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745" r:id="rId2"/>
  </p:sldMasterIdLst>
  <p:notesMasterIdLst>
    <p:notesMasterId r:id="rId20"/>
  </p:notesMasterIdLst>
  <p:handoutMasterIdLst>
    <p:handoutMasterId r:id="rId21"/>
  </p:handoutMasterIdLst>
  <p:sldIdLst>
    <p:sldId id="701" r:id="rId3"/>
    <p:sldId id="1279" r:id="rId4"/>
    <p:sldId id="724" r:id="rId5"/>
    <p:sldId id="690" r:id="rId6"/>
    <p:sldId id="655" r:id="rId7"/>
    <p:sldId id="727" r:id="rId8"/>
    <p:sldId id="2147198403" r:id="rId9"/>
    <p:sldId id="702" r:id="rId10"/>
    <p:sldId id="717" r:id="rId11"/>
    <p:sldId id="2147197916" r:id="rId12"/>
    <p:sldId id="723" r:id="rId13"/>
    <p:sldId id="732" r:id="rId14"/>
    <p:sldId id="733" r:id="rId15"/>
    <p:sldId id="734" r:id="rId16"/>
    <p:sldId id="728" r:id="rId17"/>
    <p:sldId id="731" r:id="rId18"/>
    <p:sldId id="729" r:id="rId19"/>
  </p:sldIdLst>
  <p:sldSz cx="9144000" cy="5143500" type="screen16x9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32">
          <p15:clr>
            <a:srgbClr val="A4A3A4"/>
          </p15:clr>
        </p15:guide>
        <p15:guide id="2" pos="387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erud, Thomas Embla" initials="TEB" lastIdx="2" clrIdx="0"/>
  <p:cmAuthor id="7" name="Thomas Embla Bonnerud" initials="TEB [7]" lastIdx="1" clrIdx="7"/>
  <p:cmAuthor id="1" name="Thomas Embla Bonnerud" initials="TEB" lastIdx="2" clrIdx="1"/>
  <p:cmAuthor id="8" name="Thomas Embla Bonnerud" initials="TEB [8]" lastIdx="1" clrIdx="8"/>
  <p:cmAuthor id="2" name="Thomas Embla Bonnerud" initials="TEB [2]" lastIdx="1" clrIdx="2"/>
  <p:cmAuthor id="9" name="Thomas Embla Bonnerud" initials="TEB [9]" lastIdx="1" clrIdx="9"/>
  <p:cmAuthor id="3" name="Thomas Embla Bonnerud" initials="TEB [3]" lastIdx="1" clrIdx="3"/>
  <p:cmAuthor id="10" name="Håkansson, Pär" initials="HP" lastIdx="6" clrIdx="10">
    <p:extLst>
      <p:ext uri="{19B8F6BF-5375-455C-9EA6-DF929625EA0E}">
        <p15:presenceInfo xmlns:p15="http://schemas.microsoft.com/office/powerpoint/2012/main" userId="S-1-5-21-2136110353-510014063-1071011879-9407" providerId="AD"/>
      </p:ext>
    </p:extLst>
  </p:cmAuthor>
  <p:cmAuthor id="4" name="Thomas Embla Bonnerud" initials="TEB [4]" lastIdx="1" clrIdx="4"/>
  <p:cmAuthor id="11" name="Kjartan Furset" initials="K" lastIdx="7" clrIdx="11">
    <p:extLst>
      <p:ext uri="{19B8F6BF-5375-455C-9EA6-DF929625EA0E}">
        <p15:presenceInfo xmlns:p15="http://schemas.microsoft.com/office/powerpoint/2012/main" userId="Kjartan Furset" providerId="None"/>
      </p:ext>
    </p:extLst>
  </p:cmAuthor>
  <p:cmAuthor id="5" name="Thomas Embla Bonnerud" initials="TEB [5]" lastIdx="1" clrIdx="5"/>
  <p:cmAuthor id="6" name="Thomas Embla Bonnerud" initials="TEB [6]" lastIdx="1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BDEF1"/>
    <a:srgbClr val="E7EFF8"/>
    <a:srgbClr val="FFFFFF"/>
    <a:srgbClr val="CC9900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40F215-5DD0-4823-B07A-9BFFF43641B9}" v="90" dt="2022-11-01T16:24:58.615"/>
    <p1510:client id="{39B59ADD-5CC7-4B81-9C09-D2469A577DF3}" v="8" dt="2022-10-31T13:19:10.4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uthevingsfarg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9" autoAdjust="0"/>
    <p:restoredTop sz="82134" autoAdjust="0"/>
  </p:normalViewPr>
  <p:slideViewPr>
    <p:cSldViewPr snapToGrid="0">
      <p:cViewPr>
        <p:scale>
          <a:sx n="100" d="100"/>
          <a:sy n="100" d="100"/>
        </p:scale>
        <p:origin x="2412" y="438"/>
      </p:cViewPr>
      <p:guideLst>
        <p:guide orient="horz" pos="532"/>
        <p:guide pos="38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mseth, Edvin" userId="3e469f5f-7596-406b-a96c-674b29881288" providerId="ADAL" clId="{39B59ADD-5CC7-4B81-9C09-D2469A577DF3}"/>
    <pc:docChg chg="undo custSel addSld delSld modSld">
      <pc:chgData name="Holmseth, Edvin" userId="3e469f5f-7596-406b-a96c-674b29881288" providerId="ADAL" clId="{39B59ADD-5CC7-4B81-9C09-D2469A577DF3}" dt="2022-10-31T13:28:24.568" v="365" actId="6549"/>
      <pc:docMkLst>
        <pc:docMk/>
      </pc:docMkLst>
      <pc:sldChg chg="addSp delSp modSp del mod">
        <pc:chgData name="Holmseth, Edvin" userId="3e469f5f-7596-406b-a96c-674b29881288" providerId="ADAL" clId="{39B59ADD-5CC7-4B81-9C09-D2469A577DF3}" dt="2022-10-31T13:10:13.926" v="44" actId="47"/>
        <pc:sldMkLst>
          <pc:docMk/>
          <pc:sldMk cId="1801601512" sldId="483"/>
        </pc:sldMkLst>
        <pc:spChg chg="mod">
          <ac:chgData name="Holmseth, Edvin" userId="3e469f5f-7596-406b-a96c-674b29881288" providerId="ADAL" clId="{39B59ADD-5CC7-4B81-9C09-D2469A577DF3}" dt="2022-10-31T13:09:50.255" v="43" actId="20577"/>
          <ac:spMkLst>
            <pc:docMk/>
            <pc:sldMk cId="1801601512" sldId="483"/>
            <ac:spMk id="5" creationId="{00000000-0000-0000-0000-000000000000}"/>
          </ac:spMkLst>
        </pc:spChg>
        <pc:picChg chg="add mod">
          <ac:chgData name="Holmseth, Edvin" userId="3e469f5f-7596-406b-a96c-674b29881288" providerId="ADAL" clId="{39B59ADD-5CC7-4B81-9C09-D2469A577DF3}" dt="2022-10-31T13:06:56.081" v="31" actId="14100"/>
          <ac:picMkLst>
            <pc:docMk/>
            <pc:sldMk cId="1801601512" sldId="483"/>
            <ac:picMk id="2" creationId="{3AD96029-0BA1-90AA-3BE7-4E0777CFEB66}"/>
          </ac:picMkLst>
        </pc:picChg>
        <pc:picChg chg="del">
          <ac:chgData name="Holmseth, Edvin" userId="3e469f5f-7596-406b-a96c-674b29881288" providerId="ADAL" clId="{39B59ADD-5CC7-4B81-9C09-D2469A577DF3}" dt="2022-10-31T13:06:34.563" v="25" actId="478"/>
          <ac:picMkLst>
            <pc:docMk/>
            <pc:sldMk cId="1801601512" sldId="483"/>
            <ac:picMk id="6" creationId="{00000000-0000-0000-0000-000000000000}"/>
          </ac:picMkLst>
        </pc:picChg>
      </pc:sldChg>
      <pc:sldChg chg="modSp mod">
        <pc:chgData name="Holmseth, Edvin" userId="3e469f5f-7596-406b-a96c-674b29881288" providerId="ADAL" clId="{39B59ADD-5CC7-4B81-9C09-D2469A577DF3}" dt="2022-10-31T12:32:29.379" v="13" actId="20577"/>
        <pc:sldMkLst>
          <pc:docMk/>
          <pc:sldMk cId="3595838720" sldId="701"/>
        </pc:sldMkLst>
        <pc:spChg chg="mod">
          <ac:chgData name="Holmseth, Edvin" userId="3e469f5f-7596-406b-a96c-674b29881288" providerId="ADAL" clId="{39B59ADD-5CC7-4B81-9C09-D2469A577DF3}" dt="2022-10-31T12:32:29.379" v="13" actId="20577"/>
          <ac:spMkLst>
            <pc:docMk/>
            <pc:sldMk cId="3595838720" sldId="701"/>
            <ac:spMk id="4" creationId="{00000000-0000-0000-0000-000000000000}"/>
          </ac:spMkLst>
        </pc:spChg>
      </pc:sldChg>
      <pc:sldChg chg="add del mod modShow">
        <pc:chgData name="Holmseth, Edvin" userId="3e469f5f-7596-406b-a96c-674b29881288" providerId="ADAL" clId="{39B59ADD-5CC7-4B81-9C09-D2469A577DF3}" dt="2022-10-31T13:11:32.040" v="49" actId="729"/>
        <pc:sldMkLst>
          <pc:docMk/>
          <pc:sldMk cId="314395615" sldId="710"/>
        </pc:sldMkLst>
      </pc:sldChg>
      <pc:sldChg chg="del">
        <pc:chgData name="Holmseth, Edvin" userId="3e469f5f-7596-406b-a96c-674b29881288" providerId="ADAL" clId="{39B59ADD-5CC7-4B81-9C09-D2469A577DF3}" dt="2022-10-31T13:12:18.995" v="52" actId="47"/>
        <pc:sldMkLst>
          <pc:docMk/>
          <pc:sldMk cId="733347387" sldId="719"/>
        </pc:sldMkLst>
      </pc:sldChg>
      <pc:sldChg chg="del">
        <pc:chgData name="Holmseth, Edvin" userId="3e469f5f-7596-406b-a96c-674b29881288" providerId="ADAL" clId="{39B59ADD-5CC7-4B81-9C09-D2469A577DF3}" dt="2022-10-31T13:12:18.995" v="52" actId="47"/>
        <pc:sldMkLst>
          <pc:docMk/>
          <pc:sldMk cId="2969935976" sldId="720"/>
        </pc:sldMkLst>
      </pc:sldChg>
      <pc:sldChg chg="del">
        <pc:chgData name="Holmseth, Edvin" userId="3e469f5f-7596-406b-a96c-674b29881288" providerId="ADAL" clId="{39B59ADD-5CC7-4B81-9C09-D2469A577DF3}" dt="2022-10-31T13:12:18.995" v="52" actId="47"/>
        <pc:sldMkLst>
          <pc:docMk/>
          <pc:sldMk cId="1848645743" sldId="721"/>
        </pc:sldMkLst>
      </pc:sldChg>
      <pc:sldChg chg="del">
        <pc:chgData name="Holmseth, Edvin" userId="3e469f5f-7596-406b-a96c-674b29881288" providerId="ADAL" clId="{39B59ADD-5CC7-4B81-9C09-D2469A577DF3}" dt="2022-10-31T13:11:09.827" v="46" actId="47"/>
        <pc:sldMkLst>
          <pc:docMk/>
          <pc:sldMk cId="2684822900" sldId="722"/>
        </pc:sldMkLst>
      </pc:sldChg>
      <pc:sldChg chg="mod modShow">
        <pc:chgData name="Holmseth, Edvin" userId="3e469f5f-7596-406b-a96c-674b29881288" providerId="ADAL" clId="{39B59ADD-5CC7-4B81-9C09-D2469A577DF3}" dt="2022-10-31T13:11:57.644" v="50" actId="729"/>
        <pc:sldMkLst>
          <pc:docMk/>
          <pc:sldMk cId="3964128497" sldId="726"/>
        </pc:sldMkLst>
      </pc:sldChg>
      <pc:sldChg chg="modSp mod">
        <pc:chgData name="Holmseth, Edvin" userId="3e469f5f-7596-406b-a96c-674b29881288" providerId="ADAL" clId="{39B59ADD-5CC7-4B81-9C09-D2469A577DF3}" dt="2022-10-31T13:19:34.119" v="336" actId="20577"/>
        <pc:sldMkLst>
          <pc:docMk/>
          <pc:sldMk cId="206833428" sldId="732"/>
        </pc:sldMkLst>
        <pc:graphicFrameChg chg="mod modGraphic">
          <ac:chgData name="Holmseth, Edvin" userId="3e469f5f-7596-406b-a96c-674b29881288" providerId="ADAL" clId="{39B59ADD-5CC7-4B81-9C09-D2469A577DF3}" dt="2022-10-31T13:19:34.119" v="336" actId="20577"/>
          <ac:graphicFrameMkLst>
            <pc:docMk/>
            <pc:sldMk cId="206833428" sldId="732"/>
            <ac:graphicFrameMk id="4" creationId="{5D00C485-5D41-4A8F-84A9-D68505CA653C}"/>
          </ac:graphicFrameMkLst>
        </pc:graphicFrameChg>
      </pc:sldChg>
      <pc:sldChg chg="modSp mod">
        <pc:chgData name="Holmseth, Edvin" userId="3e469f5f-7596-406b-a96c-674b29881288" providerId="ADAL" clId="{39B59ADD-5CC7-4B81-9C09-D2469A577DF3}" dt="2022-10-31T13:28:24.568" v="365" actId="6549"/>
        <pc:sldMkLst>
          <pc:docMk/>
          <pc:sldMk cId="1282980689" sldId="733"/>
        </pc:sldMkLst>
        <pc:graphicFrameChg chg="modGraphic">
          <ac:chgData name="Holmseth, Edvin" userId="3e469f5f-7596-406b-a96c-674b29881288" providerId="ADAL" clId="{39B59ADD-5CC7-4B81-9C09-D2469A577DF3}" dt="2022-10-31T13:28:24.568" v="365" actId="6549"/>
          <ac:graphicFrameMkLst>
            <pc:docMk/>
            <pc:sldMk cId="1282980689" sldId="733"/>
            <ac:graphicFrameMk id="3" creationId="{1F0922EA-970B-409F-8903-69D1C3CE06AE}"/>
          </ac:graphicFrameMkLst>
        </pc:graphicFrameChg>
      </pc:sldChg>
      <pc:sldChg chg="modSp mod">
        <pc:chgData name="Holmseth, Edvin" userId="3e469f5f-7596-406b-a96c-674b29881288" providerId="ADAL" clId="{39B59ADD-5CC7-4B81-9C09-D2469A577DF3}" dt="2022-10-31T13:13:13.311" v="135" actId="6549"/>
        <pc:sldMkLst>
          <pc:docMk/>
          <pc:sldMk cId="2104293251" sldId="734"/>
        </pc:sldMkLst>
        <pc:graphicFrameChg chg="modGraphic">
          <ac:chgData name="Holmseth, Edvin" userId="3e469f5f-7596-406b-a96c-674b29881288" providerId="ADAL" clId="{39B59ADD-5CC7-4B81-9C09-D2469A577DF3}" dt="2022-10-31T13:13:13.311" v="135" actId="6549"/>
          <ac:graphicFrameMkLst>
            <pc:docMk/>
            <pc:sldMk cId="2104293251" sldId="734"/>
            <ac:graphicFrameMk id="3" creationId="{66F9F1F1-E14C-42CD-8BFF-299C8ADC5C8C}"/>
          </ac:graphicFrameMkLst>
        </pc:graphicFrameChg>
      </pc:sldChg>
      <pc:sldChg chg="addSp delSp modSp add mod">
        <pc:chgData name="Holmseth, Edvin" userId="3e469f5f-7596-406b-a96c-674b29881288" providerId="ADAL" clId="{39B59ADD-5CC7-4B81-9C09-D2469A577DF3}" dt="2022-10-31T13:09:15.886" v="40"/>
        <pc:sldMkLst>
          <pc:docMk/>
          <pc:sldMk cId="3580408915" sldId="1279"/>
        </pc:sldMkLst>
        <pc:spChg chg="add del mod">
          <ac:chgData name="Holmseth, Edvin" userId="3e469f5f-7596-406b-a96c-674b29881288" providerId="ADAL" clId="{39B59ADD-5CC7-4B81-9C09-D2469A577DF3}" dt="2022-10-31T13:09:14.114" v="37" actId="478"/>
          <ac:spMkLst>
            <pc:docMk/>
            <pc:sldMk cId="3580408915" sldId="1279"/>
            <ac:spMk id="4" creationId="{70B031E7-6C4F-3E29-99AF-1BEC11300987}"/>
          </ac:spMkLst>
        </pc:spChg>
        <pc:picChg chg="add del mod">
          <ac:chgData name="Holmseth, Edvin" userId="3e469f5f-7596-406b-a96c-674b29881288" providerId="ADAL" clId="{39B59ADD-5CC7-4B81-9C09-D2469A577DF3}" dt="2022-10-31T13:09:15.886" v="40"/>
          <ac:picMkLst>
            <pc:docMk/>
            <pc:sldMk cId="3580408915" sldId="1279"/>
            <ac:picMk id="2" creationId="{D27CBD04-1CA8-B3D3-F635-3BB0703A174F}"/>
          </ac:picMkLst>
        </pc:picChg>
        <pc:picChg chg="add del">
          <ac:chgData name="Holmseth, Edvin" userId="3e469f5f-7596-406b-a96c-674b29881288" providerId="ADAL" clId="{39B59ADD-5CC7-4B81-9C09-D2469A577DF3}" dt="2022-10-31T13:09:14.114" v="37" actId="478"/>
          <ac:picMkLst>
            <pc:docMk/>
            <pc:sldMk cId="3580408915" sldId="1279"/>
            <ac:picMk id="13" creationId="{7D5DF689-8814-4F35-BAF0-12B66A3613C1}"/>
          </ac:picMkLst>
        </pc:picChg>
      </pc:sldChg>
      <pc:sldChg chg="add">
        <pc:chgData name="Holmseth, Edvin" userId="3e469f5f-7596-406b-a96c-674b29881288" providerId="ADAL" clId="{39B59ADD-5CC7-4B81-9C09-D2469A577DF3}" dt="2022-10-31T13:10:48.870" v="45"/>
        <pc:sldMkLst>
          <pc:docMk/>
          <pc:sldMk cId="2278373269" sldId="2147197900"/>
        </pc:sldMkLst>
      </pc:sldChg>
      <pc:sldChg chg="add">
        <pc:chgData name="Holmseth, Edvin" userId="3e469f5f-7596-406b-a96c-674b29881288" providerId="ADAL" clId="{39B59ADD-5CC7-4B81-9C09-D2469A577DF3}" dt="2022-10-31T13:12:08.572" v="51"/>
        <pc:sldMkLst>
          <pc:docMk/>
          <pc:sldMk cId="2988513426" sldId="2147197916"/>
        </pc:sldMkLst>
      </pc:sldChg>
    </pc:docChg>
  </pc:docChgLst>
  <pc:docChgLst>
    <pc:chgData name="Holmseth, Edvin" userId="3e469f5f-7596-406b-a96c-674b29881288" providerId="ADAL" clId="{0D40F215-5DD0-4823-B07A-9BFFF43641B9}"/>
    <pc:docChg chg="custSel modSld">
      <pc:chgData name="Holmseth, Edvin" userId="3e469f5f-7596-406b-a96c-674b29881288" providerId="ADAL" clId="{0D40F215-5DD0-4823-B07A-9BFFF43641B9}" dt="2022-11-01T16:24:58.631" v="89" actId="20577"/>
      <pc:docMkLst>
        <pc:docMk/>
      </pc:docMkLst>
      <pc:sldChg chg="modSp mod">
        <pc:chgData name="Holmseth, Edvin" userId="3e469f5f-7596-406b-a96c-674b29881288" providerId="ADAL" clId="{0D40F215-5DD0-4823-B07A-9BFFF43641B9}" dt="2022-11-01T16:24:58.631" v="89" actId="20577"/>
        <pc:sldMkLst>
          <pc:docMk/>
          <pc:sldMk cId="206833428" sldId="732"/>
        </pc:sldMkLst>
        <pc:graphicFrameChg chg="modGraphic">
          <ac:chgData name="Holmseth, Edvin" userId="3e469f5f-7596-406b-a96c-674b29881288" providerId="ADAL" clId="{0D40F215-5DD0-4823-B07A-9BFFF43641B9}" dt="2022-11-01T16:24:58.631" v="89" actId="20577"/>
          <ac:graphicFrameMkLst>
            <pc:docMk/>
            <pc:sldMk cId="206833428" sldId="732"/>
            <ac:graphicFrameMk id="4" creationId="{5D00C485-5D41-4A8F-84A9-D68505CA653C}"/>
          </ac:graphicFrameMkLst>
        </pc:graphicFrameChg>
      </pc:sldChg>
    </pc:docChg>
  </pc:docChgLst>
  <pc:docChgLst>
    <pc:chgData name="Holmseth, Edvin" userId="3e469f5f-7596-406b-a96c-674b29881288" providerId="ADAL" clId="{A72E1DBA-3E92-46BB-9A27-DAC11A7FB29F}"/>
    <pc:docChg chg="undo redo custSel addSld delSld modSld modNotesMaster modHandout">
      <pc:chgData name="Holmseth, Edvin" userId="3e469f5f-7596-406b-a96c-674b29881288" providerId="ADAL" clId="{A72E1DBA-3E92-46BB-9A27-DAC11A7FB29F}" dt="2022-03-07T13:34:16.562" v="1146" actId="20577"/>
      <pc:docMkLst>
        <pc:docMk/>
      </pc:docMkLst>
      <pc:sldChg chg="modSp mod">
        <pc:chgData name="Holmseth, Edvin" userId="3e469f5f-7596-406b-a96c-674b29881288" providerId="ADAL" clId="{A72E1DBA-3E92-46BB-9A27-DAC11A7FB29F}" dt="2022-03-06T19:33:21.900" v="3" actId="20577"/>
        <pc:sldMkLst>
          <pc:docMk/>
          <pc:sldMk cId="1801601512" sldId="483"/>
        </pc:sldMkLst>
        <pc:spChg chg="mod">
          <ac:chgData name="Holmseth, Edvin" userId="3e469f5f-7596-406b-a96c-674b29881288" providerId="ADAL" clId="{A72E1DBA-3E92-46BB-9A27-DAC11A7FB29F}" dt="2022-03-06T19:33:21.900" v="3" actId="20577"/>
          <ac:spMkLst>
            <pc:docMk/>
            <pc:sldMk cId="1801601512" sldId="483"/>
            <ac:spMk id="5" creationId="{00000000-0000-0000-0000-000000000000}"/>
          </ac:spMkLst>
        </pc:spChg>
      </pc:sldChg>
      <pc:sldChg chg="modSp mod modShow">
        <pc:chgData name="Holmseth, Edvin" userId="3e469f5f-7596-406b-a96c-674b29881288" providerId="ADAL" clId="{A72E1DBA-3E92-46BB-9A27-DAC11A7FB29F}" dt="2022-03-06T19:41:59.149" v="26" actId="20577"/>
        <pc:sldMkLst>
          <pc:docMk/>
          <pc:sldMk cId="4191254801" sldId="655"/>
        </pc:sldMkLst>
        <pc:graphicFrameChg chg="modGraphic">
          <ac:chgData name="Holmseth, Edvin" userId="3e469f5f-7596-406b-a96c-674b29881288" providerId="ADAL" clId="{A72E1DBA-3E92-46BB-9A27-DAC11A7FB29F}" dt="2022-03-06T19:41:59.149" v="26" actId="20577"/>
          <ac:graphicFrameMkLst>
            <pc:docMk/>
            <pc:sldMk cId="4191254801" sldId="655"/>
            <ac:graphicFrameMk id="7" creationId="{00000000-0000-0000-0000-000000000000}"/>
          </ac:graphicFrameMkLst>
        </pc:graphicFrameChg>
      </pc:sldChg>
      <pc:sldChg chg="modSp mod">
        <pc:chgData name="Holmseth, Edvin" userId="3e469f5f-7596-406b-a96c-674b29881288" providerId="ADAL" clId="{A72E1DBA-3E92-46BB-9A27-DAC11A7FB29F}" dt="2022-03-06T19:50:22.041" v="184" actId="20577"/>
        <pc:sldMkLst>
          <pc:docMk/>
          <pc:sldMk cId="733347387" sldId="719"/>
        </pc:sldMkLst>
        <pc:graphicFrameChg chg="modGraphic">
          <ac:chgData name="Holmseth, Edvin" userId="3e469f5f-7596-406b-a96c-674b29881288" providerId="ADAL" clId="{A72E1DBA-3E92-46BB-9A27-DAC11A7FB29F}" dt="2022-03-06T19:50:22.041" v="184" actId="20577"/>
          <ac:graphicFrameMkLst>
            <pc:docMk/>
            <pc:sldMk cId="733347387" sldId="719"/>
            <ac:graphicFrameMk id="4" creationId="{5D00C485-5D41-4A8F-84A9-D68505CA653C}"/>
          </ac:graphicFrameMkLst>
        </pc:graphicFrameChg>
      </pc:sldChg>
      <pc:sldChg chg="addSp delSp modSp mod">
        <pc:chgData name="Holmseth, Edvin" userId="3e469f5f-7596-406b-a96c-674b29881288" providerId="ADAL" clId="{A72E1DBA-3E92-46BB-9A27-DAC11A7FB29F}" dt="2022-03-06T19:41:19.991" v="13" actId="1036"/>
        <pc:sldMkLst>
          <pc:docMk/>
          <pc:sldMk cId="2684822900" sldId="722"/>
        </pc:sldMkLst>
        <pc:picChg chg="del">
          <ac:chgData name="Holmseth, Edvin" userId="3e469f5f-7596-406b-a96c-674b29881288" providerId="ADAL" clId="{A72E1DBA-3E92-46BB-9A27-DAC11A7FB29F}" dt="2022-03-06T19:40:15.947" v="4" actId="478"/>
          <ac:picMkLst>
            <pc:docMk/>
            <pc:sldMk cId="2684822900" sldId="722"/>
            <ac:picMk id="3" creationId="{A9EA43B4-C7F7-4BBB-B39B-199626C3B58A}"/>
          </ac:picMkLst>
        </pc:picChg>
        <pc:picChg chg="del">
          <ac:chgData name="Holmseth, Edvin" userId="3e469f5f-7596-406b-a96c-674b29881288" providerId="ADAL" clId="{A72E1DBA-3E92-46BB-9A27-DAC11A7FB29F}" dt="2022-03-06T19:40:28.818" v="11" actId="478"/>
          <ac:picMkLst>
            <pc:docMk/>
            <pc:sldMk cId="2684822900" sldId="722"/>
            <ac:picMk id="6" creationId="{9C4E196E-1E10-431D-83BD-186F7AD0192C}"/>
          </ac:picMkLst>
        </pc:picChg>
        <pc:picChg chg="add mod">
          <ac:chgData name="Holmseth, Edvin" userId="3e469f5f-7596-406b-a96c-674b29881288" providerId="ADAL" clId="{A72E1DBA-3E92-46BB-9A27-DAC11A7FB29F}" dt="2022-03-06T19:41:19.991" v="13" actId="1036"/>
          <ac:picMkLst>
            <pc:docMk/>
            <pc:sldMk cId="2684822900" sldId="722"/>
            <ac:picMk id="7" creationId="{25A6D8CA-FA32-4082-9573-DE179FE9EC81}"/>
          </ac:picMkLst>
        </pc:picChg>
      </pc:sldChg>
      <pc:sldChg chg="modSp mod modShow">
        <pc:chgData name="Holmseth, Edvin" userId="3e469f5f-7596-406b-a96c-674b29881288" providerId="ADAL" clId="{A72E1DBA-3E92-46BB-9A27-DAC11A7FB29F}" dt="2022-03-06T19:50:31.748" v="186" actId="729"/>
        <pc:sldMkLst>
          <pc:docMk/>
          <pc:sldMk cId="3322980092" sldId="728"/>
        </pc:sldMkLst>
        <pc:graphicFrameChg chg="modGraphic">
          <ac:chgData name="Holmseth, Edvin" userId="3e469f5f-7596-406b-a96c-674b29881288" providerId="ADAL" clId="{A72E1DBA-3E92-46BB-9A27-DAC11A7FB29F}" dt="2022-03-06T19:49:00.086" v="143" actId="20577"/>
          <ac:graphicFrameMkLst>
            <pc:docMk/>
            <pc:sldMk cId="3322980092" sldId="728"/>
            <ac:graphicFrameMk id="4" creationId="{5D00C485-5D41-4A8F-84A9-D68505CA653C}"/>
          </ac:graphicFrameMkLst>
        </pc:graphicFrameChg>
      </pc:sldChg>
      <pc:sldChg chg="mod modShow">
        <pc:chgData name="Holmseth, Edvin" userId="3e469f5f-7596-406b-a96c-674b29881288" providerId="ADAL" clId="{A72E1DBA-3E92-46BB-9A27-DAC11A7FB29F}" dt="2022-03-06T19:50:31.748" v="186" actId="729"/>
        <pc:sldMkLst>
          <pc:docMk/>
          <pc:sldMk cId="3028241450" sldId="731"/>
        </pc:sldMkLst>
      </pc:sldChg>
      <pc:sldChg chg="modSp add mod modShow">
        <pc:chgData name="Holmseth, Edvin" userId="3e469f5f-7596-406b-a96c-674b29881288" providerId="ADAL" clId="{A72E1DBA-3E92-46BB-9A27-DAC11A7FB29F}" dt="2022-03-07T13:34:16.562" v="1146" actId="20577"/>
        <pc:sldMkLst>
          <pc:docMk/>
          <pc:sldMk cId="206833428" sldId="732"/>
        </pc:sldMkLst>
        <pc:spChg chg="mod">
          <ac:chgData name="Holmseth, Edvin" userId="3e469f5f-7596-406b-a96c-674b29881288" providerId="ADAL" clId="{A72E1DBA-3E92-46BB-9A27-DAC11A7FB29F}" dt="2022-03-07T13:34:16.562" v="1146" actId="20577"/>
          <ac:spMkLst>
            <pc:docMk/>
            <pc:sldMk cId="206833428" sldId="732"/>
            <ac:spMk id="2" creationId="{00000000-0000-0000-0000-000000000000}"/>
          </ac:spMkLst>
        </pc:spChg>
        <pc:graphicFrameChg chg="mod modGraphic">
          <ac:chgData name="Holmseth, Edvin" userId="3e469f5f-7596-406b-a96c-674b29881288" providerId="ADAL" clId="{A72E1DBA-3E92-46BB-9A27-DAC11A7FB29F}" dt="2022-03-06T20:13:41.825" v="735" actId="20577"/>
          <ac:graphicFrameMkLst>
            <pc:docMk/>
            <pc:sldMk cId="206833428" sldId="732"/>
            <ac:graphicFrameMk id="4" creationId="{5D00C485-5D41-4A8F-84A9-D68505CA653C}"/>
          </ac:graphicFrameMkLst>
        </pc:graphicFrameChg>
      </pc:sldChg>
      <pc:sldChg chg="add del mod modShow">
        <pc:chgData name="Holmseth, Edvin" userId="3e469f5f-7596-406b-a96c-674b29881288" providerId="ADAL" clId="{A72E1DBA-3E92-46BB-9A27-DAC11A7FB29F}" dt="2022-03-06T19:49:50.516" v="163" actId="2890"/>
        <pc:sldMkLst>
          <pc:docMk/>
          <pc:sldMk cId="1079666448" sldId="732"/>
        </pc:sldMkLst>
      </pc:sldChg>
      <pc:sldChg chg="modSp add mod modShow">
        <pc:chgData name="Holmseth, Edvin" userId="3e469f5f-7596-406b-a96c-674b29881288" providerId="ADAL" clId="{A72E1DBA-3E92-46BB-9A27-DAC11A7FB29F}" dt="2022-03-06T20:18:00.457" v="926" actId="20577"/>
        <pc:sldMkLst>
          <pc:docMk/>
          <pc:sldMk cId="1282980689" sldId="733"/>
        </pc:sldMkLst>
        <pc:graphicFrameChg chg="mod modGraphic">
          <ac:chgData name="Holmseth, Edvin" userId="3e469f5f-7596-406b-a96c-674b29881288" providerId="ADAL" clId="{A72E1DBA-3E92-46BB-9A27-DAC11A7FB29F}" dt="2022-03-06T20:18:00.457" v="926" actId="20577"/>
          <ac:graphicFrameMkLst>
            <pc:docMk/>
            <pc:sldMk cId="1282980689" sldId="733"/>
            <ac:graphicFrameMk id="3" creationId="{1F0922EA-970B-409F-8903-69D1C3CE06AE}"/>
          </ac:graphicFrameMkLst>
        </pc:graphicFrameChg>
      </pc:sldChg>
      <pc:sldChg chg="add del mod replId modShow">
        <pc:chgData name="Holmseth, Edvin" userId="3e469f5f-7596-406b-a96c-674b29881288" providerId="ADAL" clId="{A72E1DBA-3E92-46BB-9A27-DAC11A7FB29F}" dt="2022-03-06T19:49:50.516" v="163" actId="2890"/>
        <pc:sldMkLst>
          <pc:docMk/>
          <pc:sldMk cId="3143935281" sldId="733"/>
        </pc:sldMkLst>
      </pc:sldChg>
      <pc:sldChg chg="add del mod replId modShow">
        <pc:chgData name="Holmseth, Edvin" userId="3e469f5f-7596-406b-a96c-674b29881288" providerId="ADAL" clId="{A72E1DBA-3E92-46BB-9A27-DAC11A7FB29F}" dt="2022-03-06T19:49:50.516" v="163" actId="2890"/>
        <pc:sldMkLst>
          <pc:docMk/>
          <pc:sldMk cId="1655764907" sldId="734"/>
        </pc:sldMkLst>
      </pc:sldChg>
      <pc:sldChg chg="addSp delSp modSp add mod modShow modNotesTx">
        <pc:chgData name="Holmseth, Edvin" userId="3e469f5f-7596-406b-a96c-674b29881288" providerId="ADAL" clId="{A72E1DBA-3E92-46BB-9A27-DAC11A7FB29F}" dt="2022-03-06T20:19:28.206" v="1135" actId="20577"/>
        <pc:sldMkLst>
          <pc:docMk/>
          <pc:sldMk cId="2104293251" sldId="734"/>
        </pc:sldMkLst>
        <pc:spChg chg="add del mod">
          <ac:chgData name="Holmseth, Edvin" userId="3e469f5f-7596-406b-a96c-674b29881288" providerId="ADAL" clId="{A72E1DBA-3E92-46BB-9A27-DAC11A7FB29F}" dt="2022-03-06T20:02:42.102" v="508" actId="478"/>
          <ac:spMkLst>
            <pc:docMk/>
            <pc:sldMk cId="2104293251" sldId="734"/>
            <ac:spMk id="5" creationId="{2E82DD82-EC9F-4B48-A88F-E54DFCC40A1C}"/>
          </ac:spMkLst>
        </pc:spChg>
        <pc:graphicFrameChg chg="add del modGraphic">
          <ac:chgData name="Holmseth, Edvin" userId="3e469f5f-7596-406b-a96c-674b29881288" providerId="ADAL" clId="{A72E1DBA-3E92-46BB-9A27-DAC11A7FB29F}" dt="2022-03-06T20:19:02.355" v="1038" actId="6549"/>
          <ac:graphicFrameMkLst>
            <pc:docMk/>
            <pc:sldMk cId="2104293251" sldId="734"/>
            <ac:graphicFrameMk id="3" creationId="{66F9F1F1-E14C-42CD-8BFF-299C8ADC5C8C}"/>
          </ac:graphicFrameMkLst>
        </pc:graphicFrameChg>
      </pc:sldChg>
    </pc:docChg>
  </pc:docChgLst>
  <pc:docChgLst>
    <pc:chgData name="Holmseth, Edvin" userId="3e469f5f-7596-406b-a96c-674b29881288" providerId="ADAL" clId="{3C50F333-F47A-49DC-A4D3-F491FCFB4374}"/>
    <pc:docChg chg="undo redo custSel addSld delSld modSld modNotesMaster modHandout">
      <pc:chgData name="Holmseth, Edvin" userId="3e469f5f-7596-406b-a96c-674b29881288" providerId="ADAL" clId="{3C50F333-F47A-49DC-A4D3-F491FCFB4374}" dt="2021-12-09T10:16:35.847" v="2222" actId="20577"/>
      <pc:docMkLst>
        <pc:docMk/>
      </pc:docMkLst>
      <pc:sldChg chg="modNotesTx">
        <pc:chgData name="Holmseth, Edvin" userId="3e469f5f-7596-406b-a96c-674b29881288" providerId="ADAL" clId="{3C50F333-F47A-49DC-A4D3-F491FCFB4374}" dt="2021-12-06T09:43:54.892" v="56" actId="20577"/>
        <pc:sldMkLst>
          <pc:docMk/>
          <pc:sldMk cId="1801601512" sldId="483"/>
        </pc:sldMkLst>
      </pc:sldChg>
      <pc:sldChg chg="modSp mod">
        <pc:chgData name="Holmseth, Edvin" userId="3e469f5f-7596-406b-a96c-674b29881288" providerId="ADAL" clId="{3C50F333-F47A-49DC-A4D3-F491FCFB4374}" dt="2021-12-07T21:18:41.799" v="83" actId="20577"/>
        <pc:sldMkLst>
          <pc:docMk/>
          <pc:sldMk cId="733347387" sldId="719"/>
        </pc:sldMkLst>
        <pc:spChg chg="mod">
          <ac:chgData name="Holmseth, Edvin" userId="3e469f5f-7596-406b-a96c-674b29881288" providerId="ADAL" clId="{3C50F333-F47A-49DC-A4D3-F491FCFB4374}" dt="2021-12-07T21:17:28.172" v="62" actId="20577"/>
          <ac:spMkLst>
            <pc:docMk/>
            <pc:sldMk cId="733347387" sldId="719"/>
            <ac:spMk id="2" creationId="{00000000-0000-0000-0000-000000000000}"/>
          </ac:spMkLst>
        </pc:spChg>
        <pc:graphicFrameChg chg="modGraphic">
          <ac:chgData name="Holmseth, Edvin" userId="3e469f5f-7596-406b-a96c-674b29881288" providerId="ADAL" clId="{3C50F333-F47A-49DC-A4D3-F491FCFB4374}" dt="2021-12-07T21:18:41.799" v="83" actId="20577"/>
          <ac:graphicFrameMkLst>
            <pc:docMk/>
            <pc:sldMk cId="733347387" sldId="719"/>
            <ac:graphicFrameMk id="4" creationId="{5D00C485-5D41-4A8F-84A9-D68505CA653C}"/>
          </ac:graphicFrameMkLst>
        </pc:graphicFrameChg>
      </pc:sldChg>
      <pc:sldChg chg="modSp add del mod modShow modNotesTx">
        <pc:chgData name="Holmseth, Edvin" userId="3e469f5f-7596-406b-a96c-674b29881288" providerId="ADAL" clId="{3C50F333-F47A-49DC-A4D3-F491FCFB4374}" dt="2021-12-08T10:24:47.211" v="2209" actId="20577"/>
        <pc:sldMkLst>
          <pc:docMk/>
          <pc:sldMk cId="3322980092" sldId="728"/>
        </pc:sldMkLst>
        <pc:graphicFrameChg chg="mod modGraphic">
          <ac:chgData name="Holmseth, Edvin" userId="3e469f5f-7596-406b-a96c-674b29881288" providerId="ADAL" clId="{3C50F333-F47A-49DC-A4D3-F491FCFB4374}" dt="2021-12-08T10:24:47.211" v="2209" actId="20577"/>
          <ac:graphicFrameMkLst>
            <pc:docMk/>
            <pc:sldMk cId="3322980092" sldId="728"/>
            <ac:graphicFrameMk id="4" creationId="{5D00C485-5D41-4A8F-84A9-D68505CA653C}"/>
          </ac:graphicFrameMkLst>
        </pc:graphicFrameChg>
      </pc:sldChg>
      <pc:sldChg chg="add mod modShow">
        <pc:chgData name="Holmseth, Edvin" userId="3e469f5f-7596-406b-a96c-674b29881288" providerId="ADAL" clId="{3C50F333-F47A-49DC-A4D3-F491FCFB4374}" dt="2021-12-07T22:21:58.293" v="1322" actId="729"/>
        <pc:sldMkLst>
          <pc:docMk/>
          <pc:sldMk cId="2448278825" sldId="729"/>
        </pc:sldMkLst>
      </pc:sldChg>
      <pc:sldChg chg="modSp add del mod">
        <pc:chgData name="Holmseth, Edvin" userId="3e469f5f-7596-406b-a96c-674b29881288" providerId="ADAL" clId="{3C50F333-F47A-49DC-A4D3-F491FCFB4374}" dt="2021-12-08T07:19:37.691" v="2019" actId="47"/>
        <pc:sldMkLst>
          <pc:docMk/>
          <pc:sldMk cId="2359006789" sldId="730"/>
        </pc:sldMkLst>
        <pc:graphicFrameChg chg="modGraphic">
          <ac:chgData name="Holmseth, Edvin" userId="3e469f5f-7596-406b-a96c-674b29881288" providerId="ADAL" clId="{3C50F333-F47A-49DC-A4D3-F491FCFB4374}" dt="2021-12-07T22:37:33.125" v="1887" actId="20577"/>
          <ac:graphicFrameMkLst>
            <pc:docMk/>
            <pc:sldMk cId="2359006789" sldId="730"/>
            <ac:graphicFrameMk id="4" creationId="{5D00C485-5D41-4A8F-84A9-D68505CA653C}"/>
          </ac:graphicFrameMkLst>
        </pc:graphicFrameChg>
      </pc:sldChg>
      <pc:sldChg chg="modSp add mod">
        <pc:chgData name="Holmseth, Edvin" userId="3e469f5f-7596-406b-a96c-674b29881288" providerId="ADAL" clId="{3C50F333-F47A-49DC-A4D3-F491FCFB4374}" dt="2021-12-09T10:16:35.847" v="2222" actId="20577"/>
        <pc:sldMkLst>
          <pc:docMk/>
          <pc:sldMk cId="3028241450" sldId="731"/>
        </pc:sldMkLst>
        <pc:graphicFrameChg chg="modGraphic">
          <ac:chgData name="Holmseth, Edvin" userId="3e469f5f-7596-406b-a96c-674b29881288" providerId="ADAL" clId="{3C50F333-F47A-49DC-A4D3-F491FCFB4374}" dt="2021-12-09T10:16:35.847" v="2222" actId="20577"/>
          <ac:graphicFrameMkLst>
            <pc:docMk/>
            <pc:sldMk cId="3028241450" sldId="731"/>
            <ac:graphicFrameMk id="4" creationId="{5D00C485-5D41-4A8F-84A9-D68505CA653C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005847588580915E-2"/>
          <c:y val="2.5294607590083416E-2"/>
          <c:w val="0.73226923388205056"/>
          <c:h val="0.8615447154471545"/>
        </c:manualLayout>
      </c:layout>
      <c:barChart>
        <c:barDir val="col"/>
        <c:grouping val="stacked"/>
        <c:varyColors val="0"/>
        <c:ser>
          <c:idx val="7"/>
          <c:order val="0"/>
          <c:tx>
            <c:strRef>
              <c:f>Sheet1!$B$1</c:f>
              <c:strCache>
                <c:ptCount val="1"/>
                <c:pt idx="0">
                  <c:v>Nordic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1.8889968905921087E-3"/>
                  <c:y val="-4.30575615180672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018-4FE0-B379-D6A43635C992}"/>
                </c:ext>
              </c:extLst>
            </c:dLbl>
            <c:dLbl>
              <c:idx val="1"/>
              <c:layout>
                <c:manualLayout>
                  <c:x val="0"/>
                  <c:y val="-3.914323774369747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018-4FE0-B379-D6A43635C992}"/>
                </c:ext>
              </c:extLst>
            </c:dLbl>
            <c:dLbl>
              <c:idx val="2"/>
              <c:layout>
                <c:manualLayout>
                  <c:x val="1.8889968905921608E-3"/>
                  <c:y val="7.828647548739495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018-4FE0-B379-D6A43635C992}"/>
                </c:ext>
              </c:extLst>
            </c:dLbl>
            <c:dLbl>
              <c:idx val="3"/>
              <c:layout>
                <c:manualLayout>
                  <c:x val="0"/>
                  <c:y val="4.40192254720491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018-4FE0-B379-D6A43635C992}"/>
                </c:ext>
              </c:extLst>
            </c:dLbl>
            <c:dLbl>
              <c:idx val="4"/>
              <c:layout>
                <c:manualLayout>
                  <c:x val="-7.2588052841346812E-17"/>
                  <c:y val="1.76486483480318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018-4FE0-B379-D6A43635C992}"/>
                </c:ext>
              </c:extLst>
            </c:dLbl>
            <c:dLbl>
              <c:idx val="5"/>
              <c:layout>
                <c:manualLayout>
                  <c:x val="1.8889968905920569E-3"/>
                  <c:y val="2.74002664205882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018-4FE0-B379-D6A43635C992}"/>
                </c:ext>
              </c:extLst>
            </c:dLbl>
            <c:dLbl>
              <c:idx val="6"/>
              <c:layout>
                <c:manualLayout>
                  <c:x val="-1.8144624818580495E-4"/>
                  <c:y val="1.812921972089566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018-4FE0-B379-D6A43635C992}"/>
                </c:ext>
              </c:extLst>
            </c:dLbl>
            <c:dLbl>
              <c:idx val="7"/>
              <c:layout>
                <c:manualLayout>
                  <c:x val="1.8889968905919877E-3"/>
                  <c:y val="3.914323774369747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018-4FE0-B379-D6A43635C9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Sheet1!$A$2:$A$9</c:f>
              <c:strCache>
                <c:ptCount val="8"/>
                <c:pt idx="0">
                  <c:v>FY 2016</c:v>
                </c:pt>
                <c:pt idx="1">
                  <c:v>FY 2017</c:v>
                </c:pt>
                <c:pt idx="2">
                  <c:v>FY 2018</c:v>
                </c:pt>
                <c:pt idx="3">
                  <c:v>FY 2019</c:v>
                </c:pt>
                <c:pt idx="4">
                  <c:v>FY 2020</c:v>
                </c:pt>
                <c:pt idx="5">
                  <c:v>FY 2021</c:v>
                </c:pt>
                <c:pt idx="6">
                  <c:v>FY 2022</c:v>
                </c:pt>
                <c:pt idx="7">
                  <c:v>FY 2023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377</c:v>
                </c:pt>
                <c:pt idx="1">
                  <c:v>460</c:v>
                </c:pt>
                <c:pt idx="2">
                  <c:v>479</c:v>
                </c:pt>
                <c:pt idx="3">
                  <c:v>602</c:v>
                </c:pt>
                <c:pt idx="4">
                  <c:v>535</c:v>
                </c:pt>
                <c:pt idx="5">
                  <c:v>587</c:v>
                </c:pt>
                <c:pt idx="6">
                  <c:v>446</c:v>
                </c:pt>
                <c:pt idx="7">
                  <c:v>483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7-3BDF-420B-9577-0A06E44C1432}"/>
            </c:ext>
          </c:extLst>
        </c:ser>
        <c:ser>
          <c:idx val="4"/>
          <c:order val="1"/>
          <c:tx>
            <c:strRef>
              <c:f>Sheet1!$H$1</c:f>
              <c:strCache>
                <c:ptCount val="1"/>
                <c:pt idx="0">
                  <c:v>Telink</c:v>
                </c:pt>
              </c:strCache>
            </c:strRef>
          </c:tx>
          <c:spPr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FY 2016</c:v>
                </c:pt>
                <c:pt idx="1">
                  <c:v>FY 2017</c:v>
                </c:pt>
                <c:pt idx="2">
                  <c:v>FY 2018</c:v>
                </c:pt>
                <c:pt idx="3">
                  <c:v>FY 2019</c:v>
                </c:pt>
                <c:pt idx="4">
                  <c:v>FY 2020</c:v>
                </c:pt>
                <c:pt idx="5">
                  <c:v>FY 2021</c:v>
                </c:pt>
                <c:pt idx="6">
                  <c:v>FY 2022</c:v>
                </c:pt>
                <c:pt idx="7">
                  <c:v>FY 2023</c:v>
                </c:pt>
              </c:strCache>
            </c:strRef>
          </c:cat>
          <c:val>
            <c:numRef>
              <c:f>Sheet1!$H$2:$H$9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42</c:v>
                </c:pt>
                <c:pt idx="3">
                  <c:v>63</c:v>
                </c:pt>
                <c:pt idx="4">
                  <c:v>73</c:v>
                </c:pt>
                <c:pt idx="5">
                  <c:v>124</c:v>
                </c:pt>
                <c:pt idx="6">
                  <c:v>92</c:v>
                </c:pt>
                <c:pt idx="7">
                  <c:v>89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3BDF-420B-9577-0A06E44C1432}"/>
            </c:ext>
          </c:extLst>
        </c:ser>
        <c:ser>
          <c:idx val="3"/>
          <c:order val="2"/>
          <c:tx>
            <c:strRef>
              <c:f>Sheet1!$G$1</c:f>
              <c:strCache>
                <c:ptCount val="1"/>
                <c:pt idx="0">
                  <c:v>SiLabs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FY 2016</c:v>
                </c:pt>
                <c:pt idx="1">
                  <c:v>FY 2017</c:v>
                </c:pt>
                <c:pt idx="2">
                  <c:v>FY 2018</c:v>
                </c:pt>
                <c:pt idx="3">
                  <c:v>FY 2019</c:v>
                </c:pt>
                <c:pt idx="4">
                  <c:v>FY 2020</c:v>
                </c:pt>
                <c:pt idx="5">
                  <c:v>FY 2021</c:v>
                </c:pt>
                <c:pt idx="6">
                  <c:v>FY 2022</c:v>
                </c:pt>
                <c:pt idx="7">
                  <c:v>FY 2023</c:v>
                </c:pt>
              </c:strCache>
            </c:strRef>
          </c:cat>
          <c:val>
            <c:numRef>
              <c:f>Sheet1!$G$2:$G$9</c:f>
              <c:numCache>
                <c:formatCode>General</c:formatCode>
                <c:ptCount val="8"/>
                <c:pt idx="0">
                  <c:v>38</c:v>
                </c:pt>
                <c:pt idx="1">
                  <c:v>57</c:v>
                </c:pt>
                <c:pt idx="2">
                  <c:v>72</c:v>
                </c:pt>
                <c:pt idx="3">
                  <c:v>89</c:v>
                </c:pt>
                <c:pt idx="4">
                  <c:v>90</c:v>
                </c:pt>
                <c:pt idx="5">
                  <c:v>103</c:v>
                </c:pt>
                <c:pt idx="6">
                  <c:v>107</c:v>
                </c:pt>
                <c:pt idx="7">
                  <c:v>91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3BDF-420B-9577-0A06E44C1432}"/>
            </c:ext>
          </c:extLst>
        </c:ser>
        <c:ser>
          <c:idx val="0"/>
          <c:order val="3"/>
          <c:tx>
            <c:strRef>
              <c:f>Sheet1!$C$1</c:f>
              <c:strCache>
                <c:ptCount val="1"/>
                <c:pt idx="0">
                  <c:v>TI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FY 2016</c:v>
                </c:pt>
                <c:pt idx="1">
                  <c:v>FY 2017</c:v>
                </c:pt>
                <c:pt idx="2">
                  <c:v>FY 2018</c:v>
                </c:pt>
                <c:pt idx="3">
                  <c:v>FY 2019</c:v>
                </c:pt>
                <c:pt idx="4">
                  <c:v>FY 2020</c:v>
                </c:pt>
                <c:pt idx="5">
                  <c:v>FY 2021</c:v>
                </c:pt>
                <c:pt idx="6">
                  <c:v>FY 2022</c:v>
                </c:pt>
                <c:pt idx="7">
                  <c:v>FY 2023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163</c:v>
                </c:pt>
                <c:pt idx="1">
                  <c:v>150</c:v>
                </c:pt>
                <c:pt idx="2">
                  <c:v>151</c:v>
                </c:pt>
                <c:pt idx="3">
                  <c:v>156</c:v>
                </c:pt>
                <c:pt idx="4">
                  <c:v>91</c:v>
                </c:pt>
                <c:pt idx="5">
                  <c:v>82</c:v>
                </c:pt>
                <c:pt idx="6">
                  <c:v>64</c:v>
                </c:pt>
                <c:pt idx="7">
                  <c:v>55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3BDF-420B-9577-0A06E44C1432}"/>
            </c:ext>
          </c:extLst>
        </c:ser>
        <c:ser>
          <c:idx val="8"/>
          <c:order val="4"/>
          <c:tx>
            <c:strRef>
              <c:f>Sheet1!$D$1</c:f>
              <c:strCache>
                <c:ptCount val="1"/>
                <c:pt idx="0">
                  <c:v>Dialog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FY 2016</c:v>
                </c:pt>
                <c:pt idx="1">
                  <c:v>FY 2017</c:v>
                </c:pt>
                <c:pt idx="2">
                  <c:v>FY 2018</c:v>
                </c:pt>
                <c:pt idx="3">
                  <c:v>FY 2019</c:v>
                </c:pt>
                <c:pt idx="4">
                  <c:v>FY 2020</c:v>
                </c:pt>
                <c:pt idx="5">
                  <c:v>FY 2021</c:v>
                </c:pt>
                <c:pt idx="6">
                  <c:v>FY 2022</c:v>
                </c:pt>
                <c:pt idx="7">
                  <c:v>FY 2023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75</c:v>
                </c:pt>
                <c:pt idx="1">
                  <c:v>63</c:v>
                </c:pt>
                <c:pt idx="2">
                  <c:v>72</c:v>
                </c:pt>
                <c:pt idx="3">
                  <c:v>59</c:v>
                </c:pt>
                <c:pt idx="4">
                  <c:v>44</c:v>
                </c:pt>
                <c:pt idx="5">
                  <c:v>54</c:v>
                </c:pt>
                <c:pt idx="6">
                  <c:v>57</c:v>
                </c:pt>
                <c:pt idx="7">
                  <c:v>35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A5F9-4351-AF50-7DA636EC78F4}"/>
            </c:ext>
          </c:extLst>
        </c:ser>
        <c:ser>
          <c:idx val="2"/>
          <c:order val="5"/>
          <c:tx>
            <c:strRef>
              <c:f>Sheet1!$F$1</c:f>
              <c:strCache>
                <c:ptCount val="1"/>
                <c:pt idx="0">
                  <c:v>Infineon</c:v>
                </c:pt>
              </c:strCache>
            </c:strRef>
          </c:tx>
          <c:spPr>
            <a:solidFill>
              <a:schemeClr val="bg2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FY 2016</c:v>
                </c:pt>
                <c:pt idx="1">
                  <c:v>FY 2017</c:v>
                </c:pt>
                <c:pt idx="2">
                  <c:v>FY 2018</c:v>
                </c:pt>
                <c:pt idx="3">
                  <c:v>FY 2019</c:v>
                </c:pt>
                <c:pt idx="4">
                  <c:v>FY 2020</c:v>
                </c:pt>
                <c:pt idx="5">
                  <c:v>FY 2021</c:v>
                </c:pt>
                <c:pt idx="6">
                  <c:v>FY 2022</c:v>
                </c:pt>
                <c:pt idx="7">
                  <c:v>FY 2023</c:v>
                </c:pt>
              </c:strCache>
            </c:strRef>
          </c:cat>
          <c:val>
            <c:numRef>
              <c:f>Sheet1!$F$2:$F$9</c:f>
              <c:numCache>
                <c:formatCode>General</c:formatCode>
                <c:ptCount val="8"/>
                <c:pt idx="0">
                  <c:v>64</c:v>
                </c:pt>
                <c:pt idx="1">
                  <c:v>66</c:v>
                </c:pt>
                <c:pt idx="2">
                  <c:v>69</c:v>
                </c:pt>
                <c:pt idx="3">
                  <c:v>64</c:v>
                </c:pt>
                <c:pt idx="4">
                  <c:v>38</c:v>
                </c:pt>
                <c:pt idx="5">
                  <c:v>38</c:v>
                </c:pt>
                <c:pt idx="6">
                  <c:v>11</c:v>
                </c:pt>
                <c:pt idx="7">
                  <c:v>25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3BDF-420B-9577-0A06E44C1432}"/>
            </c:ext>
          </c:extLst>
        </c:ser>
        <c:ser>
          <c:idx val="1"/>
          <c:order val="6"/>
          <c:tx>
            <c:strRef>
              <c:f>Sheet1!$E$1</c:f>
              <c:strCache>
                <c:ptCount val="1"/>
                <c:pt idx="0">
                  <c:v>Qualcomm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FY 2016</c:v>
                </c:pt>
                <c:pt idx="1">
                  <c:v>FY 2017</c:v>
                </c:pt>
                <c:pt idx="2">
                  <c:v>FY 2018</c:v>
                </c:pt>
                <c:pt idx="3">
                  <c:v>FY 2019</c:v>
                </c:pt>
                <c:pt idx="4">
                  <c:v>FY 2020</c:v>
                </c:pt>
                <c:pt idx="5">
                  <c:v>FY 2021</c:v>
                </c:pt>
                <c:pt idx="6">
                  <c:v>FY 2022</c:v>
                </c:pt>
                <c:pt idx="7">
                  <c:v>FY 2023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57</c:v>
                </c:pt>
                <c:pt idx="1">
                  <c:v>59</c:v>
                </c:pt>
                <c:pt idx="2">
                  <c:v>32</c:v>
                </c:pt>
                <c:pt idx="3">
                  <c:v>22</c:v>
                </c:pt>
                <c:pt idx="4">
                  <c:v>17</c:v>
                </c:pt>
                <c:pt idx="5">
                  <c:v>10</c:v>
                </c:pt>
                <c:pt idx="6">
                  <c:v>2</c:v>
                </c:pt>
                <c:pt idx="7">
                  <c:v>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3BDF-420B-9577-0A06E44C1432}"/>
            </c:ext>
          </c:extLst>
        </c:ser>
        <c:ser>
          <c:idx val="5"/>
          <c:order val="7"/>
          <c:tx>
            <c:strRef>
              <c:f>Sheet1!$I$1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FY 2016</c:v>
                </c:pt>
                <c:pt idx="1">
                  <c:v>FY 2017</c:v>
                </c:pt>
                <c:pt idx="2">
                  <c:v>FY 2018</c:v>
                </c:pt>
                <c:pt idx="3">
                  <c:v>FY 2019</c:v>
                </c:pt>
                <c:pt idx="4">
                  <c:v>FY 2020</c:v>
                </c:pt>
                <c:pt idx="5">
                  <c:v>FY 2021</c:v>
                </c:pt>
                <c:pt idx="6">
                  <c:v>FY 2022</c:v>
                </c:pt>
                <c:pt idx="7">
                  <c:v>FY 2023</c:v>
                </c:pt>
              </c:strCache>
            </c:strRef>
          </c:cat>
          <c:val>
            <c:numRef>
              <c:f>Sheet1!$I$2:$I$9</c:f>
              <c:numCache>
                <c:formatCode>General</c:formatCode>
                <c:ptCount val="8"/>
                <c:pt idx="0">
                  <c:v>188</c:v>
                </c:pt>
                <c:pt idx="1">
                  <c:v>215</c:v>
                </c:pt>
                <c:pt idx="2">
                  <c:v>320</c:v>
                </c:pt>
                <c:pt idx="3">
                  <c:v>332</c:v>
                </c:pt>
                <c:pt idx="4">
                  <c:v>300</c:v>
                </c:pt>
                <c:pt idx="5">
                  <c:v>392</c:v>
                </c:pt>
                <c:pt idx="6">
                  <c:v>357</c:v>
                </c:pt>
                <c:pt idx="7">
                  <c:v>330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5-3BDF-420B-9577-0A06E44C14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overlap val="100"/>
        <c:axId val="539969008"/>
        <c:axId val="539969664"/>
      </c:barChart>
      <c:lineChart>
        <c:grouping val="stacked"/>
        <c:varyColors val="0"/>
        <c:ser>
          <c:idx val="9"/>
          <c:order val="8"/>
          <c:tx>
            <c:strRef>
              <c:f>Sheet1!$K$1</c:f>
              <c:strCache>
                <c:ptCount val="1"/>
                <c:pt idx="0">
                  <c:v>Mkt share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8985858266642838E-2"/>
                  <c:y val="-5.69105691056910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4159596123120594E-2"/>
                      <c:h val="5.609756097560975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6E6D-4929-A87C-6B47CA48A0E8}"/>
                </c:ext>
              </c:extLst>
            </c:dLbl>
            <c:dLbl>
              <c:idx val="1"/>
              <c:layout>
                <c:manualLayout>
                  <c:x val="-3.4882155991902981E-2"/>
                  <c:y val="-5.69105691056910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E6D-4929-A87C-6B47CA48A0E8}"/>
                </c:ext>
              </c:extLst>
            </c:dLbl>
            <c:dLbl>
              <c:idx val="2"/>
              <c:layout>
                <c:manualLayout>
                  <c:x val="-3.7959993285306144E-2"/>
                  <c:y val="-5.284552845528455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2733612293641513E-2"/>
                      <c:h val="5.609756097560975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6E6D-4929-A87C-6B47CA48A0E8}"/>
                </c:ext>
              </c:extLst>
            </c:dLbl>
            <c:dLbl>
              <c:idx val="3"/>
              <c:layout>
                <c:manualLayout>
                  <c:x val="-3.1267063256853751E-2"/>
                  <c:y val="-4.89312046809148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E6D-4929-A87C-6B47CA48A0E8}"/>
                </c:ext>
              </c:extLst>
            </c:dLbl>
            <c:dLbl>
              <c:idx val="4"/>
              <c:layout>
                <c:manualLayout>
                  <c:x val="-3.6934047520838412E-2"/>
                  <c:y val="-5.28455284552845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E6D-4929-A87C-6B47CA48A0E8}"/>
                </c:ext>
              </c:extLst>
            </c:dLbl>
            <c:dLbl>
              <c:idx val="5"/>
              <c:layout>
                <c:manualLayout>
                  <c:x val="-3.6934047520838412E-2"/>
                  <c:y val="-4.47154471544715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E6D-4929-A87C-6B47CA48A0E8}"/>
                </c:ext>
              </c:extLst>
            </c:dLbl>
            <c:dLbl>
              <c:idx val="6"/>
              <c:layout>
                <c:manualLayout>
                  <c:x val="-3.4882155991902947E-2"/>
                  <c:y val="-3.65853658536585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DF8-E04D-9B26-8489069178BF}"/>
                </c:ext>
              </c:extLst>
            </c:dLbl>
            <c:dLbl>
              <c:idx val="7"/>
              <c:layout>
                <c:manualLayout>
                  <c:x val="-3.0223950249474017E-2"/>
                  <c:y val="-3.5228913969327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018-4FE0-B379-D6A43635C992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Sheet1!$A$2:$A$9</c:f>
              <c:strCache>
                <c:ptCount val="8"/>
                <c:pt idx="0">
                  <c:v>FY 2016</c:v>
                </c:pt>
                <c:pt idx="1">
                  <c:v>FY 2017</c:v>
                </c:pt>
                <c:pt idx="2">
                  <c:v>FY 2018</c:v>
                </c:pt>
                <c:pt idx="3">
                  <c:v>FY 2019</c:v>
                </c:pt>
                <c:pt idx="4">
                  <c:v>FY 2020</c:v>
                </c:pt>
                <c:pt idx="5">
                  <c:v>FY 2021</c:v>
                </c:pt>
                <c:pt idx="6">
                  <c:v>FY 2022</c:v>
                </c:pt>
                <c:pt idx="7">
                  <c:v>FY 2023</c:v>
                </c:pt>
              </c:strCache>
            </c:strRef>
          </c:cat>
          <c:val>
            <c:numRef>
              <c:f>Sheet1!$K$2:$K$9</c:f>
              <c:numCache>
                <c:formatCode>0%</c:formatCode>
                <c:ptCount val="8"/>
                <c:pt idx="0">
                  <c:v>0.39189189189189189</c:v>
                </c:pt>
                <c:pt idx="1">
                  <c:v>0.42990654205607476</c:v>
                </c:pt>
                <c:pt idx="2">
                  <c:v>0.38722716248989492</c:v>
                </c:pt>
                <c:pt idx="3">
                  <c:v>0.43403028118240805</c:v>
                </c:pt>
                <c:pt idx="4">
                  <c:v>0.45033670033670031</c:v>
                </c:pt>
                <c:pt idx="5">
                  <c:v>0.4223021582733813</c:v>
                </c:pt>
                <c:pt idx="6">
                  <c:v>0.39054290718038531</c:v>
                </c:pt>
                <c:pt idx="7">
                  <c:v>0.43435251798561153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6E6D-4929-A87C-6B47CA48A0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3123808"/>
        <c:axId val="543785096"/>
      </c:lineChart>
      <c:catAx>
        <c:axId val="539969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969664"/>
        <c:crosses val="autoZero"/>
        <c:auto val="1"/>
        <c:lblAlgn val="ctr"/>
        <c:lblOffset val="100"/>
        <c:noMultiLvlLbl val="0"/>
      </c:catAx>
      <c:valAx>
        <c:axId val="539969664"/>
        <c:scaling>
          <c:orientation val="minMax"/>
          <c:max val="15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969008"/>
        <c:crosses val="autoZero"/>
        <c:crossBetween val="between"/>
        <c:majorUnit val="300"/>
      </c:valAx>
      <c:valAx>
        <c:axId val="543785096"/>
        <c:scaling>
          <c:orientation val="minMax"/>
          <c:max val="0.75000000000000011"/>
          <c:min val="0"/>
        </c:scaling>
        <c:delete val="0"/>
        <c:axPos val="r"/>
        <c:numFmt formatCode="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123808"/>
        <c:crosses val="max"/>
        <c:crossBetween val="between"/>
        <c:majorUnit val="0.25"/>
      </c:valAx>
      <c:catAx>
        <c:axId val="4131238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437850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3" y="4"/>
            <a:ext cx="3169919" cy="480060"/>
          </a:xfrm>
          <a:prstGeom prst="rect">
            <a:avLst/>
          </a:prstGeom>
        </p:spPr>
        <p:txBody>
          <a:bodyPr vert="horz" lIns="96628" tIns="48315" rIns="96628" bIns="4831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4143590" y="4"/>
            <a:ext cx="3169919" cy="480060"/>
          </a:xfrm>
          <a:prstGeom prst="rect">
            <a:avLst/>
          </a:prstGeom>
        </p:spPr>
        <p:txBody>
          <a:bodyPr vert="horz" lIns="96628" tIns="48315" rIns="96628" bIns="4831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BE57A7B-0609-4D25-AB3C-FD0CFE7E22FC}" type="datetimeFigureOut">
              <a:rPr lang="nb-NO"/>
              <a:pPr>
                <a:defRPr/>
              </a:pPr>
              <a:t>12.02.2024</a:t>
            </a:fld>
            <a:endParaRPr lang="en-US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3" y="9119475"/>
            <a:ext cx="3169919" cy="480060"/>
          </a:xfrm>
          <a:prstGeom prst="rect">
            <a:avLst/>
          </a:prstGeom>
        </p:spPr>
        <p:txBody>
          <a:bodyPr vert="horz" lIns="96628" tIns="48315" rIns="96628" bIns="4831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4143590" y="9119475"/>
            <a:ext cx="3169919" cy="480060"/>
          </a:xfrm>
          <a:prstGeom prst="rect">
            <a:avLst/>
          </a:prstGeom>
        </p:spPr>
        <p:txBody>
          <a:bodyPr vert="horz" lIns="96628" tIns="48315" rIns="96628" bIns="4831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A59208D-ADE4-4C18-AD4C-40D2E8A557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927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3" y="4"/>
            <a:ext cx="3169919" cy="480060"/>
          </a:xfrm>
          <a:prstGeom prst="rect">
            <a:avLst/>
          </a:prstGeom>
        </p:spPr>
        <p:txBody>
          <a:bodyPr vert="horz" lIns="96628" tIns="48315" rIns="96628" bIns="4831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4143590" y="4"/>
            <a:ext cx="3169919" cy="480060"/>
          </a:xfrm>
          <a:prstGeom prst="rect">
            <a:avLst/>
          </a:prstGeom>
        </p:spPr>
        <p:txBody>
          <a:bodyPr vert="horz" lIns="96628" tIns="48315" rIns="96628" bIns="4831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FE0C639-DE15-43E8-9D5A-E8A3A0FBCFAA}" type="datetimeFigureOut">
              <a:rPr lang="nb-NO"/>
              <a:pPr>
                <a:defRPr/>
              </a:pPr>
              <a:t>12.02.2024</a:t>
            </a:fld>
            <a:endParaRPr lang="en-US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9212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8" tIns="48315" rIns="96628" bIns="48315" rtlCol="0" anchor="ctr"/>
          <a:lstStyle/>
          <a:p>
            <a:pPr lvl="0"/>
            <a:endParaRPr lang="en-US" noProof="0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731521" y="4560572"/>
            <a:ext cx="5852160" cy="4320540"/>
          </a:xfrm>
          <a:prstGeom prst="rect">
            <a:avLst/>
          </a:prstGeom>
        </p:spPr>
        <p:txBody>
          <a:bodyPr vert="horz" lIns="96628" tIns="48315" rIns="96628" bIns="48315" rtlCol="0"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en-US" noProof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3" y="9119475"/>
            <a:ext cx="3169919" cy="480060"/>
          </a:xfrm>
          <a:prstGeom prst="rect">
            <a:avLst/>
          </a:prstGeom>
        </p:spPr>
        <p:txBody>
          <a:bodyPr vert="horz" lIns="96628" tIns="48315" rIns="96628" bIns="4831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4143590" y="9119475"/>
            <a:ext cx="3169919" cy="480060"/>
          </a:xfrm>
          <a:prstGeom prst="rect">
            <a:avLst/>
          </a:prstGeom>
        </p:spPr>
        <p:txBody>
          <a:bodyPr vert="horz" lIns="96628" tIns="48315" rIns="96628" bIns="4831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315F4B-708F-42A0-B38C-D5FF05C97E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864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Slides</a:t>
            </a:r>
            <a:r>
              <a:rPr lang="nb-NO" baseline="0" dirty="0"/>
              <a:t> </a:t>
            </a:r>
            <a:r>
              <a:rPr lang="nb-NO" baseline="0" dirty="0" err="1"/>
              <a:t>based</a:t>
            </a:r>
            <a:r>
              <a:rPr lang="nb-NO" baseline="0" dirty="0"/>
              <a:t> </a:t>
            </a:r>
            <a:r>
              <a:rPr lang="nb-NO" baseline="0" dirty="0" err="1"/>
              <a:t>on</a:t>
            </a:r>
            <a:r>
              <a:rPr lang="nb-NO" baseline="0" dirty="0"/>
              <a:t> «Nordic Company </a:t>
            </a:r>
            <a:r>
              <a:rPr lang="nb-NO" baseline="0" dirty="0" err="1"/>
              <a:t>Deliveries</a:t>
            </a:r>
            <a:r>
              <a:rPr lang="nb-NO" baseline="0" dirty="0"/>
              <a:t> </a:t>
            </a:r>
            <a:r>
              <a:rPr lang="nb-NO" baseline="0" dirty="0" err="1"/>
              <a:t>today</a:t>
            </a:r>
            <a:r>
              <a:rPr lang="nb-NO" baseline="0" dirty="0"/>
              <a:t> and </a:t>
            </a:r>
            <a:r>
              <a:rPr lang="nb-NO" baseline="0" dirty="0" err="1"/>
              <a:t>Future</a:t>
            </a:r>
            <a:r>
              <a:rPr lang="nb-NO" baseline="0" dirty="0"/>
              <a:t> v1.5.3»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39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78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Slides</a:t>
            </a:r>
            <a:r>
              <a:rPr lang="nb-NO" baseline="0"/>
              <a:t> based on «Nordic Company Deliveries today and Future v1.5.3»</a:t>
            </a:r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39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44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31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err="1"/>
              <a:t>Kahoot</a:t>
            </a:r>
            <a:r>
              <a:rPr lang="nb-NO"/>
              <a:t> kan flyttes frem hvis mange ser ut til å bli ferdige før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8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This plan is </a:t>
            </a:r>
            <a:r>
              <a:rPr lang="nb-NO" err="1"/>
              <a:t>flexible</a:t>
            </a:r>
            <a:r>
              <a:rPr lang="nb-NO"/>
              <a:t>. If </a:t>
            </a:r>
            <a:r>
              <a:rPr lang="nb-NO" err="1"/>
              <a:t>we</a:t>
            </a:r>
            <a:r>
              <a:rPr lang="nb-NO"/>
              <a:t> </a:t>
            </a:r>
            <a:r>
              <a:rPr lang="nb-NO" err="1"/>
              <a:t>need</a:t>
            </a:r>
            <a:r>
              <a:rPr lang="nb-NO"/>
              <a:t> more time </a:t>
            </a:r>
            <a:r>
              <a:rPr lang="nb-NO" err="1"/>
              <a:t>of</a:t>
            </a:r>
            <a:r>
              <a:rPr lang="nb-NO"/>
              <a:t> </a:t>
            </a:r>
            <a:r>
              <a:rPr lang="nb-NO" err="1"/>
              <a:t>something</a:t>
            </a:r>
            <a:r>
              <a:rPr lang="nb-NO"/>
              <a:t>, or less </a:t>
            </a:r>
            <a:r>
              <a:rPr lang="nb-NO" err="1"/>
              <a:t>of</a:t>
            </a:r>
            <a:r>
              <a:rPr lang="nb-NO"/>
              <a:t> </a:t>
            </a:r>
            <a:r>
              <a:rPr lang="nb-NO" err="1"/>
              <a:t>something</a:t>
            </a:r>
            <a:r>
              <a:rPr lang="nb-NO"/>
              <a:t> </a:t>
            </a:r>
            <a:r>
              <a:rPr lang="nb-NO" err="1"/>
              <a:t>else</a:t>
            </a:r>
            <a:r>
              <a:rPr lang="nb-NO"/>
              <a:t> </a:t>
            </a:r>
            <a:r>
              <a:rPr lang="nb-NO" err="1"/>
              <a:t>that</a:t>
            </a:r>
            <a:r>
              <a:rPr lang="nb-NO"/>
              <a:t> is fine. </a:t>
            </a:r>
            <a:r>
              <a:rPr lang="nb-NO" err="1"/>
              <a:t>Try</a:t>
            </a:r>
            <a:r>
              <a:rPr lang="nb-NO"/>
              <a:t> to </a:t>
            </a:r>
            <a:r>
              <a:rPr lang="nb-NO" err="1"/>
              <a:t>get</a:t>
            </a:r>
            <a:r>
              <a:rPr lang="nb-NO"/>
              <a:t> </a:t>
            </a:r>
            <a:r>
              <a:rPr lang="nb-NO" err="1"/>
              <a:t>the</a:t>
            </a:r>
            <a:r>
              <a:rPr lang="nb-NO"/>
              <a:t> </a:t>
            </a:r>
            <a:r>
              <a:rPr lang="nb-NO" err="1"/>
              <a:t>feel</a:t>
            </a:r>
            <a:r>
              <a:rPr lang="nb-NO"/>
              <a:t> </a:t>
            </a:r>
            <a:r>
              <a:rPr lang="nb-NO" err="1"/>
              <a:t>of</a:t>
            </a:r>
            <a:r>
              <a:rPr lang="nb-NO"/>
              <a:t> </a:t>
            </a:r>
            <a:r>
              <a:rPr lang="nb-NO" err="1"/>
              <a:t>what</a:t>
            </a:r>
            <a:r>
              <a:rPr lang="nb-NO"/>
              <a:t> </a:t>
            </a:r>
            <a:r>
              <a:rPr lang="nb-NO" err="1"/>
              <a:t>gives</a:t>
            </a:r>
            <a:r>
              <a:rPr lang="nb-NO"/>
              <a:t> </a:t>
            </a:r>
            <a:r>
              <a:rPr lang="nb-NO" err="1"/>
              <a:t>the</a:t>
            </a:r>
            <a:r>
              <a:rPr lang="nb-NO"/>
              <a:t> best </a:t>
            </a:r>
            <a:r>
              <a:rPr lang="nb-NO" err="1"/>
              <a:t>learning</a:t>
            </a:r>
            <a:r>
              <a:rPr lang="nb-NO"/>
              <a:t> </a:t>
            </a:r>
            <a:r>
              <a:rPr lang="nb-NO" err="1"/>
              <a:t>outcome</a:t>
            </a:r>
            <a:r>
              <a:rPr lang="nb-NO"/>
              <a:t>. Stress </a:t>
            </a:r>
            <a:r>
              <a:rPr lang="nb-NO" err="1"/>
              <a:t>that</a:t>
            </a:r>
            <a:r>
              <a:rPr lang="nb-NO"/>
              <a:t> feedback is </a:t>
            </a:r>
            <a:r>
              <a:rPr lang="nb-NO" err="1"/>
              <a:t>welcome</a:t>
            </a:r>
            <a:r>
              <a:rPr lang="nb-NO"/>
              <a:t>.</a:t>
            </a:r>
          </a:p>
          <a:p>
            <a:endParaRPr lang="nb-NO"/>
          </a:p>
          <a:p>
            <a:r>
              <a:rPr lang="nb-NO" err="1"/>
              <a:t>Discuss</a:t>
            </a:r>
            <a:r>
              <a:rPr lang="nb-NO"/>
              <a:t> </a:t>
            </a:r>
            <a:r>
              <a:rPr lang="nb-NO" err="1"/>
              <a:t>how</a:t>
            </a:r>
            <a:r>
              <a:rPr lang="nb-NO"/>
              <a:t> </a:t>
            </a:r>
            <a:r>
              <a:rPr lang="nb-NO" err="1"/>
              <a:t>we</a:t>
            </a:r>
            <a:r>
              <a:rPr lang="nb-NO"/>
              <a:t> </a:t>
            </a:r>
            <a:r>
              <a:rPr lang="nb-NO" err="1"/>
              <a:t>can</a:t>
            </a:r>
            <a:r>
              <a:rPr lang="nb-NO"/>
              <a:t> do </a:t>
            </a:r>
            <a:r>
              <a:rPr lang="nb-NO" err="1"/>
              <a:t>hands-on</a:t>
            </a:r>
            <a:r>
              <a:rPr lang="nb-NO"/>
              <a:t> </a:t>
            </a:r>
            <a:r>
              <a:rPr lang="nb-NO" err="1"/>
              <a:t>assistance</a:t>
            </a:r>
            <a:r>
              <a:rPr lang="nb-NO"/>
              <a:t>. Mute </a:t>
            </a:r>
            <a:r>
              <a:rPr lang="nb-NO" err="1"/>
              <a:t>this</a:t>
            </a:r>
            <a:r>
              <a:rPr lang="nb-NO"/>
              <a:t> </a:t>
            </a:r>
            <a:r>
              <a:rPr lang="nb-NO" err="1"/>
              <a:t>call</a:t>
            </a:r>
            <a:r>
              <a:rPr lang="nb-NO"/>
              <a:t> and do </a:t>
            </a:r>
            <a:r>
              <a:rPr lang="nb-NO" err="1"/>
              <a:t>individual</a:t>
            </a:r>
            <a:r>
              <a:rPr lang="nb-NO"/>
              <a:t> teams </a:t>
            </a:r>
            <a:r>
              <a:rPr lang="nb-NO" err="1"/>
              <a:t>calls</a:t>
            </a:r>
            <a:r>
              <a:rPr lang="nb-NO"/>
              <a:t>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40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This plan is </a:t>
            </a:r>
            <a:r>
              <a:rPr lang="nb-NO" err="1"/>
              <a:t>flexible</a:t>
            </a:r>
            <a:r>
              <a:rPr lang="nb-NO"/>
              <a:t>. If </a:t>
            </a:r>
            <a:r>
              <a:rPr lang="nb-NO" err="1"/>
              <a:t>we</a:t>
            </a:r>
            <a:r>
              <a:rPr lang="nb-NO"/>
              <a:t> </a:t>
            </a:r>
            <a:r>
              <a:rPr lang="nb-NO" err="1"/>
              <a:t>need</a:t>
            </a:r>
            <a:r>
              <a:rPr lang="nb-NO"/>
              <a:t> more time </a:t>
            </a:r>
            <a:r>
              <a:rPr lang="nb-NO" err="1"/>
              <a:t>of</a:t>
            </a:r>
            <a:r>
              <a:rPr lang="nb-NO"/>
              <a:t> </a:t>
            </a:r>
            <a:r>
              <a:rPr lang="nb-NO" err="1"/>
              <a:t>something</a:t>
            </a:r>
            <a:r>
              <a:rPr lang="nb-NO"/>
              <a:t>, or less </a:t>
            </a:r>
            <a:r>
              <a:rPr lang="nb-NO" err="1"/>
              <a:t>of</a:t>
            </a:r>
            <a:r>
              <a:rPr lang="nb-NO"/>
              <a:t> </a:t>
            </a:r>
            <a:r>
              <a:rPr lang="nb-NO" err="1"/>
              <a:t>something</a:t>
            </a:r>
            <a:r>
              <a:rPr lang="nb-NO"/>
              <a:t> </a:t>
            </a:r>
            <a:r>
              <a:rPr lang="nb-NO" err="1"/>
              <a:t>else</a:t>
            </a:r>
            <a:r>
              <a:rPr lang="nb-NO"/>
              <a:t> </a:t>
            </a:r>
            <a:r>
              <a:rPr lang="nb-NO" err="1"/>
              <a:t>that</a:t>
            </a:r>
            <a:r>
              <a:rPr lang="nb-NO"/>
              <a:t> is fine. </a:t>
            </a:r>
            <a:r>
              <a:rPr lang="nb-NO" err="1"/>
              <a:t>Try</a:t>
            </a:r>
            <a:r>
              <a:rPr lang="nb-NO"/>
              <a:t> to </a:t>
            </a:r>
            <a:r>
              <a:rPr lang="nb-NO" err="1"/>
              <a:t>get</a:t>
            </a:r>
            <a:r>
              <a:rPr lang="nb-NO"/>
              <a:t> </a:t>
            </a:r>
            <a:r>
              <a:rPr lang="nb-NO" err="1"/>
              <a:t>the</a:t>
            </a:r>
            <a:r>
              <a:rPr lang="nb-NO"/>
              <a:t> </a:t>
            </a:r>
            <a:r>
              <a:rPr lang="nb-NO" err="1"/>
              <a:t>feel</a:t>
            </a:r>
            <a:r>
              <a:rPr lang="nb-NO"/>
              <a:t> </a:t>
            </a:r>
            <a:r>
              <a:rPr lang="nb-NO" err="1"/>
              <a:t>of</a:t>
            </a:r>
            <a:r>
              <a:rPr lang="nb-NO"/>
              <a:t> </a:t>
            </a:r>
            <a:r>
              <a:rPr lang="nb-NO" err="1"/>
              <a:t>what</a:t>
            </a:r>
            <a:r>
              <a:rPr lang="nb-NO"/>
              <a:t> </a:t>
            </a:r>
            <a:r>
              <a:rPr lang="nb-NO" err="1"/>
              <a:t>gives</a:t>
            </a:r>
            <a:r>
              <a:rPr lang="nb-NO"/>
              <a:t> </a:t>
            </a:r>
            <a:r>
              <a:rPr lang="nb-NO" err="1"/>
              <a:t>the</a:t>
            </a:r>
            <a:r>
              <a:rPr lang="nb-NO"/>
              <a:t> best </a:t>
            </a:r>
            <a:r>
              <a:rPr lang="nb-NO" err="1"/>
              <a:t>learning</a:t>
            </a:r>
            <a:r>
              <a:rPr lang="nb-NO"/>
              <a:t> </a:t>
            </a:r>
            <a:r>
              <a:rPr lang="nb-NO" err="1"/>
              <a:t>outcome</a:t>
            </a:r>
            <a:r>
              <a:rPr lang="nb-NO"/>
              <a:t>. Stress </a:t>
            </a:r>
            <a:r>
              <a:rPr lang="nb-NO" err="1"/>
              <a:t>that</a:t>
            </a:r>
            <a:r>
              <a:rPr lang="nb-NO"/>
              <a:t> feedback is </a:t>
            </a:r>
            <a:r>
              <a:rPr lang="nb-NO" err="1"/>
              <a:t>welcome</a:t>
            </a:r>
            <a:r>
              <a:rPr lang="nb-NO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89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94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Market leader in BLE - Expanded into 802.15.4/Thread and Zigbee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89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91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44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noProof="0"/>
              <a:t>Give them the story that we have been in ULP for a long time – actually we were FIRST!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75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39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34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Developing</a:t>
            </a:r>
            <a:r>
              <a:rPr lang="en-US" baseline="0"/>
              <a:t> and bringing products to market is the whole effort. Chip specs alone don’t get you there, the whole supporting structure around any </a:t>
            </a:r>
            <a:r>
              <a:rPr lang="en-US" baseline="0" err="1"/>
              <a:t>SoC</a:t>
            </a:r>
            <a:r>
              <a:rPr lang="en-US" baseline="0"/>
              <a:t> is equally important as the device capabilities. The device is best in class. There is an existing comprehensive array of software for the nRF51 series – protocol stacks, SDK, application-specific SDKs such as A4WP and </a:t>
            </a:r>
            <a:r>
              <a:rPr lang="en-US" baseline="0" err="1"/>
              <a:t>IoT</a:t>
            </a:r>
            <a:r>
              <a:rPr lang="en-US" baseline="0"/>
              <a:t> (IPv6). The SW architecture is common to the nRF51 series and with a small porting effort this existing wealth of SW is available to the nRF52. </a:t>
            </a:r>
          </a:p>
          <a:p>
            <a:r>
              <a:rPr lang="en-US" baseline="0"/>
              <a:t>Flexible single board development kits that easily interface with other vendors kits (Arduino Rev 3 standard) allow cost-effective development. Direct Nordic personal support service for all to get help with any sticking points, free evaluation of layouts by RF experts. Developer Zone a vibrant community and source of support from other developers in conjunction with open source GitHub allowing collaborative efforts on SW</a:t>
            </a:r>
          </a:p>
          <a:p>
            <a:endParaRPr lang="en-US" baseline="0"/>
          </a:p>
          <a:p>
            <a:endParaRPr lang="en-US" baseline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65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59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08960" y="2689005"/>
            <a:ext cx="8117457" cy="814388"/>
          </a:xfrm>
        </p:spPr>
        <p:txBody>
          <a:bodyPr>
            <a:normAutofit/>
          </a:bodyPr>
          <a:lstStyle>
            <a:lvl1pPr>
              <a:defRPr sz="4400">
                <a:latin typeface="Gotham Light" pitchFamily="50" charset="0"/>
                <a:cs typeface="Gotham Light" pitchFamily="50" charset="0"/>
              </a:defRPr>
            </a:lvl1pPr>
          </a:lstStyle>
          <a:p>
            <a:r>
              <a:rPr lang="en-US"/>
              <a:t>Presentation Title</a:t>
            </a:r>
            <a:endParaRPr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08959" y="3584075"/>
            <a:ext cx="5454813" cy="1095501"/>
          </a:xfrm>
        </p:spPr>
        <p:txBody>
          <a:bodyPr>
            <a:noAutofit/>
          </a:bodyPr>
          <a:lstStyle>
            <a:lvl1pPr marL="0" indent="0" algn="l">
              <a:spcBef>
                <a:spcPct val="0"/>
              </a:spcBef>
              <a:buFont typeface="Wingdings 2" pitchFamily="18" charset="2"/>
              <a:buNone/>
              <a:defRPr sz="1600" baseline="0">
                <a:solidFill>
                  <a:schemeClr val="tx2"/>
                </a:solidFill>
                <a:latin typeface="Gotham Book" pitchFamily="50" charset="0"/>
                <a:cs typeface="Gotham Book" pitchFamily="50" charset="0"/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104965" y="3584076"/>
            <a:ext cx="0" cy="109550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92839" y="3584669"/>
            <a:ext cx="2433637" cy="1095375"/>
          </a:xfrm>
        </p:spPr>
        <p:txBody>
          <a:bodyPr anchor="ctr">
            <a:normAutofit/>
          </a:bodyPr>
          <a:lstStyle>
            <a:lvl1pPr>
              <a:defRPr sz="1100" baseline="0">
                <a:latin typeface="+mj-lt"/>
              </a:defRPr>
            </a:lvl1pPr>
          </a:lstStyle>
          <a:p>
            <a:pPr lvl="0"/>
            <a:endParaRPr lang="nb-NO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2607729"/>
          </a:xfrm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2396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+ ill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11188" y="1671642"/>
            <a:ext cx="2614136" cy="1449387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264931" y="1671642"/>
            <a:ext cx="2614137" cy="1449387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5918677" y="1671642"/>
            <a:ext cx="2614138" cy="1449387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11188" y="1239838"/>
            <a:ext cx="2614136" cy="431800"/>
          </a:xfrm>
        </p:spPr>
        <p:txBody>
          <a:bodyPr>
            <a:noAutofit/>
          </a:bodyPr>
          <a:lstStyle>
            <a:lvl1pPr marL="0" marR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 sz="1600">
                <a:latin typeface="+mn-lt"/>
                <a:cs typeface="Gotham Extra Light" pitchFamily="50" charset="0"/>
              </a:defRPr>
            </a:lvl1pPr>
          </a:lstStyle>
          <a:p>
            <a:pPr marL="0" marR="0" lvl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lang="en-US"/>
              <a:t>Title (optional)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264930" y="1239838"/>
            <a:ext cx="2614139" cy="431800"/>
          </a:xfrm>
        </p:spPr>
        <p:txBody>
          <a:bodyPr>
            <a:noAutofit/>
          </a:bodyPr>
          <a:lstStyle>
            <a:lvl1pPr marL="0" marR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 sz="1600">
                <a:latin typeface="+mn-lt"/>
                <a:cs typeface="Gotham Extra Light" pitchFamily="50" charset="0"/>
              </a:defRPr>
            </a:lvl1pPr>
          </a:lstStyle>
          <a:p>
            <a:pPr marL="0" marR="0" lvl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lang="en-US"/>
              <a:t>Title (optional)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918677" y="1239837"/>
            <a:ext cx="2614138" cy="431800"/>
          </a:xfrm>
        </p:spPr>
        <p:txBody>
          <a:bodyPr>
            <a:noAutofit/>
          </a:bodyPr>
          <a:lstStyle>
            <a:lvl1pPr marL="0" marR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 sz="1600">
                <a:latin typeface="+mn-lt"/>
                <a:cs typeface="Gotham Extra Light" pitchFamily="50" charset="0"/>
              </a:defRPr>
            </a:lvl1pPr>
          </a:lstStyle>
          <a:p>
            <a:pPr marL="0" marR="0" lvl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lang="en-US"/>
              <a:t>Title (optional)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611187" y="3296775"/>
            <a:ext cx="2608165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>
              <a:buNone/>
              <a:defRPr sz="1051"/>
            </a:lvl2pPr>
          </a:lstStyle>
          <a:p>
            <a:pPr lvl="0"/>
            <a:r>
              <a:rPr lang="en-US"/>
              <a:t>Edit Master text styles</a:t>
            </a:r>
          </a:p>
          <a:p>
            <a:pPr lvl="0"/>
            <a:r>
              <a:rPr lang="en-US"/>
              <a:t>Second level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3264933" y="3289323"/>
            <a:ext cx="2614136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>
              <a:buNone/>
              <a:defRPr sz="1051"/>
            </a:lvl2pPr>
          </a:lstStyle>
          <a:p>
            <a:pPr lvl="0"/>
            <a:r>
              <a:rPr lang="en-US"/>
              <a:t>Edit Master text styles</a:t>
            </a:r>
          </a:p>
          <a:p>
            <a:pPr lvl="0"/>
            <a:r>
              <a:rPr lang="en-US"/>
              <a:t>Second level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21"/>
          </p:nvPr>
        </p:nvSpPr>
        <p:spPr>
          <a:xfrm>
            <a:off x="5918677" y="3296775"/>
            <a:ext cx="2614138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>
              <a:buNone/>
              <a:defRPr sz="1051"/>
            </a:lvl2pPr>
          </a:lstStyle>
          <a:p>
            <a:pPr lvl="0"/>
            <a:r>
              <a:rPr lang="en-US"/>
              <a:t>Edit Master text styles</a:t>
            </a:r>
          </a:p>
          <a:p>
            <a:pPr lvl="0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918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ub_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12"/>
          </p:nvPr>
        </p:nvSpPr>
        <p:spPr>
          <a:xfrm>
            <a:off x="611190" y="1581539"/>
            <a:ext cx="3904826" cy="3124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4572816" y="1581075"/>
            <a:ext cx="3960000" cy="3124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4D773-706E-4DBE-AB09-29AEEFECC8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Insert title here 1 line w/sub, 2 lines without!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BE10D93-3182-4B7D-A397-382814584BA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1188" y="972787"/>
            <a:ext cx="7921625" cy="360362"/>
          </a:xfrm>
        </p:spPr>
        <p:txBody>
          <a:bodyPr/>
          <a:lstStyle>
            <a:lvl1pPr marL="0" indent="0">
              <a:buNone/>
              <a:defRPr sz="1800"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/>
              <a:t>Subtitle max 1 line, only if master title on 1 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11C9E6-44EE-40E9-82AF-12AC427EF09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56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four messages_title +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11190" y="1671642"/>
            <a:ext cx="1835999" cy="1449387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637421" y="1671642"/>
            <a:ext cx="1836000" cy="1449387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2637421" y="3298756"/>
            <a:ext cx="1836000" cy="1409697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395981" indent="-179992" algn="l">
              <a:defRPr sz="1000"/>
            </a:lvl2pPr>
          </a:lstStyle>
          <a:p>
            <a:pPr lvl="0"/>
            <a:r>
              <a:rPr lang="en-US"/>
              <a:t>Edit Master text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6689888" y="3298755"/>
            <a:ext cx="1836000" cy="14096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 algn="ctr">
              <a:buNone/>
              <a:defRPr sz="1200"/>
            </a:lvl2pPr>
          </a:lstStyle>
          <a:p>
            <a:pPr lvl="0"/>
            <a:r>
              <a:rPr lang="en-US"/>
              <a:t>Edit Master text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4663655" y="1671642"/>
            <a:ext cx="1836000" cy="1449387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689888" y="1671642"/>
            <a:ext cx="1836000" cy="1449387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611190" y="3298755"/>
            <a:ext cx="1835999" cy="1409697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/>
            </a:lvl1pPr>
            <a:lvl2pPr marL="395981" indent="-179992" algn="l">
              <a:defRPr sz="1000"/>
            </a:lvl2pPr>
          </a:lstStyle>
          <a:p>
            <a:pPr lvl="0"/>
            <a:r>
              <a:rPr lang="en-US"/>
              <a:t>Edit Master text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4663655" y="3295653"/>
            <a:ext cx="1836000" cy="14096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 algn="ctr">
              <a:buNone/>
              <a:defRPr sz="1200"/>
            </a:lvl2pPr>
          </a:lstStyle>
          <a:p>
            <a:pPr lvl="0"/>
            <a:r>
              <a:rPr lang="en-US"/>
              <a:t>Edit Master text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11189" y="1257854"/>
            <a:ext cx="1835999" cy="4318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/>
              <a:t>Title – one line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637421" y="1257854"/>
            <a:ext cx="1836000" cy="4318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/>
              <a:t>Title –one line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689888" y="1257853"/>
            <a:ext cx="1836000" cy="4318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/>
              <a:t>Title –one line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4663655" y="1257854"/>
            <a:ext cx="1836000" cy="4318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/>
              <a:t>Title –one line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13928A-B7ED-4060-ADBB-172A71B573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Insert title here max 1 line!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757D66-36ED-4695-9B56-3BDCAD17B9D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95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sub_image XL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quarter" idx="13"/>
          </p:nvPr>
        </p:nvSpPr>
        <p:spPr>
          <a:xfrm>
            <a:off x="611187" y="1581540"/>
            <a:ext cx="5261771" cy="31238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/>
          </p:nvPr>
        </p:nvSpPr>
        <p:spPr>
          <a:xfrm>
            <a:off x="5918677" y="1581541"/>
            <a:ext cx="2610730" cy="31238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04A47-CAA3-4E33-BA75-A437228B02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Insert title here 1 line w/sub, 2 lines without!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E6C76420-09C7-4257-A235-FF7AFBEBA1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1188" y="972787"/>
            <a:ext cx="7921625" cy="360362"/>
          </a:xfrm>
        </p:spPr>
        <p:txBody>
          <a:bodyPr/>
          <a:lstStyle>
            <a:lvl1pPr marL="0" indent="0">
              <a:buNone/>
              <a:defRPr sz="1800"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/>
              <a:t>Subtitle max 1 line, only if master title on 1 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3E6129-A5E0-4D21-A1DB-99AB6E4258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16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77587" y="2706933"/>
            <a:ext cx="8055228" cy="8143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latin typeface="Gotham Extra Light" pitchFamily="50" charset="0"/>
                <a:cs typeface="Gotham Extra Light" pitchFamily="50" charset="0"/>
              </a:defRPr>
            </a:lvl1pPr>
          </a:lstStyle>
          <a:p>
            <a:r>
              <a:rPr lang="en-US"/>
              <a:t>Presentation Title</a:t>
            </a:r>
            <a:endParaRPr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08960" y="3602005"/>
            <a:ext cx="5454813" cy="10955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ct val="0"/>
              </a:spcBef>
              <a:buFont typeface="Wingdings 2" pitchFamily="18" charset="2"/>
              <a:buNone/>
              <a:defRPr sz="1600" baseline="0">
                <a:solidFill>
                  <a:schemeClr val="tx2"/>
                </a:solidFill>
                <a:latin typeface="Gotham Light" pitchFamily="50" charset="0"/>
                <a:cs typeface="Gotham Light" pitchFamily="50" charset="0"/>
              </a:defRPr>
            </a:lvl1pPr>
            <a:lvl2pPr marL="457178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78073" y="3584076"/>
            <a:ext cx="0" cy="109550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92842" y="3683279"/>
            <a:ext cx="2339975" cy="101422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051" i="1" baseline="0">
                <a:latin typeface="+mj-lt"/>
              </a:defRPr>
            </a:lvl1pPr>
          </a:lstStyle>
          <a:p>
            <a:pPr lvl="0"/>
            <a:endParaRPr lang="nb-NO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4"/>
            <a:ext cx="9144000" cy="26077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61951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19">
          <p15:clr>
            <a:srgbClr val="FBAE40"/>
          </p15:clr>
        </p15:guide>
        <p15:guide id="2" orient="horz" pos="2436">
          <p15:clr>
            <a:srgbClr val="FBAE40"/>
          </p15:clr>
        </p15:guide>
        <p15:guide id="3" orient="horz" pos="164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77587" y="2706933"/>
            <a:ext cx="8055228" cy="8143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Gotham Light" pitchFamily="50" charset="0"/>
                <a:cs typeface="Gotham Light" pitchFamily="50" charset="0"/>
              </a:defRPr>
            </a:lvl1pPr>
          </a:lstStyle>
          <a:p>
            <a:r>
              <a:rPr lang="en-US"/>
              <a:t>Presentation Title</a:t>
            </a:r>
            <a:endParaRPr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08960" y="3602005"/>
            <a:ext cx="5454813" cy="10955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ct val="0"/>
              </a:spcBef>
              <a:buFont typeface="Wingdings 2" pitchFamily="18" charset="2"/>
              <a:buNone/>
              <a:defRPr sz="1400" baseline="0">
                <a:solidFill>
                  <a:schemeClr val="tx2"/>
                </a:solidFill>
                <a:latin typeface="Gotham Light" pitchFamily="50" charset="0"/>
                <a:cs typeface="Gotham Light" pitchFamily="50" charset="0"/>
              </a:defRPr>
            </a:lvl1pPr>
            <a:lvl2pPr marL="457178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78073" y="3584076"/>
            <a:ext cx="0" cy="109550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92842" y="3683279"/>
            <a:ext cx="2339975" cy="101422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051" i="1" baseline="0">
                <a:latin typeface="+mj-lt"/>
              </a:defRPr>
            </a:lvl1pPr>
          </a:lstStyle>
          <a:p>
            <a:pPr lvl="0"/>
            <a:endParaRPr lang="nb-NO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3045600" y="-4483"/>
            <a:ext cx="3045600" cy="260772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-1763" y="1276350"/>
            <a:ext cx="3045600" cy="1326896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-1763" y="-17502"/>
            <a:ext cx="1522800" cy="13032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098400" y="1276350"/>
            <a:ext cx="3045600" cy="1326896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6098400" y="-17502"/>
            <a:ext cx="3045600" cy="13032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1521037" y="-17502"/>
            <a:ext cx="1522800" cy="13032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60582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19">
          <p15:clr>
            <a:srgbClr val="FBAE40"/>
          </p15:clr>
        </p15:guide>
        <p15:guide id="2" orient="horz" pos="2436">
          <p15:clr>
            <a:srgbClr val="FBAE40"/>
          </p15:clr>
        </p15:guide>
        <p15:guide id="3" orient="horz" pos="1643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2780003"/>
            <a:ext cx="5866483" cy="1087148"/>
          </a:xfrm>
          <a:prstGeom prst="rect">
            <a:avLst/>
          </a:prstGeom>
          <a:solidFill>
            <a:schemeClr val="bg1"/>
          </a:solidFill>
        </p:spPr>
        <p:txBody>
          <a:bodyPr lIns="612000" tIns="108000" rIns="180000" bIns="108000">
            <a:noAutofit/>
          </a:bodyPr>
          <a:lstStyle>
            <a:lvl1pPr marL="0" indent="0">
              <a:buFont typeface="Arial" panose="020B0604020202020204" pitchFamily="34" charset="0"/>
              <a:buNone/>
              <a:defRPr sz="2800">
                <a:solidFill>
                  <a:schemeClr val="accent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/>
              <a:t>Dfdsfd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" y="3320477"/>
            <a:ext cx="5866483" cy="927677"/>
          </a:xfrm>
          <a:prstGeom prst="rect">
            <a:avLst/>
          </a:prstGeom>
        </p:spPr>
        <p:txBody>
          <a:bodyPr lIns="61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0108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19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4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2"/>
          </p:nvPr>
        </p:nvSpPr>
        <p:spPr>
          <a:xfrm>
            <a:off x="611190" y="1239838"/>
            <a:ext cx="3960000" cy="35644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4572816" y="1239374"/>
            <a:ext cx="3960000" cy="35644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45381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3264932" y="1239838"/>
            <a:ext cx="5267881" cy="35639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611187" y="1239839"/>
            <a:ext cx="2610730" cy="35639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203521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XL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/>
          </p:nvPr>
        </p:nvSpPr>
        <p:spPr>
          <a:xfrm>
            <a:off x="611187" y="1239838"/>
            <a:ext cx="5267881" cy="35639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/>
          </p:nvPr>
        </p:nvSpPr>
        <p:spPr>
          <a:xfrm>
            <a:off x="5918677" y="1239839"/>
            <a:ext cx="2610730" cy="35639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8676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764" y="1383490"/>
            <a:ext cx="8130904" cy="3428083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 3" pitchFamily="18" charset="2"/>
              <a:buChar char="}"/>
              <a:defRPr baseline="0"/>
            </a:lvl1pPr>
            <a:lvl2pPr>
              <a:defRPr baseline="0"/>
            </a:lvl2pPr>
            <a:lvl5pPr>
              <a:defRPr/>
            </a:lvl5pPr>
          </a:lstStyle>
          <a:p>
            <a:pPr lvl="0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2763" y="448096"/>
            <a:ext cx="8131030" cy="813617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j-lt"/>
                <a:cs typeface="Gotham Book" pitchFamily="50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31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mess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1191" y="1527175"/>
            <a:ext cx="1095375" cy="882650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2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sz="2000"/>
              <a:t>#1</a:t>
            </a:r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11190" y="2632213"/>
            <a:ext cx="1095375" cy="882650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2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sz="2000"/>
              <a:t>#2</a:t>
            </a:r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11189" y="3737251"/>
            <a:ext cx="1095375" cy="882650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2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sz="2000"/>
              <a:t>#3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06564" y="1527175"/>
            <a:ext cx="6826251" cy="88265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706564" y="2632213"/>
            <a:ext cx="6826251" cy="88265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706561" y="3737251"/>
            <a:ext cx="6826251" cy="88265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55441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messages img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39591" y="1527175"/>
            <a:ext cx="5393223" cy="88265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139591" y="2632213"/>
            <a:ext cx="5393223" cy="88265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139590" y="3737251"/>
            <a:ext cx="5393223" cy="88265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11191" y="1384304"/>
            <a:ext cx="2528887" cy="1121295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610703" y="2512894"/>
            <a:ext cx="2528887" cy="112129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610701" y="3634189"/>
            <a:ext cx="2528887" cy="112129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73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messages img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39591" y="1527175"/>
            <a:ext cx="5393223" cy="1265574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11191" y="1384304"/>
            <a:ext cx="2528887" cy="1602139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139591" y="3266934"/>
            <a:ext cx="5393223" cy="1265574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611191" y="3124063"/>
            <a:ext cx="2528887" cy="160213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22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 mess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1191" y="1527176"/>
            <a:ext cx="1095375" cy="63286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2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sz="2000"/>
              <a:t>#1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06564" y="1527176"/>
            <a:ext cx="6826251" cy="63286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200" baseline="0"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11191" y="2160038"/>
            <a:ext cx="1095375" cy="63286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2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sz="2000"/>
              <a:t>#2</a:t>
            </a:r>
            <a:endParaRPr lang="en-US"/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706564" y="2160038"/>
            <a:ext cx="6826251" cy="63286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200" baseline="0"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11191" y="2792900"/>
            <a:ext cx="1095375" cy="63286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2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sz="2000"/>
              <a:t>#3</a:t>
            </a:r>
            <a:endParaRPr lang="en-US"/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1706564" y="2792900"/>
            <a:ext cx="6826251" cy="63286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200" baseline="0"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11191" y="3425762"/>
            <a:ext cx="1095375" cy="63286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2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sz="2000"/>
              <a:t>#4</a:t>
            </a:r>
            <a:endParaRPr lang="en-US"/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1706564" y="3425762"/>
            <a:ext cx="6826251" cy="63286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200" baseline="0"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11191" y="4058624"/>
            <a:ext cx="1095375" cy="63286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2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sz="2000"/>
              <a:t>#5</a:t>
            </a:r>
            <a:endParaRPr lang="en-US"/>
          </a:p>
        </p:txBody>
      </p:sp>
      <p:sp>
        <p:nvSpPr>
          <p:cNvPr id="27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706564" y="4058624"/>
            <a:ext cx="6826251" cy="63286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200" baseline="0"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7078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11188" y="1239374"/>
            <a:ext cx="7921627" cy="35644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688579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48304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+ ill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70839" y="1671642"/>
            <a:ext cx="3240000" cy="1449387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931188" y="1671642"/>
            <a:ext cx="3240000" cy="1449387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931189" y="3295653"/>
            <a:ext cx="3240001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395981" indent="-179992">
              <a:defRPr sz="1051"/>
            </a:lvl2pPr>
          </a:lstStyle>
          <a:p>
            <a:pPr lvl="0"/>
            <a:r>
              <a:rPr lang="en-US"/>
              <a:t>Edit Master text styles</a:t>
            </a:r>
          </a:p>
          <a:p>
            <a:pPr lvl="0"/>
            <a:r>
              <a:rPr lang="en-US"/>
              <a:t>Second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970839" y="3296775"/>
            <a:ext cx="3240000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>
              <a:buNone/>
              <a:defRPr sz="1051"/>
            </a:lvl2pPr>
          </a:lstStyle>
          <a:p>
            <a:pPr lvl="0"/>
            <a:r>
              <a:rPr lang="en-US"/>
              <a:t>Edit Master text styles</a:t>
            </a:r>
          </a:p>
          <a:p>
            <a:pPr lvl="0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970839" y="1239838"/>
            <a:ext cx="3240000" cy="431800"/>
          </a:xfrm>
        </p:spPr>
        <p:txBody>
          <a:bodyPr>
            <a:noAutofit/>
          </a:bodyPr>
          <a:lstStyle>
            <a:lvl1pPr marL="0" marR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 sz="1600">
                <a:latin typeface="+mn-lt"/>
                <a:cs typeface="Gotham Extra Light" pitchFamily="50" charset="0"/>
              </a:defRPr>
            </a:lvl1pPr>
          </a:lstStyle>
          <a:p>
            <a:pPr marL="0" marR="0" lvl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lang="en-US"/>
              <a:t>Title (optional) – one line only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931190" y="1239838"/>
            <a:ext cx="3240001" cy="431800"/>
          </a:xfrm>
        </p:spPr>
        <p:txBody>
          <a:bodyPr>
            <a:noAutofit/>
          </a:bodyPr>
          <a:lstStyle>
            <a:lvl1pPr marL="0" marR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 sz="1600">
                <a:latin typeface="+mn-lt"/>
                <a:cs typeface="Gotham Extra Light" pitchFamily="50" charset="0"/>
              </a:defRPr>
            </a:lvl1pPr>
          </a:lstStyle>
          <a:p>
            <a:pPr marL="0" marR="0" lvl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lang="en-US"/>
              <a:t>Title (optional) – one line only</a:t>
            </a:r>
          </a:p>
        </p:txBody>
      </p:sp>
    </p:spTree>
    <p:extLst>
      <p:ext uri="{BB962C8B-B14F-4D97-AF65-F5344CB8AC3E}">
        <p14:creationId xmlns:p14="http://schemas.microsoft.com/office/powerpoint/2010/main" val="19191266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quarter" idx="10"/>
          </p:nvPr>
        </p:nvSpPr>
        <p:spPr>
          <a:xfrm>
            <a:off x="611188" y="1239838"/>
            <a:ext cx="2614136" cy="3563937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4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64933" y="1239838"/>
            <a:ext cx="2614136" cy="3563937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4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2"/>
          </p:nvPr>
        </p:nvSpPr>
        <p:spPr>
          <a:xfrm>
            <a:off x="5918677" y="1239838"/>
            <a:ext cx="2614136" cy="3563937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4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279170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970839" y="2113698"/>
            <a:ext cx="3240000" cy="431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/>
              <a:t>Title – only one line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931190" y="2113698"/>
            <a:ext cx="3240001" cy="431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/>
              <a:t>Title – only one line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931189" y="3295653"/>
            <a:ext cx="3240001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395981" indent="-179992">
              <a:defRPr sz="1051"/>
            </a:lvl2pPr>
          </a:lstStyle>
          <a:p>
            <a:pPr lvl="0"/>
            <a:r>
              <a:rPr lang="en-US"/>
              <a:t>Edit Master text styles</a:t>
            </a:r>
          </a:p>
          <a:p>
            <a:pPr lvl="0"/>
            <a:r>
              <a:rPr lang="en-US"/>
              <a:t>Second level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970839" y="3296775"/>
            <a:ext cx="3240000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95" indent="0">
              <a:buNone/>
              <a:defRPr sz="1051"/>
            </a:lvl2pPr>
          </a:lstStyle>
          <a:p>
            <a:pPr lvl="0"/>
            <a:r>
              <a:rPr lang="en-US"/>
              <a:t>Edit Master text styles</a:t>
            </a:r>
          </a:p>
          <a:p>
            <a:pPr lvl="0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76420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39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+ ill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11188" y="1671642"/>
            <a:ext cx="2614136" cy="1449387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264931" y="1671642"/>
            <a:ext cx="2614137" cy="1449387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5918677" y="1671642"/>
            <a:ext cx="2614138" cy="1449387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11188" y="1239838"/>
            <a:ext cx="2614136" cy="431800"/>
          </a:xfrm>
        </p:spPr>
        <p:txBody>
          <a:bodyPr>
            <a:noAutofit/>
          </a:bodyPr>
          <a:lstStyle>
            <a:lvl1pPr marL="0" marR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 sz="1600">
                <a:latin typeface="+mn-lt"/>
                <a:cs typeface="Gotham Extra Light" pitchFamily="50" charset="0"/>
              </a:defRPr>
            </a:lvl1pPr>
          </a:lstStyle>
          <a:p>
            <a:pPr marL="0" marR="0" lvl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lang="en-US"/>
              <a:t>Title (optional)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264930" y="1239838"/>
            <a:ext cx="2614139" cy="431800"/>
          </a:xfrm>
        </p:spPr>
        <p:txBody>
          <a:bodyPr>
            <a:noAutofit/>
          </a:bodyPr>
          <a:lstStyle>
            <a:lvl1pPr marL="0" marR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 sz="1600">
                <a:latin typeface="+mn-lt"/>
                <a:cs typeface="Gotham Extra Light" pitchFamily="50" charset="0"/>
              </a:defRPr>
            </a:lvl1pPr>
          </a:lstStyle>
          <a:p>
            <a:pPr marL="0" marR="0" lvl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lang="en-US"/>
              <a:t>Title (optional)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918677" y="1239837"/>
            <a:ext cx="2614138" cy="431800"/>
          </a:xfrm>
        </p:spPr>
        <p:txBody>
          <a:bodyPr>
            <a:noAutofit/>
          </a:bodyPr>
          <a:lstStyle>
            <a:lvl1pPr marL="0" marR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 sz="1600">
                <a:latin typeface="+mn-lt"/>
                <a:cs typeface="Gotham Extra Light" pitchFamily="50" charset="0"/>
              </a:defRPr>
            </a:lvl1pPr>
          </a:lstStyle>
          <a:p>
            <a:pPr marL="0" marR="0" lvl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lang="en-US"/>
              <a:t>Title (optional)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611187" y="3296775"/>
            <a:ext cx="2608165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>
              <a:buNone/>
              <a:defRPr sz="1051"/>
            </a:lvl2pPr>
          </a:lstStyle>
          <a:p>
            <a:pPr lvl="0"/>
            <a:r>
              <a:rPr lang="en-US"/>
              <a:t>Edit Master text styles</a:t>
            </a:r>
          </a:p>
          <a:p>
            <a:pPr lvl="0"/>
            <a:r>
              <a:rPr lang="en-US"/>
              <a:t>Second level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3264933" y="3289323"/>
            <a:ext cx="2614136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>
              <a:buNone/>
              <a:defRPr sz="1051"/>
            </a:lvl2pPr>
          </a:lstStyle>
          <a:p>
            <a:pPr lvl="0"/>
            <a:r>
              <a:rPr lang="en-US"/>
              <a:t>Edit Master text styles</a:t>
            </a:r>
          </a:p>
          <a:p>
            <a:pPr lvl="0"/>
            <a:r>
              <a:rPr lang="en-US"/>
              <a:t>Second level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21"/>
          </p:nvPr>
        </p:nvSpPr>
        <p:spPr>
          <a:xfrm>
            <a:off x="5918677" y="3296775"/>
            <a:ext cx="2614138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>
              <a:buNone/>
              <a:defRPr sz="1051"/>
            </a:lvl2pPr>
          </a:lstStyle>
          <a:p>
            <a:pPr lvl="0"/>
            <a:r>
              <a:rPr lang="en-US"/>
              <a:t>Edit Master text styles</a:t>
            </a:r>
          </a:p>
          <a:p>
            <a:pPr lvl="0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9339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764" y="1383490"/>
            <a:ext cx="8130904" cy="3334814"/>
          </a:xfrm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12763" y="441391"/>
            <a:ext cx="8131030" cy="813617"/>
          </a:xfrm>
        </p:spPr>
        <p:txBody>
          <a:bodyPr/>
          <a:lstStyle>
            <a:lvl1pPr>
              <a:defRPr sz="3200">
                <a:latin typeface="+mj-lt"/>
                <a:cs typeface="Gotham Book" pitchFamily="50" charset="0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6861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11187" y="2140724"/>
            <a:ext cx="2617113" cy="431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/>
              <a:t>Title – only one line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261955" y="2140724"/>
            <a:ext cx="2617114" cy="431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/>
              <a:t>Title – only one line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918677" y="2140723"/>
            <a:ext cx="2614138" cy="431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/>
              <a:t>Title – only one line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611188" y="3296775"/>
            <a:ext cx="2608164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>
              <a:buNone/>
              <a:defRPr sz="1051"/>
            </a:lvl2pPr>
          </a:lstStyle>
          <a:p>
            <a:pPr lvl="0"/>
            <a:r>
              <a:rPr lang="en-US"/>
              <a:t>Edit Master text styles</a:t>
            </a:r>
          </a:p>
          <a:p>
            <a:pPr lvl="0"/>
            <a:r>
              <a:rPr lang="en-US"/>
              <a:t>Second level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3264933" y="3289323"/>
            <a:ext cx="2614136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>
              <a:buNone/>
              <a:defRPr sz="1051"/>
            </a:lvl2pPr>
          </a:lstStyle>
          <a:p>
            <a:pPr lvl="0"/>
            <a:r>
              <a:rPr lang="en-US"/>
              <a:t>Edit Master text styles</a:t>
            </a:r>
          </a:p>
          <a:p>
            <a:pPr lvl="0"/>
            <a:r>
              <a:rPr lang="en-US"/>
              <a:t>Second level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1"/>
          </p:nvPr>
        </p:nvSpPr>
        <p:spPr>
          <a:xfrm>
            <a:off x="5918677" y="3296775"/>
            <a:ext cx="2614138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>
              <a:buNone/>
              <a:defRPr sz="1051"/>
            </a:lvl2pPr>
          </a:lstStyle>
          <a:p>
            <a:pPr lvl="0"/>
            <a:r>
              <a:rPr lang="en-US"/>
              <a:t>Edit Master text styles</a:t>
            </a:r>
          </a:p>
          <a:p>
            <a:pPr lvl="0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92109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39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+ ill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11190" y="1671642"/>
            <a:ext cx="1835999" cy="1449387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637421" y="1671642"/>
            <a:ext cx="1836000" cy="1449387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2637421" y="3298756"/>
            <a:ext cx="1836000" cy="150812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395981" indent="-179992" algn="l">
              <a:defRPr sz="1000"/>
            </a:lvl2pPr>
          </a:lstStyle>
          <a:p>
            <a:pPr lvl="0"/>
            <a:r>
              <a:rPr lang="en-US"/>
              <a:t>Edit Master text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6689888" y="3298755"/>
            <a:ext cx="1836000" cy="150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 algn="ctr">
              <a:buNone/>
              <a:defRPr sz="1200"/>
            </a:lvl2pPr>
          </a:lstStyle>
          <a:p>
            <a:pPr lvl="0"/>
            <a:r>
              <a:rPr lang="en-US"/>
              <a:t>Edit Master text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4663655" y="1671642"/>
            <a:ext cx="1836000" cy="1449387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689888" y="1671642"/>
            <a:ext cx="1836000" cy="1449387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611190" y="3298755"/>
            <a:ext cx="1835999" cy="150812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/>
            </a:lvl1pPr>
            <a:lvl2pPr marL="395981" indent="-179992" algn="l">
              <a:defRPr sz="1000"/>
            </a:lvl2pPr>
          </a:lstStyle>
          <a:p>
            <a:pPr lvl="0"/>
            <a:r>
              <a:rPr lang="en-US"/>
              <a:t>Edit Master text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4663655" y="3295653"/>
            <a:ext cx="1836000" cy="150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 algn="ctr">
              <a:buNone/>
              <a:defRPr sz="1200"/>
            </a:lvl2pPr>
          </a:lstStyle>
          <a:p>
            <a:pPr lvl="0"/>
            <a:r>
              <a:rPr lang="en-US"/>
              <a:t>Edit Master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11189" y="1257854"/>
            <a:ext cx="1835999" cy="4318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/>
              <a:t>Title – one line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637421" y="1257854"/>
            <a:ext cx="1836000" cy="4318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/>
              <a:t>Title –one line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689888" y="1257853"/>
            <a:ext cx="1836000" cy="4318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/>
              <a:t>Title –one line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4663655" y="1257854"/>
            <a:ext cx="1836000" cy="4318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/>
              <a:t>Title –one line</a:t>
            </a:r>
          </a:p>
        </p:txBody>
      </p:sp>
    </p:spTree>
    <p:extLst>
      <p:ext uri="{BB962C8B-B14F-4D97-AF65-F5344CB8AC3E}">
        <p14:creationId xmlns:p14="http://schemas.microsoft.com/office/powerpoint/2010/main" val="5330147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764" y="1383490"/>
            <a:ext cx="8130904" cy="3334814"/>
          </a:xfrm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12763" y="441391"/>
            <a:ext cx="8131030" cy="813617"/>
          </a:xfrm>
        </p:spPr>
        <p:txBody>
          <a:bodyPr/>
          <a:lstStyle>
            <a:lvl1pPr>
              <a:defRPr sz="3200">
                <a:latin typeface="+mj-lt"/>
                <a:cs typeface="Gotham Book" pitchFamily="50" charset="0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778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597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2 layout_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90819" y="1417320"/>
            <a:ext cx="3702049" cy="330098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spcAft>
                <a:spcPts val="500"/>
              </a:spcAft>
              <a:buFont typeface="Wingdings 2" panose="05020102010507070707" pitchFamily="18" charset="2"/>
              <a:buNone/>
              <a:defRPr sz="2000">
                <a:latin typeface="Gotham Light" pitchFamily="50" charset="0"/>
                <a:cs typeface="Gotham Light" pitchFamily="50" charset="0"/>
              </a:defRPr>
            </a:lvl1pPr>
            <a:lvl2pPr marL="288000" indent="-228600" defTabSz="540000">
              <a:lnSpc>
                <a:spcPct val="100000"/>
              </a:lnSpc>
              <a:spcAft>
                <a:spcPts val="500"/>
              </a:spcAft>
              <a:buFont typeface="Wingdings 3" panose="05040102010807070707" pitchFamily="18" charset="2"/>
              <a:buChar char=""/>
              <a:defRPr sz="1700">
                <a:latin typeface="Gotham Light" pitchFamily="50" charset="0"/>
                <a:cs typeface="Gotham Light" pitchFamily="50" charset="0"/>
              </a:defRPr>
            </a:lvl2pPr>
            <a:lvl3pPr marL="576000" indent="-228600" defTabSz="540000">
              <a:lnSpc>
                <a:spcPct val="100000"/>
              </a:lnSpc>
              <a:spcAft>
                <a:spcPts val="500"/>
              </a:spcAft>
              <a:buFont typeface="Wingdings 3" panose="05040102010807070707" pitchFamily="18" charset="2"/>
              <a:buChar char=""/>
              <a:defRPr sz="1700">
                <a:latin typeface="Gotham Light" pitchFamily="50" charset="0"/>
                <a:cs typeface="Gotham Light" pitchFamily="50" charset="0"/>
              </a:defRPr>
            </a:lvl3pPr>
            <a:lvl4pPr marL="914400" indent="-228600">
              <a:lnSpc>
                <a:spcPts val="2300"/>
              </a:lnSpc>
              <a:buFont typeface="Wingdings 2" panose="05020102010507070707" pitchFamily="18" charset="2"/>
              <a:buChar char=""/>
              <a:defRPr/>
            </a:lvl4pPr>
            <a:lvl5pPr marL="1143000" indent="-228600">
              <a:lnSpc>
                <a:spcPts val="2300"/>
              </a:lnSpc>
              <a:buFont typeface="Wingdings 2" panose="05020102010507070707" pitchFamily="18" charset="2"/>
              <a:buChar char=""/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0"/>
            <a:r>
              <a:rPr lang="nb-NO"/>
              <a:t>Fsdfdsfs</a:t>
            </a:r>
          </a:p>
          <a:p>
            <a:pPr lvl="0"/>
            <a:r>
              <a:rPr lang="nb-NO"/>
              <a:t>Sdfsdfds</a:t>
            </a:r>
          </a:p>
          <a:p>
            <a:pPr lvl="0"/>
            <a:r>
              <a:rPr lang="nb-NO"/>
              <a:t>Sdfsdfdsf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440688" y="1417320"/>
            <a:ext cx="4189660" cy="3300984"/>
          </a:xfrm>
        </p:spPr>
        <p:txBody>
          <a:bodyPr anchor="t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500"/>
              </a:spcBef>
              <a:spcAft>
                <a:spcPts val="500"/>
              </a:spcAft>
              <a:buClr>
                <a:srgbClr val="0099DA"/>
              </a:buClr>
              <a:buSzPct val="100000"/>
              <a:buFont typeface="Wingdings 3" panose="05040102010807070707" pitchFamily="18" charset="2"/>
              <a:buNone/>
              <a:tabLst/>
              <a:defRPr sz="2000">
                <a:latin typeface="Gotham Light" pitchFamily="50" charset="0"/>
                <a:cs typeface="Gotham Light" pitchFamily="50" charset="0"/>
              </a:defRPr>
            </a:lvl1pPr>
            <a:lvl2pPr marL="252000" marR="0" indent="-1800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rgbClr val="0099DA"/>
              </a:buClr>
              <a:buSzPct val="75000"/>
              <a:buFont typeface="Wingdings 3" panose="05040102010807070707" pitchFamily="18" charset="2"/>
              <a:buChar char="}"/>
              <a:tabLst/>
              <a:defRPr sz="1700">
                <a:latin typeface="Gotham Light" pitchFamily="50" charset="0"/>
                <a:cs typeface="Gotham Light" pitchFamily="50" charset="0"/>
              </a:defRPr>
            </a:lvl2pPr>
            <a:lvl3pPr marL="504000" marR="0" indent="-18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17479E"/>
              </a:buClr>
              <a:buSzPct val="75000"/>
              <a:buFont typeface="Wingdings 3" panose="05040102010807070707" pitchFamily="18" charset="2"/>
              <a:buChar char="}"/>
              <a:tabLst/>
              <a:defRPr sz="1700">
                <a:latin typeface="Gotham Light" pitchFamily="50" charset="0"/>
                <a:cs typeface="Gotham Light" pitchFamily="50" charset="0"/>
              </a:defRPr>
            </a:lvl3pPr>
            <a:lvl5pPr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0"/>
            <a:r>
              <a:rPr lang="nb-NO"/>
              <a:t>Fsdfdsfs</a:t>
            </a:r>
          </a:p>
          <a:p>
            <a:pPr lvl="0"/>
            <a:r>
              <a:rPr lang="nb-NO"/>
              <a:t>Sdfsdfds</a:t>
            </a:r>
          </a:p>
          <a:p>
            <a:pPr lvl="0"/>
            <a:r>
              <a:rPr lang="nb-NO"/>
              <a:t>Sdfsdfdsf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90819" y="468959"/>
            <a:ext cx="8144123" cy="794209"/>
          </a:xfrm>
        </p:spPr>
        <p:txBody>
          <a:bodyPr/>
          <a:lstStyle>
            <a:lvl1pPr>
              <a:defRPr sz="3200">
                <a:latin typeface="+mj-lt"/>
                <a:cs typeface="Gotham Thin" pitchFamily="50" charset="0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, title,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17086" y="1379069"/>
            <a:ext cx="6226583" cy="33319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spcAft>
                <a:spcPts val="500"/>
              </a:spcAft>
              <a:buNone/>
              <a:defRPr sz="2000">
                <a:latin typeface="Gotham Light" pitchFamily="50" charset="0"/>
                <a:cs typeface="Gotham Light" pitchFamily="50" charset="0"/>
              </a:defRPr>
            </a:lvl1pPr>
            <a:lvl2pPr marL="252000" indent="-180000">
              <a:lnSpc>
                <a:spcPct val="100000"/>
              </a:lnSpc>
              <a:spcAft>
                <a:spcPts val="500"/>
              </a:spcAft>
              <a:buFont typeface="Wingdings 3" panose="05040102010807070707" pitchFamily="18" charset="2"/>
              <a:buChar char="}"/>
              <a:defRPr sz="1800">
                <a:latin typeface="Gotham Light" pitchFamily="50" charset="0"/>
                <a:cs typeface="Gotham Light" pitchFamily="50" charset="0"/>
              </a:defRPr>
            </a:lvl2pPr>
            <a:lvl3pPr marL="504000" indent="-180000">
              <a:lnSpc>
                <a:spcPct val="100000"/>
              </a:lnSpc>
              <a:spcAft>
                <a:spcPts val="500"/>
              </a:spcAft>
              <a:buFont typeface="Wingdings 3" panose="05040102010807070707" pitchFamily="18" charset="2"/>
              <a:buChar char="}"/>
              <a:defRPr sz="1800">
                <a:latin typeface="Gotham Light" pitchFamily="50" charset="0"/>
                <a:cs typeface="Gotham Light" pitchFamily="50" charset="0"/>
              </a:defRPr>
            </a:lvl3pPr>
            <a:lvl5pPr>
              <a:defRPr/>
            </a:lvl5pPr>
          </a:lstStyle>
          <a:p>
            <a:pPr lvl="0"/>
            <a:r>
              <a:rPr lang="nb-NO"/>
              <a:t>Klikk for å redigere tekststiler i malen ggfggfgfdgfdgdfg</a:t>
            </a:r>
          </a:p>
          <a:p>
            <a:pPr lvl="0"/>
            <a:r>
              <a:rPr lang="nb-NO"/>
              <a:t>Fsdfdsfs</a:t>
            </a:r>
          </a:p>
          <a:p>
            <a:pPr lvl="0"/>
            <a:r>
              <a:rPr lang="nb-NO"/>
              <a:t>Sdfsdfds</a:t>
            </a:r>
          </a:p>
          <a:p>
            <a:pPr lvl="0"/>
            <a:r>
              <a:rPr lang="nb-NO"/>
              <a:t>Sdfsdfdsf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08958" y="585216"/>
            <a:ext cx="1645497" cy="4125773"/>
          </a:xfrm>
        </p:spPr>
        <p:txBody>
          <a:bodyPr rtlCol="0">
            <a:normAutofit/>
          </a:bodyPr>
          <a:lstStyle>
            <a:lvl1pPr>
              <a:buNone/>
              <a:defRPr baseline="0"/>
            </a:lvl1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417086" y="429642"/>
            <a:ext cx="6239801" cy="818896"/>
          </a:xfrm>
        </p:spPr>
        <p:txBody>
          <a:bodyPr/>
          <a:lstStyle>
            <a:lvl1pPr>
              <a:defRPr sz="3200">
                <a:latin typeface="+mj-lt"/>
                <a:cs typeface="Gotham Thin" pitchFamily="50" charset="0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05568" y="481048"/>
            <a:ext cx="8146726" cy="747573"/>
          </a:xfrm>
        </p:spPr>
        <p:txBody>
          <a:bodyPr/>
          <a:lstStyle>
            <a:lvl1pPr>
              <a:defRPr sz="3200">
                <a:latin typeface="+mj-lt"/>
                <a:cs typeface="Gotham Book" pitchFamily="50" charset="0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05568" y="1365311"/>
            <a:ext cx="3713279" cy="3374939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spcAft>
                <a:spcPts val="500"/>
              </a:spcAft>
              <a:buNone/>
              <a:defRPr sz="2000">
                <a:latin typeface="Gotham Light" pitchFamily="50" charset="0"/>
                <a:cs typeface="Gotham Light" pitchFamily="50" charset="0"/>
              </a:defRPr>
            </a:lvl1pPr>
            <a:lvl2pPr marL="252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 3" panose="05040102010807070707" pitchFamily="18" charset="2"/>
              <a:buChar char="}"/>
              <a:defRPr sz="1700">
                <a:latin typeface="Gotham Light" pitchFamily="50" charset="0"/>
                <a:cs typeface="Gotham Light" pitchFamily="50" charset="0"/>
              </a:defRPr>
            </a:lvl2pPr>
            <a:lvl3pPr marL="504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 3" panose="05040102010807070707" pitchFamily="18" charset="2"/>
              <a:buChar char="}"/>
              <a:defRPr sz="1700">
                <a:latin typeface="Gotham Light" pitchFamily="50" charset="0"/>
                <a:cs typeface="Gotham Light" pitchFamily="50" charset="0"/>
              </a:defRPr>
            </a:lvl3pPr>
            <a:lvl5pPr>
              <a:defRPr/>
            </a:lvl5pPr>
          </a:lstStyle>
          <a:p>
            <a:pPr lvl="0"/>
            <a:r>
              <a:rPr lang="en-US"/>
              <a:t>Click to </a:t>
            </a:r>
            <a:r>
              <a:rPr lang="en-US" err="1"/>
              <a:t>ed</a:t>
            </a:r>
            <a:endParaRPr lang="en-US"/>
          </a:p>
          <a:p>
            <a:pPr lvl="0"/>
            <a:r>
              <a:rPr lang="en-US"/>
              <a:t>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471262" y="1365311"/>
            <a:ext cx="4181033" cy="3374939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spcAft>
                <a:spcPts val="500"/>
              </a:spcAft>
              <a:buNone/>
              <a:defRPr sz="2000">
                <a:latin typeface="Gotham Light" pitchFamily="50" charset="0"/>
                <a:cs typeface="Gotham Light" pitchFamily="50" charset="0"/>
              </a:defRPr>
            </a:lvl1pPr>
            <a:lvl2pPr marL="252000" indent="-180000">
              <a:lnSpc>
                <a:spcPct val="100000"/>
              </a:lnSpc>
              <a:spcAft>
                <a:spcPts val="500"/>
              </a:spcAft>
              <a:buFont typeface="Wingdings 3" panose="05040102010807070707" pitchFamily="18" charset="2"/>
              <a:buChar char="}"/>
              <a:defRPr sz="1700">
                <a:latin typeface="Gotham Light" pitchFamily="50" charset="0"/>
                <a:cs typeface="Gotham Light" pitchFamily="50" charset="0"/>
              </a:defRPr>
            </a:lvl2pPr>
            <a:lvl3pPr marL="504000" indent="-180000">
              <a:lnSpc>
                <a:spcPct val="100000"/>
              </a:lnSpc>
              <a:spcAft>
                <a:spcPts val="500"/>
              </a:spcAft>
              <a:buFont typeface="Wingdings 3" panose="05040102010807070707" pitchFamily="18" charset="2"/>
              <a:buChar char="}"/>
              <a:defRPr sz="1700">
                <a:latin typeface="Gotham Light" pitchFamily="50" charset="0"/>
                <a:cs typeface="Gotham Light" pitchFamily="50" charset="0"/>
              </a:defRPr>
            </a:lvl3pPr>
            <a:lvl5pPr>
              <a:defRPr/>
            </a:lvl5pPr>
          </a:lstStyle>
          <a:p>
            <a:pPr lvl="0"/>
            <a:r>
              <a:rPr lang="en-US"/>
              <a:t>Click to </a:t>
            </a:r>
            <a:r>
              <a:rPr lang="en-US" err="1"/>
              <a:t>ed</a:t>
            </a:r>
            <a:endParaRPr lang="en-US"/>
          </a:p>
          <a:p>
            <a:pPr lvl="0"/>
            <a:r>
              <a:rPr lang="en-US"/>
              <a:t>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1925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r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26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686" y="575922"/>
            <a:ext cx="8036127" cy="85725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9129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9144000" cy="337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496686" y="414905"/>
            <a:ext cx="6294309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b-NO"/>
              <a:t>Title</a:t>
            </a:r>
            <a:endParaRPr lang="en-US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6686" y="1393771"/>
            <a:ext cx="6294309" cy="1423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</p:txBody>
      </p:sp>
      <p:sp>
        <p:nvSpPr>
          <p:cNvPr id="17" name="Text Placeholder 27"/>
          <p:cNvSpPr txBox="1">
            <a:spLocks/>
          </p:cNvSpPr>
          <p:nvPr userDrawn="1"/>
        </p:nvSpPr>
        <p:spPr>
          <a:xfrm>
            <a:off x="518183" y="95955"/>
            <a:ext cx="3327112" cy="264318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defRPr sz="1050" kern="1200" baseline="0">
                <a:solidFill>
                  <a:schemeClr val="accent1"/>
                </a:solidFill>
                <a:latin typeface="Gotham Medium" pitchFamily="50" charset="0"/>
                <a:ea typeface="+mn-ea"/>
                <a:cs typeface="Gotham Medium" pitchFamily="50" charset="0"/>
              </a:defRPr>
            </a:lvl1pPr>
            <a:lvl2pPr marL="457200" indent="-228600" algn="l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ct val="0"/>
              </a:spcAft>
              <a:buClr>
                <a:srgbClr val="0E4367"/>
              </a:buClr>
              <a:buSzPct val="100000"/>
              <a:buFont typeface="Wingdings 2" pitchFamily="18" charset="2"/>
              <a:buChar char="¡"/>
              <a:defRPr sz="1600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2pPr>
            <a:lvl3pPr marL="685800" indent="-228600" algn="l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itchFamily="18" charset="2"/>
              <a:buChar char="¡"/>
              <a:defRPr sz="1600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3pPr>
            <a:lvl4pPr marL="914400" indent="-228600" algn="l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E4367"/>
              </a:buClr>
              <a:buSzPct val="100000"/>
              <a:buFont typeface="Wingdings 2" pitchFamily="18" charset="2"/>
              <a:buChar char="¡"/>
              <a:defRPr sz="1600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4pPr>
            <a:lvl5pPr marL="1143000" indent="-228600" algn="l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itchFamily="18" charset="2"/>
              <a:buChar char="¡"/>
              <a:defRPr sz="1600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chemeClr val="bg1"/>
                </a:solidFill>
                <a:latin typeface="+mj-lt"/>
                <a:cs typeface="Gotham Book" pitchFamily="50" charset="0"/>
              </a:rPr>
              <a:t>© NORDIC SEMICONDUCTOR</a:t>
            </a:r>
            <a:endParaRPr lang="nb-NO" sz="800">
              <a:solidFill>
                <a:schemeClr val="bg1"/>
              </a:solidFill>
              <a:latin typeface="+mj-lt"/>
              <a:cs typeface="Gotham Book" pitchFamily="50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40" r:id="rId2"/>
    <p:sldLayoutId id="2147483730" r:id="rId3"/>
    <p:sldLayoutId id="2147483737" r:id="rId4"/>
    <p:sldLayoutId id="2147483687" r:id="rId5"/>
    <p:sldLayoutId id="2147483685" r:id="rId6"/>
    <p:sldLayoutId id="2147483732" r:id="rId7"/>
    <p:sldLayoutId id="2147483739" r:id="rId8"/>
    <p:sldLayoutId id="2147483741" r:id="rId9"/>
    <p:sldLayoutId id="2147483742" r:id="rId10"/>
    <p:sldLayoutId id="2147483765" r:id="rId11"/>
    <p:sldLayoutId id="2147483767" r:id="rId12"/>
    <p:sldLayoutId id="2147483768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Gotham Light" pitchFamily="50" charset="0"/>
          <a:ea typeface="+mj-ea"/>
          <a:cs typeface="Gotham Light" pitchFamily="50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9pPr>
    </p:titleStyle>
    <p:bodyStyle>
      <a:lvl1pPr marL="0" indent="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Wingdings 3" panose="05040102010807070707" pitchFamily="18" charset="2"/>
        <a:buNone/>
        <a:defRPr kern="1200">
          <a:solidFill>
            <a:schemeClr val="tx2"/>
          </a:solidFill>
          <a:latin typeface="Gotham Light" pitchFamily="50" charset="0"/>
          <a:ea typeface="+mn-ea"/>
          <a:cs typeface="Gotham Light" pitchFamily="50" charset="0"/>
        </a:defRPr>
      </a:lvl1pPr>
      <a:lvl2pPr marL="457200" indent="-228600" algn="l" rtl="0" eaLnBrk="1" fontAlgn="base" hangingPunct="1">
        <a:lnSpc>
          <a:spcPct val="120000"/>
        </a:lnSpc>
        <a:spcBef>
          <a:spcPts val="200"/>
        </a:spcBef>
        <a:spcAft>
          <a:spcPct val="0"/>
        </a:spcAft>
        <a:buClr>
          <a:schemeClr val="accent1"/>
        </a:buClr>
        <a:buSzPct val="85000"/>
        <a:buFont typeface="Wingdings 3" panose="05040102010807070707" pitchFamily="18" charset="2"/>
        <a:buChar char=""/>
        <a:defRPr sz="1600" kern="1200">
          <a:solidFill>
            <a:schemeClr val="tx2"/>
          </a:solidFill>
          <a:latin typeface="Gotham Light" pitchFamily="50" charset="0"/>
          <a:ea typeface="+mn-ea"/>
          <a:cs typeface="Gotham Light" pitchFamily="50" charset="0"/>
        </a:defRPr>
      </a:lvl2pPr>
      <a:lvl3pPr marL="685800" indent="-228600" algn="l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accent3"/>
        </a:buClr>
        <a:buSzPct val="85000"/>
        <a:buFont typeface="Wingdings 3" panose="05040102010807070707" pitchFamily="18" charset="2"/>
        <a:buChar char=""/>
        <a:defRPr sz="1600" kern="1200">
          <a:solidFill>
            <a:schemeClr val="tx2"/>
          </a:solidFill>
          <a:latin typeface="Gotham Light" pitchFamily="50" charset="0"/>
          <a:ea typeface="+mn-ea"/>
          <a:cs typeface="Gotham Light" pitchFamily="50" charset="0"/>
        </a:defRPr>
      </a:lvl3pPr>
      <a:lvl4pPr marL="914400" indent="-228600" algn="l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rgbClr val="0E4367"/>
        </a:buClr>
        <a:buSzPct val="100000"/>
        <a:buFont typeface="Wingdings 2" pitchFamily="18" charset="2"/>
        <a:buChar char="¡"/>
        <a:defRPr sz="1600" kern="1200">
          <a:solidFill>
            <a:schemeClr val="tx2"/>
          </a:solidFill>
          <a:latin typeface="Gotham Book" pitchFamily="50" charset="0"/>
          <a:ea typeface="+mn-ea"/>
          <a:cs typeface="Gotham Book" pitchFamily="50" charset="0"/>
        </a:defRPr>
      </a:lvl4pPr>
      <a:lvl5pPr marL="1143000" indent="-228600" algn="l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accent1"/>
        </a:buClr>
        <a:buSzPct val="100000"/>
        <a:buFont typeface="Wingdings 2" pitchFamily="18" charset="2"/>
        <a:buChar char="¡"/>
        <a:defRPr sz="1600" kern="1200">
          <a:solidFill>
            <a:schemeClr val="tx2"/>
          </a:solidFill>
          <a:latin typeface="Gotham Book" pitchFamily="50" charset="0"/>
          <a:ea typeface="+mn-ea"/>
          <a:cs typeface="Gotham Book" pitchFamily="50" charset="0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"/>
            <a:ext cx="9144000" cy="337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7" name="Text Placeholder 27"/>
          <p:cNvSpPr txBox="1">
            <a:spLocks/>
          </p:cNvSpPr>
          <p:nvPr userDrawn="1"/>
        </p:nvSpPr>
        <p:spPr>
          <a:xfrm>
            <a:off x="518186" y="60099"/>
            <a:ext cx="3315687" cy="264318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defRPr sz="1050" kern="1200" baseline="0">
                <a:solidFill>
                  <a:schemeClr val="accent1"/>
                </a:solidFill>
                <a:latin typeface="Gotham Medium" pitchFamily="50" charset="0"/>
                <a:ea typeface="+mn-ea"/>
                <a:cs typeface="Gotham Medium" pitchFamily="50" charset="0"/>
              </a:defRPr>
            </a:lvl1pPr>
            <a:lvl2pPr marL="457200" indent="-228600" algn="l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ct val="0"/>
              </a:spcAft>
              <a:buClr>
                <a:srgbClr val="0E4367"/>
              </a:buClr>
              <a:buSzPct val="100000"/>
              <a:buFont typeface="Wingdings 2" pitchFamily="18" charset="2"/>
              <a:buChar char="¡"/>
              <a:defRPr sz="1600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2pPr>
            <a:lvl3pPr marL="685800" indent="-228600" algn="l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itchFamily="18" charset="2"/>
              <a:buChar char="¡"/>
              <a:defRPr sz="1600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3pPr>
            <a:lvl4pPr marL="914400" indent="-228600" algn="l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E4367"/>
              </a:buClr>
              <a:buSzPct val="100000"/>
              <a:buFont typeface="Wingdings 2" pitchFamily="18" charset="2"/>
              <a:buChar char="¡"/>
              <a:defRPr sz="1600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4pPr>
            <a:lvl5pPr marL="1143000" indent="-228600" algn="l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itchFamily="18" charset="2"/>
              <a:buChar char="¡"/>
              <a:defRPr sz="1600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>
                <a:solidFill>
                  <a:schemeClr val="bg1"/>
                </a:solidFill>
                <a:latin typeface="+mj-lt"/>
                <a:cs typeface="Gotham Book" pitchFamily="50" charset="0"/>
              </a:rPr>
              <a:t>© NORDIC SEMICONDUCTOR</a:t>
            </a:r>
            <a:endParaRPr lang="nb-NO" sz="800">
              <a:solidFill>
                <a:schemeClr val="bg1"/>
              </a:solidFill>
              <a:latin typeface="+mj-lt"/>
              <a:cs typeface="Gotham Book" pitchFamily="50" charset="0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611190" y="668360"/>
            <a:ext cx="7921625" cy="50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b-NO"/>
              <a:t>Titgle gdfgf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11190" y="1239895"/>
            <a:ext cx="7921625" cy="3492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 err="1"/>
              <a:t>Ffsdfd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5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</p:sldLayoutIdLst>
  <p:hf sldNum="0" hdr="0" dt="0"/>
  <p:txStyles>
    <p:titleStyle>
      <a:lvl1pPr algn="l" rtl="0" eaLnBrk="1" fontAlgn="base" hangingPunct="1">
        <a:lnSpc>
          <a:spcPts val="3500"/>
        </a:lnSpc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Gotham Extra Light" pitchFamily="50" charset="0"/>
          <a:ea typeface="+mj-ea"/>
          <a:cs typeface="Gotham Extra Light" pitchFamily="50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5pPr>
      <a:lvl6pPr marL="45717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6pPr>
      <a:lvl7pPr marL="91435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7pPr>
      <a:lvl8pPr marL="1371532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8pPr>
      <a:lvl9pPr marL="182870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9pPr>
    </p:titleStyle>
    <p:bodyStyle>
      <a:lvl1pPr marL="233989" indent="-233989" algn="l" rtl="0" eaLnBrk="1" fontAlgn="base" hangingPunct="1">
        <a:lnSpc>
          <a:spcPct val="13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Gotham Light" pitchFamily="50" charset="0"/>
          <a:ea typeface="+mn-ea"/>
          <a:cs typeface="Gotham Light" pitchFamily="50" charset="0"/>
        </a:defRPr>
      </a:lvl1pPr>
      <a:lvl2pPr marL="377981" indent="-233989" algn="l" rtl="0" eaLnBrk="1" fontAlgn="base" hangingPunct="1">
        <a:lnSpc>
          <a:spcPct val="130000"/>
        </a:lnSpc>
        <a:spcBef>
          <a:spcPts val="200"/>
        </a:spcBef>
        <a:spcAft>
          <a:spcPts val="200"/>
        </a:spcAft>
        <a:buClr>
          <a:schemeClr val="accent1"/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Gotham Light" pitchFamily="50" charset="0"/>
          <a:ea typeface="+mn-ea"/>
          <a:cs typeface="Gotham Light" pitchFamily="50" charset="0"/>
        </a:defRPr>
      </a:lvl2pPr>
      <a:lvl3pPr marL="611970" indent="-179992"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buClr>
          <a:schemeClr val="accent3"/>
        </a:buClr>
        <a:buSzPct val="85000"/>
        <a:buFontTx/>
        <a:buBlip>
          <a:blip r:embed="rId21"/>
        </a:buBlip>
        <a:defRPr sz="1000" i="0" kern="1200">
          <a:solidFill>
            <a:schemeClr val="tx2"/>
          </a:solidFill>
          <a:latin typeface="Gotham Book" pitchFamily="50" charset="0"/>
          <a:ea typeface="+mn-ea"/>
          <a:cs typeface="Gotham Book" pitchFamily="50" charset="0"/>
        </a:defRPr>
      </a:lvl3pPr>
      <a:lvl4pPr marL="914354" indent="-228589" algn="l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rgbClr val="0E4367"/>
        </a:buClr>
        <a:buSzPct val="100000"/>
        <a:buFont typeface="Wingdings 2" pitchFamily="18" charset="2"/>
        <a:buChar char="¡"/>
        <a:defRPr sz="1600" kern="1200">
          <a:solidFill>
            <a:schemeClr val="tx2"/>
          </a:solidFill>
          <a:latin typeface="Gotham Book" pitchFamily="50" charset="0"/>
          <a:ea typeface="+mn-ea"/>
          <a:cs typeface="Gotham Book" pitchFamily="50" charset="0"/>
        </a:defRPr>
      </a:lvl4pPr>
      <a:lvl5pPr marL="1142942" indent="-228589" algn="l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accent1"/>
        </a:buClr>
        <a:buSzPct val="100000"/>
        <a:buFont typeface="Wingdings 2" pitchFamily="18" charset="2"/>
        <a:buChar char="¡"/>
        <a:defRPr sz="1600" kern="1200">
          <a:solidFill>
            <a:schemeClr val="tx2"/>
          </a:solidFill>
          <a:latin typeface="Gotham Book" pitchFamily="50" charset="0"/>
          <a:ea typeface="+mn-ea"/>
          <a:cs typeface="Gotham Book" pitchFamily="50" charset="0"/>
        </a:defRPr>
      </a:lvl5pPr>
      <a:lvl6pPr marL="1377882" indent="-228589" algn="l" defTabSz="914354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295" indent="-228589" algn="l" defTabSz="914354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297" indent="-228589" algn="l" defTabSz="914354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298" indent="-228589" algn="l" defTabSz="914354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5">
          <p15:clr>
            <a:srgbClr val="F26B43"/>
          </p15:clr>
        </p15:guide>
        <p15:guide id="2" orient="horz" pos="645">
          <p15:clr>
            <a:srgbClr val="F26B43"/>
          </p15:clr>
        </p15:guide>
        <p15:guide id="3" orient="horz" pos="872">
          <p15:clr>
            <a:srgbClr val="F26B43"/>
          </p15:clr>
        </p15:guide>
        <p15:guide id="4" orient="horz" pos="3026">
          <p15:clr>
            <a:srgbClr val="F26B43"/>
          </p15:clr>
        </p15:guide>
        <p15:guide id="5" pos="5375">
          <p15:clr>
            <a:srgbClr val="F26B43"/>
          </p15:clr>
        </p15:guide>
        <p15:guide id="6" orient="horz" pos="781">
          <p15:clr>
            <a:srgbClr val="F26B43"/>
          </p15:clr>
        </p15:guide>
        <p15:guide id="7" orient="horz" pos="962">
          <p15:clr>
            <a:srgbClr val="F26B43"/>
          </p15:clr>
        </p15:guide>
        <p15:guide id="8" orient="horz" pos="20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7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73.wmf"/><Relationship Id="rId12" Type="http://schemas.openxmlformats.org/officeDocument/2006/relationships/image" Target="../media/image7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.png"/><Relationship Id="rId5" Type="http://schemas.openxmlformats.org/officeDocument/2006/relationships/image" Target="../media/image72.png"/><Relationship Id="rId10" Type="http://schemas.openxmlformats.org/officeDocument/2006/relationships/image" Target="../media/image75.png"/><Relationship Id="rId4" Type="http://schemas.openxmlformats.org/officeDocument/2006/relationships/image" Target="../media/image71.wmf"/><Relationship Id="rId9" Type="http://schemas.openxmlformats.org/officeDocument/2006/relationships/image" Target="../media/image74.wmf"/><Relationship Id="rId14" Type="http://schemas.openxmlformats.org/officeDocument/2006/relationships/image" Target="../media/image7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12" Type="http://schemas.openxmlformats.org/officeDocument/2006/relationships/image" Target="../media/image2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20.jpeg"/><Relationship Id="rId5" Type="http://schemas.openxmlformats.org/officeDocument/2006/relationships/image" Target="../media/image14.jpe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jpeg"/><Relationship Id="rId18" Type="http://schemas.openxmlformats.org/officeDocument/2006/relationships/image" Target="../media/image37.jpeg"/><Relationship Id="rId26" Type="http://schemas.openxmlformats.org/officeDocument/2006/relationships/image" Target="../media/image45.jpeg"/><Relationship Id="rId39" Type="http://schemas.openxmlformats.org/officeDocument/2006/relationships/image" Target="../media/image57.jpeg"/><Relationship Id="rId21" Type="http://schemas.openxmlformats.org/officeDocument/2006/relationships/image" Target="../media/image40.jpeg"/><Relationship Id="rId34" Type="http://schemas.microsoft.com/office/2007/relationships/hdphoto" Target="../media/hdphoto2.wdp"/><Relationship Id="rId42" Type="http://schemas.openxmlformats.org/officeDocument/2006/relationships/image" Target="../media/image60.jpe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5.jpeg"/><Relationship Id="rId20" Type="http://schemas.openxmlformats.org/officeDocument/2006/relationships/image" Target="../media/image39.jpeg"/><Relationship Id="rId29" Type="http://schemas.openxmlformats.org/officeDocument/2006/relationships/image" Target="../media/image48.jpeg"/><Relationship Id="rId41" Type="http://schemas.openxmlformats.org/officeDocument/2006/relationships/image" Target="../media/image59.jpe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5.jpeg"/><Relationship Id="rId11" Type="http://schemas.openxmlformats.org/officeDocument/2006/relationships/image" Target="../media/image30.jpeg"/><Relationship Id="rId24" Type="http://schemas.openxmlformats.org/officeDocument/2006/relationships/image" Target="../media/image43.jpeg"/><Relationship Id="rId32" Type="http://schemas.openxmlformats.org/officeDocument/2006/relationships/image" Target="../media/image51.jpeg"/><Relationship Id="rId37" Type="http://schemas.openxmlformats.org/officeDocument/2006/relationships/image" Target="../media/image55.jpeg"/><Relationship Id="rId40" Type="http://schemas.openxmlformats.org/officeDocument/2006/relationships/image" Target="../media/image58.jpeg"/><Relationship Id="rId5" Type="http://schemas.openxmlformats.org/officeDocument/2006/relationships/image" Target="../media/image24.jpeg"/><Relationship Id="rId15" Type="http://schemas.openxmlformats.org/officeDocument/2006/relationships/image" Target="../media/image34.jpeg"/><Relationship Id="rId23" Type="http://schemas.openxmlformats.org/officeDocument/2006/relationships/image" Target="../media/image42.png"/><Relationship Id="rId28" Type="http://schemas.openxmlformats.org/officeDocument/2006/relationships/image" Target="../media/image47.jpeg"/><Relationship Id="rId36" Type="http://schemas.openxmlformats.org/officeDocument/2006/relationships/image" Target="../media/image54.jpeg"/><Relationship Id="rId10" Type="http://schemas.openxmlformats.org/officeDocument/2006/relationships/image" Target="../media/image29.jpeg"/><Relationship Id="rId19" Type="http://schemas.openxmlformats.org/officeDocument/2006/relationships/image" Target="../media/image38.jpeg"/><Relationship Id="rId31" Type="http://schemas.openxmlformats.org/officeDocument/2006/relationships/image" Target="../media/image50.png"/><Relationship Id="rId4" Type="http://schemas.openxmlformats.org/officeDocument/2006/relationships/image" Target="../media/image23.png"/><Relationship Id="rId9" Type="http://schemas.openxmlformats.org/officeDocument/2006/relationships/image" Target="../media/image28.jpeg"/><Relationship Id="rId14" Type="http://schemas.openxmlformats.org/officeDocument/2006/relationships/image" Target="../media/image33.jpeg"/><Relationship Id="rId22" Type="http://schemas.openxmlformats.org/officeDocument/2006/relationships/image" Target="../media/image41.png"/><Relationship Id="rId27" Type="http://schemas.openxmlformats.org/officeDocument/2006/relationships/image" Target="../media/image46.jpeg"/><Relationship Id="rId30" Type="http://schemas.openxmlformats.org/officeDocument/2006/relationships/image" Target="../media/image49.png"/><Relationship Id="rId35" Type="http://schemas.openxmlformats.org/officeDocument/2006/relationships/image" Target="../media/image53.jpeg"/><Relationship Id="rId8" Type="http://schemas.openxmlformats.org/officeDocument/2006/relationships/image" Target="../media/image27.jpeg"/><Relationship Id="rId3" Type="http://schemas.openxmlformats.org/officeDocument/2006/relationships/image" Target="../media/image22.jpeg"/><Relationship Id="rId12" Type="http://schemas.openxmlformats.org/officeDocument/2006/relationships/image" Target="../media/image31.jpeg"/><Relationship Id="rId17" Type="http://schemas.openxmlformats.org/officeDocument/2006/relationships/image" Target="../media/image36.png"/><Relationship Id="rId25" Type="http://schemas.openxmlformats.org/officeDocument/2006/relationships/image" Target="../media/image44.jpeg"/><Relationship Id="rId33" Type="http://schemas.openxmlformats.org/officeDocument/2006/relationships/image" Target="../media/image52.png"/><Relationship Id="rId38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6" Type="http://schemas.openxmlformats.org/officeDocument/2006/relationships/chart" Target="../charts/chart1.xml"/><Relationship Id="rId5" Type="http://schemas.openxmlformats.org/officeDocument/2006/relationships/image" Target="../media/image61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jpe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960" y="2689005"/>
            <a:ext cx="8563604" cy="895664"/>
          </a:xfrm>
        </p:spPr>
        <p:txBody>
          <a:bodyPr>
            <a:noAutofit/>
          </a:bodyPr>
          <a:lstStyle/>
          <a:p>
            <a:r>
              <a:rPr lang="en-US" sz="2400" i="1">
                <a:latin typeface="Gotham Extra Light" pitchFamily="50" charset="0"/>
                <a:cs typeface="Gotham Extra Light" pitchFamily="50" charset="0"/>
              </a:rPr>
              <a:t>An introduction to Nordic Semiconductor </a:t>
            </a:r>
            <a:endParaRPr lang="en-US" sz="2400">
              <a:latin typeface="Gotham Extra Light" pitchFamily="50" charset="0"/>
              <a:cs typeface="Gotham Extra Light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Gotham Light" pitchFamily="50" charset="0"/>
                <a:cs typeface="Gotham Light" pitchFamily="50" charset="0"/>
              </a:rPr>
              <a:t>Ultra Low Power Wireless Solutions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Andreas Haugland</a:t>
            </a:r>
          </a:p>
          <a:p>
            <a:r>
              <a:rPr lang="nb-NO" dirty="0"/>
              <a:t>BLE Course NTNU</a:t>
            </a:r>
          </a:p>
          <a:p>
            <a:r>
              <a:rPr lang="nb-NO" dirty="0"/>
              <a:t>Trondheim 2024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04" name="Picture 8" descr="Bilderesultat for nordic semicondu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82" y="255040"/>
            <a:ext cx="6781800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838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959CE97-E3BA-B89B-7D6B-693971A465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63453" y="3298756"/>
            <a:ext cx="1836000" cy="1409697"/>
          </a:xfrm>
        </p:spPr>
        <p:txBody>
          <a:bodyPr/>
          <a:lstStyle/>
          <a:p>
            <a:r>
              <a:rPr lang="en-US"/>
              <a:t>LTE-M</a:t>
            </a:r>
          </a:p>
          <a:p>
            <a:r>
              <a:rPr lang="en-US"/>
              <a:t>NB-IoT</a:t>
            </a:r>
          </a:p>
          <a:p>
            <a:r>
              <a:rPr lang="en-US"/>
              <a:t>GPS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54611-80F0-C568-BF95-0FB89C948D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1231" y="3298755"/>
            <a:ext cx="1836000" cy="1409697"/>
          </a:xfrm>
        </p:spPr>
        <p:txBody>
          <a:bodyPr>
            <a:normAutofit/>
          </a:bodyPr>
          <a:lstStyle/>
          <a:p>
            <a:r>
              <a:rPr lang="en-US"/>
              <a:t>Cloud connectivity</a:t>
            </a:r>
          </a:p>
          <a:p>
            <a:r>
              <a:rPr lang="en-US"/>
              <a:t>Location support</a:t>
            </a:r>
          </a:p>
          <a:p>
            <a:r>
              <a:rPr lang="en-US" sz="1000"/>
              <a:t>SCELL/MCELL</a:t>
            </a:r>
          </a:p>
          <a:p>
            <a:r>
              <a:rPr lang="en-US" sz="1000"/>
              <a:t>AGPS/PGPS</a:t>
            </a:r>
          </a:p>
          <a:p>
            <a:r>
              <a:rPr lang="en-US"/>
              <a:t>Device management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B58D1EE-2591-54BD-09F2-9D199D23715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7582" y="3298755"/>
            <a:ext cx="1949130" cy="1409697"/>
          </a:xfrm>
        </p:spPr>
        <p:txBody>
          <a:bodyPr/>
          <a:lstStyle/>
          <a:p>
            <a:r>
              <a:rPr lang="en-US"/>
              <a:t>Bluetooth Low Energy</a:t>
            </a:r>
          </a:p>
          <a:p>
            <a:r>
              <a:rPr lang="en-US"/>
              <a:t>Matter</a:t>
            </a:r>
          </a:p>
          <a:p>
            <a:r>
              <a:rPr lang="en-US"/>
              <a:t>Thread/Zigbee</a:t>
            </a:r>
          </a:p>
          <a:p>
            <a:r>
              <a:rPr lang="en-US"/>
              <a:t>Proprietary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4556724-1B3C-AC7C-8E1C-946454C24BF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524574" y="3295653"/>
            <a:ext cx="1836000" cy="1409697"/>
          </a:xfrm>
        </p:spPr>
        <p:txBody>
          <a:bodyPr/>
          <a:lstStyle/>
          <a:p>
            <a:r>
              <a:rPr lang="en-US"/>
              <a:t>Wi-Fi 6</a:t>
            </a:r>
          </a:p>
          <a:p>
            <a:r>
              <a:rPr lang="en-US"/>
              <a:t>2.4GHz +5GHz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B72ED85-F7FE-4789-B16D-F903B19126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Short Range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37B9629-2679-573B-AEEC-EC3F473A975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963453" y="1257854"/>
            <a:ext cx="1836000" cy="431800"/>
          </a:xfrm>
        </p:spPr>
        <p:txBody>
          <a:bodyPr/>
          <a:lstStyle/>
          <a:p>
            <a:r>
              <a:rPr lang="en-US"/>
              <a:t>Cellular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B900E64-0F56-0744-4775-697939FB500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1231" y="1257853"/>
            <a:ext cx="1836000" cy="431800"/>
          </a:xfrm>
        </p:spPr>
        <p:txBody>
          <a:bodyPr/>
          <a:lstStyle/>
          <a:p>
            <a:r>
              <a:rPr lang="en-US" err="1"/>
              <a:t>nRF</a:t>
            </a:r>
            <a:r>
              <a:rPr lang="en-US"/>
              <a:t> Cloud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411E05C-0D8B-D229-5705-36D33065094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524574" y="1257854"/>
            <a:ext cx="1836000" cy="431800"/>
          </a:xfrm>
        </p:spPr>
        <p:txBody>
          <a:bodyPr/>
          <a:lstStyle/>
          <a:p>
            <a:r>
              <a:rPr lang="en-US"/>
              <a:t>Wi-Fi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03C970E-0639-D8A7-1EFD-C8B900AF4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Nordic Semiconductor products</a:t>
            </a: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ECDE7869-D769-746C-742F-1062A7F9B2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112" y="1673352"/>
          <a:ext cx="822960" cy="604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6506720" imgH="12125160" progId="Paint.Picture">
                  <p:embed/>
                </p:oleObj>
              </mc:Choice>
              <mc:Fallback>
                <p:oleObj name="Bitmap Image" r:id="rId3" imgW="16506720" imgH="12125160" progId="Paint.Picture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ECDE7869-D769-746C-742F-1062A7F9B2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8112" y="1673352"/>
                        <a:ext cx="822960" cy="604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12AF33B8-EA42-878D-F375-FDA3A4B445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6241" y="1674147"/>
            <a:ext cx="822960" cy="588005"/>
          </a:xfrm>
          <a:prstGeom prst="rect">
            <a:avLst/>
          </a:prstGeom>
        </p:spPr>
      </p:pic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D1621F41-2EE9-2AF3-CD82-2F0073CBD3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0784" y="2471221"/>
          <a:ext cx="682726" cy="618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19050120" imgH="17259480" progId="Paint.Picture">
                  <p:embed/>
                </p:oleObj>
              </mc:Choice>
              <mc:Fallback>
                <p:oleObj name="Bitmap Image" r:id="rId6" imgW="19050120" imgH="17259480" progId="Paint.Picture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D1621F41-2EE9-2AF3-CD82-2F0073CBD3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80784" y="2471221"/>
                        <a:ext cx="682726" cy="618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4EC9EB45-71F0-755D-6FA9-64E7083B94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69973" y="1676847"/>
          <a:ext cx="647989" cy="601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8" imgW="19050120" imgH="17668800" progId="Paint.Picture">
                  <p:embed/>
                </p:oleObj>
              </mc:Choice>
              <mc:Fallback>
                <p:oleObj name="Bitmap Image" r:id="rId8" imgW="19050120" imgH="17668800" progId="Paint.Picture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4EC9EB45-71F0-755D-6FA9-64E7083B94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69973" y="1676847"/>
                        <a:ext cx="647989" cy="6010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57AD30EE-1774-4045-9D5C-8BE2DE82BA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83001" y="1612013"/>
            <a:ext cx="935048" cy="716246"/>
          </a:xfrm>
          <a:prstGeom prst="rect">
            <a:avLst/>
          </a:prstGeom>
        </p:spPr>
      </p:pic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B630BE2-CE49-A52C-C64A-4100971CF740}"/>
              </a:ext>
            </a:extLst>
          </p:cNvPr>
          <p:cNvSpPr txBox="1">
            <a:spLocks/>
          </p:cNvSpPr>
          <p:nvPr/>
        </p:nvSpPr>
        <p:spPr bwMode="auto">
          <a:xfrm>
            <a:off x="5357182" y="3298755"/>
            <a:ext cx="1836000" cy="1409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  <a:lvl2pPr marL="215989" indent="0" algn="ctr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2pPr>
            <a:lvl3pPr marL="611970" indent="-179992" algn="l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3"/>
              </a:buClr>
              <a:buSzPct val="85000"/>
              <a:buFontTx/>
              <a:buBlip>
                <a:blip r:embed="rId11"/>
              </a:buBlip>
              <a:defRPr sz="1000" i="0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3pPr>
            <a:lvl4pPr marL="914354" indent="-228589" algn="l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E4367"/>
              </a:buClr>
              <a:buSzPct val="100000"/>
              <a:buFont typeface="Wingdings 2" pitchFamily="18" charset="2"/>
              <a:buChar char="¡"/>
              <a:defRPr sz="1600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4pPr>
            <a:lvl5pPr marL="1142942" indent="-228589" algn="l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itchFamily="18" charset="2"/>
              <a:buChar char="¡"/>
              <a:defRPr sz="1600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5pPr>
            <a:lvl6pPr marL="1377882" indent="-228589" algn="l" defTabSz="914354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295" indent="-228589" algn="l" defTabSz="914354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297" indent="-228589" algn="l" defTabSz="914354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298" indent="-228589" algn="l" defTabSz="914354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Li-Ion charger</a:t>
            </a:r>
          </a:p>
          <a:p>
            <a:r>
              <a:rPr lang="en-US"/>
              <a:t>LDO</a:t>
            </a:r>
          </a:p>
          <a:p>
            <a:endParaRPr lang="en-US"/>
          </a:p>
          <a:p>
            <a:r>
              <a:rPr lang="en-US"/>
              <a:t>DC/DC buck converter</a:t>
            </a:r>
          </a:p>
        </p:txBody>
      </p:sp>
      <p:sp>
        <p:nvSpPr>
          <p:cNvPr id="3" name="Text Placeholder 17">
            <a:extLst>
              <a:ext uri="{FF2B5EF4-FFF2-40B4-BE49-F238E27FC236}">
                <a16:creationId xmlns:a16="http://schemas.microsoft.com/office/drawing/2014/main" id="{654F97D9-297C-D78B-71AA-9120325FEB93}"/>
              </a:ext>
            </a:extLst>
          </p:cNvPr>
          <p:cNvSpPr txBox="1">
            <a:spLocks/>
          </p:cNvSpPr>
          <p:nvPr/>
        </p:nvSpPr>
        <p:spPr bwMode="auto">
          <a:xfrm>
            <a:off x="5357182" y="1257853"/>
            <a:ext cx="1836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1" fontAlgn="base" hangingPunct="1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Gotham Extra Light" pitchFamily="50" charset="0"/>
              </a:defRPr>
            </a:lvl1pPr>
            <a:lvl2pPr marL="377981" indent="-233989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2pPr>
            <a:lvl3pPr marL="611970" indent="-179992" algn="l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3"/>
              </a:buClr>
              <a:buSzPct val="85000"/>
              <a:buFontTx/>
              <a:buBlip>
                <a:blip r:embed="rId11"/>
              </a:buBlip>
              <a:defRPr sz="1000" i="0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3pPr>
            <a:lvl4pPr marL="914354" indent="-228589" algn="l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E4367"/>
              </a:buClr>
              <a:buSzPct val="100000"/>
              <a:buFont typeface="Wingdings 2" pitchFamily="18" charset="2"/>
              <a:buChar char="¡"/>
              <a:defRPr sz="1600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4pPr>
            <a:lvl5pPr marL="1142942" indent="-228589" algn="l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itchFamily="18" charset="2"/>
              <a:buChar char="¡"/>
              <a:defRPr sz="1600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5pPr>
            <a:lvl6pPr marL="1377882" indent="-228589" algn="l" defTabSz="914354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295" indent="-228589" algn="l" defTabSz="914354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297" indent="-228589" algn="l" defTabSz="914354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298" indent="-228589" algn="l" defTabSz="914354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PMIC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468247-C740-E57B-0325-89A208A16C1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63702" y="1616696"/>
            <a:ext cx="822960" cy="8003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57AA54-C411-41A5-7988-65EF5CAF80C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7275294" y="1689653"/>
            <a:ext cx="996208" cy="73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13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960" y="2689005"/>
            <a:ext cx="8563604" cy="895664"/>
          </a:xfrm>
        </p:spPr>
        <p:txBody>
          <a:bodyPr>
            <a:noAutofit/>
          </a:bodyPr>
          <a:lstStyle/>
          <a:p>
            <a:r>
              <a:rPr lang="en-US" sz="2400" i="1">
                <a:latin typeface="Gotham Extra Light" pitchFamily="50" charset="0"/>
                <a:cs typeface="Gotham Extra Light" pitchFamily="50" charset="0"/>
              </a:rPr>
              <a:t>An introduction to Nordic Semiconductor </a:t>
            </a:r>
            <a:endParaRPr lang="en-US" sz="2400">
              <a:latin typeface="Gotham Extra Light" pitchFamily="50" charset="0"/>
              <a:cs typeface="Gotham Extra Light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Gotham Light" pitchFamily="50" charset="0"/>
                <a:cs typeface="Gotham Light" pitchFamily="50" charset="0"/>
              </a:rPr>
              <a:t>Ultra Low Power Wireless Solutions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Andreas Haugland</a:t>
            </a:r>
          </a:p>
          <a:p>
            <a:r>
              <a:rPr lang="nb-NO" dirty="0"/>
              <a:t>NTNU BLE Course </a:t>
            </a:r>
          </a:p>
          <a:p>
            <a:r>
              <a:rPr lang="nb-NO" dirty="0"/>
              <a:t>Trondheim 2024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04" name="Picture 8" descr="Bilderesultat for nordic semicondu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82" y="255040"/>
            <a:ext cx="6781800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895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Course 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D00C485-5D41-4A8F-84A9-D68505CA65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349664"/>
              </p:ext>
            </p:extLst>
          </p:nvPr>
        </p:nvGraphicFramePr>
        <p:xfrm>
          <a:off x="505568" y="1253942"/>
          <a:ext cx="8146726" cy="35643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0164">
                  <a:extLst>
                    <a:ext uri="{9D8B030D-6E8A-4147-A177-3AD203B41FA5}">
                      <a16:colId xmlns:a16="http://schemas.microsoft.com/office/drawing/2014/main" val="1359637471"/>
                    </a:ext>
                  </a:extLst>
                </a:gridCol>
                <a:gridCol w="450164">
                  <a:extLst>
                    <a:ext uri="{9D8B030D-6E8A-4147-A177-3AD203B41FA5}">
                      <a16:colId xmlns:a16="http://schemas.microsoft.com/office/drawing/2014/main" val="205674845"/>
                    </a:ext>
                  </a:extLst>
                </a:gridCol>
                <a:gridCol w="2278958">
                  <a:extLst>
                    <a:ext uri="{9D8B030D-6E8A-4147-A177-3AD203B41FA5}">
                      <a16:colId xmlns:a16="http://schemas.microsoft.com/office/drawing/2014/main" val="2499054443"/>
                    </a:ext>
                  </a:extLst>
                </a:gridCol>
                <a:gridCol w="4004588">
                  <a:extLst>
                    <a:ext uri="{9D8B030D-6E8A-4147-A177-3AD203B41FA5}">
                      <a16:colId xmlns:a16="http://schemas.microsoft.com/office/drawing/2014/main" val="3616284370"/>
                    </a:ext>
                  </a:extLst>
                </a:gridCol>
                <a:gridCol w="962852">
                  <a:extLst>
                    <a:ext uri="{9D8B030D-6E8A-4147-A177-3AD203B41FA5}">
                      <a16:colId xmlns:a16="http://schemas.microsoft.com/office/drawing/2014/main" val="4165274340"/>
                    </a:ext>
                  </a:extLst>
                </a:gridCol>
              </a:tblGrid>
              <a:tr h="247921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nb-NO" sz="900" u="none" strike="noStrike" dirty="0" err="1">
                          <a:effectLst/>
                        </a:rPr>
                        <a:t>Monday</a:t>
                      </a:r>
                      <a:r>
                        <a:rPr lang="nb-NO" sz="900" u="none" strike="noStrike" dirty="0">
                          <a:effectLst/>
                        </a:rPr>
                        <a:t>, </a:t>
                      </a:r>
                      <a:r>
                        <a:rPr lang="nb-NO" sz="900" u="none" strike="noStrike" dirty="0" err="1">
                          <a:effectLst/>
                        </a:rPr>
                        <a:t>February</a:t>
                      </a:r>
                      <a:r>
                        <a:rPr lang="nb-NO" sz="900" u="none" strike="noStrike" dirty="0">
                          <a:effectLst/>
                        </a:rPr>
                        <a:t> 12th</a:t>
                      </a:r>
                      <a:endParaRPr lang="nb-NO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b"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65942"/>
                  </a:ext>
                </a:extLst>
              </a:tr>
              <a:tr h="28289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b-NO" sz="900" u="none" strike="noStrike">
                          <a:effectLst/>
                        </a:rPr>
                        <a:t> </a:t>
                      </a:r>
                      <a:endParaRPr lang="nb-N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b"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900" u="none" strike="noStrike" err="1">
                          <a:effectLst/>
                        </a:rPr>
                        <a:t>Topic</a:t>
                      </a:r>
                      <a:endParaRPr lang="nb-N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900" u="none" strike="noStrike">
                          <a:effectLst/>
                        </a:rPr>
                        <a:t>Description</a:t>
                      </a:r>
                      <a:endParaRPr lang="nb-N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900" u="none" strike="noStrike">
                          <a:effectLst/>
                        </a:rPr>
                        <a:t>Duration(mins)</a:t>
                      </a:r>
                      <a:endParaRPr lang="nb-N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b"/>
                </a:tc>
                <a:extLst>
                  <a:ext uri="{0D108BD9-81ED-4DB2-BD59-A6C34878D82A}">
                    <a16:rowId xmlns:a16="http://schemas.microsoft.com/office/drawing/2014/main" val="317668043"/>
                  </a:ext>
                </a:extLst>
              </a:tr>
              <a:tr h="394752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17:00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17:30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 err="1">
                          <a:effectLst/>
                        </a:rPr>
                        <a:t>Registration</a:t>
                      </a:r>
                      <a:r>
                        <a:rPr lang="nb-NO" sz="900" u="none" strike="noStrike">
                          <a:effectLst/>
                        </a:rPr>
                        <a:t> and Pizza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Course participants register, get the nRF52 DK+ servo + sensor + jumper cables and we eat pizza.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30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extLst>
                  <a:ext uri="{0D108BD9-81ED-4DB2-BD59-A6C34878D82A}">
                    <a16:rowId xmlns:a16="http://schemas.microsoft.com/office/drawing/2014/main" val="1353532149"/>
                  </a:ext>
                </a:extLst>
              </a:tr>
              <a:tr h="394752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17:30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18:00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Introduction to Nordic Semiconductor, course agenda and nRF52 intro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 short presentation of Nordic Semiconductor ASA as a company and a quick walkthrough of the course agenda.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30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extLst>
                  <a:ext uri="{0D108BD9-81ED-4DB2-BD59-A6C34878D82A}">
                    <a16:rowId xmlns:a16="http://schemas.microsoft.com/office/drawing/2014/main" val="2811051189"/>
                  </a:ext>
                </a:extLst>
              </a:tr>
              <a:tr h="247921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18:00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18:30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 err="1">
                          <a:effectLst/>
                        </a:rPr>
                        <a:t>Introduction</a:t>
                      </a:r>
                      <a:r>
                        <a:rPr lang="nb-NO" sz="900" u="none" strike="noStrike">
                          <a:effectLst/>
                        </a:rPr>
                        <a:t> to </a:t>
                      </a:r>
                      <a:r>
                        <a:rPr lang="nb-NO" sz="900" u="none" strike="noStrike" err="1">
                          <a:effectLst/>
                        </a:rPr>
                        <a:t>the</a:t>
                      </a:r>
                      <a:r>
                        <a:rPr lang="nb-NO" sz="900" u="none" strike="noStrike">
                          <a:effectLst/>
                        </a:rPr>
                        <a:t> nRF52840 DK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Introduction to the nRF52840 DK and it’s features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30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extLst>
                  <a:ext uri="{0D108BD9-81ED-4DB2-BD59-A6C34878D82A}">
                    <a16:rowId xmlns:a16="http://schemas.microsoft.com/office/drawing/2014/main" val="3641153863"/>
                  </a:ext>
                </a:extLst>
              </a:tr>
              <a:tr h="247921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18:30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18:45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Break</a:t>
                      </a:r>
                      <a:endParaRPr lang="nb-NO" sz="9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-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15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extLst>
                  <a:ext uri="{0D108BD9-81ED-4DB2-BD59-A6C34878D82A}">
                    <a16:rowId xmlns:a16="http://schemas.microsoft.com/office/drawing/2014/main" val="2880560991"/>
                  </a:ext>
                </a:extLst>
              </a:tr>
              <a:tr h="550916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18:45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19:15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effectLst/>
                        </a:rPr>
                        <a:t>Walk through the Hands-on</a:t>
                      </a:r>
                      <a:endParaRPr lang="en-US" sz="9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What will we do in this course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30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extLst>
                  <a:ext uri="{0D108BD9-81ED-4DB2-BD59-A6C34878D82A}">
                    <a16:rowId xmlns:a16="http://schemas.microsoft.com/office/drawing/2014/main" val="2628943338"/>
                  </a:ext>
                </a:extLst>
              </a:tr>
              <a:tr h="453542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19:15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19:30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Introduction to VS Code</a:t>
                      </a:r>
                      <a:endParaRPr lang="en-US" sz="9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Quick intro to VSC: Building projects, flashing the nRF52, modifying build parameters, debugging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9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80" marR="4280" marT="428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15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extLst>
                  <a:ext uri="{0D108BD9-81ED-4DB2-BD59-A6C34878D82A}">
                    <a16:rowId xmlns:a16="http://schemas.microsoft.com/office/drawing/2014/main" val="424480827"/>
                  </a:ext>
                </a:extLst>
              </a:tr>
              <a:tr h="247921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19:30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20:00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Start working with the Hands-on</a:t>
                      </a:r>
                      <a:endParaRPr lang="en-US" sz="9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Start creating our project for the nRF52840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90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extLst>
                  <a:ext uri="{0D108BD9-81ED-4DB2-BD59-A6C34878D82A}">
                    <a16:rowId xmlns:a16="http://schemas.microsoft.com/office/drawing/2014/main" val="549049349"/>
                  </a:ext>
                </a:extLst>
              </a:tr>
              <a:tr h="247921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20:00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20:30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692226"/>
                  </a:ext>
                </a:extLst>
              </a:tr>
              <a:tr h="247921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20:30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 dirty="0">
                          <a:effectLst/>
                        </a:rPr>
                        <a:t>21:00</a:t>
                      </a:r>
                    </a:p>
                  </a:txBody>
                  <a:tcPr marL="4280" marR="4280" marT="4280" marB="0" anchor="ctr"/>
                </a:tc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891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33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Course Agenda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1F0922EA-970B-409F-8903-69D1C3CE06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9668093"/>
              </p:ext>
            </p:extLst>
          </p:nvPr>
        </p:nvGraphicFramePr>
        <p:xfrm>
          <a:off x="505568" y="1228620"/>
          <a:ext cx="8146725" cy="35201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0164">
                  <a:extLst>
                    <a:ext uri="{9D8B030D-6E8A-4147-A177-3AD203B41FA5}">
                      <a16:colId xmlns:a16="http://schemas.microsoft.com/office/drawing/2014/main" val="2909133978"/>
                    </a:ext>
                  </a:extLst>
                </a:gridCol>
                <a:gridCol w="450164">
                  <a:extLst>
                    <a:ext uri="{9D8B030D-6E8A-4147-A177-3AD203B41FA5}">
                      <a16:colId xmlns:a16="http://schemas.microsoft.com/office/drawing/2014/main" val="343615304"/>
                    </a:ext>
                  </a:extLst>
                </a:gridCol>
                <a:gridCol w="2278958">
                  <a:extLst>
                    <a:ext uri="{9D8B030D-6E8A-4147-A177-3AD203B41FA5}">
                      <a16:colId xmlns:a16="http://schemas.microsoft.com/office/drawing/2014/main" val="1721324650"/>
                    </a:ext>
                  </a:extLst>
                </a:gridCol>
                <a:gridCol w="4004587">
                  <a:extLst>
                    <a:ext uri="{9D8B030D-6E8A-4147-A177-3AD203B41FA5}">
                      <a16:colId xmlns:a16="http://schemas.microsoft.com/office/drawing/2014/main" val="1929644683"/>
                    </a:ext>
                  </a:extLst>
                </a:gridCol>
                <a:gridCol w="962852">
                  <a:extLst>
                    <a:ext uri="{9D8B030D-6E8A-4147-A177-3AD203B41FA5}">
                      <a16:colId xmlns:a16="http://schemas.microsoft.com/office/drawing/2014/main" val="3429823160"/>
                    </a:ext>
                  </a:extLst>
                </a:gridCol>
              </a:tblGrid>
              <a:tr h="313929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nb-NO" sz="1000" u="none" strike="noStrike" dirty="0" err="1">
                          <a:effectLst/>
                        </a:rPr>
                        <a:t>Tuesday</a:t>
                      </a:r>
                      <a:r>
                        <a:rPr lang="nb-NO" sz="1000" u="none" strike="noStrike" dirty="0">
                          <a:effectLst/>
                        </a:rPr>
                        <a:t>, </a:t>
                      </a:r>
                      <a:r>
                        <a:rPr lang="nb-NO" sz="1000" u="none" strike="noStrike" dirty="0" err="1">
                          <a:effectLst/>
                        </a:rPr>
                        <a:t>February</a:t>
                      </a:r>
                      <a:r>
                        <a:rPr lang="nb-NO" sz="1000" u="none" strike="noStrike" dirty="0">
                          <a:effectLst/>
                        </a:rPr>
                        <a:t> 13th</a:t>
                      </a:r>
                      <a:endParaRPr lang="nb-NO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b"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75625"/>
                  </a:ext>
                </a:extLst>
              </a:tr>
              <a:tr h="37235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b-NO" sz="1000" u="none" strike="noStrike">
                          <a:effectLst/>
                        </a:rPr>
                        <a:t> </a:t>
                      </a:r>
                      <a:endParaRPr lang="nb-NO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b"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00" u="none" strike="noStrike">
                          <a:effectLst/>
                        </a:rPr>
                        <a:t>Topic</a:t>
                      </a:r>
                      <a:endParaRPr lang="nb-NO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00" u="none" strike="noStrike">
                          <a:effectLst/>
                        </a:rPr>
                        <a:t>Description</a:t>
                      </a:r>
                      <a:endParaRPr lang="nb-NO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000" u="none" strike="noStrike">
                          <a:effectLst/>
                        </a:rPr>
                        <a:t>Duration(mins)</a:t>
                      </a:r>
                      <a:endParaRPr lang="nb-NO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b"/>
                </a:tc>
                <a:extLst>
                  <a:ext uri="{0D108BD9-81ED-4DB2-BD59-A6C34878D82A}">
                    <a16:rowId xmlns:a16="http://schemas.microsoft.com/office/drawing/2014/main" val="1868696338"/>
                  </a:ext>
                </a:extLst>
              </a:tr>
              <a:tr h="313929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17:00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17:30</a:t>
                      </a: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Pizza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Eating Pizza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30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extLst>
                  <a:ext uri="{0D108BD9-81ED-4DB2-BD59-A6C34878D82A}">
                    <a16:rowId xmlns:a16="http://schemas.microsoft.com/office/drawing/2014/main" val="17892292"/>
                  </a:ext>
                </a:extLst>
              </a:tr>
              <a:tr h="361815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17:30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18:00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 err="1">
                          <a:effectLst/>
                        </a:rPr>
                        <a:t>SoftDevice</a:t>
                      </a:r>
                      <a:r>
                        <a:rPr lang="nb-NO" sz="1000" u="none" strike="noStrike">
                          <a:effectLst/>
                        </a:rPr>
                        <a:t> Controller </a:t>
                      </a:r>
                      <a:r>
                        <a:rPr lang="nb-NO" sz="1000" u="none" strike="noStrike" err="1">
                          <a:effectLst/>
                        </a:rPr>
                        <a:t>Introduction</a:t>
                      </a:r>
                      <a:r>
                        <a:rPr lang="nb-NO" sz="1000" u="none" strike="noStrike">
                          <a:effectLst/>
                        </a:rPr>
                        <a:t> 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Short introduction to the Bluetooth Low Energy stack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30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extLst>
                  <a:ext uri="{0D108BD9-81ED-4DB2-BD59-A6C34878D82A}">
                    <a16:rowId xmlns:a16="http://schemas.microsoft.com/office/drawing/2014/main" val="3048693280"/>
                  </a:ext>
                </a:extLst>
              </a:tr>
              <a:tr h="313485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18:00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19:00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Bluetooth Low Energy(BLE) Hands-on with the nRF52840</a:t>
                      </a:r>
                      <a:endParaRPr lang="en-US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Start working on the Bluetooth Low Energy part of the </a:t>
                      </a:r>
                    </a:p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Hands-on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60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extLst>
                  <a:ext uri="{0D108BD9-81ED-4DB2-BD59-A6C34878D82A}">
                    <a16:rowId xmlns:a16="http://schemas.microsoft.com/office/drawing/2014/main" val="1008225885"/>
                  </a:ext>
                </a:extLst>
              </a:tr>
              <a:tr h="281310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18:30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19:00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099114"/>
                  </a:ext>
                </a:extLst>
              </a:tr>
              <a:tr h="307656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19:00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19:15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Nordic Tools</a:t>
                      </a:r>
                      <a:endParaRPr lang="en-US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Introduction to Nordic Development tools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000" u="none" strike="noStrike">
                          <a:effectLst/>
                        </a:rPr>
                        <a:t>15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extLst>
                  <a:ext uri="{0D108BD9-81ED-4DB2-BD59-A6C34878D82A}">
                    <a16:rowId xmlns:a16="http://schemas.microsoft.com/office/drawing/2014/main" val="2517566911"/>
                  </a:ext>
                </a:extLst>
              </a:tr>
              <a:tr h="313929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19:15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19:30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Break</a:t>
                      </a:r>
                      <a:endParaRPr lang="nb-NO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-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15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extLst>
                  <a:ext uri="{0D108BD9-81ED-4DB2-BD59-A6C34878D82A}">
                    <a16:rowId xmlns:a16="http://schemas.microsoft.com/office/drawing/2014/main" val="3222496577"/>
                  </a:ext>
                </a:extLst>
              </a:tr>
              <a:tr h="313929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19:30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20:00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Bluetooth Low Energy(BLE) Hands-on with the nRF52840</a:t>
                      </a:r>
                      <a:endParaRPr lang="en-US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 err="1">
                          <a:effectLst/>
                        </a:rPr>
                        <a:t>Implement</a:t>
                      </a:r>
                      <a:r>
                        <a:rPr lang="nb-NO" sz="1000" u="none" strike="noStrike">
                          <a:effectLst/>
                        </a:rPr>
                        <a:t> </a:t>
                      </a:r>
                      <a:r>
                        <a:rPr lang="nb-NO" sz="1000" u="none" strike="noStrike" err="1">
                          <a:effectLst/>
                        </a:rPr>
                        <a:t>event</a:t>
                      </a:r>
                      <a:r>
                        <a:rPr lang="nb-NO" sz="1000" u="none" strike="noStrike">
                          <a:effectLst/>
                        </a:rPr>
                        <a:t> handling for Bluetooth </a:t>
                      </a:r>
                      <a:r>
                        <a:rPr lang="nb-NO" sz="1000" u="none" strike="noStrike" err="1">
                          <a:effectLst/>
                        </a:rPr>
                        <a:t>Low</a:t>
                      </a:r>
                      <a:r>
                        <a:rPr lang="nb-NO" sz="1000" u="none" strike="noStrike">
                          <a:effectLst/>
                        </a:rPr>
                        <a:t> Energy </a:t>
                      </a:r>
                      <a:r>
                        <a:rPr lang="nb-NO" sz="1000" u="none" strike="noStrike" err="1">
                          <a:effectLst/>
                        </a:rPr>
                        <a:t>Events</a:t>
                      </a:r>
                      <a:r>
                        <a:rPr lang="nb-NO" sz="1000" u="none" strike="noStrike">
                          <a:effectLst/>
                        </a:rPr>
                        <a:t> 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90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extLst>
                  <a:ext uri="{0D108BD9-81ED-4DB2-BD59-A6C34878D82A}">
                    <a16:rowId xmlns:a16="http://schemas.microsoft.com/office/drawing/2014/main" val="2960747311"/>
                  </a:ext>
                </a:extLst>
              </a:tr>
              <a:tr h="313929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20:00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20:30</a:t>
                      </a:r>
                    </a:p>
                  </a:txBody>
                  <a:tcPr marL="4280" marR="4280" marT="4280" marB="0" anchor="ctr"/>
                </a:tc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879363"/>
                  </a:ext>
                </a:extLst>
              </a:tr>
              <a:tr h="313929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20:30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 dirty="0">
                          <a:effectLst/>
                        </a:rPr>
                        <a:t>21:00</a:t>
                      </a:r>
                      <a:endParaRPr lang="nb-NO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758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98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Course Agenda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66F9F1F1-E14C-42CD-8BFF-299C8ADC5C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6055711"/>
              </p:ext>
            </p:extLst>
          </p:nvPr>
        </p:nvGraphicFramePr>
        <p:xfrm>
          <a:off x="505568" y="1228621"/>
          <a:ext cx="7696598" cy="34338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5291">
                  <a:extLst>
                    <a:ext uri="{9D8B030D-6E8A-4147-A177-3AD203B41FA5}">
                      <a16:colId xmlns:a16="http://schemas.microsoft.com/office/drawing/2014/main" val="518399714"/>
                    </a:ext>
                  </a:extLst>
                </a:gridCol>
                <a:gridCol w="425291">
                  <a:extLst>
                    <a:ext uri="{9D8B030D-6E8A-4147-A177-3AD203B41FA5}">
                      <a16:colId xmlns:a16="http://schemas.microsoft.com/office/drawing/2014/main" val="1975708998"/>
                    </a:ext>
                  </a:extLst>
                </a:gridCol>
                <a:gridCol w="2153040">
                  <a:extLst>
                    <a:ext uri="{9D8B030D-6E8A-4147-A177-3AD203B41FA5}">
                      <a16:colId xmlns:a16="http://schemas.microsoft.com/office/drawing/2014/main" val="237164728"/>
                    </a:ext>
                  </a:extLst>
                </a:gridCol>
                <a:gridCol w="3783324">
                  <a:extLst>
                    <a:ext uri="{9D8B030D-6E8A-4147-A177-3AD203B41FA5}">
                      <a16:colId xmlns:a16="http://schemas.microsoft.com/office/drawing/2014/main" val="167277324"/>
                    </a:ext>
                  </a:extLst>
                </a:gridCol>
                <a:gridCol w="909652">
                  <a:extLst>
                    <a:ext uri="{9D8B030D-6E8A-4147-A177-3AD203B41FA5}">
                      <a16:colId xmlns:a16="http://schemas.microsoft.com/office/drawing/2014/main" val="1735745376"/>
                    </a:ext>
                  </a:extLst>
                </a:gridCol>
              </a:tblGrid>
              <a:tr h="322928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nb-NO" sz="900" u="none" strike="noStrike" dirty="0" err="1">
                          <a:effectLst/>
                        </a:rPr>
                        <a:t>Thursday</a:t>
                      </a:r>
                      <a:r>
                        <a:rPr lang="nb-NO" sz="900" u="none" strike="noStrike" dirty="0">
                          <a:effectLst/>
                        </a:rPr>
                        <a:t>, </a:t>
                      </a:r>
                      <a:r>
                        <a:rPr lang="nb-NO" sz="900" u="none" strike="noStrike" dirty="0" err="1">
                          <a:effectLst/>
                        </a:rPr>
                        <a:t>February</a:t>
                      </a:r>
                      <a:r>
                        <a:rPr lang="nb-NO" sz="900" u="none" strike="noStrike" dirty="0">
                          <a:effectLst/>
                        </a:rPr>
                        <a:t> 15th</a:t>
                      </a:r>
                      <a:endParaRPr lang="nb-NO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b"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278509"/>
                  </a:ext>
                </a:extLst>
              </a:tr>
              <a:tr h="37441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b-NO" sz="900" u="none" strike="noStrike">
                          <a:effectLst/>
                        </a:rPr>
                        <a:t> </a:t>
                      </a:r>
                      <a:endParaRPr lang="nb-N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b"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900" u="none" strike="noStrike">
                          <a:effectLst/>
                        </a:rPr>
                        <a:t>Topic</a:t>
                      </a:r>
                      <a:endParaRPr lang="nb-N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900" u="none" strike="noStrike">
                          <a:effectLst/>
                        </a:rPr>
                        <a:t>Description</a:t>
                      </a:r>
                      <a:endParaRPr lang="nb-N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900" u="none" strike="noStrike">
                          <a:effectLst/>
                        </a:rPr>
                        <a:t>Duration(mins)</a:t>
                      </a:r>
                      <a:endParaRPr lang="nb-N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b"/>
                </a:tc>
                <a:extLst>
                  <a:ext uri="{0D108BD9-81ED-4DB2-BD59-A6C34878D82A}">
                    <a16:rowId xmlns:a16="http://schemas.microsoft.com/office/drawing/2014/main" val="2661558652"/>
                  </a:ext>
                </a:extLst>
              </a:tr>
              <a:tr h="322928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17:00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17:30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Pizza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Eating Pizza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30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extLst>
                  <a:ext uri="{0D108BD9-81ED-4DB2-BD59-A6C34878D82A}">
                    <a16:rowId xmlns:a16="http://schemas.microsoft.com/office/drawing/2014/main" val="1940460568"/>
                  </a:ext>
                </a:extLst>
              </a:tr>
              <a:tr h="322928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17:30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18:00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Bluetooth Low Energy(BLE) Hands-on with the nRF52840</a:t>
                      </a:r>
                      <a:endParaRPr lang="en-US" sz="9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Roundup:</a:t>
                      </a:r>
                    </a:p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Work on whatever you have left of the Hands-on</a:t>
                      </a:r>
                    </a:p>
                    <a:p>
                      <a:pPr algn="ctr" fontAlgn="ctr"/>
                      <a:r>
                        <a:rPr lang="en-US" sz="900" i="1" u="none" strike="noStrike">
                          <a:effectLst/>
                        </a:rPr>
                        <a:t>(Take breaks as you need)</a:t>
                      </a:r>
                    </a:p>
                  </a:txBody>
                  <a:tcPr marL="4280" marR="4280" marT="428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180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extLst>
                  <a:ext uri="{0D108BD9-81ED-4DB2-BD59-A6C34878D82A}">
                    <a16:rowId xmlns:a16="http://schemas.microsoft.com/office/drawing/2014/main" val="480816381"/>
                  </a:ext>
                </a:extLst>
              </a:tr>
              <a:tr h="322928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18:00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18:30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032131"/>
                  </a:ext>
                </a:extLst>
              </a:tr>
              <a:tr h="322928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18:30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19:00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515107"/>
                  </a:ext>
                </a:extLst>
              </a:tr>
              <a:tr h="322928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19:00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19:30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392978"/>
                  </a:ext>
                </a:extLst>
              </a:tr>
              <a:tr h="322928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19:30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20:00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900357"/>
                  </a:ext>
                </a:extLst>
              </a:tr>
              <a:tr h="322928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20:00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20:30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826635"/>
                  </a:ext>
                </a:extLst>
              </a:tr>
              <a:tr h="475994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20:30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21:00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 err="1">
                          <a:effectLst/>
                        </a:rPr>
                        <a:t>Kahoot</a:t>
                      </a:r>
                      <a:r>
                        <a:rPr lang="nb-NO" sz="900" u="none" strike="noStrike">
                          <a:effectLst/>
                        </a:rPr>
                        <a:t> Quiz</a:t>
                      </a:r>
                      <a:endParaRPr lang="nb-NO" sz="9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Kahoot Quiz to check see if you have learned anything during the course. Prize for the winner.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 dirty="0">
                          <a:effectLst/>
                        </a:rPr>
                        <a:t>30</a:t>
                      </a:r>
                      <a:endParaRPr lang="nb-N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extLst>
                  <a:ext uri="{0D108BD9-81ED-4DB2-BD59-A6C34878D82A}">
                    <a16:rowId xmlns:a16="http://schemas.microsoft.com/office/drawing/2014/main" val="3278512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293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D00C485-5D41-4A8F-84A9-D68505CA65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656251"/>
              </p:ext>
            </p:extLst>
          </p:nvPr>
        </p:nvGraphicFramePr>
        <p:xfrm>
          <a:off x="505568" y="1207280"/>
          <a:ext cx="8146726" cy="39217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0164">
                  <a:extLst>
                    <a:ext uri="{9D8B030D-6E8A-4147-A177-3AD203B41FA5}">
                      <a16:colId xmlns:a16="http://schemas.microsoft.com/office/drawing/2014/main" val="1359637471"/>
                    </a:ext>
                  </a:extLst>
                </a:gridCol>
                <a:gridCol w="450164">
                  <a:extLst>
                    <a:ext uri="{9D8B030D-6E8A-4147-A177-3AD203B41FA5}">
                      <a16:colId xmlns:a16="http://schemas.microsoft.com/office/drawing/2014/main" val="205674845"/>
                    </a:ext>
                  </a:extLst>
                </a:gridCol>
                <a:gridCol w="2278958">
                  <a:extLst>
                    <a:ext uri="{9D8B030D-6E8A-4147-A177-3AD203B41FA5}">
                      <a16:colId xmlns:a16="http://schemas.microsoft.com/office/drawing/2014/main" val="2499054443"/>
                    </a:ext>
                  </a:extLst>
                </a:gridCol>
                <a:gridCol w="4004588">
                  <a:extLst>
                    <a:ext uri="{9D8B030D-6E8A-4147-A177-3AD203B41FA5}">
                      <a16:colId xmlns:a16="http://schemas.microsoft.com/office/drawing/2014/main" val="3616284370"/>
                    </a:ext>
                  </a:extLst>
                </a:gridCol>
                <a:gridCol w="962852">
                  <a:extLst>
                    <a:ext uri="{9D8B030D-6E8A-4147-A177-3AD203B41FA5}">
                      <a16:colId xmlns:a16="http://schemas.microsoft.com/office/drawing/2014/main" val="4165274340"/>
                    </a:ext>
                  </a:extLst>
                </a:gridCol>
              </a:tblGrid>
              <a:tr h="174973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nb-NO" sz="900" u="none" strike="noStrike" err="1">
                          <a:effectLst/>
                        </a:rPr>
                        <a:t>Wednesday</a:t>
                      </a:r>
                      <a:r>
                        <a:rPr lang="nb-NO" sz="900" u="none" strike="noStrike">
                          <a:effectLst/>
                        </a:rPr>
                        <a:t>, </a:t>
                      </a:r>
                      <a:r>
                        <a:rPr lang="nb-NO" sz="900" u="none" strike="noStrike" err="1">
                          <a:effectLst/>
                        </a:rPr>
                        <a:t>December</a:t>
                      </a:r>
                      <a:r>
                        <a:rPr lang="nb-NO" sz="900" u="none" strike="noStrike">
                          <a:effectLst/>
                        </a:rPr>
                        <a:t> 8th</a:t>
                      </a:r>
                      <a:endParaRPr lang="nb-N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b"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65942"/>
                  </a:ext>
                </a:extLst>
              </a:tr>
              <a:tr h="19965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b-NO" sz="900" u="none" strike="noStrike">
                          <a:effectLst/>
                        </a:rPr>
                        <a:t> </a:t>
                      </a:r>
                      <a:endParaRPr lang="nb-N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b"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900" u="none" strike="noStrike" err="1">
                          <a:effectLst/>
                        </a:rPr>
                        <a:t>Topic</a:t>
                      </a:r>
                      <a:endParaRPr lang="nb-N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900" u="none" strike="noStrike">
                          <a:effectLst/>
                        </a:rPr>
                        <a:t>Description</a:t>
                      </a:r>
                      <a:endParaRPr lang="nb-N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900" u="none" strike="noStrike">
                          <a:effectLst/>
                        </a:rPr>
                        <a:t>Duration(mins)</a:t>
                      </a:r>
                      <a:endParaRPr lang="nb-N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b"/>
                </a:tc>
                <a:extLst>
                  <a:ext uri="{0D108BD9-81ED-4DB2-BD59-A6C34878D82A}">
                    <a16:rowId xmlns:a16="http://schemas.microsoft.com/office/drawing/2014/main" val="317668043"/>
                  </a:ext>
                </a:extLst>
              </a:tr>
              <a:tr h="349946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09:00</a:t>
                      </a: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09:15</a:t>
                      </a: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 err="1">
                          <a:effectLst/>
                        </a:rPr>
                        <a:t>Introduction</a:t>
                      </a:r>
                      <a:r>
                        <a:rPr lang="nb-NO" sz="900" u="none" strike="noStrike">
                          <a:effectLst/>
                        </a:rPr>
                        <a:t> and Agenda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We go through the plan of this two-day session. Expectations vs reality.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15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extLst>
                  <a:ext uri="{0D108BD9-81ED-4DB2-BD59-A6C34878D82A}">
                    <a16:rowId xmlns:a16="http://schemas.microsoft.com/office/drawing/2014/main" val="1353532149"/>
                  </a:ext>
                </a:extLst>
              </a:tr>
              <a:tr h="476064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09:15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09:45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nRF52840 Intro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 walkthrough of the nRF52840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30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extLst>
                  <a:ext uri="{0D108BD9-81ED-4DB2-BD59-A6C34878D82A}">
                    <a16:rowId xmlns:a16="http://schemas.microsoft.com/office/drawing/2014/main" val="2811051189"/>
                  </a:ext>
                </a:extLst>
              </a:tr>
              <a:tr h="349946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09:45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10:45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Bluetooth </a:t>
                      </a:r>
                      <a:r>
                        <a:rPr lang="nb-NO" sz="900" u="none" strike="noStrike" err="1">
                          <a:effectLst/>
                        </a:rPr>
                        <a:t>Low</a:t>
                      </a:r>
                      <a:r>
                        <a:rPr lang="nb-NO" sz="900" u="none" strike="noStrike">
                          <a:effectLst/>
                        </a:rPr>
                        <a:t> Energy(BLE)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Crash-course in the Bluetooth Low Energy protocol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60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extLst>
                  <a:ext uri="{0D108BD9-81ED-4DB2-BD59-A6C34878D82A}">
                    <a16:rowId xmlns:a16="http://schemas.microsoft.com/office/drawing/2014/main" val="3641153863"/>
                  </a:ext>
                </a:extLst>
              </a:tr>
              <a:tr h="174973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10:45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11:15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 err="1">
                          <a:effectLst/>
                        </a:rPr>
                        <a:t>Hands-on</a:t>
                      </a:r>
                      <a:r>
                        <a:rPr lang="nb-NO" sz="900" u="none" strike="noStrike">
                          <a:effectLst/>
                        </a:rPr>
                        <a:t> intro</a:t>
                      </a:r>
                      <a:endParaRPr lang="nb-NO" sz="9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Intro to </a:t>
                      </a:r>
                      <a:r>
                        <a:rPr lang="nb-NO" sz="900" u="none" strike="noStrike" err="1">
                          <a:effectLst/>
                        </a:rPr>
                        <a:t>github</a:t>
                      </a:r>
                      <a:r>
                        <a:rPr lang="nb-NO" sz="900" u="none" strike="noStrike">
                          <a:effectLst/>
                        </a:rPr>
                        <a:t> </a:t>
                      </a:r>
                      <a:r>
                        <a:rPr lang="nb-NO" sz="900" u="none" strike="noStrike" err="1">
                          <a:effectLst/>
                        </a:rPr>
                        <a:t>repo</a:t>
                      </a:r>
                      <a:r>
                        <a:rPr lang="nb-NO" sz="900" u="none" strike="noStrike">
                          <a:effectLst/>
                        </a:rPr>
                        <a:t> and </a:t>
                      </a:r>
                      <a:r>
                        <a:rPr lang="nb-NO" sz="900" u="none" strike="noStrike" err="1">
                          <a:effectLst/>
                        </a:rPr>
                        <a:t>nRF</a:t>
                      </a:r>
                      <a:r>
                        <a:rPr lang="nb-NO" sz="900" u="none" strike="noStrike">
                          <a:effectLst/>
                        </a:rPr>
                        <a:t> Connect for VS Code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30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extLst>
                  <a:ext uri="{0D108BD9-81ED-4DB2-BD59-A6C34878D82A}">
                    <a16:rowId xmlns:a16="http://schemas.microsoft.com/office/drawing/2014/main" val="2880560991"/>
                  </a:ext>
                </a:extLst>
              </a:tr>
              <a:tr h="476064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11:15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12:20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Break/Lunch</a:t>
                      </a:r>
                      <a:endParaRPr lang="en-US" sz="9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-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60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extLst>
                  <a:ext uri="{0D108BD9-81ED-4DB2-BD59-A6C34878D82A}">
                    <a16:rowId xmlns:a16="http://schemas.microsoft.com/office/drawing/2014/main" val="2628943338"/>
                  </a:ext>
                </a:extLst>
              </a:tr>
              <a:tr h="320292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12:15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13:30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Hands-on</a:t>
                      </a:r>
                      <a:endParaRPr lang="en-US" sz="9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>
                          <a:effectLst/>
                        </a:rPr>
                        <a:t>Continue working on the hands-on</a:t>
                      </a:r>
                      <a:endParaRPr lang="en-US" sz="9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75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extLst>
                  <a:ext uri="{0D108BD9-81ED-4DB2-BD59-A6C34878D82A}">
                    <a16:rowId xmlns:a16="http://schemas.microsoft.com/office/drawing/2014/main" val="424480827"/>
                  </a:ext>
                </a:extLst>
              </a:tr>
              <a:tr h="524919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13:30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14:00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err="1">
                          <a:effectLst/>
                        </a:rPr>
                        <a:t>Softdevice</a:t>
                      </a:r>
                      <a:r>
                        <a:rPr lang="en-US" sz="900" u="none" strike="noStrike">
                          <a:effectLst/>
                        </a:rPr>
                        <a:t> Controller introduction</a:t>
                      </a:r>
                      <a:endParaRPr lang="en-US" sz="9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Let us look into the Nordic </a:t>
                      </a:r>
                      <a:r>
                        <a:rPr lang="en-US" sz="900" u="none" strike="noStrike" err="1">
                          <a:effectLst/>
                        </a:rPr>
                        <a:t>Softdevice</a:t>
                      </a:r>
                      <a:r>
                        <a:rPr lang="en-US" sz="900" u="none" strike="noStrike">
                          <a:effectLst/>
                        </a:rPr>
                        <a:t> Controller and compare it to the “old” </a:t>
                      </a:r>
                      <a:r>
                        <a:rPr lang="en-US" sz="900" u="none" strike="noStrike" err="1">
                          <a:effectLst/>
                        </a:rPr>
                        <a:t>Softdevice</a:t>
                      </a:r>
                      <a:r>
                        <a:rPr lang="en-US" sz="900" u="none" strike="noStrike">
                          <a:effectLst/>
                        </a:rPr>
                        <a:t>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90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extLst>
                  <a:ext uri="{0D108BD9-81ED-4DB2-BD59-A6C34878D82A}">
                    <a16:rowId xmlns:a16="http://schemas.microsoft.com/office/drawing/2014/main" val="549049349"/>
                  </a:ext>
                </a:extLst>
              </a:tr>
              <a:tr h="524919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14:00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15:30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>
                          <a:effectLst/>
                        </a:rPr>
                        <a:t>Hands-on</a:t>
                      </a:r>
                      <a:endParaRPr lang="en-US" sz="9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>
                          <a:effectLst/>
                        </a:rPr>
                        <a:t>Continue working on the hands-on</a:t>
                      </a:r>
                      <a:endParaRPr lang="en-US" sz="9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90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extLst>
                  <a:ext uri="{0D108BD9-81ED-4DB2-BD59-A6C34878D82A}">
                    <a16:rowId xmlns:a16="http://schemas.microsoft.com/office/drawing/2014/main" val="1732682810"/>
                  </a:ext>
                </a:extLst>
              </a:tr>
              <a:tr h="174973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15:30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Wrap up</a:t>
                      </a:r>
                      <a:endParaRPr lang="en-US" sz="9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Feedback and plan for tomorrow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280" marR="4280" marT="4280" marB="0" anchor="ctr"/>
                </a:tc>
                <a:extLst>
                  <a:ext uri="{0D108BD9-81ED-4DB2-BD59-A6C34878D82A}">
                    <a16:rowId xmlns:a16="http://schemas.microsoft.com/office/drawing/2014/main" val="3192083027"/>
                  </a:ext>
                </a:extLst>
              </a:tr>
              <a:tr h="174973">
                <a:tc>
                  <a:txBody>
                    <a:bodyPr/>
                    <a:lstStyle/>
                    <a:p>
                      <a:pPr algn="ctr" fontAlgn="ctr"/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extLst>
                  <a:ext uri="{0D108BD9-81ED-4DB2-BD59-A6C34878D82A}">
                    <a16:rowId xmlns:a16="http://schemas.microsoft.com/office/drawing/2014/main" val="2128275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980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D00C485-5D41-4A8F-84A9-D68505CA65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9625099"/>
              </p:ext>
            </p:extLst>
          </p:nvPr>
        </p:nvGraphicFramePr>
        <p:xfrm>
          <a:off x="505568" y="1207280"/>
          <a:ext cx="8146726" cy="35492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0164">
                  <a:extLst>
                    <a:ext uri="{9D8B030D-6E8A-4147-A177-3AD203B41FA5}">
                      <a16:colId xmlns:a16="http://schemas.microsoft.com/office/drawing/2014/main" val="1359637471"/>
                    </a:ext>
                  </a:extLst>
                </a:gridCol>
                <a:gridCol w="450164">
                  <a:extLst>
                    <a:ext uri="{9D8B030D-6E8A-4147-A177-3AD203B41FA5}">
                      <a16:colId xmlns:a16="http://schemas.microsoft.com/office/drawing/2014/main" val="205674845"/>
                    </a:ext>
                  </a:extLst>
                </a:gridCol>
                <a:gridCol w="2278958">
                  <a:extLst>
                    <a:ext uri="{9D8B030D-6E8A-4147-A177-3AD203B41FA5}">
                      <a16:colId xmlns:a16="http://schemas.microsoft.com/office/drawing/2014/main" val="2499054443"/>
                    </a:ext>
                  </a:extLst>
                </a:gridCol>
                <a:gridCol w="4004588">
                  <a:extLst>
                    <a:ext uri="{9D8B030D-6E8A-4147-A177-3AD203B41FA5}">
                      <a16:colId xmlns:a16="http://schemas.microsoft.com/office/drawing/2014/main" val="3616284370"/>
                    </a:ext>
                  </a:extLst>
                </a:gridCol>
                <a:gridCol w="962852">
                  <a:extLst>
                    <a:ext uri="{9D8B030D-6E8A-4147-A177-3AD203B41FA5}">
                      <a16:colId xmlns:a16="http://schemas.microsoft.com/office/drawing/2014/main" val="4165274340"/>
                    </a:ext>
                  </a:extLst>
                </a:gridCol>
              </a:tblGrid>
              <a:tr h="174973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nb-NO" sz="900" u="none" strike="noStrike" err="1">
                          <a:effectLst/>
                        </a:rPr>
                        <a:t>Thursday</a:t>
                      </a:r>
                      <a:r>
                        <a:rPr lang="nb-NO" sz="900" u="none" strike="noStrike">
                          <a:effectLst/>
                        </a:rPr>
                        <a:t>, </a:t>
                      </a:r>
                      <a:r>
                        <a:rPr lang="nb-NO" sz="900" u="none" strike="noStrike" err="1">
                          <a:effectLst/>
                        </a:rPr>
                        <a:t>December</a:t>
                      </a:r>
                      <a:r>
                        <a:rPr lang="nb-NO" sz="900" u="none" strike="noStrike">
                          <a:effectLst/>
                        </a:rPr>
                        <a:t> 9th</a:t>
                      </a:r>
                      <a:endParaRPr lang="nb-N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b"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65942"/>
                  </a:ext>
                </a:extLst>
              </a:tr>
              <a:tr h="19965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b-NO" sz="900" u="none" strike="noStrike">
                          <a:effectLst/>
                        </a:rPr>
                        <a:t> </a:t>
                      </a:r>
                      <a:endParaRPr lang="nb-N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b"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900" u="none" strike="noStrike" err="1">
                          <a:effectLst/>
                        </a:rPr>
                        <a:t>Topic</a:t>
                      </a:r>
                      <a:endParaRPr lang="nb-N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900" u="none" strike="noStrike">
                          <a:effectLst/>
                        </a:rPr>
                        <a:t>Description</a:t>
                      </a:r>
                      <a:endParaRPr lang="nb-N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900" u="none" strike="noStrike">
                          <a:effectLst/>
                        </a:rPr>
                        <a:t>Duration(mins)</a:t>
                      </a:r>
                      <a:endParaRPr lang="nb-N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b"/>
                </a:tc>
                <a:extLst>
                  <a:ext uri="{0D108BD9-81ED-4DB2-BD59-A6C34878D82A}">
                    <a16:rowId xmlns:a16="http://schemas.microsoft.com/office/drawing/2014/main" val="317668043"/>
                  </a:ext>
                </a:extLst>
              </a:tr>
              <a:tr h="349946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09:00</a:t>
                      </a: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09:15</a:t>
                      </a: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 err="1">
                          <a:effectLst/>
                        </a:rPr>
                        <a:t>Introduction</a:t>
                      </a:r>
                      <a:r>
                        <a:rPr lang="nb-NO" sz="900" u="none" strike="noStrike">
                          <a:effectLst/>
                        </a:rPr>
                        <a:t> and Agenda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We go through the plan for today.</a:t>
                      </a:r>
                    </a:p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Do we do any changes?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15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extLst>
                  <a:ext uri="{0D108BD9-81ED-4DB2-BD59-A6C34878D82A}">
                    <a16:rowId xmlns:a16="http://schemas.microsoft.com/office/drawing/2014/main" val="1353532149"/>
                  </a:ext>
                </a:extLst>
              </a:tr>
              <a:tr h="476064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09:15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10:15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Nordic Tools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 walkthrough of some of Nordic’s Development tools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60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extLst>
                  <a:ext uri="{0D108BD9-81ED-4DB2-BD59-A6C34878D82A}">
                    <a16:rowId xmlns:a16="http://schemas.microsoft.com/office/drawing/2014/main" val="2811051189"/>
                  </a:ext>
                </a:extLst>
              </a:tr>
              <a:tr h="349946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10:15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11:15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BLE </a:t>
                      </a:r>
                      <a:r>
                        <a:rPr lang="nb-NO" sz="900" u="none" strike="noStrike" err="1">
                          <a:effectLst/>
                        </a:rPr>
                        <a:t>Hands-on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Let us continue with the hands-on. Need more time?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60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extLst>
                  <a:ext uri="{0D108BD9-81ED-4DB2-BD59-A6C34878D82A}">
                    <a16:rowId xmlns:a16="http://schemas.microsoft.com/office/drawing/2014/main" val="3641153863"/>
                  </a:ext>
                </a:extLst>
              </a:tr>
              <a:tr h="174973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11:15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12:20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Break/</a:t>
                      </a:r>
                      <a:r>
                        <a:rPr lang="nb-NO" sz="900" u="none" strike="noStrike" err="1">
                          <a:effectLst/>
                        </a:rPr>
                        <a:t>Lunch</a:t>
                      </a:r>
                      <a:endParaRPr lang="nb-NO" sz="9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-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60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extLst>
                  <a:ext uri="{0D108BD9-81ED-4DB2-BD59-A6C34878D82A}">
                    <a16:rowId xmlns:a16="http://schemas.microsoft.com/office/drawing/2014/main" val="2880560991"/>
                  </a:ext>
                </a:extLst>
              </a:tr>
              <a:tr h="320292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12:15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13:30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Peripheral Hands-on ?</a:t>
                      </a:r>
                      <a:endParaRPr lang="en-US" sz="9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>
                          <a:effectLst/>
                        </a:rPr>
                        <a:t>Should we look into some </a:t>
                      </a:r>
                      <a:r>
                        <a:rPr lang="en-US" sz="900" u="none" strike="noStrike" err="1">
                          <a:effectLst/>
                        </a:rPr>
                        <a:t>nRF</a:t>
                      </a:r>
                      <a:r>
                        <a:rPr lang="en-US" sz="900" u="none" strike="noStrike">
                          <a:effectLst/>
                        </a:rPr>
                        <a:t> Specific peripherals? PPI, registers in general?</a:t>
                      </a:r>
                      <a:endParaRPr lang="en-US" sz="9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15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extLst>
                  <a:ext uri="{0D108BD9-81ED-4DB2-BD59-A6C34878D82A}">
                    <a16:rowId xmlns:a16="http://schemas.microsoft.com/office/drawing/2014/main" val="424480827"/>
                  </a:ext>
                </a:extLst>
              </a:tr>
              <a:tr h="524919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13:30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14:00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Any requests? </a:t>
                      </a:r>
                      <a:endParaRPr lang="en-US" sz="9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If there is anything in particular you would like to go through, we can do so here. If not -&gt; Hands-on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90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extLst>
                  <a:ext uri="{0D108BD9-81ED-4DB2-BD59-A6C34878D82A}">
                    <a16:rowId xmlns:a16="http://schemas.microsoft.com/office/drawing/2014/main" val="549049349"/>
                  </a:ext>
                </a:extLst>
              </a:tr>
              <a:tr h="524919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14:00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15:30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>
                          <a:effectLst/>
                        </a:rPr>
                        <a:t>Hands-on</a:t>
                      </a:r>
                      <a:endParaRPr lang="en-US" sz="9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>
                          <a:effectLst/>
                        </a:rPr>
                        <a:t>Finish our hand-on assignments.</a:t>
                      </a:r>
                      <a:endParaRPr lang="en-US" sz="9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30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extLst>
                  <a:ext uri="{0D108BD9-81ED-4DB2-BD59-A6C34878D82A}">
                    <a16:rowId xmlns:a16="http://schemas.microsoft.com/office/drawing/2014/main" val="1732682810"/>
                  </a:ext>
                </a:extLst>
              </a:tr>
              <a:tr h="174973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15:30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Wrap up</a:t>
                      </a:r>
                      <a:endParaRPr lang="en-US" sz="9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Feedback. What worked well, and what didn’t?</a:t>
                      </a:r>
                    </a:p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(the one who finishes the hands-on in second place has to do this training next year)</a:t>
                      </a: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280" marR="4280" marT="4280" marB="0" anchor="ctr"/>
                </a:tc>
                <a:extLst>
                  <a:ext uri="{0D108BD9-81ED-4DB2-BD59-A6C34878D82A}">
                    <a16:rowId xmlns:a16="http://schemas.microsoft.com/office/drawing/2014/main" val="3192083027"/>
                  </a:ext>
                </a:extLst>
              </a:tr>
              <a:tr h="174973">
                <a:tc>
                  <a:txBody>
                    <a:bodyPr/>
                    <a:lstStyle/>
                    <a:p>
                      <a:pPr algn="ctr" fontAlgn="ctr"/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extLst>
                  <a:ext uri="{0D108BD9-81ED-4DB2-BD59-A6C34878D82A}">
                    <a16:rowId xmlns:a16="http://schemas.microsoft.com/office/drawing/2014/main" val="2128275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241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Course Agenda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1F0922EA-970B-409F-8903-69D1C3CE06A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5568" y="1228621"/>
          <a:ext cx="8146725" cy="34714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0164">
                  <a:extLst>
                    <a:ext uri="{9D8B030D-6E8A-4147-A177-3AD203B41FA5}">
                      <a16:colId xmlns:a16="http://schemas.microsoft.com/office/drawing/2014/main" val="2909133978"/>
                    </a:ext>
                  </a:extLst>
                </a:gridCol>
                <a:gridCol w="450164">
                  <a:extLst>
                    <a:ext uri="{9D8B030D-6E8A-4147-A177-3AD203B41FA5}">
                      <a16:colId xmlns:a16="http://schemas.microsoft.com/office/drawing/2014/main" val="343615304"/>
                    </a:ext>
                  </a:extLst>
                </a:gridCol>
                <a:gridCol w="2278958">
                  <a:extLst>
                    <a:ext uri="{9D8B030D-6E8A-4147-A177-3AD203B41FA5}">
                      <a16:colId xmlns:a16="http://schemas.microsoft.com/office/drawing/2014/main" val="1721324650"/>
                    </a:ext>
                  </a:extLst>
                </a:gridCol>
                <a:gridCol w="4004587">
                  <a:extLst>
                    <a:ext uri="{9D8B030D-6E8A-4147-A177-3AD203B41FA5}">
                      <a16:colId xmlns:a16="http://schemas.microsoft.com/office/drawing/2014/main" val="1929644683"/>
                    </a:ext>
                  </a:extLst>
                </a:gridCol>
                <a:gridCol w="962852">
                  <a:extLst>
                    <a:ext uri="{9D8B030D-6E8A-4147-A177-3AD203B41FA5}">
                      <a16:colId xmlns:a16="http://schemas.microsoft.com/office/drawing/2014/main" val="3429823160"/>
                    </a:ext>
                  </a:extLst>
                </a:gridCol>
              </a:tblGrid>
              <a:tr h="190886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nb-NO" sz="1000" u="none" strike="noStrike">
                          <a:effectLst/>
                        </a:rPr>
                        <a:t>Tuesday, November 12th</a:t>
                      </a:r>
                      <a:endParaRPr lang="nb-NO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b"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75625"/>
                  </a:ext>
                </a:extLst>
              </a:tr>
              <a:tr h="22641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b-NO" sz="1000" u="none" strike="noStrike">
                          <a:effectLst/>
                        </a:rPr>
                        <a:t> </a:t>
                      </a:r>
                      <a:endParaRPr lang="nb-NO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b"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00" u="none" strike="noStrike">
                          <a:effectLst/>
                        </a:rPr>
                        <a:t>Topic</a:t>
                      </a:r>
                      <a:endParaRPr lang="nb-NO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00" u="none" strike="noStrike">
                          <a:effectLst/>
                        </a:rPr>
                        <a:t>Description</a:t>
                      </a:r>
                      <a:endParaRPr lang="nb-NO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000" u="none" strike="noStrike">
                          <a:effectLst/>
                        </a:rPr>
                        <a:t>Duration(mins)</a:t>
                      </a:r>
                      <a:endParaRPr lang="nb-NO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b"/>
                </a:tc>
                <a:extLst>
                  <a:ext uri="{0D108BD9-81ED-4DB2-BD59-A6C34878D82A}">
                    <a16:rowId xmlns:a16="http://schemas.microsoft.com/office/drawing/2014/main" val="1868696338"/>
                  </a:ext>
                </a:extLst>
              </a:tr>
              <a:tr h="190886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17:00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17:15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Pizza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Eating Pizza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30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extLst>
                  <a:ext uri="{0D108BD9-81ED-4DB2-BD59-A6C34878D82A}">
                    <a16:rowId xmlns:a16="http://schemas.microsoft.com/office/drawing/2014/main" val="17892292"/>
                  </a:ext>
                </a:extLst>
              </a:tr>
              <a:tr h="190886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17:15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17:30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643017"/>
                  </a:ext>
                </a:extLst>
              </a:tr>
              <a:tr h="190886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17:30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17:45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SoftDevice Introduction 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Short introduction to the SoftDevice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30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extLst>
                  <a:ext uri="{0D108BD9-81ED-4DB2-BD59-A6C34878D82A}">
                    <a16:rowId xmlns:a16="http://schemas.microsoft.com/office/drawing/2014/main" val="3048693280"/>
                  </a:ext>
                </a:extLst>
              </a:tr>
              <a:tr h="190886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17:45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18:00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185304"/>
                  </a:ext>
                </a:extLst>
              </a:tr>
              <a:tr h="190886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18:00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18:15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Bluetooth Low Energy(BLE) Hands-on with the nRF52832</a:t>
                      </a:r>
                      <a:endParaRPr lang="en-US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Finish creating the custom service and the characteristic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90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extLst>
                  <a:ext uri="{0D108BD9-81ED-4DB2-BD59-A6C34878D82A}">
                    <a16:rowId xmlns:a16="http://schemas.microsoft.com/office/drawing/2014/main" val="1008225885"/>
                  </a:ext>
                </a:extLst>
              </a:tr>
              <a:tr h="190886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18:15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18:30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111363"/>
                  </a:ext>
                </a:extLst>
              </a:tr>
              <a:tr h="190886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18:30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18:45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186203"/>
                  </a:ext>
                </a:extLst>
              </a:tr>
              <a:tr h="190886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18:45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19:00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424641"/>
                  </a:ext>
                </a:extLst>
              </a:tr>
              <a:tr h="190886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19:00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19:15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538163"/>
                  </a:ext>
                </a:extLst>
              </a:tr>
              <a:tr h="190886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19:15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19:30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Break</a:t>
                      </a:r>
                      <a:endParaRPr lang="nb-NO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-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15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extLst>
                  <a:ext uri="{0D108BD9-81ED-4DB2-BD59-A6C34878D82A}">
                    <a16:rowId xmlns:a16="http://schemas.microsoft.com/office/drawing/2014/main" val="3222496577"/>
                  </a:ext>
                </a:extLst>
              </a:tr>
              <a:tr h="190886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19:30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19:45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Bluetooth Low Energy(BLE) Hands-on with the nRF52832</a:t>
                      </a:r>
                      <a:endParaRPr lang="en-US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Implement event handling for SoftDevice Events 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60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extLst>
                  <a:ext uri="{0D108BD9-81ED-4DB2-BD59-A6C34878D82A}">
                    <a16:rowId xmlns:a16="http://schemas.microsoft.com/office/drawing/2014/main" val="2960747311"/>
                  </a:ext>
                </a:extLst>
              </a:tr>
              <a:tr h="190886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19:45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20:00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41060"/>
                  </a:ext>
                </a:extLst>
              </a:tr>
              <a:tr h="190886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20:00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20:15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879363"/>
                  </a:ext>
                </a:extLst>
              </a:tr>
              <a:tr h="190886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20:15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20:30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615357"/>
                  </a:ext>
                </a:extLst>
              </a:tr>
              <a:tr h="190886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20:30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20:45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758984"/>
                  </a:ext>
                </a:extLst>
              </a:tr>
              <a:tr h="190886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20:45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u="none" strike="noStrike">
                          <a:effectLst/>
                        </a:rPr>
                        <a:t>21:00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0" marR="4280" marT="4280" marB="0" anchor="ctr"/>
                </a:tc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547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827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20">
            <a:extLst>
              <a:ext uri="{FF2B5EF4-FFF2-40B4-BE49-F238E27FC236}">
                <a16:creationId xmlns:a16="http://schemas.microsoft.com/office/drawing/2014/main" id="{7D5DF689-8814-4F35-BAF0-12B66A3613C1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5529" y="1335205"/>
            <a:ext cx="4396602" cy="2473089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AFAC44-53DB-4513-BC0D-0F12787660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22131" y="1640999"/>
            <a:ext cx="4027554" cy="3126264"/>
          </a:xfrm>
        </p:spPr>
        <p:txBody>
          <a:bodyPr/>
          <a:lstStyle/>
          <a:p>
            <a:r>
              <a:rPr lang="en-US" sz="1400">
                <a:latin typeface="+mn-lt"/>
              </a:rPr>
              <a:t>Fabless semiconductor company - specialized in ULP wireless connectivity and embedded processing for IoT</a:t>
            </a:r>
          </a:p>
          <a:p>
            <a:r>
              <a:rPr lang="en-US" sz="1400">
                <a:latin typeface="+mn-lt"/>
              </a:rPr>
              <a:t>Leading short range connectivity market with Bluetooth LE and Thread/Zigbee</a:t>
            </a:r>
          </a:p>
          <a:p>
            <a:r>
              <a:rPr lang="en-US" sz="1400">
                <a:latin typeface="+mn-lt"/>
              </a:rPr>
              <a:t>Low power cellular IoT with LTE-M and NB-IoT technologies</a:t>
            </a:r>
          </a:p>
          <a:p>
            <a:r>
              <a:rPr lang="en-US" sz="1400">
                <a:latin typeface="+mn-lt"/>
              </a:rPr>
              <a:t>Expanding into Wi-Fi 6 IoT market with new device family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6B7B83E-A2EF-4D9B-8488-6E3CA33A84C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A brief overview of Nordic Semiconductor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C9C72B-81FF-43FB-A26C-7EC2B6EE89A1}"/>
              </a:ext>
            </a:extLst>
          </p:cNvPr>
          <p:cNvSpPr txBox="1"/>
          <p:nvPr/>
        </p:nvSpPr>
        <p:spPr bwMode="auto">
          <a:xfrm>
            <a:off x="580708" y="3673503"/>
            <a:ext cx="3426515" cy="914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71450" indent="-171450" algn="l">
              <a:spcBef>
                <a:spcPts val="600"/>
              </a:spcBef>
              <a:spcAft>
                <a:spcPts val="0"/>
              </a:spcAft>
              <a:buClr>
                <a:srgbClr val="00A9CE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rgbClr val="333F48"/>
                </a:solidFill>
                <a:latin typeface="+mn-lt"/>
                <a:cs typeface="Gotham Book" pitchFamily="50" charset="0"/>
              </a:rPr>
              <a:t>Founded in 1982, Headquartered in Norway</a:t>
            </a:r>
          </a:p>
          <a:p>
            <a:pPr marL="171450" indent="-171450" algn="l">
              <a:spcBef>
                <a:spcPts val="600"/>
              </a:spcBef>
              <a:spcAft>
                <a:spcPts val="0"/>
              </a:spcAft>
              <a:buClr>
                <a:srgbClr val="00A9CE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rgbClr val="333F48"/>
                </a:solidFill>
                <a:latin typeface="+mn-lt"/>
                <a:cs typeface="Gotham Book" pitchFamily="50" charset="0"/>
              </a:rPr>
              <a:t>~1000 employees</a:t>
            </a:r>
          </a:p>
          <a:p>
            <a:pPr marL="171450" indent="-171450" algn="l">
              <a:spcBef>
                <a:spcPts val="600"/>
              </a:spcBef>
              <a:spcAft>
                <a:spcPts val="0"/>
              </a:spcAft>
              <a:buClr>
                <a:srgbClr val="00A9CE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rgbClr val="333F48"/>
                </a:solidFill>
                <a:latin typeface="+mn-lt"/>
                <a:cs typeface="Gotham Book" pitchFamily="50" charset="0"/>
              </a:rPr>
              <a:t>R&amp;D in Norway, Finland, Poland, Sweden, UK, India and the US</a:t>
            </a:r>
          </a:p>
          <a:p>
            <a:pPr marL="171450" indent="-171450" algn="l">
              <a:spcBef>
                <a:spcPts val="600"/>
              </a:spcBef>
              <a:spcAft>
                <a:spcPts val="0"/>
              </a:spcAft>
              <a:buClr>
                <a:srgbClr val="00A9CE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rgbClr val="333F48"/>
                </a:solidFill>
                <a:latin typeface="+mn-lt"/>
                <a:cs typeface="Gotham Book" pitchFamily="50" charset="0"/>
              </a:rPr>
              <a:t>Publicly listed in Norway under the ticker OBX:NOD</a:t>
            </a:r>
          </a:p>
          <a:p>
            <a:pPr marL="171450" indent="-171450" algn="l">
              <a:spcBef>
                <a:spcPts val="600"/>
              </a:spcBef>
              <a:spcAft>
                <a:spcPts val="0"/>
              </a:spcAft>
              <a:buClr>
                <a:srgbClr val="00A9CE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rgbClr val="333F48"/>
                </a:solidFill>
                <a:latin typeface="+mn-lt"/>
                <a:cs typeface="Gotham Book" pitchFamily="50" charset="0"/>
              </a:rPr>
              <a:t>Key partners: TSMC, AMKOR, ASE</a:t>
            </a:r>
          </a:p>
        </p:txBody>
      </p:sp>
    </p:spTree>
    <p:extLst>
      <p:ext uri="{BB962C8B-B14F-4D97-AF65-F5344CB8AC3E}">
        <p14:creationId xmlns:p14="http://schemas.microsoft.com/office/powerpoint/2010/main" val="3580408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166" t="19953" r="23951" b="29222"/>
          <a:stretch/>
        </p:blipFill>
        <p:spPr>
          <a:xfrm>
            <a:off x="3163103" y="1898818"/>
            <a:ext cx="2976059" cy="1608853"/>
          </a:xfrm>
        </p:spPr>
      </p:pic>
      <p:pic>
        <p:nvPicPr>
          <p:cNvPr id="14" name="Picture Placeholder 13"/>
          <p:cNvPicPr>
            <a:picLocks noGrp="1" noChangeAspect="1"/>
          </p:cNvPicPr>
          <p:nvPr>
            <p:ph type="pic" sz="quarter" idx="11"/>
          </p:nvPr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99" b="8399"/>
          <a:stretch>
            <a:fillRect/>
          </a:stretch>
        </p:blipFill>
        <p:spPr>
          <a:xfrm>
            <a:off x="922479" y="2283511"/>
            <a:ext cx="1977022" cy="1096144"/>
          </a:xfrm>
        </p:spPr>
      </p:pic>
      <p:pic>
        <p:nvPicPr>
          <p:cNvPr id="13" name="Picture Placeholder 12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7" t="8476" b="15301"/>
          <a:stretch/>
        </p:blipFill>
        <p:spPr>
          <a:xfrm>
            <a:off x="6186400" y="2251819"/>
            <a:ext cx="2078700" cy="1153885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otham Extra Light" pitchFamily="50" charset="0"/>
              </a:rPr>
              <a:t>What do we make?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269981" y="1745341"/>
            <a:ext cx="2614136" cy="431800"/>
          </a:xfrm>
        </p:spPr>
        <p:txBody>
          <a:bodyPr/>
          <a:lstStyle/>
          <a:p>
            <a:r>
              <a:rPr lang="en-US">
                <a:latin typeface="+mj-lt"/>
              </a:rPr>
              <a:t>Integrated circuits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16236" y="1745341"/>
            <a:ext cx="2614139" cy="431800"/>
          </a:xfrm>
        </p:spPr>
        <p:txBody>
          <a:bodyPr/>
          <a:lstStyle/>
          <a:p>
            <a:r>
              <a:rPr lang="en-US" sz="1400">
                <a:latin typeface="+mj-lt"/>
              </a:rPr>
              <a:t>Embedded software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923724" y="1745345"/>
            <a:ext cx="2614138" cy="431800"/>
          </a:xfrm>
        </p:spPr>
        <p:txBody>
          <a:bodyPr/>
          <a:lstStyle/>
          <a:p>
            <a:r>
              <a:rPr lang="en-US" sz="1400">
                <a:latin typeface="+mj-lt"/>
              </a:rPr>
              <a:t>Development tools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09584" y="3523955"/>
            <a:ext cx="2771176" cy="1508125"/>
          </a:xfrm>
        </p:spPr>
        <p:txBody>
          <a:bodyPr/>
          <a:lstStyle/>
          <a:p>
            <a:r>
              <a:rPr lang="en-US"/>
              <a:t>System-on-Chips (</a:t>
            </a:r>
            <a:r>
              <a:rPr lang="en-US" err="1"/>
              <a:t>SoCs</a:t>
            </a:r>
            <a:r>
              <a:rPr lang="en-US"/>
              <a:t>)</a:t>
            </a:r>
          </a:p>
          <a:p>
            <a:r>
              <a:rPr lang="en-US"/>
              <a:t>System-in-Package(</a:t>
            </a:r>
            <a:r>
              <a:rPr lang="en-US" err="1"/>
              <a:t>SiPs</a:t>
            </a:r>
            <a:r>
              <a:rPr lang="en-US"/>
              <a:t>)</a:t>
            </a:r>
          </a:p>
          <a:p>
            <a:r>
              <a:rPr lang="en-US"/>
              <a:t>Wireless connectivity ICs (Radios)</a:t>
            </a:r>
          </a:p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426720" y="3794826"/>
            <a:ext cx="2803655" cy="1508125"/>
          </a:xfrm>
        </p:spPr>
        <p:txBody>
          <a:bodyPr/>
          <a:lstStyle/>
          <a:p>
            <a:r>
              <a:rPr lang="en-US"/>
              <a:t>Wireless protocol stacks</a:t>
            </a:r>
          </a:p>
          <a:p>
            <a:r>
              <a:rPr lang="en-US"/>
              <a:t>Software Development Kits(SDKs)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5918681" y="3828332"/>
            <a:ext cx="2614138" cy="1508125"/>
          </a:xfrm>
        </p:spPr>
        <p:txBody>
          <a:bodyPr/>
          <a:lstStyle/>
          <a:p>
            <a:r>
              <a:rPr lang="en-US"/>
              <a:t>Development kits</a:t>
            </a:r>
          </a:p>
          <a:p>
            <a:r>
              <a:rPr lang="en-US"/>
              <a:t>Software tools</a:t>
            </a:r>
            <a:br>
              <a:rPr lang="en-US"/>
            </a:br>
            <a:r>
              <a:rPr lang="en-US"/>
              <a:t>Mobile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2336138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30700" y="1383489"/>
            <a:ext cx="4312968" cy="3672623"/>
          </a:xfrm>
        </p:spPr>
        <p:txBody>
          <a:bodyPr>
            <a:normAutofit fontScale="40000" lnSpcReduction="20000"/>
          </a:bodyPr>
          <a:lstStyle/>
          <a:p>
            <a:r>
              <a:rPr lang="en-US" sz="3700"/>
              <a:t>Nordic Semiconductor outsources the IC manufacturing to a Semiconductor foundry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700"/>
              <a:t>Taiwan Semiconductor Manufacturing Company (TSMC) </a:t>
            </a:r>
            <a:br>
              <a:rPr lang="en-US" sz="3700"/>
            </a:br>
            <a:endParaRPr lang="en-US" sz="3700"/>
          </a:p>
          <a:p>
            <a:r>
              <a:rPr lang="en-US" sz="3700"/>
              <a:t>Testing and packaging of integrated circuits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700"/>
              <a:t>Amkor Technology (Philippines)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700"/>
              <a:t>ASE Group (Taiwan) </a:t>
            </a:r>
            <a:br>
              <a:rPr lang="en-US" sz="3700"/>
            </a:br>
            <a:br>
              <a:rPr lang="en-US" sz="370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37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3700"/>
              <a:t>Sales and distribution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700"/>
              <a:t>Nordic only sells ICs through distributors.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700"/>
              <a:t>Logistic handled by stocking distributors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2800">
                <a:latin typeface="Gotham Extra Light" pitchFamily="50" charset="0"/>
                <a:cs typeface="Gotham Extra Light" pitchFamily="50" charset="0"/>
              </a:rPr>
              <a:t>A «fabless» semiconductor company</a:t>
            </a:r>
            <a:br>
              <a:rPr lang="nb-NO" sz="2800">
                <a:latin typeface="Gotham Extra Light" pitchFamily="50" charset="0"/>
                <a:cs typeface="Gotham Extra Light" pitchFamily="50" charset="0"/>
              </a:rPr>
            </a:br>
            <a:endParaRPr lang="en-US" sz="1600">
              <a:latin typeface="Gotham Extra Light" pitchFamily="50" charset="0"/>
              <a:cs typeface="Gotham Extra Light" pitchFamily="5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86" y="1459229"/>
            <a:ext cx="2609089" cy="3156905"/>
          </a:xfrm>
          <a:prstGeom prst="rect">
            <a:avLst/>
          </a:prstGeom>
        </p:spPr>
      </p:pic>
      <p:pic>
        <p:nvPicPr>
          <p:cNvPr id="3074" name="Picture 2" descr="https://upload.wikimedia.org/wikipedia/en/4/49/Tsm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1409042"/>
            <a:ext cx="854746" cy="68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marketbeat.com/logos/amkor-technology-inc-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3" y="4093846"/>
            <a:ext cx="1415841" cy="52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rod.semicontaiwan.org/en/sites/semicontaiwan.org/files/images/ase_logo07_en_v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260" y="1409042"/>
            <a:ext cx="713178" cy="75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9" descr="Fusion+CXsm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930" y="3823816"/>
            <a:ext cx="985838" cy="123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100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6413" y="740528"/>
            <a:ext cx="8131030" cy="813617"/>
          </a:xfrm>
        </p:spPr>
        <p:txBody>
          <a:bodyPr/>
          <a:lstStyle/>
          <a:p>
            <a:r>
              <a:rPr lang="en-US" sz="2800">
                <a:latin typeface="Gotham Extra Light" pitchFamily="50" charset="0"/>
                <a:cs typeface="Gotham Extra Light" pitchFamily="50" charset="0"/>
              </a:rPr>
              <a:t>Nordic began the trend, and still the leader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4294967295"/>
          </p:nvPr>
        </p:nvSpPr>
        <p:spPr>
          <a:xfrm>
            <a:off x="370114" y="1405434"/>
            <a:ext cx="3357155" cy="3433265"/>
          </a:xfrm>
        </p:spPr>
        <p:txBody>
          <a:bodyPr anchor="ctr">
            <a:normAutofit/>
          </a:bodyPr>
          <a:lstStyle/>
          <a:p>
            <a:endParaRPr lang="en-US"/>
          </a:p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38163"/>
              </p:ext>
            </p:extLst>
          </p:nvPr>
        </p:nvGraphicFramePr>
        <p:xfrm>
          <a:off x="506414" y="1524000"/>
          <a:ext cx="2630866" cy="3322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0866">
                  <a:extLst>
                    <a:ext uri="{9D8B030D-6E8A-4147-A177-3AD203B41FA5}">
                      <a16:colId xmlns:a16="http://schemas.microsoft.com/office/drawing/2014/main" val="1685960324"/>
                    </a:ext>
                  </a:extLst>
                </a:gridCol>
              </a:tblGrid>
              <a:tr h="1065261">
                <a:tc>
                  <a:txBody>
                    <a:bodyPr/>
                    <a:lstStyle/>
                    <a:p>
                      <a:pPr algn="ctr"/>
                      <a:r>
                        <a:rPr lang="en-US" sz="1600" b="0" baseline="0">
                          <a:solidFill>
                            <a:schemeClr val="tx2"/>
                          </a:solidFill>
                          <a:latin typeface="+mj-lt"/>
                        </a:rPr>
                        <a:t>Since early 2000s</a:t>
                      </a:r>
                      <a:endParaRPr lang="en-US" sz="1600" b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509966"/>
                  </a:ext>
                </a:extLst>
              </a:tr>
              <a:tr h="22189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b="0">
                        <a:solidFill>
                          <a:schemeClr val="tx2"/>
                        </a:solidFill>
                        <a:latin typeface="+mj-lt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sz="1200" b="0">
                        <a:solidFill>
                          <a:schemeClr val="tx2"/>
                        </a:solidFill>
                        <a:latin typeface="+mj-lt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sz="1200" b="0">
                        <a:solidFill>
                          <a:schemeClr val="tx2"/>
                        </a:solidFill>
                        <a:latin typeface="+mj-lt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sz="1200" b="0">
                        <a:solidFill>
                          <a:schemeClr val="tx2"/>
                        </a:solidFill>
                        <a:latin typeface="+mj-lt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sz="1200" b="0">
                        <a:solidFill>
                          <a:schemeClr val="tx2"/>
                        </a:solidFill>
                        <a:latin typeface="+mj-lt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0">
                          <a:solidFill>
                            <a:schemeClr val="tx2"/>
                          </a:solidFill>
                          <a:latin typeface="+mj-lt"/>
                        </a:rPr>
                        <a:t>Nordic</a:t>
                      </a:r>
                      <a:r>
                        <a:rPr lang="en-US" sz="1200" b="0" baseline="0">
                          <a:solidFill>
                            <a:schemeClr val="tx2"/>
                          </a:solidFill>
                          <a:latin typeface="+mj-lt"/>
                        </a:rPr>
                        <a:t> #1 Since Day One</a:t>
                      </a:r>
                      <a:endParaRPr lang="en-US" sz="1200" b="0">
                        <a:solidFill>
                          <a:schemeClr val="tx2"/>
                        </a:solidFill>
                        <a:latin typeface="+mj-lt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0">
                          <a:solidFill>
                            <a:schemeClr val="tx2"/>
                          </a:solidFill>
                          <a:latin typeface="+mj-lt"/>
                        </a:rPr>
                        <a:t>From Proprietary and ANT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0">
                          <a:solidFill>
                            <a:schemeClr val="tx2"/>
                          </a:solidFill>
                          <a:latin typeface="+mj-lt"/>
                        </a:rPr>
                        <a:t>Captured</a:t>
                      </a:r>
                      <a:r>
                        <a:rPr lang="en-US" sz="1200" b="0" baseline="0">
                          <a:solidFill>
                            <a:schemeClr val="tx2"/>
                          </a:solidFill>
                          <a:latin typeface="+mj-lt"/>
                        </a:rPr>
                        <a:t> </a:t>
                      </a:r>
                      <a:r>
                        <a:rPr lang="en-US" sz="1200" b="0">
                          <a:solidFill>
                            <a:schemeClr val="tx2"/>
                          </a:solidFill>
                          <a:latin typeface="+mj-lt"/>
                        </a:rPr>
                        <a:t>BLE Explosion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20571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657365"/>
              </p:ext>
            </p:extLst>
          </p:nvPr>
        </p:nvGraphicFramePr>
        <p:xfrm>
          <a:off x="3325522" y="1523999"/>
          <a:ext cx="2616199" cy="3322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199">
                  <a:extLst>
                    <a:ext uri="{9D8B030D-6E8A-4147-A177-3AD203B41FA5}">
                      <a16:colId xmlns:a16="http://schemas.microsoft.com/office/drawing/2014/main" val="1685960324"/>
                    </a:ext>
                  </a:extLst>
                </a:gridCol>
              </a:tblGrid>
              <a:tr h="1065261">
                <a:tc>
                  <a:txBody>
                    <a:bodyPr/>
                    <a:lstStyle/>
                    <a:p>
                      <a:pPr algn="ctr"/>
                      <a:r>
                        <a:rPr lang="en-US" sz="1600" b="0" baseline="0">
                          <a:solidFill>
                            <a:schemeClr val="tx2"/>
                          </a:solidFill>
                          <a:latin typeface="+mj-lt"/>
                        </a:rPr>
                        <a:t>Solutions</a:t>
                      </a:r>
                      <a:endParaRPr lang="en-US" sz="1600" b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509966"/>
                  </a:ext>
                </a:extLst>
              </a:tr>
              <a:tr h="22189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b="0">
                        <a:solidFill>
                          <a:schemeClr val="tx2"/>
                        </a:solidFill>
                        <a:latin typeface="+mj-lt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sz="1200" b="0">
                        <a:solidFill>
                          <a:schemeClr val="tx2"/>
                        </a:solidFill>
                        <a:latin typeface="+mj-lt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sz="1200" b="0">
                        <a:solidFill>
                          <a:schemeClr val="tx2"/>
                        </a:solidFill>
                        <a:latin typeface="+mj-lt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sz="1200" b="0">
                        <a:solidFill>
                          <a:schemeClr val="tx2"/>
                        </a:solidFill>
                        <a:latin typeface="+mj-lt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sz="1200" b="0">
                        <a:solidFill>
                          <a:schemeClr val="tx2"/>
                        </a:solidFill>
                        <a:latin typeface="+mj-lt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0" kern="1200">
                          <a:solidFill>
                            <a:schemeClr val="tx2"/>
                          </a:solidFill>
                          <a:latin typeface="Gotham Light" pitchFamily="50" charset="0"/>
                          <a:ea typeface="+mn-ea"/>
                          <a:cs typeface="Gotham Light" pitchFamily="50" charset="0"/>
                        </a:rPr>
                        <a:t>From the Very Basic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0" kern="1200">
                          <a:solidFill>
                            <a:schemeClr val="tx2"/>
                          </a:solidFill>
                          <a:latin typeface="Gotham Light" pitchFamily="50" charset="0"/>
                          <a:ea typeface="+mn-ea"/>
                          <a:cs typeface="Gotham Light" pitchFamily="50" charset="0"/>
                        </a:rPr>
                        <a:t>To the Most Advanced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nb-NO" sz="1200" b="0" kern="1200">
                          <a:solidFill>
                            <a:schemeClr val="tx2"/>
                          </a:solidFill>
                          <a:latin typeface="Gotham Light" pitchFamily="50" charset="0"/>
                          <a:ea typeface="+mn-ea"/>
                          <a:cs typeface="Gotham Light" pitchFamily="50" charset="0"/>
                        </a:rPr>
                        <a:t>Leading in Software</a:t>
                      </a:r>
                      <a:endParaRPr lang="en-US" sz="1200" b="0" kern="1200">
                        <a:solidFill>
                          <a:schemeClr val="tx2"/>
                        </a:solidFill>
                        <a:latin typeface="Gotham Light" pitchFamily="50" charset="0"/>
                        <a:ea typeface="+mn-ea"/>
                        <a:cs typeface="Gotham Light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20571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071430"/>
              </p:ext>
            </p:extLst>
          </p:nvPr>
        </p:nvGraphicFramePr>
        <p:xfrm>
          <a:off x="6166536" y="1524001"/>
          <a:ext cx="2616199" cy="3554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199">
                  <a:extLst>
                    <a:ext uri="{9D8B030D-6E8A-4147-A177-3AD203B41FA5}">
                      <a16:colId xmlns:a16="http://schemas.microsoft.com/office/drawing/2014/main" val="1685960324"/>
                    </a:ext>
                  </a:extLst>
                </a:gridCol>
              </a:tblGrid>
              <a:tr h="970925">
                <a:tc>
                  <a:txBody>
                    <a:bodyPr/>
                    <a:lstStyle/>
                    <a:p>
                      <a:pPr algn="ctr"/>
                      <a:r>
                        <a:rPr lang="en-US" sz="1600" b="0" baseline="0">
                          <a:solidFill>
                            <a:schemeClr val="tx2"/>
                          </a:solidFill>
                          <a:latin typeface="+mj-lt"/>
                        </a:rPr>
                        <a:t>Huge Customer Base</a:t>
                      </a:r>
                      <a:endParaRPr lang="en-US" sz="1600" b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509966"/>
                  </a:ext>
                </a:extLst>
              </a:tr>
              <a:tr h="25836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b="0" dirty="0">
                        <a:solidFill>
                          <a:schemeClr val="tx2"/>
                        </a:solidFill>
                        <a:latin typeface="+mj-lt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sz="1200" b="0" dirty="0">
                        <a:solidFill>
                          <a:schemeClr val="tx2"/>
                        </a:solidFill>
                        <a:latin typeface="+mj-lt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sz="1200" b="0" dirty="0">
                        <a:solidFill>
                          <a:schemeClr val="tx2"/>
                        </a:solidFill>
                        <a:latin typeface="+mj-lt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sz="1200" b="0" dirty="0">
                        <a:solidFill>
                          <a:schemeClr val="tx2"/>
                        </a:solidFill>
                        <a:latin typeface="+mj-lt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sz="12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nb-NO" sz="1200" b="0" kern="1200" dirty="0">
                          <a:solidFill>
                            <a:schemeClr val="tx2"/>
                          </a:solidFill>
                          <a:latin typeface="Gotham Light" pitchFamily="50" charset="0"/>
                          <a:ea typeface="+mn-ea"/>
                          <a:cs typeface="Gotham Light" pitchFamily="50" charset="0"/>
                        </a:rPr>
                        <a:t>Massive </a:t>
                      </a:r>
                      <a:r>
                        <a:rPr lang="nb-NO" sz="1200" b="0" kern="1200" dirty="0" err="1">
                          <a:solidFill>
                            <a:schemeClr val="tx2"/>
                          </a:solidFill>
                          <a:latin typeface="Gotham Light" pitchFamily="50" charset="0"/>
                          <a:ea typeface="+mn-ea"/>
                          <a:cs typeface="Gotham Light" pitchFamily="50" charset="0"/>
                        </a:rPr>
                        <a:t>Success</a:t>
                      </a:r>
                      <a:r>
                        <a:rPr lang="nb-NO" sz="1200" b="0" kern="1200" dirty="0">
                          <a:solidFill>
                            <a:schemeClr val="tx2"/>
                          </a:solidFill>
                          <a:latin typeface="Gotham Light" pitchFamily="50" charset="0"/>
                          <a:ea typeface="+mn-ea"/>
                          <a:cs typeface="Gotham Light" pitchFamily="50" charset="0"/>
                        </a:rPr>
                        <a:t> </a:t>
                      </a:r>
                      <a:r>
                        <a:rPr lang="nb-NO" sz="1200" b="0" kern="1200" dirty="0" err="1">
                          <a:solidFill>
                            <a:schemeClr val="tx2"/>
                          </a:solidFill>
                          <a:latin typeface="Gotham Light" pitchFamily="50" charset="0"/>
                          <a:ea typeface="+mn-ea"/>
                          <a:cs typeface="Gotham Light" pitchFamily="50" charset="0"/>
                        </a:rPr>
                        <a:t>with</a:t>
                      </a:r>
                      <a:r>
                        <a:rPr lang="nb-NO" sz="1200" b="0" kern="1200" dirty="0">
                          <a:solidFill>
                            <a:schemeClr val="tx2"/>
                          </a:solidFill>
                          <a:latin typeface="Gotham Light" pitchFamily="50" charset="0"/>
                          <a:ea typeface="+mn-ea"/>
                          <a:cs typeface="Gotham Light" pitchFamily="50" charset="0"/>
                        </a:rPr>
                        <a:t> </a:t>
                      </a:r>
                      <a:br>
                        <a:rPr lang="nb-NO" sz="1200" b="0" kern="1200" dirty="0">
                          <a:solidFill>
                            <a:schemeClr val="tx2"/>
                          </a:solidFill>
                          <a:latin typeface="Gotham Light" pitchFamily="50" charset="0"/>
                          <a:ea typeface="+mn-ea"/>
                          <a:cs typeface="Gotham Light" pitchFamily="50" charset="0"/>
                        </a:rPr>
                      </a:br>
                      <a:r>
                        <a:rPr lang="nb-NO" sz="1200" b="0" kern="1200" dirty="0">
                          <a:solidFill>
                            <a:schemeClr val="tx2"/>
                          </a:solidFill>
                          <a:latin typeface="Gotham Light" pitchFamily="50" charset="0"/>
                          <a:ea typeface="+mn-ea"/>
                          <a:cs typeface="Gotham Light" pitchFamily="50" charset="0"/>
                        </a:rPr>
                        <a:t>nRF51 and nRF52</a:t>
                      </a:r>
                      <a:endParaRPr lang="en-US" sz="1200" b="0" kern="1200" dirty="0">
                        <a:solidFill>
                          <a:schemeClr val="tx2"/>
                        </a:solidFill>
                        <a:latin typeface="Gotham Light" pitchFamily="50" charset="0"/>
                        <a:ea typeface="+mn-ea"/>
                        <a:cs typeface="Gotham Light" pitchFamily="50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0" kern="1200" dirty="0">
                          <a:solidFill>
                            <a:schemeClr val="tx2"/>
                          </a:solidFill>
                          <a:latin typeface="Gotham Light" pitchFamily="50" charset="0"/>
                          <a:ea typeface="+mn-ea"/>
                          <a:cs typeface="Gotham Light" pitchFamily="50" charset="0"/>
                        </a:rPr>
                        <a:t>Upping the Game with nRF53 and nRF54 Working with all Major Players</a:t>
                      </a:r>
                      <a:endParaRPr lang="en-US" sz="1200" b="0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205710"/>
                  </a:ext>
                </a:extLst>
              </a:tr>
            </a:tbl>
          </a:graphicData>
        </a:graphic>
      </p:graphicFrame>
      <p:pic>
        <p:nvPicPr>
          <p:cNvPr id="12" name="Picture 2" descr="http://oktrackme.com/wp-content/uploads/2013/01/fitbit-classic-sid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71" r="37329"/>
          <a:stretch/>
        </p:blipFill>
        <p:spPr bwMode="auto">
          <a:xfrm>
            <a:off x="2029995" y="2308227"/>
            <a:ext cx="509843" cy="90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resources.sport-tiedje.com/bilder/suunto/suunto_t6_detai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924" y="2235600"/>
            <a:ext cx="684307" cy="86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s://doxz7msmg7sxx.cloudfront.net/media/catalog/product/cache/21/image/992x558/9df78eab33525d08d6e5fb8d27136e95/1/_/1_14053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3" r="25340"/>
          <a:stretch/>
        </p:blipFill>
        <p:spPr bwMode="auto">
          <a:xfrm>
            <a:off x="4871259" y="3122066"/>
            <a:ext cx="651495" cy="6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1016" y="2263968"/>
            <a:ext cx="1083151" cy="7851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7656020">
            <a:off x="4966198" y="2342013"/>
            <a:ext cx="772294" cy="28579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123" y="2387179"/>
            <a:ext cx="1462105" cy="4386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512" y="3072857"/>
            <a:ext cx="742719" cy="7427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407" y="3158421"/>
            <a:ext cx="623156" cy="70280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139" y="3154913"/>
            <a:ext cx="1474718" cy="73735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982" y="2320619"/>
            <a:ext cx="742240" cy="74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254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Powering an incredible range of products</a:t>
            </a:r>
          </a:p>
        </p:txBody>
      </p:sp>
      <p:pic>
        <p:nvPicPr>
          <p:cNvPr id="39" name="Picture 60" descr="Image result for smart light bulb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3" r="46635"/>
          <a:stretch/>
        </p:blipFill>
        <p:spPr bwMode="auto">
          <a:xfrm>
            <a:off x="5914196" y="2576288"/>
            <a:ext cx="115954" cy="41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6" descr="Image result for estimote beac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377" y="3355142"/>
            <a:ext cx="481929" cy="36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 bwMode="auto">
          <a:xfrm>
            <a:off x="3792583" y="1543086"/>
            <a:ext cx="1206792" cy="243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Gotham Light"/>
                <a:ea typeface="+mn-ea"/>
                <a:cs typeface="+mn-cs"/>
              </a:rPr>
              <a:t>Wearables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3699629" y="2383605"/>
            <a:ext cx="1442789" cy="243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Gotham Light"/>
                <a:ea typeface="+mn-ea"/>
                <a:cs typeface="+mn-cs"/>
              </a:rPr>
              <a:t>PC/Phone/Tablet HID</a:t>
            </a:r>
          </a:p>
        </p:txBody>
      </p:sp>
      <p:sp>
        <p:nvSpPr>
          <p:cNvPr id="44" name="TextBox 43"/>
          <p:cNvSpPr txBox="1"/>
          <p:nvPr/>
        </p:nvSpPr>
        <p:spPr bwMode="auto">
          <a:xfrm>
            <a:off x="3680543" y="3174687"/>
            <a:ext cx="1531524" cy="243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Gotham Light"/>
                <a:ea typeface="+mn-ea"/>
                <a:cs typeface="+mn-cs"/>
              </a:rPr>
              <a:t>Remote Controls</a:t>
            </a:r>
          </a:p>
        </p:txBody>
      </p:sp>
      <p:sp>
        <p:nvSpPr>
          <p:cNvPr id="45" name="TextBox 44"/>
          <p:cNvSpPr txBox="1"/>
          <p:nvPr/>
        </p:nvSpPr>
        <p:spPr bwMode="auto">
          <a:xfrm>
            <a:off x="697641" y="3117606"/>
            <a:ext cx="1404691" cy="243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Gotham Light"/>
                <a:ea typeface="+mn-ea"/>
                <a:cs typeface="+mn-cs"/>
              </a:rPr>
              <a:t>Gaming</a:t>
            </a:r>
          </a:p>
        </p:txBody>
      </p:sp>
      <p:sp>
        <p:nvSpPr>
          <p:cNvPr id="46" name="TextBox 45"/>
          <p:cNvSpPr txBox="1"/>
          <p:nvPr/>
        </p:nvSpPr>
        <p:spPr bwMode="auto">
          <a:xfrm>
            <a:off x="635889" y="3944115"/>
            <a:ext cx="1404691" cy="243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Gotham Light"/>
                <a:ea typeface="+mn-ea"/>
                <a:cs typeface="+mn-cs"/>
              </a:rPr>
              <a:t>Toys</a:t>
            </a:r>
          </a:p>
        </p:txBody>
      </p:sp>
      <p:sp>
        <p:nvSpPr>
          <p:cNvPr id="47" name="TextBox 46"/>
          <p:cNvSpPr txBox="1"/>
          <p:nvPr/>
        </p:nvSpPr>
        <p:spPr bwMode="auto">
          <a:xfrm>
            <a:off x="6840026" y="2995686"/>
            <a:ext cx="1747777" cy="243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Gotham Light"/>
                <a:ea typeface="+mn-ea"/>
                <a:cs typeface="+mn-cs"/>
              </a:rPr>
              <a:t>Healthcare/Medical</a:t>
            </a:r>
          </a:p>
        </p:txBody>
      </p:sp>
      <p:sp>
        <p:nvSpPr>
          <p:cNvPr id="48" name="TextBox 47"/>
          <p:cNvSpPr txBox="1"/>
          <p:nvPr/>
        </p:nvSpPr>
        <p:spPr bwMode="auto">
          <a:xfrm>
            <a:off x="2272327" y="3140111"/>
            <a:ext cx="1056467" cy="243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Gotham Light"/>
                <a:ea typeface="+mn-ea"/>
                <a:cs typeface="+mn-cs"/>
              </a:rPr>
              <a:t>Beacons</a:t>
            </a:r>
          </a:p>
        </p:txBody>
      </p:sp>
      <p:sp>
        <p:nvSpPr>
          <p:cNvPr id="49" name="TextBox 48"/>
          <p:cNvSpPr txBox="1"/>
          <p:nvPr/>
        </p:nvSpPr>
        <p:spPr bwMode="auto">
          <a:xfrm>
            <a:off x="5507856" y="2369793"/>
            <a:ext cx="1224008" cy="243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Gotham Light"/>
                <a:ea typeface="+mn-ea"/>
                <a:cs typeface="+mn-cs"/>
              </a:rPr>
              <a:t>Smart Home</a:t>
            </a:r>
          </a:p>
        </p:txBody>
      </p:sp>
      <p:sp>
        <p:nvSpPr>
          <p:cNvPr id="51" name="TextBox 50"/>
          <p:cNvSpPr txBox="1"/>
          <p:nvPr/>
        </p:nvSpPr>
        <p:spPr bwMode="auto">
          <a:xfrm>
            <a:off x="2474440" y="3966858"/>
            <a:ext cx="875032" cy="243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Gotham Light"/>
                <a:ea typeface="+mn-ea"/>
                <a:cs typeface="+mn-cs"/>
              </a:rPr>
              <a:t>Payment/ID</a:t>
            </a:r>
          </a:p>
        </p:txBody>
      </p:sp>
      <p:sp>
        <p:nvSpPr>
          <p:cNvPr id="52" name="TextBox 51"/>
          <p:cNvSpPr txBox="1"/>
          <p:nvPr/>
        </p:nvSpPr>
        <p:spPr bwMode="auto">
          <a:xfrm>
            <a:off x="5657935" y="3915229"/>
            <a:ext cx="1318950" cy="243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Gotham Light"/>
                <a:ea typeface="+mn-ea"/>
                <a:cs typeface="+mn-cs"/>
              </a:rPr>
              <a:t>Logistics/Transport</a:t>
            </a:r>
          </a:p>
        </p:txBody>
      </p:sp>
      <p:sp>
        <p:nvSpPr>
          <p:cNvPr id="53" name="TextBox 52"/>
          <p:cNvSpPr txBox="1"/>
          <p:nvPr/>
        </p:nvSpPr>
        <p:spPr bwMode="auto">
          <a:xfrm>
            <a:off x="2447808" y="2312233"/>
            <a:ext cx="1002701" cy="243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Gotham Light"/>
                <a:ea typeface="+mn-ea"/>
                <a:cs typeface="+mn-cs"/>
              </a:rPr>
              <a:t>Enterprise 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Gotham Light"/>
                <a:ea typeface="+mn-ea"/>
                <a:cs typeface="+mn-cs"/>
              </a:rPr>
              <a:t>Automation</a:t>
            </a:r>
          </a:p>
        </p:txBody>
      </p:sp>
      <p:sp>
        <p:nvSpPr>
          <p:cNvPr id="54" name="TextBox 53"/>
          <p:cNvSpPr txBox="1"/>
          <p:nvPr/>
        </p:nvSpPr>
        <p:spPr bwMode="auto">
          <a:xfrm>
            <a:off x="7156819" y="3930846"/>
            <a:ext cx="1114192" cy="243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Gotham Light"/>
                <a:ea typeface="+mn-ea"/>
                <a:cs typeface="+mn-cs"/>
              </a:rPr>
              <a:t>Industrial 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Gotham Light"/>
                <a:ea typeface="+mn-ea"/>
                <a:cs typeface="+mn-cs"/>
              </a:rPr>
              <a:t>Automation</a:t>
            </a:r>
          </a:p>
        </p:txBody>
      </p:sp>
      <p:sp>
        <p:nvSpPr>
          <p:cNvPr id="56" name="TextBox 55"/>
          <p:cNvSpPr txBox="1"/>
          <p:nvPr/>
        </p:nvSpPr>
        <p:spPr bwMode="auto">
          <a:xfrm>
            <a:off x="7027835" y="3108127"/>
            <a:ext cx="1224008" cy="243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85858"/>
              </a:solidFill>
              <a:effectLst/>
              <a:uLnTx/>
              <a:uFillTx/>
              <a:latin typeface="Gotham Light"/>
              <a:ea typeface="+mn-ea"/>
              <a:cs typeface="+mn-cs"/>
            </a:endParaRPr>
          </a:p>
        </p:txBody>
      </p:sp>
      <p:sp>
        <p:nvSpPr>
          <p:cNvPr id="57" name="TextBox 56"/>
          <p:cNvSpPr txBox="1"/>
          <p:nvPr/>
        </p:nvSpPr>
        <p:spPr bwMode="auto">
          <a:xfrm>
            <a:off x="5563817" y="3181725"/>
            <a:ext cx="1224008" cy="243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Gotham Light"/>
                <a:ea typeface="+mn-ea"/>
                <a:cs typeface="+mn-cs"/>
              </a:rPr>
              <a:t>Automotive</a:t>
            </a:r>
          </a:p>
        </p:txBody>
      </p:sp>
      <p:sp>
        <p:nvSpPr>
          <p:cNvPr id="58" name="TextBox 57"/>
          <p:cNvSpPr txBox="1"/>
          <p:nvPr/>
        </p:nvSpPr>
        <p:spPr bwMode="auto">
          <a:xfrm>
            <a:off x="3757061" y="3955616"/>
            <a:ext cx="1404691" cy="243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Gotham Light"/>
                <a:ea typeface="+mn-ea"/>
                <a:cs typeface="+mn-cs"/>
              </a:rPr>
              <a:t>Proximity Tags</a:t>
            </a:r>
          </a:p>
        </p:txBody>
      </p:sp>
      <p:pic>
        <p:nvPicPr>
          <p:cNvPr id="64" name="Picture 4" descr="Image result for Activity track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230" y="1841944"/>
            <a:ext cx="193128" cy="19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0" descr="Image result for sports watches suunt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670" y="1829881"/>
            <a:ext cx="296868" cy="20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2" descr="Image result for Smart watch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489" y="1814064"/>
            <a:ext cx="316005" cy="23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4" descr="Image result for Voice remot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186" y="3471263"/>
            <a:ext cx="405666" cy="22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8" descr="Image result for TV remot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896" y="3467956"/>
            <a:ext cx="234501" cy="23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0" descr="Image result for Mous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749" y="2693010"/>
            <a:ext cx="405308" cy="22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2" descr="Image result for tablet Keyboard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257" y="2681783"/>
            <a:ext cx="343991" cy="24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4" descr="Image result for Surface pe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460" y="2732592"/>
            <a:ext cx="262655" cy="175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6" descr="Image result for Game controller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2926" y="3455212"/>
            <a:ext cx="213324" cy="14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8" descr="Image result for Oculus VR glasses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06" b="11244"/>
          <a:stretch/>
        </p:blipFill>
        <p:spPr bwMode="auto">
          <a:xfrm>
            <a:off x="1108961" y="3410740"/>
            <a:ext cx="342183" cy="26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30" descr="Image result for Skylanders figure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099" y="3354964"/>
            <a:ext cx="320383" cy="32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32" descr="Image result for Trackr ta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983" y="4244400"/>
            <a:ext cx="349293" cy="23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34" descr="Image result for Estimote sticker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313" y="4296671"/>
            <a:ext cx="224003" cy="150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36" descr="Image result for Tile ta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425" y="4283099"/>
            <a:ext cx="302503" cy="16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38" descr="Image result for furby connect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88" y="4199914"/>
            <a:ext cx="237395" cy="23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40" descr="Image result for nano drone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80" y="4218177"/>
            <a:ext cx="217675" cy="21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42" descr="Image result for anki drive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173" y="4174843"/>
            <a:ext cx="303613" cy="30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44" descr="Image result for sphero robot bb8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986" y="4150362"/>
            <a:ext cx="318274" cy="31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46" descr="Image result for hearing aids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818" y="3398470"/>
            <a:ext cx="325456" cy="23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8" descr="Image result for Insulin injector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286" y="3421886"/>
            <a:ext cx="239690" cy="1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52" descr="Image result for glucose patch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334" y="3422419"/>
            <a:ext cx="246532" cy="21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54" descr="Image result for kontakt io beacons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682" y="3422227"/>
            <a:ext cx="323977" cy="21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58" descr="Image result for Smart door lock"/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51"/>
          <a:stretch/>
        </p:blipFill>
        <p:spPr bwMode="auto">
          <a:xfrm>
            <a:off x="5526004" y="2666286"/>
            <a:ext cx="349094" cy="22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64" descr="Image result for smart thermostat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620" y="2621003"/>
            <a:ext cx="294147" cy="29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66" descr="Image result for remote keyless entry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72324" y="3451982"/>
            <a:ext cx="155889" cy="22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68" descr="Image result for tire pressure monitor symbol"/>
          <p:cNvPicPr>
            <a:picLocks noChangeAspect="1" noChangeArrowheads="1"/>
          </p:cNvPicPr>
          <p:nvPr/>
        </p:nvPicPr>
        <p:blipFill>
          <a:blip r:embed="rId3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621" y="3478109"/>
            <a:ext cx="236987" cy="17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70" descr="Image result for Cabin comfort automotive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803" y="3504207"/>
            <a:ext cx="307819" cy="15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76" descr="Image result for Power tools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590" y="4357046"/>
            <a:ext cx="213372" cy="21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78" descr="Image result for Super market freezer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817" y="2736417"/>
            <a:ext cx="353931" cy="26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80" descr="Image result for Access control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170" y="2749196"/>
            <a:ext cx="287519" cy="23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82" descr="Image result for Coffee maker"/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762" y="2645511"/>
            <a:ext cx="253463" cy="25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86" descr="Image result for CNC machine"/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740" y="4313651"/>
            <a:ext cx="365445" cy="33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88" descr="Image result for Payment card smart"/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836" y="4326475"/>
            <a:ext cx="318705" cy="17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90" descr="Image result for Ticketing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508" y="4303629"/>
            <a:ext cx="273234" cy="20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92" descr="Image result for Bank security device"/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456" y="4308640"/>
            <a:ext cx="153122" cy="23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94" descr="Image result for Package"/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911" y="4255656"/>
            <a:ext cx="349963" cy="34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96" descr="Image result for city bike london"/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494" y="4257474"/>
            <a:ext cx="442089" cy="252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181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214511C-23AC-48D8-A401-0421317C2F3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E214511C-23AC-48D8-A401-0421317C2F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DBF646DF-C606-4B3B-B1FC-A0B1A8EB0AC4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521519" y="1758329"/>
          <a:ext cx="6415123" cy="30567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686" y="414905"/>
            <a:ext cx="6933924" cy="557882"/>
          </a:xfrm>
        </p:spPr>
        <p:txBody>
          <a:bodyPr vert="horz"/>
          <a:lstStyle/>
          <a:p>
            <a:r>
              <a:rPr lang="en-US" dirty="0"/>
              <a:t>Nordic gaining design win market share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4C18F-201E-4628-BDDF-095B05B1683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21519" y="4702915"/>
            <a:ext cx="1312333" cy="214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600" i="1">
                <a:latin typeface="+mn-lt"/>
              </a:rPr>
              <a:t>*Source: DNB Markets/FCC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08EA11-32F2-45A5-A526-7E6F08E6D2D3}"/>
              </a:ext>
            </a:extLst>
          </p:cNvPr>
          <p:cNvSpPr txBox="1"/>
          <p:nvPr/>
        </p:nvSpPr>
        <p:spPr bwMode="auto">
          <a:xfrm>
            <a:off x="560614" y="1515412"/>
            <a:ext cx="3677108" cy="278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A9CE"/>
              </a:buClr>
              <a:buSzPct val="100000"/>
              <a:defRPr/>
            </a:pPr>
            <a:r>
              <a:rPr lang="en-GB" sz="1000">
                <a:solidFill>
                  <a:srgbClr val="333F48"/>
                </a:solidFill>
                <a:latin typeface="Gotham Book" pitchFamily="50" charset="0"/>
                <a:cs typeface="Gotham Book" pitchFamily="50" charset="0"/>
              </a:rPr>
              <a:t>Bluetooth Low Energy end-product certifications, last 12 months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0C2C59-A867-43FA-8112-D7A2DB3D66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>
                <a:highlight>
                  <a:srgbClr val="FFFFFF"/>
                </a:highlight>
              </a:rPr>
              <a:t>Nordic no. of designs +8% in 2023, vs -10% for all others combined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CAE2868-1F8E-B90B-19D0-7C1DB207667C}"/>
              </a:ext>
            </a:extLst>
          </p:cNvPr>
          <p:cNvGraphicFramePr>
            <a:graphicFrameLocks noGrp="1"/>
          </p:cNvGraphicFramePr>
          <p:nvPr/>
        </p:nvGraphicFramePr>
        <p:xfrm>
          <a:off x="6944628" y="1593273"/>
          <a:ext cx="1588186" cy="2939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186">
                  <a:extLst>
                    <a:ext uri="{9D8B030D-6E8A-4147-A177-3AD203B41FA5}">
                      <a16:colId xmlns:a16="http://schemas.microsoft.com/office/drawing/2014/main" val="3964402374"/>
                    </a:ext>
                  </a:extLst>
                </a:gridCol>
              </a:tblGrid>
              <a:tr h="983218"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</a:rPr>
                        <a:t>Nordic </a:t>
                      </a:r>
                      <a:br>
                        <a:rPr lang="en-US" sz="1400" b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</a:rPr>
                        <a:t>end-product</a:t>
                      </a:r>
                      <a:r>
                        <a:rPr lang="en-US" sz="1400" b="0" baseline="0">
                          <a:solidFill>
                            <a:srgbClr val="000000"/>
                          </a:solidFill>
                          <a:latin typeface="+mn-lt"/>
                        </a:rPr>
                        <a:t> certifications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484852"/>
                  </a:ext>
                </a:extLst>
              </a:tr>
              <a:tr h="1001972">
                <a:tc>
                  <a:txBody>
                    <a:bodyPr/>
                    <a:lstStyle/>
                    <a:p>
                      <a:pPr algn="ctr" rtl="0"/>
                      <a:r>
                        <a:rPr lang="en-US" sz="12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Q4’23</a:t>
                      </a:r>
                      <a:endParaRPr lang="en-US" sz="16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0"/>
                      <a:r>
                        <a:rPr lang="en-US" sz="1600" kern="120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153 designs</a:t>
                      </a:r>
                      <a:br>
                        <a:rPr lang="en-US" sz="2000">
                          <a:solidFill>
                            <a:srgbClr val="333F48"/>
                          </a:solidFill>
                          <a:latin typeface="+mn-lt"/>
                        </a:rPr>
                      </a:b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45% mkt share</a:t>
                      </a:r>
                      <a:endParaRPr lang="en-US" sz="1050" kern="1200">
                        <a:solidFill>
                          <a:srgbClr val="333F4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5894150"/>
                  </a:ext>
                </a:extLst>
              </a:tr>
              <a:tr h="954794">
                <a:tc>
                  <a:txBody>
                    <a:bodyPr/>
                    <a:lstStyle/>
                    <a:p>
                      <a:pPr algn="ctr" rtl="0"/>
                      <a:r>
                        <a:rPr lang="en-US" sz="1200" kern="12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n-lt"/>
                          <a:ea typeface="+mn-ea"/>
                          <a:cs typeface="+mn-cs"/>
                        </a:rPr>
                        <a:t>FY2023</a:t>
                      </a:r>
                      <a:endParaRPr lang="en-US" sz="1600" kern="12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0"/>
                      <a:r>
                        <a:rPr lang="en-US" sz="1600" kern="1200">
                          <a:solidFill>
                            <a:schemeClr val="accent1"/>
                          </a:solidFill>
                          <a:highlight>
                            <a:srgbClr val="FFFFFF"/>
                          </a:highlight>
                          <a:latin typeface="+mn-lt"/>
                          <a:ea typeface="+mn-ea"/>
                          <a:cs typeface="+mn-cs"/>
                        </a:rPr>
                        <a:t>483 designs</a:t>
                      </a:r>
                      <a:br>
                        <a:rPr lang="en-US" sz="2000">
                          <a:solidFill>
                            <a:srgbClr val="333F48"/>
                          </a:solidFill>
                          <a:highlight>
                            <a:srgbClr val="FFFFFF"/>
                          </a:highlight>
                          <a:latin typeface="+mn-lt"/>
                        </a:rPr>
                      </a:br>
                      <a:r>
                        <a:rPr lang="en-US" sz="105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+mn-lt"/>
                          <a:ea typeface="+mn-ea"/>
                          <a:cs typeface="+mn-cs"/>
                        </a:rPr>
                        <a:t>43% mkt share</a:t>
                      </a:r>
                      <a:endParaRPr lang="en-US" sz="1050" kern="1200">
                        <a:solidFill>
                          <a:srgbClr val="333F48"/>
                        </a:solidFill>
                        <a:highlight>
                          <a:srgbClr val="FFFFFF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616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Oval 2053"/>
          <p:cNvSpPr/>
          <p:nvPr/>
        </p:nvSpPr>
        <p:spPr>
          <a:xfrm>
            <a:off x="3409654" y="2273215"/>
            <a:ext cx="1505909" cy="1488324"/>
          </a:xfrm>
          <a:prstGeom prst="ellipse">
            <a:avLst/>
          </a:prstGeom>
          <a:solidFill>
            <a:schemeClr val="bg2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568" y="379024"/>
            <a:ext cx="8146726" cy="747573"/>
          </a:xfrm>
        </p:spPr>
        <p:txBody>
          <a:bodyPr/>
          <a:lstStyle/>
          <a:p>
            <a:r>
              <a:rPr lang="en-US" sz="2800">
                <a:latin typeface="Gotham Extra Light" pitchFamily="50" charset="0"/>
                <a:cs typeface="Gotham Extra Light" pitchFamily="50" charset="0"/>
              </a:rPr>
              <a:t>The Complete Bluetooth® low energy solution</a:t>
            </a:r>
          </a:p>
        </p:txBody>
      </p:sp>
      <p:sp>
        <p:nvSpPr>
          <p:cNvPr id="6" name="Oval 5"/>
          <p:cNvSpPr/>
          <p:nvPr/>
        </p:nvSpPr>
        <p:spPr>
          <a:xfrm>
            <a:off x="585925" y="1228621"/>
            <a:ext cx="2166151" cy="2006911"/>
          </a:xfrm>
          <a:prstGeom prst="ellipse">
            <a:avLst/>
          </a:prstGeom>
          <a:noFill/>
          <a:ln w="0">
            <a:solidFill>
              <a:schemeClr val="bg2"/>
            </a:solidFill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889" y="3608617"/>
            <a:ext cx="1272947" cy="10543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1698322" y="1454822"/>
            <a:ext cx="1046331" cy="7837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2" name="Picture 4" descr="http://us.123rf.com/450wm/dirkercken/dirkercken1402/dirkercken140200053/25598212-hotline-icon-call-center-button-or-helpline-sign-for-online-customer-support.jpg?ver=6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011" y="1281315"/>
            <a:ext cx="988764" cy="98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3" name="Group 2052"/>
          <p:cNvGrpSpPr/>
          <p:nvPr/>
        </p:nvGrpSpPr>
        <p:grpSpPr>
          <a:xfrm>
            <a:off x="3631059" y="2501926"/>
            <a:ext cx="1086516" cy="1036857"/>
            <a:chOff x="518144" y="2304228"/>
            <a:chExt cx="1329395" cy="1277264"/>
          </a:xfrm>
        </p:grpSpPr>
        <p:grpSp>
          <p:nvGrpSpPr>
            <p:cNvPr id="2048" name="Group 2047"/>
            <p:cNvGrpSpPr/>
            <p:nvPr/>
          </p:nvGrpSpPr>
          <p:grpSpPr>
            <a:xfrm>
              <a:off x="518144" y="2304228"/>
              <a:ext cx="851756" cy="861919"/>
              <a:chOff x="6928503" y="1817619"/>
              <a:chExt cx="1271002" cy="1241943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6928503" y="1817619"/>
                <a:ext cx="1271002" cy="1241943"/>
                <a:chOff x="6928503" y="1817619"/>
                <a:chExt cx="1271002" cy="1241943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6938876" y="1826890"/>
                  <a:ext cx="1260629" cy="1225002"/>
                </a:xfrm>
                <a:prstGeom prst="rect">
                  <a:avLst/>
                </a:prstGeom>
                <a:solidFill>
                  <a:schemeClr val="tx1"/>
                </a:solidFill>
                <a:ln w="0">
                  <a:noFill/>
                </a:ln>
                <a:effectLst>
                  <a:innerShdw>
                    <a:srgbClr val="FFFFFF"/>
                  </a:innerShdw>
                </a:effectLst>
                <a:scene3d>
                  <a:camera prst="orthographicFront">
                    <a:rot lat="0" lon="0" rev="0"/>
                  </a:camera>
                  <a:lightRig rig="twoPt" dir="r">
                    <a:rot lat="0" lon="0" rev="6000000"/>
                  </a:lightRig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b-NO"/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7038235" y="1817619"/>
                  <a:ext cx="1024876" cy="51637"/>
                  <a:chOff x="7107698" y="1989153"/>
                  <a:chExt cx="1024876" cy="51637"/>
                </a:xfrm>
              </p:grpSpPr>
              <p:sp>
                <p:nvSpPr>
                  <p:cNvPr id="20" name="Rectangle 19"/>
                  <p:cNvSpPr/>
                  <p:nvPr/>
                </p:nvSpPr>
                <p:spPr>
                  <a:xfrm>
                    <a:off x="7107698" y="1991502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noFill/>
                  </a:ln>
                  <a:effectLst>
                    <a:innerShdw>
                      <a:srgbClr val="FFFFFF"/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twoPt" dir="r">
                      <a:rot lat="0" lon="0" rev="6000000"/>
                    </a:lightRig>
                  </a:scene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>
                  <a:xfrm>
                    <a:off x="7254488" y="1991502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noFill/>
                  </a:ln>
                  <a:effectLst>
                    <a:innerShdw>
                      <a:srgbClr val="FFFFFF"/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twoPt" dir="r">
                      <a:rot lat="0" lon="0" rev="6000000"/>
                    </a:lightRig>
                  </a:scene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7397148" y="1993303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noFill/>
                  </a:ln>
                  <a:effectLst>
                    <a:innerShdw>
                      <a:srgbClr val="FFFFFF"/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twoPt" dir="r">
                      <a:rot lat="0" lon="0" rev="6000000"/>
                    </a:lightRig>
                  </a:scene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7567290" y="1995071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noFill/>
                  </a:ln>
                  <a:effectLst>
                    <a:innerShdw>
                      <a:srgbClr val="FFFFFF"/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twoPt" dir="r">
                      <a:rot lat="0" lon="0" rev="6000000"/>
                    </a:lightRig>
                  </a:scene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7925469" y="1994202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noFill/>
                  </a:ln>
                  <a:effectLst>
                    <a:innerShdw>
                      <a:srgbClr val="FFFFFF"/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twoPt" dir="r">
                      <a:rot lat="0" lon="0" rev="6000000"/>
                    </a:lightRig>
                  </a:scene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7754447" y="1989153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noFill/>
                  </a:ln>
                  <a:effectLst>
                    <a:innerShdw>
                      <a:srgbClr val="FFFFFF"/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twoPt" dir="r">
                      <a:rot lat="0" lon="0" rev="6000000"/>
                    </a:lightRig>
                  </a:scene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8086855" y="1992927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noFill/>
                  </a:ln>
                  <a:effectLst>
                    <a:innerShdw>
                      <a:srgbClr val="FFFFFF"/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twoPt" dir="r">
                      <a:rot lat="0" lon="0" rev="6000000"/>
                    </a:lightRig>
                  </a:scene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nb-NO"/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7045362" y="3007925"/>
                  <a:ext cx="1024876" cy="51637"/>
                  <a:chOff x="7107698" y="1989153"/>
                  <a:chExt cx="1024876" cy="51637"/>
                </a:xfrm>
              </p:grpSpPr>
              <p:sp>
                <p:nvSpPr>
                  <p:cNvPr id="30" name="Rectangle 29"/>
                  <p:cNvSpPr/>
                  <p:nvPr/>
                </p:nvSpPr>
                <p:spPr>
                  <a:xfrm>
                    <a:off x="7107698" y="1991502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noFill/>
                  </a:ln>
                  <a:effectLst>
                    <a:innerShdw>
                      <a:srgbClr val="FFFFFF"/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twoPt" dir="r">
                      <a:rot lat="0" lon="0" rev="6000000"/>
                    </a:lightRig>
                  </a:scene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7254488" y="1991502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noFill/>
                  </a:ln>
                  <a:effectLst>
                    <a:innerShdw>
                      <a:srgbClr val="FFFFFF"/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twoPt" dir="r">
                      <a:rot lat="0" lon="0" rev="6000000"/>
                    </a:lightRig>
                  </a:scene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7397148" y="1993303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noFill/>
                  </a:ln>
                  <a:effectLst>
                    <a:innerShdw>
                      <a:srgbClr val="FFFFFF"/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twoPt" dir="r">
                      <a:rot lat="0" lon="0" rev="6000000"/>
                    </a:lightRig>
                  </a:scene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7567290" y="1995071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noFill/>
                  </a:ln>
                  <a:effectLst>
                    <a:innerShdw>
                      <a:srgbClr val="FFFFFF"/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twoPt" dir="r">
                      <a:rot lat="0" lon="0" rev="6000000"/>
                    </a:lightRig>
                  </a:scene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7925469" y="1994202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noFill/>
                  </a:ln>
                  <a:effectLst>
                    <a:innerShdw>
                      <a:srgbClr val="FFFFFF"/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twoPt" dir="r">
                      <a:rot lat="0" lon="0" rev="6000000"/>
                    </a:lightRig>
                  </a:scene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7754447" y="1989153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noFill/>
                  </a:ln>
                  <a:effectLst>
                    <a:innerShdw>
                      <a:srgbClr val="FFFFFF"/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twoPt" dir="r">
                      <a:rot lat="0" lon="0" rev="6000000"/>
                    </a:lightRig>
                  </a:scene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8086855" y="1992927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noFill/>
                  </a:ln>
                  <a:effectLst>
                    <a:innerShdw>
                      <a:srgbClr val="FFFFFF"/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twoPt" dir="r">
                      <a:rot lat="0" lon="0" rev="6000000"/>
                    </a:lightRig>
                  </a:scene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nb-NO"/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 rot="5400000">
                  <a:off x="7661248" y="2413573"/>
                  <a:ext cx="1024876" cy="51637"/>
                  <a:chOff x="7107698" y="1989153"/>
                  <a:chExt cx="1024876" cy="51637"/>
                </a:xfrm>
              </p:grpSpPr>
              <p:sp>
                <p:nvSpPr>
                  <p:cNvPr id="38" name="Rectangle 37"/>
                  <p:cNvSpPr/>
                  <p:nvPr/>
                </p:nvSpPr>
                <p:spPr>
                  <a:xfrm>
                    <a:off x="7107698" y="1991502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noFill/>
                  </a:ln>
                  <a:effectLst>
                    <a:innerShdw>
                      <a:srgbClr val="FFFFFF"/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twoPt" dir="r">
                      <a:rot lat="0" lon="0" rev="6000000"/>
                    </a:lightRig>
                  </a:scene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>
                    <a:off x="7254488" y="1991502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noFill/>
                  </a:ln>
                  <a:effectLst>
                    <a:innerShdw>
                      <a:srgbClr val="FFFFFF"/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twoPt" dir="r">
                      <a:rot lat="0" lon="0" rev="6000000"/>
                    </a:lightRig>
                  </a:scene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7397148" y="1993303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noFill/>
                  </a:ln>
                  <a:effectLst>
                    <a:innerShdw>
                      <a:srgbClr val="FFFFFF"/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twoPt" dir="r">
                      <a:rot lat="0" lon="0" rev="6000000"/>
                    </a:lightRig>
                  </a:scene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7567290" y="1995071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noFill/>
                  </a:ln>
                  <a:effectLst>
                    <a:innerShdw>
                      <a:srgbClr val="FFFFFF"/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twoPt" dir="r">
                      <a:rot lat="0" lon="0" rev="6000000"/>
                    </a:lightRig>
                  </a:scene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7925469" y="1994202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noFill/>
                  </a:ln>
                  <a:effectLst>
                    <a:innerShdw>
                      <a:srgbClr val="FFFFFF"/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twoPt" dir="r">
                      <a:rot lat="0" lon="0" rev="6000000"/>
                    </a:lightRig>
                  </a:scene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7754447" y="1989153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noFill/>
                  </a:ln>
                  <a:effectLst>
                    <a:innerShdw>
                      <a:srgbClr val="FFFFFF"/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twoPt" dir="r">
                      <a:rot lat="0" lon="0" rev="6000000"/>
                    </a:lightRig>
                  </a:scene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8086855" y="1992927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noFill/>
                  </a:ln>
                  <a:effectLst>
                    <a:innerShdw>
                      <a:srgbClr val="FFFFFF"/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twoPt" dir="r">
                      <a:rot lat="0" lon="0" rev="6000000"/>
                    </a:lightRig>
                  </a:scene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nb-NO"/>
                  </a:p>
                </p:txBody>
              </p:sp>
            </p:grpSp>
            <p:grpSp>
              <p:nvGrpSpPr>
                <p:cNvPr id="45" name="Group 44"/>
                <p:cNvGrpSpPr/>
                <p:nvPr/>
              </p:nvGrpSpPr>
              <p:grpSpPr>
                <a:xfrm rot="5400000">
                  <a:off x="6441884" y="2436433"/>
                  <a:ext cx="1024876" cy="51637"/>
                  <a:chOff x="7107698" y="1989153"/>
                  <a:chExt cx="1024876" cy="51637"/>
                </a:xfrm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7107698" y="1991502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noFill/>
                  </a:ln>
                  <a:effectLst>
                    <a:innerShdw>
                      <a:srgbClr val="FFFFFF"/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twoPt" dir="r">
                      <a:rot lat="0" lon="0" rev="6000000"/>
                    </a:lightRig>
                  </a:scene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47" name="Rectangle 46"/>
                  <p:cNvSpPr/>
                  <p:nvPr/>
                </p:nvSpPr>
                <p:spPr>
                  <a:xfrm>
                    <a:off x="7254488" y="1991502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noFill/>
                  </a:ln>
                  <a:effectLst>
                    <a:innerShdw>
                      <a:srgbClr val="FFFFFF"/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twoPt" dir="r">
                      <a:rot lat="0" lon="0" rev="6000000"/>
                    </a:lightRig>
                  </a:scene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48" name="Rectangle 47"/>
                  <p:cNvSpPr/>
                  <p:nvPr/>
                </p:nvSpPr>
                <p:spPr>
                  <a:xfrm>
                    <a:off x="7397148" y="1993303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noFill/>
                  </a:ln>
                  <a:effectLst>
                    <a:innerShdw>
                      <a:srgbClr val="FFFFFF"/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twoPt" dir="r">
                      <a:rot lat="0" lon="0" rev="6000000"/>
                    </a:lightRig>
                  </a:scene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7567290" y="1995071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noFill/>
                  </a:ln>
                  <a:effectLst>
                    <a:innerShdw>
                      <a:srgbClr val="FFFFFF"/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twoPt" dir="r">
                      <a:rot lat="0" lon="0" rev="6000000"/>
                    </a:lightRig>
                  </a:scene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7925469" y="1994202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noFill/>
                  </a:ln>
                  <a:effectLst>
                    <a:innerShdw>
                      <a:srgbClr val="FFFFFF"/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twoPt" dir="r">
                      <a:rot lat="0" lon="0" rev="6000000"/>
                    </a:lightRig>
                  </a:scene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>
                    <a:off x="7754447" y="1989153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noFill/>
                  </a:ln>
                  <a:effectLst>
                    <a:innerShdw>
                      <a:srgbClr val="FFFFFF"/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twoPt" dir="r">
                      <a:rot lat="0" lon="0" rev="6000000"/>
                    </a:lightRig>
                  </a:scene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52" name="Rectangle 51"/>
                  <p:cNvSpPr/>
                  <p:nvPr/>
                </p:nvSpPr>
                <p:spPr>
                  <a:xfrm>
                    <a:off x="8086855" y="1992927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noFill/>
                  </a:ln>
                  <a:effectLst>
                    <a:innerShdw>
                      <a:srgbClr val="FFFFFF"/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twoPt" dir="r">
                      <a:rot lat="0" lon="0" rev="6000000"/>
                    </a:lightRig>
                  </a:scene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nb-NO"/>
                  </a:p>
                </p:txBody>
              </p:sp>
            </p:grpSp>
          </p:grpSp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73" r="16935"/>
              <a:stretch/>
            </p:blipFill>
            <p:spPr>
              <a:xfrm>
                <a:off x="7069302" y="1948679"/>
                <a:ext cx="976329" cy="989557"/>
              </a:xfrm>
              <a:prstGeom prst="rect">
                <a:avLst/>
              </a:prstGeom>
            </p:spPr>
          </p:pic>
        </p:grpSp>
        <p:grpSp>
          <p:nvGrpSpPr>
            <p:cNvPr id="2049" name="Group 2048"/>
            <p:cNvGrpSpPr/>
            <p:nvPr/>
          </p:nvGrpSpPr>
          <p:grpSpPr>
            <a:xfrm>
              <a:off x="1023437" y="2742588"/>
              <a:ext cx="824102" cy="838904"/>
              <a:chOff x="2675526" y="1091974"/>
              <a:chExt cx="1271002" cy="1241943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2675526" y="1091974"/>
                <a:ext cx="1271002" cy="1241943"/>
                <a:chOff x="6928503" y="1817619"/>
                <a:chExt cx="1271002" cy="1241943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6938876" y="1826890"/>
                  <a:ext cx="1260629" cy="1225002"/>
                </a:xfrm>
                <a:prstGeom prst="rect">
                  <a:avLst/>
                </a:prstGeom>
                <a:solidFill>
                  <a:schemeClr val="tx1"/>
                </a:solidFill>
                <a:ln w="0">
                  <a:noFill/>
                </a:ln>
                <a:effectLst>
                  <a:innerShdw>
                    <a:srgbClr val="FFFFFF"/>
                  </a:innerShdw>
                </a:effectLst>
                <a:scene3d>
                  <a:camera prst="orthographicFront">
                    <a:rot lat="0" lon="0" rev="0"/>
                  </a:camera>
                  <a:lightRig rig="twoPt" dir="r">
                    <a:rot lat="0" lon="0" rev="6000000"/>
                  </a:lightRig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b-NO"/>
                </a:p>
              </p:txBody>
            </p:sp>
            <p:grpSp>
              <p:nvGrpSpPr>
                <p:cNvPr id="56" name="Group 55"/>
                <p:cNvGrpSpPr/>
                <p:nvPr/>
              </p:nvGrpSpPr>
              <p:grpSpPr>
                <a:xfrm>
                  <a:off x="7038235" y="1817619"/>
                  <a:ext cx="1024876" cy="51637"/>
                  <a:chOff x="7107698" y="1989153"/>
                  <a:chExt cx="1024876" cy="51637"/>
                </a:xfrm>
              </p:grpSpPr>
              <p:sp>
                <p:nvSpPr>
                  <p:cNvPr id="81" name="Rectangle 80"/>
                  <p:cNvSpPr/>
                  <p:nvPr/>
                </p:nvSpPr>
                <p:spPr>
                  <a:xfrm>
                    <a:off x="7107698" y="1991502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noFill/>
                  </a:ln>
                  <a:effectLst>
                    <a:innerShdw>
                      <a:srgbClr val="FFFFFF"/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twoPt" dir="r">
                      <a:rot lat="0" lon="0" rev="6000000"/>
                    </a:lightRig>
                  </a:scene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82" name="Rectangle 81"/>
                  <p:cNvSpPr/>
                  <p:nvPr/>
                </p:nvSpPr>
                <p:spPr>
                  <a:xfrm>
                    <a:off x="7254488" y="1991502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noFill/>
                  </a:ln>
                  <a:effectLst>
                    <a:innerShdw>
                      <a:srgbClr val="FFFFFF"/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twoPt" dir="r">
                      <a:rot lat="0" lon="0" rev="6000000"/>
                    </a:lightRig>
                  </a:scene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83" name="Rectangle 82"/>
                  <p:cNvSpPr/>
                  <p:nvPr/>
                </p:nvSpPr>
                <p:spPr>
                  <a:xfrm>
                    <a:off x="7397148" y="1993303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noFill/>
                  </a:ln>
                  <a:effectLst>
                    <a:innerShdw>
                      <a:srgbClr val="FFFFFF"/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twoPt" dir="r">
                      <a:rot lat="0" lon="0" rev="6000000"/>
                    </a:lightRig>
                  </a:scene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>
                  <a:xfrm>
                    <a:off x="7567290" y="1995071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noFill/>
                  </a:ln>
                  <a:effectLst>
                    <a:innerShdw>
                      <a:srgbClr val="FFFFFF"/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twoPt" dir="r">
                      <a:rot lat="0" lon="0" rev="6000000"/>
                    </a:lightRig>
                  </a:scene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85" name="Rectangle 84"/>
                  <p:cNvSpPr/>
                  <p:nvPr/>
                </p:nvSpPr>
                <p:spPr>
                  <a:xfrm>
                    <a:off x="7925469" y="1994202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noFill/>
                  </a:ln>
                  <a:effectLst>
                    <a:innerShdw>
                      <a:srgbClr val="FFFFFF"/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twoPt" dir="r">
                      <a:rot lat="0" lon="0" rev="6000000"/>
                    </a:lightRig>
                  </a:scene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86" name="Rectangle 85"/>
                  <p:cNvSpPr/>
                  <p:nvPr/>
                </p:nvSpPr>
                <p:spPr>
                  <a:xfrm>
                    <a:off x="7754447" y="1989153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noFill/>
                  </a:ln>
                  <a:effectLst>
                    <a:innerShdw>
                      <a:srgbClr val="FFFFFF"/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twoPt" dir="r">
                      <a:rot lat="0" lon="0" rev="6000000"/>
                    </a:lightRig>
                  </a:scene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87" name="Rectangle 86"/>
                  <p:cNvSpPr/>
                  <p:nvPr/>
                </p:nvSpPr>
                <p:spPr>
                  <a:xfrm>
                    <a:off x="8086855" y="1992927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noFill/>
                  </a:ln>
                  <a:effectLst>
                    <a:innerShdw>
                      <a:srgbClr val="FFFFFF"/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twoPt" dir="r">
                      <a:rot lat="0" lon="0" rev="6000000"/>
                    </a:lightRig>
                  </a:scene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nb-NO"/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7045362" y="3007925"/>
                  <a:ext cx="1024876" cy="51637"/>
                  <a:chOff x="7107698" y="1989153"/>
                  <a:chExt cx="1024876" cy="51637"/>
                </a:xfrm>
              </p:grpSpPr>
              <p:sp>
                <p:nvSpPr>
                  <p:cNvPr id="74" name="Rectangle 73"/>
                  <p:cNvSpPr/>
                  <p:nvPr/>
                </p:nvSpPr>
                <p:spPr>
                  <a:xfrm>
                    <a:off x="7107698" y="1991502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noFill/>
                  </a:ln>
                  <a:effectLst>
                    <a:innerShdw>
                      <a:srgbClr val="FFFFFF"/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twoPt" dir="r">
                      <a:rot lat="0" lon="0" rev="6000000"/>
                    </a:lightRig>
                  </a:scene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7254488" y="1991502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noFill/>
                  </a:ln>
                  <a:effectLst>
                    <a:innerShdw>
                      <a:srgbClr val="FFFFFF"/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twoPt" dir="r">
                      <a:rot lat="0" lon="0" rev="6000000"/>
                    </a:lightRig>
                  </a:scene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>
                    <a:off x="7397148" y="1993303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noFill/>
                  </a:ln>
                  <a:effectLst>
                    <a:innerShdw>
                      <a:srgbClr val="FFFFFF"/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twoPt" dir="r">
                      <a:rot lat="0" lon="0" rev="6000000"/>
                    </a:lightRig>
                  </a:scene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77" name="Rectangle 76"/>
                  <p:cNvSpPr/>
                  <p:nvPr/>
                </p:nvSpPr>
                <p:spPr>
                  <a:xfrm>
                    <a:off x="7567290" y="1995071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noFill/>
                  </a:ln>
                  <a:effectLst>
                    <a:innerShdw>
                      <a:srgbClr val="FFFFFF"/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twoPt" dir="r">
                      <a:rot lat="0" lon="0" rev="6000000"/>
                    </a:lightRig>
                  </a:scene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78" name="Rectangle 77"/>
                  <p:cNvSpPr/>
                  <p:nvPr/>
                </p:nvSpPr>
                <p:spPr>
                  <a:xfrm>
                    <a:off x="7925469" y="1994202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noFill/>
                  </a:ln>
                  <a:effectLst>
                    <a:innerShdw>
                      <a:srgbClr val="FFFFFF"/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twoPt" dir="r">
                      <a:rot lat="0" lon="0" rev="6000000"/>
                    </a:lightRig>
                  </a:scene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79" name="Rectangle 78"/>
                  <p:cNvSpPr/>
                  <p:nvPr/>
                </p:nvSpPr>
                <p:spPr>
                  <a:xfrm>
                    <a:off x="7754447" y="1989153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noFill/>
                  </a:ln>
                  <a:effectLst>
                    <a:innerShdw>
                      <a:srgbClr val="FFFFFF"/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twoPt" dir="r">
                      <a:rot lat="0" lon="0" rev="6000000"/>
                    </a:lightRig>
                  </a:scene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80" name="Rectangle 79"/>
                  <p:cNvSpPr/>
                  <p:nvPr/>
                </p:nvSpPr>
                <p:spPr>
                  <a:xfrm>
                    <a:off x="8086855" y="1992927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noFill/>
                  </a:ln>
                  <a:effectLst>
                    <a:innerShdw>
                      <a:srgbClr val="FFFFFF"/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twoPt" dir="r">
                      <a:rot lat="0" lon="0" rev="6000000"/>
                    </a:lightRig>
                  </a:scene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nb-NO"/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 rot="5400000">
                  <a:off x="7661248" y="2413573"/>
                  <a:ext cx="1024876" cy="51637"/>
                  <a:chOff x="7107698" y="1989153"/>
                  <a:chExt cx="1024876" cy="51637"/>
                </a:xfrm>
              </p:grpSpPr>
              <p:sp>
                <p:nvSpPr>
                  <p:cNvPr id="67" name="Rectangle 66"/>
                  <p:cNvSpPr/>
                  <p:nvPr/>
                </p:nvSpPr>
                <p:spPr>
                  <a:xfrm>
                    <a:off x="7107698" y="1991502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noFill/>
                  </a:ln>
                  <a:effectLst>
                    <a:innerShdw>
                      <a:srgbClr val="FFFFFF"/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twoPt" dir="r">
                      <a:rot lat="0" lon="0" rev="6000000"/>
                    </a:lightRig>
                  </a:scene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68" name="Rectangle 67"/>
                  <p:cNvSpPr/>
                  <p:nvPr/>
                </p:nvSpPr>
                <p:spPr>
                  <a:xfrm>
                    <a:off x="7254488" y="1991502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noFill/>
                  </a:ln>
                  <a:effectLst>
                    <a:innerShdw>
                      <a:srgbClr val="FFFFFF"/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twoPt" dir="r">
                      <a:rot lat="0" lon="0" rev="6000000"/>
                    </a:lightRig>
                  </a:scene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69" name="Rectangle 68"/>
                  <p:cNvSpPr/>
                  <p:nvPr/>
                </p:nvSpPr>
                <p:spPr>
                  <a:xfrm>
                    <a:off x="7397148" y="1993303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noFill/>
                  </a:ln>
                  <a:effectLst>
                    <a:innerShdw>
                      <a:srgbClr val="FFFFFF"/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twoPt" dir="r">
                      <a:rot lat="0" lon="0" rev="6000000"/>
                    </a:lightRig>
                  </a:scene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70" name="Rectangle 69"/>
                  <p:cNvSpPr/>
                  <p:nvPr/>
                </p:nvSpPr>
                <p:spPr>
                  <a:xfrm>
                    <a:off x="7567290" y="1995071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noFill/>
                  </a:ln>
                  <a:effectLst>
                    <a:innerShdw>
                      <a:srgbClr val="FFFFFF"/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twoPt" dir="r">
                      <a:rot lat="0" lon="0" rev="6000000"/>
                    </a:lightRig>
                  </a:scene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71" name="Rectangle 70"/>
                  <p:cNvSpPr/>
                  <p:nvPr/>
                </p:nvSpPr>
                <p:spPr>
                  <a:xfrm>
                    <a:off x="7925469" y="1994202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noFill/>
                  </a:ln>
                  <a:effectLst>
                    <a:innerShdw>
                      <a:srgbClr val="FFFFFF"/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twoPt" dir="r">
                      <a:rot lat="0" lon="0" rev="6000000"/>
                    </a:lightRig>
                  </a:scene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72" name="Rectangle 71"/>
                  <p:cNvSpPr/>
                  <p:nvPr/>
                </p:nvSpPr>
                <p:spPr>
                  <a:xfrm>
                    <a:off x="7754447" y="1989153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noFill/>
                  </a:ln>
                  <a:effectLst>
                    <a:innerShdw>
                      <a:srgbClr val="FFFFFF"/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twoPt" dir="r">
                      <a:rot lat="0" lon="0" rev="6000000"/>
                    </a:lightRig>
                  </a:scene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73" name="Rectangle 72"/>
                  <p:cNvSpPr/>
                  <p:nvPr/>
                </p:nvSpPr>
                <p:spPr>
                  <a:xfrm>
                    <a:off x="8086855" y="1992927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noFill/>
                  </a:ln>
                  <a:effectLst>
                    <a:innerShdw>
                      <a:srgbClr val="FFFFFF"/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twoPt" dir="r">
                      <a:rot lat="0" lon="0" rev="6000000"/>
                    </a:lightRig>
                  </a:scene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nb-NO"/>
                  </a:p>
                </p:txBody>
              </p:sp>
            </p:grpSp>
            <p:grpSp>
              <p:nvGrpSpPr>
                <p:cNvPr id="59" name="Group 58"/>
                <p:cNvGrpSpPr/>
                <p:nvPr/>
              </p:nvGrpSpPr>
              <p:grpSpPr>
                <a:xfrm rot="5400000">
                  <a:off x="6441884" y="2436433"/>
                  <a:ext cx="1024876" cy="51637"/>
                  <a:chOff x="7107698" y="1989153"/>
                  <a:chExt cx="1024876" cy="51637"/>
                </a:xfrm>
              </p:grpSpPr>
              <p:sp>
                <p:nvSpPr>
                  <p:cNvPr id="60" name="Rectangle 59"/>
                  <p:cNvSpPr/>
                  <p:nvPr/>
                </p:nvSpPr>
                <p:spPr>
                  <a:xfrm>
                    <a:off x="7107698" y="1991502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noFill/>
                  </a:ln>
                  <a:effectLst>
                    <a:innerShdw>
                      <a:srgbClr val="FFFFFF"/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twoPt" dir="r">
                      <a:rot lat="0" lon="0" rev="6000000"/>
                    </a:lightRig>
                  </a:scene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61" name="Rectangle 60"/>
                  <p:cNvSpPr/>
                  <p:nvPr/>
                </p:nvSpPr>
                <p:spPr>
                  <a:xfrm>
                    <a:off x="7254488" y="1991502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noFill/>
                  </a:ln>
                  <a:effectLst>
                    <a:innerShdw>
                      <a:srgbClr val="FFFFFF"/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twoPt" dir="r">
                      <a:rot lat="0" lon="0" rev="6000000"/>
                    </a:lightRig>
                  </a:scene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>
                    <a:off x="7397148" y="1993303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noFill/>
                  </a:ln>
                  <a:effectLst>
                    <a:innerShdw>
                      <a:srgbClr val="FFFFFF"/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twoPt" dir="r">
                      <a:rot lat="0" lon="0" rev="6000000"/>
                    </a:lightRig>
                  </a:scene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>
                  <a:xfrm>
                    <a:off x="7567290" y="1995071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noFill/>
                  </a:ln>
                  <a:effectLst>
                    <a:innerShdw>
                      <a:srgbClr val="FFFFFF"/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twoPt" dir="r">
                      <a:rot lat="0" lon="0" rev="6000000"/>
                    </a:lightRig>
                  </a:scene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64" name="Rectangle 63"/>
                  <p:cNvSpPr/>
                  <p:nvPr/>
                </p:nvSpPr>
                <p:spPr>
                  <a:xfrm>
                    <a:off x="7925469" y="1994202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noFill/>
                  </a:ln>
                  <a:effectLst>
                    <a:innerShdw>
                      <a:srgbClr val="FFFFFF"/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twoPt" dir="r">
                      <a:rot lat="0" lon="0" rev="6000000"/>
                    </a:lightRig>
                  </a:scene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>
                  <a:xfrm>
                    <a:off x="7754447" y="1989153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noFill/>
                  </a:ln>
                  <a:effectLst>
                    <a:innerShdw>
                      <a:srgbClr val="FFFFFF"/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twoPt" dir="r">
                      <a:rot lat="0" lon="0" rev="6000000"/>
                    </a:lightRig>
                  </a:scene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66" name="Rectangle 65"/>
                  <p:cNvSpPr/>
                  <p:nvPr/>
                </p:nvSpPr>
                <p:spPr>
                  <a:xfrm>
                    <a:off x="8086855" y="1992927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noFill/>
                  </a:ln>
                  <a:effectLst>
                    <a:innerShdw>
                      <a:srgbClr val="FFFFFF"/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twoPt" dir="r">
                      <a:rot lat="0" lon="0" rev="6000000"/>
                    </a:lightRig>
                  </a:scene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nb-NO"/>
                  </a:p>
                </p:txBody>
              </p:sp>
            </p:grpSp>
          </p:grp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6070" y="1241242"/>
                <a:ext cx="1120710" cy="963506"/>
              </a:xfrm>
              <a:prstGeom prst="rect">
                <a:avLst/>
              </a:prstGeom>
            </p:spPr>
          </p:pic>
        </p:grpSp>
      </p:grpSp>
      <p:pic>
        <p:nvPicPr>
          <p:cNvPr id="2051" name="Picture 2050"/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47763" y="3587916"/>
            <a:ext cx="859480" cy="859480"/>
          </a:xfrm>
          <a:prstGeom prst="rect">
            <a:avLst/>
          </a:prstGeom>
        </p:spPr>
      </p:pic>
      <p:sp>
        <p:nvSpPr>
          <p:cNvPr id="2055" name="TextBox 2054"/>
          <p:cNvSpPr txBox="1"/>
          <p:nvPr/>
        </p:nvSpPr>
        <p:spPr bwMode="auto">
          <a:xfrm>
            <a:off x="5218321" y="4444856"/>
            <a:ext cx="2630279" cy="56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nb-NO" sz="1200">
                <a:solidFill>
                  <a:schemeClr val="tx2"/>
                </a:solidFill>
                <a:latin typeface="+mj-lt"/>
              </a:rPr>
              <a:t>Vibrant developer community</a:t>
            </a:r>
          </a:p>
        </p:txBody>
      </p:sp>
      <p:sp>
        <p:nvSpPr>
          <p:cNvPr id="97" name="TextBox 96"/>
          <p:cNvSpPr txBox="1"/>
          <p:nvPr/>
        </p:nvSpPr>
        <p:spPr bwMode="auto">
          <a:xfrm>
            <a:off x="5357809" y="2177539"/>
            <a:ext cx="1975168" cy="56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nb-NO" sz="1200">
                <a:solidFill>
                  <a:schemeClr val="tx2"/>
                </a:solidFill>
                <a:latin typeface="+mj-lt"/>
              </a:rPr>
              <a:t>World class specialist support teams</a:t>
            </a:r>
          </a:p>
        </p:txBody>
      </p:sp>
      <p:sp>
        <p:nvSpPr>
          <p:cNvPr id="98" name="TextBox 97"/>
          <p:cNvSpPr txBox="1"/>
          <p:nvPr/>
        </p:nvSpPr>
        <p:spPr bwMode="auto">
          <a:xfrm>
            <a:off x="1195137" y="2225313"/>
            <a:ext cx="2123681" cy="56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nb-NO" sz="1200">
                <a:solidFill>
                  <a:schemeClr val="tx2"/>
                </a:solidFill>
                <a:latin typeface="+mj-lt"/>
              </a:rPr>
              <a:t>Unique high performance Bluetooth stacks</a:t>
            </a:r>
          </a:p>
        </p:txBody>
      </p:sp>
      <p:sp>
        <p:nvSpPr>
          <p:cNvPr id="99" name="TextBox 98"/>
          <p:cNvSpPr txBox="1"/>
          <p:nvPr/>
        </p:nvSpPr>
        <p:spPr bwMode="auto">
          <a:xfrm>
            <a:off x="1407302" y="4574680"/>
            <a:ext cx="1975168" cy="56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nb-NO" sz="1200">
                <a:solidFill>
                  <a:schemeClr val="tx2"/>
                </a:solidFill>
                <a:latin typeface="+mj-lt"/>
              </a:rPr>
              <a:t>Extensive SW/HW development tools</a:t>
            </a:r>
          </a:p>
        </p:txBody>
      </p:sp>
      <p:sp>
        <p:nvSpPr>
          <p:cNvPr id="100" name="TextBox 99"/>
          <p:cNvSpPr txBox="1"/>
          <p:nvPr/>
        </p:nvSpPr>
        <p:spPr bwMode="auto">
          <a:xfrm>
            <a:off x="3371261" y="1599643"/>
            <a:ext cx="2216788" cy="56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nb-NO" sz="1200">
                <a:solidFill>
                  <a:schemeClr val="tx2"/>
                </a:solidFill>
                <a:latin typeface="+mj-lt"/>
              </a:rPr>
              <a:t>Best in class, broad selection Bluetooth SoCs</a:t>
            </a:r>
          </a:p>
        </p:txBody>
      </p:sp>
      <p:pic>
        <p:nvPicPr>
          <p:cNvPr id="2057" name="Picture 2056"/>
          <p:cNvPicPr>
            <a:picLocks noChangeAspect="1"/>
          </p:cNvPicPr>
          <p:nvPr/>
        </p:nvPicPr>
        <p:blipFill>
          <a:blip r:embed="rId9">
            <a:grayscl/>
          </a:blip>
          <a:stretch>
            <a:fillRect/>
          </a:stretch>
        </p:blipFill>
        <p:spPr>
          <a:xfrm>
            <a:off x="469926" y="2649452"/>
            <a:ext cx="922136" cy="869546"/>
          </a:xfrm>
          <a:prstGeom prst="roundRect">
            <a:avLst>
              <a:gd name="adj" fmla="val 24621"/>
            </a:avLst>
          </a:prstGeom>
        </p:spPr>
      </p:pic>
      <p:sp>
        <p:nvSpPr>
          <p:cNvPr id="103" name="TextBox 102"/>
          <p:cNvSpPr txBox="1"/>
          <p:nvPr/>
        </p:nvSpPr>
        <p:spPr bwMode="auto">
          <a:xfrm>
            <a:off x="33941" y="3542901"/>
            <a:ext cx="1975168" cy="56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nb-NO" sz="1200">
                <a:solidFill>
                  <a:schemeClr val="tx2"/>
                </a:solidFill>
                <a:latin typeface="+mj-lt"/>
              </a:rPr>
              <a:t>Comprehensive SDKs</a:t>
            </a:r>
          </a:p>
        </p:txBody>
      </p:sp>
      <p:sp>
        <p:nvSpPr>
          <p:cNvPr id="2059" name="Block Arc 2058"/>
          <p:cNvSpPr/>
          <p:nvPr/>
        </p:nvSpPr>
        <p:spPr>
          <a:xfrm rot="18239574">
            <a:off x="738632" y="1961486"/>
            <a:ext cx="1274302" cy="941962"/>
          </a:xfrm>
          <a:prstGeom prst="blockArc">
            <a:avLst>
              <a:gd name="adj1" fmla="val 13797782"/>
              <a:gd name="adj2" fmla="val 20204402"/>
              <a:gd name="adj3" fmla="val 6348"/>
            </a:avLst>
          </a:prstGeom>
          <a:solidFill>
            <a:schemeClr val="accent1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106" name="Block Arc 105"/>
          <p:cNvSpPr/>
          <p:nvPr/>
        </p:nvSpPr>
        <p:spPr>
          <a:xfrm rot="12372337">
            <a:off x="901452" y="3477182"/>
            <a:ext cx="1274302" cy="941962"/>
          </a:xfrm>
          <a:prstGeom prst="blockArc">
            <a:avLst>
              <a:gd name="adj1" fmla="val 13797782"/>
              <a:gd name="adj2" fmla="val 20204402"/>
              <a:gd name="adj3" fmla="val 6348"/>
            </a:avLst>
          </a:prstGeom>
          <a:solidFill>
            <a:schemeClr val="accent1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107" name="Block Arc 106"/>
          <p:cNvSpPr/>
          <p:nvPr/>
        </p:nvSpPr>
        <p:spPr>
          <a:xfrm rot="1666553">
            <a:off x="2392355" y="1866963"/>
            <a:ext cx="1274302" cy="941962"/>
          </a:xfrm>
          <a:prstGeom prst="blockArc">
            <a:avLst>
              <a:gd name="adj1" fmla="val 13797782"/>
              <a:gd name="adj2" fmla="val 20204402"/>
              <a:gd name="adj3" fmla="val 6348"/>
            </a:avLst>
          </a:prstGeom>
          <a:solidFill>
            <a:schemeClr val="accent1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108" name="Block Arc 107"/>
          <p:cNvSpPr/>
          <p:nvPr/>
        </p:nvSpPr>
        <p:spPr>
          <a:xfrm rot="6961912">
            <a:off x="4282298" y="3465038"/>
            <a:ext cx="1274302" cy="941962"/>
          </a:xfrm>
          <a:prstGeom prst="blockArc">
            <a:avLst>
              <a:gd name="adj1" fmla="val 13797782"/>
              <a:gd name="adj2" fmla="val 20689417"/>
              <a:gd name="adj3" fmla="val 2524"/>
            </a:avLst>
          </a:prstGeom>
          <a:solidFill>
            <a:schemeClr val="accent1"/>
          </a:solidFill>
          <a:ln w="28575">
            <a:solidFill>
              <a:schemeClr val="accent1"/>
            </a:solidFill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cxnSp>
        <p:nvCxnSpPr>
          <p:cNvPr id="2061" name="Straight Connector 2060"/>
          <p:cNvCxnSpPr/>
          <p:nvPr/>
        </p:nvCxnSpPr>
        <p:spPr>
          <a:xfrm>
            <a:off x="3118126" y="4533266"/>
            <a:ext cx="170773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Block Arc 110"/>
          <p:cNvSpPr/>
          <p:nvPr/>
        </p:nvSpPr>
        <p:spPr>
          <a:xfrm rot="18099330">
            <a:off x="5296353" y="3291239"/>
            <a:ext cx="1274302" cy="941962"/>
          </a:xfrm>
          <a:prstGeom prst="blockArc">
            <a:avLst>
              <a:gd name="adj1" fmla="val 13797782"/>
              <a:gd name="adj2" fmla="val 20536124"/>
              <a:gd name="adj3" fmla="val 0"/>
            </a:avLst>
          </a:prstGeom>
          <a:solidFill>
            <a:schemeClr val="accent1"/>
          </a:solidFill>
          <a:ln w="53975">
            <a:solidFill>
              <a:schemeClr val="accent1"/>
            </a:solidFill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cxnSp>
        <p:nvCxnSpPr>
          <p:cNvPr id="2063" name="Straight Arrow Connector 2062"/>
          <p:cNvCxnSpPr/>
          <p:nvPr/>
        </p:nvCxnSpPr>
        <p:spPr>
          <a:xfrm>
            <a:off x="6057435" y="3158414"/>
            <a:ext cx="1353312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65" name="Picture 206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93993" y="2305797"/>
            <a:ext cx="1454352" cy="1454352"/>
          </a:xfrm>
          <a:prstGeom prst="ellipse">
            <a:avLst/>
          </a:prstGeom>
        </p:spPr>
      </p:pic>
      <p:sp>
        <p:nvSpPr>
          <p:cNvPr id="116" name="TextBox 115"/>
          <p:cNvSpPr txBox="1"/>
          <p:nvPr/>
        </p:nvSpPr>
        <p:spPr bwMode="auto">
          <a:xfrm>
            <a:off x="7310091" y="3777501"/>
            <a:ext cx="1822156" cy="56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nb-NO" sz="2000">
                <a:solidFill>
                  <a:schemeClr val="tx2"/>
                </a:solidFill>
                <a:latin typeface="+mj-lt"/>
              </a:rPr>
              <a:t>End Product</a:t>
            </a:r>
          </a:p>
        </p:txBody>
      </p:sp>
    </p:spTree>
    <p:extLst>
      <p:ext uri="{BB962C8B-B14F-4D97-AF65-F5344CB8AC3E}">
        <p14:creationId xmlns:p14="http://schemas.microsoft.com/office/powerpoint/2010/main" val="3815725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611190" y="1215562"/>
            <a:ext cx="7267386" cy="358445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09950" y="406223"/>
            <a:ext cx="8036127" cy="857250"/>
          </a:xfrm>
        </p:spPr>
        <p:txBody>
          <a:bodyPr/>
          <a:lstStyle/>
          <a:p>
            <a:r>
              <a:rPr lang="en-US">
                <a:latin typeface="Gotham Extra Light" pitchFamily="50" charset="0"/>
              </a:rPr>
              <a:t>The nRF5x Series – Short range </a:t>
            </a:r>
            <a:endParaRPr lang="en-US" sz="2800">
              <a:latin typeface="Gotham Extra Light" pitchFamily="50" charset="0"/>
              <a:cs typeface="Gotham Extra Light" pitchFamily="50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611188" y="1527175"/>
            <a:ext cx="2" cy="3276600"/>
          </a:xfrm>
          <a:prstGeom prst="straightConnector1">
            <a:avLst/>
          </a:prstGeom>
          <a:ln w="22225"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11188" y="4803775"/>
            <a:ext cx="7139947" cy="0"/>
          </a:xfrm>
          <a:prstGeom prst="straightConnector1">
            <a:avLst/>
          </a:prstGeom>
          <a:ln w="22225"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 bwMode="auto">
          <a:xfrm>
            <a:off x="248868" y="1548004"/>
            <a:ext cx="332328" cy="1579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50000"/>
              </a:lnSpc>
            </a:pPr>
            <a:r>
              <a:rPr lang="nb-NO" sz="800">
                <a:solidFill>
                  <a:schemeClr val="tx2"/>
                </a:solidFill>
                <a:latin typeface="+mj-lt"/>
              </a:rPr>
              <a:t>Cost/Value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5435751" y="4811291"/>
            <a:ext cx="2315384" cy="322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50000"/>
              </a:lnSpc>
            </a:pPr>
            <a:r>
              <a:rPr lang="nb-NO" sz="800" err="1">
                <a:solidFill>
                  <a:schemeClr val="tx2"/>
                </a:solidFill>
                <a:latin typeface="+mj-lt"/>
              </a:rPr>
              <a:t>Performance</a:t>
            </a:r>
            <a:r>
              <a:rPr lang="nb-NO" sz="800">
                <a:solidFill>
                  <a:schemeClr val="tx2"/>
                </a:solidFill>
                <a:latin typeface="+mj-lt"/>
              </a:rPr>
              <a:t> / </a:t>
            </a:r>
            <a:r>
              <a:rPr lang="nb-NO" sz="800" err="1">
                <a:solidFill>
                  <a:schemeClr val="tx2"/>
                </a:solidFill>
                <a:latin typeface="+mj-lt"/>
              </a:rPr>
              <a:t>Features</a:t>
            </a:r>
            <a:endParaRPr lang="nb-NO" sz="8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41" name="TextBox 140"/>
          <p:cNvSpPr txBox="1"/>
          <p:nvPr/>
        </p:nvSpPr>
        <p:spPr bwMode="auto">
          <a:xfrm>
            <a:off x="2360554" y="4479986"/>
            <a:ext cx="1457732" cy="322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nb-NO" sz="1050">
                <a:solidFill>
                  <a:schemeClr val="tx2"/>
                </a:solidFill>
                <a:latin typeface="+mj-lt"/>
              </a:rPr>
              <a:t>nRF51® Series</a:t>
            </a:r>
          </a:p>
        </p:txBody>
      </p:sp>
      <p:sp>
        <p:nvSpPr>
          <p:cNvPr id="143" name="TextBox 142"/>
          <p:cNvSpPr txBox="1"/>
          <p:nvPr/>
        </p:nvSpPr>
        <p:spPr bwMode="auto">
          <a:xfrm>
            <a:off x="5547730" y="4465305"/>
            <a:ext cx="1457732" cy="322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nb-NO" sz="1050">
                <a:solidFill>
                  <a:schemeClr val="tx2"/>
                </a:solidFill>
                <a:latin typeface="+mj-lt"/>
              </a:rPr>
              <a:t>nRF52® Series</a:t>
            </a:r>
          </a:p>
        </p:txBody>
      </p:sp>
      <p:grpSp>
        <p:nvGrpSpPr>
          <p:cNvPr id="164" name="Group 163"/>
          <p:cNvGrpSpPr/>
          <p:nvPr/>
        </p:nvGrpSpPr>
        <p:grpSpPr>
          <a:xfrm>
            <a:off x="2798260" y="2412644"/>
            <a:ext cx="846056" cy="661320"/>
            <a:chOff x="2991834" y="3777324"/>
            <a:chExt cx="846056" cy="661320"/>
          </a:xfrm>
          <a:solidFill>
            <a:srgbClr val="EBEBEB"/>
          </a:solidFill>
        </p:grpSpPr>
        <p:grpSp>
          <p:nvGrpSpPr>
            <p:cNvPr id="165" name="Group 164"/>
            <p:cNvGrpSpPr/>
            <p:nvPr/>
          </p:nvGrpSpPr>
          <p:grpSpPr>
            <a:xfrm>
              <a:off x="2991834" y="3777324"/>
              <a:ext cx="841559" cy="660527"/>
              <a:chOff x="1904709" y="3769970"/>
              <a:chExt cx="841559" cy="660527"/>
            </a:xfrm>
            <a:grpFill/>
          </p:grpSpPr>
          <p:sp>
            <p:nvSpPr>
              <p:cNvPr id="168" name="Rounded Rectangle 167"/>
              <p:cNvSpPr/>
              <p:nvPr/>
            </p:nvSpPr>
            <p:spPr>
              <a:xfrm>
                <a:off x="1904709" y="3769970"/>
                <a:ext cx="841559" cy="637461"/>
              </a:xfrm>
              <a:prstGeom prst="rect">
                <a:avLst/>
              </a:prstGeom>
              <a:grpFill/>
              <a:ln w="12700">
                <a:noFill/>
              </a:ln>
              <a:effectLst>
                <a:innerShdw>
                  <a:srgbClr val="FFFFFF"/>
                </a:innerShdw>
              </a:effectLst>
              <a:scene3d>
                <a:camera prst="orthographicFront">
                  <a:rot lat="0" lon="0" rev="0"/>
                </a:camera>
                <a:lightRig rig="twoPt" dir="r">
                  <a:rot lat="0" lon="0" rev="6000000"/>
                </a:lightRig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b-NO" sz="1100">
                    <a:solidFill>
                      <a:schemeClr val="tx1"/>
                    </a:solidFill>
                    <a:latin typeface="+mj-lt"/>
                  </a:rPr>
                  <a:t>nRF51822</a:t>
                </a:r>
              </a:p>
              <a:p>
                <a:pPr algn="ctr"/>
                <a:r>
                  <a:rPr lang="nb-NO" sz="700">
                    <a:solidFill>
                      <a:schemeClr val="tx1"/>
                    </a:solidFill>
                    <a:latin typeface="+mj-lt"/>
                  </a:rPr>
                  <a:t>256kB/32kB</a:t>
                </a:r>
              </a:p>
            </p:txBody>
          </p:sp>
          <p:sp>
            <p:nvSpPr>
              <p:cNvPr id="174" name="TextBox 173"/>
              <p:cNvSpPr txBox="1"/>
              <p:nvPr/>
            </p:nvSpPr>
            <p:spPr bwMode="auto">
              <a:xfrm>
                <a:off x="1906134" y="4254427"/>
                <a:ext cx="295115" cy="1760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nb-NO" sz="500">
                    <a:latin typeface="+mn-lt"/>
                  </a:rPr>
                  <a:t>QFN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 bwMode="auto">
              <a:xfrm>
                <a:off x="2146299" y="4254427"/>
                <a:ext cx="363166" cy="1760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nb-NO" sz="500">
                    <a:latin typeface="+mn-lt"/>
                  </a:rPr>
                  <a:t>CSP</a:t>
                </a:r>
              </a:p>
            </p:txBody>
          </p:sp>
        </p:grpSp>
        <p:sp>
          <p:nvSpPr>
            <p:cNvPr id="167" name="TextBox 166"/>
            <p:cNvSpPr txBox="1"/>
            <p:nvPr/>
          </p:nvSpPr>
          <p:spPr bwMode="auto">
            <a:xfrm>
              <a:off x="3488358" y="4262574"/>
              <a:ext cx="349532" cy="1760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nb-NO" sz="500">
                  <a:latin typeface="+mn-lt"/>
                </a:rPr>
                <a:t>TCSP</a:t>
              </a:r>
            </a:p>
          </p:txBody>
        </p:sp>
      </p:grpSp>
      <p:sp>
        <p:nvSpPr>
          <p:cNvPr id="82" name="Rectangle 81"/>
          <p:cNvSpPr/>
          <p:nvPr/>
        </p:nvSpPr>
        <p:spPr>
          <a:xfrm>
            <a:off x="7125343" y="77332"/>
            <a:ext cx="1481705" cy="196614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/>
          </a:p>
        </p:txBody>
      </p:sp>
      <p:sp>
        <p:nvSpPr>
          <p:cNvPr id="75" name="Rectangle 74"/>
          <p:cNvSpPr/>
          <p:nvPr/>
        </p:nvSpPr>
        <p:spPr>
          <a:xfrm>
            <a:off x="2884153" y="2770363"/>
            <a:ext cx="151200" cy="151200"/>
          </a:xfrm>
          <a:prstGeom prst="rect">
            <a:avLst/>
          </a:prstGeom>
          <a:solidFill>
            <a:srgbClr val="009CDE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1600"/>
          </a:p>
        </p:txBody>
      </p:sp>
      <p:sp>
        <p:nvSpPr>
          <p:cNvPr id="77" name="Rectangle 76"/>
          <p:cNvSpPr/>
          <p:nvPr/>
        </p:nvSpPr>
        <p:spPr>
          <a:xfrm>
            <a:off x="3143584" y="2770363"/>
            <a:ext cx="151200" cy="151200"/>
          </a:xfrm>
          <a:prstGeom prst="rect">
            <a:avLst/>
          </a:prstGeom>
          <a:solidFill>
            <a:srgbClr val="009CDE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1600"/>
          </a:p>
        </p:txBody>
      </p:sp>
      <p:sp>
        <p:nvSpPr>
          <p:cNvPr id="78" name="Rectangle 77"/>
          <p:cNvSpPr/>
          <p:nvPr/>
        </p:nvSpPr>
        <p:spPr>
          <a:xfrm>
            <a:off x="3403016" y="2772553"/>
            <a:ext cx="151200" cy="151200"/>
          </a:xfrm>
          <a:prstGeom prst="rect">
            <a:avLst/>
          </a:prstGeom>
          <a:solidFill>
            <a:srgbClr val="009CDE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1600"/>
          </a:p>
        </p:txBody>
      </p:sp>
      <p:cxnSp>
        <p:nvCxnSpPr>
          <p:cNvPr id="80" name="Straight Arrow Connector 79"/>
          <p:cNvCxnSpPr/>
          <p:nvPr/>
        </p:nvCxnSpPr>
        <p:spPr>
          <a:xfrm flipH="1" flipV="1">
            <a:off x="4321264" y="1521278"/>
            <a:ext cx="2" cy="3276600"/>
          </a:xfrm>
          <a:prstGeom prst="straightConnector1">
            <a:avLst/>
          </a:prstGeom>
          <a:ln w="12700">
            <a:solidFill>
              <a:schemeClr val="bg2"/>
            </a:solidFill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3252174" y="3122525"/>
            <a:ext cx="841559" cy="660527"/>
            <a:chOff x="1904709" y="3769970"/>
            <a:chExt cx="841559" cy="660527"/>
          </a:xfrm>
          <a:solidFill>
            <a:srgbClr val="EBEBEB"/>
          </a:solidFill>
        </p:grpSpPr>
        <p:sp>
          <p:nvSpPr>
            <p:cNvPr id="105" name="Rounded Rectangle 167"/>
            <p:cNvSpPr/>
            <p:nvPr/>
          </p:nvSpPr>
          <p:spPr>
            <a:xfrm>
              <a:off x="1904709" y="3769970"/>
              <a:ext cx="841559" cy="637461"/>
            </a:xfrm>
            <a:prstGeom prst="rect">
              <a:avLst/>
            </a:prstGeom>
            <a:grpFill/>
            <a:ln w="12700">
              <a:noFill/>
            </a:ln>
            <a:effectLst>
              <a:innerShdw>
                <a:srgbClr val="FFFFFF"/>
              </a:innerShdw>
            </a:effectLst>
            <a:scene3d>
              <a:camera prst="orthographicFront">
                <a:rot lat="0" lon="0" rev="0"/>
              </a:camera>
              <a:lightRig rig="twoPt" dir="r">
                <a:rot lat="0" lon="0" rev="6000000"/>
              </a:lightRig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100">
                  <a:solidFill>
                    <a:schemeClr val="tx1"/>
                  </a:solidFill>
                  <a:latin typeface="+mj-lt"/>
                </a:rPr>
                <a:t>nRF51824</a:t>
              </a:r>
            </a:p>
            <a:p>
              <a:pPr algn="ctr"/>
              <a:r>
                <a:rPr lang="nb-NO" sz="700">
                  <a:solidFill>
                    <a:schemeClr val="tx1"/>
                  </a:solidFill>
                  <a:latin typeface="+mj-lt"/>
                </a:rPr>
                <a:t>256kB/16kB</a:t>
              </a:r>
            </a:p>
          </p:txBody>
        </p:sp>
        <p:sp>
          <p:nvSpPr>
            <p:cNvPr id="106" name="TextBox 105"/>
            <p:cNvSpPr txBox="1"/>
            <p:nvPr/>
          </p:nvSpPr>
          <p:spPr bwMode="auto">
            <a:xfrm>
              <a:off x="2171383" y="4254427"/>
              <a:ext cx="295115" cy="1760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nb-NO" sz="500">
                  <a:latin typeface="+mn-lt"/>
                </a:rPr>
                <a:t>QFN</a:t>
              </a:r>
            </a:p>
          </p:txBody>
        </p:sp>
      </p:grpSp>
      <p:sp>
        <p:nvSpPr>
          <p:cNvPr id="109" name="Rectangle 108"/>
          <p:cNvSpPr/>
          <p:nvPr/>
        </p:nvSpPr>
        <p:spPr>
          <a:xfrm>
            <a:off x="3597498" y="3480244"/>
            <a:ext cx="151200" cy="151200"/>
          </a:xfrm>
          <a:prstGeom prst="rect">
            <a:avLst/>
          </a:prstGeom>
          <a:solidFill>
            <a:srgbClr val="009CDE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1600"/>
          </a:p>
        </p:txBody>
      </p:sp>
      <p:grpSp>
        <p:nvGrpSpPr>
          <p:cNvPr id="111" name="Group 110"/>
          <p:cNvGrpSpPr/>
          <p:nvPr/>
        </p:nvGrpSpPr>
        <p:grpSpPr>
          <a:xfrm>
            <a:off x="2322666" y="3127474"/>
            <a:ext cx="846056" cy="661320"/>
            <a:chOff x="2991834" y="3777324"/>
            <a:chExt cx="846056" cy="661320"/>
          </a:xfrm>
          <a:solidFill>
            <a:srgbClr val="EBEBEB"/>
          </a:solidFill>
        </p:grpSpPr>
        <p:grpSp>
          <p:nvGrpSpPr>
            <p:cNvPr id="112" name="Group 111"/>
            <p:cNvGrpSpPr/>
            <p:nvPr/>
          </p:nvGrpSpPr>
          <p:grpSpPr>
            <a:xfrm>
              <a:off x="2991834" y="3777324"/>
              <a:ext cx="841559" cy="660527"/>
              <a:chOff x="1904709" y="3769970"/>
              <a:chExt cx="841559" cy="660527"/>
            </a:xfrm>
            <a:grpFill/>
          </p:grpSpPr>
          <p:sp>
            <p:nvSpPr>
              <p:cNvPr id="114" name="Rounded Rectangle 167"/>
              <p:cNvSpPr/>
              <p:nvPr/>
            </p:nvSpPr>
            <p:spPr>
              <a:xfrm>
                <a:off x="1904709" y="3769970"/>
                <a:ext cx="841559" cy="637461"/>
              </a:xfrm>
              <a:prstGeom prst="rect">
                <a:avLst/>
              </a:prstGeom>
              <a:grpFill/>
              <a:ln w="12700">
                <a:noFill/>
              </a:ln>
              <a:effectLst>
                <a:innerShdw>
                  <a:srgbClr val="FFFFFF"/>
                </a:innerShdw>
              </a:effectLst>
              <a:scene3d>
                <a:camera prst="orthographicFront">
                  <a:rot lat="0" lon="0" rev="0"/>
                </a:camera>
                <a:lightRig rig="twoPt" dir="r">
                  <a:rot lat="0" lon="0" rev="6000000"/>
                </a:lightRig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b-NO" sz="1100">
                    <a:solidFill>
                      <a:schemeClr val="tx1"/>
                    </a:solidFill>
                    <a:latin typeface="+mj-lt"/>
                  </a:rPr>
                  <a:t>nRF51822</a:t>
                </a:r>
              </a:p>
              <a:p>
                <a:pPr algn="ctr"/>
                <a:r>
                  <a:rPr lang="nb-NO" sz="700">
                    <a:solidFill>
                      <a:schemeClr val="tx1"/>
                    </a:solidFill>
                    <a:latin typeface="+mj-lt"/>
                  </a:rPr>
                  <a:t>256kB/16kB</a:t>
                </a:r>
              </a:p>
            </p:txBody>
          </p:sp>
          <p:sp>
            <p:nvSpPr>
              <p:cNvPr id="115" name="TextBox 114"/>
              <p:cNvSpPr txBox="1"/>
              <p:nvPr/>
            </p:nvSpPr>
            <p:spPr bwMode="auto">
              <a:xfrm>
                <a:off x="1906134" y="4254427"/>
                <a:ext cx="295115" cy="1760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nb-NO" sz="500">
                    <a:latin typeface="+mn-lt"/>
                  </a:rPr>
                  <a:t>QFN</a:t>
                </a:r>
              </a:p>
            </p:txBody>
          </p:sp>
          <p:sp>
            <p:nvSpPr>
              <p:cNvPr id="116" name="TextBox 115"/>
              <p:cNvSpPr txBox="1"/>
              <p:nvPr/>
            </p:nvSpPr>
            <p:spPr bwMode="auto">
              <a:xfrm>
                <a:off x="2146299" y="4254427"/>
                <a:ext cx="363166" cy="1760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nb-NO" sz="500">
                    <a:latin typeface="+mn-lt"/>
                  </a:rPr>
                  <a:t>CSP</a:t>
                </a:r>
              </a:p>
            </p:txBody>
          </p:sp>
        </p:grpSp>
        <p:sp>
          <p:nvSpPr>
            <p:cNvPr id="113" name="TextBox 112"/>
            <p:cNvSpPr txBox="1"/>
            <p:nvPr/>
          </p:nvSpPr>
          <p:spPr bwMode="auto">
            <a:xfrm>
              <a:off x="3488358" y="4262574"/>
              <a:ext cx="349532" cy="1760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nb-NO" sz="500">
                  <a:latin typeface="+mn-lt"/>
                </a:rPr>
                <a:t>TCSP</a:t>
              </a:r>
            </a:p>
          </p:txBody>
        </p:sp>
      </p:grpSp>
      <p:sp>
        <p:nvSpPr>
          <p:cNvPr id="117" name="Rectangle 116"/>
          <p:cNvSpPr/>
          <p:nvPr/>
        </p:nvSpPr>
        <p:spPr>
          <a:xfrm>
            <a:off x="2408559" y="3485193"/>
            <a:ext cx="151200" cy="151200"/>
          </a:xfrm>
          <a:prstGeom prst="rect">
            <a:avLst/>
          </a:prstGeom>
          <a:solidFill>
            <a:srgbClr val="009CDE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1600"/>
          </a:p>
        </p:txBody>
      </p:sp>
      <p:sp>
        <p:nvSpPr>
          <p:cNvPr id="118" name="Rectangle 117"/>
          <p:cNvSpPr/>
          <p:nvPr/>
        </p:nvSpPr>
        <p:spPr>
          <a:xfrm>
            <a:off x="2667990" y="3485193"/>
            <a:ext cx="151200" cy="151200"/>
          </a:xfrm>
          <a:prstGeom prst="rect">
            <a:avLst/>
          </a:prstGeom>
          <a:solidFill>
            <a:srgbClr val="009CDE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1600"/>
          </a:p>
        </p:txBody>
      </p:sp>
      <p:sp>
        <p:nvSpPr>
          <p:cNvPr id="119" name="Rectangle 118"/>
          <p:cNvSpPr/>
          <p:nvPr/>
        </p:nvSpPr>
        <p:spPr>
          <a:xfrm>
            <a:off x="2927422" y="3487383"/>
            <a:ext cx="151200" cy="151200"/>
          </a:xfrm>
          <a:prstGeom prst="rect">
            <a:avLst/>
          </a:prstGeom>
          <a:solidFill>
            <a:srgbClr val="009CDE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1600"/>
          </a:p>
        </p:txBody>
      </p:sp>
      <p:grpSp>
        <p:nvGrpSpPr>
          <p:cNvPr id="121" name="Group 120"/>
          <p:cNvGrpSpPr/>
          <p:nvPr/>
        </p:nvGrpSpPr>
        <p:grpSpPr>
          <a:xfrm>
            <a:off x="1856041" y="3836379"/>
            <a:ext cx="841559" cy="660527"/>
            <a:chOff x="1904709" y="3769970"/>
            <a:chExt cx="841559" cy="660527"/>
          </a:xfrm>
          <a:solidFill>
            <a:srgbClr val="EBEBEB"/>
          </a:solidFill>
        </p:grpSpPr>
        <p:sp>
          <p:nvSpPr>
            <p:cNvPr id="123" name="Rounded Rectangle 167"/>
            <p:cNvSpPr/>
            <p:nvPr/>
          </p:nvSpPr>
          <p:spPr>
            <a:xfrm>
              <a:off x="1904709" y="3769970"/>
              <a:ext cx="841559" cy="637461"/>
            </a:xfrm>
            <a:prstGeom prst="rect">
              <a:avLst/>
            </a:prstGeom>
            <a:grpFill/>
            <a:ln w="12700">
              <a:noFill/>
            </a:ln>
            <a:effectLst>
              <a:innerShdw>
                <a:srgbClr val="FFFFFF"/>
              </a:innerShdw>
            </a:effectLst>
            <a:scene3d>
              <a:camera prst="orthographicFront">
                <a:rot lat="0" lon="0" rev="0"/>
              </a:camera>
              <a:lightRig rig="twoPt" dir="r">
                <a:rot lat="0" lon="0" rev="6000000"/>
              </a:lightRig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100">
                  <a:solidFill>
                    <a:schemeClr val="tx1"/>
                  </a:solidFill>
                  <a:latin typeface="+mj-lt"/>
                </a:rPr>
                <a:t>nRF51822</a:t>
              </a:r>
            </a:p>
            <a:p>
              <a:pPr algn="ctr"/>
              <a:r>
                <a:rPr lang="nb-NO" sz="700">
                  <a:solidFill>
                    <a:schemeClr val="tx1"/>
                  </a:solidFill>
                  <a:latin typeface="+mj-lt"/>
                </a:rPr>
                <a:t>128kB/16kB</a:t>
              </a:r>
            </a:p>
          </p:txBody>
        </p:sp>
        <p:sp>
          <p:nvSpPr>
            <p:cNvPr id="124" name="TextBox 123"/>
            <p:cNvSpPr txBox="1"/>
            <p:nvPr/>
          </p:nvSpPr>
          <p:spPr bwMode="auto">
            <a:xfrm>
              <a:off x="2049150" y="4254427"/>
              <a:ext cx="295115" cy="1760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nb-NO" sz="500">
                  <a:latin typeface="+mn-lt"/>
                </a:rPr>
                <a:t>QFN</a:t>
              </a:r>
            </a:p>
          </p:txBody>
        </p:sp>
        <p:sp>
          <p:nvSpPr>
            <p:cNvPr id="125" name="TextBox 124"/>
            <p:cNvSpPr txBox="1"/>
            <p:nvPr/>
          </p:nvSpPr>
          <p:spPr bwMode="auto">
            <a:xfrm>
              <a:off x="2289315" y="4254427"/>
              <a:ext cx="363166" cy="1760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nb-NO" sz="500">
                  <a:latin typeface="+mn-lt"/>
                </a:rPr>
                <a:t>CSP</a:t>
              </a:r>
            </a:p>
          </p:txBody>
        </p:sp>
      </p:grpSp>
      <p:sp>
        <p:nvSpPr>
          <p:cNvPr id="126" name="Rectangle 125"/>
          <p:cNvSpPr/>
          <p:nvPr/>
        </p:nvSpPr>
        <p:spPr>
          <a:xfrm>
            <a:off x="2084948" y="4194098"/>
            <a:ext cx="151200" cy="151200"/>
          </a:xfrm>
          <a:prstGeom prst="rect">
            <a:avLst/>
          </a:prstGeom>
          <a:solidFill>
            <a:srgbClr val="009CDE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1600"/>
          </a:p>
        </p:txBody>
      </p:sp>
      <p:sp>
        <p:nvSpPr>
          <p:cNvPr id="127" name="Rectangle 126"/>
          <p:cNvSpPr/>
          <p:nvPr/>
        </p:nvSpPr>
        <p:spPr>
          <a:xfrm>
            <a:off x="2344379" y="4194098"/>
            <a:ext cx="151200" cy="151200"/>
          </a:xfrm>
          <a:prstGeom prst="rect">
            <a:avLst/>
          </a:prstGeom>
          <a:solidFill>
            <a:srgbClr val="009CDE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1600"/>
          </a:p>
        </p:txBody>
      </p:sp>
      <p:grpSp>
        <p:nvGrpSpPr>
          <p:cNvPr id="138" name="Group 137"/>
          <p:cNvGrpSpPr/>
          <p:nvPr/>
        </p:nvGrpSpPr>
        <p:grpSpPr>
          <a:xfrm>
            <a:off x="4842703" y="2164983"/>
            <a:ext cx="841559" cy="660527"/>
            <a:chOff x="1904709" y="3769970"/>
            <a:chExt cx="841559" cy="660527"/>
          </a:xfrm>
          <a:solidFill>
            <a:srgbClr val="EBEBEB"/>
          </a:solidFill>
        </p:grpSpPr>
        <p:sp>
          <p:nvSpPr>
            <p:cNvPr id="151" name="Rounded Rectangle 167"/>
            <p:cNvSpPr/>
            <p:nvPr/>
          </p:nvSpPr>
          <p:spPr>
            <a:xfrm>
              <a:off x="1904709" y="3769970"/>
              <a:ext cx="841559" cy="637461"/>
            </a:xfrm>
            <a:prstGeom prst="rect">
              <a:avLst/>
            </a:prstGeom>
            <a:grpFill/>
            <a:ln w="12700">
              <a:noFill/>
            </a:ln>
            <a:effectLst>
              <a:innerShdw>
                <a:srgbClr val="FFFFFF"/>
              </a:innerShdw>
            </a:effectLst>
            <a:scene3d>
              <a:camera prst="orthographicFront">
                <a:rot lat="0" lon="0" rev="0"/>
              </a:camera>
              <a:lightRig rig="twoPt" dir="r">
                <a:rot lat="0" lon="0" rev="6000000"/>
              </a:lightRig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100">
                  <a:solidFill>
                    <a:schemeClr val="tx1"/>
                  </a:solidFill>
                  <a:latin typeface="+mj-lt"/>
                </a:rPr>
                <a:t>nRF52832</a:t>
              </a:r>
            </a:p>
            <a:p>
              <a:pPr algn="ctr"/>
              <a:r>
                <a:rPr lang="nb-NO" sz="700">
                  <a:solidFill>
                    <a:schemeClr val="tx1"/>
                  </a:solidFill>
                  <a:latin typeface="+mj-lt"/>
                </a:rPr>
                <a:t>256kB/32kB</a:t>
              </a:r>
            </a:p>
          </p:txBody>
        </p:sp>
        <p:sp>
          <p:nvSpPr>
            <p:cNvPr id="179" name="TextBox 178"/>
            <p:cNvSpPr txBox="1"/>
            <p:nvPr/>
          </p:nvSpPr>
          <p:spPr bwMode="auto">
            <a:xfrm>
              <a:off x="2171383" y="4254427"/>
              <a:ext cx="295115" cy="1760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nb-NO" sz="500">
                  <a:latin typeface="+mn-lt"/>
                </a:rPr>
                <a:t>QFN</a:t>
              </a:r>
            </a:p>
          </p:txBody>
        </p:sp>
      </p:grpSp>
      <p:sp>
        <p:nvSpPr>
          <p:cNvPr id="182" name="Rectangle 181"/>
          <p:cNvSpPr/>
          <p:nvPr/>
        </p:nvSpPr>
        <p:spPr>
          <a:xfrm>
            <a:off x="5188027" y="2522702"/>
            <a:ext cx="151200" cy="151200"/>
          </a:xfrm>
          <a:prstGeom prst="rect">
            <a:avLst/>
          </a:prstGeom>
          <a:solidFill>
            <a:srgbClr val="009CDE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1600"/>
          </a:p>
        </p:txBody>
      </p:sp>
      <p:grpSp>
        <p:nvGrpSpPr>
          <p:cNvPr id="183" name="Group 182"/>
          <p:cNvGrpSpPr/>
          <p:nvPr/>
        </p:nvGrpSpPr>
        <p:grpSpPr>
          <a:xfrm>
            <a:off x="5762988" y="1684640"/>
            <a:ext cx="841559" cy="660527"/>
            <a:chOff x="1904709" y="3769970"/>
            <a:chExt cx="841559" cy="660527"/>
          </a:xfrm>
          <a:solidFill>
            <a:srgbClr val="EBEBEB"/>
          </a:solidFill>
        </p:grpSpPr>
        <p:sp>
          <p:nvSpPr>
            <p:cNvPr id="184" name="Rounded Rectangle 167"/>
            <p:cNvSpPr/>
            <p:nvPr/>
          </p:nvSpPr>
          <p:spPr>
            <a:xfrm>
              <a:off x="1904709" y="3769970"/>
              <a:ext cx="841559" cy="637461"/>
            </a:xfrm>
            <a:prstGeom prst="rect">
              <a:avLst/>
            </a:prstGeom>
            <a:grpFill/>
            <a:ln w="12700">
              <a:noFill/>
            </a:ln>
            <a:effectLst>
              <a:innerShdw>
                <a:srgbClr val="FFFFFF"/>
              </a:innerShdw>
            </a:effectLst>
            <a:scene3d>
              <a:camera prst="orthographicFront">
                <a:rot lat="0" lon="0" rev="0"/>
              </a:camera>
              <a:lightRig rig="twoPt" dir="r">
                <a:rot lat="0" lon="0" rev="6000000"/>
              </a:lightRig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100">
                  <a:solidFill>
                    <a:schemeClr val="tx1"/>
                  </a:solidFill>
                  <a:latin typeface="+mj-lt"/>
                </a:rPr>
                <a:t>nRF52832</a:t>
              </a:r>
            </a:p>
            <a:p>
              <a:pPr algn="ctr"/>
              <a:r>
                <a:rPr lang="nb-NO" sz="700">
                  <a:solidFill>
                    <a:schemeClr val="tx1"/>
                  </a:solidFill>
                  <a:latin typeface="+mj-lt"/>
                </a:rPr>
                <a:t>512kB/64kB</a:t>
              </a:r>
            </a:p>
          </p:txBody>
        </p:sp>
        <p:sp>
          <p:nvSpPr>
            <p:cNvPr id="187" name="TextBox 186"/>
            <p:cNvSpPr txBox="1"/>
            <p:nvPr/>
          </p:nvSpPr>
          <p:spPr bwMode="auto">
            <a:xfrm>
              <a:off x="2049150" y="4254427"/>
              <a:ext cx="295115" cy="1760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nb-NO" sz="500">
                  <a:latin typeface="+mn-lt"/>
                </a:rPr>
                <a:t>QFN</a:t>
              </a:r>
            </a:p>
          </p:txBody>
        </p:sp>
        <p:sp>
          <p:nvSpPr>
            <p:cNvPr id="200" name="TextBox 199"/>
            <p:cNvSpPr txBox="1"/>
            <p:nvPr/>
          </p:nvSpPr>
          <p:spPr bwMode="auto">
            <a:xfrm>
              <a:off x="2289315" y="4254427"/>
              <a:ext cx="363166" cy="1760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nb-NO" sz="500">
                  <a:latin typeface="+mn-lt"/>
                </a:rPr>
                <a:t>CSP</a:t>
              </a:r>
            </a:p>
          </p:txBody>
        </p:sp>
      </p:grpSp>
      <p:sp>
        <p:nvSpPr>
          <p:cNvPr id="201" name="Rectangle 200"/>
          <p:cNvSpPr/>
          <p:nvPr/>
        </p:nvSpPr>
        <p:spPr>
          <a:xfrm>
            <a:off x="5991895" y="2042359"/>
            <a:ext cx="151200" cy="151200"/>
          </a:xfrm>
          <a:prstGeom prst="rect">
            <a:avLst/>
          </a:prstGeom>
          <a:solidFill>
            <a:srgbClr val="009CDE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1600"/>
          </a:p>
        </p:txBody>
      </p:sp>
      <p:sp>
        <p:nvSpPr>
          <p:cNvPr id="202" name="Rectangle 201"/>
          <p:cNvSpPr/>
          <p:nvPr/>
        </p:nvSpPr>
        <p:spPr>
          <a:xfrm>
            <a:off x="6251326" y="2042359"/>
            <a:ext cx="151200" cy="151200"/>
          </a:xfrm>
          <a:prstGeom prst="rect">
            <a:avLst/>
          </a:prstGeom>
          <a:solidFill>
            <a:srgbClr val="009CDE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1600"/>
          </a:p>
        </p:txBody>
      </p:sp>
      <p:grpSp>
        <p:nvGrpSpPr>
          <p:cNvPr id="212" name="Group 211"/>
          <p:cNvGrpSpPr/>
          <p:nvPr/>
        </p:nvGrpSpPr>
        <p:grpSpPr>
          <a:xfrm>
            <a:off x="6788755" y="1208047"/>
            <a:ext cx="841559" cy="660527"/>
            <a:chOff x="1904709" y="3769970"/>
            <a:chExt cx="841559" cy="660527"/>
          </a:xfrm>
          <a:solidFill>
            <a:srgbClr val="EBEBEB"/>
          </a:solidFill>
        </p:grpSpPr>
        <p:sp>
          <p:nvSpPr>
            <p:cNvPr id="213" name="Rounded Rectangle 167"/>
            <p:cNvSpPr/>
            <p:nvPr/>
          </p:nvSpPr>
          <p:spPr>
            <a:xfrm>
              <a:off x="1904709" y="3769970"/>
              <a:ext cx="841559" cy="637461"/>
            </a:xfrm>
            <a:prstGeom prst="rect">
              <a:avLst/>
            </a:prstGeom>
            <a:grpFill/>
            <a:ln w="12700">
              <a:noFill/>
            </a:ln>
            <a:effectLst>
              <a:innerShdw>
                <a:srgbClr val="FFFFFF"/>
              </a:innerShdw>
            </a:effectLst>
            <a:scene3d>
              <a:camera prst="orthographicFront">
                <a:rot lat="0" lon="0" rev="0"/>
              </a:camera>
              <a:lightRig rig="twoPt" dir="r">
                <a:rot lat="0" lon="0" rev="6000000"/>
              </a:lightRig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100">
                  <a:solidFill>
                    <a:schemeClr val="tx1"/>
                  </a:solidFill>
                  <a:latin typeface="+mj-lt"/>
                </a:rPr>
                <a:t>nRF52840</a:t>
              </a:r>
            </a:p>
            <a:p>
              <a:pPr algn="ctr"/>
              <a:r>
                <a:rPr lang="nb-NO" sz="700">
                  <a:solidFill>
                    <a:schemeClr val="tx1"/>
                  </a:solidFill>
                  <a:latin typeface="+mj-lt"/>
                </a:rPr>
                <a:t>1024kB/256kB</a:t>
              </a:r>
            </a:p>
          </p:txBody>
        </p:sp>
        <p:sp>
          <p:nvSpPr>
            <p:cNvPr id="214" name="TextBox 213"/>
            <p:cNvSpPr txBox="1"/>
            <p:nvPr/>
          </p:nvSpPr>
          <p:spPr bwMode="auto">
            <a:xfrm>
              <a:off x="2171383" y="4254427"/>
              <a:ext cx="295115" cy="1760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nb-NO" sz="500">
                  <a:latin typeface="+mn-lt"/>
                </a:rPr>
                <a:t>aQFN</a:t>
              </a:r>
            </a:p>
          </p:txBody>
        </p:sp>
      </p:grpSp>
      <p:sp>
        <p:nvSpPr>
          <p:cNvPr id="215" name="Rectangle 214"/>
          <p:cNvSpPr/>
          <p:nvPr/>
        </p:nvSpPr>
        <p:spPr>
          <a:xfrm>
            <a:off x="7134079" y="1565766"/>
            <a:ext cx="151200" cy="151200"/>
          </a:xfrm>
          <a:prstGeom prst="rect">
            <a:avLst/>
          </a:prstGeom>
          <a:solidFill>
            <a:srgbClr val="009CDE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1600"/>
          </a:p>
        </p:txBody>
      </p:sp>
      <p:sp>
        <p:nvSpPr>
          <p:cNvPr id="217" name="Rounded Rectangle 167"/>
          <p:cNvSpPr/>
          <p:nvPr/>
        </p:nvSpPr>
        <p:spPr>
          <a:xfrm>
            <a:off x="4506761" y="2982519"/>
            <a:ext cx="841559" cy="637461"/>
          </a:xfrm>
          <a:prstGeom prst="rect">
            <a:avLst/>
          </a:prstGeom>
          <a:solidFill>
            <a:srgbClr val="EBEBEB"/>
          </a:solidFill>
          <a:ln w="1270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100">
                <a:solidFill>
                  <a:schemeClr val="tx1"/>
                </a:solidFill>
                <a:latin typeface="+mj-lt"/>
              </a:rPr>
              <a:t>nRF52810</a:t>
            </a:r>
          </a:p>
          <a:p>
            <a:pPr algn="ctr"/>
            <a:r>
              <a:rPr lang="nb-NO" sz="700">
                <a:solidFill>
                  <a:schemeClr val="tx1"/>
                </a:solidFill>
                <a:latin typeface="+mj-lt"/>
              </a:rPr>
              <a:t>192kB/24kB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4646475" y="3466049"/>
            <a:ext cx="603331" cy="176070"/>
            <a:chOff x="2049150" y="4254427"/>
            <a:chExt cx="603331" cy="176070"/>
          </a:xfrm>
          <a:solidFill>
            <a:srgbClr val="EBEBEB"/>
          </a:solidFill>
        </p:grpSpPr>
        <p:sp>
          <p:nvSpPr>
            <p:cNvPr id="68" name="TextBox 67"/>
            <p:cNvSpPr txBox="1"/>
            <p:nvPr/>
          </p:nvSpPr>
          <p:spPr bwMode="auto">
            <a:xfrm>
              <a:off x="2049150" y="4254427"/>
              <a:ext cx="295115" cy="1760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nb-NO" sz="500">
                  <a:latin typeface="+mn-lt"/>
                </a:rPr>
                <a:t>QFN</a:t>
              </a:r>
            </a:p>
          </p:txBody>
        </p:sp>
        <p:sp>
          <p:nvSpPr>
            <p:cNvPr id="69" name="TextBox 68"/>
            <p:cNvSpPr txBox="1"/>
            <p:nvPr/>
          </p:nvSpPr>
          <p:spPr bwMode="auto">
            <a:xfrm>
              <a:off x="2289315" y="4254427"/>
              <a:ext cx="363166" cy="1760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nb-NO" sz="500">
                  <a:latin typeface="+mn-lt"/>
                </a:rPr>
                <a:t>CSP</a:t>
              </a: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108" y="3901210"/>
            <a:ext cx="1623218" cy="505938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4736652" y="3340238"/>
            <a:ext cx="151200" cy="151200"/>
          </a:xfrm>
          <a:prstGeom prst="rect">
            <a:avLst/>
          </a:prstGeom>
          <a:solidFill>
            <a:srgbClr val="009CDE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1600"/>
          </a:p>
        </p:txBody>
      </p:sp>
      <p:sp>
        <p:nvSpPr>
          <p:cNvPr id="71" name="Rectangle 70"/>
          <p:cNvSpPr/>
          <p:nvPr/>
        </p:nvSpPr>
        <p:spPr>
          <a:xfrm>
            <a:off x="4996083" y="3340238"/>
            <a:ext cx="151200" cy="151200"/>
          </a:xfrm>
          <a:prstGeom prst="rect">
            <a:avLst/>
          </a:prstGeom>
          <a:solidFill>
            <a:srgbClr val="009CDE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1600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31" y="1825696"/>
            <a:ext cx="1623218" cy="5059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 bwMode="auto">
          <a:xfrm>
            <a:off x="2279140" y="1814423"/>
            <a:ext cx="1154878" cy="46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nb-NO" sz="2200" b="1">
                <a:solidFill>
                  <a:srgbClr val="000000"/>
                </a:solidFill>
                <a:latin typeface="Arial Black" panose="020B0A04020102020204" pitchFamily="34" charset="0"/>
              </a:rPr>
              <a:t>4.2</a:t>
            </a:r>
          </a:p>
        </p:txBody>
      </p:sp>
    </p:spTree>
    <p:extLst>
      <p:ext uri="{BB962C8B-B14F-4D97-AF65-F5344CB8AC3E}">
        <p14:creationId xmlns:p14="http://schemas.microsoft.com/office/powerpoint/2010/main" val="2071764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Nordic Semiconductor_MAY2015">
  <a:themeElements>
    <a:clrScheme name="Custom 1">
      <a:dk1>
        <a:sysClr val="windowText" lastClr="000000"/>
      </a:dk1>
      <a:lt1>
        <a:sysClr val="window" lastClr="FFFFFF"/>
      </a:lt1>
      <a:dk2>
        <a:srgbClr val="585858"/>
      </a:dk2>
      <a:lt2>
        <a:srgbClr val="CDD4D7"/>
      </a:lt2>
      <a:accent1>
        <a:srgbClr val="0099DA"/>
      </a:accent1>
      <a:accent2>
        <a:srgbClr val="046AB4"/>
      </a:accent2>
      <a:accent3>
        <a:srgbClr val="17479E"/>
      </a:accent3>
      <a:accent4>
        <a:srgbClr val="6DCFF6"/>
      </a:accent4>
      <a:accent5>
        <a:srgbClr val="B0E5FA"/>
      </a:accent5>
      <a:accent6>
        <a:srgbClr val="0E4266"/>
      </a:accent6>
      <a:hlink>
        <a:srgbClr val="09293F"/>
      </a:hlink>
      <a:folHlink>
        <a:srgbClr val="CCEEFC"/>
      </a:folHlink>
    </a:clrScheme>
    <a:fontScheme name="Custom 1">
      <a:majorFont>
        <a:latin typeface="Gotham Light"/>
        <a:ea typeface=""/>
        <a:cs typeface=""/>
      </a:majorFont>
      <a:minorFont>
        <a:latin typeface="Gotham Book"/>
        <a:ea typeface=""/>
        <a:cs typeface="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0">
          <a:noFill/>
        </a:ln>
        <a:effectLst>
          <a:innerShdw>
            <a:srgbClr val="FFFFFF"/>
          </a:innerShdw>
        </a:effectLst>
        <a:scene3d>
          <a:camera prst="orthographicFront">
            <a:rot lat="0" lon="0" rev="0"/>
          </a:camera>
          <a:lightRig rig="twoPt" dir="r">
            <a:rot lat="0" lon="0" rev="6000000"/>
          </a:lightRig>
        </a:scene3d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  <a:noAutofit/>
      </a:bodyPr>
      <a:lstStyle>
        <a:defPPr>
          <a:lnSpc>
            <a:spcPct val="150000"/>
          </a:lnSpc>
          <a:defRPr sz="105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Nordic Semiconductor_MAY2015">
  <a:themeElements>
    <a:clrScheme name="Nordic">
      <a:dk1>
        <a:sysClr val="windowText" lastClr="000000"/>
      </a:dk1>
      <a:lt1>
        <a:srgbClr val="FFFFFF"/>
      </a:lt1>
      <a:dk2>
        <a:srgbClr val="585858"/>
      </a:dk2>
      <a:lt2>
        <a:srgbClr val="CDD4D7"/>
      </a:lt2>
      <a:accent1>
        <a:srgbClr val="009CDE"/>
      </a:accent1>
      <a:accent2>
        <a:srgbClr val="6DCFF6"/>
      </a:accent2>
      <a:accent3>
        <a:srgbClr val="0081B7"/>
      </a:accent3>
      <a:accent4>
        <a:srgbClr val="8ED8F8"/>
      </a:accent4>
      <a:accent5>
        <a:srgbClr val="C7EAFB"/>
      </a:accent5>
      <a:accent6>
        <a:srgbClr val="202A59"/>
      </a:accent6>
      <a:hlink>
        <a:srgbClr val="585858"/>
      </a:hlink>
      <a:folHlink>
        <a:srgbClr val="585858"/>
      </a:folHlink>
    </a:clrScheme>
    <a:fontScheme name="Gotham">
      <a:majorFont>
        <a:latin typeface="Gotham Extra Light"/>
        <a:ea typeface=""/>
        <a:cs typeface=""/>
      </a:majorFont>
      <a:minorFont>
        <a:latin typeface="Gotham Light"/>
        <a:ea typeface=""/>
        <a:cs typeface="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0">
          <a:noFill/>
        </a:ln>
        <a:effectLst>
          <a:innerShdw>
            <a:srgbClr val="FFFFFF"/>
          </a:innerShdw>
        </a:effectLst>
        <a:scene3d>
          <a:camera prst="orthographicFront">
            <a:rot lat="0" lon="0" rev="0"/>
          </a:camera>
          <a:lightRig rig="twoPt" dir="r">
            <a:rot lat="0" lon="0" rev="6000000"/>
          </a:lightRig>
        </a:scene3d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  <a:noAutofit/>
      </a:bodyPr>
      <a:lstStyle>
        <a:defPPr>
          <a:lnSpc>
            <a:spcPct val="150000"/>
          </a:lnSpc>
          <a:defRPr sz="105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49611</TotalTime>
  <Words>1621</Words>
  <Application>Microsoft Office PowerPoint</Application>
  <PresentationFormat>On-screen Show (16:9)</PresentationFormat>
  <Paragraphs>481</Paragraphs>
  <Slides>17</Slides>
  <Notes>17</Notes>
  <HiddenSlides>3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Arial Black</vt:lpstr>
      <vt:lpstr>Calibri</vt:lpstr>
      <vt:lpstr>Gotham Book</vt:lpstr>
      <vt:lpstr>Gotham Extra Light</vt:lpstr>
      <vt:lpstr>Gotham Light</vt:lpstr>
      <vt:lpstr>Wingdings</vt:lpstr>
      <vt:lpstr>Wingdings 2</vt:lpstr>
      <vt:lpstr>Wingdings 3</vt:lpstr>
      <vt:lpstr>Nordic Semiconductor_MAY2015</vt:lpstr>
      <vt:lpstr>1_Nordic Semiconductor_MAY2015</vt:lpstr>
      <vt:lpstr>think-cell Slide</vt:lpstr>
      <vt:lpstr>Bitmap Image</vt:lpstr>
      <vt:lpstr>An introduction to Nordic Semiconductor </vt:lpstr>
      <vt:lpstr>A brief overview of Nordic Semiconductor</vt:lpstr>
      <vt:lpstr>What do we make?</vt:lpstr>
      <vt:lpstr>A «fabless» semiconductor company </vt:lpstr>
      <vt:lpstr>Nordic began the trend, and still the leader</vt:lpstr>
      <vt:lpstr>Powering an incredible range of products</vt:lpstr>
      <vt:lpstr>Nordic gaining design win market share</vt:lpstr>
      <vt:lpstr>The Complete Bluetooth® low energy solution</vt:lpstr>
      <vt:lpstr>The nRF5x Series – Short range </vt:lpstr>
      <vt:lpstr>Nordic Semiconductor products</vt:lpstr>
      <vt:lpstr>An introduction to Nordic Semiconductor </vt:lpstr>
      <vt:lpstr>Course Agenda</vt:lpstr>
      <vt:lpstr>Course Agenda</vt:lpstr>
      <vt:lpstr>Course Agenda</vt:lpstr>
      <vt:lpstr>Agenda</vt:lpstr>
      <vt:lpstr>Agenda</vt:lpstr>
      <vt:lpstr>Course Agenda</vt:lpstr>
    </vt:vector>
  </TitlesOfParts>
  <Company>Nordic Semiconductor ASA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Aina Bergerud</dc:creator>
  <cp:lastModifiedBy>Haugland, Andreas</cp:lastModifiedBy>
  <cp:revision>6</cp:revision>
  <cp:lastPrinted>2022-03-07T13:27:17Z</cp:lastPrinted>
  <dcterms:created xsi:type="dcterms:W3CDTF">2014-11-07T08:15:37Z</dcterms:created>
  <dcterms:modified xsi:type="dcterms:W3CDTF">2024-02-12T11:52:47Z</dcterms:modified>
</cp:coreProperties>
</file>