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handoutMasterIdLst>
    <p:handoutMasterId r:id="rId34"/>
  </p:handoutMasterIdLst>
  <p:sldIdLst>
    <p:sldId id="410" r:id="rId2"/>
    <p:sldId id="413" r:id="rId3"/>
    <p:sldId id="457" r:id="rId4"/>
    <p:sldId id="461" r:id="rId5"/>
    <p:sldId id="419" r:id="rId6"/>
    <p:sldId id="468" r:id="rId7"/>
    <p:sldId id="429" r:id="rId8"/>
    <p:sldId id="430" r:id="rId9"/>
    <p:sldId id="448" r:id="rId10"/>
    <p:sldId id="447" r:id="rId11"/>
    <p:sldId id="466" r:id="rId12"/>
    <p:sldId id="416" r:id="rId13"/>
    <p:sldId id="418" r:id="rId14"/>
    <p:sldId id="417" r:id="rId15"/>
    <p:sldId id="469" r:id="rId16"/>
    <p:sldId id="384" r:id="rId17"/>
    <p:sldId id="421" r:id="rId18"/>
    <p:sldId id="467" r:id="rId19"/>
    <p:sldId id="456" r:id="rId20"/>
    <p:sldId id="422" r:id="rId21"/>
    <p:sldId id="442" r:id="rId22"/>
    <p:sldId id="464" r:id="rId23"/>
    <p:sldId id="455" r:id="rId24"/>
    <p:sldId id="465" r:id="rId25"/>
    <p:sldId id="444" r:id="rId26"/>
    <p:sldId id="463" r:id="rId27"/>
    <p:sldId id="453" r:id="rId28"/>
    <p:sldId id="470" r:id="rId29"/>
    <p:sldId id="441" r:id="rId30"/>
    <p:sldId id="459" r:id="rId31"/>
    <p:sldId id="462" r:id="rId32"/>
  </p:sldIdLst>
  <p:sldSz cx="9144000" cy="5143500" type="screen16x9"/>
  <p:notesSz cx="7023100" cy="9309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F46EDC3F-63D1-4930-9824-5217700EB2F2}">
          <p14:sldIdLst>
            <p14:sldId id="410"/>
            <p14:sldId id="413"/>
            <p14:sldId id="457"/>
            <p14:sldId id="461"/>
            <p14:sldId id="419"/>
            <p14:sldId id="468"/>
            <p14:sldId id="429"/>
            <p14:sldId id="430"/>
            <p14:sldId id="448"/>
            <p14:sldId id="447"/>
            <p14:sldId id="466"/>
            <p14:sldId id="416"/>
            <p14:sldId id="418"/>
            <p14:sldId id="417"/>
            <p14:sldId id="469"/>
            <p14:sldId id="384"/>
            <p14:sldId id="421"/>
            <p14:sldId id="467"/>
            <p14:sldId id="456"/>
            <p14:sldId id="422"/>
            <p14:sldId id="442"/>
            <p14:sldId id="464"/>
            <p14:sldId id="455"/>
            <p14:sldId id="465"/>
            <p14:sldId id="444"/>
            <p14:sldId id="463"/>
            <p14:sldId id="453"/>
            <p14:sldId id="470"/>
            <p14:sldId id="441"/>
            <p14:sldId id="459"/>
            <p14:sldId id="462"/>
          </p14:sldIdLst>
        </p14:section>
      </p14:sectionLst>
    </p:ext>
    <p:ext uri="{EFAFB233-063F-42B5-8137-9DF3F51BA10A}">
      <p15:sldGuideLst xmlns:p15="http://schemas.microsoft.com/office/powerpoint/2012/main">
        <p15:guide id="1" orient="horz" pos="532">
          <p15:clr>
            <a:srgbClr val="A4A3A4"/>
          </p15:clr>
        </p15:guide>
        <p15:guide id="3" pos="521" userDrawn="1">
          <p15:clr>
            <a:srgbClr val="A4A3A4"/>
          </p15:clr>
        </p15:guide>
        <p15:guide id="4" pos="385"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erud, Thomas Embla" initials="TEB" lastIdx="2" clrIdx="0"/>
  <p:cmAuthor id="7" name="Thomas Embla Bonnerud" initials="TEB [7]" lastIdx="1" clrIdx="7"/>
  <p:cmAuthor id="1" name="Thomas Embla Bonnerud" initials="TEB" lastIdx="2" clrIdx="1"/>
  <p:cmAuthor id="8" name="Thomas Embla Bonnerud" initials="TEB [8]" lastIdx="1" clrIdx="8"/>
  <p:cmAuthor id="2" name="Thomas Embla Bonnerud" initials="TEB [2]" lastIdx="1" clrIdx="2"/>
  <p:cmAuthor id="9" name="Thomas Embla Bonnerud" initials="TEB [9]" lastIdx="1" clrIdx="9"/>
  <p:cmAuthor id="3" name="Thomas Embla Bonnerud" initials="TEB [3]" lastIdx="1" clrIdx="3"/>
  <p:cmAuthor id="4" name="Thomas Embla Bonnerud" initials="TEB [4]" lastIdx="1" clrIdx="4"/>
  <p:cmAuthor id="5" name="Thomas Embla Bonnerud" initials="TEB [5]" lastIdx="1" clrIdx="5"/>
  <p:cmAuthor id="6" name="Thomas Embla Bonnerud" initials="TEB [6]" lastIdx="1" clrIdx="6"/>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BE905"/>
    <a:srgbClr val="90CD4F"/>
    <a:srgbClr val="F7E505"/>
    <a:srgbClr val="FB0000"/>
    <a:srgbClr val="636466"/>
    <a:srgbClr val="C7C7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141691-BC15-43D0-886E-98809CEBBDD2}" v="1" dt="2023-02-17T07:13:45.807"/>
  </p1510:revLst>
</p1510:revInfo>
</file>

<file path=ppt/tableStyles.xml><?xml version="1.0" encoding="utf-8"?>
<a:tblStyleLst xmlns:a="http://schemas.openxmlformats.org/drawingml/2006/main" def="{5C22544A-7EE6-4342-B048-85BDC9FD1C3A}">
  <a:tblStyle styleId="{5C22544A-7EE6-4342-B048-85BDC9FD1C3A}" styleName="Middels stil 2 - uthevingsfarg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48" autoAdjust="0"/>
    <p:restoredTop sz="72329" autoAdjust="0"/>
  </p:normalViewPr>
  <p:slideViewPr>
    <p:cSldViewPr snapToGrid="0" snapToObjects="1">
      <p:cViewPr varScale="1">
        <p:scale>
          <a:sx n="109" d="100"/>
          <a:sy n="109" d="100"/>
        </p:scale>
        <p:origin x="1272" y="96"/>
      </p:cViewPr>
      <p:guideLst>
        <p:guide orient="horz" pos="532"/>
        <p:guide pos="521"/>
        <p:guide pos="385"/>
      </p:guideLst>
    </p:cSldViewPr>
  </p:slideViewPr>
  <p:outlineViewPr>
    <p:cViewPr>
      <p:scale>
        <a:sx n="33" d="100"/>
        <a:sy n="33" d="100"/>
      </p:scale>
      <p:origin x="0" y="-134"/>
    </p:cViewPr>
  </p:outlineViewPr>
  <p:notesTextViewPr>
    <p:cViewPr>
      <p:scale>
        <a:sx n="3" d="2"/>
        <a:sy n="3" d="2"/>
      </p:scale>
      <p:origin x="0" y="0"/>
    </p:cViewPr>
  </p:notesTextViewPr>
  <p:sorterViewPr>
    <p:cViewPr varScale="1">
      <p:scale>
        <a:sx n="1" d="1"/>
        <a:sy n="1" d="1"/>
      </p:scale>
      <p:origin x="0" y="-1646"/>
    </p:cViewPr>
  </p:sorterViewPr>
  <p:notesViewPr>
    <p:cSldViewPr snapToGrid="0" snapToObjects="1">
      <p:cViewPr varScale="1">
        <p:scale>
          <a:sx n="122" d="100"/>
          <a:sy n="122" d="100"/>
        </p:scale>
        <p:origin x="4914" y="96"/>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lmseth, Edvin" userId="3e469f5f-7596-406b-a96c-674b29881288" providerId="ADAL" clId="{E04D091F-E7AC-40C4-A45A-4C30DFD77E86}"/>
    <pc:docChg chg="modSld">
      <pc:chgData name="Holmseth, Edvin" userId="3e469f5f-7596-406b-a96c-674b29881288" providerId="ADAL" clId="{E04D091F-E7AC-40C4-A45A-4C30DFD77E86}" dt="2022-10-31T14:08:59.286" v="0" actId="729"/>
      <pc:docMkLst>
        <pc:docMk/>
      </pc:docMkLst>
      <pc:sldChg chg="mod modShow">
        <pc:chgData name="Holmseth, Edvin" userId="3e469f5f-7596-406b-a96c-674b29881288" providerId="ADAL" clId="{E04D091F-E7AC-40C4-A45A-4C30DFD77E86}" dt="2022-10-31T14:08:59.286" v="0" actId="729"/>
        <pc:sldMkLst>
          <pc:docMk/>
          <pc:sldMk cId="1008053807" sldId="459"/>
        </pc:sldMkLst>
      </pc:sldChg>
    </pc:docChg>
  </pc:docChgLst>
  <pc:docChgLst>
    <pc:chgData name="Holmseth, Edvin" userId="3e469f5f-7596-406b-a96c-674b29881288" providerId="ADAL" clId="{1E141691-BC15-43D0-886E-98809CEBBDD2}"/>
    <pc:docChg chg="undo custSel modSld">
      <pc:chgData name="Holmseth, Edvin" userId="3e469f5f-7596-406b-a96c-674b29881288" providerId="ADAL" clId="{1E141691-BC15-43D0-886E-98809CEBBDD2}" dt="2023-02-17T07:14:39.786" v="1" actId="1076"/>
      <pc:docMkLst>
        <pc:docMk/>
      </pc:docMkLst>
      <pc:sldChg chg="modSp mod">
        <pc:chgData name="Holmseth, Edvin" userId="3e469f5f-7596-406b-a96c-674b29881288" providerId="ADAL" clId="{1E141691-BC15-43D0-886E-98809CEBBDD2}" dt="2023-02-17T07:14:39.786" v="1" actId="1076"/>
        <pc:sldMkLst>
          <pc:docMk/>
          <pc:sldMk cId="1609583344" sldId="456"/>
        </pc:sldMkLst>
        <pc:cxnChg chg="mod">
          <ac:chgData name="Holmseth, Edvin" userId="3e469f5f-7596-406b-a96c-674b29881288" providerId="ADAL" clId="{1E141691-BC15-43D0-886E-98809CEBBDD2}" dt="2023-02-17T07:14:39.786" v="1" actId="1076"/>
          <ac:cxnSpMkLst>
            <pc:docMk/>
            <pc:sldMk cId="1609583344" sldId="456"/>
            <ac:cxnSpMk id="24" creationId="{00000000-0000-0000-0000-000000000000}"/>
          </ac:cxnSpMkLst>
        </pc:cxnChg>
      </pc:sldChg>
    </pc:docChg>
  </pc:docChgLst>
  <pc:docChgLst>
    <pc:chgData name="Holmseth, Edvin" userId="3e469f5f-7596-406b-a96c-674b29881288" providerId="ADAL" clId="{B508FC72-AEFA-475B-AFD7-DC7179BBFF27}"/>
    <pc:docChg chg="custSel addSld modSld modNotesMaster modHandout">
      <pc:chgData name="Holmseth, Edvin" userId="3e469f5f-7596-406b-a96c-674b29881288" providerId="ADAL" clId="{B508FC72-AEFA-475B-AFD7-DC7179BBFF27}" dt="2021-12-08T07:06:55.769" v="55"/>
      <pc:docMkLst>
        <pc:docMk/>
      </pc:docMkLst>
      <pc:sldChg chg="mod modShow">
        <pc:chgData name="Holmseth, Edvin" userId="3e469f5f-7596-406b-a96c-674b29881288" providerId="ADAL" clId="{B508FC72-AEFA-475B-AFD7-DC7179BBFF27}" dt="2021-12-07T21:56:47.983" v="15" actId="729"/>
        <pc:sldMkLst>
          <pc:docMk/>
          <pc:sldMk cId="1578920002" sldId="384"/>
        </pc:sldMkLst>
      </pc:sldChg>
      <pc:sldChg chg="modSp mod">
        <pc:chgData name="Holmseth, Edvin" userId="3e469f5f-7596-406b-a96c-674b29881288" providerId="ADAL" clId="{B508FC72-AEFA-475B-AFD7-DC7179BBFF27}" dt="2021-12-07T21:53:13.422" v="8" actId="27636"/>
        <pc:sldMkLst>
          <pc:docMk/>
          <pc:sldMk cId="811326269" sldId="413"/>
        </pc:sldMkLst>
        <pc:spChg chg="mod">
          <ac:chgData name="Holmseth, Edvin" userId="3e469f5f-7596-406b-a96c-674b29881288" providerId="ADAL" clId="{B508FC72-AEFA-475B-AFD7-DC7179BBFF27}" dt="2021-12-07T21:53:13.422" v="8" actId="27636"/>
          <ac:spMkLst>
            <pc:docMk/>
            <pc:sldMk cId="811326269" sldId="413"/>
            <ac:spMk id="3" creationId="{00000000-0000-0000-0000-000000000000}"/>
          </ac:spMkLst>
        </pc:spChg>
      </pc:sldChg>
      <pc:sldChg chg="modSp mod modShow">
        <pc:chgData name="Holmseth, Edvin" userId="3e469f5f-7596-406b-a96c-674b29881288" providerId="ADAL" clId="{B508FC72-AEFA-475B-AFD7-DC7179BBFF27}" dt="2021-12-07T21:53:25.319" v="9" actId="729"/>
        <pc:sldMkLst>
          <pc:docMk/>
          <pc:sldMk cId="2978660858" sldId="419"/>
        </pc:sldMkLst>
        <pc:spChg chg="mod">
          <ac:chgData name="Holmseth, Edvin" userId="3e469f5f-7596-406b-a96c-674b29881288" providerId="ADAL" clId="{B508FC72-AEFA-475B-AFD7-DC7179BBFF27}" dt="2021-12-07T21:53:10.146" v="5" actId="1076"/>
          <ac:spMkLst>
            <pc:docMk/>
            <pc:sldMk cId="2978660858" sldId="419"/>
            <ac:spMk id="31" creationId="{00000000-0000-0000-0000-000000000000}"/>
          </ac:spMkLst>
        </pc:spChg>
        <pc:spChg chg="mod">
          <ac:chgData name="Holmseth, Edvin" userId="3e469f5f-7596-406b-a96c-674b29881288" providerId="ADAL" clId="{B508FC72-AEFA-475B-AFD7-DC7179BBFF27}" dt="2021-12-07T21:53:10.146" v="5" actId="1076"/>
          <ac:spMkLst>
            <pc:docMk/>
            <pc:sldMk cId="2978660858" sldId="419"/>
            <ac:spMk id="32" creationId="{00000000-0000-0000-0000-000000000000}"/>
          </ac:spMkLst>
        </pc:spChg>
        <pc:spChg chg="mod">
          <ac:chgData name="Holmseth, Edvin" userId="3e469f5f-7596-406b-a96c-674b29881288" providerId="ADAL" clId="{B508FC72-AEFA-475B-AFD7-DC7179BBFF27}" dt="2021-12-07T21:53:10.146" v="5" actId="1076"/>
          <ac:spMkLst>
            <pc:docMk/>
            <pc:sldMk cId="2978660858" sldId="419"/>
            <ac:spMk id="33" creationId="{00000000-0000-0000-0000-000000000000}"/>
          </ac:spMkLst>
        </pc:spChg>
        <pc:spChg chg="mod">
          <ac:chgData name="Holmseth, Edvin" userId="3e469f5f-7596-406b-a96c-674b29881288" providerId="ADAL" clId="{B508FC72-AEFA-475B-AFD7-DC7179BBFF27}" dt="2021-12-07T21:53:10.146" v="5" actId="1076"/>
          <ac:spMkLst>
            <pc:docMk/>
            <pc:sldMk cId="2978660858" sldId="419"/>
            <ac:spMk id="34" creationId="{00000000-0000-0000-0000-000000000000}"/>
          </ac:spMkLst>
        </pc:spChg>
        <pc:spChg chg="mod">
          <ac:chgData name="Holmseth, Edvin" userId="3e469f5f-7596-406b-a96c-674b29881288" providerId="ADAL" clId="{B508FC72-AEFA-475B-AFD7-DC7179BBFF27}" dt="2021-12-07T21:53:10.146" v="5" actId="1076"/>
          <ac:spMkLst>
            <pc:docMk/>
            <pc:sldMk cId="2978660858" sldId="419"/>
            <ac:spMk id="35" creationId="{00000000-0000-0000-0000-000000000000}"/>
          </ac:spMkLst>
        </pc:spChg>
        <pc:spChg chg="mod">
          <ac:chgData name="Holmseth, Edvin" userId="3e469f5f-7596-406b-a96c-674b29881288" providerId="ADAL" clId="{B508FC72-AEFA-475B-AFD7-DC7179BBFF27}" dt="2021-12-07T21:53:10.146" v="5" actId="1076"/>
          <ac:spMkLst>
            <pc:docMk/>
            <pc:sldMk cId="2978660858" sldId="419"/>
            <ac:spMk id="36" creationId="{00000000-0000-0000-0000-000000000000}"/>
          </ac:spMkLst>
        </pc:spChg>
        <pc:spChg chg="mod">
          <ac:chgData name="Holmseth, Edvin" userId="3e469f5f-7596-406b-a96c-674b29881288" providerId="ADAL" clId="{B508FC72-AEFA-475B-AFD7-DC7179BBFF27}" dt="2021-12-07T21:53:10.146" v="5" actId="1076"/>
          <ac:spMkLst>
            <pc:docMk/>
            <pc:sldMk cId="2978660858" sldId="419"/>
            <ac:spMk id="37" creationId="{00000000-0000-0000-0000-000000000000}"/>
          </ac:spMkLst>
        </pc:spChg>
        <pc:spChg chg="mod">
          <ac:chgData name="Holmseth, Edvin" userId="3e469f5f-7596-406b-a96c-674b29881288" providerId="ADAL" clId="{B508FC72-AEFA-475B-AFD7-DC7179BBFF27}" dt="2021-12-07T21:53:10.146" v="5" actId="1076"/>
          <ac:spMkLst>
            <pc:docMk/>
            <pc:sldMk cId="2978660858" sldId="419"/>
            <ac:spMk id="38" creationId="{00000000-0000-0000-0000-000000000000}"/>
          </ac:spMkLst>
        </pc:spChg>
        <pc:grpChg chg="mod">
          <ac:chgData name="Holmseth, Edvin" userId="3e469f5f-7596-406b-a96c-674b29881288" providerId="ADAL" clId="{B508FC72-AEFA-475B-AFD7-DC7179BBFF27}" dt="2021-12-07T21:53:10.146" v="5" actId="1076"/>
          <ac:grpSpMkLst>
            <pc:docMk/>
            <pc:sldMk cId="2978660858" sldId="419"/>
            <ac:grpSpMk id="30" creationId="{00000000-0000-0000-0000-000000000000}"/>
          </ac:grpSpMkLst>
        </pc:grpChg>
      </pc:sldChg>
      <pc:sldChg chg="modSp mod">
        <pc:chgData name="Holmseth, Edvin" userId="3e469f5f-7596-406b-a96c-674b29881288" providerId="ADAL" clId="{B508FC72-AEFA-475B-AFD7-DC7179BBFF27}" dt="2021-12-07T21:53:13.418" v="7" actId="27636"/>
        <pc:sldMkLst>
          <pc:docMk/>
          <pc:sldMk cId="152728489" sldId="422"/>
        </pc:sldMkLst>
        <pc:spChg chg="mod">
          <ac:chgData name="Holmseth, Edvin" userId="3e469f5f-7596-406b-a96c-674b29881288" providerId="ADAL" clId="{B508FC72-AEFA-475B-AFD7-DC7179BBFF27}" dt="2021-12-07T21:53:13.418" v="7" actId="27636"/>
          <ac:spMkLst>
            <pc:docMk/>
            <pc:sldMk cId="152728489" sldId="422"/>
            <ac:spMk id="3" creationId="{00000000-0000-0000-0000-000000000000}"/>
          </ac:spMkLst>
        </pc:spChg>
      </pc:sldChg>
      <pc:sldChg chg="modSp mod">
        <pc:chgData name="Holmseth, Edvin" userId="3e469f5f-7596-406b-a96c-674b29881288" providerId="ADAL" clId="{B508FC72-AEFA-475B-AFD7-DC7179BBFF27}" dt="2021-12-07T21:59:42.420" v="53" actId="20577"/>
        <pc:sldMkLst>
          <pc:docMk/>
          <pc:sldMk cId="466335945" sldId="442"/>
        </pc:sldMkLst>
        <pc:spChg chg="mod">
          <ac:chgData name="Holmseth, Edvin" userId="3e469f5f-7596-406b-a96c-674b29881288" providerId="ADAL" clId="{B508FC72-AEFA-475B-AFD7-DC7179BBFF27}" dt="2021-12-07T21:59:42.420" v="53" actId="20577"/>
          <ac:spMkLst>
            <pc:docMk/>
            <pc:sldMk cId="466335945" sldId="442"/>
            <ac:spMk id="3" creationId="{00000000-0000-0000-0000-000000000000}"/>
          </ac:spMkLst>
        </pc:spChg>
      </pc:sldChg>
      <pc:sldChg chg="mod modShow">
        <pc:chgData name="Holmseth, Edvin" userId="3e469f5f-7596-406b-a96c-674b29881288" providerId="ADAL" clId="{B508FC72-AEFA-475B-AFD7-DC7179BBFF27}" dt="2021-12-07T22:00:04.331" v="54" actId="729"/>
        <pc:sldMkLst>
          <pc:docMk/>
          <pc:sldMk cId="1382266709" sldId="453"/>
        </pc:sldMkLst>
      </pc:sldChg>
      <pc:sldChg chg="mod modShow">
        <pc:chgData name="Holmseth, Edvin" userId="3e469f5f-7596-406b-a96c-674b29881288" providerId="ADAL" clId="{B508FC72-AEFA-475B-AFD7-DC7179BBFF27}" dt="2021-12-07T21:54:44.524" v="14" actId="729"/>
        <pc:sldMkLst>
          <pc:docMk/>
          <pc:sldMk cId="2508161120" sldId="466"/>
        </pc:sldMkLst>
      </pc:sldChg>
      <pc:sldChg chg="delSp modSp add modAnim">
        <pc:chgData name="Holmseth, Edvin" userId="3e469f5f-7596-406b-a96c-674b29881288" providerId="ADAL" clId="{B508FC72-AEFA-475B-AFD7-DC7179BBFF27}" dt="2021-12-07T21:53:39.178" v="13" actId="478"/>
        <pc:sldMkLst>
          <pc:docMk/>
          <pc:sldMk cId="2002141868" sldId="468"/>
        </pc:sldMkLst>
        <pc:spChg chg="mod">
          <ac:chgData name="Holmseth, Edvin" userId="3e469f5f-7596-406b-a96c-674b29881288" providerId="ADAL" clId="{B508FC72-AEFA-475B-AFD7-DC7179BBFF27}" dt="2021-12-07T21:53:29.185" v="10" actId="1076"/>
          <ac:spMkLst>
            <pc:docMk/>
            <pc:sldMk cId="2002141868" sldId="468"/>
            <ac:spMk id="31" creationId="{00000000-0000-0000-0000-000000000000}"/>
          </ac:spMkLst>
        </pc:spChg>
        <pc:spChg chg="mod">
          <ac:chgData name="Holmseth, Edvin" userId="3e469f5f-7596-406b-a96c-674b29881288" providerId="ADAL" clId="{B508FC72-AEFA-475B-AFD7-DC7179BBFF27}" dt="2021-12-07T21:53:29.185" v="10" actId="1076"/>
          <ac:spMkLst>
            <pc:docMk/>
            <pc:sldMk cId="2002141868" sldId="468"/>
            <ac:spMk id="32" creationId="{00000000-0000-0000-0000-000000000000}"/>
          </ac:spMkLst>
        </pc:spChg>
        <pc:spChg chg="mod">
          <ac:chgData name="Holmseth, Edvin" userId="3e469f5f-7596-406b-a96c-674b29881288" providerId="ADAL" clId="{B508FC72-AEFA-475B-AFD7-DC7179BBFF27}" dt="2021-12-07T21:53:29.185" v="10" actId="1076"/>
          <ac:spMkLst>
            <pc:docMk/>
            <pc:sldMk cId="2002141868" sldId="468"/>
            <ac:spMk id="33" creationId="{00000000-0000-0000-0000-000000000000}"/>
          </ac:spMkLst>
        </pc:spChg>
        <pc:spChg chg="mod">
          <ac:chgData name="Holmseth, Edvin" userId="3e469f5f-7596-406b-a96c-674b29881288" providerId="ADAL" clId="{B508FC72-AEFA-475B-AFD7-DC7179BBFF27}" dt="2021-12-07T21:53:29.185" v="10" actId="1076"/>
          <ac:spMkLst>
            <pc:docMk/>
            <pc:sldMk cId="2002141868" sldId="468"/>
            <ac:spMk id="34" creationId="{00000000-0000-0000-0000-000000000000}"/>
          </ac:spMkLst>
        </pc:spChg>
        <pc:spChg chg="mod">
          <ac:chgData name="Holmseth, Edvin" userId="3e469f5f-7596-406b-a96c-674b29881288" providerId="ADAL" clId="{B508FC72-AEFA-475B-AFD7-DC7179BBFF27}" dt="2021-12-07T21:53:29.185" v="10" actId="1076"/>
          <ac:spMkLst>
            <pc:docMk/>
            <pc:sldMk cId="2002141868" sldId="468"/>
            <ac:spMk id="35" creationId="{00000000-0000-0000-0000-000000000000}"/>
          </ac:spMkLst>
        </pc:spChg>
        <pc:spChg chg="mod">
          <ac:chgData name="Holmseth, Edvin" userId="3e469f5f-7596-406b-a96c-674b29881288" providerId="ADAL" clId="{B508FC72-AEFA-475B-AFD7-DC7179BBFF27}" dt="2021-12-07T21:53:29.185" v="10" actId="1076"/>
          <ac:spMkLst>
            <pc:docMk/>
            <pc:sldMk cId="2002141868" sldId="468"/>
            <ac:spMk id="36" creationId="{00000000-0000-0000-0000-000000000000}"/>
          </ac:spMkLst>
        </pc:spChg>
        <pc:spChg chg="mod">
          <ac:chgData name="Holmseth, Edvin" userId="3e469f5f-7596-406b-a96c-674b29881288" providerId="ADAL" clId="{B508FC72-AEFA-475B-AFD7-DC7179BBFF27}" dt="2021-12-07T21:53:29.185" v="10" actId="1076"/>
          <ac:spMkLst>
            <pc:docMk/>
            <pc:sldMk cId="2002141868" sldId="468"/>
            <ac:spMk id="37" creationId="{00000000-0000-0000-0000-000000000000}"/>
          </ac:spMkLst>
        </pc:spChg>
        <pc:spChg chg="mod">
          <ac:chgData name="Holmseth, Edvin" userId="3e469f5f-7596-406b-a96c-674b29881288" providerId="ADAL" clId="{B508FC72-AEFA-475B-AFD7-DC7179BBFF27}" dt="2021-12-07T21:53:29.185" v="10" actId="1076"/>
          <ac:spMkLst>
            <pc:docMk/>
            <pc:sldMk cId="2002141868" sldId="468"/>
            <ac:spMk id="38" creationId="{00000000-0000-0000-0000-000000000000}"/>
          </ac:spMkLst>
        </pc:spChg>
        <pc:spChg chg="mod">
          <ac:chgData name="Holmseth, Edvin" userId="3e469f5f-7596-406b-a96c-674b29881288" providerId="ADAL" clId="{B508FC72-AEFA-475B-AFD7-DC7179BBFF27}" dt="2021-12-07T21:53:36.047" v="11" actId="1076"/>
          <ac:spMkLst>
            <pc:docMk/>
            <pc:sldMk cId="2002141868" sldId="468"/>
            <ac:spMk id="40" creationId="{00000000-0000-0000-0000-000000000000}"/>
          </ac:spMkLst>
        </pc:spChg>
        <pc:spChg chg="mod">
          <ac:chgData name="Holmseth, Edvin" userId="3e469f5f-7596-406b-a96c-674b29881288" providerId="ADAL" clId="{B508FC72-AEFA-475B-AFD7-DC7179BBFF27}" dt="2021-12-07T21:53:36.047" v="11" actId="1076"/>
          <ac:spMkLst>
            <pc:docMk/>
            <pc:sldMk cId="2002141868" sldId="468"/>
            <ac:spMk id="41" creationId="{00000000-0000-0000-0000-000000000000}"/>
          </ac:spMkLst>
        </pc:spChg>
        <pc:spChg chg="mod">
          <ac:chgData name="Holmseth, Edvin" userId="3e469f5f-7596-406b-a96c-674b29881288" providerId="ADAL" clId="{B508FC72-AEFA-475B-AFD7-DC7179BBFF27}" dt="2021-12-07T21:53:36.047" v="11" actId="1076"/>
          <ac:spMkLst>
            <pc:docMk/>
            <pc:sldMk cId="2002141868" sldId="468"/>
            <ac:spMk id="42" creationId="{00000000-0000-0000-0000-000000000000}"/>
          </ac:spMkLst>
        </pc:spChg>
        <pc:spChg chg="mod">
          <ac:chgData name="Holmseth, Edvin" userId="3e469f5f-7596-406b-a96c-674b29881288" providerId="ADAL" clId="{B508FC72-AEFA-475B-AFD7-DC7179BBFF27}" dt="2021-12-07T21:53:36.047" v="11" actId="1076"/>
          <ac:spMkLst>
            <pc:docMk/>
            <pc:sldMk cId="2002141868" sldId="468"/>
            <ac:spMk id="43" creationId="{00000000-0000-0000-0000-000000000000}"/>
          </ac:spMkLst>
        </pc:spChg>
        <pc:spChg chg="mod">
          <ac:chgData name="Holmseth, Edvin" userId="3e469f5f-7596-406b-a96c-674b29881288" providerId="ADAL" clId="{B508FC72-AEFA-475B-AFD7-DC7179BBFF27}" dt="2021-12-07T21:53:36.047" v="11" actId="1076"/>
          <ac:spMkLst>
            <pc:docMk/>
            <pc:sldMk cId="2002141868" sldId="468"/>
            <ac:spMk id="44" creationId="{00000000-0000-0000-0000-000000000000}"/>
          </ac:spMkLst>
        </pc:spChg>
        <pc:grpChg chg="del mod">
          <ac:chgData name="Holmseth, Edvin" userId="3e469f5f-7596-406b-a96c-674b29881288" providerId="ADAL" clId="{B508FC72-AEFA-475B-AFD7-DC7179BBFF27}" dt="2021-12-07T21:53:39.178" v="13" actId="478"/>
          <ac:grpSpMkLst>
            <pc:docMk/>
            <pc:sldMk cId="2002141868" sldId="468"/>
            <ac:grpSpMk id="30" creationId="{00000000-0000-0000-0000-000000000000}"/>
          </ac:grpSpMkLst>
        </pc:grpChg>
        <pc:grpChg chg="del mod">
          <ac:chgData name="Holmseth, Edvin" userId="3e469f5f-7596-406b-a96c-674b29881288" providerId="ADAL" clId="{B508FC72-AEFA-475B-AFD7-DC7179BBFF27}" dt="2021-12-07T21:53:37.174" v="12" actId="478"/>
          <ac:grpSpMkLst>
            <pc:docMk/>
            <pc:sldMk cId="2002141868" sldId="468"/>
            <ac:grpSpMk id="39" creationId="{00000000-0000-0000-0000-000000000000}"/>
          </ac:grpSpMkLst>
        </pc:grpChg>
      </pc:sldChg>
    </pc:docChg>
  </pc:docChgLst>
  <pc:docChgLst>
    <pc:chgData name="Holmseth, Edvin" userId="3e469f5f-7596-406b-a96c-674b29881288" providerId="ADAL" clId="{66EA4480-E977-4B31-BDFC-394726784EC7}"/>
    <pc:docChg chg="custSel addSld modSld">
      <pc:chgData name="Holmseth, Edvin" userId="3e469f5f-7596-406b-a96c-674b29881288" providerId="ADAL" clId="{66EA4480-E977-4B31-BDFC-394726784EC7}" dt="2022-03-06T20:41:50.169" v="161" actId="27636"/>
      <pc:docMkLst>
        <pc:docMk/>
      </pc:docMkLst>
      <pc:sldChg chg="modSp mod">
        <pc:chgData name="Holmseth, Edvin" userId="3e469f5f-7596-406b-a96c-674b29881288" providerId="ADAL" clId="{66EA4480-E977-4B31-BDFC-394726784EC7}" dt="2022-03-06T20:41:50.169" v="161" actId="27636"/>
        <pc:sldMkLst>
          <pc:docMk/>
          <pc:sldMk cId="1494810420" sldId="410"/>
        </pc:sldMkLst>
        <pc:spChg chg="mod">
          <ac:chgData name="Holmseth, Edvin" userId="3e469f5f-7596-406b-a96c-674b29881288" providerId="ADAL" clId="{66EA4480-E977-4B31-BDFC-394726784EC7}" dt="2022-03-06T20:41:50.169" v="161" actId="27636"/>
          <ac:spMkLst>
            <pc:docMk/>
            <pc:sldMk cId="1494810420" sldId="410"/>
            <ac:spMk id="3" creationId="{00000000-0000-0000-0000-000000000000}"/>
          </ac:spMkLst>
        </pc:spChg>
      </pc:sldChg>
      <pc:sldChg chg="modSp mod modNotesTx">
        <pc:chgData name="Holmseth, Edvin" userId="3e469f5f-7596-406b-a96c-674b29881288" providerId="ADAL" clId="{66EA4480-E977-4B31-BDFC-394726784EC7}" dt="2022-03-06T20:27:20.724" v="89" actId="20577"/>
        <pc:sldMkLst>
          <pc:docMk/>
          <pc:sldMk cId="811326269" sldId="413"/>
        </pc:sldMkLst>
        <pc:spChg chg="mod">
          <ac:chgData name="Holmseth, Edvin" userId="3e469f5f-7596-406b-a96c-674b29881288" providerId="ADAL" clId="{66EA4480-E977-4B31-BDFC-394726784EC7}" dt="2022-03-06T20:20:18.795" v="15" actId="20577"/>
          <ac:spMkLst>
            <pc:docMk/>
            <pc:sldMk cId="811326269" sldId="413"/>
            <ac:spMk id="3" creationId="{00000000-0000-0000-0000-000000000000}"/>
          </ac:spMkLst>
        </pc:spChg>
      </pc:sldChg>
      <pc:sldChg chg="modAnim">
        <pc:chgData name="Holmseth, Edvin" userId="3e469f5f-7596-406b-a96c-674b29881288" providerId="ADAL" clId="{66EA4480-E977-4B31-BDFC-394726784EC7}" dt="2022-03-06T20:33:08.089" v="95"/>
        <pc:sldMkLst>
          <pc:docMk/>
          <pc:sldMk cId="2562910470" sldId="448"/>
        </pc:sldMkLst>
      </pc:sldChg>
      <pc:sldChg chg="mod modShow">
        <pc:chgData name="Holmseth, Edvin" userId="3e469f5f-7596-406b-a96c-674b29881288" providerId="ADAL" clId="{66EA4480-E977-4B31-BDFC-394726784EC7}" dt="2022-03-06T20:40:21.957" v="97" actId="729"/>
        <pc:sldMkLst>
          <pc:docMk/>
          <pc:sldMk cId="1382266709" sldId="453"/>
        </pc:sldMkLst>
      </pc:sldChg>
      <pc:sldChg chg="modSp mod">
        <pc:chgData name="Holmseth, Edvin" userId="3e469f5f-7596-406b-a96c-674b29881288" providerId="ADAL" clId="{66EA4480-E977-4B31-BDFC-394726784EC7}" dt="2022-03-06T20:41:46.791" v="159" actId="20577"/>
        <pc:sldMkLst>
          <pc:docMk/>
          <pc:sldMk cId="3658925144" sldId="462"/>
        </pc:sldMkLst>
        <pc:spChg chg="mod">
          <ac:chgData name="Holmseth, Edvin" userId="3e469f5f-7596-406b-a96c-674b29881288" providerId="ADAL" clId="{66EA4480-E977-4B31-BDFC-394726784EC7}" dt="2022-03-06T20:41:46.791" v="159" actId="20577"/>
          <ac:spMkLst>
            <pc:docMk/>
            <pc:sldMk cId="3658925144" sldId="462"/>
            <ac:spMk id="3" creationId="{00000000-0000-0000-0000-000000000000}"/>
          </ac:spMkLst>
        </pc:spChg>
      </pc:sldChg>
      <pc:sldChg chg="add">
        <pc:chgData name="Holmseth, Edvin" userId="3e469f5f-7596-406b-a96c-674b29881288" providerId="ADAL" clId="{66EA4480-E977-4B31-BDFC-394726784EC7}" dt="2022-03-06T20:38:41.414" v="96"/>
        <pc:sldMkLst>
          <pc:docMk/>
          <pc:sldMk cId="3176999624" sldId="469"/>
        </pc:sldMkLst>
      </pc:sldChg>
      <pc:sldChg chg="add">
        <pc:chgData name="Holmseth, Edvin" userId="3e469f5f-7596-406b-a96c-674b29881288" providerId="ADAL" clId="{66EA4480-E977-4B31-BDFC-394726784EC7}" dt="2022-03-06T20:40:28.333" v="98"/>
        <pc:sldMkLst>
          <pc:docMk/>
          <pc:sldMk cId="2588331639" sldId="47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3043343" cy="465455"/>
          </a:xfrm>
          <a:prstGeom prst="rect">
            <a:avLst/>
          </a:prstGeom>
        </p:spPr>
        <p:txBody>
          <a:bodyPr vert="horz" lIns="93324" tIns="46662" rIns="93324" bIns="46662" rtlCol="0"/>
          <a:lstStyle>
            <a:lvl1pPr algn="l" fontAlgn="auto">
              <a:spcBef>
                <a:spcPts val="0"/>
              </a:spcBef>
              <a:spcAft>
                <a:spcPts val="0"/>
              </a:spcAft>
              <a:defRPr sz="1200">
                <a:latin typeface="+mn-lt"/>
              </a:defRPr>
            </a:lvl1pPr>
          </a:lstStyle>
          <a:p>
            <a:pPr>
              <a:defRPr/>
            </a:pPr>
            <a:endParaRPr lang="en-US"/>
          </a:p>
        </p:txBody>
      </p:sp>
      <p:sp>
        <p:nvSpPr>
          <p:cNvPr id="3" name="Plassholder for dato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fontAlgn="auto">
              <a:spcBef>
                <a:spcPts val="0"/>
              </a:spcBef>
              <a:spcAft>
                <a:spcPts val="0"/>
              </a:spcAft>
              <a:defRPr sz="1200" smtClean="0">
                <a:latin typeface="+mn-lt"/>
              </a:defRPr>
            </a:lvl1pPr>
          </a:lstStyle>
          <a:p>
            <a:pPr>
              <a:defRPr/>
            </a:pPr>
            <a:fld id="{9BE57A7B-0609-4D25-AB3C-FD0CFE7E22FC}" type="datetimeFigureOut">
              <a:rPr lang="nb-NO"/>
              <a:pPr>
                <a:defRPr/>
              </a:pPr>
              <a:t>17.02.2023</a:t>
            </a:fld>
            <a:endParaRPr lang="en-US"/>
          </a:p>
        </p:txBody>
      </p:sp>
      <p:sp>
        <p:nvSpPr>
          <p:cNvPr id="4" name="Plassholder for bunntekst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fontAlgn="auto">
              <a:spcBef>
                <a:spcPts val="0"/>
              </a:spcBef>
              <a:spcAft>
                <a:spcPts val="0"/>
              </a:spcAft>
              <a:defRPr sz="1200">
                <a:latin typeface="+mn-lt"/>
              </a:defRPr>
            </a:lvl1pPr>
          </a:lstStyle>
          <a:p>
            <a:pPr>
              <a:defRPr/>
            </a:pPr>
            <a:endParaRPr lang="en-US"/>
          </a:p>
        </p:txBody>
      </p:sp>
      <p:sp>
        <p:nvSpPr>
          <p:cNvPr id="5" name="Plassholder for lysbildenumm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fontAlgn="auto">
              <a:spcBef>
                <a:spcPts val="0"/>
              </a:spcBef>
              <a:spcAft>
                <a:spcPts val="0"/>
              </a:spcAft>
              <a:defRPr sz="1200" smtClean="0">
                <a:latin typeface="+mn-lt"/>
              </a:defRPr>
            </a:lvl1pPr>
          </a:lstStyle>
          <a:p>
            <a:pPr>
              <a:defRPr/>
            </a:pPr>
            <a:fld id="{FA59208D-ADE4-4C18-AD4C-40D2E8A5574D}" type="slidenum">
              <a:rPr lang="en-US"/>
              <a:pPr>
                <a:defRPr/>
              </a:pPr>
              <a:t>‹#›</a:t>
            </a:fld>
            <a:endParaRPr lang="en-US"/>
          </a:p>
        </p:txBody>
      </p:sp>
    </p:spTree>
    <p:extLst>
      <p:ext uri="{BB962C8B-B14F-4D97-AF65-F5344CB8AC3E}">
        <p14:creationId xmlns:p14="http://schemas.microsoft.com/office/powerpoint/2010/main" val="2953492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3043343" cy="465455"/>
          </a:xfrm>
          <a:prstGeom prst="rect">
            <a:avLst/>
          </a:prstGeom>
        </p:spPr>
        <p:txBody>
          <a:bodyPr vert="horz" lIns="93324" tIns="46662" rIns="93324" bIns="46662" rtlCol="0"/>
          <a:lstStyle>
            <a:lvl1pPr algn="l" fontAlgn="auto">
              <a:spcBef>
                <a:spcPts val="0"/>
              </a:spcBef>
              <a:spcAft>
                <a:spcPts val="0"/>
              </a:spcAft>
              <a:defRPr sz="1200">
                <a:latin typeface="+mn-lt"/>
              </a:defRPr>
            </a:lvl1pPr>
          </a:lstStyle>
          <a:p>
            <a:pPr>
              <a:defRPr/>
            </a:pPr>
            <a:endParaRPr lang="en-US"/>
          </a:p>
        </p:txBody>
      </p:sp>
      <p:sp>
        <p:nvSpPr>
          <p:cNvPr id="3" name="Plassholder for dato 2"/>
          <p:cNvSpPr>
            <a:spLocks noGrp="1"/>
          </p:cNvSpPr>
          <p:nvPr>
            <p:ph type="dt" idx="1"/>
          </p:nvPr>
        </p:nvSpPr>
        <p:spPr>
          <a:xfrm>
            <a:off x="3978132" y="0"/>
            <a:ext cx="3043343" cy="465455"/>
          </a:xfrm>
          <a:prstGeom prst="rect">
            <a:avLst/>
          </a:prstGeom>
        </p:spPr>
        <p:txBody>
          <a:bodyPr vert="horz" lIns="93324" tIns="46662" rIns="93324" bIns="46662" rtlCol="0"/>
          <a:lstStyle>
            <a:lvl1pPr algn="r" fontAlgn="auto">
              <a:spcBef>
                <a:spcPts val="0"/>
              </a:spcBef>
              <a:spcAft>
                <a:spcPts val="0"/>
              </a:spcAft>
              <a:defRPr sz="1200" smtClean="0">
                <a:latin typeface="+mn-lt"/>
              </a:defRPr>
            </a:lvl1pPr>
          </a:lstStyle>
          <a:p>
            <a:pPr>
              <a:defRPr/>
            </a:pPr>
            <a:fld id="{8FE0C639-DE15-43E8-9D5A-E8A3A0FBCFAA}" type="datetimeFigureOut">
              <a:rPr lang="nb-NO"/>
              <a:pPr>
                <a:defRPr/>
              </a:pPr>
              <a:t>17.02.2023</a:t>
            </a:fld>
            <a:endParaRPr lang="en-US"/>
          </a:p>
        </p:txBody>
      </p:sp>
      <p:sp>
        <p:nvSpPr>
          <p:cNvPr id="4" name="Plassholder for lysbilde 3"/>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pPr lvl="0"/>
            <a:endParaRPr lang="en-US" noProof="0"/>
          </a:p>
        </p:txBody>
      </p:sp>
      <p:sp>
        <p:nvSpPr>
          <p:cNvPr id="5" name="Plassholder for notat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en-US" noProof="0"/>
          </a:p>
        </p:txBody>
      </p:sp>
      <p:sp>
        <p:nvSpPr>
          <p:cNvPr id="6" name="Plassholder for bunntekst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fontAlgn="auto">
              <a:spcBef>
                <a:spcPts val="0"/>
              </a:spcBef>
              <a:spcAft>
                <a:spcPts val="0"/>
              </a:spcAft>
              <a:defRPr sz="1200">
                <a:latin typeface="+mn-lt"/>
              </a:defRPr>
            </a:lvl1pPr>
          </a:lstStyle>
          <a:p>
            <a:pPr>
              <a:defRPr/>
            </a:pPr>
            <a:endParaRPr lang="en-US"/>
          </a:p>
        </p:txBody>
      </p:sp>
      <p:sp>
        <p:nvSpPr>
          <p:cNvPr id="7" name="Plassholder for lysbildenumm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fontAlgn="auto">
              <a:spcBef>
                <a:spcPts val="0"/>
              </a:spcBef>
              <a:spcAft>
                <a:spcPts val="0"/>
              </a:spcAft>
              <a:defRPr sz="1200" smtClean="0">
                <a:latin typeface="+mn-lt"/>
              </a:defRPr>
            </a:lvl1pPr>
          </a:lstStyle>
          <a:p>
            <a:pPr>
              <a:defRPr/>
            </a:pPr>
            <a:fld id="{C5315F4B-708F-42A0-B38C-D5FF05C97E69}" type="slidenum">
              <a:rPr lang="en-US"/>
              <a:pPr>
                <a:defRPr/>
              </a:pPr>
              <a:t>‹#›</a:t>
            </a:fld>
            <a:endParaRPr lang="en-US"/>
          </a:p>
        </p:txBody>
      </p:sp>
    </p:spTree>
    <p:extLst>
      <p:ext uri="{BB962C8B-B14F-4D97-AF65-F5344CB8AC3E}">
        <p14:creationId xmlns:p14="http://schemas.microsoft.com/office/powerpoint/2010/main" val="1468986495"/>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a:t>Agenda:</a:t>
            </a:r>
          </a:p>
          <a:p>
            <a:r>
              <a:rPr lang="nb-NO" baseline="0" dirty="0"/>
              <a:t>- BLE Protocol Basics – about 30-45min</a:t>
            </a:r>
          </a:p>
          <a:p>
            <a:r>
              <a:rPr lang="nb-NO" baseline="0" dirty="0"/>
              <a:t>- nRF51/nRF52 Hardware </a:t>
            </a:r>
          </a:p>
          <a:p>
            <a:r>
              <a:rPr lang="nb-NO" baseline="0" dirty="0"/>
              <a:t>- Nordic SoftDevices</a:t>
            </a:r>
          </a:p>
          <a:p>
            <a:r>
              <a:rPr lang="nb-NO" baseline="0" dirty="0"/>
              <a:t>- Nordic SDK (Software Development Kit)   </a:t>
            </a:r>
          </a:p>
          <a:p>
            <a:r>
              <a:rPr lang="nb-NO" baseline="0" dirty="0"/>
              <a:t>- Q&amp;A</a:t>
            </a:r>
          </a:p>
          <a:p>
            <a:endParaRPr lang="nb-NO" baseline="0" dirty="0"/>
          </a:p>
          <a:p>
            <a:r>
              <a:rPr lang="nb-NO" baseline="0" dirty="0"/>
              <a:t>This is by far not enough time to go through everything in the Bluetooth Low Energy Protocol(the core specification is 2772 pages long), but I’ll try to cover the most important topics.</a:t>
            </a:r>
          </a:p>
          <a:p>
            <a:endParaRPr lang="nb-NO" baseline="0" dirty="0"/>
          </a:p>
          <a:p>
            <a:r>
              <a:rPr lang="nb-NO" baseline="0" dirty="0"/>
              <a:t>If you have any questions during the presentation, then please save them until the Q&amp;A session at the end </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a:t>
            </a:fld>
            <a:endParaRPr lang="en-US"/>
          </a:p>
        </p:txBody>
      </p:sp>
    </p:spTree>
    <p:extLst>
      <p:ext uri="{BB962C8B-B14F-4D97-AF65-F5344CB8AC3E}">
        <p14:creationId xmlns:p14="http://schemas.microsoft.com/office/powerpoint/2010/main" val="2699178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0259">
              <a:buFont typeface="Wingdings" charset="2"/>
              <a:buChar char="§"/>
            </a:pPr>
            <a:r>
              <a:rPr lang="en-US" dirty="0"/>
              <a:t>Advertisement packets can be further classified </a:t>
            </a:r>
          </a:p>
          <a:p>
            <a:pPr marL="756877" lvl="1">
              <a:buFont typeface="Wingdings" charset="2"/>
              <a:buChar char="§"/>
            </a:pPr>
            <a:r>
              <a:rPr lang="en-US" dirty="0" err="1"/>
              <a:t>Connectability</a:t>
            </a:r>
            <a:endParaRPr lang="en-US" dirty="0"/>
          </a:p>
          <a:p>
            <a:pPr marL="756877" lvl="1">
              <a:buFont typeface="Wingdings" charset="2"/>
              <a:buChar char="§"/>
            </a:pPr>
            <a:r>
              <a:rPr lang="en-US" dirty="0" err="1"/>
              <a:t>Scanability</a:t>
            </a:r>
            <a:endParaRPr lang="en-US" dirty="0"/>
          </a:p>
          <a:p>
            <a:pPr marL="756877" lvl="1">
              <a:buFont typeface="Wingdings" charset="2"/>
              <a:buChar char="§"/>
            </a:pPr>
            <a:r>
              <a:rPr lang="en-US" dirty="0" err="1"/>
              <a:t>Directability</a:t>
            </a:r>
            <a:endParaRPr lang="en-US" dirty="0"/>
          </a:p>
          <a:p>
            <a:endParaRPr lang="en-US" dirty="0"/>
          </a:p>
          <a:p>
            <a:r>
              <a:rPr lang="en-US" dirty="0"/>
              <a:t>Advertisement</a:t>
            </a:r>
            <a:r>
              <a:rPr lang="en-US" baseline="0" dirty="0"/>
              <a:t> packets serve two purposes:</a:t>
            </a:r>
          </a:p>
          <a:p>
            <a:pPr marL="233309" indent="-233309">
              <a:buAutoNum type="arabicParenR"/>
            </a:pPr>
            <a:r>
              <a:rPr lang="en-US" baseline="0" dirty="0"/>
              <a:t>Broadcast data without the overhead needed during a connection</a:t>
            </a:r>
          </a:p>
          <a:p>
            <a:pPr marL="233309" indent="-233309">
              <a:buAutoNum type="arabicParenR"/>
            </a:pPr>
            <a:r>
              <a:rPr lang="en-US" baseline="0" dirty="0"/>
              <a:t>Make its presence known to centrals so that they can connect</a:t>
            </a:r>
            <a:endParaRPr lang="en-US" dirty="0"/>
          </a:p>
          <a:p>
            <a:endParaRPr lang="en-US" dirty="0"/>
          </a:p>
          <a:p>
            <a:pPr marL="233309" indent="-233309">
              <a:buAutoNum type="arabicParenR"/>
            </a:pPr>
            <a:r>
              <a:rPr lang="en-US" dirty="0" err="1"/>
              <a:t>Connectability</a:t>
            </a:r>
            <a:r>
              <a:rPr lang="en-US" dirty="0"/>
              <a:t> </a:t>
            </a:r>
          </a:p>
          <a:p>
            <a:pPr marL="466618" lvl="1"/>
            <a:r>
              <a:rPr lang="en-US" dirty="0"/>
              <a:t>Connectable: Scanner</a:t>
            </a:r>
            <a:r>
              <a:rPr lang="en-US" baseline="0" dirty="0"/>
              <a:t> may issue a connection request to the </a:t>
            </a:r>
            <a:endParaRPr lang="en-US" dirty="0"/>
          </a:p>
          <a:p>
            <a:pPr marL="466618" lvl="1"/>
            <a:r>
              <a:rPr lang="en-US" dirty="0"/>
              <a:t>Non-connectable: </a:t>
            </a:r>
            <a:r>
              <a:rPr lang="en-US" baseline="0" dirty="0"/>
              <a:t>  </a:t>
            </a:r>
          </a:p>
          <a:p>
            <a:pPr marL="233309" indent="-233309">
              <a:buAutoNum type="arabicParenR"/>
            </a:pPr>
            <a:r>
              <a:rPr lang="en-US" baseline="0" dirty="0" err="1"/>
              <a:t>Scanability</a:t>
            </a:r>
            <a:endParaRPr lang="en-US" baseline="0" dirty="0"/>
          </a:p>
          <a:p>
            <a:r>
              <a:rPr lang="en-US" baseline="0" dirty="0"/>
              <a:t>	 </a:t>
            </a:r>
            <a:r>
              <a:rPr lang="en-US" baseline="0" dirty="0" err="1"/>
              <a:t>Scanable</a:t>
            </a:r>
            <a:r>
              <a:rPr lang="en-US" baseline="0" dirty="0"/>
              <a:t>: Scanner may issue a scan request </a:t>
            </a:r>
          </a:p>
          <a:p>
            <a:r>
              <a:rPr lang="en-US" baseline="0" dirty="0"/>
              <a:t>	Non-</a:t>
            </a:r>
            <a:r>
              <a:rPr lang="en-US" baseline="0" dirty="0" err="1"/>
              <a:t>scanable</a:t>
            </a:r>
            <a:r>
              <a:rPr lang="en-US" baseline="0" dirty="0"/>
              <a:t>: Scanner may not issue a scan </a:t>
            </a:r>
          </a:p>
          <a:p>
            <a:r>
              <a:rPr lang="en-US" baseline="0" dirty="0"/>
              <a:t>3) </a:t>
            </a:r>
            <a:r>
              <a:rPr lang="en-US" baseline="0" dirty="0" err="1"/>
              <a:t>Directability</a:t>
            </a:r>
            <a:r>
              <a:rPr lang="en-US" baseline="0" dirty="0"/>
              <a:t> </a:t>
            </a:r>
          </a:p>
          <a:p>
            <a:pPr marL="466618" lvl="1"/>
            <a:r>
              <a:rPr lang="en-US" baseline="0" dirty="0"/>
              <a:t>Directed – </a:t>
            </a:r>
            <a:r>
              <a:rPr lang="en-US" baseline="0" dirty="0" err="1"/>
              <a:t>Adv.packet</a:t>
            </a:r>
            <a:r>
              <a:rPr lang="en-US" baseline="0" dirty="0"/>
              <a:t> only contains the advertisers address and the target scanner address, No user data. Always connectable</a:t>
            </a:r>
          </a:p>
          <a:p>
            <a:pPr marL="466618" lvl="1"/>
            <a:r>
              <a:rPr lang="en-US" baseline="0" dirty="0"/>
              <a:t>Undirected – </a:t>
            </a:r>
            <a:r>
              <a:rPr lang="en-US" baseline="0" dirty="0" err="1"/>
              <a:t>Adv.packet</a:t>
            </a:r>
            <a:r>
              <a:rPr lang="en-US" baseline="0" dirty="0"/>
              <a:t> has no target, i.e. broadcasting. May contain user data.</a:t>
            </a:r>
          </a:p>
          <a:p>
            <a:pPr marL="466618" lvl="1"/>
            <a:endParaRPr lang="en-US" baseline="0" dirty="0"/>
          </a:p>
          <a:p>
            <a:r>
              <a:rPr lang="en-US" baseline="0" dirty="0"/>
              <a:t>Also note that devices can filter advertisement packets in the link layer by adding devices to a so-called “white-list” and be </a:t>
            </a:r>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10</a:t>
            </a:fld>
            <a:endParaRPr lang="en-US"/>
          </a:p>
        </p:txBody>
      </p:sp>
    </p:spTree>
    <p:extLst>
      <p:ext uri="{BB962C8B-B14F-4D97-AF65-F5344CB8AC3E}">
        <p14:creationId xmlns:p14="http://schemas.microsoft.com/office/powerpoint/2010/main" val="3505258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https://www.bluetooth.com/specifications/assigned-numbers/generic-access-profile</a:t>
            </a:r>
          </a:p>
          <a:p>
            <a:endParaRPr lang="nb-NO" dirty="0"/>
          </a:p>
          <a:p>
            <a:r>
              <a:rPr lang="nb-NO" dirty="0"/>
              <a:t>Flags - </a:t>
            </a:r>
            <a:r>
              <a:rPr lang="en-US" dirty="0"/>
              <a:t>“</a:t>
            </a:r>
            <a:r>
              <a:rPr lang="en-US" i="1" dirty="0"/>
              <a:t>The Flags data type shall be included when any of the Flag bits are non-zero</a:t>
            </a:r>
            <a:r>
              <a:rPr lang="en-US" dirty="0"/>
              <a:t>”. Since the </a:t>
            </a:r>
            <a:r>
              <a:rPr lang="en-US" dirty="0" err="1"/>
              <a:t>Softdevice</a:t>
            </a:r>
            <a:r>
              <a:rPr lang="en-US" dirty="0"/>
              <a:t> only supports Bluetooth LE the "BR/EDR not supported"-bit must always be set and hence, the AD Flags must be included.</a:t>
            </a:r>
          </a:p>
          <a:p>
            <a:endParaRPr lang="en-US" dirty="0"/>
          </a:p>
          <a:p>
            <a:r>
              <a:rPr lang="en-US" dirty="0"/>
              <a:t>LE Limited Discoverable Mode, BR/EDR not supported – LE</a:t>
            </a:r>
            <a:r>
              <a:rPr lang="en-US" baseline="0" dirty="0"/>
              <a:t> device will only advertise for a limited time, e.g. 30 seconds and then stop. In order to start advertising after the 30 s , the device must be reset(power-cycled) to </a:t>
            </a:r>
          </a:p>
          <a:p>
            <a:endParaRPr lang="en-US" dirty="0"/>
          </a:p>
          <a:p>
            <a:r>
              <a:rPr lang="en-US" dirty="0"/>
              <a:t>LE General Discoverable Mode, BR/EDR not supported.</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11</a:t>
            </a:fld>
            <a:endParaRPr lang="en-US"/>
          </a:p>
        </p:txBody>
      </p:sp>
    </p:spTree>
    <p:extLst>
      <p:ext uri="{BB962C8B-B14F-4D97-AF65-F5344CB8AC3E}">
        <p14:creationId xmlns:p14="http://schemas.microsoft.com/office/powerpoint/2010/main" val="2447418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Advertisement</a:t>
            </a:r>
            <a:r>
              <a:rPr lang="en-US" baseline="0" dirty="0"/>
              <a:t> interval: How often the advertising device transmits the advertisement packet</a:t>
            </a:r>
          </a:p>
          <a:p>
            <a:endParaRPr lang="en-US" baseline="0" dirty="0"/>
          </a:p>
          <a:p>
            <a:r>
              <a:rPr lang="en-US" baseline="0" dirty="0"/>
              <a:t>Scan interval and window: How often the central scans and how long.</a:t>
            </a:r>
          </a:p>
          <a:p>
            <a:endParaRPr lang="en-US" baseline="0" dirty="0"/>
          </a:p>
          <a:p>
            <a:r>
              <a:rPr lang="en-US" baseline="0" dirty="0"/>
              <a:t>Scanner and advertiser not synchronized -&gt; advertisement packets will only be received when scan window and </a:t>
            </a:r>
            <a:r>
              <a:rPr lang="en-US" baseline="0" dirty="0" err="1"/>
              <a:t>adv.interval</a:t>
            </a:r>
            <a:r>
              <a:rPr lang="en-US" baseline="0" dirty="0"/>
              <a:t> overlaps.</a:t>
            </a:r>
            <a:endParaRPr lang="en-US"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12</a:t>
            </a:fld>
            <a:endParaRPr lang="en-US"/>
          </a:p>
        </p:txBody>
      </p:sp>
    </p:spTree>
    <p:extLst>
      <p:ext uri="{BB962C8B-B14F-4D97-AF65-F5344CB8AC3E}">
        <p14:creationId xmlns:p14="http://schemas.microsoft.com/office/powerpoint/2010/main" val="3626842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Frequency</a:t>
            </a:r>
            <a:r>
              <a:rPr lang="en-US" b="1" baseline="0" dirty="0"/>
              <a:t> Hop Increment:  </a:t>
            </a:r>
            <a:r>
              <a:rPr lang="en-US" baseline="0" dirty="0"/>
              <a:t>Which channel that should be used for the next connection event</a:t>
            </a:r>
            <a:endParaRPr lang="en-US" dirty="0"/>
          </a:p>
          <a:p>
            <a:r>
              <a:rPr lang="en-US" b="1" dirty="0"/>
              <a:t>Connection</a:t>
            </a:r>
            <a:r>
              <a:rPr lang="en-US" b="1" baseline="0" dirty="0"/>
              <a:t> interval: </a:t>
            </a:r>
            <a:r>
              <a:rPr lang="en-US" baseline="0" dirty="0"/>
              <a:t>The time between two </a:t>
            </a:r>
            <a:r>
              <a:rPr lang="en-US" baseline="0" dirty="0" err="1"/>
              <a:t>consequtive</a:t>
            </a:r>
            <a:r>
              <a:rPr lang="en-US" baseline="0" dirty="0"/>
              <a:t> connection events </a:t>
            </a:r>
          </a:p>
          <a:p>
            <a:r>
              <a:rPr lang="en-US" b="1" baseline="0" dirty="0"/>
              <a:t>Slave latency:  </a:t>
            </a:r>
            <a:r>
              <a:rPr lang="en-US" baseline="0" dirty="0"/>
              <a:t>The number of connection events that a slave can choose to skip with out risking disconnecting</a:t>
            </a:r>
          </a:p>
          <a:p>
            <a:pPr defTabSz="466618">
              <a:defRPr/>
            </a:pPr>
            <a:r>
              <a:rPr lang="en-US" b="1" dirty="0"/>
              <a:t>Connection supervision timeout: </a:t>
            </a:r>
            <a:r>
              <a:rPr lang="en-US" b="0" dirty="0"/>
              <a:t>Length</a:t>
            </a:r>
            <a:r>
              <a:rPr lang="en-US" b="0" baseline="0" dirty="0"/>
              <a:t> of time the master will wait for a response from the slave before the connection is terminated. </a:t>
            </a:r>
            <a:r>
              <a:rPr lang="en-US" baseline="0" dirty="0"/>
              <a:t>Even though there is no data to be sent, the connection MUST be kept alive by sending an empty packet. </a:t>
            </a:r>
          </a:p>
          <a:p>
            <a:pPr defTabSz="466618">
              <a:defRPr/>
            </a:pPr>
            <a:endParaRPr lang="en-US"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13</a:t>
            </a:fld>
            <a:endParaRPr lang="en-US"/>
          </a:p>
        </p:txBody>
      </p:sp>
    </p:spTree>
    <p:extLst>
      <p:ext uri="{BB962C8B-B14F-4D97-AF65-F5344CB8AC3E}">
        <p14:creationId xmlns:p14="http://schemas.microsoft.com/office/powerpoint/2010/main" val="2825615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a:p>
            <a:r>
              <a:rPr lang="en-US" dirty="0"/>
              <a:t>Important to</a:t>
            </a:r>
            <a:r>
              <a:rPr lang="en-US" baseline="0" dirty="0"/>
              <a:t> note that the link layer acts as a reliable data bearer. All packets received are checked against a 24-bit CRC and </a:t>
            </a:r>
            <a:r>
              <a:rPr lang="en-US" baseline="0" dirty="0" err="1"/>
              <a:t>retransmissons</a:t>
            </a:r>
            <a:r>
              <a:rPr lang="en-US" baseline="0" dirty="0"/>
              <a:t> are requested when errors are detected.</a:t>
            </a:r>
          </a:p>
          <a:p>
            <a:endParaRPr lang="en-US" baseline="0" dirty="0"/>
          </a:p>
          <a:p>
            <a:r>
              <a:rPr lang="en-US" baseline="0" dirty="0"/>
              <a:t>No upper limit to the number of re-transmissions, i.e. packet will be re-sent until its received successfully.</a:t>
            </a:r>
            <a:endParaRPr lang="en-US"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14</a:t>
            </a:fld>
            <a:endParaRPr lang="en-US"/>
          </a:p>
        </p:txBody>
      </p:sp>
    </p:spTree>
    <p:extLst>
      <p:ext uri="{BB962C8B-B14F-4D97-AF65-F5344CB8AC3E}">
        <p14:creationId xmlns:p14="http://schemas.microsoft.com/office/powerpoint/2010/main" val="90213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I’ll try d</a:t>
            </a:r>
            <a:r>
              <a:rPr lang="en-US" dirty="0"/>
              <a:t>escribe</a:t>
            </a:r>
            <a:r>
              <a:rPr lang="en-US" baseline="0" dirty="0"/>
              <a:t> the function of the individual layers and how they interact with each other. </a:t>
            </a:r>
          </a:p>
          <a:p>
            <a:endParaRPr lang="en-US" baseline="0" dirty="0"/>
          </a:p>
          <a:p>
            <a:r>
              <a:rPr lang="en-US" baseline="0" dirty="0"/>
              <a:t>We will start at the bottom and then work ourselves up through the layer until we reach the top application layer.</a:t>
            </a:r>
            <a:endParaRPr lang="en-US"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15</a:t>
            </a:fld>
            <a:endParaRPr lang="en-US"/>
          </a:p>
        </p:txBody>
      </p:sp>
    </p:spTree>
    <p:extLst>
      <p:ext uri="{BB962C8B-B14F-4D97-AF65-F5344CB8AC3E}">
        <p14:creationId xmlns:p14="http://schemas.microsoft.com/office/powerpoint/2010/main" val="1517224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Paring can therefore create a secure</a:t>
            </a:r>
            <a:r>
              <a:rPr lang="en-US" baseline="0" dirty="0"/>
              <a:t> link that lasts for the duration of the connection.</a:t>
            </a:r>
          </a:p>
          <a:p>
            <a:endParaRPr lang="en-US" baseline="0" dirty="0"/>
          </a:p>
          <a:p>
            <a:r>
              <a:rPr lang="en-US" baseline="0" dirty="0"/>
              <a:t>Bonding on the other hand will allow you to secure the link for the lifetime of the device. Given that none of the devices deletes its LTK</a:t>
            </a:r>
          </a:p>
          <a:p>
            <a:endParaRPr lang="en-US" baseline="0" dirty="0"/>
          </a:p>
          <a:p>
            <a:r>
              <a:rPr lang="en-US" baseline="0" dirty="0"/>
              <a:t>Bonding can only be performed if the link has been secured with the LTK </a:t>
            </a:r>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16</a:t>
            </a:fld>
            <a:endParaRPr lang="en-US"/>
          </a:p>
        </p:txBody>
      </p:sp>
    </p:spTree>
    <p:extLst>
      <p:ext uri="{BB962C8B-B14F-4D97-AF65-F5344CB8AC3E}">
        <p14:creationId xmlns:p14="http://schemas.microsoft.com/office/powerpoint/2010/main" val="1569806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466618">
              <a:defRPr/>
            </a:pPr>
            <a:r>
              <a:rPr lang="en-US" dirty="0"/>
              <a:t>GAP:</a:t>
            </a:r>
            <a:r>
              <a:rPr lang="en-US" baseline="0" dirty="0"/>
              <a:t> Top-most control layer in BLE</a:t>
            </a:r>
          </a:p>
          <a:p>
            <a:pPr marL="0" lvl="1" defTabSz="466618">
              <a:defRPr/>
            </a:pPr>
            <a:r>
              <a:rPr lang="nb-NO" baseline="0" dirty="0"/>
              <a:t>S</a:t>
            </a:r>
            <a:r>
              <a:rPr lang="en-US" baseline="0" dirty="0"/>
              <a:t>MP: security Manager (Protocol?)</a:t>
            </a:r>
            <a:endParaRPr lang="en-US" dirty="0"/>
          </a:p>
          <a:p>
            <a:pPr marL="0" lvl="1" defTabSz="466618">
              <a:defRPr/>
            </a:pPr>
            <a:endParaRPr lang="en-US" dirty="0"/>
          </a:p>
          <a:p>
            <a:pPr marL="0" lvl="1" defTabSz="466618">
              <a:defRPr/>
            </a:pPr>
            <a:r>
              <a:rPr lang="en-US" dirty="0"/>
              <a:t>GAP service contains:</a:t>
            </a:r>
          </a:p>
          <a:p>
            <a:pPr marL="174982" lvl="1" indent="-174982" defTabSz="466618">
              <a:buFont typeface="Arial" panose="020B0604020202020204" pitchFamily="34" charset="0"/>
              <a:buChar char="•"/>
              <a:defRPr/>
            </a:pPr>
            <a:r>
              <a:rPr lang="en-US" dirty="0"/>
              <a:t>Device</a:t>
            </a:r>
            <a:r>
              <a:rPr lang="en-US" baseline="0" dirty="0"/>
              <a:t> name characteristic : Contains a user readable device name, “My BLE Device”</a:t>
            </a:r>
          </a:p>
          <a:p>
            <a:pPr marL="174982" lvl="1" indent="-174982" defTabSz="466618">
              <a:buFont typeface="Arial" panose="020B0604020202020204" pitchFamily="34" charset="0"/>
              <a:buChar char="•"/>
              <a:defRPr/>
            </a:pPr>
            <a:r>
              <a:rPr lang="en-US" baseline="0" dirty="0" err="1"/>
              <a:t>Apperance</a:t>
            </a:r>
            <a:r>
              <a:rPr lang="en-US" baseline="0" dirty="0"/>
              <a:t> characteristic : 16-bit value that places the device in a generic category( phone, computer, keyboard) etc. Typically used by the GATT client to display an icon.</a:t>
            </a:r>
          </a:p>
          <a:p>
            <a:pPr marL="174982" lvl="1" indent="-174982" defTabSz="466618">
              <a:buFont typeface="Arial" panose="020B0604020202020204" pitchFamily="34" charset="0"/>
              <a:buChar char="•"/>
              <a:defRPr/>
            </a:pPr>
            <a:r>
              <a:rPr lang="en-US" baseline="0" dirty="0"/>
              <a:t>Peripheral Preferred Connection Parameters characteristic: Central dictates the connection parameters, but this characteristic can be read so that the master can change the conn </a:t>
            </a:r>
            <a:r>
              <a:rPr lang="en-US" baseline="0" dirty="0" err="1"/>
              <a:t>params</a:t>
            </a:r>
            <a:r>
              <a:rPr lang="en-US" baseline="0" dirty="0"/>
              <a:t> to be favorable for the peripheral.</a:t>
            </a:r>
            <a:endParaRPr lang="en-US" dirty="0"/>
          </a:p>
          <a:p>
            <a:pPr marL="0" lvl="1" defTabSz="466618">
              <a:defRPr/>
            </a:pPr>
            <a:endParaRPr lang="en-US" dirty="0"/>
          </a:p>
          <a:p>
            <a:pPr marL="0" lvl="1" defTabSz="466618">
              <a:defRPr/>
            </a:pPr>
            <a:r>
              <a:rPr lang="en-US" dirty="0"/>
              <a:t>Privacy control</a:t>
            </a:r>
            <a:r>
              <a:rPr lang="en-US" baseline="0" dirty="0"/>
              <a:t> and </a:t>
            </a:r>
            <a:r>
              <a:rPr lang="en-US" dirty="0"/>
              <a:t>Address control:</a:t>
            </a:r>
          </a:p>
          <a:p>
            <a:pPr marL="174982" lvl="1" indent="-174982" defTabSz="466618">
              <a:buFont typeface="Arial" panose="020B0604020202020204" pitchFamily="34" charset="0"/>
              <a:buChar char="•"/>
              <a:defRPr/>
            </a:pPr>
            <a:r>
              <a:rPr lang="en-US" dirty="0"/>
              <a:t>Static address</a:t>
            </a:r>
          </a:p>
          <a:p>
            <a:pPr marL="174982" lvl="1" indent="-174982" defTabSz="466618">
              <a:buFont typeface="Arial" panose="020B0604020202020204" pitchFamily="34" charset="0"/>
              <a:buChar char="•"/>
              <a:defRPr/>
            </a:pPr>
            <a:r>
              <a:rPr lang="en-US" dirty="0"/>
              <a:t>Non-resolvable</a:t>
            </a:r>
            <a:r>
              <a:rPr lang="en-US" baseline="0" dirty="0"/>
              <a:t> private address</a:t>
            </a:r>
          </a:p>
          <a:p>
            <a:pPr marL="174982" lvl="1" indent="-174982" defTabSz="466618">
              <a:buFont typeface="Arial" panose="020B0604020202020204" pitchFamily="34" charset="0"/>
              <a:buChar char="•"/>
              <a:defRPr/>
            </a:pPr>
            <a:r>
              <a:rPr lang="en-US" baseline="0" dirty="0"/>
              <a:t>Resolvable private address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17</a:t>
            </a:fld>
            <a:endParaRPr lang="en-US"/>
          </a:p>
        </p:txBody>
      </p:sp>
    </p:spTree>
    <p:extLst>
      <p:ext uri="{BB962C8B-B14F-4D97-AF65-F5344CB8AC3E}">
        <p14:creationId xmlns:p14="http://schemas.microsoft.com/office/powerpoint/2010/main" val="219632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C5315F4B-708F-42A0-B38C-D5FF05C97E69}" type="slidenum">
              <a:rPr lang="en-US" smtClean="0"/>
              <a:pPr>
                <a:defRPr/>
              </a:pPr>
              <a:t>18</a:t>
            </a:fld>
            <a:endParaRPr lang="en-US"/>
          </a:p>
        </p:txBody>
      </p:sp>
    </p:spTree>
    <p:extLst>
      <p:ext uri="{BB962C8B-B14F-4D97-AF65-F5344CB8AC3E}">
        <p14:creationId xmlns:p14="http://schemas.microsoft.com/office/powerpoint/2010/main" val="2470860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revisit the network</a:t>
            </a:r>
            <a:r>
              <a:rPr lang="en-US" baseline="0" dirty="0"/>
              <a:t> topology slide from the link layer, then it would look something like this seen from the GAP layer</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19</a:t>
            </a:fld>
            <a:endParaRPr lang="en-US"/>
          </a:p>
        </p:txBody>
      </p:sp>
    </p:spTree>
    <p:extLst>
      <p:ext uri="{BB962C8B-B14F-4D97-AF65-F5344CB8AC3E}">
        <p14:creationId xmlns:p14="http://schemas.microsoft.com/office/powerpoint/2010/main" val="704472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Racing</a:t>
            </a:r>
            <a:r>
              <a:rPr lang="en-US" baseline="0" dirty="0"/>
              <a:t> to Idle: Transmit data in short bursts and then turn the radio off as often as possible.</a:t>
            </a:r>
          </a:p>
          <a:p>
            <a:endParaRPr lang="en-US" baseline="0" dirty="0"/>
          </a:p>
          <a:p>
            <a:r>
              <a:rPr lang="en-US" baseline="0" dirty="0"/>
              <a:t>Transmit power is usually between -30 and 0dBm</a:t>
            </a:r>
          </a:p>
          <a:p>
            <a:endParaRPr lang="en-US" baseline="0" dirty="0"/>
          </a:p>
          <a:p>
            <a:r>
              <a:rPr lang="en-US" baseline="0" dirty="0"/>
              <a:t>Cannot have high throughput and low power – these are opposites. </a:t>
            </a:r>
          </a:p>
          <a:p>
            <a:endParaRPr lang="en-US" baseline="0" dirty="0"/>
          </a:p>
          <a:p>
            <a:r>
              <a:rPr lang="en-US" baseline="0" dirty="0"/>
              <a:t>* May still be true, but significantly improved with later releases</a:t>
            </a:r>
            <a:endParaRPr lang="en-US"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a:t>
            </a:fld>
            <a:endParaRPr lang="en-US"/>
          </a:p>
        </p:txBody>
      </p:sp>
    </p:spTree>
    <p:extLst>
      <p:ext uri="{BB962C8B-B14F-4D97-AF65-F5344CB8AC3E}">
        <p14:creationId xmlns:p14="http://schemas.microsoft.com/office/powerpoint/2010/main" val="27523425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20</a:t>
            </a:fld>
            <a:endParaRPr lang="en-US"/>
          </a:p>
        </p:txBody>
      </p:sp>
    </p:spTree>
    <p:extLst>
      <p:ext uri="{BB962C8B-B14F-4D97-AF65-F5344CB8AC3E}">
        <p14:creationId xmlns:p14="http://schemas.microsoft.com/office/powerpoint/2010/main" val="2431808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attributes in</a:t>
            </a:r>
            <a:r>
              <a:rPr lang="en-US" baseline="0" dirty="0"/>
              <a:t> a GATT server are grouped into services, each of which can contain zero or more characteristics.</a:t>
            </a:r>
          </a:p>
          <a:p>
            <a:endParaRPr lang="en-US" baseline="0" dirty="0"/>
          </a:p>
          <a:p>
            <a:r>
              <a:rPr lang="en-US" baseline="0" dirty="0"/>
              <a:t>Each characteristic within a service can contain zero or more descriptors. Descriptor can also be used to enable and disable notifications/indications. </a:t>
            </a:r>
            <a:endParaRPr lang="en-US" dirty="0"/>
          </a:p>
          <a:p>
            <a:endParaRPr lang="en-US" dirty="0"/>
          </a:p>
          <a:p>
            <a:r>
              <a:rPr lang="en-US" dirty="0"/>
              <a:t>Conceptually</a:t>
            </a:r>
            <a:r>
              <a:rPr lang="en-US" baseline="0" dirty="0"/>
              <a:t>, a GATT service can be viewed as a class in a object oriented programming language with several member variables that can be read and written to, depending on the permissions that are given.</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21</a:t>
            </a:fld>
            <a:endParaRPr lang="en-US"/>
          </a:p>
        </p:txBody>
      </p:sp>
    </p:spTree>
    <p:extLst>
      <p:ext uri="{BB962C8B-B14F-4D97-AF65-F5344CB8AC3E}">
        <p14:creationId xmlns:p14="http://schemas.microsoft.com/office/powerpoint/2010/main" val="3544960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Attributes</a:t>
            </a:r>
            <a:r>
              <a:rPr lang="en-US" baseline="0" dirty="0"/>
              <a:t> are addressable pieces of information</a:t>
            </a:r>
            <a:endParaRPr lang="en-US"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22</a:t>
            </a:fld>
            <a:endParaRPr lang="en-US"/>
          </a:p>
        </p:txBody>
      </p:sp>
    </p:spTree>
    <p:extLst>
      <p:ext uri="{BB962C8B-B14F-4D97-AF65-F5344CB8AC3E}">
        <p14:creationId xmlns:p14="http://schemas.microsoft.com/office/powerpoint/2010/main" val="2741566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GATT</a:t>
            </a:r>
            <a:r>
              <a:rPr lang="en-US" baseline="0" dirty="0"/>
              <a:t> client does not have knowledge of the attributes present on the GATT server. Service and characteristic discovery must be performed.  </a:t>
            </a:r>
          </a:p>
          <a:p>
            <a:endParaRPr lang="en-US" baseline="0" dirty="0"/>
          </a:p>
          <a:p>
            <a:r>
              <a:rPr lang="en-US" b="1" baseline="0" dirty="0"/>
              <a:t>Server initiated updates: </a:t>
            </a:r>
            <a:r>
              <a:rPr lang="en-US" baseline="0" dirty="0"/>
              <a:t>Alerts the client that a characteristics value has changed so that the client does not have to poll the server all the time. Notification /indication contains both the handle and the characteristic value. </a:t>
            </a:r>
          </a:p>
          <a:p>
            <a:endParaRPr lang="en-US" baseline="0" dirty="0"/>
          </a:p>
          <a:p>
            <a:r>
              <a:rPr lang="en-US" baseline="0" dirty="0"/>
              <a:t>Notification: Client is not required to ACK a Notification  </a:t>
            </a:r>
          </a:p>
          <a:p>
            <a:r>
              <a:rPr lang="en-US" baseline="0" dirty="0"/>
              <a:t>Indication: Client must confirm that the indication was received before the server can send further indications. Client must ACK.</a:t>
            </a:r>
            <a:endParaRPr lang="en-US"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23</a:t>
            </a:fld>
            <a:endParaRPr lang="en-US"/>
          </a:p>
        </p:txBody>
      </p:sp>
    </p:spTree>
    <p:extLst>
      <p:ext uri="{BB962C8B-B14F-4D97-AF65-F5344CB8AC3E}">
        <p14:creationId xmlns:p14="http://schemas.microsoft.com/office/powerpoint/2010/main" val="3866334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defRPr/>
            </a:pPr>
            <a:r>
              <a:rPr lang="nb-NO" dirty="0"/>
              <a:t>CCCD = Client Characteristic Configuration Descriptor</a:t>
            </a:r>
          </a:p>
          <a:p>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24</a:t>
            </a:fld>
            <a:endParaRPr lang="en-US"/>
          </a:p>
        </p:txBody>
      </p:sp>
    </p:spTree>
    <p:extLst>
      <p:ext uri="{BB962C8B-B14F-4D97-AF65-F5344CB8AC3E}">
        <p14:creationId xmlns:p14="http://schemas.microsoft.com/office/powerpoint/2010/main" val="77485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GATT</a:t>
            </a:r>
            <a:r>
              <a:rPr lang="en-US" baseline="0" dirty="0"/>
              <a:t> Client -&gt; Central, Master</a:t>
            </a:r>
          </a:p>
          <a:p>
            <a:r>
              <a:rPr lang="en-US" baseline="0" dirty="0"/>
              <a:t>GATT Server -&gt; Peripheral Slave</a:t>
            </a:r>
          </a:p>
          <a:p>
            <a:endParaRPr lang="en-US" baseline="0" dirty="0"/>
          </a:p>
          <a:p>
            <a:r>
              <a:rPr lang="en-US" dirty="0"/>
              <a:t>Request-response</a:t>
            </a:r>
            <a:r>
              <a:rPr lang="en-US" baseline="0" dirty="0"/>
              <a:t> flow </a:t>
            </a:r>
          </a:p>
          <a:p>
            <a:endParaRPr lang="en-US" baseline="0" dirty="0"/>
          </a:p>
          <a:p>
            <a:pPr defTabSz="466618">
              <a:defRPr/>
            </a:pPr>
            <a:r>
              <a:rPr lang="nb-NO" dirty="0"/>
              <a:t>CCCD = Client Characteristic Configuration Descriptor</a:t>
            </a:r>
          </a:p>
          <a:p>
            <a:endParaRPr lang="en-US"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25</a:t>
            </a:fld>
            <a:endParaRPr lang="en-US"/>
          </a:p>
        </p:txBody>
      </p:sp>
    </p:spTree>
    <p:extLst>
      <p:ext uri="{BB962C8B-B14F-4D97-AF65-F5344CB8AC3E}">
        <p14:creationId xmlns:p14="http://schemas.microsoft.com/office/powerpoint/2010/main" val="40093962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CCCD = Client Characteristic Configuration Descriptor</a:t>
            </a:r>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26</a:t>
            </a:fld>
            <a:endParaRPr lang="en-US"/>
          </a:p>
        </p:txBody>
      </p:sp>
    </p:spTree>
    <p:extLst>
      <p:ext uri="{BB962C8B-B14F-4D97-AF65-F5344CB8AC3E}">
        <p14:creationId xmlns:p14="http://schemas.microsoft.com/office/powerpoint/2010/main" val="18515047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what</a:t>
            </a:r>
            <a:r>
              <a:rPr lang="en-US" baseline="0" dirty="0"/>
              <a:t> an actual GATT or attribute table would look like. </a:t>
            </a:r>
          </a:p>
          <a:p>
            <a:endParaRPr lang="en-US" baseline="0" dirty="0"/>
          </a:p>
          <a:p>
            <a:r>
              <a:rPr lang="en-US" baseline="0" dirty="0"/>
              <a:t>I’ll not explain in detail how the GATT table is built, but the specification explains this strict hierarchy in detail. Services and characteristics will always have a “declaration”-attribute associated with them.</a:t>
            </a:r>
          </a:p>
          <a:p>
            <a:endParaRPr lang="en-US" dirty="0"/>
          </a:p>
          <a:p>
            <a:r>
              <a:rPr lang="en-US" dirty="0"/>
              <a:t>The handle value is incremented for each attribute that is added</a:t>
            </a:r>
            <a:r>
              <a:rPr lang="en-US" baseline="0" dirty="0"/>
              <a:t> to the table</a:t>
            </a:r>
            <a:endParaRPr lang="en-US"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27</a:t>
            </a:fld>
            <a:endParaRPr lang="en-US"/>
          </a:p>
        </p:txBody>
      </p:sp>
    </p:spTree>
    <p:extLst>
      <p:ext uri="{BB962C8B-B14F-4D97-AF65-F5344CB8AC3E}">
        <p14:creationId xmlns:p14="http://schemas.microsoft.com/office/powerpoint/2010/main" val="2566864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I’ll try d</a:t>
            </a:r>
            <a:r>
              <a:rPr lang="en-US" dirty="0"/>
              <a:t>escribe</a:t>
            </a:r>
            <a:r>
              <a:rPr lang="en-US" baseline="0" dirty="0"/>
              <a:t> the function of the individual layers and how they interact with each other. </a:t>
            </a:r>
          </a:p>
          <a:p>
            <a:endParaRPr lang="en-US" baseline="0" dirty="0"/>
          </a:p>
          <a:p>
            <a:r>
              <a:rPr lang="en-US" baseline="0" dirty="0"/>
              <a:t>We will start at the bottom and then work ourselves up through the layer until we reach the top application layer.</a:t>
            </a:r>
            <a:endParaRPr lang="en-US"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28</a:t>
            </a:fld>
            <a:endParaRPr lang="en-US"/>
          </a:p>
        </p:txBody>
      </p:sp>
    </p:spTree>
    <p:extLst>
      <p:ext uri="{BB962C8B-B14F-4D97-AF65-F5344CB8AC3E}">
        <p14:creationId xmlns:p14="http://schemas.microsoft.com/office/powerpoint/2010/main" val="22173857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29</a:t>
            </a:fld>
            <a:endParaRPr lang="en-US"/>
          </a:p>
        </p:txBody>
      </p:sp>
    </p:spTree>
    <p:extLst>
      <p:ext uri="{BB962C8B-B14F-4D97-AF65-F5344CB8AC3E}">
        <p14:creationId xmlns:p14="http://schemas.microsoft.com/office/powerpoint/2010/main" val="3248919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Nordic provides LE solutions only, we don’t provide</a:t>
            </a:r>
            <a:r>
              <a:rPr lang="en-US" baseline="0" dirty="0"/>
              <a:t> BR, EDR or HS solutions</a:t>
            </a:r>
          </a:p>
          <a:p>
            <a:r>
              <a:rPr lang="en-US" baseline="0" dirty="0"/>
              <a:t>Current audio solutions (hands free systems, Bluetooth speakers, in car systems) all use “legacy Bluetooth” (EDR mostly), and Nordic does not compete in this space. </a:t>
            </a:r>
          </a:p>
          <a:p>
            <a:endParaRPr lang="en-US" baseline="0" dirty="0"/>
          </a:p>
          <a:p>
            <a:r>
              <a:rPr lang="en-US" baseline="0" dirty="0"/>
              <a:t>In the future audio might move to LE, but we are not yet there. </a:t>
            </a:r>
            <a:endParaRPr lang="en-US"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3</a:t>
            </a:fld>
            <a:endParaRPr lang="en-US"/>
          </a:p>
        </p:txBody>
      </p:sp>
    </p:spTree>
    <p:extLst>
      <p:ext uri="{BB962C8B-B14F-4D97-AF65-F5344CB8AC3E}">
        <p14:creationId xmlns:p14="http://schemas.microsoft.com/office/powerpoint/2010/main" val="2876932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important distinction</a:t>
            </a:r>
            <a:r>
              <a:rPr lang="en-US" baseline="0" dirty="0"/>
              <a:t> between Bluetooth LE and legacy Bluetooth (BR, EDR and HS), is that the profiles are taken out of the stack and put into the application space. </a:t>
            </a:r>
          </a:p>
          <a:p>
            <a:endParaRPr lang="en-US" baseline="0" dirty="0"/>
          </a:p>
          <a:p>
            <a:r>
              <a:rPr lang="en-US" baseline="0" dirty="0"/>
              <a:t>This allows the creation of a huge number of profiles, without requiring the BT stack to contain them all, and it allows the user to easily define their own custom profiles (aka custom GATT profile). </a:t>
            </a:r>
          </a:p>
          <a:p>
            <a:endParaRPr lang="en-US" baseline="0" dirty="0"/>
          </a:p>
          <a:p>
            <a:r>
              <a:rPr lang="en-US" dirty="0"/>
              <a:t>Rather than everyone using their own profile</a:t>
            </a:r>
            <a:r>
              <a:rPr lang="en-US" baseline="0" dirty="0"/>
              <a:t> like in legacy (everyone doing their own unique applications used the serial profile), people can now make their own customized ones. </a:t>
            </a:r>
            <a:endParaRPr lang="en-US"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30</a:t>
            </a:fld>
            <a:endParaRPr lang="en-US"/>
          </a:p>
        </p:txBody>
      </p:sp>
    </p:spTree>
    <p:extLst>
      <p:ext uri="{BB962C8B-B14F-4D97-AF65-F5344CB8AC3E}">
        <p14:creationId xmlns:p14="http://schemas.microsoft.com/office/powerpoint/2010/main" val="38329966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baseline="0" dirty="0"/>
              <a:t>Agenda:</a:t>
            </a:r>
          </a:p>
          <a:p>
            <a:r>
              <a:rPr lang="nb-NO" baseline="0" dirty="0"/>
              <a:t>- BLE Protocol Basics – about 30-45min</a:t>
            </a:r>
          </a:p>
          <a:p>
            <a:r>
              <a:rPr lang="nb-NO" baseline="0" dirty="0"/>
              <a:t>- nRF51/nRF52 Hardware </a:t>
            </a:r>
          </a:p>
          <a:p>
            <a:r>
              <a:rPr lang="nb-NO" baseline="0" dirty="0"/>
              <a:t>- Nordic SoftDevices</a:t>
            </a:r>
          </a:p>
          <a:p>
            <a:r>
              <a:rPr lang="nb-NO" baseline="0" dirty="0"/>
              <a:t>- Nordic SDK (Software Development Kit)   </a:t>
            </a:r>
          </a:p>
          <a:p>
            <a:r>
              <a:rPr lang="nb-NO" baseline="0" dirty="0"/>
              <a:t>- Q&amp;A</a:t>
            </a:r>
          </a:p>
          <a:p>
            <a:endParaRPr lang="nb-NO" baseline="0" dirty="0"/>
          </a:p>
          <a:p>
            <a:r>
              <a:rPr lang="nb-NO" baseline="0" dirty="0"/>
              <a:t>This is by far not enough time to go through everything in the Bluetooth Low Energy Protocol(the core specification is 2772 pages long), but I’ll try to cover the most important topics.</a:t>
            </a:r>
          </a:p>
          <a:p>
            <a:endParaRPr lang="nb-NO" baseline="0" dirty="0"/>
          </a:p>
          <a:p>
            <a:r>
              <a:rPr lang="nb-NO" baseline="0" dirty="0"/>
              <a:t>If you have any questions during the presentation, then please save them until the Q&amp;A session at the end </a:t>
            </a:r>
            <a:endParaRPr lang="nb-NO"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31</a:t>
            </a:fld>
            <a:endParaRPr lang="en-US"/>
          </a:p>
        </p:txBody>
      </p:sp>
    </p:spTree>
    <p:extLst>
      <p:ext uri="{BB962C8B-B14F-4D97-AF65-F5344CB8AC3E}">
        <p14:creationId xmlns:p14="http://schemas.microsoft.com/office/powerpoint/2010/main" val="131674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a:t>
            </a:r>
            <a:r>
              <a:rPr lang="en-US" baseline="0" dirty="0"/>
              <a:t> updates since 4.0 have been focused on the LE mode.</a:t>
            </a:r>
          </a:p>
          <a:p>
            <a:endParaRPr lang="en-US" baseline="0" dirty="0"/>
          </a:p>
          <a:p>
            <a:r>
              <a:rPr lang="en-US" baseline="0" dirty="0"/>
              <a:t>4.1: - L2CAP </a:t>
            </a:r>
            <a:r>
              <a:rPr lang="en-US" baseline="0" dirty="0" err="1"/>
              <a:t>CoC</a:t>
            </a:r>
            <a:r>
              <a:rPr lang="en-US" baseline="0" dirty="0"/>
              <a:t> allows higher transfer speeds by bypassing the GATT layer, and is used by things such as the IPSP profile for efficient transmission of IPv6 data over Bluetooth. Another use case is the Object Transfer Profile, used for transferring larger files. </a:t>
            </a:r>
          </a:p>
          <a:p>
            <a:pPr marL="174982" indent="-174982">
              <a:buFontTx/>
              <a:buChar char="-"/>
            </a:pPr>
            <a:r>
              <a:rPr lang="en-US" baseline="0" dirty="0"/>
              <a:t>Low duty cycle directed advertising allows low power advertising directed at a previously bonded device</a:t>
            </a:r>
          </a:p>
          <a:p>
            <a:pPr marL="174982" indent="-174982">
              <a:buFontTx/>
              <a:buChar char="-"/>
            </a:pPr>
            <a:r>
              <a:rPr lang="en-US" baseline="0" dirty="0"/>
              <a:t>Multi role allows a device to maintain both central and peripheral (master and slave) connections at the same time, allowing more sophisticated network topologies (such as connected mesh). </a:t>
            </a:r>
          </a:p>
          <a:p>
            <a:pPr marL="174982" indent="-174982">
              <a:buFontTx/>
              <a:buChar char="-"/>
            </a:pPr>
            <a:r>
              <a:rPr lang="en-US" baseline="0" dirty="0"/>
              <a:t>Privacy 1.1 provides resolvable private addresses, allowing a device to continuously change its BLE address to avoid being tracked, while still being capable of establishing a bond with other devices (the bonded device can “resolve” the changing address back to a static identifier, called the IRK)</a:t>
            </a:r>
          </a:p>
          <a:p>
            <a:r>
              <a:rPr lang="en-US" baseline="0" dirty="0"/>
              <a:t>4.2: - LE Secure connections allows asymmetric key exchange (aka private/public key scheme using </a:t>
            </a:r>
            <a:r>
              <a:rPr lang="en-US" baseline="0" dirty="0" err="1"/>
              <a:t>diffie</a:t>
            </a:r>
            <a:r>
              <a:rPr lang="en-US" baseline="0" dirty="0"/>
              <a:t> </a:t>
            </a:r>
            <a:r>
              <a:rPr lang="en-US" baseline="0" dirty="0" err="1"/>
              <a:t>hellman</a:t>
            </a:r>
            <a:r>
              <a:rPr lang="en-US" baseline="0" dirty="0"/>
              <a:t>). This makes the bonding procedure robust towards passive eavesdroppers (hackers that sniff the bonding procedure to steal the encryption keys). If a passkey is used the bonding will also be safe towards man in the middle attacks, making the BLE bonding virtually unbreakable (until someone finds a quick way to brute force 128-bit AES). </a:t>
            </a:r>
          </a:p>
          <a:p>
            <a:r>
              <a:rPr lang="en-US" baseline="0" dirty="0"/>
              <a:t>- DLE, or Data Length Extension, allows the link layer to extend the packet </a:t>
            </a:r>
            <a:r>
              <a:rPr lang="en-US" baseline="0" dirty="0" err="1"/>
              <a:t>sizxe</a:t>
            </a:r>
            <a:r>
              <a:rPr lang="en-US" baseline="0" dirty="0"/>
              <a:t> beyond 27 bytes, all the way up to 251 bytes, if both the master and slave support it.</a:t>
            </a:r>
          </a:p>
          <a:p>
            <a:pPr marL="174982" indent="-174982">
              <a:buFontTx/>
              <a:buChar char="-"/>
            </a:pPr>
            <a:r>
              <a:rPr lang="en-US" baseline="0" dirty="0"/>
              <a:t>Privacy 1.2 extends upon 1.1 by also allowing directed advertising with a resolvable address, so that a device can reconnect with a previously bonded device without being tracked</a:t>
            </a:r>
          </a:p>
          <a:p>
            <a:r>
              <a:rPr lang="en-US" baseline="0" dirty="0"/>
              <a:t>5.0: - High speed provides about double the transfer speed</a:t>
            </a:r>
          </a:p>
          <a:p>
            <a:pPr marL="174982" indent="-174982">
              <a:buFontTx/>
              <a:buChar char="-"/>
            </a:pPr>
            <a:r>
              <a:rPr lang="en-US" baseline="0" dirty="0"/>
              <a:t>Long range provides about 4 times the range, but can not be used at the same time as high speed. </a:t>
            </a:r>
          </a:p>
          <a:p>
            <a:pPr marL="174982" indent="-174982">
              <a:buFontTx/>
              <a:buChar char="-"/>
            </a:pPr>
            <a:r>
              <a:rPr lang="en-US" baseline="0" dirty="0"/>
              <a:t>LE advertising extensions allow about 8 times more data in advertise packets, and allow the advertisement of large data streams. </a:t>
            </a:r>
          </a:p>
          <a:p>
            <a:pPr marL="174982" indent="-174982">
              <a:buFontTx/>
              <a:buChar char="-"/>
            </a:pPr>
            <a:r>
              <a:rPr lang="en-US" baseline="0" dirty="0"/>
              <a:t>LE Channel Selection </a:t>
            </a:r>
            <a:r>
              <a:rPr lang="en-US" baseline="0" dirty="0" err="1"/>
              <a:t>Algo</a:t>
            </a:r>
            <a:r>
              <a:rPr lang="en-US" baseline="0" dirty="0"/>
              <a:t> 2 is intended primarily for the advertising extension feature, and adds more randomization to the channel selection mechanism. Without this there would be a large risk of interference between multiple devices using the </a:t>
            </a:r>
            <a:r>
              <a:rPr lang="en-US" baseline="0" dirty="0" err="1"/>
              <a:t>adv</a:t>
            </a:r>
            <a:r>
              <a:rPr lang="en-US" baseline="0" dirty="0"/>
              <a:t> extension feature at the same time to do things such as audio broadcasting. </a:t>
            </a:r>
          </a:p>
          <a:p>
            <a:pPr marL="174982" indent="-174982">
              <a:buFontTx/>
              <a:buChar char="-"/>
            </a:pPr>
            <a:r>
              <a:rPr lang="en-US" baseline="0" dirty="0"/>
              <a:t>Increased max power allows BLE devices to go up to 20dBm output power, versus only 10dBm in BT4.2 and below. Nordic currently doesn’t support more than 8 </a:t>
            </a:r>
            <a:r>
              <a:rPr lang="en-US" baseline="0" dirty="0" err="1"/>
              <a:t>dBm</a:t>
            </a:r>
            <a:r>
              <a:rPr lang="en-US" baseline="0" dirty="0"/>
              <a:t> (as of 2017), but it is possible to go up to 20dBm by adding an external power amplifier (at a cost to power consumption and BOM cost). </a:t>
            </a:r>
            <a:endParaRPr lang="en-US"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4</a:t>
            </a:fld>
            <a:endParaRPr lang="en-US"/>
          </a:p>
        </p:txBody>
      </p:sp>
    </p:spTree>
    <p:extLst>
      <p:ext uri="{BB962C8B-B14F-4D97-AF65-F5344CB8AC3E}">
        <p14:creationId xmlns:p14="http://schemas.microsoft.com/office/powerpoint/2010/main" val="4147216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I’ll try d</a:t>
            </a:r>
            <a:r>
              <a:rPr lang="en-US" dirty="0"/>
              <a:t>escribe</a:t>
            </a:r>
            <a:r>
              <a:rPr lang="en-US" baseline="0" dirty="0"/>
              <a:t> the function of the individual layers and how they interact with each other. </a:t>
            </a:r>
          </a:p>
          <a:p>
            <a:endParaRPr lang="en-US" baseline="0" dirty="0"/>
          </a:p>
          <a:p>
            <a:r>
              <a:rPr lang="en-US" baseline="0" dirty="0"/>
              <a:t>We will start at the bottom and then work ourselves up through the layer until we reach the top application layer.</a:t>
            </a:r>
            <a:endParaRPr lang="en-US"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5</a:t>
            </a:fld>
            <a:endParaRPr lang="en-US"/>
          </a:p>
        </p:txBody>
      </p:sp>
    </p:spTree>
    <p:extLst>
      <p:ext uri="{BB962C8B-B14F-4D97-AF65-F5344CB8AC3E}">
        <p14:creationId xmlns:p14="http://schemas.microsoft.com/office/powerpoint/2010/main" val="320884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I’ll try d</a:t>
            </a:r>
            <a:r>
              <a:rPr lang="en-US" dirty="0"/>
              <a:t>escribe</a:t>
            </a:r>
            <a:r>
              <a:rPr lang="en-US" baseline="0" dirty="0"/>
              <a:t> the function of the individual layers and how they interact with each other. </a:t>
            </a:r>
          </a:p>
          <a:p>
            <a:endParaRPr lang="en-US" baseline="0" dirty="0"/>
          </a:p>
          <a:p>
            <a:r>
              <a:rPr lang="en-US" baseline="0" dirty="0"/>
              <a:t>We will start at the bottom and then work ourselves up through the layer until we reach the top application layer.</a:t>
            </a:r>
            <a:endParaRPr lang="en-US"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6</a:t>
            </a:fld>
            <a:endParaRPr lang="en-US"/>
          </a:p>
        </p:txBody>
      </p:sp>
    </p:spTree>
    <p:extLst>
      <p:ext uri="{BB962C8B-B14F-4D97-AF65-F5344CB8AC3E}">
        <p14:creationId xmlns:p14="http://schemas.microsoft.com/office/powerpoint/2010/main" val="2014549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0259"/>
            <a:r>
              <a:rPr lang="en-US" dirty="0"/>
              <a:t>The ISM band is used since</a:t>
            </a:r>
            <a:r>
              <a:rPr lang="en-US" baseline="0" dirty="0"/>
              <a:t> it can be used world-wide without having to obtain licenses</a:t>
            </a:r>
            <a:endParaRPr lang="en-US" dirty="0"/>
          </a:p>
          <a:p>
            <a:pPr marL="290259"/>
            <a:endParaRPr lang="en-US" dirty="0"/>
          </a:p>
          <a:p>
            <a:pPr marL="290259"/>
            <a:r>
              <a:rPr lang="en-US" dirty="0"/>
              <a:t>Frequency Hopping Spread Spectrum(FHSS), i.e.</a:t>
            </a:r>
            <a:r>
              <a:rPr lang="en-US" baseline="0" dirty="0"/>
              <a:t> hops from channel to channel in order to minimize interference from other transmitters, like WIFI.</a:t>
            </a:r>
          </a:p>
          <a:p>
            <a:pPr marL="290259"/>
            <a:endParaRPr lang="en-US" baseline="0" dirty="0"/>
          </a:p>
          <a:p>
            <a:pPr marL="290259"/>
            <a:r>
              <a:rPr lang="en-US" baseline="0" dirty="0"/>
              <a:t>The 3 advertising channels are selected on purpose to avoid the most popular </a:t>
            </a:r>
            <a:r>
              <a:rPr lang="en-US" baseline="0" dirty="0" err="1"/>
              <a:t>WiFi</a:t>
            </a:r>
            <a:r>
              <a:rPr lang="en-US" baseline="0" dirty="0"/>
              <a:t> channels (1, 6 and 11)</a:t>
            </a:r>
            <a:endParaRPr lang="en-US"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7</a:t>
            </a:fld>
            <a:endParaRPr lang="en-US"/>
          </a:p>
        </p:txBody>
      </p:sp>
    </p:spTree>
    <p:extLst>
      <p:ext uri="{BB962C8B-B14F-4D97-AF65-F5344CB8AC3E}">
        <p14:creationId xmlns:p14="http://schemas.microsoft.com/office/powerpoint/2010/main" val="3490355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Implemented</a:t>
            </a:r>
            <a:r>
              <a:rPr lang="en-US" baseline="0" dirty="0"/>
              <a:t> in both hardware and software. Only layer that has real-time constraints.</a:t>
            </a:r>
            <a:endParaRPr lang="en-US" dirty="0"/>
          </a:p>
          <a:p>
            <a:endParaRPr lang="en-US" baseline="0" dirty="0"/>
          </a:p>
          <a:p>
            <a:r>
              <a:rPr lang="en-US" dirty="0"/>
              <a:t>Advertiser:</a:t>
            </a:r>
            <a:r>
              <a:rPr lang="en-US" baseline="0" dirty="0"/>
              <a:t> </a:t>
            </a:r>
            <a:r>
              <a:rPr lang="en-US" dirty="0"/>
              <a:t>A device sending advertisement packets</a:t>
            </a:r>
          </a:p>
          <a:p>
            <a:r>
              <a:rPr lang="en-US" dirty="0"/>
              <a:t>Scanner:</a:t>
            </a:r>
            <a:r>
              <a:rPr lang="en-US" baseline="0" dirty="0"/>
              <a:t> </a:t>
            </a:r>
            <a:r>
              <a:rPr lang="en-US" dirty="0"/>
              <a:t>A device scanning for advertisement packets</a:t>
            </a:r>
          </a:p>
          <a:p>
            <a:r>
              <a:rPr lang="en-US" dirty="0"/>
              <a:t>Master: A device that initiates a connection and manages it later</a:t>
            </a:r>
          </a:p>
          <a:p>
            <a:r>
              <a:rPr lang="en-US" dirty="0"/>
              <a:t>Slave:</a:t>
            </a:r>
            <a:r>
              <a:rPr lang="en-US" baseline="0" dirty="0"/>
              <a:t> </a:t>
            </a:r>
            <a:r>
              <a:rPr lang="en-US" dirty="0"/>
              <a:t>A device that accepts a connection request and follows the master’s timing</a:t>
            </a:r>
          </a:p>
          <a:p>
            <a:pPr marL="233309" indent="-233309">
              <a:buAutoNum type="arabicParenR"/>
            </a:pPr>
            <a:endParaRPr lang="en-US" baseline="0" dirty="0"/>
          </a:p>
          <a:p>
            <a:pPr marL="233309" indent="-233309">
              <a:buAutoNum type="arabicParenR"/>
            </a:pPr>
            <a:endParaRPr lang="en-US"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8</a:t>
            </a:fld>
            <a:endParaRPr lang="en-US"/>
          </a:p>
        </p:txBody>
      </p:sp>
    </p:spTree>
    <p:extLst>
      <p:ext uri="{BB962C8B-B14F-4D97-AF65-F5344CB8AC3E}">
        <p14:creationId xmlns:p14="http://schemas.microsoft.com/office/powerpoint/2010/main" val="2081371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Advertisement</a:t>
            </a:r>
            <a:r>
              <a:rPr lang="en-US" baseline="0" dirty="0"/>
              <a:t> packets serve two purposes:</a:t>
            </a:r>
          </a:p>
          <a:p>
            <a:pPr marL="233309" indent="-233309">
              <a:buAutoNum type="arabicParenR"/>
            </a:pPr>
            <a:r>
              <a:rPr lang="en-US" baseline="0" dirty="0"/>
              <a:t>Broadcast data without the overhead needed during a connection</a:t>
            </a:r>
          </a:p>
          <a:p>
            <a:pPr marL="233309" indent="-233309">
              <a:buAutoNum type="arabicParenR"/>
            </a:pPr>
            <a:r>
              <a:rPr lang="en-US" baseline="0" dirty="0"/>
              <a:t>Make its presence known to centrals so that they can connect</a:t>
            </a:r>
          </a:p>
          <a:p>
            <a:pPr marL="233309" indent="-233309">
              <a:buAutoNum type="arabicParenR"/>
            </a:pPr>
            <a:endParaRPr lang="en-US" baseline="0" dirty="0"/>
          </a:p>
          <a:p>
            <a:r>
              <a:rPr lang="en-US" dirty="0"/>
              <a:t>-A</a:t>
            </a:r>
            <a:r>
              <a:rPr lang="en-US" baseline="0" dirty="0"/>
              <a:t> device can act as central and peripheral at the same time</a:t>
            </a:r>
          </a:p>
          <a:p>
            <a:r>
              <a:rPr lang="en-US" baseline="0" dirty="0"/>
              <a:t>-A central can be connected to multiple peripherals (up to 8 at the time) – S130 and S132</a:t>
            </a:r>
          </a:p>
          <a:p>
            <a:r>
              <a:rPr lang="en-US" baseline="0" dirty="0"/>
              <a:t>-A peripheral can be connected to multiple centrals </a:t>
            </a:r>
            <a:endParaRPr lang="en-US" dirty="0"/>
          </a:p>
          <a:p>
            <a:endParaRPr lang="en-US" baseline="0" dirty="0"/>
          </a:p>
          <a:p>
            <a:pPr marL="233309" indent="-233309">
              <a:buAutoNum type="arabicParenR"/>
            </a:pPr>
            <a:endParaRPr lang="en-US" dirty="0"/>
          </a:p>
        </p:txBody>
      </p:sp>
      <p:sp>
        <p:nvSpPr>
          <p:cNvPr id="4" name="Slide Number Placeholder 3"/>
          <p:cNvSpPr>
            <a:spLocks noGrp="1"/>
          </p:cNvSpPr>
          <p:nvPr>
            <p:ph type="sldNum" sz="quarter" idx="10"/>
          </p:nvPr>
        </p:nvSpPr>
        <p:spPr/>
        <p:txBody>
          <a:bodyPr/>
          <a:lstStyle/>
          <a:p>
            <a:pPr>
              <a:defRPr/>
            </a:pPr>
            <a:fld id="{C5315F4B-708F-42A0-B38C-D5FF05C97E69}" type="slidenum">
              <a:rPr lang="en-US" smtClean="0"/>
              <a:pPr>
                <a:defRPr/>
              </a:pPr>
              <a:t>9</a:t>
            </a:fld>
            <a:endParaRPr lang="en-US"/>
          </a:p>
        </p:txBody>
      </p:sp>
    </p:spTree>
    <p:extLst>
      <p:ext uri="{BB962C8B-B14F-4D97-AF65-F5344CB8AC3E}">
        <p14:creationId xmlns:p14="http://schemas.microsoft.com/office/powerpoint/2010/main" val="256420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1">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77587" y="2706933"/>
            <a:ext cx="8055228" cy="814388"/>
          </a:xfrm>
        </p:spPr>
        <p:txBody>
          <a:bodyPr>
            <a:normAutofit/>
          </a:bodyPr>
          <a:lstStyle>
            <a:lvl1pPr>
              <a:defRPr sz="4000">
                <a:latin typeface="Gotham Extra Light" pitchFamily="50" charset="0"/>
                <a:cs typeface="Gotham Extra Light" pitchFamily="50" charset="0"/>
              </a:defRPr>
            </a:lvl1pPr>
          </a:lstStyle>
          <a:p>
            <a:r>
              <a:rPr lang="en-US" dirty="0"/>
              <a:t>Presentation Title</a:t>
            </a:r>
            <a:endParaRPr dirty="0"/>
          </a:p>
        </p:txBody>
      </p:sp>
      <p:sp>
        <p:nvSpPr>
          <p:cNvPr id="8" name="Subtitle 2"/>
          <p:cNvSpPr>
            <a:spLocks noGrp="1"/>
          </p:cNvSpPr>
          <p:nvPr>
            <p:ph type="subTitle" idx="1"/>
          </p:nvPr>
        </p:nvSpPr>
        <p:spPr>
          <a:xfrm>
            <a:off x="508959" y="3602003"/>
            <a:ext cx="5454813" cy="1095501"/>
          </a:xfrm>
        </p:spPr>
        <p:txBody>
          <a:bodyPr>
            <a:noAutofit/>
          </a:bodyPr>
          <a:lstStyle>
            <a:lvl1pPr marL="0" indent="0" algn="l">
              <a:spcBef>
                <a:spcPct val="0"/>
              </a:spcBef>
              <a:buFont typeface="Wingdings 2" pitchFamily="18" charset="2"/>
              <a:buNone/>
              <a:defRPr sz="1600" baseline="0">
                <a:solidFill>
                  <a:schemeClr val="tx2"/>
                </a:solidFill>
                <a:latin typeface="Gotham Light" pitchFamily="50" charset="0"/>
                <a:cs typeface="Gotham Light" pitchFamily="50" charset="0"/>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cxnSp>
        <p:nvCxnSpPr>
          <p:cNvPr id="3" name="Straight Connector 2"/>
          <p:cNvCxnSpPr/>
          <p:nvPr userDrawn="1"/>
        </p:nvCxnSpPr>
        <p:spPr>
          <a:xfrm>
            <a:off x="6078073" y="3584076"/>
            <a:ext cx="0" cy="1095500"/>
          </a:xfrm>
          <a:prstGeom prst="line">
            <a:avLst/>
          </a:prstGeom>
          <a:ln w="6350"/>
        </p:spPr>
        <p:style>
          <a:lnRef idx="2">
            <a:schemeClr val="dk1"/>
          </a:lnRef>
          <a:fillRef idx="0">
            <a:schemeClr val="dk1"/>
          </a:fillRef>
          <a:effectRef idx="1">
            <a:schemeClr val="dk1"/>
          </a:effectRef>
          <a:fontRef idx="minor">
            <a:schemeClr val="tx1"/>
          </a:fontRef>
        </p:style>
      </p:cxnSp>
      <p:sp>
        <p:nvSpPr>
          <p:cNvPr id="6" name="Text Placeholder 5"/>
          <p:cNvSpPr>
            <a:spLocks noGrp="1"/>
          </p:cNvSpPr>
          <p:nvPr>
            <p:ph type="body" sz="quarter" idx="10"/>
          </p:nvPr>
        </p:nvSpPr>
        <p:spPr>
          <a:xfrm>
            <a:off x="6192840" y="3683279"/>
            <a:ext cx="2339974" cy="1014226"/>
          </a:xfrm>
        </p:spPr>
        <p:txBody>
          <a:bodyPr anchor="t">
            <a:normAutofit/>
          </a:bodyPr>
          <a:lstStyle>
            <a:lvl1pPr marL="0" indent="0">
              <a:buNone/>
              <a:defRPr sz="1050" i="1" baseline="0">
                <a:latin typeface="+mj-lt"/>
              </a:defRPr>
            </a:lvl1pPr>
          </a:lstStyle>
          <a:p>
            <a:pPr lvl="0"/>
            <a:r>
              <a:rPr lang="en-US"/>
              <a:t>Edit Master text styles</a:t>
            </a:r>
          </a:p>
        </p:txBody>
      </p:sp>
      <p:sp>
        <p:nvSpPr>
          <p:cNvPr id="13" name="Picture Placeholder 12"/>
          <p:cNvSpPr>
            <a:spLocks noGrp="1"/>
          </p:cNvSpPr>
          <p:nvPr>
            <p:ph type="pic" sz="quarter" idx="11"/>
          </p:nvPr>
        </p:nvSpPr>
        <p:spPr>
          <a:xfrm>
            <a:off x="0" y="0"/>
            <a:ext cx="9144000" cy="2607729"/>
          </a:xfrm>
        </p:spPr>
        <p:txBody>
          <a:bodyPr/>
          <a:lstStyle>
            <a:lvl1pPr marL="0" indent="0">
              <a:buNone/>
              <a:defRPr/>
            </a:lvl1pPr>
          </a:lstStyle>
          <a:p>
            <a:r>
              <a:rPr lang="en-US"/>
              <a:t>Click icon to add picture</a:t>
            </a:r>
            <a:endParaRPr lang="nb-NO" dirty="0"/>
          </a:p>
        </p:txBody>
      </p:sp>
    </p:spTree>
    <p:extLst>
      <p:ext uri="{BB962C8B-B14F-4D97-AF65-F5344CB8AC3E}">
        <p14:creationId xmlns:p14="http://schemas.microsoft.com/office/powerpoint/2010/main" val="482396271"/>
      </p:ext>
    </p:extLst>
  </p:cSld>
  <p:clrMapOvr>
    <a:masterClrMapping/>
  </p:clrMapOvr>
  <p:extLst>
    <p:ext uri="{DCECCB84-F9BA-43D5-87BE-67443E8EF086}">
      <p15:sldGuideLst xmlns:p15="http://schemas.microsoft.com/office/powerpoint/2012/main">
        <p15:guide id="1" orient="horz" pos="2119" userDrawn="1">
          <p15:clr>
            <a:srgbClr val="FBAE40"/>
          </p15:clr>
        </p15:guide>
        <p15:guide id="2" orient="horz" pos="2436" userDrawn="1">
          <p15:clr>
            <a:srgbClr val="FBAE40"/>
          </p15:clr>
        </p15:guide>
        <p15:guide id="3" orient="horz" pos="16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oxes">
    <p:spTree>
      <p:nvGrpSpPr>
        <p:cNvPr id="1" name=""/>
        <p:cNvGrpSpPr/>
        <p:nvPr/>
      </p:nvGrpSpPr>
      <p:grpSpPr>
        <a:xfrm>
          <a:off x="0" y="0"/>
          <a:ext cx="0" cy="0"/>
          <a:chOff x="0" y="0"/>
          <a:chExt cx="0" cy="0"/>
        </a:xfrm>
      </p:grpSpPr>
      <p:sp>
        <p:nvSpPr>
          <p:cNvPr id="6" name="Title 1"/>
          <p:cNvSpPr>
            <a:spLocks noGrp="1"/>
          </p:cNvSpPr>
          <p:nvPr>
            <p:ph type="title"/>
          </p:nvPr>
        </p:nvSpPr>
        <p:spPr>
          <a:xfrm>
            <a:off x="496686" y="566958"/>
            <a:ext cx="8036127" cy="857250"/>
          </a:xfrm>
        </p:spPr>
        <p:txBody>
          <a:bodyPr/>
          <a:lstStyle>
            <a:lvl1pPr>
              <a:defRPr sz="2800"/>
            </a:lvl1pPr>
          </a:lstStyle>
          <a:p>
            <a:r>
              <a:rPr lang="en-US"/>
              <a:t>Click to edit Master title style</a:t>
            </a:r>
            <a:endParaRPr lang="nb-NO" dirty="0"/>
          </a:p>
        </p:txBody>
      </p:sp>
      <p:sp>
        <p:nvSpPr>
          <p:cNvPr id="8" name="Picture Placeholder 7"/>
          <p:cNvSpPr>
            <a:spLocks noGrp="1"/>
          </p:cNvSpPr>
          <p:nvPr>
            <p:ph type="pic" sz="quarter" idx="10"/>
          </p:nvPr>
        </p:nvSpPr>
        <p:spPr>
          <a:xfrm>
            <a:off x="1130312" y="1671638"/>
            <a:ext cx="3060000" cy="1449387"/>
          </a:xfrm>
        </p:spPr>
        <p:txBody>
          <a:bodyPr/>
          <a:lstStyle/>
          <a:p>
            <a:r>
              <a:rPr lang="en-US"/>
              <a:t>Click icon to add picture</a:t>
            </a:r>
            <a:endParaRPr lang="nb-NO" dirty="0"/>
          </a:p>
        </p:txBody>
      </p:sp>
      <p:sp>
        <p:nvSpPr>
          <p:cNvPr id="9" name="Picture Placeholder 7"/>
          <p:cNvSpPr>
            <a:spLocks noGrp="1"/>
          </p:cNvSpPr>
          <p:nvPr>
            <p:ph type="pic" sz="quarter" idx="11"/>
          </p:nvPr>
        </p:nvSpPr>
        <p:spPr>
          <a:xfrm>
            <a:off x="4649893" y="1671638"/>
            <a:ext cx="3060000" cy="1449387"/>
          </a:xfrm>
        </p:spPr>
        <p:txBody>
          <a:bodyPr/>
          <a:lstStyle/>
          <a:p>
            <a:r>
              <a:rPr lang="en-US"/>
              <a:t>Click icon to add picture</a:t>
            </a:r>
            <a:endParaRPr lang="nb-NO" dirty="0"/>
          </a:p>
        </p:txBody>
      </p:sp>
      <p:sp>
        <p:nvSpPr>
          <p:cNvPr id="14" name="Text Placeholder 13"/>
          <p:cNvSpPr>
            <a:spLocks noGrp="1"/>
          </p:cNvSpPr>
          <p:nvPr>
            <p:ph type="body" sz="quarter" idx="14"/>
          </p:nvPr>
        </p:nvSpPr>
        <p:spPr>
          <a:xfrm>
            <a:off x="4649893" y="3295650"/>
            <a:ext cx="3060000" cy="1508125"/>
          </a:xfrm>
        </p:spPr>
        <p:txBody>
          <a:bodyPr/>
          <a:lstStyle>
            <a:lvl1pPr indent="-216000">
              <a:defRPr sz="1400"/>
            </a:lvl1pPr>
            <a:lvl2pPr marL="396000" indent="-180000">
              <a:defRPr sz="1050"/>
            </a:lvl2pPr>
          </a:lstStyle>
          <a:p>
            <a:pPr lvl="0"/>
            <a:r>
              <a:rPr lang="en-US"/>
              <a:t>Edit Master text styles</a:t>
            </a:r>
          </a:p>
          <a:p>
            <a:pPr lvl="1"/>
            <a:r>
              <a:rPr lang="en-US"/>
              <a:t>Second level</a:t>
            </a:r>
          </a:p>
        </p:txBody>
      </p:sp>
      <p:sp>
        <p:nvSpPr>
          <p:cNvPr id="7" name="Text Placeholder 13"/>
          <p:cNvSpPr>
            <a:spLocks noGrp="1"/>
          </p:cNvSpPr>
          <p:nvPr>
            <p:ph type="body" sz="quarter" idx="15"/>
          </p:nvPr>
        </p:nvSpPr>
        <p:spPr>
          <a:xfrm>
            <a:off x="1130312" y="3296771"/>
            <a:ext cx="3060000" cy="1508125"/>
          </a:xfrm>
        </p:spPr>
        <p:txBody>
          <a:bodyPr/>
          <a:lstStyle>
            <a:lvl1pPr indent="-216000">
              <a:defRPr sz="1400"/>
            </a:lvl1pPr>
            <a:lvl2pPr marL="396000" indent="-180000">
              <a:defRPr sz="1050"/>
            </a:lvl2pPr>
          </a:lstStyle>
          <a:p>
            <a:pPr lvl="0"/>
            <a:r>
              <a:rPr lang="en-US"/>
              <a:t>Edit Master text styles</a:t>
            </a:r>
          </a:p>
          <a:p>
            <a:pPr lvl="1"/>
            <a:r>
              <a:rPr lang="en-US"/>
              <a:t>Second level</a:t>
            </a:r>
          </a:p>
        </p:txBody>
      </p:sp>
    </p:spTree>
    <p:extLst>
      <p:ext uri="{BB962C8B-B14F-4D97-AF65-F5344CB8AC3E}">
        <p14:creationId xmlns:p14="http://schemas.microsoft.com/office/powerpoint/2010/main" val="3727851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boxes">
    <p:spTree>
      <p:nvGrpSpPr>
        <p:cNvPr id="1" name=""/>
        <p:cNvGrpSpPr/>
        <p:nvPr/>
      </p:nvGrpSpPr>
      <p:grpSpPr>
        <a:xfrm>
          <a:off x="0" y="0"/>
          <a:ext cx="0" cy="0"/>
          <a:chOff x="0" y="0"/>
          <a:chExt cx="0" cy="0"/>
        </a:xfrm>
      </p:grpSpPr>
      <p:sp>
        <p:nvSpPr>
          <p:cNvPr id="6" name="Title 1"/>
          <p:cNvSpPr>
            <a:spLocks noGrp="1"/>
          </p:cNvSpPr>
          <p:nvPr>
            <p:ph type="title"/>
          </p:nvPr>
        </p:nvSpPr>
        <p:spPr>
          <a:xfrm>
            <a:off x="496686" y="566958"/>
            <a:ext cx="8036127" cy="857250"/>
          </a:xfrm>
        </p:spPr>
        <p:txBody>
          <a:bodyPr/>
          <a:lstStyle>
            <a:lvl1pPr>
              <a:defRPr sz="2800"/>
            </a:lvl1pPr>
          </a:lstStyle>
          <a:p>
            <a:r>
              <a:rPr lang="en-US"/>
              <a:t>Click to edit Master title style</a:t>
            </a:r>
            <a:endParaRPr lang="nb-NO" dirty="0"/>
          </a:p>
        </p:txBody>
      </p:sp>
      <p:sp>
        <p:nvSpPr>
          <p:cNvPr id="8" name="Picture Placeholder 7"/>
          <p:cNvSpPr>
            <a:spLocks noGrp="1"/>
          </p:cNvSpPr>
          <p:nvPr>
            <p:ph type="pic" sz="quarter" idx="10"/>
          </p:nvPr>
        </p:nvSpPr>
        <p:spPr>
          <a:xfrm>
            <a:off x="611188" y="1671638"/>
            <a:ext cx="1800000" cy="1449387"/>
          </a:xfrm>
        </p:spPr>
        <p:txBody>
          <a:bodyPr/>
          <a:lstStyle/>
          <a:p>
            <a:r>
              <a:rPr lang="en-US"/>
              <a:t>Click icon to add picture</a:t>
            </a:r>
            <a:endParaRPr lang="nb-NO" dirty="0"/>
          </a:p>
        </p:txBody>
      </p:sp>
      <p:sp>
        <p:nvSpPr>
          <p:cNvPr id="9" name="Picture Placeholder 7"/>
          <p:cNvSpPr>
            <a:spLocks noGrp="1"/>
          </p:cNvSpPr>
          <p:nvPr>
            <p:ph type="pic" sz="quarter" idx="11"/>
          </p:nvPr>
        </p:nvSpPr>
        <p:spPr>
          <a:xfrm>
            <a:off x="2650323" y="1671638"/>
            <a:ext cx="1800000" cy="1449387"/>
          </a:xfrm>
        </p:spPr>
        <p:txBody>
          <a:bodyPr/>
          <a:lstStyle/>
          <a:p>
            <a:r>
              <a:rPr lang="en-US"/>
              <a:t>Click icon to add picture</a:t>
            </a:r>
            <a:endParaRPr lang="nb-NO" dirty="0"/>
          </a:p>
        </p:txBody>
      </p:sp>
      <p:sp>
        <p:nvSpPr>
          <p:cNvPr id="14" name="Text Placeholder 13"/>
          <p:cNvSpPr>
            <a:spLocks noGrp="1"/>
          </p:cNvSpPr>
          <p:nvPr>
            <p:ph type="body" sz="quarter" idx="14"/>
          </p:nvPr>
        </p:nvSpPr>
        <p:spPr>
          <a:xfrm>
            <a:off x="2650323" y="3295650"/>
            <a:ext cx="1800000" cy="1508125"/>
          </a:xfrm>
        </p:spPr>
        <p:txBody>
          <a:bodyPr/>
          <a:lstStyle>
            <a:lvl1pPr indent="-216000" algn="l">
              <a:defRPr sz="1200"/>
            </a:lvl1pPr>
            <a:lvl2pPr marL="396000" indent="-180000" algn="l">
              <a:defRPr sz="1000"/>
            </a:lvl2pPr>
          </a:lstStyle>
          <a:p>
            <a:pPr lvl="0"/>
            <a:r>
              <a:rPr lang="en-US"/>
              <a:t>Edit Master text styles</a:t>
            </a:r>
          </a:p>
          <a:p>
            <a:pPr lvl="1"/>
            <a:r>
              <a:rPr lang="en-US"/>
              <a:t>Second level</a:t>
            </a:r>
          </a:p>
        </p:txBody>
      </p:sp>
      <p:sp>
        <p:nvSpPr>
          <p:cNvPr id="27" name="Rounded Rectangle 26"/>
          <p:cNvSpPr/>
          <p:nvPr userDrawn="1"/>
        </p:nvSpPr>
        <p:spPr>
          <a:xfrm>
            <a:off x="8424813" y="4909449"/>
            <a:ext cx="108000" cy="108000"/>
          </a:xfrm>
          <a:prstGeom prst="roundRect">
            <a:avLst/>
          </a:prstGeom>
          <a:solidFill>
            <a:srgbClr val="FF000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b-NO" dirty="0"/>
          </a:p>
        </p:txBody>
      </p:sp>
      <p:sp>
        <p:nvSpPr>
          <p:cNvPr id="28" name="Rounded Rectangle 27"/>
          <p:cNvSpPr/>
          <p:nvPr userDrawn="1"/>
        </p:nvSpPr>
        <p:spPr>
          <a:xfrm>
            <a:off x="8263896" y="4909449"/>
            <a:ext cx="108000" cy="108000"/>
          </a:xfrm>
          <a:prstGeom prst="roundRect">
            <a:avLst/>
          </a:prstGeom>
          <a:solidFill>
            <a:srgbClr val="FBE905"/>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b-NO" dirty="0"/>
          </a:p>
        </p:txBody>
      </p:sp>
      <p:sp>
        <p:nvSpPr>
          <p:cNvPr id="29" name="Rounded Rectangle 28"/>
          <p:cNvSpPr/>
          <p:nvPr userDrawn="1"/>
        </p:nvSpPr>
        <p:spPr>
          <a:xfrm>
            <a:off x="8092309" y="4909449"/>
            <a:ext cx="108000" cy="108000"/>
          </a:xfrm>
          <a:prstGeom prst="roundRect">
            <a:avLst/>
          </a:prstGeom>
          <a:solidFill>
            <a:srgbClr val="92D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b-NO" dirty="0"/>
          </a:p>
        </p:txBody>
      </p:sp>
      <p:sp>
        <p:nvSpPr>
          <p:cNvPr id="13" name="Text Placeholder 13"/>
          <p:cNvSpPr>
            <a:spLocks noGrp="1"/>
          </p:cNvSpPr>
          <p:nvPr>
            <p:ph type="body" sz="quarter" idx="15"/>
          </p:nvPr>
        </p:nvSpPr>
        <p:spPr>
          <a:xfrm>
            <a:off x="6728593" y="3298751"/>
            <a:ext cx="1800000" cy="1508125"/>
          </a:xfrm>
        </p:spPr>
        <p:txBody>
          <a:bodyPr/>
          <a:lstStyle>
            <a:lvl1pPr indent="-216000">
              <a:defRPr sz="1200"/>
            </a:lvl1pPr>
            <a:lvl2pPr marL="396000" indent="-180000">
              <a:defRPr sz="1000"/>
            </a:lvl2pPr>
          </a:lstStyle>
          <a:p>
            <a:pPr lvl="0"/>
            <a:r>
              <a:rPr lang="en-US"/>
              <a:t>Edit Master text styles</a:t>
            </a:r>
          </a:p>
          <a:p>
            <a:pPr lvl="1"/>
            <a:r>
              <a:rPr lang="en-US"/>
              <a:t>Second level</a:t>
            </a:r>
          </a:p>
        </p:txBody>
      </p:sp>
      <p:sp>
        <p:nvSpPr>
          <p:cNvPr id="16" name="Picture Placeholder 7"/>
          <p:cNvSpPr>
            <a:spLocks noGrp="1"/>
          </p:cNvSpPr>
          <p:nvPr>
            <p:ph type="pic" sz="quarter" idx="17"/>
          </p:nvPr>
        </p:nvSpPr>
        <p:spPr>
          <a:xfrm>
            <a:off x="4693678" y="1671638"/>
            <a:ext cx="1800000" cy="1449387"/>
          </a:xfrm>
        </p:spPr>
        <p:txBody>
          <a:bodyPr/>
          <a:lstStyle/>
          <a:p>
            <a:r>
              <a:rPr lang="en-US"/>
              <a:t>Click icon to add picture</a:t>
            </a:r>
            <a:endParaRPr lang="nb-NO" dirty="0"/>
          </a:p>
        </p:txBody>
      </p:sp>
      <p:sp>
        <p:nvSpPr>
          <p:cNvPr id="20" name="Picture Placeholder 7"/>
          <p:cNvSpPr>
            <a:spLocks noGrp="1"/>
          </p:cNvSpPr>
          <p:nvPr>
            <p:ph type="pic" sz="quarter" idx="18"/>
          </p:nvPr>
        </p:nvSpPr>
        <p:spPr>
          <a:xfrm>
            <a:off x="6732813" y="1671638"/>
            <a:ext cx="1800000" cy="1449387"/>
          </a:xfrm>
        </p:spPr>
        <p:txBody>
          <a:bodyPr/>
          <a:lstStyle/>
          <a:p>
            <a:r>
              <a:rPr lang="en-US"/>
              <a:t>Click icon to add picture</a:t>
            </a:r>
            <a:endParaRPr lang="nb-NO" dirty="0"/>
          </a:p>
        </p:txBody>
      </p:sp>
      <p:sp>
        <p:nvSpPr>
          <p:cNvPr id="12" name="Text Placeholder 13"/>
          <p:cNvSpPr>
            <a:spLocks noGrp="1"/>
          </p:cNvSpPr>
          <p:nvPr>
            <p:ph type="body" sz="quarter" idx="19"/>
          </p:nvPr>
        </p:nvSpPr>
        <p:spPr>
          <a:xfrm>
            <a:off x="611188" y="3295649"/>
            <a:ext cx="1800000" cy="1508125"/>
          </a:xfrm>
        </p:spPr>
        <p:txBody>
          <a:bodyPr/>
          <a:lstStyle>
            <a:lvl1pPr indent="-216000" algn="l">
              <a:defRPr sz="1200"/>
            </a:lvl1pPr>
            <a:lvl2pPr marL="396000" indent="-180000" algn="l">
              <a:defRPr sz="1000"/>
            </a:lvl2pPr>
          </a:lstStyle>
          <a:p>
            <a:pPr lvl="0"/>
            <a:r>
              <a:rPr lang="en-US"/>
              <a:t>Edit Master text styles</a:t>
            </a:r>
          </a:p>
          <a:p>
            <a:pPr lvl="1"/>
            <a:r>
              <a:rPr lang="en-US"/>
              <a:t>Second level</a:t>
            </a:r>
          </a:p>
        </p:txBody>
      </p:sp>
      <p:sp>
        <p:nvSpPr>
          <p:cNvPr id="15" name="Text Placeholder 13"/>
          <p:cNvSpPr>
            <a:spLocks noGrp="1"/>
          </p:cNvSpPr>
          <p:nvPr>
            <p:ph type="body" sz="quarter" idx="20"/>
          </p:nvPr>
        </p:nvSpPr>
        <p:spPr>
          <a:xfrm>
            <a:off x="4693678" y="3295649"/>
            <a:ext cx="1800000" cy="1508125"/>
          </a:xfrm>
        </p:spPr>
        <p:txBody>
          <a:bodyPr/>
          <a:lstStyle>
            <a:lvl1pPr indent="-216000" algn="l">
              <a:defRPr sz="1200"/>
            </a:lvl1pPr>
            <a:lvl2pPr marL="396000" indent="-180000" algn="l">
              <a:defRPr sz="1000"/>
            </a:lvl2pPr>
          </a:lstStyle>
          <a:p>
            <a:pPr lvl="0"/>
            <a:r>
              <a:rPr lang="en-US"/>
              <a:t>Edit Master text styles</a:t>
            </a:r>
          </a:p>
          <a:p>
            <a:pPr lvl="1"/>
            <a:r>
              <a:rPr lang="en-US"/>
              <a:t>Second level</a:t>
            </a:r>
          </a:p>
        </p:txBody>
      </p:sp>
    </p:spTree>
    <p:extLst>
      <p:ext uri="{BB962C8B-B14F-4D97-AF65-F5344CB8AC3E}">
        <p14:creationId xmlns:p14="http://schemas.microsoft.com/office/powerpoint/2010/main" val="3992497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Intro 3">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77587" y="2706933"/>
            <a:ext cx="8055228" cy="814388"/>
          </a:xfrm>
        </p:spPr>
        <p:txBody>
          <a:bodyPr>
            <a:normAutofit/>
          </a:bodyPr>
          <a:lstStyle>
            <a:lvl1pPr>
              <a:defRPr sz="3200">
                <a:latin typeface="Gotham Light" pitchFamily="50" charset="0"/>
                <a:cs typeface="Gotham Light" pitchFamily="50" charset="0"/>
              </a:defRPr>
            </a:lvl1pPr>
          </a:lstStyle>
          <a:p>
            <a:r>
              <a:rPr lang="en-US" dirty="0"/>
              <a:t>Presentation Title</a:t>
            </a:r>
            <a:endParaRPr dirty="0"/>
          </a:p>
        </p:txBody>
      </p:sp>
      <p:sp>
        <p:nvSpPr>
          <p:cNvPr id="8" name="Subtitle 2"/>
          <p:cNvSpPr>
            <a:spLocks noGrp="1"/>
          </p:cNvSpPr>
          <p:nvPr>
            <p:ph type="subTitle" idx="1"/>
          </p:nvPr>
        </p:nvSpPr>
        <p:spPr>
          <a:xfrm>
            <a:off x="508959" y="3602003"/>
            <a:ext cx="5454813" cy="1095501"/>
          </a:xfrm>
        </p:spPr>
        <p:txBody>
          <a:bodyPr>
            <a:noAutofit/>
          </a:bodyPr>
          <a:lstStyle>
            <a:lvl1pPr marL="0" indent="0" algn="l">
              <a:spcBef>
                <a:spcPct val="0"/>
              </a:spcBef>
              <a:buFont typeface="Wingdings 2" pitchFamily="18" charset="2"/>
              <a:buNone/>
              <a:defRPr sz="1400" baseline="0">
                <a:solidFill>
                  <a:schemeClr val="tx2"/>
                </a:solidFill>
                <a:latin typeface="Gotham Light" pitchFamily="50" charset="0"/>
                <a:cs typeface="Gotham Light" pitchFamily="50" charset="0"/>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cxnSp>
        <p:nvCxnSpPr>
          <p:cNvPr id="3" name="Straight Connector 2"/>
          <p:cNvCxnSpPr/>
          <p:nvPr userDrawn="1"/>
        </p:nvCxnSpPr>
        <p:spPr>
          <a:xfrm>
            <a:off x="6078073" y="3584076"/>
            <a:ext cx="0" cy="1095500"/>
          </a:xfrm>
          <a:prstGeom prst="line">
            <a:avLst/>
          </a:prstGeom>
          <a:ln w="6350"/>
        </p:spPr>
        <p:style>
          <a:lnRef idx="2">
            <a:schemeClr val="dk1"/>
          </a:lnRef>
          <a:fillRef idx="0">
            <a:schemeClr val="dk1"/>
          </a:fillRef>
          <a:effectRef idx="1">
            <a:schemeClr val="dk1"/>
          </a:effectRef>
          <a:fontRef idx="minor">
            <a:schemeClr val="tx1"/>
          </a:fontRef>
        </p:style>
      </p:cxnSp>
      <p:sp>
        <p:nvSpPr>
          <p:cNvPr id="6" name="Text Placeholder 5"/>
          <p:cNvSpPr>
            <a:spLocks noGrp="1"/>
          </p:cNvSpPr>
          <p:nvPr>
            <p:ph type="body" sz="quarter" idx="10"/>
          </p:nvPr>
        </p:nvSpPr>
        <p:spPr>
          <a:xfrm>
            <a:off x="6192840" y="3683279"/>
            <a:ext cx="2339974" cy="1014226"/>
          </a:xfrm>
        </p:spPr>
        <p:txBody>
          <a:bodyPr anchor="t">
            <a:normAutofit/>
          </a:bodyPr>
          <a:lstStyle>
            <a:lvl1pPr marL="0" indent="0">
              <a:buNone/>
              <a:defRPr sz="1050" i="1" baseline="0">
                <a:latin typeface="+mj-lt"/>
              </a:defRPr>
            </a:lvl1pPr>
          </a:lstStyle>
          <a:p>
            <a:pPr lvl="0"/>
            <a:r>
              <a:rPr lang="en-US"/>
              <a:t>Edit Master text styles</a:t>
            </a:r>
          </a:p>
        </p:txBody>
      </p:sp>
      <p:sp>
        <p:nvSpPr>
          <p:cNvPr id="9" name="Picture Placeholder 12"/>
          <p:cNvSpPr>
            <a:spLocks noGrp="1"/>
          </p:cNvSpPr>
          <p:nvPr>
            <p:ph type="pic" sz="quarter" idx="12"/>
          </p:nvPr>
        </p:nvSpPr>
        <p:spPr>
          <a:xfrm>
            <a:off x="3045600" y="-4483"/>
            <a:ext cx="3045600" cy="2607729"/>
          </a:xfrm>
          <a:ln>
            <a:noFill/>
          </a:ln>
        </p:spPr>
        <p:style>
          <a:lnRef idx="2">
            <a:schemeClr val="accent2"/>
          </a:lnRef>
          <a:fillRef idx="1">
            <a:schemeClr val="lt1"/>
          </a:fillRef>
          <a:effectRef idx="0">
            <a:schemeClr val="accent2"/>
          </a:effectRef>
          <a:fontRef idx="none"/>
        </p:style>
        <p:txBody>
          <a:bodyPr/>
          <a:lstStyle>
            <a:lvl1pPr marL="0" indent="0">
              <a:buNone/>
              <a:defRPr/>
            </a:lvl1pPr>
          </a:lstStyle>
          <a:p>
            <a:r>
              <a:rPr lang="en-US"/>
              <a:t>Click icon to add picture</a:t>
            </a:r>
            <a:endParaRPr lang="nb-NO" dirty="0"/>
          </a:p>
        </p:txBody>
      </p:sp>
      <p:sp>
        <p:nvSpPr>
          <p:cNvPr id="14" name="Picture Placeholder 12"/>
          <p:cNvSpPr>
            <a:spLocks noGrp="1"/>
          </p:cNvSpPr>
          <p:nvPr>
            <p:ph type="pic" sz="quarter" idx="14"/>
          </p:nvPr>
        </p:nvSpPr>
        <p:spPr>
          <a:xfrm>
            <a:off x="-1763" y="1276350"/>
            <a:ext cx="3045600" cy="1326896"/>
          </a:xfrm>
          <a:ln>
            <a:noFill/>
          </a:ln>
        </p:spPr>
        <p:style>
          <a:lnRef idx="2">
            <a:schemeClr val="accent2"/>
          </a:lnRef>
          <a:fillRef idx="1">
            <a:schemeClr val="lt1"/>
          </a:fillRef>
          <a:effectRef idx="0">
            <a:schemeClr val="accent2"/>
          </a:effectRef>
          <a:fontRef idx="none"/>
        </p:style>
        <p:txBody>
          <a:bodyPr/>
          <a:lstStyle>
            <a:lvl1pPr marL="0" indent="0">
              <a:buNone/>
              <a:defRPr/>
            </a:lvl1pPr>
          </a:lstStyle>
          <a:p>
            <a:r>
              <a:rPr lang="en-US"/>
              <a:t>Click icon to add picture</a:t>
            </a:r>
            <a:endParaRPr lang="nb-NO" dirty="0"/>
          </a:p>
        </p:txBody>
      </p:sp>
      <p:sp>
        <p:nvSpPr>
          <p:cNvPr id="15" name="Picture Placeholder 12"/>
          <p:cNvSpPr>
            <a:spLocks noGrp="1"/>
          </p:cNvSpPr>
          <p:nvPr>
            <p:ph type="pic" sz="quarter" idx="15"/>
          </p:nvPr>
        </p:nvSpPr>
        <p:spPr>
          <a:xfrm>
            <a:off x="-1763" y="-17502"/>
            <a:ext cx="1522800" cy="1303200"/>
          </a:xfrm>
          <a:ln>
            <a:noFill/>
          </a:ln>
        </p:spPr>
        <p:style>
          <a:lnRef idx="2">
            <a:schemeClr val="accent2"/>
          </a:lnRef>
          <a:fillRef idx="1">
            <a:schemeClr val="lt1"/>
          </a:fillRef>
          <a:effectRef idx="0">
            <a:schemeClr val="accent2"/>
          </a:effectRef>
          <a:fontRef idx="none"/>
        </p:style>
        <p:txBody>
          <a:bodyPr/>
          <a:lstStyle>
            <a:lvl1pPr marL="0" indent="0">
              <a:buNone/>
              <a:defRPr/>
            </a:lvl1pPr>
          </a:lstStyle>
          <a:p>
            <a:r>
              <a:rPr lang="en-US"/>
              <a:t>Click icon to add picture</a:t>
            </a:r>
            <a:endParaRPr lang="nb-NO" dirty="0"/>
          </a:p>
        </p:txBody>
      </p:sp>
      <p:sp>
        <p:nvSpPr>
          <p:cNvPr id="18" name="Picture Placeholder 12"/>
          <p:cNvSpPr>
            <a:spLocks noGrp="1"/>
          </p:cNvSpPr>
          <p:nvPr>
            <p:ph type="pic" sz="quarter" idx="16"/>
          </p:nvPr>
        </p:nvSpPr>
        <p:spPr>
          <a:xfrm>
            <a:off x="6098400" y="1276350"/>
            <a:ext cx="3045600" cy="1326896"/>
          </a:xfrm>
          <a:ln>
            <a:noFill/>
          </a:ln>
        </p:spPr>
        <p:style>
          <a:lnRef idx="2">
            <a:schemeClr val="accent2"/>
          </a:lnRef>
          <a:fillRef idx="1">
            <a:schemeClr val="lt1"/>
          </a:fillRef>
          <a:effectRef idx="0">
            <a:schemeClr val="accent2"/>
          </a:effectRef>
          <a:fontRef idx="none"/>
        </p:style>
        <p:txBody>
          <a:bodyPr/>
          <a:lstStyle>
            <a:lvl1pPr marL="0" indent="0">
              <a:buNone/>
              <a:defRPr/>
            </a:lvl1pPr>
          </a:lstStyle>
          <a:p>
            <a:r>
              <a:rPr lang="en-US"/>
              <a:t>Click icon to add picture</a:t>
            </a:r>
            <a:endParaRPr lang="nb-NO" dirty="0"/>
          </a:p>
        </p:txBody>
      </p:sp>
      <p:sp>
        <p:nvSpPr>
          <p:cNvPr id="19" name="Picture Placeholder 12"/>
          <p:cNvSpPr>
            <a:spLocks noGrp="1"/>
          </p:cNvSpPr>
          <p:nvPr>
            <p:ph type="pic" sz="quarter" idx="17"/>
          </p:nvPr>
        </p:nvSpPr>
        <p:spPr>
          <a:xfrm>
            <a:off x="6098400" y="-17502"/>
            <a:ext cx="3045600" cy="1303200"/>
          </a:xfrm>
          <a:ln>
            <a:noFill/>
          </a:ln>
        </p:spPr>
        <p:style>
          <a:lnRef idx="2">
            <a:schemeClr val="accent2"/>
          </a:lnRef>
          <a:fillRef idx="1">
            <a:schemeClr val="lt1"/>
          </a:fillRef>
          <a:effectRef idx="0">
            <a:schemeClr val="accent2"/>
          </a:effectRef>
          <a:fontRef idx="none"/>
        </p:style>
        <p:txBody>
          <a:bodyPr/>
          <a:lstStyle>
            <a:lvl1pPr marL="0" indent="0">
              <a:buNone/>
              <a:defRPr/>
            </a:lvl1pPr>
          </a:lstStyle>
          <a:p>
            <a:r>
              <a:rPr lang="en-US"/>
              <a:t>Click icon to add picture</a:t>
            </a:r>
            <a:endParaRPr lang="nb-NO" dirty="0"/>
          </a:p>
        </p:txBody>
      </p:sp>
      <p:sp>
        <p:nvSpPr>
          <p:cNvPr id="20" name="Picture Placeholder 12"/>
          <p:cNvSpPr>
            <a:spLocks noGrp="1"/>
          </p:cNvSpPr>
          <p:nvPr>
            <p:ph type="pic" sz="quarter" idx="18"/>
          </p:nvPr>
        </p:nvSpPr>
        <p:spPr>
          <a:xfrm>
            <a:off x="1521037" y="-17502"/>
            <a:ext cx="1522800" cy="1303200"/>
          </a:xfrm>
          <a:ln>
            <a:noFill/>
          </a:ln>
        </p:spPr>
        <p:style>
          <a:lnRef idx="2">
            <a:schemeClr val="accent2"/>
          </a:lnRef>
          <a:fillRef idx="1">
            <a:schemeClr val="lt1"/>
          </a:fillRef>
          <a:effectRef idx="0">
            <a:schemeClr val="accent2"/>
          </a:effectRef>
          <a:fontRef idx="none"/>
        </p:style>
        <p:txBody>
          <a:bodyPr/>
          <a:lstStyle>
            <a:lvl1pPr marL="0" indent="0">
              <a:buNone/>
              <a:defRPr/>
            </a:lvl1pPr>
          </a:lstStyle>
          <a:p>
            <a:r>
              <a:rPr lang="en-US"/>
              <a:t>Click icon to add picture</a:t>
            </a:r>
            <a:endParaRPr lang="nb-NO" dirty="0"/>
          </a:p>
        </p:txBody>
      </p:sp>
    </p:spTree>
    <p:extLst>
      <p:ext uri="{BB962C8B-B14F-4D97-AF65-F5344CB8AC3E}">
        <p14:creationId xmlns:p14="http://schemas.microsoft.com/office/powerpoint/2010/main" val="967561301"/>
      </p:ext>
    </p:extLst>
  </p:cSld>
  <p:clrMapOvr>
    <a:masterClrMapping/>
  </p:clrMapOvr>
  <p:extLst>
    <p:ext uri="{DCECCB84-F9BA-43D5-87BE-67443E8EF086}">
      <p15:sldGuideLst xmlns:p15="http://schemas.microsoft.com/office/powerpoint/2012/main">
        <p15:guide id="1" orient="horz" pos="2119">
          <p15:clr>
            <a:srgbClr val="FBAE40"/>
          </p15:clr>
        </p15:guide>
        <p15:guide id="2" orient="horz" pos="2436">
          <p15:clr>
            <a:srgbClr val="FBAE40"/>
          </p15:clr>
        </p15:guide>
        <p15:guide id="3" orient="horz" pos="16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9144000" cy="5143500"/>
          </a:xfrm>
        </p:spPr>
        <p:txBody>
          <a:bodyPr/>
          <a:lstStyle/>
          <a:p>
            <a:r>
              <a:rPr lang="en-US"/>
              <a:t>Click icon to add picture</a:t>
            </a:r>
            <a:endParaRPr lang="nb-NO" dirty="0"/>
          </a:p>
        </p:txBody>
      </p:sp>
      <p:sp>
        <p:nvSpPr>
          <p:cNvPr id="4" name="Text Placeholder 3"/>
          <p:cNvSpPr>
            <a:spLocks noGrp="1"/>
          </p:cNvSpPr>
          <p:nvPr>
            <p:ph type="body" sz="quarter" idx="11" hasCustomPrompt="1"/>
          </p:nvPr>
        </p:nvSpPr>
        <p:spPr>
          <a:xfrm>
            <a:off x="0" y="2780002"/>
            <a:ext cx="5866482" cy="574675"/>
          </a:xfrm>
          <a:solidFill>
            <a:schemeClr val="bg1"/>
          </a:solidFill>
        </p:spPr>
        <p:txBody>
          <a:bodyPr lIns="612000" tIns="108000" rIns="180000" bIns="108000">
            <a:noAutofit/>
          </a:bodyPr>
          <a:lstStyle>
            <a:lvl1pPr marL="0" indent="0">
              <a:buFont typeface="Arial" panose="020B0604020202020204" pitchFamily="34" charset="0"/>
              <a:buNone/>
              <a:defRPr sz="2800">
                <a:solidFill>
                  <a:schemeClr val="accent1"/>
                </a:solidFill>
                <a:latin typeface="Gotham Extra Light" pitchFamily="50" charset="0"/>
                <a:cs typeface="Gotham Extra Light" pitchFamily="50" charset="0"/>
              </a:defRPr>
            </a:lvl1pPr>
          </a:lstStyle>
          <a:p>
            <a:pPr lvl="0"/>
            <a:r>
              <a:rPr lang="nb-NO" dirty="0"/>
              <a:t>Dfdsfd</a:t>
            </a:r>
          </a:p>
        </p:txBody>
      </p:sp>
      <p:sp>
        <p:nvSpPr>
          <p:cNvPr id="6" name="Text Placeholder 5"/>
          <p:cNvSpPr>
            <a:spLocks noGrp="1"/>
          </p:cNvSpPr>
          <p:nvPr>
            <p:ph type="body" sz="quarter" idx="12"/>
          </p:nvPr>
        </p:nvSpPr>
        <p:spPr>
          <a:xfrm>
            <a:off x="0" y="3320473"/>
            <a:ext cx="5866482" cy="927677"/>
          </a:xfrm>
        </p:spPr>
        <p:txBody>
          <a:bodyPr lIns="612000">
            <a:normAutofit/>
          </a:bodyPr>
          <a:lstStyle>
            <a:lvl1pPr marL="0" indent="0">
              <a:buFont typeface="Arial" panose="020B0604020202020204" pitchFamily="34" charset="0"/>
              <a:buNone/>
              <a:defRPr sz="1600"/>
            </a:lvl1pPr>
          </a:lstStyle>
          <a:p>
            <a:pPr lvl="0"/>
            <a:r>
              <a:rPr lang="en-US"/>
              <a:t>Edit Master text styles</a:t>
            </a:r>
          </a:p>
        </p:txBody>
      </p:sp>
    </p:spTree>
    <p:extLst>
      <p:ext uri="{BB962C8B-B14F-4D97-AF65-F5344CB8AC3E}">
        <p14:creationId xmlns:p14="http://schemas.microsoft.com/office/powerpoint/2010/main" val="1165620169"/>
      </p:ext>
    </p:extLst>
  </p:cSld>
  <p:clrMapOvr>
    <a:masterClrMapping/>
  </p:clrMapOvr>
  <p:extLst>
    <p:ext uri="{DCECCB84-F9BA-43D5-87BE-67443E8EF086}">
      <p15:sldGuideLst xmlns:p15="http://schemas.microsoft.com/office/powerpoint/2012/main">
        <p15:guide id="1" orient="horz" pos="2119" userDrawn="1">
          <p15:clr>
            <a:srgbClr val="FBAE40"/>
          </p15:clr>
        </p15:guide>
        <p15:guide id="2" pos="2880" userDrawn="1">
          <p15:clr>
            <a:srgbClr val="FBAE40"/>
          </p15:clr>
        </p15:guide>
        <p15:guide id="3" orient="horz" pos="24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imag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96686" y="607296"/>
            <a:ext cx="8033619" cy="813617"/>
          </a:xfrm>
          <a:prstGeom prst="rect">
            <a:avLst/>
          </a:prstGeom>
        </p:spPr>
        <p:txBody>
          <a:bodyPr/>
          <a:lstStyle>
            <a:lvl1pPr>
              <a:defRPr sz="2800" baseline="0">
                <a:latin typeface="Gotham Extra Light" pitchFamily="50" charset="0"/>
                <a:cs typeface="Gotham Extra Light" pitchFamily="50" charset="0"/>
              </a:defRPr>
            </a:lvl1pPr>
          </a:lstStyle>
          <a:p>
            <a:r>
              <a:rPr lang="en-US" dirty="0" err="1"/>
              <a:t>Cxvcbb</a:t>
            </a:r>
            <a:r>
              <a:rPr lang="en-US" dirty="0"/>
              <a:t> </a:t>
            </a:r>
            <a:r>
              <a:rPr lang="en-US" dirty="0" err="1"/>
              <a:t>cbcvbc</a:t>
            </a:r>
            <a:endParaRPr lang="en-US" dirty="0"/>
          </a:p>
        </p:txBody>
      </p:sp>
      <p:sp>
        <p:nvSpPr>
          <p:cNvPr id="7" name="Picture Placeholder 6"/>
          <p:cNvSpPr>
            <a:spLocks noGrp="1"/>
          </p:cNvSpPr>
          <p:nvPr>
            <p:ph type="pic" sz="quarter" idx="11"/>
          </p:nvPr>
        </p:nvSpPr>
        <p:spPr>
          <a:xfrm>
            <a:off x="4683125" y="1671637"/>
            <a:ext cx="3849688" cy="3132137"/>
          </a:xfrm>
        </p:spPr>
        <p:txBody>
          <a:bodyPr/>
          <a:lstStyle/>
          <a:p>
            <a:r>
              <a:rPr lang="en-US"/>
              <a:t>Click icon to add picture</a:t>
            </a:r>
            <a:endParaRPr lang="nb-NO"/>
          </a:p>
        </p:txBody>
      </p:sp>
      <p:sp>
        <p:nvSpPr>
          <p:cNvPr id="4" name="Text Placeholder 3"/>
          <p:cNvSpPr>
            <a:spLocks noGrp="1"/>
          </p:cNvSpPr>
          <p:nvPr>
            <p:ph type="body" sz="quarter" idx="12"/>
          </p:nvPr>
        </p:nvSpPr>
        <p:spPr>
          <a:xfrm>
            <a:off x="496888" y="1527175"/>
            <a:ext cx="3971925" cy="3276600"/>
          </a:xfrm>
        </p:spPr>
        <p:txBody>
          <a:bodyPr/>
          <a:lstStyle>
            <a:lvl2pPr>
              <a:defRPr sz="1400"/>
            </a:lvl2pPr>
          </a:lstStyle>
          <a:p>
            <a:pPr lvl="0"/>
            <a:r>
              <a:rPr lang="en-US"/>
              <a:t>Edit Master text styles</a:t>
            </a:r>
          </a:p>
          <a:p>
            <a:pPr lvl="1"/>
            <a:r>
              <a:rPr lang="en-US"/>
              <a:t>Second level</a:t>
            </a:r>
          </a:p>
        </p:txBody>
      </p:sp>
    </p:spTree>
    <p:extLst>
      <p:ext uri="{BB962C8B-B14F-4D97-AF65-F5344CB8AC3E}">
        <p14:creationId xmlns:p14="http://schemas.microsoft.com/office/powerpoint/2010/main" val="3164331913"/>
      </p:ext>
    </p:extLst>
  </p:cSld>
  <p:clrMapOvr>
    <a:masterClrMapping/>
  </p:clrMapOvr>
  <p:extLst>
    <p:ext uri="{DCECCB84-F9BA-43D5-87BE-67443E8EF086}">
      <p15:sldGuideLst xmlns:p15="http://schemas.microsoft.com/office/powerpoint/2012/main">
        <p15:guide id="1" orient="horz" pos="96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dirty="0"/>
          </a:p>
        </p:txBody>
      </p:sp>
      <p:sp>
        <p:nvSpPr>
          <p:cNvPr id="4" name="Content Placeholder 3"/>
          <p:cNvSpPr>
            <a:spLocks noGrp="1"/>
          </p:cNvSpPr>
          <p:nvPr>
            <p:ph sz="quarter" idx="10"/>
          </p:nvPr>
        </p:nvSpPr>
        <p:spPr>
          <a:xfrm>
            <a:off x="4268972" y="1527176"/>
            <a:ext cx="4263841" cy="3276600"/>
          </a:xfrm>
        </p:spPr>
        <p:txBody>
          <a:bodyPr/>
          <a:lstStyle/>
          <a:p>
            <a:pPr lvl="0"/>
            <a:r>
              <a:rPr lang="en-US"/>
              <a:t>Edit Master text styles</a:t>
            </a:r>
          </a:p>
          <a:p>
            <a:pPr lvl="1"/>
            <a:r>
              <a:rPr lang="en-US"/>
              <a:t>Second level</a:t>
            </a:r>
          </a:p>
        </p:txBody>
      </p:sp>
      <p:sp>
        <p:nvSpPr>
          <p:cNvPr id="6" name="Picture Placeholder 5"/>
          <p:cNvSpPr>
            <a:spLocks noGrp="1"/>
          </p:cNvSpPr>
          <p:nvPr>
            <p:ph type="pic" sz="quarter" idx="11"/>
          </p:nvPr>
        </p:nvSpPr>
        <p:spPr>
          <a:xfrm>
            <a:off x="496887" y="1671638"/>
            <a:ext cx="3639177" cy="3132137"/>
          </a:xfrm>
        </p:spPr>
        <p:txBody>
          <a:bodyPr/>
          <a:lstStyle/>
          <a:p>
            <a:r>
              <a:rPr lang="en-US"/>
              <a:t>Click icon to add picture</a:t>
            </a:r>
            <a:endParaRPr lang="nb-NO"/>
          </a:p>
        </p:txBody>
      </p:sp>
    </p:spTree>
    <p:extLst>
      <p:ext uri="{BB962C8B-B14F-4D97-AF65-F5344CB8AC3E}">
        <p14:creationId xmlns:p14="http://schemas.microsoft.com/office/powerpoint/2010/main" val="1824183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mage large">
    <p:spTree>
      <p:nvGrpSpPr>
        <p:cNvPr id="1" name=""/>
        <p:cNvGrpSpPr/>
        <p:nvPr/>
      </p:nvGrpSpPr>
      <p:grpSpPr>
        <a:xfrm>
          <a:off x="0" y="0"/>
          <a:ext cx="0" cy="0"/>
          <a:chOff x="0" y="0"/>
          <a:chExt cx="0" cy="0"/>
        </a:xfrm>
      </p:grpSpPr>
      <p:sp>
        <p:nvSpPr>
          <p:cNvPr id="2" name="Title 1"/>
          <p:cNvSpPr>
            <a:spLocks noGrp="1"/>
          </p:cNvSpPr>
          <p:nvPr>
            <p:ph type="title"/>
          </p:nvPr>
        </p:nvSpPr>
        <p:spPr>
          <a:xfrm>
            <a:off x="496686" y="580404"/>
            <a:ext cx="8036127" cy="857250"/>
          </a:xfrm>
        </p:spPr>
        <p:txBody>
          <a:bodyPr/>
          <a:lstStyle>
            <a:lvl1pPr>
              <a:defRPr sz="2800"/>
            </a:lvl1pPr>
          </a:lstStyle>
          <a:p>
            <a:r>
              <a:rPr lang="en-US"/>
              <a:t>Click to edit Master title style</a:t>
            </a:r>
            <a:endParaRPr lang="nb-NO" dirty="0"/>
          </a:p>
        </p:txBody>
      </p:sp>
      <p:sp>
        <p:nvSpPr>
          <p:cNvPr id="6" name="Picture Placeholder 5"/>
          <p:cNvSpPr>
            <a:spLocks noGrp="1"/>
          </p:cNvSpPr>
          <p:nvPr>
            <p:ph type="pic" sz="quarter" idx="11"/>
          </p:nvPr>
        </p:nvSpPr>
        <p:spPr>
          <a:xfrm>
            <a:off x="496888" y="1671638"/>
            <a:ext cx="4681537" cy="3132137"/>
          </a:xfrm>
        </p:spPr>
        <p:txBody>
          <a:bodyPr/>
          <a:lstStyle/>
          <a:p>
            <a:r>
              <a:rPr lang="en-US"/>
              <a:t>Click icon to add picture</a:t>
            </a:r>
            <a:endParaRPr lang="nb-NO"/>
          </a:p>
        </p:txBody>
      </p:sp>
      <p:sp>
        <p:nvSpPr>
          <p:cNvPr id="5" name="Text Placeholder 4"/>
          <p:cNvSpPr>
            <a:spLocks noGrp="1"/>
          </p:cNvSpPr>
          <p:nvPr>
            <p:ph type="body" sz="quarter" idx="12"/>
          </p:nvPr>
        </p:nvSpPr>
        <p:spPr>
          <a:xfrm>
            <a:off x="5351463" y="1527175"/>
            <a:ext cx="3181350" cy="3276600"/>
          </a:xfrm>
        </p:spPr>
        <p:txBody>
          <a:bodyPr/>
          <a:lstStyle/>
          <a:p>
            <a:pPr lvl="0"/>
            <a:r>
              <a:rPr lang="en-US"/>
              <a:t>Edit Master text styles</a:t>
            </a:r>
          </a:p>
          <a:p>
            <a:pPr lvl="1"/>
            <a:r>
              <a:rPr lang="en-US"/>
              <a:t>Second level</a:t>
            </a:r>
          </a:p>
        </p:txBody>
      </p:sp>
    </p:spTree>
    <p:extLst>
      <p:ext uri="{BB962C8B-B14F-4D97-AF65-F5344CB8AC3E}">
        <p14:creationId xmlns:p14="http://schemas.microsoft.com/office/powerpoint/2010/main" val="65370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2" name="Title 1"/>
          <p:cNvSpPr>
            <a:spLocks noGrp="1"/>
          </p:cNvSpPr>
          <p:nvPr>
            <p:ph type="title"/>
          </p:nvPr>
        </p:nvSpPr>
        <p:spPr>
          <a:xfrm>
            <a:off x="496686" y="575922"/>
            <a:ext cx="8036127" cy="857250"/>
          </a:xfrm>
        </p:spPr>
        <p:txBody>
          <a:bodyPr/>
          <a:lstStyle>
            <a:lvl1pPr>
              <a:defRPr sz="2800"/>
            </a:lvl1pPr>
          </a:lstStyle>
          <a:p>
            <a:r>
              <a:rPr lang="en-US"/>
              <a:t>Click to edit Master title style</a:t>
            </a:r>
            <a:endParaRPr lang="nb-NO" dirty="0"/>
          </a:p>
        </p:txBody>
      </p:sp>
      <p:sp>
        <p:nvSpPr>
          <p:cNvPr id="5" name="Table Placeholder 4"/>
          <p:cNvSpPr>
            <a:spLocks noGrp="1"/>
          </p:cNvSpPr>
          <p:nvPr>
            <p:ph type="tbl" sz="quarter" idx="10"/>
          </p:nvPr>
        </p:nvSpPr>
        <p:spPr/>
        <p:txBody>
          <a:bodyPr/>
          <a:lstStyle/>
          <a:p>
            <a:r>
              <a:rPr lang="en-US"/>
              <a:t>Click icon to add table</a:t>
            </a:r>
            <a:endParaRPr lang="nb-NO"/>
          </a:p>
        </p:txBody>
      </p:sp>
    </p:spTree>
    <p:extLst>
      <p:ext uri="{BB962C8B-B14F-4D97-AF65-F5344CB8AC3E}">
        <p14:creationId xmlns:p14="http://schemas.microsoft.com/office/powerpoint/2010/main" val="1275777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endParaRPr lang="nb-NO" dirty="0"/>
          </a:p>
        </p:txBody>
      </p:sp>
      <p:sp>
        <p:nvSpPr>
          <p:cNvPr id="7" name="Chart Placeholder 6"/>
          <p:cNvSpPr>
            <a:spLocks noGrp="1"/>
          </p:cNvSpPr>
          <p:nvPr>
            <p:ph type="chart" sz="quarter" idx="10"/>
          </p:nvPr>
        </p:nvSpPr>
        <p:spPr>
          <a:xfrm>
            <a:off x="496887" y="1527175"/>
            <a:ext cx="8035925" cy="3276600"/>
          </a:xfrm>
        </p:spPr>
        <p:txBody>
          <a:bodyPr/>
          <a:lstStyle/>
          <a:p>
            <a:r>
              <a:rPr lang="en-US"/>
              <a:t>Click icon to add chart</a:t>
            </a:r>
            <a:endParaRPr lang="nb-NO"/>
          </a:p>
        </p:txBody>
      </p:sp>
    </p:spTree>
    <p:extLst>
      <p:ext uri="{BB962C8B-B14F-4D97-AF65-F5344CB8AC3E}">
        <p14:creationId xmlns:p14="http://schemas.microsoft.com/office/powerpoint/2010/main" val="3193056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oxes">
    <p:spTree>
      <p:nvGrpSpPr>
        <p:cNvPr id="1" name=""/>
        <p:cNvGrpSpPr/>
        <p:nvPr/>
      </p:nvGrpSpPr>
      <p:grpSpPr>
        <a:xfrm>
          <a:off x="0" y="0"/>
          <a:ext cx="0" cy="0"/>
          <a:chOff x="0" y="0"/>
          <a:chExt cx="0" cy="0"/>
        </a:xfrm>
      </p:grpSpPr>
      <p:sp>
        <p:nvSpPr>
          <p:cNvPr id="6" name="Title 1"/>
          <p:cNvSpPr>
            <a:spLocks noGrp="1"/>
          </p:cNvSpPr>
          <p:nvPr>
            <p:ph type="title"/>
          </p:nvPr>
        </p:nvSpPr>
        <p:spPr>
          <a:xfrm>
            <a:off x="496686" y="566958"/>
            <a:ext cx="8036127" cy="857250"/>
          </a:xfrm>
        </p:spPr>
        <p:txBody>
          <a:bodyPr/>
          <a:lstStyle>
            <a:lvl1pPr>
              <a:defRPr sz="2800"/>
            </a:lvl1pPr>
          </a:lstStyle>
          <a:p>
            <a:r>
              <a:rPr lang="en-US"/>
              <a:t>Click to edit Master title style</a:t>
            </a:r>
            <a:endParaRPr lang="nb-NO" dirty="0"/>
          </a:p>
        </p:txBody>
      </p:sp>
      <p:sp>
        <p:nvSpPr>
          <p:cNvPr id="8" name="Picture Placeholder 7"/>
          <p:cNvSpPr>
            <a:spLocks noGrp="1"/>
          </p:cNvSpPr>
          <p:nvPr>
            <p:ph type="pic" sz="quarter" idx="10"/>
          </p:nvPr>
        </p:nvSpPr>
        <p:spPr>
          <a:xfrm>
            <a:off x="611188" y="1671638"/>
            <a:ext cx="2447925" cy="1449387"/>
          </a:xfrm>
        </p:spPr>
        <p:txBody>
          <a:bodyPr/>
          <a:lstStyle/>
          <a:p>
            <a:r>
              <a:rPr lang="en-US"/>
              <a:t>Click icon to add picture</a:t>
            </a:r>
            <a:endParaRPr lang="nb-NO" dirty="0"/>
          </a:p>
        </p:txBody>
      </p:sp>
      <p:sp>
        <p:nvSpPr>
          <p:cNvPr id="9" name="Picture Placeholder 7"/>
          <p:cNvSpPr>
            <a:spLocks noGrp="1"/>
          </p:cNvSpPr>
          <p:nvPr>
            <p:ph type="pic" sz="quarter" idx="11"/>
          </p:nvPr>
        </p:nvSpPr>
        <p:spPr>
          <a:xfrm>
            <a:off x="3348075" y="1671638"/>
            <a:ext cx="2447925" cy="1449387"/>
          </a:xfrm>
        </p:spPr>
        <p:txBody>
          <a:bodyPr/>
          <a:lstStyle/>
          <a:p>
            <a:r>
              <a:rPr lang="en-US"/>
              <a:t>Click icon to add picture</a:t>
            </a:r>
            <a:endParaRPr lang="nb-NO" dirty="0"/>
          </a:p>
        </p:txBody>
      </p:sp>
      <p:sp>
        <p:nvSpPr>
          <p:cNvPr id="10" name="Picture Placeholder 7"/>
          <p:cNvSpPr>
            <a:spLocks noGrp="1"/>
          </p:cNvSpPr>
          <p:nvPr>
            <p:ph type="pic" sz="quarter" idx="12"/>
          </p:nvPr>
        </p:nvSpPr>
        <p:spPr>
          <a:xfrm>
            <a:off x="6084813" y="1671638"/>
            <a:ext cx="2447925" cy="1449387"/>
          </a:xfrm>
        </p:spPr>
        <p:txBody>
          <a:bodyPr/>
          <a:lstStyle/>
          <a:p>
            <a:r>
              <a:rPr lang="en-US"/>
              <a:t>Click icon to add picture</a:t>
            </a:r>
            <a:endParaRPr lang="nb-NO" dirty="0"/>
          </a:p>
        </p:txBody>
      </p:sp>
      <p:sp>
        <p:nvSpPr>
          <p:cNvPr id="12" name="Text Placeholder 11"/>
          <p:cNvSpPr>
            <a:spLocks noGrp="1"/>
          </p:cNvSpPr>
          <p:nvPr>
            <p:ph type="body" sz="quarter" idx="13"/>
          </p:nvPr>
        </p:nvSpPr>
        <p:spPr>
          <a:xfrm>
            <a:off x="611188" y="3295650"/>
            <a:ext cx="2447925" cy="1508125"/>
          </a:xfrm>
        </p:spPr>
        <p:txBody>
          <a:bodyPr/>
          <a:lstStyle>
            <a:lvl1pPr marL="0" indent="-216000" algn="l">
              <a:buFontTx/>
              <a:buBlip>
                <a:blip r:embed="rId2"/>
              </a:buBlip>
              <a:defRPr sz="1400"/>
            </a:lvl1pPr>
            <a:lvl2pPr marL="396000" indent="-180000">
              <a:buFontTx/>
              <a:buBlip>
                <a:blip r:embed="rId2"/>
              </a:buBlip>
              <a:defRPr sz="1050"/>
            </a:lvl2pPr>
          </a:lstStyle>
          <a:p>
            <a:pPr lvl="0"/>
            <a:r>
              <a:rPr lang="en-US"/>
              <a:t>Edit Master text styles</a:t>
            </a:r>
          </a:p>
          <a:p>
            <a:pPr lvl="1"/>
            <a:r>
              <a:rPr lang="en-US"/>
              <a:t>Second level</a:t>
            </a:r>
          </a:p>
        </p:txBody>
      </p:sp>
      <p:sp>
        <p:nvSpPr>
          <p:cNvPr id="14" name="Text Placeholder 13"/>
          <p:cNvSpPr>
            <a:spLocks noGrp="1"/>
          </p:cNvSpPr>
          <p:nvPr>
            <p:ph type="body" sz="quarter" idx="14"/>
          </p:nvPr>
        </p:nvSpPr>
        <p:spPr>
          <a:xfrm>
            <a:off x="3348075" y="3295650"/>
            <a:ext cx="2447888" cy="1508125"/>
          </a:xfrm>
        </p:spPr>
        <p:txBody>
          <a:bodyPr/>
          <a:lstStyle>
            <a:lvl1pPr indent="-216000">
              <a:defRPr sz="1400"/>
            </a:lvl1pPr>
            <a:lvl2pPr marL="396000" indent="-180000">
              <a:defRPr sz="1050"/>
            </a:lvl2pPr>
          </a:lstStyle>
          <a:p>
            <a:pPr lvl="0"/>
            <a:r>
              <a:rPr lang="en-US"/>
              <a:t>Edit Master text styles</a:t>
            </a:r>
          </a:p>
          <a:p>
            <a:pPr lvl="1"/>
            <a:r>
              <a:rPr lang="en-US"/>
              <a:t>Second level</a:t>
            </a:r>
          </a:p>
        </p:txBody>
      </p:sp>
      <p:sp>
        <p:nvSpPr>
          <p:cNvPr id="16" name="Text Placeholder 15"/>
          <p:cNvSpPr>
            <a:spLocks noGrp="1"/>
          </p:cNvSpPr>
          <p:nvPr>
            <p:ph type="body" sz="quarter" idx="15"/>
          </p:nvPr>
        </p:nvSpPr>
        <p:spPr>
          <a:xfrm>
            <a:off x="6084888" y="3295650"/>
            <a:ext cx="2447925" cy="1508125"/>
          </a:xfrm>
        </p:spPr>
        <p:txBody>
          <a:bodyPr/>
          <a:lstStyle>
            <a:lvl1pPr marL="285750" marR="0" indent="-285750" algn="l" defTabSz="914400" rtl="0" eaLnBrk="1" fontAlgn="base" latinLnBrk="0" hangingPunct="1">
              <a:lnSpc>
                <a:spcPct val="130000"/>
              </a:lnSpc>
              <a:spcBef>
                <a:spcPts val="500"/>
              </a:spcBef>
              <a:spcAft>
                <a:spcPct val="0"/>
              </a:spcAft>
              <a:buClr>
                <a:srgbClr val="0099DA"/>
              </a:buClr>
              <a:buSzPct val="100000"/>
              <a:buFontTx/>
              <a:buBlip>
                <a:blip r:embed="rId2"/>
              </a:buBlip>
              <a:tabLst/>
              <a:defRPr sz="1400"/>
            </a:lvl1pPr>
            <a:lvl2pPr marL="457200" marR="0" indent="-216000" algn="l" defTabSz="914400" rtl="0" eaLnBrk="1" fontAlgn="base" latinLnBrk="0" hangingPunct="1">
              <a:lnSpc>
                <a:spcPct val="120000"/>
              </a:lnSpc>
              <a:spcBef>
                <a:spcPts val="200"/>
              </a:spcBef>
              <a:spcAft>
                <a:spcPts val="200"/>
              </a:spcAft>
              <a:buClr>
                <a:srgbClr val="0099DA"/>
              </a:buClr>
              <a:buSzPct val="85000"/>
              <a:buFontTx/>
              <a:buBlip>
                <a:blip r:embed="rId2"/>
              </a:buBlip>
              <a:tabLst/>
              <a:defRPr sz="1050"/>
            </a:lvl2pPr>
            <a:lvl5pPr>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531479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0" y="0"/>
            <a:ext cx="9144000" cy="337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sp>
        <p:nvSpPr>
          <p:cNvPr id="15" name="Title Placeholder 1"/>
          <p:cNvSpPr>
            <a:spLocks noGrp="1"/>
          </p:cNvSpPr>
          <p:nvPr>
            <p:ph type="title"/>
          </p:nvPr>
        </p:nvSpPr>
        <p:spPr bwMode="auto">
          <a:xfrm>
            <a:off x="496686" y="566958"/>
            <a:ext cx="8036127" cy="8572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nb-NO" dirty="0"/>
              <a:t>Titgle gdfgf</a:t>
            </a:r>
            <a:endParaRPr lang="en-US" dirty="0"/>
          </a:p>
        </p:txBody>
      </p:sp>
      <p:sp>
        <p:nvSpPr>
          <p:cNvPr id="16" name="Text Placeholder 2"/>
          <p:cNvSpPr>
            <a:spLocks noGrp="1"/>
          </p:cNvSpPr>
          <p:nvPr>
            <p:ph type="body" idx="1"/>
          </p:nvPr>
        </p:nvSpPr>
        <p:spPr bwMode="auto">
          <a:xfrm>
            <a:off x="496686" y="1527176"/>
            <a:ext cx="8036127" cy="3276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nb-NO" dirty="0"/>
              <a:t>Klikk for å rediger</a:t>
            </a:r>
          </a:p>
          <a:p>
            <a:pPr lvl="0"/>
            <a:r>
              <a:rPr lang="nb-NO" dirty="0"/>
              <a:t>e tekststiler i malen</a:t>
            </a:r>
          </a:p>
          <a:p>
            <a:pPr lvl="1"/>
            <a:r>
              <a:rPr lang="nb-NO" dirty="0"/>
              <a:t>And</a:t>
            </a:r>
          </a:p>
          <a:p>
            <a:pPr lvl="1"/>
            <a:r>
              <a:rPr lang="nb-NO" dirty="0"/>
              <a:t>re nivå</a:t>
            </a:r>
          </a:p>
        </p:txBody>
      </p:sp>
      <p:sp>
        <p:nvSpPr>
          <p:cNvPr id="17" name="Text Placeholder 27"/>
          <p:cNvSpPr txBox="1">
            <a:spLocks/>
          </p:cNvSpPr>
          <p:nvPr userDrawn="1"/>
        </p:nvSpPr>
        <p:spPr>
          <a:xfrm>
            <a:off x="518183" y="60099"/>
            <a:ext cx="3315687" cy="264318"/>
          </a:xfrm>
          <a:prstGeom prst="rect">
            <a:avLst/>
          </a:prstGeom>
        </p:spPr>
        <p:txBody>
          <a:bodyPr/>
          <a:lstStyle>
            <a:lvl1pPr marL="0" indent="0" algn="l" rtl="0" eaLnBrk="1" fontAlgn="base" hangingPunct="1">
              <a:lnSpc>
                <a:spcPct val="120000"/>
              </a:lnSpc>
              <a:spcBef>
                <a:spcPts val="500"/>
              </a:spcBef>
              <a:spcAft>
                <a:spcPct val="0"/>
              </a:spcAft>
              <a:buClr>
                <a:schemeClr val="accent1"/>
              </a:buClr>
              <a:buSzPct val="100000"/>
              <a:buFont typeface="Wingdings 2" pitchFamily="18" charset="2"/>
              <a:buNone/>
              <a:defRPr sz="1050" kern="1200" baseline="0">
                <a:solidFill>
                  <a:schemeClr val="accent1"/>
                </a:solidFill>
                <a:latin typeface="Gotham Medium" pitchFamily="50" charset="0"/>
                <a:ea typeface="+mn-ea"/>
                <a:cs typeface="Gotham Medium" pitchFamily="50" charset="0"/>
              </a:defRPr>
            </a:lvl1pPr>
            <a:lvl2pPr marL="457200" indent="-228600" algn="l" rtl="0" eaLnBrk="1" fontAlgn="base" hangingPunct="1">
              <a:lnSpc>
                <a:spcPct val="120000"/>
              </a:lnSpc>
              <a:spcBef>
                <a:spcPts val="200"/>
              </a:spcBef>
              <a:spcAft>
                <a:spcPct val="0"/>
              </a:spcAft>
              <a:buClr>
                <a:srgbClr val="0E4367"/>
              </a:buClr>
              <a:buSzPct val="100000"/>
              <a:buFont typeface="Wingdings 2" pitchFamily="18" charset="2"/>
              <a:buChar char="¡"/>
              <a:defRPr sz="1600" kern="1200">
                <a:solidFill>
                  <a:schemeClr val="tx2"/>
                </a:solidFill>
                <a:latin typeface="Gotham Book" pitchFamily="50" charset="0"/>
                <a:ea typeface="+mn-ea"/>
                <a:cs typeface="Gotham Book" pitchFamily="50" charset="0"/>
              </a:defRPr>
            </a:lvl2pPr>
            <a:lvl3pPr marL="685800" indent="-228600" algn="l" rtl="0" eaLnBrk="1" fontAlgn="base" hangingPunct="1">
              <a:lnSpc>
                <a:spcPct val="120000"/>
              </a:lnSpc>
              <a:spcBef>
                <a:spcPts val="0"/>
              </a:spcBef>
              <a:spcAft>
                <a:spcPct val="0"/>
              </a:spcAft>
              <a:buClr>
                <a:schemeClr val="accent1"/>
              </a:buClr>
              <a:buSzPct val="100000"/>
              <a:buFont typeface="Wingdings 2" pitchFamily="18" charset="2"/>
              <a:buChar char="¡"/>
              <a:defRPr sz="1600" kern="1200">
                <a:solidFill>
                  <a:schemeClr val="tx2"/>
                </a:solidFill>
                <a:latin typeface="Gotham Book" pitchFamily="50" charset="0"/>
                <a:ea typeface="+mn-ea"/>
                <a:cs typeface="Gotham Book" pitchFamily="50" charset="0"/>
              </a:defRPr>
            </a:lvl3pPr>
            <a:lvl4pPr marL="914400" indent="-228600" algn="l" rtl="0" eaLnBrk="1" fontAlgn="base" hangingPunct="1">
              <a:lnSpc>
                <a:spcPct val="120000"/>
              </a:lnSpc>
              <a:spcBef>
                <a:spcPts val="0"/>
              </a:spcBef>
              <a:spcAft>
                <a:spcPct val="0"/>
              </a:spcAft>
              <a:buClr>
                <a:srgbClr val="0E4367"/>
              </a:buClr>
              <a:buSzPct val="100000"/>
              <a:buFont typeface="Wingdings 2" pitchFamily="18" charset="2"/>
              <a:buChar char="¡"/>
              <a:defRPr sz="1600" kern="1200">
                <a:solidFill>
                  <a:schemeClr val="tx2"/>
                </a:solidFill>
                <a:latin typeface="Gotham Book" pitchFamily="50" charset="0"/>
                <a:ea typeface="+mn-ea"/>
                <a:cs typeface="Gotham Book" pitchFamily="50" charset="0"/>
              </a:defRPr>
            </a:lvl4pPr>
            <a:lvl5pPr marL="1143000" indent="-228600" algn="l" rtl="0" eaLnBrk="1" fontAlgn="base" hangingPunct="1">
              <a:lnSpc>
                <a:spcPct val="120000"/>
              </a:lnSpc>
              <a:spcBef>
                <a:spcPts val="0"/>
              </a:spcBef>
              <a:spcAft>
                <a:spcPct val="0"/>
              </a:spcAft>
              <a:buClr>
                <a:schemeClr val="accent1"/>
              </a:buClr>
              <a:buSzPct val="100000"/>
              <a:buFont typeface="Wingdings 2" pitchFamily="18" charset="2"/>
              <a:buChar char="¡"/>
              <a:defRPr sz="1600" kern="1200">
                <a:solidFill>
                  <a:schemeClr val="tx2"/>
                </a:solidFill>
                <a:latin typeface="Gotham Book" pitchFamily="50" charset="0"/>
                <a:ea typeface="+mn-ea"/>
                <a:cs typeface="Gotham Book" pitchFamily="50" charset="0"/>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algn="l"/>
            <a:r>
              <a:rPr lang="en-US" sz="800" dirty="0">
                <a:solidFill>
                  <a:schemeClr val="bg1"/>
                </a:solidFill>
                <a:latin typeface="+mj-lt"/>
                <a:cs typeface="Gotham Book" pitchFamily="50" charset="0"/>
              </a:rPr>
              <a:t>© NORDIC SEMICONDUCTOR</a:t>
            </a:r>
            <a:endParaRPr lang="nb-NO" sz="800" dirty="0">
              <a:solidFill>
                <a:schemeClr val="bg1"/>
              </a:solidFill>
              <a:latin typeface="+mj-lt"/>
              <a:cs typeface="Gotham Book" pitchFamily="50" charset="0"/>
            </a:endParaRPr>
          </a:p>
        </p:txBody>
      </p:sp>
      <p:sp>
        <p:nvSpPr>
          <p:cNvPr id="7" name="Text Placeholder 27"/>
          <p:cNvSpPr txBox="1">
            <a:spLocks/>
          </p:cNvSpPr>
          <p:nvPr userDrawn="1"/>
        </p:nvSpPr>
        <p:spPr>
          <a:xfrm>
            <a:off x="5215038" y="60099"/>
            <a:ext cx="3405661" cy="264318"/>
          </a:xfrm>
          <a:prstGeom prst="rect">
            <a:avLst/>
          </a:prstGeom>
        </p:spPr>
        <p:txBody>
          <a:bodyPr/>
          <a:lstStyle>
            <a:lvl1pPr marL="0" indent="0" algn="l" rtl="0" eaLnBrk="1" fontAlgn="base" hangingPunct="1">
              <a:lnSpc>
                <a:spcPct val="120000"/>
              </a:lnSpc>
              <a:spcBef>
                <a:spcPts val="500"/>
              </a:spcBef>
              <a:spcAft>
                <a:spcPct val="0"/>
              </a:spcAft>
              <a:buClr>
                <a:schemeClr val="accent1"/>
              </a:buClr>
              <a:buSzPct val="100000"/>
              <a:buFont typeface="Wingdings 2" pitchFamily="18" charset="2"/>
              <a:buNone/>
              <a:defRPr sz="1050" kern="1200" baseline="0">
                <a:solidFill>
                  <a:schemeClr val="accent1"/>
                </a:solidFill>
                <a:latin typeface="Gotham Medium" pitchFamily="50" charset="0"/>
                <a:ea typeface="+mn-ea"/>
                <a:cs typeface="Gotham Medium" pitchFamily="50" charset="0"/>
              </a:defRPr>
            </a:lvl1pPr>
            <a:lvl2pPr marL="457200" indent="-228600" algn="l" rtl="0" eaLnBrk="1" fontAlgn="base" hangingPunct="1">
              <a:lnSpc>
                <a:spcPct val="120000"/>
              </a:lnSpc>
              <a:spcBef>
                <a:spcPts val="200"/>
              </a:spcBef>
              <a:spcAft>
                <a:spcPct val="0"/>
              </a:spcAft>
              <a:buClr>
                <a:srgbClr val="0E4367"/>
              </a:buClr>
              <a:buSzPct val="100000"/>
              <a:buFont typeface="Wingdings 2" pitchFamily="18" charset="2"/>
              <a:buChar char="¡"/>
              <a:defRPr sz="1600" kern="1200">
                <a:solidFill>
                  <a:schemeClr val="tx2"/>
                </a:solidFill>
                <a:latin typeface="Gotham Book" pitchFamily="50" charset="0"/>
                <a:ea typeface="+mn-ea"/>
                <a:cs typeface="Gotham Book" pitchFamily="50" charset="0"/>
              </a:defRPr>
            </a:lvl2pPr>
            <a:lvl3pPr marL="685800" indent="-228600" algn="l" rtl="0" eaLnBrk="1" fontAlgn="base" hangingPunct="1">
              <a:lnSpc>
                <a:spcPct val="120000"/>
              </a:lnSpc>
              <a:spcBef>
                <a:spcPts val="0"/>
              </a:spcBef>
              <a:spcAft>
                <a:spcPct val="0"/>
              </a:spcAft>
              <a:buClr>
                <a:schemeClr val="accent1"/>
              </a:buClr>
              <a:buSzPct val="100000"/>
              <a:buFont typeface="Wingdings 2" pitchFamily="18" charset="2"/>
              <a:buChar char="¡"/>
              <a:defRPr sz="1600" kern="1200">
                <a:solidFill>
                  <a:schemeClr val="tx2"/>
                </a:solidFill>
                <a:latin typeface="Gotham Book" pitchFamily="50" charset="0"/>
                <a:ea typeface="+mn-ea"/>
                <a:cs typeface="Gotham Book" pitchFamily="50" charset="0"/>
              </a:defRPr>
            </a:lvl3pPr>
            <a:lvl4pPr marL="914400" indent="-228600" algn="l" rtl="0" eaLnBrk="1" fontAlgn="base" hangingPunct="1">
              <a:lnSpc>
                <a:spcPct val="120000"/>
              </a:lnSpc>
              <a:spcBef>
                <a:spcPts val="0"/>
              </a:spcBef>
              <a:spcAft>
                <a:spcPct val="0"/>
              </a:spcAft>
              <a:buClr>
                <a:srgbClr val="0E4367"/>
              </a:buClr>
              <a:buSzPct val="100000"/>
              <a:buFont typeface="Wingdings 2" pitchFamily="18" charset="2"/>
              <a:buChar char="¡"/>
              <a:defRPr sz="1600" kern="1200">
                <a:solidFill>
                  <a:schemeClr val="tx2"/>
                </a:solidFill>
                <a:latin typeface="Gotham Book" pitchFamily="50" charset="0"/>
                <a:ea typeface="+mn-ea"/>
                <a:cs typeface="Gotham Book" pitchFamily="50" charset="0"/>
              </a:defRPr>
            </a:lvl4pPr>
            <a:lvl5pPr marL="1143000" indent="-228600" algn="l" rtl="0" eaLnBrk="1" fontAlgn="base" hangingPunct="1">
              <a:lnSpc>
                <a:spcPct val="120000"/>
              </a:lnSpc>
              <a:spcBef>
                <a:spcPts val="0"/>
              </a:spcBef>
              <a:spcAft>
                <a:spcPct val="0"/>
              </a:spcAft>
              <a:buClr>
                <a:schemeClr val="accent1"/>
              </a:buClr>
              <a:buSzPct val="100000"/>
              <a:buFont typeface="Wingdings 2" pitchFamily="18" charset="2"/>
              <a:buChar char="¡"/>
              <a:defRPr sz="1600" kern="1200">
                <a:solidFill>
                  <a:schemeClr val="tx2"/>
                </a:solidFill>
                <a:latin typeface="Gotham Book" pitchFamily="50" charset="0"/>
                <a:ea typeface="+mn-ea"/>
                <a:cs typeface="Gotham Book" pitchFamily="50" charset="0"/>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a:lstStyle>
          <a:p>
            <a:pPr algn="r"/>
            <a:endParaRPr lang="nb-NO" sz="800" dirty="0">
              <a:solidFill>
                <a:schemeClr val="bg1"/>
              </a:solidFill>
              <a:latin typeface="+mj-lt"/>
              <a:cs typeface="Gotham Book" pitchFamily="50" charset="0"/>
            </a:endParaRPr>
          </a:p>
        </p:txBody>
      </p:sp>
    </p:spTree>
  </p:cSld>
  <p:clrMap bg1="lt1" tx1="dk1" bg2="lt2" tx2="dk2" accent1="accent1" accent2="accent2" accent3="accent3" accent4="accent4" accent5="accent5" accent6="accent6" hlink="hlink" folHlink="folHlink"/>
  <p:sldLayoutIdLst>
    <p:sldLayoutId id="2147483728" r:id="rId1"/>
    <p:sldLayoutId id="2147483741" r:id="rId2"/>
    <p:sldLayoutId id="2147483750" r:id="rId3"/>
    <p:sldLayoutId id="2147483740" r:id="rId4"/>
    <p:sldLayoutId id="2147483742" r:id="rId5"/>
    <p:sldLayoutId id="2147483743" r:id="rId6"/>
    <p:sldLayoutId id="2147483744" r:id="rId7"/>
    <p:sldLayoutId id="2147483751" r:id="rId8"/>
    <p:sldLayoutId id="2147483745" r:id="rId9"/>
    <p:sldLayoutId id="2147483746" r:id="rId10"/>
    <p:sldLayoutId id="2147483747" r:id="rId11"/>
  </p:sldLayoutIdLst>
  <p:hf sldNum="0" hdr="0" dt="0"/>
  <p:txStyles>
    <p:titleStyle>
      <a:lvl1pPr algn="l" rtl="0" eaLnBrk="1" fontAlgn="base" hangingPunct="1">
        <a:lnSpc>
          <a:spcPts val="3500"/>
        </a:lnSpc>
        <a:spcBef>
          <a:spcPct val="0"/>
        </a:spcBef>
        <a:spcAft>
          <a:spcPct val="0"/>
        </a:spcAft>
        <a:defRPr sz="2800" kern="1200">
          <a:solidFill>
            <a:schemeClr val="accent1"/>
          </a:solidFill>
          <a:latin typeface="Gotham Extra Light" pitchFamily="50" charset="0"/>
          <a:ea typeface="+mj-ea"/>
          <a:cs typeface="Gotham Extra Light" pitchFamily="50" charset="0"/>
        </a:defRPr>
      </a:lvl1pPr>
      <a:lvl2pPr algn="l" rtl="0" eaLnBrk="1" fontAlgn="base" hangingPunct="1">
        <a:spcBef>
          <a:spcPct val="0"/>
        </a:spcBef>
        <a:spcAft>
          <a:spcPct val="0"/>
        </a:spcAft>
        <a:defRPr sz="3200">
          <a:solidFill>
            <a:schemeClr val="accent1"/>
          </a:solidFill>
          <a:latin typeface="Arial" charset="0"/>
        </a:defRPr>
      </a:lvl2pPr>
      <a:lvl3pPr algn="l" rtl="0" eaLnBrk="1" fontAlgn="base" hangingPunct="1">
        <a:spcBef>
          <a:spcPct val="0"/>
        </a:spcBef>
        <a:spcAft>
          <a:spcPct val="0"/>
        </a:spcAft>
        <a:defRPr sz="3200">
          <a:solidFill>
            <a:schemeClr val="accent1"/>
          </a:solidFill>
          <a:latin typeface="Arial" charset="0"/>
        </a:defRPr>
      </a:lvl3pPr>
      <a:lvl4pPr algn="l" rtl="0" eaLnBrk="1" fontAlgn="base" hangingPunct="1">
        <a:spcBef>
          <a:spcPct val="0"/>
        </a:spcBef>
        <a:spcAft>
          <a:spcPct val="0"/>
        </a:spcAft>
        <a:defRPr sz="3200">
          <a:solidFill>
            <a:schemeClr val="accent1"/>
          </a:solidFill>
          <a:latin typeface="Arial" charset="0"/>
        </a:defRPr>
      </a:lvl4pPr>
      <a:lvl5pPr algn="l" rtl="0" eaLnBrk="1" fontAlgn="base" hangingPunct="1">
        <a:spcBef>
          <a:spcPct val="0"/>
        </a:spcBef>
        <a:spcAft>
          <a:spcPct val="0"/>
        </a:spcAft>
        <a:defRPr sz="3200">
          <a:solidFill>
            <a:schemeClr val="accent1"/>
          </a:solidFill>
          <a:latin typeface="Arial" charset="0"/>
        </a:defRPr>
      </a:lvl5pPr>
      <a:lvl6pPr marL="457200" algn="l" rtl="0" eaLnBrk="1" fontAlgn="base" hangingPunct="1">
        <a:spcBef>
          <a:spcPct val="0"/>
        </a:spcBef>
        <a:spcAft>
          <a:spcPct val="0"/>
        </a:spcAft>
        <a:defRPr sz="3200">
          <a:solidFill>
            <a:schemeClr val="accent1"/>
          </a:solidFill>
          <a:latin typeface="Arial" charset="0"/>
        </a:defRPr>
      </a:lvl6pPr>
      <a:lvl7pPr marL="914400" algn="l" rtl="0" eaLnBrk="1" fontAlgn="base" hangingPunct="1">
        <a:spcBef>
          <a:spcPct val="0"/>
        </a:spcBef>
        <a:spcAft>
          <a:spcPct val="0"/>
        </a:spcAft>
        <a:defRPr sz="3200">
          <a:solidFill>
            <a:schemeClr val="accent1"/>
          </a:solidFill>
          <a:latin typeface="Arial" charset="0"/>
        </a:defRPr>
      </a:lvl7pPr>
      <a:lvl8pPr marL="1371600" algn="l" rtl="0" eaLnBrk="1" fontAlgn="base" hangingPunct="1">
        <a:spcBef>
          <a:spcPct val="0"/>
        </a:spcBef>
        <a:spcAft>
          <a:spcPct val="0"/>
        </a:spcAft>
        <a:defRPr sz="3200">
          <a:solidFill>
            <a:schemeClr val="accent1"/>
          </a:solidFill>
          <a:latin typeface="Arial" charset="0"/>
        </a:defRPr>
      </a:lvl8pPr>
      <a:lvl9pPr marL="1828800" algn="l" rtl="0" eaLnBrk="1" fontAlgn="base" hangingPunct="1">
        <a:spcBef>
          <a:spcPct val="0"/>
        </a:spcBef>
        <a:spcAft>
          <a:spcPct val="0"/>
        </a:spcAft>
        <a:defRPr sz="3200">
          <a:solidFill>
            <a:schemeClr val="accent1"/>
          </a:solidFill>
          <a:latin typeface="Arial" charset="0"/>
        </a:defRPr>
      </a:lvl9pPr>
    </p:titleStyle>
    <p:bodyStyle>
      <a:lvl1pPr marL="0" indent="-285750" algn="l" rtl="0" eaLnBrk="1" fontAlgn="base" hangingPunct="1">
        <a:lnSpc>
          <a:spcPct val="130000"/>
        </a:lnSpc>
        <a:spcBef>
          <a:spcPts val="500"/>
        </a:spcBef>
        <a:spcAft>
          <a:spcPct val="0"/>
        </a:spcAft>
        <a:buClr>
          <a:schemeClr val="accent1"/>
        </a:buClr>
        <a:buSzPct val="100000"/>
        <a:buFontTx/>
        <a:buBlip>
          <a:blip r:embed="rId13"/>
        </a:buBlip>
        <a:defRPr kern="1200">
          <a:solidFill>
            <a:schemeClr val="tx2"/>
          </a:solidFill>
          <a:latin typeface="Gotham Light" pitchFamily="50" charset="0"/>
          <a:ea typeface="+mn-ea"/>
          <a:cs typeface="Gotham Light" pitchFamily="50" charset="0"/>
        </a:defRPr>
      </a:lvl1pPr>
      <a:lvl2pPr marL="457200" indent="-216000" algn="l" rtl="0" eaLnBrk="1" fontAlgn="base" hangingPunct="1">
        <a:lnSpc>
          <a:spcPct val="120000"/>
        </a:lnSpc>
        <a:spcBef>
          <a:spcPts val="200"/>
        </a:spcBef>
        <a:spcAft>
          <a:spcPts val="200"/>
        </a:spcAft>
        <a:buClr>
          <a:schemeClr val="accent1"/>
        </a:buClr>
        <a:buSzPct val="85000"/>
        <a:buFontTx/>
        <a:buBlip>
          <a:blip r:embed="rId13"/>
        </a:buBlip>
        <a:defRPr sz="1400" kern="1200">
          <a:solidFill>
            <a:schemeClr val="tx2"/>
          </a:solidFill>
          <a:latin typeface="Gotham Light" pitchFamily="50" charset="0"/>
          <a:ea typeface="+mn-ea"/>
          <a:cs typeface="Gotham Light" pitchFamily="50" charset="0"/>
        </a:defRPr>
      </a:lvl2pPr>
      <a:lvl3pPr marL="612000" indent="-180000" algn="l" rtl="0" eaLnBrk="1" fontAlgn="base" hangingPunct="1">
        <a:lnSpc>
          <a:spcPct val="120000"/>
        </a:lnSpc>
        <a:spcBef>
          <a:spcPts val="200"/>
        </a:spcBef>
        <a:spcAft>
          <a:spcPts val="200"/>
        </a:spcAft>
        <a:buClr>
          <a:schemeClr val="accent3"/>
        </a:buClr>
        <a:buSzPct val="85000"/>
        <a:buFontTx/>
        <a:buBlip>
          <a:blip r:embed="rId13"/>
        </a:buBlip>
        <a:defRPr sz="1000" i="0" kern="1200">
          <a:solidFill>
            <a:schemeClr val="tx2"/>
          </a:solidFill>
          <a:latin typeface="Gotham Book" pitchFamily="50" charset="0"/>
          <a:ea typeface="+mn-ea"/>
          <a:cs typeface="Gotham Book" pitchFamily="50" charset="0"/>
        </a:defRPr>
      </a:lvl3pPr>
      <a:lvl4pPr marL="914400" indent="-228600" algn="l" rtl="0" eaLnBrk="1" fontAlgn="base" hangingPunct="1">
        <a:lnSpc>
          <a:spcPct val="120000"/>
        </a:lnSpc>
        <a:spcBef>
          <a:spcPts val="0"/>
        </a:spcBef>
        <a:spcAft>
          <a:spcPct val="0"/>
        </a:spcAft>
        <a:buClr>
          <a:srgbClr val="0E4367"/>
        </a:buClr>
        <a:buSzPct val="100000"/>
        <a:buFont typeface="Wingdings 2" pitchFamily="18" charset="2"/>
        <a:buChar char="¡"/>
        <a:defRPr sz="1600" kern="1200">
          <a:solidFill>
            <a:schemeClr val="tx2"/>
          </a:solidFill>
          <a:latin typeface="Gotham Book" pitchFamily="50" charset="0"/>
          <a:ea typeface="+mn-ea"/>
          <a:cs typeface="Gotham Book" pitchFamily="50" charset="0"/>
        </a:defRPr>
      </a:lvl4pPr>
      <a:lvl5pPr marL="1143000" indent="-228600" algn="l" rtl="0" eaLnBrk="1" fontAlgn="base" hangingPunct="1">
        <a:lnSpc>
          <a:spcPct val="120000"/>
        </a:lnSpc>
        <a:spcBef>
          <a:spcPts val="0"/>
        </a:spcBef>
        <a:spcAft>
          <a:spcPct val="0"/>
        </a:spcAft>
        <a:buClr>
          <a:schemeClr val="accent1"/>
        </a:buClr>
        <a:buSzPct val="100000"/>
        <a:buFont typeface="Wingdings 2" pitchFamily="18" charset="2"/>
        <a:buChar char="¡"/>
        <a:defRPr sz="1600" kern="1200">
          <a:solidFill>
            <a:schemeClr val="tx2"/>
          </a:solidFill>
          <a:latin typeface="Gotham Book" pitchFamily="50" charset="0"/>
          <a:ea typeface="+mn-ea"/>
          <a:cs typeface="Gotham Book" pitchFamily="50" charset="0"/>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5" userDrawn="1">
          <p15:clr>
            <a:srgbClr val="F26B43"/>
          </p15:clr>
        </p15:guide>
        <p15:guide id="2" orient="horz" pos="804" userDrawn="1">
          <p15:clr>
            <a:srgbClr val="F26B43"/>
          </p15:clr>
        </p15:guide>
        <p15:guide id="3" orient="horz" pos="1053" userDrawn="1">
          <p15:clr>
            <a:srgbClr val="F26B43"/>
          </p15:clr>
        </p15:guide>
        <p15:guide id="4" orient="horz" pos="3026" userDrawn="1">
          <p15:clr>
            <a:srgbClr val="F26B43"/>
          </p15:clr>
        </p15:guide>
        <p15:guide id="5" pos="5375" userDrawn="1">
          <p15:clr>
            <a:srgbClr val="F26B43"/>
          </p15:clr>
        </p15:guide>
        <p15:guide id="6" orient="horz" pos="9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nb-NO" sz="4000" dirty="0">
                <a:latin typeface="Gotham Extra Light" pitchFamily="50" charset="0"/>
                <a:cs typeface="Gotham Extra Light" pitchFamily="50" charset="0"/>
              </a:rPr>
              <a:t>Bluetooth </a:t>
            </a:r>
            <a:r>
              <a:rPr lang="nb-NO" sz="4000" dirty="0" err="1">
                <a:latin typeface="Gotham Extra Light" pitchFamily="50" charset="0"/>
                <a:cs typeface="Gotham Extra Light" pitchFamily="50" charset="0"/>
              </a:rPr>
              <a:t>Low</a:t>
            </a:r>
            <a:r>
              <a:rPr lang="nb-NO" sz="4000" dirty="0">
                <a:latin typeface="Gotham Extra Light" pitchFamily="50" charset="0"/>
                <a:cs typeface="Gotham Extra Light" pitchFamily="50" charset="0"/>
              </a:rPr>
              <a:t> Energy</a:t>
            </a:r>
          </a:p>
        </p:txBody>
      </p:sp>
      <p:sp>
        <p:nvSpPr>
          <p:cNvPr id="5" name="Subtitle 4"/>
          <p:cNvSpPr>
            <a:spLocks noGrp="1"/>
          </p:cNvSpPr>
          <p:nvPr>
            <p:ph type="subTitle" idx="1"/>
          </p:nvPr>
        </p:nvSpPr>
        <p:spPr/>
        <p:txBody>
          <a:bodyPr/>
          <a:lstStyle/>
          <a:p>
            <a:br>
              <a:rPr lang="nb-NO" dirty="0">
                <a:latin typeface="Gotham Light" charset="0"/>
                <a:ea typeface="Gotham Light" charset="0"/>
                <a:cs typeface="Gotham Light" charset="0"/>
              </a:rPr>
            </a:br>
            <a:r>
              <a:rPr lang="nb-NO" dirty="0">
                <a:latin typeface="Gotham Light" charset="0"/>
                <a:ea typeface="Gotham Light" charset="0"/>
                <a:cs typeface="Gotham Light" charset="0"/>
              </a:rPr>
              <a:t>Crash course in the Bluetooth Low Energy protocol </a:t>
            </a:r>
          </a:p>
          <a:p>
            <a:endParaRPr lang="nb-NO" dirty="0"/>
          </a:p>
        </p:txBody>
      </p:sp>
      <p:sp>
        <p:nvSpPr>
          <p:cNvPr id="3" name="Text Placeholder 2"/>
          <p:cNvSpPr>
            <a:spLocks noGrp="1"/>
          </p:cNvSpPr>
          <p:nvPr>
            <p:ph type="body" sz="quarter" idx="10"/>
          </p:nvPr>
        </p:nvSpPr>
        <p:spPr/>
        <p:txBody>
          <a:bodyPr>
            <a:normAutofit fontScale="85000" lnSpcReduction="20000"/>
          </a:bodyPr>
          <a:lstStyle/>
          <a:p>
            <a:br>
              <a:rPr lang="nb-NO" i="0" dirty="0"/>
            </a:br>
            <a:r>
              <a:rPr lang="nb-NO" dirty="0"/>
              <a:t>Edvin Holmseth</a:t>
            </a:r>
          </a:p>
          <a:p>
            <a:r>
              <a:rPr lang="nb-NO" dirty="0"/>
              <a:t>Norwegian </a:t>
            </a:r>
            <a:r>
              <a:rPr lang="nb-NO" dirty="0" err="1"/>
              <a:t>University</a:t>
            </a:r>
            <a:r>
              <a:rPr lang="nb-NO" dirty="0"/>
              <a:t> </a:t>
            </a:r>
            <a:r>
              <a:rPr lang="nb-NO" dirty="0" err="1"/>
              <a:t>of</a:t>
            </a:r>
            <a:r>
              <a:rPr lang="nb-NO" dirty="0"/>
              <a:t> Science and </a:t>
            </a:r>
            <a:r>
              <a:rPr lang="nb-NO" dirty="0" err="1"/>
              <a:t>Thechnology</a:t>
            </a:r>
            <a:endParaRPr lang="nb-NO" dirty="0"/>
          </a:p>
          <a:p>
            <a:r>
              <a:rPr lang="nb-NO" dirty="0" err="1"/>
              <a:t>March</a:t>
            </a:r>
            <a:r>
              <a:rPr lang="nb-NO" dirty="0"/>
              <a:t> 2022</a:t>
            </a:r>
          </a:p>
        </p:txBody>
      </p:sp>
      <p:sp>
        <p:nvSpPr>
          <p:cNvPr id="2" name="AutoShape 2" descr="data:image/png;base64,iVBORw0KGgoAAAANSUhEUgAAATYAAACjCAMAAAA3vsLfAAAAw1BMVEX///83NDUCZ7EhHR4lISIAZbAvKywfGhwpJSczMDHY2NjDwsLj4uMnc7f49/g7ODno6OiKiYl/fX4AW6xNSktYVlcAYq/X3+14dnYAX66lpKQsKSpsaWoAWKvx8fHg6/SxsbHu8/gAAABBPj8aFRdeXF2cm5sVDxHPz8+NjIwbbbRwbm7T09O2yuLx9vqowd2Ztte7urrB1elQi8N5pM9snMxFgL2IrtVgk8etrK2uyOFChMByoM0ASKUqebvN2OkAUKgCbuteAAAL6klEQVR4nO2c6XqiyhaGUZEhGhVFjKJEG5wym6QH073jvv+rOlATNeGQuGPSZ30/8gSqKIrXGtdaYBggEAgEAoFAIBAIBAKBQCAQCAQCgUAgEAgEAoFAIBAIBAKBQCAQCAQCgUAgEAgEAoFAIBAIBAKBQCAQCAQCgUAgEAgEAoG+kia9l/uHnz8fXm57l6euyxfR48PvoNPpE6X/vT7fTk5dqU+uy+dqp1+tljlVq0G/8/R46pp9Yl0+dYKyTtWg8wrgCvRnFPCNTCLX+XXq+n1K9a76PKUrCVu53L+C6UHRY0cc0V4vO0pX7QM3SbcjsXVVz41eR25w1T5MqYI2I5nQeTpD9BVuV6eu6KfSXb+swabh1v9z6qp+Jv1W1h0Im4bbaHPqun4e3SqjP8FmXAbyOuRVvvjm+oJXezmr1fPUaDbINGt92MMcrhqReHY1L7nzMydsRaGjr/25stig2FRuHXnZW0ssQWFo2j6rQv2bk+nb2TGf87hqzM1MlVA8HbX8ZStK/Fqtm2ixaRobw6Zwq/6Qrq6ZJUVuckFS6zY6UfnM2Bxc6aac4M+MaO7NZt5ci+232thybMaltF8YSYs3HbZSybzGqcfCdj0dpprO3llMqqFc0lZs31bT4ViLbaJpbBw2YyJy6/8UL9djK9ljlHosbLHlpnLa7ywmVQmVZHrsxHZsN3F89q0uJ6W6V1YfIjZjUq4WpGQqwFayGlnqsbD5LirzCNiaqELhvtjq025di+2XzuqB4ZBNgcitI/ZShi2dDMLQzbvpOEv9ytjiDNvZzNNjUzftDNvmN84icOvfC5dTbJa3XC69YRjSaWGapX5lbK0orb/RiAwdNX5oq7LlLcbW+5dYi3hugbhToNjsCFei7dDWlx1+ZWxb1cuHtuDH5CoQsHX633GuuyvWlaWNKcNGpxvf5U78tdge+zm1HA/FVu6o3DqCHUTBNiPd1M7a9l+LjU2kAVrIEjwMW7lD+mTOTdwoKNgWFTInLIy/GNtDX1xYYDw5Nsat8UrGt/4Df72C7YZiy3ZYB2NbDLx225utpBVmAbaoNtNmz1Rf4bRaQzhNsC3ZCQFbfdBuL8fiFVo900ZEZ0jEjcf2jM9vaMbgO3+9gu2sEFtEdv0DnHGND6/ziarlmRUnxPvaeE1OLrJs+GFdH13Bbt21zTDL7qTb4LH4WOs4TbNw2pD+aAOppGsJWzRMnPQS0/aMXfrDxqwRx43rpGRXsGHGXtEKUtjaECoBW2uONvsmaTOeiQ7nrCWObbp6yR7M9HGJyFZAT2YXOCT70Ha57JUu10Yi3+TSrIS0rbYplmSK2Fouvb/j72pwT/lql+OWTwkKtXK1uhc2dSZt4RTa1bxQ7MCDpCTItSL+BjkFnL0bSqdj9qhRyRLTbMzNk06HPLbYiHPU4XAHtlduJctxI9hYD+UdC8JUqmAbk2qYjcOwLeYSnpI13YLNc+Ts+Y51aMlp88VObL7H/w7JzXZsgrGNcSuT5S6lNircXinY2rhurm8chq1Ef2uX/eh2rRBbi0HOsydklFywZsuS3HgntqbL5S9ZbATVqyyIcUPj14YM/pITS1iByNgiUgtndhi2FSknNOM4pBu2bMyuzR2Htiw3/de0s+zLMM9Ok2nBtLGZThxXyP921nraiVhSwmNLy3L8UoUe7FiPSGZIxi37QzpjT/IG9l902PDm6oxuEirRYdim+DrH4wsN045eX4/HKx8/63Q1TpXlIOOQucyGgpnJPyr94SpZxogwRCuORVpSjEsaZgWtBWyok9/QBmdG26jdyV6W0b2cZSNRExdubCvfTjVsVujWCq8y9sdmEzA4bY2fpUJHmK60bqvjfmiRkfsCs6mgXkrW2w5Z55SEgskKULNuc7vokLb6im4DzzRRrG0yt43iZhYslbnhKFU+zJCVz97YyGrPIau1Oj40VwXYyMOhnYjBZm+cfUCQk6ykO9NDgk3dJZB7sba6FdulaqQUuW1U469gA9H6Epr0cffGNiYciPOGVD6ktmsZG0HDelLCZcec8JSUV9Cu78CWRHyGXdg0JnGem4aauE3QWnfX9HH2xkY50F6J627Rp5OxkTnRNYTsuOvh0Yz1StJnK4sd2GhZb8bGcVN7aIaNj9nSYnOS9oHYiN2EDWbkUeiqU8Z2TSZIetzkSsazBbv0Ruzvhdjo1Nl9M7byPz2SXNVZzIOnXdiy7cnbsNEtA8HWLcBG5l0JG25heK6kswUbNcdHxaZzwIzYVHmnM5nrsVnCnEDW7Ad30lrUQtqBzddjQ4taV49tcFRsurGNW2DcldX2psVmtT3Pa09NtnhMFDPlHthKpo1U2YEtLsbWCE+DbSTY0ziz7lZs1JcwoK0P1exgbKKKsZUKsUXmSbCJ1NKVncJNOyXkW3k22H04ttLHYZPHNplaxk0a37QLEIZN8MH8V9iaemzNj8Im7xIoNbQnvcSb0ruyyE273M2xUR9MtoT/r7DRDAdgmx0Tm7QnpdQayB/Tq2LLn+iW12+ucmy0l2Z++YOxhSYvmy7198RW+ihsogWE9dAr5AztjahfRgif0W7lc2z0TNYtDsUWDmqijoYtPC42fuBibe2cWncDyk0IZ7jdim3xDmxFLq5Ph40zinPUmC8hIGGAfD/t8AG8GmyVd2ArsEV/timBCzjiqHGeK8Ytb5bbfQnv6qT7Yjv1uo3zk3LUeD9pn3C7o16HasBfr2Kjhr5sF/hWbA0cKj0osredepeQe+V/cNR4bCMykk0Ytu1+0nwBUns7tmiOQqUrRRaQrh5bl/tfxrY+KjYWOoNf1cDUOGyMGhvcdnjl2SNlN96Gjbi4cJpkrm2RnnZdgG0oGY7wEXY3fYThiItvQ8FF51LEkUpN9MBoghkwqbSiRgE24ksjxh+cJj0cMYqHRWZKgtyiHmXccImZEmNjZkpcwZ1mysOwGVdljtu5FN/GqHELt06Pv1zayhtRkzQ2VG8dNvpApMHgtAZv1malOjuM4vS3Ilc7nFGcYRiLWQtdMAdi42J3A7b2Jdj+0VArC7EM+by5QstTjwVfoIajw4b99WKsCOtaMS6VtCZTXO6yjsewjvEh7eIo+1rkRLxa9G0NXyrprdj4SPE8zgPH7hLjuLC5Eoe23EzpoO1QHhCA6ilGHBFQqNE0fKG1UVAOagY1Po6EexYrXg4GWZOKqOMdZYio17TF/R7uFP06C2mU9KWS3opt13sJ8pZU2CMUB9ibqlfeYKY4f+m5li9gW5Ah0fG92ZBkZN4nNs24YTq9ZifIwOg6w+XsmhiVaXZyF8u9mC2n3CKSx4ZKst+BTQie0WGT3ksI7vbB5saa9xJoldM6W+n2U3Qf5M/DwvRNGuMmBMOgGJC1yYoKaRpFw2JgrLwo9t4U9UKgn+892B407gT+LRjR/BFInxooegsGwxCxCTE9JTJbUmw3SsQRHehSDbi74IijUM6dYiPzastWkkIWCbPmSnoXtonGqZdjk6hJ82gBNssm072Irc6RsVctKUB1JsW3lebcvp4PBsL3VSgndEthDGRuLhfRwZX0Lmz5/kqDTaamvFCqYHMtZz6U3Muk7RkeC+hxhnJa+rRzPpDKShbcbVpNNkWTsMD1nOtu6W3n3HtsXiKkWbxhhSuJx+ZK2Oyd2DRuGIpNprb7fVLXvx7kd6zPxUDT9jx03ZRs9uaknJaulIeJaWXxain6ZCiFMQ98266YZsWekxM33cRBudPsYRILr9HWmnaIkzRFiSU1Kvg9WOaVd3C1dmIznvXvymuoqW8vH6j6shs3/XZR5Hhr1U7T4xS9JvY7OrupLc7O8pT64NqPm2n24Uwp8Gw2xGkXY7UopaS3qeBdedmJAO/Ki3rUfdBCbWvl/vOpa/q5JHfTDJvqIJXfJQU99WVAGmrw1RlFvwVu1Vd1XAsC+MaRqu98iG71XPnKRf8c2ppOL50t328LRvCdngJNvo90UYAI2lNv9/X/t1K/TYk+TVl+Bmjbdbf5+Zp/CbXTCc5/3QOz/TTZPL7c37/cPvYmd7tzg0AgEAgEAoFAIBAIBAKBQCAQCAQCgUAgEOiv1f8A7owkFS1V+8M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b-NO"/>
          </a:p>
        </p:txBody>
      </p:sp>
      <p:pic>
        <p:nvPicPr>
          <p:cNvPr id="1032" name="Picture 8" descr="https://9to5mac.files.wordpress.com/2017/02/bluetooth-logo.png?w=1333"/>
          <p:cNvPicPr>
            <a:picLocks noGrp="1" noChangeAspect="1" noChangeArrowheads="1"/>
          </p:cNvPicPr>
          <p:nvPr>
            <p:ph type="pic" sz="quarter" idx="11"/>
          </p:nvPr>
        </p:nvPicPr>
        <p:blipFill>
          <a:blip r:embed="rId3">
            <a:extLst>
              <a:ext uri="{28A0092B-C50C-407E-A947-70E740481C1C}">
                <a14:useLocalDpi xmlns:a14="http://schemas.microsoft.com/office/drawing/2010/main" val="0"/>
              </a:ext>
            </a:extLst>
          </a:blip>
          <a:srcRect t="30989" b="3098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810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otham Extra Light" charset="0"/>
                <a:ea typeface="Gotham Extra Light" charset="0"/>
                <a:cs typeface="Gotham Extra Light" charset="0"/>
              </a:rPr>
              <a:t>BLE Packet</a:t>
            </a:r>
            <a:endParaRPr lang="en-US" sz="2800" dirty="0">
              <a:latin typeface="Gotham Extra Light" charset="0"/>
              <a:ea typeface="Gotham Extra Light" charset="0"/>
              <a:cs typeface="Gotham Extra Light" charset="0"/>
            </a:endParaRPr>
          </a:p>
        </p:txBody>
      </p:sp>
      <p:sp>
        <p:nvSpPr>
          <p:cNvPr id="3" name="Content Placeholder 2"/>
          <p:cNvSpPr>
            <a:spLocks noGrp="1"/>
          </p:cNvSpPr>
          <p:nvPr>
            <p:ph sz="quarter" idx="10"/>
          </p:nvPr>
        </p:nvSpPr>
        <p:spPr>
          <a:xfrm>
            <a:off x="496687" y="1529238"/>
            <a:ext cx="8408774" cy="1932778"/>
          </a:xfrm>
        </p:spPr>
        <p:txBody>
          <a:bodyPr anchor="ctr">
            <a:normAutofit lnSpcReduction="10000"/>
          </a:bodyPr>
          <a:lstStyle/>
          <a:p>
            <a:pPr indent="0">
              <a:buNone/>
            </a:pPr>
            <a:r>
              <a:rPr lang="en-US" dirty="0"/>
              <a:t>BLE has one packet structure and two packet types:</a:t>
            </a:r>
          </a:p>
          <a:p>
            <a:pPr marL="741600" lvl="1">
              <a:buFont typeface="Wingdings" charset="2"/>
              <a:buChar char="§"/>
            </a:pPr>
            <a:r>
              <a:rPr lang="en-US" dirty="0"/>
              <a:t>Advertisement packets </a:t>
            </a:r>
          </a:p>
          <a:p>
            <a:pPr marL="896400" lvl="2">
              <a:buFont typeface="Wingdings" charset="2"/>
              <a:buChar char="§"/>
            </a:pPr>
            <a:r>
              <a:rPr lang="en-US" dirty="0"/>
              <a:t>BT 4.0: (31 byte payload + optional 31 byte in scan response packet) </a:t>
            </a:r>
          </a:p>
          <a:p>
            <a:pPr marL="896400" lvl="2">
              <a:buFont typeface="Wingdings" charset="2"/>
              <a:buChar char="§"/>
            </a:pPr>
            <a:r>
              <a:rPr lang="en-US" dirty="0"/>
              <a:t>BT 5.0: (255 byte payload with advertising extensions) </a:t>
            </a:r>
          </a:p>
          <a:p>
            <a:pPr marL="741600" lvl="1">
              <a:buFont typeface="Wingdings" charset="2"/>
              <a:buChar char="§"/>
            </a:pPr>
            <a:r>
              <a:rPr lang="en-US" dirty="0"/>
              <a:t>Data packets </a:t>
            </a:r>
          </a:p>
          <a:p>
            <a:pPr marL="896400" lvl="2">
              <a:buFont typeface="Wingdings" charset="2"/>
              <a:buChar char="§"/>
            </a:pPr>
            <a:r>
              <a:rPr lang="en-US" dirty="0"/>
              <a:t>BT 4.0: (27 byte payload, only 20 byte available for user data)</a:t>
            </a:r>
          </a:p>
          <a:p>
            <a:pPr marL="896400" lvl="2">
              <a:buFont typeface="Wingdings" charset="2"/>
              <a:buChar char="§"/>
            </a:pPr>
            <a:r>
              <a:rPr lang="en-US" dirty="0"/>
              <a:t>BT 4.2: (251 byte payload, 244 byte available for user data)</a:t>
            </a:r>
          </a:p>
        </p:txBody>
      </p:sp>
      <p:grpSp>
        <p:nvGrpSpPr>
          <p:cNvPr id="10" name="Group 9"/>
          <p:cNvGrpSpPr/>
          <p:nvPr/>
        </p:nvGrpSpPr>
        <p:grpSpPr>
          <a:xfrm>
            <a:off x="6291096" y="566958"/>
            <a:ext cx="2538384" cy="1002983"/>
            <a:chOff x="2724150" y="4498142"/>
            <a:chExt cx="3505200" cy="1711050"/>
          </a:xfrm>
        </p:grpSpPr>
        <p:sp>
          <p:nvSpPr>
            <p:cNvPr id="11" name="AutoShape 3"/>
            <p:cNvSpPr>
              <a:spLocks noChangeArrowheads="1"/>
            </p:cNvSpPr>
            <p:nvPr/>
          </p:nvSpPr>
          <p:spPr bwMode="auto">
            <a:xfrm>
              <a:off x="2724150" y="4670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12" name="Rectangle 11"/>
            <p:cNvSpPr>
              <a:spLocks noChangeArrowheads="1"/>
            </p:cNvSpPr>
            <p:nvPr/>
          </p:nvSpPr>
          <p:spPr bwMode="auto">
            <a:xfrm rot="5400000">
              <a:off x="2147634" y="5158779"/>
              <a:ext cx="1711050" cy="38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31875">
                <a:buNone/>
              </a:pPr>
              <a:r>
                <a:rPr lang="en-US" sz="1200" u="none" dirty="0">
                  <a:solidFill>
                    <a:srgbClr val="080808"/>
                  </a:solidFill>
                </a:rPr>
                <a:t> </a:t>
              </a:r>
              <a:r>
                <a:rPr lang="en-US" sz="1200" u="none" dirty="0">
                  <a:solidFill>
                    <a:schemeClr val="tx2"/>
                  </a:solidFill>
                </a:rPr>
                <a:t>Controller</a:t>
              </a:r>
            </a:p>
          </p:txBody>
        </p:sp>
        <p:sp>
          <p:nvSpPr>
            <p:cNvPr id="13" name="Rectangle 12"/>
            <p:cNvSpPr/>
            <p:nvPr/>
          </p:nvSpPr>
          <p:spPr>
            <a:xfrm>
              <a:off x="3243746" y="476122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Host Controller Interface </a:t>
              </a:r>
              <a:endParaRPr lang="nb-NO" sz="1200" dirty="0"/>
            </a:p>
          </p:txBody>
        </p:sp>
        <p:sp>
          <p:nvSpPr>
            <p:cNvPr id="14" name="Rectangle 13"/>
            <p:cNvSpPr/>
            <p:nvPr/>
          </p:nvSpPr>
          <p:spPr>
            <a:xfrm>
              <a:off x="3243746" y="5180326"/>
              <a:ext cx="2833204" cy="320680"/>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Link Layer (LL)</a:t>
              </a:r>
              <a:endParaRPr lang="nb-NO" sz="1200" dirty="0"/>
            </a:p>
          </p:txBody>
        </p:sp>
        <p:sp>
          <p:nvSpPr>
            <p:cNvPr id="15" name="Rectangle 14"/>
            <p:cNvSpPr/>
            <p:nvPr/>
          </p:nvSpPr>
          <p:spPr>
            <a:xfrm>
              <a:off x="3243746" y="561466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Physical Layer (PHY)</a:t>
              </a:r>
              <a:endParaRPr lang="nb-NO" sz="1200" dirty="0"/>
            </a:p>
          </p:txBody>
        </p:sp>
      </p:gr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687" y="3425146"/>
            <a:ext cx="5567516" cy="1350054"/>
          </a:xfrm>
          <a:prstGeom prst="rect">
            <a:avLst/>
          </a:prstGeom>
        </p:spPr>
      </p:pic>
      <p:pic>
        <p:nvPicPr>
          <p:cNvPr id="5" name="Picture 4"/>
          <p:cNvPicPr>
            <a:picLocks noChangeAspect="1"/>
          </p:cNvPicPr>
          <p:nvPr/>
        </p:nvPicPr>
        <p:blipFill>
          <a:blip r:embed="rId4"/>
          <a:stretch>
            <a:fillRect/>
          </a:stretch>
        </p:blipFill>
        <p:spPr>
          <a:xfrm>
            <a:off x="496265" y="3432398"/>
            <a:ext cx="5855749" cy="1342802"/>
          </a:xfrm>
          <a:prstGeom prst="rect">
            <a:avLst/>
          </a:prstGeom>
        </p:spPr>
      </p:pic>
    </p:spTree>
    <p:extLst>
      <p:ext uri="{BB962C8B-B14F-4D97-AF65-F5344CB8AC3E}">
        <p14:creationId xmlns:p14="http://schemas.microsoft.com/office/powerpoint/2010/main" val="3131602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Advertisement Packet</a:t>
            </a:r>
          </a:p>
        </p:txBody>
      </p:sp>
      <p:sp>
        <p:nvSpPr>
          <p:cNvPr id="3" name="Content Placeholder 2"/>
          <p:cNvSpPr>
            <a:spLocks noGrp="1"/>
          </p:cNvSpPr>
          <p:nvPr>
            <p:ph sz="quarter" idx="10"/>
          </p:nvPr>
        </p:nvSpPr>
        <p:spPr>
          <a:xfrm>
            <a:off x="496687" y="1561471"/>
            <a:ext cx="4392403" cy="3276600"/>
          </a:xfrm>
        </p:spPr>
        <p:txBody>
          <a:bodyPr>
            <a:normAutofit fontScale="77500" lnSpcReduction="20000"/>
          </a:bodyPr>
          <a:lstStyle/>
          <a:p>
            <a:pPr>
              <a:buFont typeface="Arial" panose="020B0604020202020204" pitchFamily="34" charset="0"/>
              <a:buChar char="•"/>
            </a:pPr>
            <a:r>
              <a:rPr lang="nb-NO" dirty="0"/>
              <a:t>Advertisement payload contains one or more advertisement structures.</a:t>
            </a:r>
          </a:p>
          <a:p>
            <a:pPr>
              <a:buFont typeface="Arial" panose="020B0604020202020204" pitchFamily="34" charset="0"/>
              <a:buChar char="•"/>
            </a:pPr>
            <a:r>
              <a:rPr lang="nb-NO" dirty="0"/>
              <a:t>Each structure consists of:</a:t>
            </a:r>
          </a:p>
          <a:p>
            <a:pPr lvl="1">
              <a:buFont typeface="Arial" panose="020B0604020202020204" pitchFamily="34" charset="0"/>
              <a:buChar char="•"/>
            </a:pPr>
            <a:r>
              <a:rPr lang="nb-NO" dirty="0"/>
              <a:t>AD Length: AD type + AD Payload in bytes</a:t>
            </a:r>
          </a:p>
          <a:p>
            <a:pPr lvl="1">
              <a:buFont typeface="Arial" panose="020B0604020202020204" pitchFamily="34" charset="0"/>
              <a:buChar char="•"/>
            </a:pPr>
            <a:r>
              <a:rPr lang="nb-NO" dirty="0"/>
              <a:t>AD Type: The type of the payload data.</a:t>
            </a:r>
          </a:p>
          <a:p>
            <a:pPr lvl="1">
              <a:buFont typeface="Arial" panose="020B0604020202020204" pitchFamily="34" charset="0"/>
              <a:buChar char="•"/>
            </a:pPr>
            <a:r>
              <a:rPr lang="nb-NO" dirty="0"/>
              <a:t>AD Payload: The payload data. </a:t>
            </a:r>
          </a:p>
          <a:p>
            <a:pPr>
              <a:buFont typeface="Arial" panose="020B0604020202020204" pitchFamily="34" charset="0"/>
              <a:buChar char="•"/>
            </a:pPr>
            <a:r>
              <a:rPr lang="nb-NO" dirty="0"/>
              <a:t> Commonly used AD types</a:t>
            </a:r>
          </a:p>
          <a:p>
            <a:pPr lvl="1">
              <a:buFont typeface="Arial" panose="020B0604020202020204" pitchFamily="34" charset="0"/>
              <a:buChar char="•"/>
            </a:pPr>
            <a:r>
              <a:rPr lang="nb-NO" dirty="0"/>
              <a:t>0x01 - Flags</a:t>
            </a:r>
          </a:p>
          <a:p>
            <a:pPr lvl="1">
              <a:buFont typeface="Arial" panose="020B0604020202020204" pitchFamily="34" charset="0"/>
              <a:buChar char="•"/>
            </a:pPr>
            <a:r>
              <a:rPr lang="nb-NO" dirty="0"/>
              <a:t>0x02 - </a:t>
            </a:r>
            <a:r>
              <a:rPr lang="en-US" dirty="0"/>
              <a:t>Incomplete List of 16-bit Service Class UUID</a:t>
            </a:r>
            <a:endParaRPr lang="nb-NO" dirty="0"/>
          </a:p>
          <a:p>
            <a:pPr lvl="1">
              <a:buFont typeface="Arial" panose="020B0604020202020204" pitchFamily="34" charset="0"/>
              <a:buChar char="•"/>
            </a:pPr>
            <a:r>
              <a:rPr lang="nb-NO" dirty="0"/>
              <a:t>0x06 - </a:t>
            </a:r>
            <a:r>
              <a:rPr lang="en-US" dirty="0"/>
              <a:t>Incomplete List of 128-bit Service Class UUIDs</a:t>
            </a:r>
          </a:p>
          <a:p>
            <a:pPr lvl="1">
              <a:buFont typeface="Arial" panose="020B0604020202020204" pitchFamily="34" charset="0"/>
              <a:buChar char="•"/>
            </a:pPr>
            <a:r>
              <a:rPr lang="nb-NO" dirty="0"/>
              <a:t>0x08 - Shortened Local Name </a:t>
            </a:r>
          </a:p>
          <a:p>
            <a:pPr lvl="1">
              <a:buFont typeface="Arial" panose="020B0604020202020204" pitchFamily="34" charset="0"/>
              <a:buChar char="•"/>
            </a:pPr>
            <a:r>
              <a:rPr lang="nb-NO" dirty="0"/>
              <a:t>0x09 - Complete Local Name</a:t>
            </a:r>
          </a:p>
          <a:p>
            <a:pPr lvl="1">
              <a:buFont typeface="Arial" panose="020B0604020202020204" pitchFamily="34" charset="0"/>
              <a:buChar char="•"/>
            </a:pPr>
            <a:r>
              <a:rPr lang="nb-NO" dirty="0"/>
              <a:t>0xFF - Manufacturer Specific Data</a:t>
            </a:r>
          </a:p>
          <a:p>
            <a:pPr marL="241200" lvl="1" indent="0">
              <a:buNone/>
            </a:pPr>
            <a:endParaRPr lang="nb-NO" dirty="0"/>
          </a:p>
        </p:txBody>
      </p:sp>
      <p:pic>
        <p:nvPicPr>
          <p:cNvPr id="6" name="Picture 5"/>
          <p:cNvPicPr>
            <a:picLocks noChangeAspect="1"/>
          </p:cNvPicPr>
          <p:nvPr/>
        </p:nvPicPr>
        <p:blipFill>
          <a:blip r:embed="rId3"/>
          <a:stretch>
            <a:fillRect/>
          </a:stretch>
        </p:blipFill>
        <p:spPr>
          <a:xfrm>
            <a:off x="4947686" y="1755057"/>
            <a:ext cx="4004585" cy="1873791"/>
          </a:xfrm>
          <a:prstGeom prst="rect">
            <a:avLst/>
          </a:prstGeom>
        </p:spPr>
      </p:pic>
    </p:spTree>
    <p:extLst>
      <p:ext uri="{BB962C8B-B14F-4D97-AF65-F5344CB8AC3E}">
        <p14:creationId xmlns:p14="http://schemas.microsoft.com/office/powerpoint/2010/main" val="2508161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686" y="345079"/>
            <a:ext cx="8036127" cy="857250"/>
          </a:xfrm>
        </p:spPr>
        <p:txBody>
          <a:bodyPr/>
          <a:lstStyle/>
          <a:p>
            <a:r>
              <a:rPr lang="en-US" dirty="0">
                <a:latin typeface="Gotham Extra Light" charset="0"/>
                <a:ea typeface="Gotham Extra Light" charset="0"/>
                <a:cs typeface="Gotham Extra Light" charset="0"/>
              </a:rPr>
              <a:t>Advertising &amp; Scanning</a:t>
            </a:r>
            <a:endParaRPr lang="en-US" sz="2800" dirty="0">
              <a:latin typeface="Gotham Extra Light" charset="0"/>
              <a:ea typeface="Gotham Extra Light" charset="0"/>
              <a:cs typeface="Gotham Extra Light" charset="0"/>
            </a:endParaRPr>
          </a:p>
        </p:txBody>
      </p:sp>
      <p:sp>
        <p:nvSpPr>
          <p:cNvPr id="3" name="Content Placeholder 2"/>
          <p:cNvSpPr>
            <a:spLocks noGrp="1"/>
          </p:cNvSpPr>
          <p:nvPr>
            <p:ph sz="quarter" idx="10"/>
          </p:nvPr>
        </p:nvSpPr>
        <p:spPr>
          <a:xfrm>
            <a:off x="496686" y="1527175"/>
            <a:ext cx="6164366" cy="2949727"/>
          </a:xfrm>
        </p:spPr>
        <p:txBody>
          <a:bodyPr anchor="ctr">
            <a:normAutofit/>
          </a:bodyPr>
          <a:lstStyle/>
          <a:p>
            <a:pPr marL="284400">
              <a:buFont typeface="Wingdings" charset="2"/>
              <a:buChar char="§"/>
            </a:pPr>
            <a:endParaRPr lang="en-US" dirty="0"/>
          </a:p>
        </p:txBody>
      </p:sp>
      <p:grpSp>
        <p:nvGrpSpPr>
          <p:cNvPr id="5" name="Group 4"/>
          <p:cNvGrpSpPr/>
          <p:nvPr/>
        </p:nvGrpSpPr>
        <p:grpSpPr>
          <a:xfrm>
            <a:off x="0" y="1476100"/>
            <a:ext cx="9143999" cy="1853171"/>
            <a:chOff x="0" y="2039650"/>
            <a:chExt cx="9143999" cy="1853171"/>
          </a:xfrm>
        </p:grpSpPr>
        <p:sp>
          <p:nvSpPr>
            <p:cNvPr id="6" name="Rectangle 5"/>
            <p:cNvSpPr/>
            <p:nvPr/>
          </p:nvSpPr>
          <p:spPr>
            <a:xfrm>
              <a:off x="0" y="2039650"/>
              <a:ext cx="9143999" cy="1853171"/>
            </a:xfrm>
            <a:prstGeom prst="rect">
              <a:avLst/>
            </a:prstGeom>
            <a:gradFill flip="none" rotWithShape="1">
              <a:gsLst>
                <a:gs pos="0">
                  <a:srgbClr val="4F81BD">
                    <a:tint val="66000"/>
                    <a:satMod val="160000"/>
                    <a:alpha val="50000"/>
                  </a:srgbClr>
                </a:gs>
                <a:gs pos="1000">
                  <a:srgbClr val="4F81BD">
                    <a:tint val="44500"/>
                    <a:satMod val="160000"/>
                  </a:srgbClr>
                </a:gs>
                <a:gs pos="100000">
                  <a:srgbClr val="4F81BD">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cxnSp>
          <p:nvCxnSpPr>
            <p:cNvPr id="7" name="Straight Connector 6"/>
            <p:cNvCxnSpPr/>
            <p:nvPr/>
          </p:nvCxnSpPr>
          <p:spPr>
            <a:xfrm flipV="1">
              <a:off x="5786089" y="332927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450385" y="332927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57497" y="3329271"/>
              <a:ext cx="0" cy="270466"/>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9578" y="2935223"/>
              <a:ext cx="1474731" cy="461665"/>
            </a:xfrm>
            <a:prstGeom prst="rect">
              <a:avLst/>
            </a:prstGeom>
            <a:noFill/>
          </p:spPr>
          <p:txBody>
            <a:bodyPr wrap="square" rtlCol="0">
              <a:spAutoFit/>
            </a:bodyPr>
            <a:lstStyle/>
            <a:p>
              <a:pPr algn="ctr"/>
              <a:r>
                <a:rPr lang="nb-NO" sz="1200" dirty="0"/>
                <a:t>Scanning on channel 37</a:t>
              </a:r>
            </a:p>
          </p:txBody>
        </p:sp>
        <p:cxnSp>
          <p:nvCxnSpPr>
            <p:cNvPr id="11" name="Straight Connector 10"/>
            <p:cNvCxnSpPr/>
            <p:nvPr/>
          </p:nvCxnSpPr>
          <p:spPr>
            <a:xfrm flipV="1">
              <a:off x="4453941" y="332927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118237" y="332927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789645" y="3329271"/>
              <a:ext cx="0" cy="27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121793" y="3329271"/>
              <a:ext cx="0" cy="27046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9329" y="3615822"/>
              <a:ext cx="586669" cy="261610"/>
            </a:xfrm>
            <a:prstGeom prst="rect">
              <a:avLst/>
            </a:prstGeom>
            <a:noFill/>
          </p:spPr>
          <p:txBody>
            <a:bodyPr wrap="square" rtlCol="0">
              <a:spAutoFit/>
            </a:bodyPr>
            <a:lstStyle/>
            <a:p>
              <a:r>
                <a:rPr lang="nb-NO" sz="1100" dirty="0"/>
                <a:t>0 ms</a:t>
              </a:r>
            </a:p>
          </p:txBody>
        </p:sp>
        <p:sp>
          <p:nvSpPr>
            <p:cNvPr id="16" name="TextBox 9"/>
            <p:cNvSpPr txBox="1">
              <a:spLocks noChangeArrowheads="1"/>
            </p:cNvSpPr>
            <p:nvPr/>
          </p:nvSpPr>
          <p:spPr bwMode="auto">
            <a:xfrm>
              <a:off x="66247" y="3269239"/>
              <a:ext cx="338554" cy="369332"/>
            </a:xfrm>
            <a:prstGeom prst="rect">
              <a:avLst/>
            </a:prstGeom>
            <a:noFill/>
            <a:ln w="9525">
              <a:noFill/>
              <a:miter lim="800000"/>
              <a:headEnd/>
              <a:tailEnd/>
            </a:ln>
          </p:spPr>
          <p:txBody>
            <a:bodyPr wrap="none">
              <a:spAutoFit/>
            </a:bodyPr>
            <a:lstStyle/>
            <a:p>
              <a:r>
                <a:rPr lang="nb-NO" dirty="0"/>
                <a:t>S</a:t>
              </a:r>
            </a:p>
          </p:txBody>
        </p:sp>
        <p:sp>
          <p:nvSpPr>
            <p:cNvPr id="17" name="TextBox 16"/>
            <p:cNvSpPr txBox="1"/>
            <p:nvPr/>
          </p:nvSpPr>
          <p:spPr>
            <a:xfrm>
              <a:off x="1513288" y="3615822"/>
              <a:ext cx="586669" cy="261610"/>
            </a:xfrm>
            <a:prstGeom prst="rect">
              <a:avLst/>
            </a:prstGeom>
            <a:noFill/>
          </p:spPr>
          <p:txBody>
            <a:bodyPr wrap="square" rtlCol="0">
              <a:spAutoFit/>
            </a:bodyPr>
            <a:lstStyle/>
            <a:p>
              <a:r>
                <a:rPr lang="nb-NO" sz="1100" dirty="0"/>
                <a:t>25 ms</a:t>
              </a:r>
            </a:p>
          </p:txBody>
        </p:sp>
        <p:sp>
          <p:nvSpPr>
            <p:cNvPr id="18" name="TextBox 17"/>
            <p:cNvSpPr txBox="1"/>
            <p:nvPr/>
          </p:nvSpPr>
          <p:spPr>
            <a:xfrm>
              <a:off x="2797246" y="3615822"/>
              <a:ext cx="586669" cy="261610"/>
            </a:xfrm>
            <a:prstGeom prst="rect">
              <a:avLst/>
            </a:prstGeom>
            <a:noFill/>
          </p:spPr>
          <p:txBody>
            <a:bodyPr wrap="square" rtlCol="0">
              <a:spAutoFit/>
            </a:bodyPr>
            <a:lstStyle/>
            <a:p>
              <a:r>
                <a:rPr lang="nb-NO" sz="1100" dirty="0"/>
                <a:t>50 ms</a:t>
              </a:r>
            </a:p>
          </p:txBody>
        </p:sp>
        <p:sp>
          <p:nvSpPr>
            <p:cNvPr id="19" name="TextBox 18"/>
            <p:cNvSpPr txBox="1"/>
            <p:nvPr/>
          </p:nvSpPr>
          <p:spPr>
            <a:xfrm>
              <a:off x="5428862" y="3615822"/>
              <a:ext cx="650369" cy="261610"/>
            </a:xfrm>
            <a:prstGeom prst="rect">
              <a:avLst/>
            </a:prstGeom>
            <a:noFill/>
          </p:spPr>
          <p:txBody>
            <a:bodyPr wrap="square" rtlCol="0">
              <a:spAutoFit/>
            </a:bodyPr>
            <a:lstStyle/>
            <a:p>
              <a:r>
                <a:rPr lang="nb-NO" sz="1100" dirty="0"/>
                <a:t>100 ms</a:t>
              </a:r>
            </a:p>
          </p:txBody>
        </p:sp>
        <p:sp>
          <p:nvSpPr>
            <p:cNvPr id="20" name="TextBox 19"/>
            <p:cNvSpPr txBox="1"/>
            <p:nvPr/>
          </p:nvSpPr>
          <p:spPr>
            <a:xfrm>
              <a:off x="4081204" y="3615822"/>
              <a:ext cx="650369" cy="261610"/>
            </a:xfrm>
            <a:prstGeom prst="rect">
              <a:avLst/>
            </a:prstGeom>
            <a:noFill/>
          </p:spPr>
          <p:txBody>
            <a:bodyPr wrap="square" rtlCol="0">
              <a:spAutoFit/>
            </a:bodyPr>
            <a:lstStyle/>
            <a:p>
              <a:r>
                <a:rPr lang="nb-NO" sz="1100" dirty="0"/>
                <a:t>75 ms</a:t>
              </a:r>
            </a:p>
          </p:txBody>
        </p:sp>
        <p:sp>
          <p:nvSpPr>
            <p:cNvPr id="21" name="TextBox 20"/>
            <p:cNvSpPr txBox="1"/>
            <p:nvPr/>
          </p:nvSpPr>
          <p:spPr>
            <a:xfrm>
              <a:off x="6776520" y="3615822"/>
              <a:ext cx="650369" cy="261610"/>
            </a:xfrm>
            <a:prstGeom prst="rect">
              <a:avLst/>
            </a:prstGeom>
            <a:noFill/>
          </p:spPr>
          <p:txBody>
            <a:bodyPr wrap="square" rtlCol="0">
              <a:spAutoFit/>
            </a:bodyPr>
            <a:lstStyle/>
            <a:p>
              <a:r>
                <a:rPr lang="nb-NO" sz="1100" dirty="0"/>
                <a:t>125 ms</a:t>
              </a:r>
            </a:p>
          </p:txBody>
        </p:sp>
        <p:sp>
          <p:nvSpPr>
            <p:cNvPr id="22" name="TextBox 21"/>
            <p:cNvSpPr txBox="1"/>
            <p:nvPr/>
          </p:nvSpPr>
          <p:spPr>
            <a:xfrm>
              <a:off x="8124180" y="3615822"/>
              <a:ext cx="650369" cy="261610"/>
            </a:xfrm>
            <a:prstGeom prst="rect">
              <a:avLst/>
            </a:prstGeom>
            <a:noFill/>
          </p:spPr>
          <p:txBody>
            <a:bodyPr wrap="square" rtlCol="0">
              <a:spAutoFit/>
            </a:bodyPr>
            <a:lstStyle/>
            <a:p>
              <a:r>
                <a:rPr lang="nb-NO" sz="1100" dirty="0"/>
                <a:t>150 ms</a:t>
              </a:r>
            </a:p>
          </p:txBody>
        </p:sp>
        <p:sp>
          <p:nvSpPr>
            <p:cNvPr id="23" name="TextBox 22"/>
            <p:cNvSpPr txBox="1"/>
            <p:nvPr/>
          </p:nvSpPr>
          <p:spPr>
            <a:xfrm>
              <a:off x="3061756" y="2935223"/>
              <a:ext cx="1474731" cy="461665"/>
            </a:xfrm>
            <a:prstGeom prst="rect">
              <a:avLst/>
            </a:prstGeom>
            <a:noFill/>
          </p:spPr>
          <p:txBody>
            <a:bodyPr wrap="square" rtlCol="0">
              <a:spAutoFit/>
            </a:bodyPr>
            <a:lstStyle/>
            <a:p>
              <a:pPr algn="ctr"/>
              <a:r>
                <a:rPr lang="nb-NO" sz="1200" dirty="0"/>
                <a:t>Scanning on channel 38</a:t>
              </a:r>
            </a:p>
          </p:txBody>
        </p:sp>
        <p:sp>
          <p:nvSpPr>
            <p:cNvPr id="24" name="TextBox 23"/>
            <p:cNvSpPr txBox="1"/>
            <p:nvPr/>
          </p:nvSpPr>
          <p:spPr>
            <a:xfrm>
              <a:off x="5735989" y="2935223"/>
              <a:ext cx="1474731" cy="461665"/>
            </a:xfrm>
            <a:prstGeom prst="rect">
              <a:avLst/>
            </a:prstGeom>
            <a:noFill/>
          </p:spPr>
          <p:txBody>
            <a:bodyPr wrap="square" rtlCol="0">
              <a:spAutoFit/>
            </a:bodyPr>
            <a:lstStyle/>
            <a:p>
              <a:pPr algn="ctr"/>
              <a:r>
                <a:rPr lang="nb-NO" sz="1200" dirty="0"/>
                <a:t>Scanning on channel 39</a:t>
              </a:r>
            </a:p>
          </p:txBody>
        </p:sp>
        <p:cxnSp>
          <p:nvCxnSpPr>
            <p:cNvPr id="25" name="Straight Connector 24"/>
            <p:cNvCxnSpPr/>
            <p:nvPr/>
          </p:nvCxnSpPr>
          <p:spPr>
            <a:xfrm>
              <a:off x="457497" y="3490183"/>
              <a:ext cx="1332148"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124302" y="3464504"/>
              <a:ext cx="133214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91108" y="3488305"/>
              <a:ext cx="1332148"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772" y="3329271"/>
            <a:ext cx="9143999" cy="1853171"/>
            <a:chOff x="-3772" y="3892821"/>
            <a:chExt cx="9143999" cy="1853171"/>
          </a:xfrm>
        </p:grpSpPr>
        <p:sp>
          <p:nvSpPr>
            <p:cNvPr id="29" name="Rectangle 28"/>
            <p:cNvSpPr/>
            <p:nvPr/>
          </p:nvSpPr>
          <p:spPr>
            <a:xfrm>
              <a:off x="-3772" y="3892821"/>
              <a:ext cx="9143999" cy="1853171"/>
            </a:xfrm>
            <a:prstGeom prst="rect">
              <a:avLst/>
            </a:prstGeom>
            <a:gradFill flip="none" rotWithShape="1">
              <a:gsLst>
                <a:gs pos="0">
                  <a:srgbClr val="BEBEBE"/>
                </a:gs>
                <a:gs pos="1000">
                  <a:schemeClr val="bg1">
                    <a:lumMod val="75000"/>
                  </a:schemeClr>
                </a:gs>
                <a:gs pos="100000">
                  <a:srgbClr val="0D0D0D">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0" name="TextBox 29"/>
            <p:cNvSpPr txBox="1"/>
            <p:nvPr/>
          </p:nvSpPr>
          <p:spPr>
            <a:xfrm>
              <a:off x="141748" y="4886908"/>
              <a:ext cx="2678430" cy="276999"/>
            </a:xfrm>
            <a:prstGeom prst="rect">
              <a:avLst/>
            </a:prstGeom>
            <a:noFill/>
          </p:spPr>
          <p:txBody>
            <a:bodyPr wrap="square" rtlCol="0">
              <a:spAutoFit/>
            </a:bodyPr>
            <a:lstStyle/>
            <a:p>
              <a:r>
                <a:rPr lang="nb-NO" sz="1200" dirty="0"/>
                <a:t>Advertising on </a:t>
              </a:r>
              <a:r>
                <a:rPr lang="nb-NO" sz="1200" b="1" dirty="0">
                  <a:solidFill>
                    <a:srgbClr val="00B050"/>
                  </a:solidFill>
                </a:rPr>
                <a:t>37</a:t>
              </a:r>
              <a:r>
                <a:rPr lang="nb-NO" sz="1200" dirty="0"/>
                <a:t>, </a:t>
              </a:r>
              <a:r>
                <a:rPr lang="nb-NO" sz="1200" b="1" dirty="0">
                  <a:solidFill>
                    <a:srgbClr val="00B0F0"/>
                  </a:solidFill>
                </a:rPr>
                <a:t>38</a:t>
              </a:r>
              <a:r>
                <a:rPr lang="nb-NO" sz="1200" dirty="0"/>
                <a:t> and </a:t>
              </a:r>
              <a:r>
                <a:rPr lang="nb-NO" sz="1200" b="1" dirty="0">
                  <a:solidFill>
                    <a:srgbClr val="0070C0"/>
                  </a:solidFill>
                </a:rPr>
                <a:t>39</a:t>
              </a:r>
            </a:p>
          </p:txBody>
        </p:sp>
        <p:cxnSp>
          <p:nvCxnSpPr>
            <p:cNvPr id="31" name="Straight Connector 30"/>
            <p:cNvCxnSpPr/>
            <p:nvPr/>
          </p:nvCxnSpPr>
          <p:spPr>
            <a:xfrm flipH="1" flipV="1">
              <a:off x="1521170" y="403837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453293" y="4576647"/>
              <a:ext cx="8367179" cy="1"/>
            </a:xfrm>
            <a:prstGeom prst="straightConnector1">
              <a:avLst/>
            </a:prstGeom>
            <a:ln w="1270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2589047" y="403837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7928435" y="403837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453293" y="4038375"/>
              <a:ext cx="1" cy="654872"/>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29329" y="4611318"/>
              <a:ext cx="586669" cy="261610"/>
            </a:xfrm>
            <a:prstGeom prst="rect">
              <a:avLst/>
            </a:prstGeom>
            <a:noFill/>
          </p:spPr>
          <p:txBody>
            <a:bodyPr wrap="square" rtlCol="0">
              <a:spAutoFit/>
            </a:bodyPr>
            <a:lstStyle/>
            <a:p>
              <a:r>
                <a:rPr lang="nb-NO" sz="1100" dirty="0"/>
                <a:t>0 ms</a:t>
              </a:r>
            </a:p>
          </p:txBody>
        </p:sp>
        <p:sp>
          <p:nvSpPr>
            <p:cNvPr id="37" name="TextBox 36"/>
            <p:cNvSpPr txBox="1"/>
            <p:nvPr/>
          </p:nvSpPr>
          <p:spPr>
            <a:xfrm>
              <a:off x="1276922" y="4611318"/>
              <a:ext cx="586669" cy="261610"/>
            </a:xfrm>
            <a:prstGeom prst="rect">
              <a:avLst/>
            </a:prstGeom>
            <a:noFill/>
          </p:spPr>
          <p:txBody>
            <a:bodyPr wrap="square" rtlCol="0">
              <a:spAutoFit/>
            </a:bodyPr>
            <a:lstStyle/>
            <a:p>
              <a:r>
                <a:rPr lang="nb-NO" sz="1100" dirty="0"/>
                <a:t>20 ms</a:t>
              </a:r>
            </a:p>
          </p:txBody>
        </p:sp>
        <p:sp>
          <p:nvSpPr>
            <p:cNvPr id="38" name="TextBox 37"/>
            <p:cNvSpPr txBox="1"/>
            <p:nvPr/>
          </p:nvSpPr>
          <p:spPr>
            <a:xfrm>
              <a:off x="2324515" y="4611318"/>
              <a:ext cx="586669" cy="261610"/>
            </a:xfrm>
            <a:prstGeom prst="rect">
              <a:avLst/>
            </a:prstGeom>
            <a:noFill/>
          </p:spPr>
          <p:txBody>
            <a:bodyPr wrap="square" rtlCol="0">
              <a:spAutoFit/>
            </a:bodyPr>
            <a:lstStyle/>
            <a:p>
              <a:r>
                <a:rPr lang="nb-NO" sz="1100" dirty="0"/>
                <a:t>40 ms</a:t>
              </a:r>
            </a:p>
          </p:txBody>
        </p:sp>
        <p:sp>
          <p:nvSpPr>
            <p:cNvPr id="39" name="TextBox 38"/>
            <p:cNvSpPr txBox="1"/>
            <p:nvPr/>
          </p:nvSpPr>
          <p:spPr>
            <a:xfrm>
              <a:off x="3372108" y="4611318"/>
              <a:ext cx="586669" cy="261610"/>
            </a:xfrm>
            <a:prstGeom prst="rect">
              <a:avLst/>
            </a:prstGeom>
            <a:noFill/>
          </p:spPr>
          <p:txBody>
            <a:bodyPr wrap="square" rtlCol="0">
              <a:spAutoFit/>
            </a:bodyPr>
            <a:lstStyle/>
            <a:p>
              <a:r>
                <a:rPr lang="nb-NO" sz="1100" dirty="0"/>
                <a:t>60 ms</a:t>
              </a:r>
            </a:p>
          </p:txBody>
        </p:sp>
        <p:sp>
          <p:nvSpPr>
            <p:cNvPr id="40" name="TextBox 39"/>
            <p:cNvSpPr txBox="1"/>
            <p:nvPr/>
          </p:nvSpPr>
          <p:spPr>
            <a:xfrm>
              <a:off x="4419701" y="4611318"/>
              <a:ext cx="586669" cy="261610"/>
            </a:xfrm>
            <a:prstGeom prst="rect">
              <a:avLst/>
            </a:prstGeom>
            <a:noFill/>
          </p:spPr>
          <p:txBody>
            <a:bodyPr wrap="square" rtlCol="0">
              <a:spAutoFit/>
            </a:bodyPr>
            <a:lstStyle/>
            <a:p>
              <a:r>
                <a:rPr lang="nb-NO" sz="1100" dirty="0"/>
                <a:t>80 ms</a:t>
              </a:r>
            </a:p>
          </p:txBody>
        </p:sp>
        <p:sp>
          <p:nvSpPr>
            <p:cNvPr id="41" name="TextBox 40"/>
            <p:cNvSpPr txBox="1"/>
            <p:nvPr/>
          </p:nvSpPr>
          <p:spPr>
            <a:xfrm>
              <a:off x="5467294" y="4611318"/>
              <a:ext cx="652445" cy="261610"/>
            </a:xfrm>
            <a:prstGeom prst="rect">
              <a:avLst/>
            </a:prstGeom>
            <a:noFill/>
          </p:spPr>
          <p:txBody>
            <a:bodyPr wrap="square" rtlCol="0">
              <a:spAutoFit/>
            </a:bodyPr>
            <a:lstStyle/>
            <a:p>
              <a:r>
                <a:rPr lang="nb-NO" sz="1100" dirty="0"/>
                <a:t>100 ms</a:t>
              </a:r>
            </a:p>
          </p:txBody>
        </p:sp>
        <p:sp>
          <p:nvSpPr>
            <p:cNvPr id="42" name="TextBox 41"/>
            <p:cNvSpPr txBox="1"/>
            <p:nvPr/>
          </p:nvSpPr>
          <p:spPr>
            <a:xfrm>
              <a:off x="6580663" y="4611318"/>
              <a:ext cx="652445" cy="261610"/>
            </a:xfrm>
            <a:prstGeom prst="rect">
              <a:avLst/>
            </a:prstGeom>
            <a:noFill/>
          </p:spPr>
          <p:txBody>
            <a:bodyPr wrap="square" rtlCol="0">
              <a:spAutoFit/>
            </a:bodyPr>
            <a:lstStyle/>
            <a:p>
              <a:r>
                <a:rPr lang="nb-NO" sz="1100" dirty="0"/>
                <a:t>120 ms</a:t>
              </a:r>
            </a:p>
          </p:txBody>
        </p:sp>
        <p:sp>
          <p:nvSpPr>
            <p:cNvPr id="43" name="TextBox 42"/>
            <p:cNvSpPr txBox="1"/>
            <p:nvPr/>
          </p:nvSpPr>
          <p:spPr>
            <a:xfrm>
              <a:off x="7694032" y="4611318"/>
              <a:ext cx="652445" cy="261610"/>
            </a:xfrm>
            <a:prstGeom prst="rect">
              <a:avLst/>
            </a:prstGeom>
            <a:noFill/>
          </p:spPr>
          <p:txBody>
            <a:bodyPr wrap="square" rtlCol="0">
              <a:spAutoFit/>
            </a:bodyPr>
            <a:lstStyle/>
            <a:p>
              <a:r>
                <a:rPr lang="nb-NO" sz="1100" dirty="0"/>
                <a:t>140 ms</a:t>
              </a:r>
            </a:p>
          </p:txBody>
        </p:sp>
        <p:grpSp>
          <p:nvGrpSpPr>
            <p:cNvPr id="44" name="Group 43"/>
            <p:cNvGrpSpPr/>
            <p:nvPr/>
          </p:nvGrpSpPr>
          <p:grpSpPr>
            <a:xfrm>
              <a:off x="1552298" y="4357647"/>
              <a:ext cx="171012" cy="219000"/>
              <a:chOff x="1552298" y="3517058"/>
              <a:chExt cx="171012" cy="219000"/>
            </a:xfrm>
          </p:grpSpPr>
          <p:cxnSp>
            <p:nvCxnSpPr>
              <p:cNvPr id="78" name="Straight Connector 77"/>
              <p:cNvCxnSpPr/>
              <p:nvPr/>
            </p:nvCxnSpPr>
            <p:spPr>
              <a:xfrm flipV="1">
                <a:off x="1552298" y="3517058"/>
                <a:ext cx="0" cy="21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1637804" y="3517058"/>
                <a:ext cx="0" cy="219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1723310" y="3517058"/>
                <a:ext cx="0" cy="219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485486" y="4357647"/>
              <a:ext cx="171012" cy="219000"/>
              <a:chOff x="485486" y="3517058"/>
              <a:chExt cx="171012" cy="219000"/>
            </a:xfrm>
          </p:grpSpPr>
          <p:cxnSp>
            <p:nvCxnSpPr>
              <p:cNvPr id="75" name="Straight Connector 74"/>
              <p:cNvCxnSpPr/>
              <p:nvPr/>
            </p:nvCxnSpPr>
            <p:spPr>
              <a:xfrm flipV="1">
                <a:off x="485486" y="3517058"/>
                <a:ext cx="0" cy="21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570992" y="3517058"/>
                <a:ext cx="0" cy="219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56498" y="3517058"/>
                <a:ext cx="0" cy="219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3685922" y="4357647"/>
              <a:ext cx="171012" cy="219000"/>
              <a:chOff x="3685922" y="3517058"/>
              <a:chExt cx="171012" cy="219000"/>
            </a:xfrm>
          </p:grpSpPr>
          <p:cxnSp>
            <p:nvCxnSpPr>
              <p:cNvPr id="72" name="Straight Connector 71"/>
              <p:cNvCxnSpPr/>
              <p:nvPr/>
            </p:nvCxnSpPr>
            <p:spPr>
              <a:xfrm flipV="1">
                <a:off x="3685922" y="3517058"/>
                <a:ext cx="0" cy="21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771428" y="3517058"/>
                <a:ext cx="0" cy="219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3856934" y="3517058"/>
                <a:ext cx="0" cy="219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2619110" y="4357647"/>
              <a:ext cx="171012" cy="219000"/>
              <a:chOff x="2619110" y="3517058"/>
              <a:chExt cx="171012" cy="219000"/>
            </a:xfrm>
          </p:grpSpPr>
          <p:cxnSp>
            <p:nvCxnSpPr>
              <p:cNvPr id="69" name="Straight Connector 68"/>
              <p:cNvCxnSpPr/>
              <p:nvPr/>
            </p:nvCxnSpPr>
            <p:spPr>
              <a:xfrm flipV="1">
                <a:off x="2619110" y="3517058"/>
                <a:ext cx="0" cy="21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2704616" y="3517058"/>
                <a:ext cx="0" cy="219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2790122" y="3517058"/>
                <a:ext cx="0" cy="219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a:xfrm flipH="1" flipV="1">
              <a:off x="6860555" y="403837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5792678" y="403837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4724801" y="4038375"/>
              <a:ext cx="1" cy="654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656924" y="4038375"/>
              <a:ext cx="1" cy="654872"/>
            </a:xfrm>
            <a:prstGeom prst="line">
              <a:avLst/>
            </a:prstGeom>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4752734" y="4357647"/>
              <a:ext cx="171012" cy="219000"/>
              <a:chOff x="4752734" y="3517058"/>
              <a:chExt cx="171012" cy="219000"/>
            </a:xfrm>
          </p:grpSpPr>
          <p:cxnSp>
            <p:nvCxnSpPr>
              <p:cNvPr id="66" name="Straight Connector 65"/>
              <p:cNvCxnSpPr/>
              <p:nvPr/>
            </p:nvCxnSpPr>
            <p:spPr>
              <a:xfrm flipV="1">
                <a:off x="4752734" y="3517058"/>
                <a:ext cx="0" cy="21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4838240" y="3517058"/>
                <a:ext cx="0" cy="219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4923746" y="3517058"/>
                <a:ext cx="0" cy="219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5819546" y="4357647"/>
              <a:ext cx="171012" cy="219000"/>
              <a:chOff x="5819546" y="3517058"/>
              <a:chExt cx="171012" cy="219000"/>
            </a:xfrm>
          </p:grpSpPr>
          <p:cxnSp>
            <p:nvCxnSpPr>
              <p:cNvPr id="63" name="Straight Connector 62"/>
              <p:cNvCxnSpPr/>
              <p:nvPr/>
            </p:nvCxnSpPr>
            <p:spPr>
              <a:xfrm flipV="1">
                <a:off x="5819546" y="3517058"/>
                <a:ext cx="0" cy="21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5905052" y="3517058"/>
                <a:ext cx="0" cy="219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5990558" y="3517058"/>
                <a:ext cx="0" cy="219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6886358" y="4357647"/>
              <a:ext cx="171012" cy="219000"/>
              <a:chOff x="6886358" y="3517058"/>
              <a:chExt cx="171012" cy="219000"/>
            </a:xfrm>
          </p:grpSpPr>
          <p:cxnSp>
            <p:nvCxnSpPr>
              <p:cNvPr id="60" name="Straight Connector 59"/>
              <p:cNvCxnSpPr/>
              <p:nvPr/>
            </p:nvCxnSpPr>
            <p:spPr>
              <a:xfrm flipV="1">
                <a:off x="6886358" y="3517058"/>
                <a:ext cx="0" cy="21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971864" y="3517058"/>
                <a:ext cx="0" cy="219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7057370" y="3517058"/>
                <a:ext cx="0" cy="219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7953168" y="4357647"/>
              <a:ext cx="171012" cy="219000"/>
              <a:chOff x="7953168" y="3517058"/>
              <a:chExt cx="171012" cy="219000"/>
            </a:xfrm>
          </p:grpSpPr>
          <p:cxnSp>
            <p:nvCxnSpPr>
              <p:cNvPr id="57" name="Straight Connector 56"/>
              <p:cNvCxnSpPr/>
              <p:nvPr/>
            </p:nvCxnSpPr>
            <p:spPr>
              <a:xfrm flipV="1">
                <a:off x="7953168" y="3517058"/>
                <a:ext cx="0" cy="21900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8038674" y="3517058"/>
                <a:ext cx="0" cy="21900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8124180" y="3517058"/>
                <a:ext cx="0" cy="21900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56" name="TextBox 11"/>
            <p:cNvSpPr txBox="1">
              <a:spLocks noChangeArrowheads="1"/>
            </p:cNvSpPr>
            <p:nvPr/>
          </p:nvSpPr>
          <p:spPr bwMode="auto">
            <a:xfrm>
              <a:off x="73867" y="4282997"/>
              <a:ext cx="338554" cy="369332"/>
            </a:xfrm>
            <a:prstGeom prst="rect">
              <a:avLst/>
            </a:prstGeom>
            <a:noFill/>
            <a:ln w="9525">
              <a:noFill/>
              <a:miter lim="800000"/>
              <a:headEnd/>
              <a:tailEnd/>
            </a:ln>
          </p:spPr>
          <p:txBody>
            <a:bodyPr wrap="none">
              <a:spAutoFit/>
            </a:bodyPr>
            <a:lstStyle/>
            <a:p>
              <a:r>
                <a:rPr lang="nb-NO" dirty="0"/>
                <a:t>A</a:t>
              </a:r>
            </a:p>
          </p:txBody>
        </p:sp>
      </p:grpSp>
      <p:sp>
        <p:nvSpPr>
          <p:cNvPr id="81" name="TextBox 80"/>
          <p:cNvSpPr txBox="1"/>
          <p:nvPr/>
        </p:nvSpPr>
        <p:spPr>
          <a:xfrm>
            <a:off x="141748" y="1476100"/>
            <a:ext cx="4011152" cy="584775"/>
          </a:xfrm>
          <a:prstGeom prst="rect">
            <a:avLst/>
          </a:prstGeom>
          <a:noFill/>
        </p:spPr>
        <p:txBody>
          <a:bodyPr wrap="square" rtlCol="0">
            <a:spAutoFit/>
          </a:bodyPr>
          <a:lstStyle/>
          <a:p>
            <a:r>
              <a:rPr lang="nb-NO" sz="1600" dirty="0"/>
              <a:t>Scanner scan interval = 50 ms</a:t>
            </a:r>
          </a:p>
          <a:p>
            <a:r>
              <a:rPr lang="nb-NO" sz="1600" dirty="0"/>
              <a:t>Scanner scan window = 25 ms</a:t>
            </a:r>
          </a:p>
        </p:txBody>
      </p:sp>
      <p:grpSp>
        <p:nvGrpSpPr>
          <p:cNvPr id="82" name="Group 81"/>
          <p:cNvGrpSpPr/>
          <p:nvPr/>
        </p:nvGrpSpPr>
        <p:grpSpPr>
          <a:xfrm>
            <a:off x="439766" y="2372146"/>
            <a:ext cx="1152586" cy="1806427"/>
            <a:chOff x="439766" y="3240496"/>
            <a:chExt cx="1152586" cy="1806427"/>
          </a:xfrm>
        </p:grpSpPr>
        <p:sp>
          <p:nvSpPr>
            <p:cNvPr id="83" name="Rectangle 82"/>
            <p:cNvSpPr/>
            <p:nvPr/>
          </p:nvSpPr>
          <p:spPr>
            <a:xfrm>
              <a:off x="439766" y="3271035"/>
              <a:ext cx="85506" cy="1775888"/>
            </a:xfrm>
            <a:prstGeom prst="rect">
              <a:avLst/>
            </a:prstGeom>
            <a:noFill/>
            <a:ln w="12700">
              <a:solidFill>
                <a:srgbClr val="C64D02"/>
              </a:solidFill>
              <a:prstDash val="sysDash"/>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b-NO" dirty="0"/>
            </a:p>
          </p:txBody>
        </p:sp>
        <p:sp>
          <p:nvSpPr>
            <p:cNvPr id="84" name="Rectangle 83"/>
            <p:cNvSpPr/>
            <p:nvPr/>
          </p:nvSpPr>
          <p:spPr>
            <a:xfrm>
              <a:off x="1506846" y="3240496"/>
              <a:ext cx="85506" cy="1775888"/>
            </a:xfrm>
            <a:prstGeom prst="rect">
              <a:avLst/>
            </a:prstGeom>
            <a:noFill/>
            <a:ln w="12700">
              <a:solidFill>
                <a:srgbClr val="C64D02"/>
              </a:solidFill>
              <a:prstDash val="sysDash"/>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b-NO" dirty="0"/>
            </a:p>
          </p:txBody>
        </p:sp>
      </p:grpSp>
      <p:sp>
        <p:nvSpPr>
          <p:cNvPr id="85" name="Rectangle 84"/>
          <p:cNvSpPr/>
          <p:nvPr/>
        </p:nvSpPr>
        <p:spPr>
          <a:xfrm>
            <a:off x="3713615" y="2371673"/>
            <a:ext cx="85506" cy="1775888"/>
          </a:xfrm>
          <a:prstGeom prst="rect">
            <a:avLst/>
          </a:prstGeom>
          <a:noFill/>
          <a:ln w="12700">
            <a:solidFill>
              <a:srgbClr val="C64D02"/>
            </a:solidFill>
            <a:prstDash val="sysDash"/>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b-NO" dirty="0"/>
          </a:p>
        </p:txBody>
      </p:sp>
      <p:grpSp>
        <p:nvGrpSpPr>
          <p:cNvPr id="86" name="Group 85"/>
          <p:cNvGrpSpPr/>
          <p:nvPr/>
        </p:nvGrpSpPr>
        <p:grpSpPr>
          <a:xfrm>
            <a:off x="5947805" y="2371673"/>
            <a:ext cx="1152318" cy="1775888"/>
            <a:chOff x="5947805" y="3240023"/>
            <a:chExt cx="1152318" cy="1775888"/>
          </a:xfrm>
        </p:grpSpPr>
        <p:sp>
          <p:nvSpPr>
            <p:cNvPr id="87" name="Rectangle 86"/>
            <p:cNvSpPr/>
            <p:nvPr/>
          </p:nvSpPr>
          <p:spPr>
            <a:xfrm>
              <a:off x="5947805" y="3240023"/>
              <a:ext cx="85506" cy="1775888"/>
            </a:xfrm>
            <a:prstGeom prst="rect">
              <a:avLst/>
            </a:prstGeom>
            <a:noFill/>
            <a:ln w="12700">
              <a:solidFill>
                <a:srgbClr val="C64D02"/>
              </a:solidFill>
              <a:prstDash val="sysDash"/>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b-NO" dirty="0"/>
            </a:p>
          </p:txBody>
        </p:sp>
        <p:sp>
          <p:nvSpPr>
            <p:cNvPr id="88" name="Rectangle 87"/>
            <p:cNvSpPr/>
            <p:nvPr/>
          </p:nvSpPr>
          <p:spPr>
            <a:xfrm>
              <a:off x="7014617" y="3240023"/>
              <a:ext cx="85506" cy="1775888"/>
            </a:xfrm>
            <a:prstGeom prst="rect">
              <a:avLst/>
            </a:prstGeom>
            <a:noFill/>
            <a:ln w="12700">
              <a:solidFill>
                <a:srgbClr val="C64D02"/>
              </a:solidFill>
              <a:prstDash val="sysDash"/>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b-NO" dirty="0"/>
            </a:p>
          </p:txBody>
        </p:sp>
      </p:grpSp>
      <p:sp>
        <p:nvSpPr>
          <p:cNvPr id="89" name="TextBox 88"/>
          <p:cNvSpPr txBox="1"/>
          <p:nvPr/>
        </p:nvSpPr>
        <p:spPr>
          <a:xfrm>
            <a:off x="141748" y="4742613"/>
            <a:ext cx="4264640" cy="338554"/>
          </a:xfrm>
          <a:prstGeom prst="rect">
            <a:avLst/>
          </a:prstGeom>
          <a:noFill/>
        </p:spPr>
        <p:txBody>
          <a:bodyPr wrap="square" rtlCol="0">
            <a:spAutoFit/>
          </a:bodyPr>
          <a:lstStyle/>
          <a:p>
            <a:r>
              <a:rPr lang="nb-NO" sz="1600" dirty="0"/>
              <a:t>Advertiser advertising, interval = 20 ms</a:t>
            </a:r>
          </a:p>
        </p:txBody>
      </p:sp>
      <p:grpSp>
        <p:nvGrpSpPr>
          <p:cNvPr id="96" name="Group 95"/>
          <p:cNvGrpSpPr/>
          <p:nvPr/>
        </p:nvGrpSpPr>
        <p:grpSpPr>
          <a:xfrm>
            <a:off x="6291096" y="380873"/>
            <a:ext cx="2538384" cy="1002983"/>
            <a:chOff x="2724150" y="4498142"/>
            <a:chExt cx="3505200" cy="1711050"/>
          </a:xfrm>
        </p:grpSpPr>
        <p:sp>
          <p:nvSpPr>
            <p:cNvPr id="97" name="AutoShape 3"/>
            <p:cNvSpPr>
              <a:spLocks noChangeArrowheads="1"/>
            </p:cNvSpPr>
            <p:nvPr/>
          </p:nvSpPr>
          <p:spPr bwMode="auto">
            <a:xfrm>
              <a:off x="2724150" y="4670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98" name="Rectangle 97"/>
            <p:cNvSpPr>
              <a:spLocks noChangeArrowheads="1"/>
            </p:cNvSpPr>
            <p:nvPr/>
          </p:nvSpPr>
          <p:spPr bwMode="auto">
            <a:xfrm rot="5400000">
              <a:off x="2147634" y="5158779"/>
              <a:ext cx="1711050" cy="38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31875">
                <a:buNone/>
              </a:pPr>
              <a:r>
                <a:rPr lang="en-US" sz="1200" u="none" dirty="0">
                  <a:solidFill>
                    <a:srgbClr val="080808"/>
                  </a:solidFill>
                </a:rPr>
                <a:t> </a:t>
              </a:r>
              <a:r>
                <a:rPr lang="en-US" sz="1200" u="none" dirty="0">
                  <a:solidFill>
                    <a:schemeClr val="tx2"/>
                  </a:solidFill>
                </a:rPr>
                <a:t>Controller</a:t>
              </a:r>
            </a:p>
          </p:txBody>
        </p:sp>
        <p:sp>
          <p:nvSpPr>
            <p:cNvPr id="99" name="Rectangle 98"/>
            <p:cNvSpPr/>
            <p:nvPr/>
          </p:nvSpPr>
          <p:spPr>
            <a:xfrm>
              <a:off x="3243746" y="476122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Host Controller Interface </a:t>
              </a:r>
              <a:endParaRPr lang="nb-NO" sz="1200" dirty="0"/>
            </a:p>
          </p:txBody>
        </p:sp>
        <p:sp>
          <p:nvSpPr>
            <p:cNvPr id="100" name="Rectangle 99"/>
            <p:cNvSpPr/>
            <p:nvPr/>
          </p:nvSpPr>
          <p:spPr>
            <a:xfrm>
              <a:off x="3243746" y="5180326"/>
              <a:ext cx="2833204" cy="320680"/>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Link Layer (LL)</a:t>
              </a:r>
              <a:endParaRPr lang="nb-NO" sz="1200" dirty="0"/>
            </a:p>
          </p:txBody>
        </p:sp>
        <p:sp>
          <p:nvSpPr>
            <p:cNvPr id="101" name="Rectangle 100"/>
            <p:cNvSpPr/>
            <p:nvPr/>
          </p:nvSpPr>
          <p:spPr>
            <a:xfrm>
              <a:off x="3243746" y="561466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Physical Layer (PHY)</a:t>
              </a:r>
              <a:endParaRPr lang="nb-NO" sz="1200" dirty="0"/>
            </a:p>
          </p:txBody>
        </p:sp>
      </p:grpSp>
    </p:spTree>
    <p:extLst>
      <p:ext uri="{BB962C8B-B14F-4D97-AF65-F5344CB8AC3E}">
        <p14:creationId xmlns:p14="http://schemas.microsoft.com/office/powerpoint/2010/main" val="7695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5" grpId="0" animBg="1"/>
      <p:bldP spid="8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otham Extra Light" charset="0"/>
                <a:ea typeface="Gotham Extra Light" charset="0"/>
                <a:cs typeface="Gotham Extra Light" charset="0"/>
              </a:rPr>
              <a:t>Connection Establishment</a:t>
            </a:r>
            <a:endParaRPr lang="en-US" sz="2800" dirty="0">
              <a:latin typeface="Gotham Extra Light" charset="0"/>
              <a:ea typeface="Gotham Extra Light" charset="0"/>
              <a:cs typeface="Gotham Extra Light" charset="0"/>
            </a:endParaRPr>
          </a:p>
        </p:txBody>
      </p:sp>
      <p:sp>
        <p:nvSpPr>
          <p:cNvPr id="3" name="Content Placeholder 2"/>
          <p:cNvSpPr>
            <a:spLocks noGrp="1"/>
          </p:cNvSpPr>
          <p:nvPr>
            <p:ph sz="quarter" idx="10"/>
          </p:nvPr>
        </p:nvSpPr>
        <p:spPr>
          <a:xfrm>
            <a:off x="496685" y="1527175"/>
            <a:ext cx="8518845" cy="3386796"/>
          </a:xfrm>
        </p:spPr>
        <p:txBody>
          <a:bodyPr anchor="ctr">
            <a:normAutofit fontScale="77500" lnSpcReduction="20000"/>
          </a:bodyPr>
          <a:lstStyle/>
          <a:p>
            <a:pPr marL="284400">
              <a:buFont typeface="Wingdings" charset="2"/>
              <a:buChar char="§"/>
            </a:pPr>
            <a:r>
              <a:rPr lang="en-US" dirty="0"/>
              <a:t>Master starts scanning for advertising devices that are connectable</a:t>
            </a:r>
          </a:p>
          <a:p>
            <a:pPr marL="284400">
              <a:buFont typeface="Wingdings" charset="2"/>
              <a:buChar char="§"/>
            </a:pPr>
            <a:r>
              <a:rPr lang="en-US" dirty="0"/>
              <a:t>Master initiates the connection process based on data in </a:t>
            </a:r>
            <a:r>
              <a:rPr lang="en-US" dirty="0" err="1"/>
              <a:t>advertisment</a:t>
            </a:r>
            <a:r>
              <a:rPr lang="en-US" dirty="0"/>
              <a:t> packet</a:t>
            </a:r>
          </a:p>
          <a:p>
            <a:pPr marL="284400">
              <a:buFont typeface="Wingdings" charset="2"/>
              <a:buChar char="§"/>
            </a:pPr>
            <a:r>
              <a:rPr lang="en-US" dirty="0"/>
              <a:t>When a suitable advertising device is found, the master sends a connection request packet containing the following:</a:t>
            </a:r>
          </a:p>
          <a:p>
            <a:pPr marL="741600" lvl="1">
              <a:lnSpc>
                <a:spcPct val="220000"/>
              </a:lnSpc>
              <a:buFont typeface="Wingdings" charset="2"/>
              <a:buChar char="§"/>
            </a:pPr>
            <a:r>
              <a:rPr lang="en-US" b="1" dirty="0"/>
              <a:t>Frequency hop increment</a:t>
            </a:r>
            <a:r>
              <a:rPr lang="en-US" dirty="0"/>
              <a:t>: </a:t>
            </a:r>
            <a:r>
              <a:rPr lang="en-US" i="1" dirty="0"/>
              <a:t>Which channel that should be used for the next connection event</a:t>
            </a:r>
          </a:p>
          <a:p>
            <a:pPr marL="741600" lvl="1">
              <a:lnSpc>
                <a:spcPct val="220000"/>
              </a:lnSpc>
              <a:buFont typeface="Wingdings" charset="2"/>
              <a:buChar char="§"/>
            </a:pPr>
            <a:r>
              <a:rPr lang="en-US" b="1" dirty="0"/>
              <a:t>Connection interval: </a:t>
            </a:r>
            <a:r>
              <a:rPr lang="en-US" i="1" dirty="0"/>
              <a:t>The time between two consecutive connection events </a:t>
            </a:r>
          </a:p>
          <a:p>
            <a:pPr marL="741600" lvl="1">
              <a:lnSpc>
                <a:spcPct val="220000"/>
              </a:lnSpc>
              <a:buFont typeface="Wingdings" charset="2"/>
              <a:buChar char="§"/>
            </a:pPr>
            <a:r>
              <a:rPr lang="en-US" b="1" dirty="0"/>
              <a:t>Slave latency: </a:t>
            </a:r>
            <a:r>
              <a:rPr lang="en-US" i="1" dirty="0"/>
              <a:t>The number of connection events that a slave can choose to skip with out risking disconnecting</a:t>
            </a:r>
          </a:p>
          <a:p>
            <a:pPr marL="741600" lvl="1">
              <a:lnSpc>
                <a:spcPct val="220000"/>
              </a:lnSpc>
              <a:buFont typeface="Wingdings" charset="2"/>
              <a:buChar char="§"/>
            </a:pPr>
            <a:r>
              <a:rPr lang="en-US" b="1" dirty="0"/>
              <a:t>Connection supervision timeout: </a:t>
            </a:r>
            <a:r>
              <a:rPr lang="en-US" i="1" dirty="0"/>
              <a:t>Length of time the master will wait for a response from the slave before the connection is terminated. </a:t>
            </a:r>
          </a:p>
        </p:txBody>
      </p:sp>
      <p:grpSp>
        <p:nvGrpSpPr>
          <p:cNvPr id="4" name="Group 3"/>
          <p:cNvGrpSpPr/>
          <p:nvPr/>
        </p:nvGrpSpPr>
        <p:grpSpPr>
          <a:xfrm>
            <a:off x="6291096" y="380873"/>
            <a:ext cx="2538384" cy="1002983"/>
            <a:chOff x="2724150" y="4498142"/>
            <a:chExt cx="3505200" cy="1711050"/>
          </a:xfrm>
        </p:grpSpPr>
        <p:sp>
          <p:nvSpPr>
            <p:cNvPr id="5" name="AutoShape 3"/>
            <p:cNvSpPr>
              <a:spLocks noChangeArrowheads="1"/>
            </p:cNvSpPr>
            <p:nvPr/>
          </p:nvSpPr>
          <p:spPr bwMode="auto">
            <a:xfrm>
              <a:off x="2724150" y="4670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6" name="Rectangle 5"/>
            <p:cNvSpPr>
              <a:spLocks noChangeArrowheads="1"/>
            </p:cNvSpPr>
            <p:nvPr/>
          </p:nvSpPr>
          <p:spPr bwMode="auto">
            <a:xfrm rot="5400000">
              <a:off x="2147634" y="5158779"/>
              <a:ext cx="1711050" cy="38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31875">
                <a:buNone/>
              </a:pPr>
              <a:r>
                <a:rPr lang="en-US" sz="1200" u="none" dirty="0">
                  <a:solidFill>
                    <a:srgbClr val="080808"/>
                  </a:solidFill>
                </a:rPr>
                <a:t> </a:t>
              </a:r>
              <a:r>
                <a:rPr lang="en-US" sz="1200" u="none" dirty="0">
                  <a:solidFill>
                    <a:schemeClr val="tx2"/>
                  </a:solidFill>
                </a:rPr>
                <a:t>Controller</a:t>
              </a:r>
            </a:p>
          </p:txBody>
        </p:sp>
        <p:sp>
          <p:nvSpPr>
            <p:cNvPr id="7" name="Rectangle 6"/>
            <p:cNvSpPr/>
            <p:nvPr/>
          </p:nvSpPr>
          <p:spPr>
            <a:xfrm>
              <a:off x="3243746" y="476122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Host Controller Interface </a:t>
              </a:r>
              <a:endParaRPr lang="nb-NO" sz="1200" dirty="0"/>
            </a:p>
          </p:txBody>
        </p:sp>
        <p:sp>
          <p:nvSpPr>
            <p:cNvPr id="8" name="Rectangle 7"/>
            <p:cNvSpPr/>
            <p:nvPr/>
          </p:nvSpPr>
          <p:spPr>
            <a:xfrm>
              <a:off x="3243746" y="5180326"/>
              <a:ext cx="2833204" cy="320680"/>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Link Layer (LL)</a:t>
              </a:r>
              <a:endParaRPr lang="nb-NO" sz="1200" dirty="0"/>
            </a:p>
          </p:txBody>
        </p:sp>
        <p:sp>
          <p:nvSpPr>
            <p:cNvPr id="9" name="Rectangle 8"/>
            <p:cNvSpPr/>
            <p:nvPr/>
          </p:nvSpPr>
          <p:spPr>
            <a:xfrm>
              <a:off x="3243746" y="561466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Physical Layer (PHY)</a:t>
              </a:r>
              <a:endParaRPr lang="nb-NO" sz="1200" dirty="0"/>
            </a:p>
          </p:txBody>
        </p:sp>
      </p:grpSp>
    </p:spTree>
    <p:extLst>
      <p:ext uri="{BB962C8B-B14F-4D97-AF65-F5344CB8AC3E}">
        <p14:creationId xmlns:p14="http://schemas.microsoft.com/office/powerpoint/2010/main" val="842351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198" y="478706"/>
            <a:ext cx="8036127" cy="595923"/>
          </a:xfrm>
        </p:spPr>
        <p:txBody>
          <a:bodyPr/>
          <a:lstStyle/>
          <a:p>
            <a:r>
              <a:rPr lang="en-US" dirty="0">
                <a:latin typeface="Gotham Extra Light" charset="0"/>
                <a:ea typeface="Gotham Extra Light" charset="0"/>
                <a:cs typeface="Gotham Extra Light" charset="0"/>
              </a:rPr>
              <a:t>Connection</a:t>
            </a:r>
            <a:endParaRPr lang="en-US" sz="2800" dirty="0">
              <a:latin typeface="Gotham Extra Light" charset="0"/>
              <a:ea typeface="Gotham Extra Light" charset="0"/>
              <a:cs typeface="Gotham Extra Light" charset="0"/>
            </a:endParaRPr>
          </a:p>
        </p:txBody>
      </p:sp>
      <p:sp>
        <p:nvSpPr>
          <p:cNvPr id="3" name="Content Placeholder 2"/>
          <p:cNvSpPr>
            <a:spLocks noGrp="1"/>
          </p:cNvSpPr>
          <p:nvPr>
            <p:ph sz="quarter" idx="10"/>
          </p:nvPr>
        </p:nvSpPr>
        <p:spPr>
          <a:xfrm>
            <a:off x="406197" y="1068316"/>
            <a:ext cx="8036128" cy="1095328"/>
          </a:xfrm>
        </p:spPr>
        <p:txBody>
          <a:bodyPr anchor="ctr">
            <a:normAutofit fontScale="70000" lnSpcReduction="20000"/>
          </a:bodyPr>
          <a:lstStyle/>
          <a:p>
            <a:pPr marL="284400">
              <a:buFont typeface="Wingdings" charset="2"/>
              <a:buChar char="§"/>
            </a:pPr>
            <a:r>
              <a:rPr lang="en-US" dirty="0"/>
              <a:t>Master sends first, slave responds</a:t>
            </a:r>
          </a:p>
          <a:p>
            <a:pPr marL="284400">
              <a:buFont typeface="Wingdings" charset="2"/>
              <a:buChar char="§"/>
            </a:pPr>
            <a:r>
              <a:rPr lang="en-US" dirty="0"/>
              <a:t>Multiple data packets can be sent per connection event occurring at each connection interval</a:t>
            </a:r>
          </a:p>
          <a:p>
            <a:pPr marL="284400">
              <a:buFont typeface="Wingdings" charset="2"/>
              <a:buChar char="§"/>
            </a:pPr>
            <a:r>
              <a:rPr lang="en-US" dirty="0"/>
              <a:t>Connection interval can be from 7.5 </a:t>
            </a:r>
            <a:r>
              <a:rPr lang="en-US" dirty="0" err="1"/>
              <a:t>ms</a:t>
            </a:r>
            <a:r>
              <a:rPr lang="en-US" dirty="0"/>
              <a:t> to 4 seconds</a:t>
            </a:r>
          </a:p>
        </p:txBody>
      </p:sp>
      <p:grpSp>
        <p:nvGrpSpPr>
          <p:cNvPr id="4" name="Group 4"/>
          <p:cNvGrpSpPr>
            <a:grpSpLocks noChangeAspect="1"/>
          </p:cNvGrpSpPr>
          <p:nvPr/>
        </p:nvGrpSpPr>
        <p:grpSpPr bwMode="auto">
          <a:xfrm>
            <a:off x="276225" y="2225677"/>
            <a:ext cx="8728075" cy="2859088"/>
            <a:chOff x="177" y="1901"/>
            <a:chExt cx="5498" cy="1801"/>
          </a:xfrm>
        </p:grpSpPr>
        <p:sp>
          <p:nvSpPr>
            <p:cNvPr id="5" name="AutoShape 3"/>
            <p:cNvSpPr>
              <a:spLocks noChangeAspect="1" noChangeArrowheads="1" noTextEdit="1"/>
            </p:cNvSpPr>
            <p:nvPr/>
          </p:nvSpPr>
          <p:spPr bwMode="auto">
            <a:xfrm>
              <a:off x="177" y="1901"/>
              <a:ext cx="5498" cy="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Line 5"/>
            <p:cNvSpPr>
              <a:spLocks noChangeShapeType="1"/>
            </p:cNvSpPr>
            <p:nvPr/>
          </p:nvSpPr>
          <p:spPr bwMode="auto">
            <a:xfrm>
              <a:off x="682" y="2467"/>
              <a:ext cx="4961" cy="0"/>
            </a:xfrm>
            <a:prstGeom prst="line">
              <a:avLst/>
            </a:prstGeom>
            <a:noFill/>
            <a:ln w="2"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5637" y="2440"/>
              <a:ext cx="27" cy="54"/>
            </a:xfrm>
            <a:custGeom>
              <a:avLst/>
              <a:gdLst>
                <a:gd name="T0" fmla="*/ 0 w 27"/>
                <a:gd name="T1" fmla="*/ 0 h 54"/>
                <a:gd name="T2" fmla="*/ 27 w 27"/>
                <a:gd name="T3" fmla="*/ 27 h 54"/>
                <a:gd name="T4" fmla="*/ 0 w 27"/>
                <a:gd name="T5" fmla="*/ 54 h 54"/>
                <a:gd name="T6" fmla="*/ 0 w 27"/>
                <a:gd name="T7" fmla="*/ 0 h 54"/>
              </a:gdLst>
              <a:ahLst/>
              <a:cxnLst>
                <a:cxn ang="0">
                  <a:pos x="T0" y="T1"/>
                </a:cxn>
                <a:cxn ang="0">
                  <a:pos x="T2" y="T3"/>
                </a:cxn>
                <a:cxn ang="0">
                  <a:pos x="T4" y="T5"/>
                </a:cxn>
                <a:cxn ang="0">
                  <a:pos x="T6" y="T7"/>
                </a:cxn>
              </a:cxnLst>
              <a:rect l="0" t="0" r="r" b="b"/>
              <a:pathLst>
                <a:path w="27" h="54">
                  <a:moveTo>
                    <a:pt x="0" y="0"/>
                  </a:moveTo>
                  <a:lnTo>
                    <a:pt x="27" y="27"/>
                  </a:lnTo>
                  <a:lnTo>
                    <a:pt x="0" y="5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Line 7"/>
            <p:cNvSpPr>
              <a:spLocks noChangeShapeType="1"/>
            </p:cNvSpPr>
            <p:nvPr/>
          </p:nvSpPr>
          <p:spPr bwMode="auto">
            <a:xfrm flipV="1">
              <a:off x="959" y="1913"/>
              <a:ext cx="0" cy="554"/>
            </a:xfrm>
            <a:prstGeom prst="line">
              <a:avLst/>
            </a:prstGeom>
            <a:noFill/>
            <a:ln w="2"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932" y="1913"/>
              <a:ext cx="54" cy="27"/>
            </a:xfrm>
            <a:custGeom>
              <a:avLst/>
              <a:gdLst>
                <a:gd name="T0" fmla="*/ 54 w 54"/>
                <a:gd name="T1" fmla="*/ 27 h 27"/>
                <a:gd name="T2" fmla="*/ 27 w 54"/>
                <a:gd name="T3" fmla="*/ 0 h 27"/>
                <a:gd name="T4" fmla="*/ 0 w 54"/>
                <a:gd name="T5" fmla="*/ 27 h 27"/>
              </a:gdLst>
              <a:ahLst/>
              <a:cxnLst>
                <a:cxn ang="0">
                  <a:pos x="T0" y="T1"/>
                </a:cxn>
                <a:cxn ang="0">
                  <a:pos x="T2" y="T3"/>
                </a:cxn>
                <a:cxn ang="0">
                  <a:pos x="T4" y="T5"/>
                </a:cxn>
              </a:cxnLst>
              <a:rect l="0" t="0" r="r" b="b"/>
              <a:pathLst>
                <a:path w="54" h="27">
                  <a:moveTo>
                    <a:pt x="54" y="27"/>
                  </a:moveTo>
                  <a:lnTo>
                    <a:pt x="27" y="0"/>
                  </a:lnTo>
                  <a:lnTo>
                    <a:pt x="0" y="27"/>
                  </a:lnTo>
                </a:path>
              </a:pathLst>
            </a:custGeom>
            <a:noFill/>
            <a:ln w="2"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9"/>
            <p:cNvSpPr>
              <a:spLocks noChangeShapeType="1"/>
            </p:cNvSpPr>
            <p:nvPr/>
          </p:nvSpPr>
          <p:spPr bwMode="auto">
            <a:xfrm flipV="1">
              <a:off x="2343" y="1913"/>
              <a:ext cx="0" cy="554"/>
            </a:xfrm>
            <a:prstGeom prst="line">
              <a:avLst/>
            </a:prstGeom>
            <a:noFill/>
            <a:ln w="2"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p:nvSpPr>
          <p:spPr bwMode="auto">
            <a:xfrm>
              <a:off x="2316" y="1913"/>
              <a:ext cx="54" cy="27"/>
            </a:xfrm>
            <a:custGeom>
              <a:avLst/>
              <a:gdLst>
                <a:gd name="T0" fmla="*/ 54 w 54"/>
                <a:gd name="T1" fmla="*/ 27 h 27"/>
                <a:gd name="T2" fmla="*/ 27 w 54"/>
                <a:gd name="T3" fmla="*/ 0 h 27"/>
                <a:gd name="T4" fmla="*/ 0 w 54"/>
                <a:gd name="T5" fmla="*/ 27 h 27"/>
              </a:gdLst>
              <a:ahLst/>
              <a:cxnLst>
                <a:cxn ang="0">
                  <a:pos x="T0" y="T1"/>
                </a:cxn>
                <a:cxn ang="0">
                  <a:pos x="T2" y="T3"/>
                </a:cxn>
                <a:cxn ang="0">
                  <a:pos x="T4" y="T5"/>
                </a:cxn>
              </a:cxnLst>
              <a:rect l="0" t="0" r="r" b="b"/>
              <a:pathLst>
                <a:path w="54" h="27">
                  <a:moveTo>
                    <a:pt x="54" y="27"/>
                  </a:moveTo>
                  <a:lnTo>
                    <a:pt x="27" y="0"/>
                  </a:lnTo>
                  <a:lnTo>
                    <a:pt x="0" y="27"/>
                  </a:lnTo>
                </a:path>
              </a:pathLst>
            </a:custGeom>
            <a:noFill/>
            <a:ln w="2"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1"/>
            <p:cNvSpPr>
              <a:spLocks noChangeShapeType="1"/>
            </p:cNvSpPr>
            <p:nvPr/>
          </p:nvSpPr>
          <p:spPr bwMode="auto">
            <a:xfrm flipV="1">
              <a:off x="3727" y="1913"/>
              <a:ext cx="0" cy="554"/>
            </a:xfrm>
            <a:prstGeom prst="line">
              <a:avLst/>
            </a:prstGeom>
            <a:noFill/>
            <a:ln w="2"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3700" y="1913"/>
              <a:ext cx="54" cy="27"/>
            </a:xfrm>
            <a:custGeom>
              <a:avLst/>
              <a:gdLst>
                <a:gd name="T0" fmla="*/ 54 w 54"/>
                <a:gd name="T1" fmla="*/ 27 h 27"/>
                <a:gd name="T2" fmla="*/ 27 w 54"/>
                <a:gd name="T3" fmla="*/ 0 h 27"/>
                <a:gd name="T4" fmla="*/ 0 w 54"/>
                <a:gd name="T5" fmla="*/ 27 h 27"/>
              </a:gdLst>
              <a:ahLst/>
              <a:cxnLst>
                <a:cxn ang="0">
                  <a:pos x="T0" y="T1"/>
                </a:cxn>
                <a:cxn ang="0">
                  <a:pos x="T2" y="T3"/>
                </a:cxn>
                <a:cxn ang="0">
                  <a:pos x="T4" y="T5"/>
                </a:cxn>
              </a:cxnLst>
              <a:rect l="0" t="0" r="r" b="b"/>
              <a:pathLst>
                <a:path w="54" h="27">
                  <a:moveTo>
                    <a:pt x="54" y="27"/>
                  </a:moveTo>
                  <a:lnTo>
                    <a:pt x="27" y="0"/>
                  </a:lnTo>
                  <a:lnTo>
                    <a:pt x="0" y="27"/>
                  </a:lnTo>
                </a:path>
              </a:pathLst>
            </a:custGeom>
            <a:noFill/>
            <a:ln w="2"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3"/>
            <p:cNvSpPr>
              <a:spLocks noChangeShapeType="1"/>
            </p:cNvSpPr>
            <p:nvPr/>
          </p:nvSpPr>
          <p:spPr bwMode="auto">
            <a:xfrm flipV="1">
              <a:off x="5111" y="1913"/>
              <a:ext cx="0" cy="554"/>
            </a:xfrm>
            <a:prstGeom prst="line">
              <a:avLst/>
            </a:prstGeom>
            <a:noFill/>
            <a:ln w="2"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p:nvSpPr>
          <p:spPr bwMode="auto">
            <a:xfrm>
              <a:off x="5084" y="1913"/>
              <a:ext cx="54" cy="27"/>
            </a:xfrm>
            <a:custGeom>
              <a:avLst/>
              <a:gdLst>
                <a:gd name="T0" fmla="*/ 54 w 54"/>
                <a:gd name="T1" fmla="*/ 27 h 27"/>
                <a:gd name="T2" fmla="*/ 27 w 54"/>
                <a:gd name="T3" fmla="*/ 0 h 27"/>
                <a:gd name="T4" fmla="*/ 0 w 54"/>
                <a:gd name="T5" fmla="*/ 27 h 27"/>
              </a:gdLst>
              <a:ahLst/>
              <a:cxnLst>
                <a:cxn ang="0">
                  <a:pos x="T0" y="T1"/>
                </a:cxn>
                <a:cxn ang="0">
                  <a:pos x="T2" y="T3"/>
                </a:cxn>
                <a:cxn ang="0">
                  <a:pos x="T4" y="T5"/>
                </a:cxn>
              </a:cxnLst>
              <a:rect l="0" t="0" r="r" b="b"/>
              <a:pathLst>
                <a:path w="54" h="27">
                  <a:moveTo>
                    <a:pt x="54" y="27"/>
                  </a:moveTo>
                  <a:lnTo>
                    <a:pt x="27" y="0"/>
                  </a:lnTo>
                  <a:lnTo>
                    <a:pt x="0" y="27"/>
                  </a:lnTo>
                </a:path>
              </a:pathLst>
            </a:custGeom>
            <a:noFill/>
            <a:ln w="2"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2481" y="2052"/>
              <a:ext cx="139" cy="415"/>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a:spLocks noChangeArrowheads="1"/>
            </p:cNvSpPr>
            <p:nvPr/>
          </p:nvSpPr>
          <p:spPr bwMode="auto">
            <a:xfrm>
              <a:off x="2528" y="2165"/>
              <a:ext cx="95"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pitchFamily="34" charset="0"/>
                  <a:cs typeface="Arial" pitchFamily="34" charset="0"/>
                </a:rPr>
                <a: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8" name="Rectangle 17"/>
            <p:cNvSpPr>
              <a:spLocks noChangeArrowheads="1"/>
            </p:cNvSpPr>
            <p:nvPr/>
          </p:nvSpPr>
          <p:spPr bwMode="auto">
            <a:xfrm>
              <a:off x="2528" y="2260"/>
              <a:ext cx="10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19"/>
            <p:cNvSpPr>
              <a:spLocks noChangeArrowheads="1"/>
            </p:cNvSpPr>
            <p:nvPr/>
          </p:nvSpPr>
          <p:spPr bwMode="auto">
            <a:xfrm>
              <a:off x="3912" y="2165"/>
              <a:ext cx="95"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pitchFamily="34" charset="0"/>
                  <a:cs typeface="Arial" pitchFamily="34" charset="0"/>
                </a:rPr>
                <a:t>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0" name="Rectangle 20"/>
            <p:cNvSpPr>
              <a:spLocks noChangeArrowheads="1"/>
            </p:cNvSpPr>
            <p:nvPr/>
          </p:nvSpPr>
          <p:spPr bwMode="auto">
            <a:xfrm>
              <a:off x="3912" y="2260"/>
              <a:ext cx="10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pitchFamily="34" charset="0"/>
                  <a:cs typeface="Arial" pitchFamily="34" charset="0"/>
                </a:rPr>
                <a:t>X</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1" name="Rectangle 21"/>
            <p:cNvSpPr>
              <a:spLocks noChangeArrowheads="1"/>
            </p:cNvSpPr>
            <p:nvPr/>
          </p:nvSpPr>
          <p:spPr bwMode="auto">
            <a:xfrm>
              <a:off x="1097" y="2052"/>
              <a:ext cx="139" cy="415"/>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2"/>
            <p:cNvSpPr>
              <a:spLocks noChangeArrowheads="1"/>
            </p:cNvSpPr>
            <p:nvPr/>
          </p:nvSpPr>
          <p:spPr bwMode="auto">
            <a:xfrm>
              <a:off x="1144" y="2165"/>
              <a:ext cx="95"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pitchFamily="34" charset="0"/>
                  <a:cs typeface="Arial" pitchFamily="34" charset="0"/>
                </a:rPr>
                <a: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3" name="Rectangle 23"/>
            <p:cNvSpPr>
              <a:spLocks noChangeArrowheads="1"/>
            </p:cNvSpPr>
            <p:nvPr/>
          </p:nvSpPr>
          <p:spPr bwMode="auto">
            <a:xfrm>
              <a:off x="1144" y="2260"/>
              <a:ext cx="10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Line 24"/>
            <p:cNvSpPr>
              <a:spLocks noChangeShapeType="1"/>
            </p:cNvSpPr>
            <p:nvPr/>
          </p:nvSpPr>
          <p:spPr bwMode="auto">
            <a:xfrm>
              <a:off x="981" y="3436"/>
              <a:ext cx="1340" cy="0"/>
            </a:xfrm>
            <a:prstGeom prst="line">
              <a:avLst/>
            </a:prstGeom>
            <a:noFill/>
            <a:ln w="2"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5"/>
            <p:cNvSpPr>
              <a:spLocks/>
            </p:cNvSpPr>
            <p:nvPr/>
          </p:nvSpPr>
          <p:spPr bwMode="auto">
            <a:xfrm>
              <a:off x="959" y="3409"/>
              <a:ext cx="27" cy="54"/>
            </a:xfrm>
            <a:custGeom>
              <a:avLst/>
              <a:gdLst>
                <a:gd name="T0" fmla="*/ 27 w 27"/>
                <a:gd name="T1" fmla="*/ 54 h 54"/>
                <a:gd name="T2" fmla="*/ 0 w 27"/>
                <a:gd name="T3" fmla="*/ 27 h 54"/>
                <a:gd name="T4" fmla="*/ 27 w 27"/>
                <a:gd name="T5" fmla="*/ 0 h 54"/>
                <a:gd name="T6" fmla="*/ 27 w 27"/>
                <a:gd name="T7" fmla="*/ 54 h 54"/>
              </a:gdLst>
              <a:ahLst/>
              <a:cxnLst>
                <a:cxn ang="0">
                  <a:pos x="T0" y="T1"/>
                </a:cxn>
                <a:cxn ang="0">
                  <a:pos x="T2" y="T3"/>
                </a:cxn>
                <a:cxn ang="0">
                  <a:pos x="T4" y="T5"/>
                </a:cxn>
                <a:cxn ang="0">
                  <a:pos x="T6" y="T7"/>
                </a:cxn>
              </a:cxnLst>
              <a:rect l="0" t="0" r="r" b="b"/>
              <a:pathLst>
                <a:path w="27" h="54">
                  <a:moveTo>
                    <a:pt x="27" y="54"/>
                  </a:moveTo>
                  <a:lnTo>
                    <a:pt x="0" y="27"/>
                  </a:lnTo>
                  <a:lnTo>
                    <a:pt x="27" y="0"/>
                  </a:lnTo>
                  <a:lnTo>
                    <a:pt x="27"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6"/>
            <p:cNvSpPr>
              <a:spLocks/>
            </p:cNvSpPr>
            <p:nvPr/>
          </p:nvSpPr>
          <p:spPr bwMode="auto">
            <a:xfrm>
              <a:off x="2316" y="3409"/>
              <a:ext cx="27" cy="54"/>
            </a:xfrm>
            <a:custGeom>
              <a:avLst/>
              <a:gdLst>
                <a:gd name="T0" fmla="*/ 0 w 27"/>
                <a:gd name="T1" fmla="*/ 0 h 54"/>
                <a:gd name="T2" fmla="*/ 27 w 27"/>
                <a:gd name="T3" fmla="*/ 27 h 54"/>
                <a:gd name="T4" fmla="*/ 0 w 27"/>
                <a:gd name="T5" fmla="*/ 54 h 54"/>
                <a:gd name="T6" fmla="*/ 0 w 27"/>
                <a:gd name="T7" fmla="*/ 0 h 54"/>
              </a:gdLst>
              <a:ahLst/>
              <a:cxnLst>
                <a:cxn ang="0">
                  <a:pos x="T0" y="T1"/>
                </a:cxn>
                <a:cxn ang="0">
                  <a:pos x="T2" y="T3"/>
                </a:cxn>
                <a:cxn ang="0">
                  <a:pos x="T4" y="T5"/>
                </a:cxn>
                <a:cxn ang="0">
                  <a:pos x="T6" y="T7"/>
                </a:cxn>
              </a:cxnLst>
              <a:rect l="0" t="0" r="r" b="b"/>
              <a:pathLst>
                <a:path w="27" h="54">
                  <a:moveTo>
                    <a:pt x="0" y="0"/>
                  </a:moveTo>
                  <a:lnTo>
                    <a:pt x="27" y="27"/>
                  </a:lnTo>
                  <a:lnTo>
                    <a:pt x="0" y="5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7"/>
            <p:cNvSpPr>
              <a:spLocks noChangeArrowheads="1"/>
            </p:cNvSpPr>
            <p:nvPr/>
          </p:nvSpPr>
          <p:spPr bwMode="auto">
            <a:xfrm>
              <a:off x="5249" y="2052"/>
              <a:ext cx="139" cy="415"/>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8"/>
            <p:cNvSpPr>
              <a:spLocks noChangeArrowheads="1"/>
            </p:cNvSpPr>
            <p:nvPr/>
          </p:nvSpPr>
          <p:spPr bwMode="auto">
            <a:xfrm>
              <a:off x="5296" y="2165"/>
              <a:ext cx="95"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pitchFamily="34" charset="0"/>
                  <a:cs typeface="Arial" pitchFamily="34" charset="0"/>
                </a:rPr>
                <a: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9" name="Rectangle 29"/>
            <p:cNvSpPr>
              <a:spLocks noChangeArrowheads="1"/>
            </p:cNvSpPr>
            <p:nvPr/>
          </p:nvSpPr>
          <p:spPr bwMode="auto">
            <a:xfrm>
              <a:off x="5288" y="2260"/>
              <a:ext cx="10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 name="Rectangle 30"/>
            <p:cNvSpPr>
              <a:spLocks noChangeArrowheads="1"/>
            </p:cNvSpPr>
            <p:nvPr/>
          </p:nvSpPr>
          <p:spPr bwMode="auto">
            <a:xfrm>
              <a:off x="198" y="3058"/>
              <a:ext cx="39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rgbClr val="000000"/>
                  </a:solidFill>
                  <a:effectLst/>
                  <a:latin typeface="Arial" pitchFamily="34" charset="0"/>
                  <a:cs typeface="Arial" pitchFamily="34" charset="0"/>
                </a:rPr>
                <a:t>Master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1" name="Rectangle 31"/>
            <p:cNvSpPr>
              <a:spLocks noChangeArrowheads="1"/>
            </p:cNvSpPr>
            <p:nvPr/>
          </p:nvSpPr>
          <p:spPr bwMode="auto">
            <a:xfrm>
              <a:off x="1290" y="3578"/>
              <a:ext cx="849"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connection interval</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 name="Line 32"/>
            <p:cNvSpPr>
              <a:spLocks noChangeShapeType="1"/>
            </p:cNvSpPr>
            <p:nvPr/>
          </p:nvSpPr>
          <p:spPr bwMode="auto">
            <a:xfrm>
              <a:off x="682" y="3297"/>
              <a:ext cx="4961" cy="0"/>
            </a:xfrm>
            <a:prstGeom prst="line">
              <a:avLst/>
            </a:prstGeom>
            <a:noFill/>
            <a:ln w="2"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33"/>
            <p:cNvSpPr>
              <a:spLocks/>
            </p:cNvSpPr>
            <p:nvPr/>
          </p:nvSpPr>
          <p:spPr bwMode="auto">
            <a:xfrm>
              <a:off x="5637" y="3270"/>
              <a:ext cx="27" cy="54"/>
            </a:xfrm>
            <a:custGeom>
              <a:avLst/>
              <a:gdLst>
                <a:gd name="T0" fmla="*/ 0 w 27"/>
                <a:gd name="T1" fmla="*/ 0 h 54"/>
                <a:gd name="T2" fmla="*/ 27 w 27"/>
                <a:gd name="T3" fmla="*/ 27 h 54"/>
                <a:gd name="T4" fmla="*/ 0 w 27"/>
                <a:gd name="T5" fmla="*/ 54 h 54"/>
                <a:gd name="T6" fmla="*/ 0 w 27"/>
                <a:gd name="T7" fmla="*/ 0 h 54"/>
              </a:gdLst>
              <a:ahLst/>
              <a:cxnLst>
                <a:cxn ang="0">
                  <a:pos x="T0" y="T1"/>
                </a:cxn>
                <a:cxn ang="0">
                  <a:pos x="T2" y="T3"/>
                </a:cxn>
                <a:cxn ang="0">
                  <a:pos x="T4" y="T5"/>
                </a:cxn>
                <a:cxn ang="0">
                  <a:pos x="T6" y="T7"/>
                </a:cxn>
              </a:cxnLst>
              <a:rect l="0" t="0" r="r" b="b"/>
              <a:pathLst>
                <a:path w="27" h="54">
                  <a:moveTo>
                    <a:pt x="0" y="0"/>
                  </a:moveTo>
                  <a:lnTo>
                    <a:pt x="27" y="27"/>
                  </a:lnTo>
                  <a:lnTo>
                    <a:pt x="0" y="5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Line 34"/>
            <p:cNvSpPr>
              <a:spLocks noChangeShapeType="1"/>
            </p:cNvSpPr>
            <p:nvPr/>
          </p:nvSpPr>
          <p:spPr bwMode="auto">
            <a:xfrm flipV="1">
              <a:off x="959" y="2744"/>
              <a:ext cx="0" cy="553"/>
            </a:xfrm>
            <a:prstGeom prst="line">
              <a:avLst/>
            </a:prstGeom>
            <a:noFill/>
            <a:ln w="2"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5"/>
            <p:cNvSpPr>
              <a:spLocks/>
            </p:cNvSpPr>
            <p:nvPr/>
          </p:nvSpPr>
          <p:spPr bwMode="auto">
            <a:xfrm>
              <a:off x="932" y="2744"/>
              <a:ext cx="54" cy="27"/>
            </a:xfrm>
            <a:custGeom>
              <a:avLst/>
              <a:gdLst>
                <a:gd name="T0" fmla="*/ 54 w 54"/>
                <a:gd name="T1" fmla="*/ 27 h 27"/>
                <a:gd name="T2" fmla="*/ 27 w 54"/>
                <a:gd name="T3" fmla="*/ 0 h 27"/>
                <a:gd name="T4" fmla="*/ 0 w 54"/>
                <a:gd name="T5" fmla="*/ 27 h 27"/>
              </a:gdLst>
              <a:ahLst/>
              <a:cxnLst>
                <a:cxn ang="0">
                  <a:pos x="T0" y="T1"/>
                </a:cxn>
                <a:cxn ang="0">
                  <a:pos x="T2" y="T3"/>
                </a:cxn>
                <a:cxn ang="0">
                  <a:pos x="T4" y="T5"/>
                </a:cxn>
              </a:cxnLst>
              <a:rect l="0" t="0" r="r" b="b"/>
              <a:pathLst>
                <a:path w="54" h="27">
                  <a:moveTo>
                    <a:pt x="54" y="27"/>
                  </a:moveTo>
                  <a:lnTo>
                    <a:pt x="27" y="0"/>
                  </a:lnTo>
                  <a:lnTo>
                    <a:pt x="0" y="27"/>
                  </a:lnTo>
                </a:path>
              </a:pathLst>
            </a:custGeom>
            <a:noFill/>
            <a:ln w="2"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6"/>
            <p:cNvSpPr>
              <a:spLocks noChangeShapeType="1"/>
            </p:cNvSpPr>
            <p:nvPr/>
          </p:nvSpPr>
          <p:spPr bwMode="auto">
            <a:xfrm flipV="1">
              <a:off x="2343" y="2744"/>
              <a:ext cx="0" cy="553"/>
            </a:xfrm>
            <a:prstGeom prst="line">
              <a:avLst/>
            </a:prstGeom>
            <a:noFill/>
            <a:ln w="2"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37"/>
            <p:cNvSpPr>
              <a:spLocks/>
            </p:cNvSpPr>
            <p:nvPr/>
          </p:nvSpPr>
          <p:spPr bwMode="auto">
            <a:xfrm>
              <a:off x="2316" y="2744"/>
              <a:ext cx="54" cy="27"/>
            </a:xfrm>
            <a:custGeom>
              <a:avLst/>
              <a:gdLst>
                <a:gd name="T0" fmla="*/ 54 w 54"/>
                <a:gd name="T1" fmla="*/ 27 h 27"/>
                <a:gd name="T2" fmla="*/ 27 w 54"/>
                <a:gd name="T3" fmla="*/ 0 h 27"/>
                <a:gd name="T4" fmla="*/ 0 w 54"/>
                <a:gd name="T5" fmla="*/ 27 h 27"/>
              </a:gdLst>
              <a:ahLst/>
              <a:cxnLst>
                <a:cxn ang="0">
                  <a:pos x="T0" y="T1"/>
                </a:cxn>
                <a:cxn ang="0">
                  <a:pos x="T2" y="T3"/>
                </a:cxn>
                <a:cxn ang="0">
                  <a:pos x="T4" y="T5"/>
                </a:cxn>
              </a:cxnLst>
              <a:rect l="0" t="0" r="r" b="b"/>
              <a:pathLst>
                <a:path w="54" h="27">
                  <a:moveTo>
                    <a:pt x="54" y="27"/>
                  </a:moveTo>
                  <a:lnTo>
                    <a:pt x="27" y="0"/>
                  </a:lnTo>
                  <a:lnTo>
                    <a:pt x="0" y="27"/>
                  </a:lnTo>
                </a:path>
              </a:pathLst>
            </a:custGeom>
            <a:noFill/>
            <a:ln w="2"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8"/>
            <p:cNvSpPr>
              <a:spLocks noChangeShapeType="1"/>
            </p:cNvSpPr>
            <p:nvPr/>
          </p:nvSpPr>
          <p:spPr bwMode="auto">
            <a:xfrm flipV="1">
              <a:off x="3727" y="2744"/>
              <a:ext cx="0" cy="553"/>
            </a:xfrm>
            <a:prstGeom prst="line">
              <a:avLst/>
            </a:prstGeom>
            <a:noFill/>
            <a:ln w="2"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39"/>
            <p:cNvSpPr>
              <a:spLocks/>
            </p:cNvSpPr>
            <p:nvPr/>
          </p:nvSpPr>
          <p:spPr bwMode="auto">
            <a:xfrm>
              <a:off x="3700" y="2744"/>
              <a:ext cx="54" cy="27"/>
            </a:xfrm>
            <a:custGeom>
              <a:avLst/>
              <a:gdLst>
                <a:gd name="T0" fmla="*/ 54 w 54"/>
                <a:gd name="T1" fmla="*/ 27 h 27"/>
                <a:gd name="T2" fmla="*/ 27 w 54"/>
                <a:gd name="T3" fmla="*/ 0 h 27"/>
                <a:gd name="T4" fmla="*/ 0 w 54"/>
                <a:gd name="T5" fmla="*/ 27 h 27"/>
              </a:gdLst>
              <a:ahLst/>
              <a:cxnLst>
                <a:cxn ang="0">
                  <a:pos x="T0" y="T1"/>
                </a:cxn>
                <a:cxn ang="0">
                  <a:pos x="T2" y="T3"/>
                </a:cxn>
                <a:cxn ang="0">
                  <a:pos x="T4" y="T5"/>
                </a:cxn>
              </a:cxnLst>
              <a:rect l="0" t="0" r="r" b="b"/>
              <a:pathLst>
                <a:path w="54" h="27">
                  <a:moveTo>
                    <a:pt x="54" y="27"/>
                  </a:moveTo>
                  <a:lnTo>
                    <a:pt x="27" y="0"/>
                  </a:lnTo>
                  <a:lnTo>
                    <a:pt x="0" y="27"/>
                  </a:lnTo>
                </a:path>
              </a:pathLst>
            </a:custGeom>
            <a:noFill/>
            <a:ln w="2"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40"/>
            <p:cNvSpPr>
              <a:spLocks noChangeShapeType="1"/>
            </p:cNvSpPr>
            <p:nvPr/>
          </p:nvSpPr>
          <p:spPr bwMode="auto">
            <a:xfrm flipV="1">
              <a:off x="5111" y="2744"/>
              <a:ext cx="0" cy="553"/>
            </a:xfrm>
            <a:prstGeom prst="line">
              <a:avLst/>
            </a:prstGeom>
            <a:noFill/>
            <a:ln w="2"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41"/>
            <p:cNvSpPr>
              <a:spLocks/>
            </p:cNvSpPr>
            <p:nvPr/>
          </p:nvSpPr>
          <p:spPr bwMode="auto">
            <a:xfrm>
              <a:off x="5084" y="2744"/>
              <a:ext cx="54" cy="27"/>
            </a:xfrm>
            <a:custGeom>
              <a:avLst/>
              <a:gdLst>
                <a:gd name="T0" fmla="*/ 54 w 54"/>
                <a:gd name="T1" fmla="*/ 27 h 27"/>
                <a:gd name="T2" fmla="*/ 27 w 54"/>
                <a:gd name="T3" fmla="*/ 0 h 27"/>
                <a:gd name="T4" fmla="*/ 0 w 54"/>
                <a:gd name="T5" fmla="*/ 27 h 27"/>
              </a:gdLst>
              <a:ahLst/>
              <a:cxnLst>
                <a:cxn ang="0">
                  <a:pos x="T0" y="T1"/>
                </a:cxn>
                <a:cxn ang="0">
                  <a:pos x="T2" y="T3"/>
                </a:cxn>
                <a:cxn ang="0">
                  <a:pos x="T4" y="T5"/>
                </a:cxn>
              </a:cxnLst>
              <a:rect l="0" t="0" r="r" b="b"/>
              <a:pathLst>
                <a:path w="54" h="27">
                  <a:moveTo>
                    <a:pt x="54" y="27"/>
                  </a:moveTo>
                  <a:lnTo>
                    <a:pt x="27" y="0"/>
                  </a:lnTo>
                  <a:lnTo>
                    <a:pt x="0" y="27"/>
                  </a:lnTo>
                </a:path>
              </a:pathLst>
            </a:custGeom>
            <a:noFill/>
            <a:ln w="2"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42"/>
            <p:cNvSpPr>
              <a:spLocks noChangeArrowheads="1"/>
            </p:cNvSpPr>
            <p:nvPr/>
          </p:nvSpPr>
          <p:spPr bwMode="auto">
            <a:xfrm>
              <a:off x="2343" y="2882"/>
              <a:ext cx="138" cy="415"/>
            </a:xfrm>
            <a:prstGeom prst="rect">
              <a:avLst/>
            </a:prstGeom>
            <a:solidFill>
              <a:srgbClr val="487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43"/>
            <p:cNvSpPr>
              <a:spLocks noChangeArrowheads="1"/>
            </p:cNvSpPr>
            <p:nvPr/>
          </p:nvSpPr>
          <p:spPr bwMode="auto">
            <a:xfrm>
              <a:off x="2388" y="2992"/>
              <a:ext cx="95"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pitchFamily="34" charset="0"/>
                  <a:cs typeface="Arial" pitchFamily="34" charset="0"/>
                </a:rPr>
                <a: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4" name="Rectangle 44"/>
            <p:cNvSpPr>
              <a:spLocks noChangeArrowheads="1"/>
            </p:cNvSpPr>
            <p:nvPr/>
          </p:nvSpPr>
          <p:spPr bwMode="auto">
            <a:xfrm>
              <a:off x="2388" y="3088"/>
              <a:ext cx="10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5" name="Rectangle 45"/>
            <p:cNvSpPr>
              <a:spLocks noChangeArrowheads="1"/>
            </p:cNvSpPr>
            <p:nvPr/>
          </p:nvSpPr>
          <p:spPr bwMode="auto">
            <a:xfrm>
              <a:off x="3727" y="2882"/>
              <a:ext cx="138" cy="415"/>
            </a:xfrm>
            <a:prstGeom prst="rect">
              <a:avLst/>
            </a:prstGeom>
            <a:solidFill>
              <a:srgbClr val="487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6"/>
            <p:cNvSpPr>
              <a:spLocks noChangeArrowheads="1"/>
            </p:cNvSpPr>
            <p:nvPr/>
          </p:nvSpPr>
          <p:spPr bwMode="auto">
            <a:xfrm>
              <a:off x="3772" y="2992"/>
              <a:ext cx="95"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pitchFamily="34" charset="0"/>
                  <a:cs typeface="Arial" pitchFamily="34" charset="0"/>
                </a:rPr>
                <a: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7" name="Rectangle 47"/>
            <p:cNvSpPr>
              <a:spLocks noChangeArrowheads="1"/>
            </p:cNvSpPr>
            <p:nvPr/>
          </p:nvSpPr>
          <p:spPr bwMode="auto">
            <a:xfrm>
              <a:off x="3772" y="3088"/>
              <a:ext cx="10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8" name="Rectangle 48"/>
            <p:cNvSpPr>
              <a:spLocks noChangeArrowheads="1"/>
            </p:cNvSpPr>
            <p:nvPr/>
          </p:nvSpPr>
          <p:spPr bwMode="auto">
            <a:xfrm>
              <a:off x="959" y="2882"/>
              <a:ext cx="138" cy="415"/>
            </a:xfrm>
            <a:prstGeom prst="rect">
              <a:avLst/>
            </a:prstGeom>
            <a:solidFill>
              <a:srgbClr val="487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9"/>
            <p:cNvSpPr>
              <a:spLocks noChangeArrowheads="1"/>
            </p:cNvSpPr>
            <p:nvPr/>
          </p:nvSpPr>
          <p:spPr bwMode="auto">
            <a:xfrm>
              <a:off x="1004" y="2992"/>
              <a:ext cx="95"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pitchFamily="34" charset="0"/>
                  <a:cs typeface="Arial" pitchFamily="34" charset="0"/>
                </a:rPr>
                <a:t>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0" name="Rectangle 50"/>
            <p:cNvSpPr>
              <a:spLocks noChangeArrowheads="1"/>
            </p:cNvSpPr>
            <p:nvPr/>
          </p:nvSpPr>
          <p:spPr bwMode="auto">
            <a:xfrm>
              <a:off x="1004" y="3088"/>
              <a:ext cx="10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 name="Rectangle 51"/>
            <p:cNvSpPr>
              <a:spLocks noChangeArrowheads="1"/>
            </p:cNvSpPr>
            <p:nvPr/>
          </p:nvSpPr>
          <p:spPr bwMode="auto">
            <a:xfrm>
              <a:off x="5111" y="2882"/>
              <a:ext cx="138" cy="415"/>
            </a:xfrm>
            <a:prstGeom prst="rect">
              <a:avLst/>
            </a:prstGeom>
            <a:solidFill>
              <a:srgbClr val="487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52"/>
            <p:cNvSpPr>
              <a:spLocks noChangeArrowheads="1"/>
            </p:cNvSpPr>
            <p:nvPr/>
          </p:nvSpPr>
          <p:spPr bwMode="auto">
            <a:xfrm>
              <a:off x="5156" y="2992"/>
              <a:ext cx="95"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pitchFamily="34" charset="0"/>
                  <a:cs typeface="Arial" pitchFamily="34" charset="0"/>
                </a:rPr>
                <a: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3" name="Rectangle 53"/>
            <p:cNvSpPr>
              <a:spLocks noChangeArrowheads="1"/>
            </p:cNvSpPr>
            <p:nvPr/>
          </p:nvSpPr>
          <p:spPr bwMode="auto">
            <a:xfrm>
              <a:off x="5156" y="3088"/>
              <a:ext cx="10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4" name="Rectangle 54"/>
            <p:cNvSpPr>
              <a:spLocks noChangeArrowheads="1"/>
            </p:cNvSpPr>
            <p:nvPr/>
          </p:nvSpPr>
          <p:spPr bwMode="auto">
            <a:xfrm>
              <a:off x="222" y="2196"/>
              <a:ext cx="31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rgbClr val="000000"/>
                  </a:solidFill>
                  <a:effectLst/>
                  <a:latin typeface="Arial" pitchFamily="34" charset="0"/>
                  <a:cs typeface="Arial" pitchFamily="34" charset="0"/>
                </a:rPr>
                <a:t>Slave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5" name="Rectangle 55"/>
            <p:cNvSpPr>
              <a:spLocks noChangeArrowheads="1"/>
            </p:cNvSpPr>
            <p:nvPr/>
          </p:nvSpPr>
          <p:spPr bwMode="auto">
            <a:xfrm>
              <a:off x="959" y="2052"/>
              <a:ext cx="138" cy="415"/>
            </a:xfrm>
            <a:prstGeom prst="rect">
              <a:avLst/>
            </a:prstGeom>
            <a:noFill/>
            <a:ln w="31" cap="rnd">
              <a:solidFill>
                <a:srgbClr val="4878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56"/>
            <p:cNvSpPr>
              <a:spLocks noChangeArrowheads="1"/>
            </p:cNvSpPr>
            <p:nvPr/>
          </p:nvSpPr>
          <p:spPr bwMode="auto">
            <a:xfrm>
              <a:off x="997" y="2165"/>
              <a:ext cx="11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7" name="Rectangle 57"/>
            <p:cNvSpPr>
              <a:spLocks noChangeArrowheads="1"/>
            </p:cNvSpPr>
            <p:nvPr/>
          </p:nvSpPr>
          <p:spPr bwMode="auto">
            <a:xfrm>
              <a:off x="1004" y="2260"/>
              <a:ext cx="10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8" name="Rectangle 58"/>
            <p:cNvSpPr>
              <a:spLocks noChangeArrowheads="1"/>
            </p:cNvSpPr>
            <p:nvPr/>
          </p:nvSpPr>
          <p:spPr bwMode="auto">
            <a:xfrm>
              <a:off x="2343" y="2052"/>
              <a:ext cx="138" cy="415"/>
            </a:xfrm>
            <a:prstGeom prst="rect">
              <a:avLst/>
            </a:prstGeom>
            <a:noFill/>
            <a:ln w="31" cap="rnd">
              <a:solidFill>
                <a:srgbClr val="4878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Rectangle 59"/>
            <p:cNvSpPr>
              <a:spLocks noChangeArrowheads="1"/>
            </p:cNvSpPr>
            <p:nvPr/>
          </p:nvSpPr>
          <p:spPr bwMode="auto">
            <a:xfrm>
              <a:off x="2381" y="2165"/>
              <a:ext cx="11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0" name="Rectangle 60"/>
            <p:cNvSpPr>
              <a:spLocks noChangeArrowheads="1"/>
            </p:cNvSpPr>
            <p:nvPr/>
          </p:nvSpPr>
          <p:spPr bwMode="auto">
            <a:xfrm>
              <a:off x="2388" y="2260"/>
              <a:ext cx="10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1" name="Rectangle 62"/>
            <p:cNvSpPr>
              <a:spLocks noChangeArrowheads="1"/>
            </p:cNvSpPr>
            <p:nvPr/>
          </p:nvSpPr>
          <p:spPr bwMode="auto">
            <a:xfrm>
              <a:off x="3765" y="2165"/>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2" name="Rectangle 64"/>
            <p:cNvSpPr>
              <a:spLocks noChangeArrowheads="1"/>
            </p:cNvSpPr>
            <p:nvPr/>
          </p:nvSpPr>
          <p:spPr bwMode="auto">
            <a:xfrm>
              <a:off x="5111" y="2052"/>
              <a:ext cx="138" cy="415"/>
            </a:xfrm>
            <a:prstGeom prst="rect">
              <a:avLst/>
            </a:prstGeom>
            <a:noFill/>
            <a:ln w="31" cap="rnd">
              <a:solidFill>
                <a:srgbClr val="4878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Rectangle 65"/>
            <p:cNvSpPr>
              <a:spLocks noChangeArrowheads="1"/>
            </p:cNvSpPr>
            <p:nvPr/>
          </p:nvSpPr>
          <p:spPr bwMode="auto">
            <a:xfrm>
              <a:off x="5149" y="2165"/>
              <a:ext cx="11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4" name="Rectangle 66"/>
            <p:cNvSpPr>
              <a:spLocks noChangeArrowheads="1"/>
            </p:cNvSpPr>
            <p:nvPr/>
          </p:nvSpPr>
          <p:spPr bwMode="auto">
            <a:xfrm>
              <a:off x="5156" y="2260"/>
              <a:ext cx="10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5" name="Rectangle 67"/>
            <p:cNvSpPr>
              <a:spLocks noChangeArrowheads="1"/>
            </p:cNvSpPr>
            <p:nvPr/>
          </p:nvSpPr>
          <p:spPr bwMode="auto">
            <a:xfrm>
              <a:off x="1097" y="2882"/>
              <a:ext cx="139" cy="415"/>
            </a:xfrm>
            <a:prstGeom prst="rect">
              <a:avLst/>
            </a:prstGeom>
            <a:noFill/>
            <a:ln w="31" cap="rnd">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Rectangle 68"/>
            <p:cNvSpPr>
              <a:spLocks noChangeArrowheads="1"/>
            </p:cNvSpPr>
            <p:nvPr/>
          </p:nvSpPr>
          <p:spPr bwMode="auto">
            <a:xfrm>
              <a:off x="1136" y="2992"/>
              <a:ext cx="11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7" name="Rectangle 69"/>
            <p:cNvSpPr>
              <a:spLocks noChangeArrowheads="1"/>
            </p:cNvSpPr>
            <p:nvPr/>
          </p:nvSpPr>
          <p:spPr bwMode="auto">
            <a:xfrm>
              <a:off x="1144" y="3088"/>
              <a:ext cx="10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8" name="Rectangle 70"/>
            <p:cNvSpPr>
              <a:spLocks noChangeArrowheads="1"/>
            </p:cNvSpPr>
            <p:nvPr/>
          </p:nvSpPr>
          <p:spPr bwMode="auto">
            <a:xfrm>
              <a:off x="2481" y="2882"/>
              <a:ext cx="139" cy="415"/>
            </a:xfrm>
            <a:prstGeom prst="rect">
              <a:avLst/>
            </a:prstGeom>
            <a:noFill/>
            <a:ln w="31" cap="rnd">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Rectangle 71"/>
            <p:cNvSpPr>
              <a:spLocks noChangeArrowheads="1"/>
            </p:cNvSpPr>
            <p:nvPr/>
          </p:nvSpPr>
          <p:spPr bwMode="auto">
            <a:xfrm>
              <a:off x="2520" y="2992"/>
              <a:ext cx="11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0" name="Rectangle 72"/>
            <p:cNvSpPr>
              <a:spLocks noChangeArrowheads="1"/>
            </p:cNvSpPr>
            <p:nvPr/>
          </p:nvSpPr>
          <p:spPr bwMode="auto">
            <a:xfrm>
              <a:off x="2528" y="3088"/>
              <a:ext cx="10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1" name="Rectangle 76"/>
            <p:cNvSpPr>
              <a:spLocks noChangeArrowheads="1"/>
            </p:cNvSpPr>
            <p:nvPr/>
          </p:nvSpPr>
          <p:spPr bwMode="auto">
            <a:xfrm>
              <a:off x="5249" y="2882"/>
              <a:ext cx="139" cy="415"/>
            </a:xfrm>
            <a:prstGeom prst="rect">
              <a:avLst/>
            </a:prstGeom>
            <a:noFill/>
            <a:ln w="31" cap="rnd">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ectangle 77"/>
            <p:cNvSpPr>
              <a:spLocks noChangeArrowheads="1"/>
            </p:cNvSpPr>
            <p:nvPr/>
          </p:nvSpPr>
          <p:spPr bwMode="auto">
            <a:xfrm>
              <a:off x="5288" y="2992"/>
              <a:ext cx="11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3" name="Rectangle 78"/>
            <p:cNvSpPr>
              <a:spLocks noChangeArrowheads="1"/>
            </p:cNvSpPr>
            <p:nvPr/>
          </p:nvSpPr>
          <p:spPr bwMode="auto">
            <a:xfrm>
              <a:off x="5288" y="3088"/>
              <a:ext cx="10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4" name="Freeform 79"/>
            <p:cNvSpPr>
              <a:spLocks/>
            </p:cNvSpPr>
            <p:nvPr/>
          </p:nvSpPr>
          <p:spPr bwMode="auto">
            <a:xfrm>
              <a:off x="987" y="2522"/>
              <a:ext cx="110" cy="222"/>
            </a:xfrm>
            <a:custGeom>
              <a:avLst/>
              <a:gdLst>
                <a:gd name="T0" fmla="*/ 55 w 110"/>
                <a:gd name="T1" fmla="*/ 0 h 222"/>
                <a:gd name="T2" fmla="*/ 0 w 110"/>
                <a:gd name="T3" fmla="*/ 55 h 222"/>
                <a:gd name="T4" fmla="*/ 36 w 110"/>
                <a:gd name="T5" fmla="*/ 55 h 222"/>
                <a:gd name="T6" fmla="*/ 36 w 110"/>
                <a:gd name="T7" fmla="*/ 222 h 222"/>
                <a:gd name="T8" fmla="*/ 74 w 110"/>
                <a:gd name="T9" fmla="*/ 222 h 222"/>
                <a:gd name="T10" fmla="*/ 74 w 110"/>
                <a:gd name="T11" fmla="*/ 55 h 222"/>
                <a:gd name="T12" fmla="*/ 110 w 110"/>
                <a:gd name="T13" fmla="*/ 55 h 222"/>
                <a:gd name="T14" fmla="*/ 55 w 110"/>
                <a:gd name="T15" fmla="*/ 0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222">
                  <a:moveTo>
                    <a:pt x="55" y="0"/>
                  </a:moveTo>
                  <a:lnTo>
                    <a:pt x="0" y="55"/>
                  </a:lnTo>
                  <a:lnTo>
                    <a:pt x="36" y="55"/>
                  </a:lnTo>
                  <a:lnTo>
                    <a:pt x="36" y="222"/>
                  </a:lnTo>
                  <a:lnTo>
                    <a:pt x="74" y="222"/>
                  </a:lnTo>
                  <a:lnTo>
                    <a:pt x="74" y="55"/>
                  </a:lnTo>
                  <a:lnTo>
                    <a:pt x="110" y="55"/>
                  </a:lnTo>
                  <a:lnTo>
                    <a:pt x="55" y="0"/>
                  </a:lnTo>
                  <a:close/>
                </a:path>
              </a:pathLst>
            </a:custGeom>
            <a:solidFill>
              <a:srgbClr val="4878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80"/>
            <p:cNvSpPr>
              <a:spLocks/>
            </p:cNvSpPr>
            <p:nvPr/>
          </p:nvSpPr>
          <p:spPr bwMode="auto">
            <a:xfrm>
              <a:off x="987" y="2522"/>
              <a:ext cx="110" cy="222"/>
            </a:xfrm>
            <a:custGeom>
              <a:avLst/>
              <a:gdLst>
                <a:gd name="T0" fmla="*/ 55 w 110"/>
                <a:gd name="T1" fmla="*/ 0 h 222"/>
                <a:gd name="T2" fmla="*/ 0 w 110"/>
                <a:gd name="T3" fmla="*/ 55 h 222"/>
                <a:gd name="T4" fmla="*/ 36 w 110"/>
                <a:gd name="T5" fmla="*/ 55 h 222"/>
                <a:gd name="T6" fmla="*/ 36 w 110"/>
                <a:gd name="T7" fmla="*/ 222 h 222"/>
                <a:gd name="T8" fmla="*/ 74 w 110"/>
                <a:gd name="T9" fmla="*/ 222 h 222"/>
                <a:gd name="T10" fmla="*/ 74 w 110"/>
                <a:gd name="T11" fmla="*/ 55 h 222"/>
                <a:gd name="T12" fmla="*/ 110 w 110"/>
                <a:gd name="T13" fmla="*/ 55 h 222"/>
                <a:gd name="T14" fmla="*/ 55 w 110"/>
                <a:gd name="T15" fmla="*/ 0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222">
                  <a:moveTo>
                    <a:pt x="55" y="0"/>
                  </a:moveTo>
                  <a:lnTo>
                    <a:pt x="0" y="55"/>
                  </a:lnTo>
                  <a:lnTo>
                    <a:pt x="36" y="55"/>
                  </a:lnTo>
                  <a:lnTo>
                    <a:pt x="36" y="222"/>
                  </a:lnTo>
                  <a:lnTo>
                    <a:pt x="74" y="222"/>
                  </a:lnTo>
                  <a:lnTo>
                    <a:pt x="74" y="55"/>
                  </a:lnTo>
                  <a:lnTo>
                    <a:pt x="110" y="55"/>
                  </a:lnTo>
                  <a:lnTo>
                    <a:pt x="55" y="0"/>
                  </a:lnTo>
                  <a:close/>
                </a:path>
              </a:pathLst>
            </a:custGeom>
            <a:noFill/>
            <a:ln w="2"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81"/>
            <p:cNvSpPr>
              <a:spLocks/>
            </p:cNvSpPr>
            <p:nvPr/>
          </p:nvSpPr>
          <p:spPr bwMode="auto">
            <a:xfrm>
              <a:off x="1125" y="2522"/>
              <a:ext cx="111" cy="222"/>
            </a:xfrm>
            <a:custGeom>
              <a:avLst/>
              <a:gdLst>
                <a:gd name="T0" fmla="*/ 56 w 111"/>
                <a:gd name="T1" fmla="*/ 222 h 222"/>
                <a:gd name="T2" fmla="*/ 111 w 111"/>
                <a:gd name="T3" fmla="*/ 166 h 222"/>
                <a:gd name="T4" fmla="*/ 74 w 111"/>
                <a:gd name="T5" fmla="*/ 166 h 222"/>
                <a:gd name="T6" fmla="*/ 74 w 111"/>
                <a:gd name="T7" fmla="*/ 0 h 222"/>
                <a:gd name="T8" fmla="*/ 37 w 111"/>
                <a:gd name="T9" fmla="*/ 0 h 222"/>
                <a:gd name="T10" fmla="*/ 37 w 111"/>
                <a:gd name="T11" fmla="*/ 166 h 222"/>
                <a:gd name="T12" fmla="*/ 0 w 111"/>
                <a:gd name="T13" fmla="*/ 166 h 222"/>
                <a:gd name="T14" fmla="*/ 56 w 111"/>
                <a:gd name="T15" fmla="*/ 222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222">
                  <a:moveTo>
                    <a:pt x="56" y="222"/>
                  </a:moveTo>
                  <a:lnTo>
                    <a:pt x="111" y="166"/>
                  </a:lnTo>
                  <a:lnTo>
                    <a:pt x="74" y="166"/>
                  </a:lnTo>
                  <a:lnTo>
                    <a:pt x="74" y="0"/>
                  </a:lnTo>
                  <a:lnTo>
                    <a:pt x="37" y="0"/>
                  </a:lnTo>
                  <a:lnTo>
                    <a:pt x="37" y="166"/>
                  </a:lnTo>
                  <a:lnTo>
                    <a:pt x="0" y="166"/>
                  </a:lnTo>
                  <a:lnTo>
                    <a:pt x="56" y="222"/>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82"/>
            <p:cNvSpPr>
              <a:spLocks/>
            </p:cNvSpPr>
            <p:nvPr/>
          </p:nvSpPr>
          <p:spPr bwMode="auto">
            <a:xfrm>
              <a:off x="1125" y="2522"/>
              <a:ext cx="111" cy="222"/>
            </a:xfrm>
            <a:custGeom>
              <a:avLst/>
              <a:gdLst>
                <a:gd name="T0" fmla="*/ 56 w 111"/>
                <a:gd name="T1" fmla="*/ 222 h 222"/>
                <a:gd name="T2" fmla="*/ 111 w 111"/>
                <a:gd name="T3" fmla="*/ 166 h 222"/>
                <a:gd name="T4" fmla="*/ 74 w 111"/>
                <a:gd name="T5" fmla="*/ 166 h 222"/>
                <a:gd name="T6" fmla="*/ 74 w 111"/>
                <a:gd name="T7" fmla="*/ 0 h 222"/>
                <a:gd name="T8" fmla="*/ 37 w 111"/>
                <a:gd name="T9" fmla="*/ 0 h 222"/>
                <a:gd name="T10" fmla="*/ 37 w 111"/>
                <a:gd name="T11" fmla="*/ 166 h 222"/>
                <a:gd name="T12" fmla="*/ 0 w 111"/>
                <a:gd name="T13" fmla="*/ 166 h 222"/>
                <a:gd name="T14" fmla="*/ 56 w 111"/>
                <a:gd name="T15" fmla="*/ 222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222">
                  <a:moveTo>
                    <a:pt x="56" y="222"/>
                  </a:moveTo>
                  <a:lnTo>
                    <a:pt x="111" y="166"/>
                  </a:lnTo>
                  <a:lnTo>
                    <a:pt x="74" y="166"/>
                  </a:lnTo>
                  <a:lnTo>
                    <a:pt x="74" y="0"/>
                  </a:lnTo>
                  <a:lnTo>
                    <a:pt x="37" y="0"/>
                  </a:lnTo>
                  <a:lnTo>
                    <a:pt x="37" y="166"/>
                  </a:lnTo>
                  <a:lnTo>
                    <a:pt x="0" y="166"/>
                  </a:lnTo>
                  <a:lnTo>
                    <a:pt x="56" y="222"/>
                  </a:lnTo>
                  <a:close/>
                </a:path>
              </a:pathLst>
            </a:custGeom>
            <a:noFill/>
            <a:ln w="2"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83"/>
            <p:cNvSpPr>
              <a:spLocks/>
            </p:cNvSpPr>
            <p:nvPr/>
          </p:nvSpPr>
          <p:spPr bwMode="auto">
            <a:xfrm>
              <a:off x="2357" y="2522"/>
              <a:ext cx="111" cy="222"/>
            </a:xfrm>
            <a:custGeom>
              <a:avLst/>
              <a:gdLst>
                <a:gd name="T0" fmla="*/ 55 w 111"/>
                <a:gd name="T1" fmla="*/ 0 h 222"/>
                <a:gd name="T2" fmla="*/ 0 w 111"/>
                <a:gd name="T3" fmla="*/ 55 h 222"/>
                <a:gd name="T4" fmla="*/ 36 w 111"/>
                <a:gd name="T5" fmla="*/ 55 h 222"/>
                <a:gd name="T6" fmla="*/ 36 w 111"/>
                <a:gd name="T7" fmla="*/ 222 h 222"/>
                <a:gd name="T8" fmla="*/ 74 w 111"/>
                <a:gd name="T9" fmla="*/ 222 h 222"/>
                <a:gd name="T10" fmla="*/ 74 w 111"/>
                <a:gd name="T11" fmla="*/ 55 h 222"/>
                <a:gd name="T12" fmla="*/ 111 w 111"/>
                <a:gd name="T13" fmla="*/ 55 h 222"/>
                <a:gd name="T14" fmla="*/ 55 w 111"/>
                <a:gd name="T15" fmla="*/ 0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222">
                  <a:moveTo>
                    <a:pt x="55" y="0"/>
                  </a:moveTo>
                  <a:lnTo>
                    <a:pt x="0" y="55"/>
                  </a:lnTo>
                  <a:lnTo>
                    <a:pt x="36" y="55"/>
                  </a:lnTo>
                  <a:lnTo>
                    <a:pt x="36" y="222"/>
                  </a:lnTo>
                  <a:lnTo>
                    <a:pt x="74" y="222"/>
                  </a:lnTo>
                  <a:lnTo>
                    <a:pt x="74" y="55"/>
                  </a:lnTo>
                  <a:lnTo>
                    <a:pt x="111" y="55"/>
                  </a:lnTo>
                  <a:lnTo>
                    <a:pt x="55" y="0"/>
                  </a:lnTo>
                  <a:close/>
                </a:path>
              </a:pathLst>
            </a:custGeom>
            <a:solidFill>
              <a:srgbClr val="4878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84"/>
            <p:cNvSpPr>
              <a:spLocks/>
            </p:cNvSpPr>
            <p:nvPr/>
          </p:nvSpPr>
          <p:spPr bwMode="auto">
            <a:xfrm>
              <a:off x="2357" y="2522"/>
              <a:ext cx="111" cy="222"/>
            </a:xfrm>
            <a:custGeom>
              <a:avLst/>
              <a:gdLst>
                <a:gd name="T0" fmla="*/ 55 w 111"/>
                <a:gd name="T1" fmla="*/ 0 h 222"/>
                <a:gd name="T2" fmla="*/ 0 w 111"/>
                <a:gd name="T3" fmla="*/ 55 h 222"/>
                <a:gd name="T4" fmla="*/ 36 w 111"/>
                <a:gd name="T5" fmla="*/ 55 h 222"/>
                <a:gd name="T6" fmla="*/ 36 w 111"/>
                <a:gd name="T7" fmla="*/ 222 h 222"/>
                <a:gd name="T8" fmla="*/ 74 w 111"/>
                <a:gd name="T9" fmla="*/ 222 h 222"/>
                <a:gd name="T10" fmla="*/ 74 w 111"/>
                <a:gd name="T11" fmla="*/ 55 h 222"/>
                <a:gd name="T12" fmla="*/ 111 w 111"/>
                <a:gd name="T13" fmla="*/ 55 h 222"/>
                <a:gd name="T14" fmla="*/ 55 w 111"/>
                <a:gd name="T15" fmla="*/ 0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222">
                  <a:moveTo>
                    <a:pt x="55" y="0"/>
                  </a:moveTo>
                  <a:lnTo>
                    <a:pt x="0" y="55"/>
                  </a:lnTo>
                  <a:lnTo>
                    <a:pt x="36" y="55"/>
                  </a:lnTo>
                  <a:lnTo>
                    <a:pt x="36" y="222"/>
                  </a:lnTo>
                  <a:lnTo>
                    <a:pt x="74" y="222"/>
                  </a:lnTo>
                  <a:lnTo>
                    <a:pt x="74" y="55"/>
                  </a:lnTo>
                  <a:lnTo>
                    <a:pt x="111" y="55"/>
                  </a:lnTo>
                  <a:lnTo>
                    <a:pt x="55" y="0"/>
                  </a:lnTo>
                  <a:close/>
                </a:path>
              </a:pathLst>
            </a:custGeom>
            <a:noFill/>
            <a:ln w="2"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85"/>
            <p:cNvSpPr>
              <a:spLocks/>
            </p:cNvSpPr>
            <p:nvPr/>
          </p:nvSpPr>
          <p:spPr bwMode="auto">
            <a:xfrm>
              <a:off x="2495" y="2522"/>
              <a:ext cx="111" cy="222"/>
            </a:xfrm>
            <a:custGeom>
              <a:avLst/>
              <a:gdLst>
                <a:gd name="T0" fmla="*/ 55 w 111"/>
                <a:gd name="T1" fmla="*/ 222 h 222"/>
                <a:gd name="T2" fmla="*/ 111 w 111"/>
                <a:gd name="T3" fmla="*/ 166 h 222"/>
                <a:gd name="T4" fmla="*/ 74 w 111"/>
                <a:gd name="T5" fmla="*/ 166 h 222"/>
                <a:gd name="T6" fmla="*/ 74 w 111"/>
                <a:gd name="T7" fmla="*/ 0 h 222"/>
                <a:gd name="T8" fmla="*/ 37 w 111"/>
                <a:gd name="T9" fmla="*/ 0 h 222"/>
                <a:gd name="T10" fmla="*/ 37 w 111"/>
                <a:gd name="T11" fmla="*/ 166 h 222"/>
                <a:gd name="T12" fmla="*/ 0 w 111"/>
                <a:gd name="T13" fmla="*/ 166 h 222"/>
                <a:gd name="T14" fmla="*/ 55 w 111"/>
                <a:gd name="T15" fmla="*/ 222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222">
                  <a:moveTo>
                    <a:pt x="55" y="222"/>
                  </a:moveTo>
                  <a:lnTo>
                    <a:pt x="111" y="166"/>
                  </a:lnTo>
                  <a:lnTo>
                    <a:pt x="74" y="166"/>
                  </a:lnTo>
                  <a:lnTo>
                    <a:pt x="74" y="0"/>
                  </a:lnTo>
                  <a:lnTo>
                    <a:pt x="37" y="0"/>
                  </a:lnTo>
                  <a:lnTo>
                    <a:pt x="37" y="166"/>
                  </a:lnTo>
                  <a:lnTo>
                    <a:pt x="0" y="166"/>
                  </a:lnTo>
                  <a:lnTo>
                    <a:pt x="55" y="222"/>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6"/>
            <p:cNvSpPr>
              <a:spLocks/>
            </p:cNvSpPr>
            <p:nvPr/>
          </p:nvSpPr>
          <p:spPr bwMode="auto">
            <a:xfrm>
              <a:off x="2495" y="2522"/>
              <a:ext cx="111" cy="222"/>
            </a:xfrm>
            <a:custGeom>
              <a:avLst/>
              <a:gdLst>
                <a:gd name="T0" fmla="*/ 55 w 111"/>
                <a:gd name="T1" fmla="*/ 222 h 222"/>
                <a:gd name="T2" fmla="*/ 111 w 111"/>
                <a:gd name="T3" fmla="*/ 166 h 222"/>
                <a:gd name="T4" fmla="*/ 74 w 111"/>
                <a:gd name="T5" fmla="*/ 166 h 222"/>
                <a:gd name="T6" fmla="*/ 74 w 111"/>
                <a:gd name="T7" fmla="*/ 0 h 222"/>
                <a:gd name="T8" fmla="*/ 37 w 111"/>
                <a:gd name="T9" fmla="*/ 0 h 222"/>
                <a:gd name="T10" fmla="*/ 37 w 111"/>
                <a:gd name="T11" fmla="*/ 166 h 222"/>
                <a:gd name="T12" fmla="*/ 0 w 111"/>
                <a:gd name="T13" fmla="*/ 166 h 222"/>
                <a:gd name="T14" fmla="*/ 55 w 111"/>
                <a:gd name="T15" fmla="*/ 222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222">
                  <a:moveTo>
                    <a:pt x="55" y="222"/>
                  </a:moveTo>
                  <a:lnTo>
                    <a:pt x="111" y="166"/>
                  </a:lnTo>
                  <a:lnTo>
                    <a:pt x="74" y="166"/>
                  </a:lnTo>
                  <a:lnTo>
                    <a:pt x="74" y="0"/>
                  </a:lnTo>
                  <a:lnTo>
                    <a:pt x="37" y="0"/>
                  </a:lnTo>
                  <a:lnTo>
                    <a:pt x="37" y="166"/>
                  </a:lnTo>
                  <a:lnTo>
                    <a:pt x="0" y="166"/>
                  </a:lnTo>
                  <a:lnTo>
                    <a:pt x="55" y="222"/>
                  </a:lnTo>
                  <a:close/>
                </a:path>
              </a:pathLst>
            </a:custGeom>
            <a:noFill/>
            <a:ln w="2"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87"/>
            <p:cNvSpPr>
              <a:spLocks/>
            </p:cNvSpPr>
            <p:nvPr/>
          </p:nvSpPr>
          <p:spPr bwMode="auto">
            <a:xfrm>
              <a:off x="3740" y="2522"/>
              <a:ext cx="111" cy="222"/>
            </a:xfrm>
            <a:custGeom>
              <a:avLst/>
              <a:gdLst>
                <a:gd name="T0" fmla="*/ 56 w 111"/>
                <a:gd name="T1" fmla="*/ 0 h 222"/>
                <a:gd name="T2" fmla="*/ 0 w 111"/>
                <a:gd name="T3" fmla="*/ 55 h 222"/>
                <a:gd name="T4" fmla="*/ 37 w 111"/>
                <a:gd name="T5" fmla="*/ 55 h 222"/>
                <a:gd name="T6" fmla="*/ 37 w 111"/>
                <a:gd name="T7" fmla="*/ 222 h 222"/>
                <a:gd name="T8" fmla="*/ 75 w 111"/>
                <a:gd name="T9" fmla="*/ 222 h 222"/>
                <a:gd name="T10" fmla="*/ 75 w 111"/>
                <a:gd name="T11" fmla="*/ 55 h 222"/>
                <a:gd name="T12" fmla="*/ 111 w 111"/>
                <a:gd name="T13" fmla="*/ 55 h 222"/>
                <a:gd name="T14" fmla="*/ 56 w 111"/>
                <a:gd name="T15" fmla="*/ 0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222">
                  <a:moveTo>
                    <a:pt x="56" y="0"/>
                  </a:moveTo>
                  <a:lnTo>
                    <a:pt x="0" y="55"/>
                  </a:lnTo>
                  <a:lnTo>
                    <a:pt x="37" y="55"/>
                  </a:lnTo>
                  <a:lnTo>
                    <a:pt x="37" y="222"/>
                  </a:lnTo>
                  <a:lnTo>
                    <a:pt x="75" y="222"/>
                  </a:lnTo>
                  <a:lnTo>
                    <a:pt x="75" y="55"/>
                  </a:lnTo>
                  <a:lnTo>
                    <a:pt x="111" y="55"/>
                  </a:lnTo>
                  <a:lnTo>
                    <a:pt x="56" y="0"/>
                  </a:lnTo>
                  <a:close/>
                </a:path>
              </a:pathLst>
            </a:custGeom>
            <a:solidFill>
              <a:srgbClr val="4878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8"/>
            <p:cNvSpPr>
              <a:spLocks/>
            </p:cNvSpPr>
            <p:nvPr/>
          </p:nvSpPr>
          <p:spPr bwMode="auto">
            <a:xfrm>
              <a:off x="3740" y="2522"/>
              <a:ext cx="111" cy="222"/>
            </a:xfrm>
            <a:custGeom>
              <a:avLst/>
              <a:gdLst>
                <a:gd name="T0" fmla="*/ 56 w 111"/>
                <a:gd name="T1" fmla="*/ 0 h 222"/>
                <a:gd name="T2" fmla="*/ 0 w 111"/>
                <a:gd name="T3" fmla="*/ 55 h 222"/>
                <a:gd name="T4" fmla="*/ 37 w 111"/>
                <a:gd name="T5" fmla="*/ 55 h 222"/>
                <a:gd name="T6" fmla="*/ 37 w 111"/>
                <a:gd name="T7" fmla="*/ 222 h 222"/>
                <a:gd name="T8" fmla="*/ 75 w 111"/>
                <a:gd name="T9" fmla="*/ 222 h 222"/>
                <a:gd name="T10" fmla="*/ 75 w 111"/>
                <a:gd name="T11" fmla="*/ 55 h 222"/>
                <a:gd name="T12" fmla="*/ 111 w 111"/>
                <a:gd name="T13" fmla="*/ 55 h 222"/>
                <a:gd name="T14" fmla="*/ 56 w 111"/>
                <a:gd name="T15" fmla="*/ 0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222">
                  <a:moveTo>
                    <a:pt x="56" y="0"/>
                  </a:moveTo>
                  <a:lnTo>
                    <a:pt x="0" y="55"/>
                  </a:lnTo>
                  <a:lnTo>
                    <a:pt x="37" y="55"/>
                  </a:lnTo>
                  <a:lnTo>
                    <a:pt x="37" y="222"/>
                  </a:lnTo>
                  <a:lnTo>
                    <a:pt x="75" y="222"/>
                  </a:lnTo>
                  <a:lnTo>
                    <a:pt x="75" y="55"/>
                  </a:lnTo>
                  <a:lnTo>
                    <a:pt x="111" y="55"/>
                  </a:lnTo>
                  <a:lnTo>
                    <a:pt x="56" y="0"/>
                  </a:lnTo>
                  <a:close/>
                </a:path>
              </a:pathLst>
            </a:custGeom>
            <a:noFill/>
            <a:ln w="2"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91"/>
            <p:cNvSpPr>
              <a:spLocks/>
            </p:cNvSpPr>
            <p:nvPr/>
          </p:nvSpPr>
          <p:spPr bwMode="auto">
            <a:xfrm>
              <a:off x="5124" y="2522"/>
              <a:ext cx="111" cy="222"/>
            </a:xfrm>
            <a:custGeom>
              <a:avLst/>
              <a:gdLst>
                <a:gd name="T0" fmla="*/ 56 w 111"/>
                <a:gd name="T1" fmla="*/ 0 h 222"/>
                <a:gd name="T2" fmla="*/ 0 w 111"/>
                <a:gd name="T3" fmla="*/ 55 h 222"/>
                <a:gd name="T4" fmla="*/ 37 w 111"/>
                <a:gd name="T5" fmla="*/ 55 h 222"/>
                <a:gd name="T6" fmla="*/ 37 w 111"/>
                <a:gd name="T7" fmla="*/ 222 h 222"/>
                <a:gd name="T8" fmla="*/ 75 w 111"/>
                <a:gd name="T9" fmla="*/ 222 h 222"/>
                <a:gd name="T10" fmla="*/ 75 w 111"/>
                <a:gd name="T11" fmla="*/ 55 h 222"/>
                <a:gd name="T12" fmla="*/ 111 w 111"/>
                <a:gd name="T13" fmla="*/ 55 h 222"/>
                <a:gd name="T14" fmla="*/ 56 w 111"/>
                <a:gd name="T15" fmla="*/ 0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222">
                  <a:moveTo>
                    <a:pt x="56" y="0"/>
                  </a:moveTo>
                  <a:lnTo>
                    <a:pt x="0" y="55"/>
                  </a:lnTo>
                  <a:lnTo>
                    <a:pt x="37" y="55"/>
                  </a:lnTo>
                  <a:lnTo>
                    <a:pt x="37" y="222"/>
                  </a:lnTo>
                  <a:lnTo>
                    <a:pt x="75" y="222"/>
                  </a:lnTo>
                  <a:lnTo>
                    <a:pt x="75" y="55"/>
                  </a:lnTo>
                  <a:lnTo>
                    <a:pt x="111" y="55"/>
                  </a:lnTo>
                  <a:lnTo>
                    <a:pt x="56" y="0"/>
                  </a:lnTo>
                  <a:close/>
                </a:path>
              </a:pathLst>
            </a:custGeom>
            <a:solidFill>
              <a:srgbClr val="4878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92"/>
            <p:cNvSpPr>
              <a:spLocks/>
            </p:cNvSpPr>
            <p:nvPr/>
          </p:nvSpPr>
          <p:spPr bwMode="auto">
            <a:xfrm>
              <a:off x="5124" y="2522"/>
              <a:ext cx="111" cy="222"/>
            </a:xfrm>
            <a:custGeom>
              <a:avLst/>
              <a:gdLst>
                <a:gd name="T0" fmla="*/ 56 w 111"/>
                <a:gd name="T1" fmla="*/ 0 h 222"/>
                <a:gd name="T2" fmla="*/ 0 w 111"/>
                <a:gd name="T3" fmla="*/ 55 h 222"/>
                <a:gd name="T4" fmla="*/ 37 w 111"/>
                <a:gd name="T5" fmla="*/ 55 h 222"/>
                <a:gd name="T6" fmla="*/ 37 w 111"/>
                <a:gd name="T7" fmla="*/ 222 h 222"/>
                <a:gd name="T8" fmla="*/ 75 w 111"/>
                <a:gd name="T9" fmla="*/ 222 h 222"/>
                <a:gd name="T10" fmla="*/ 75 w 111"/>
                <a:gd name="T11" fmla="*/ 55 h 222"/>
                <a:gd name="T12" fmla="*/ 111 w 111"/>
                <a:gd name="T13" fmla="*/ 55 h 222"/>
                <a:gd name="T14" fmla="*/ 56 w 111"/>
                <a:gd name="T15" fmla="*/ 0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222">
                  <a:moveTo>
                    <a:pt x="56" y="0"/>
                  </a:moveTo>
                  <a:lnTo>
                    <a:pt x="0" y="55"/>
                  </a:lnTo>
                  <a:lnTo>
                    <a:pt x="37" y="55"/>
                  </a:lnTo>
                  <a:lnTo>
                    <a:pt x="37" y="222"/>
                  </a:lnTo>
                  <a:lnTo>
                    <a:pt x="75" y="222"/>
                  </a:lnTo>
                  <a:lnTo>
                    <a:pt x="75" y="55"/>
                  </a:lnTo>
                  <a:lnTo>
                    <a:pt x="111" y="55"/>
                  </a:lnTo>
                  <a:lnTo>
                    <a:pt x="56" y="0"/>
                  </a:lnTo>
                  <a:close/>
                </a:path>
              </a:pathLst>
            </a:custGeom>
            <a:noFill/>
            <a:ln w="2"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93"/>
            <p:cNvSpPr>
              <a:spLocks/>
            </p:cNvSpPr>
            <p:nvPr/>
          </p:nvSpPr>
          <p:spPr bwMode="auto">
            <a:xfrm>
              <a:off x="5263" y="2522"/>
              <a:ext cx="110" cy="222"/>
            </a:xfrm>
            <a:custGeom>
              <a:avLst/>
              <a:gdLst>
                <a:gd name="T0" fmla="*/ 55 w 110"/>
                <a:gd name="T1" fmla="*/ 222 h 222"/>
                <a:gd name="T2" fmla="*/ 110 w 110"/>
                <a:gd name="T3" fmla="*/ 166 h 222"/>
                <a:gd name="T4" fmla="*/ 74 w 110"/>
                <a:gd name="T5" fmla="*/ 166 h 222"/>
                <a:gd name="T6" fmla="*/ 74 w 110"/>
                <a:gd name="T7" fmla="*/ 0 h 222"/>
                <a:gd name="T8" fmla="*/ 36 w 110"/>
                <a:gd name="T9" fmla="*/ 0 h 222"/>
                <a:gd name="T10" fmla="*/ 36 w 110"/>
                <a:gd name="T11" fmla="*/ 166 h 222"/>
                <a:gd name="T12" fmla="*/ 0 w 110"/>
                <a:gd name="T13" fmla="*/ 166 h 222"/>
                <a:gd name="T14" fmla="*/ 55 w 110"/>
                <a:gd name="T15" fmla="*/ 222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222">
                  <a:moveTo>
                    <a:pt x="55" y="222"/>
                  </a:moveTo>
                  <a:lnTo>
                    <a:pt x="110" y="166"/>
                  </a:lnTo>
                  <a:lnTo>
                    <a:pt x="74" y="166"/>
                  </a:lnTo>
                  <a:lnTo>
                    <a:pt x="74" y="0"/>
                  </a:lnTo>
                  <a:lnTo>
                    <a:pt x="36" y="0"/>
                  </a:lnTo>
                  <a:lnTo>
                    <a:pt x="36" y="166"/>
                  </a:lnTo>
                  <a:lnTo>
                    <a:pt x="0" y="166"/>
                  </a:lnTo>
                  <a:lnTo>
                    <a:pt x="55" y="222"/>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94"/>
            <p:cNvSpPr>
              <a:spLocks/>
            </p:cNvSpPr>
            <p:nvPr/>
          </p:nvSpPr>
          <p:spPr bwMode="auto">
            <a:xfrm>
              <a:off x="5263" y="2522"/>
              <a:ext cx="110" cy="222"/>
            </a:xfrm>
            <a:custGeom>
              <a:avLst/>
              <a:gdLst>
                <a:gd name="T0" fmla="*/ 55 w 110"/>
                <a:gd name="T1" fmla="*/ 222 h 222"/>
                <a:gd name="T2" fmla="*/ 110 w 110"/>
                <a:gd name="T3" fmla="*/ 166 h 222"/>
                <a:gd name="T4" fmla="*/ 74 w 110"/>
                <a:gd name="T5" fmla="*/ 166 h 222"/>
                <a:gd name="T6" fmla="*/ 74 w 110"/>
                <a:gd name="T7" fmla="*/ 0 h 222"/>
                <a:gd name="T8" fmla="*/ 36 w 110"/>
                <a:gd name="T9" fmla="*/ 0 h 222"/>
                <a:gd name="T10" fmla="*/ 36 w 110"/>
                <a:gd name="T11" fmla="*/ 166 h 222"/>
                <a:gd name="T12" fmla="*/ 0 w 110"/>
                <a:gd name="T13" fmla="*/ 166 h 222"/>
                <a:gd name="T14" fmla="*/ 55 w 110"/>
                <a:gd name="T15" fmla="*/ 222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222">
                  <a:moveTo>
                    <a:pt x="55" y="222"/>
                  </a:moveTo>
                  <a:lnTo>
                    <a:pt x="110" y="166"/>
                  </a:lnTo>
                  <a:lnTo>
                    <a:pt x="74" y="166"/>
                  </a:lnTo>
                  <a:lnTo>
                    <a:pt x="74" y="0"/>
                  </a:lnTo>
                  <a:lnTo>
                    <a:pt x="36" y="0"/>
                  </a:lnTo>
                  <a:lnTo>
                    <a:pt x="36" y="166"/>
                  </a:lnTo>
                  <a:lnTo>
                    <a:pt x="0" y="166"/>
                  </a:lnTo>
                  <a:lnTo>
                    <a:pt x="55" y="222"/>
                  </a:lnTo>
                  <a:close/>
                </a:path>
              </a:pathLst>
            </a:custGeom>
            <a:noFill/>
            <a:ln w="2"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95"/>
            <p:cNvSpPr>
              <a:spLocks noChangeShapeType="1"/>
            </p:cNvSpPr>
            <p:nvPr/>
          </p:nvSpPr>
          <p:spPr bwMode="auto">
            <a:xfrm>
              <a:off x="2365" y="3436"/>
              <a:ext cx="1340" cy="0"/>
            </a:xfrm>
            <a:prstGeom prst="line">
              <a:avLst/>
            </a:prstGeom>
            <a:noFill/>
            <a:ln w="2"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96"/>
            <p:cNvSpPr>
              <a:spLocks/>
            </p:cNvSpPr>
            <p:nvPr/>
          </p:nvSpPr>
          <p:spPr bwMode="auto">
            <a:xfrm>
              <a:off x="2343" y="3409"/>
              <a:ext cx="27" cy="54"/>
            </a:xfrm>
            <a:custGeom>
              <a:avLst/>
              <a:gdLst>
                <a:gd name="T0" fmla="*/ 27 w 27"/>
                <a:gd name="T1" fmla="*/ 54 h 54"/>
                <a:gd name="T2" fmla="*/ 0 w 27"/>
                <a:gd name="T3" fmla="*/ 27 h 54"/>
                <a:gd name="T4" fmla="*/ 27 w 27"/>
                <a:gd name="T5" fmla="*/ 0 h 54"/>
                <a:gd name="T6" fmla="*/ 27 w 27"/>
                <a:gd name="T7" fmla="*/ 54 h 54"/>
              </a:gdLst>
              <a:ahLst/>
              <a:cxnLst>
                <a:cxn ang="0">
                  <a:pos x="T0" y="T1"/>
                </a:cxn>
                <a:cxn ang="0">
                  <a:pos x="T2" y="T3"/>
                </a:cxn>
                <a:cxn ang="0">
                  <a:pos x="T4" y="T5"/>
                </a:cxn>
                <a:cxn ang="0">
                  <a:pos x="T6" y="T7"/>
                </a:cxn>
              </a:cxnLst>
              <a:rect l="0" t="0" r="r" b="b"/>
              <a:pathLst>
                <a:path w="27" h="54">
                  <a:moveTo>
                    <a:pt x="27" y="54"/>
                  </a:moveTo>
                  <a:lnTo>
                    <a:pt x="0" y="27"/>
                  </a:lnTo>
                  <a:lnTo>
                    <a:pt x="27" y="0"/>
                  </a:lnTo>
                  <a:lnTo>
                    <a:pt x="27"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97"/>
            <p:cNvSpPr>
              <a:spLocks/>
            </p:cNvSpPr>
            <p:nvPr/>
          </p:nvSpPr>
          <p:spPr bwMode="auto">
            <a:xfrm>
              <a:off x="3700" y="3409"/>
              <a:ext cx="27" cy="54"/>
            </a:xfrm>
            <a:custGeom>
              <a:avLst/>
              <a:gdLst>
                <a:gd name="T0" fmla="*/ 0 w 27"/>
                <a:gd name="T1" fmla="*/ 0 h 54"/>
                <a:gd name="T2" fmla="*/ 27 w 27"/>
                <a:gd name="T3" fmla="*/ 27 h 54"/>
                <a:gd name="T4" fmla="*/ 0 w 27"/>
                <a:gd name="T5" fmla="*/ 54 h 54"/>
                <a:gd name="T6" fmla="*/ 0 w 27"/>
                <a:gd name="T7" fmla="*/ 0 h 54"/>
              </a:gdLst>
              <a:ahLst/>
              <a:cxnLst>
                <a:cxn ang="0">
                  <a:pos x="T0" y="T1"/>
                </a:cxn>
                <a:cxn ang="0">
                  <a:pos x="T2" y="T3"/>
                </a:cxn>
                <a:cxn ang="0">
                  <a:pos x="T4" y="T5"/>
                </a:cxn>
                <a:cxn ang="0">
                  <a:pos x="T6" y="T7"/>
                </a:cxn>
              </a:cxnLst>
              <a:rect l="0" t="0" r="r" b="b"/>
              <a:pathLst>
                <a:path w="27" h="54">
                  <a:moveTo>
                    <a:pt x="0" y="0"/>
                  </a:moveTo>
                  <a:lnTo>
                    <a:pt x="27" y="27"/>
                  </a:lnTo>
                  <a:lnTo>
                    <a:pt x="0" y="5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98"/>
            <p:cNvSpPr>
              <a:spLocks noChangeArrowheads="1"/>
            </p:cNvSpPr>
            <p:nvPr/>
          </p:nvSpPr>
          <p:spPr bwMode="auto">
            <a:xfrm>
              <a:off x="2674" y="3578"/>
              <a:ext cx="849"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cs typeface="Arial" pitchFamily="34" charset="0"/>
                </a:rPr>
                <a:t>connection interval</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2" name="Line 99"/>
            <p:cNvSpPr>
              <a:spLocks noChangeShapeType="1"/>
            </p:cNvSpPr>
            <p:nvPr/>
          </p:nvSpPr>
          <p:spPr bwMode="auto">
            <a:xfrm>
              <a:off x="3748" y="3436"/>
              <a:ext cx="1341" cy="0"/>
            </a:xfrm>
            <a:prstGeom prst="line">
              <a:avLst/>
            </a:prstGeom>
            <a:noFill/>
            <a:ln w="2"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100"/>
            <p:cNvSpPr>
              <a:spLocks/>
            </p:cNvSpPr>
            <p:nvPr/>
          </p:nvSpPr>
          <p:spPr bwMode="auto">
            <a:xfrm>
              <a:off x="3727" y="3409"/>
              <a:ext cx="27" cy="54"/>
            </a:xfrm>
            <a:custGeom>
              <a:avLst/>
              <a:gdLst>
                <a:gd name="T0" fmla="*/ 27 w 27"/>
                <a:gd name="T1" fmla="*/ 54 h 54"/>
                <a:gd name="T2" fmla="*/ 0 w 27"/>
                <a:gd name="T3" fmla="*/ 27 h 54"/>
                <a:gd name="T4" fmla="*/ 27 w 27"/>
                <a:gd name="T5" fmla="*/ 0 h 54"/>
                <a:gd name="T6" fmla="*/ 27 w 27"/>
                <a:gd name="T7" fmla="*/ 54 h 54"/>
              </a:gdLst>
              <a:ahLst/>
              <a:cxnLst>
                <a:cxn ang="0">
                  <a:pos x="T0" y="T1"/>
                </a:cxn>
                <a:cxn ang="0">
                  <a:pos x="T2" y="T3"/>
                </a:cxn>
                <a:cxn ang="0">
                  <a:pos x="T4" y="T5"/>
                </a:cxn>
                <a:cxn ang="0">
                  <a:pos x="T6" y="T7"/>
                </a:cxn>
              </a:cxnLst>
              <a:rect l="0" t="0" r="r" b="b"/>
              <a:pathLst>
                <a:path w="27" h="54">
                  <a:moveTo>
                    <a:pt x="27" y="54"/>
                  </a:moveTo>
                  <a:lnTo>
                    <a:pt x="0" y="27"/>
                  </a:lnTo>
                  <a:lnTo>
                    <a:pt x="27" y="0"/>
                  </a:lnTo>
                  <a:lnTo>
                    <a:pt x="27"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01"/>
            <p:cNvSpPr>
              <a:spLocks/>
            </p:cNvSpPr>
            <p:nvPr/>
          </p:nvSpPr>
          <p:spPr bwMode="auto">
            <a:xfrm>
              <a:off x="5084" y="3409"/>
              <a:ext cx="27" cy="54"/>
            </a:xfrm>
            <a:custGeom>
              <a:avLst/>
              <a:gdLst>
                <a:gd name="T0" fmla="*/ 0 w 27"/>
                <a:gd name="T1" fmla="*/ 0 h 54"/>
                <a:gd name="T2" fmla="*/ 27 w 27"/>
                <a:gd name="T3" fmla="*/ 27 h 54"/>
                <a:gd name="T4" fmla="*/ 0 w 27"/>
                <a:gd name="T5" fmla="*/ 54 h 54"/>
                <a:gd name="T6" fmla="*/ 0 w 27"/>
                <a:gd name="T7" fmla="*/ 0 h 54"/>
              </a:gdLst>
              <a:ahLst/>
              <a:cxnLst>
                <a:cxn ang="0">
                  <a:pos x="T0" y="T1"/>
                </a:cxn>
                <a:cxn ang="0">
                  <a:pos x="T2" y="T3"/>
                </a:cxn>
                <a:cxn ang="0">
                  <a:pos x="T4" y="T5"/>
                </a:cxn>
                <a:cxn ang="0">
                  <a:pos x="T6" y="T7"/>
                </a:cxn>
              </a:cxnLst>
              <a:rect l="0" t="0" r="r" b="b"/>
              <a:pathLst>
                <a:path w="27" h="54">
                  <a:moveTo>
                    <a:pt x="0" y="0"/>
                  </a:moveTo>
                  <a:lnTo>
                    <a:pt x="27" y="27"/>
                  </a:lnTo>
                  <a:lnTo>
                    <a:pt x="0" y="5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102"/>
            <p:cNvSpPr>
              <a:spLocks noChangeArrowheads="1"/>
            </p:cNvSpPr>
            <p:nvPr/>
          </p:nvSpPr>
          <p:spPr bwMode="auto">
            <a:xfrm>
              <a:off x="4058" y="3578"/>
              <a:ext cx="849"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connection interval</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6" name="Rectangle 103"/>
            <p:cNvSpPr>
              <a:spLocks noChangeArrowheads="1"/>
            </p:cNvSpPr>
            <p:nvPr/>
          </p:nvSpPr>
          <p:spPr bwMode="auto">
            <a:xfrm>
              <a:off x="2758" y="2052"/>
              <a:ext cx="138" cy="415"/>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104"/>
            <p:cNvSpPr>
              <a:spLocks noChangeArrowheads="1"/>
            </p:cNvSpPr>
            <p:nvPr/>
          </p:nvSpPr>
          <p:spPr bwMode="auto">
            <a:xfrm>
              <a:off x="2806" y="2165"/>
              <a:ext cx="95"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pitchFamily="34" charset="0"/>
                  <a:cs typeface="Arial" pitchFamily="34" charset="0"/>
                </a:rPr>
                <a: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8" name="Rectangle 105"/>
            <p:cNvSpPr>
              <a:spLocks noChangeArrowheads="1"/>
            </p:cNvSpPr>
            <p:nvPr/>
          </p:nvSpPr>
          <p:spPr bwMode="auto">
            <a:xfrm>
              <a:off x="2799" y="2260"/>
              <a:ext cx="10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9" name="Line 106"/>
            <p:cNvSpPr>
              <a:spLocks noChangeShapeType="1"/>
            </p:cNvSpPr>
            <p:nvPr/>
          </p:nvSpPr>
          <p:spPr bwMode="auto">
            <a:xfrm flipV="1">
              <a:off x="2620" y="2744"/>
              <a:ext cx="0" cy="553"/>
            </a:xfrm>
            <a:prstGeom prst="line">
              <a:avLst/>
            </a:prstGeom>
            <a:noFill/>
            <a:ln w="2"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107"/>
            <p:cNvSpPr>
              <a:spLocks/>
            </p:cNvSpPr>
            <p:nvPr/>
          </p:nvSpPr>
          <p:spPr bwMode="auto">
            <a:xfrm>
              <a:off x="2593" y="2744"/>
              <a:ext cx="54" cy="27"/>
            </a:xfrm>
            <a:custGeom>
              <a:avLst/>
              <a:gdLst>
                <a:gd name="T0" fmla="*/ 54 w 54"/>
                <a:gd name="T1" fmla="*/ 27 h 27"/>
                <a:gd name="T2" fmla="*/ 27 w 54"/>
                <a:gd name="T3" fmla="*/ 0 h 27"/>
                <a:gd name="T4" fmla="*/ 0 w 54"/>
                <a:gd name="T5" fmla="*/ 27 h 27"/>
              </a:gdLst>
              <a:ahLst/>
              <a:cxnLst>
                <a:cxn ang="0">
                  <a:pos x="T0" y="T1"/>
                </a:cxn>
                <a:cxn ang="0">
                  <a:pos x="T2" y="T3"/>
                </a:cxn>
                <a:cxn ang="0">
                  <a:pos x="T4" y="T5"/>
                </a:cxn>
              </a:cxnLst>
              <a:rect l="0" t="0" r="r" b="b"/>
              <a:pathLst>
                <a:path w="54" h="27">
                  <a:moveTo>
                    <a:pt x="54" y="27"/>
                  </a:moveTo>
                  <a:lnTo>
                    <a:pt x="27" y="0"/>
                  </a:lnTo>
                  <a:lnTo>
                    <a:pt x="0" y="27"/>
                  </a:lnTo>
                </a:path>
              </a:pathLst>
            </a:custGeom>
            <a:noFill/>
            <a:ln w="2"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Rectangle 108"/>
            <p:cNvSpPr>
              <a:spLocks noChangeArrowheads="1"/>
            </p:cNvSpPr>
            <p:nvPr/>
          </p:nvSpPr>
          <p:spPr bwMode="auto">
            <a:xfrm>
              <a:off x="2620" y="2882"/>
              <a:ext cx="138" cy="415"/>
            </a:xfrm>
            <a:prstGeom prst="rect">
              <a:avLst/>
            </a:prstGeom>
            <a:solidFill>
              <a:srgbClr val="487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109"/>
            <p:cNvSpPr>
              <a:spLocks noChangeArrowheads="1"/>
            </p:cNvSpPr>
            <p:nvPr/>
          </p:nvSpPr>
          <p:spPr bwMode="auto">
            <a:xfrm>
              <a:off x="2667" y="2992"/>
              <a:ext cx="95"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pitchFamily="34" charset="0"/>
                  <a:cs typeface="Arial" pitchFamily="34" charset="0"/>
                </a:rPr>
                <a: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 name="Rectangle 110"/>
            <p:cNvSpPr>
              <a:spLocks noChangeArrowheads="1"/>
            </p:cNvSpPr>
            <p:nvPr/>
          </p:nvSpPr>
          <p:spPr bwMode="auto">
            <a:xfrm>
              <a:off x="2659" y="3088"/>
              <a:ext cx="10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4" name="Rectangle 111"/>
            <p:cNvSpPr>
              <a:spLocks noChangeArrowheads="1"/>
            </p:cNvSpPr>
            <p:nvPr/>
          </p:nvSpPr>
          <p:spPr bwMode="auto">
            <a:xfrm>
              <a:off x="2620" y="2052"/>
              <a:ext cx="138" cy="415"/>
            </a:xfrm>
            <a:prstGeom prst="rect">
              <a:avLst/>
            </a:prstGeom>
            <a:noFill/>
            <a:ln w="31" cap="rnd">
              <a:solidFill>
                <a:srgbClr val="4878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Rectangle 112"/>
            <p:cNvSpPr>
              <a:spLocks noChangeArrowheads="1"/>
            </p:cNvSpPr>
            <p:nvPr/>
          </p:nvSpPr>
          <p:spPr bwMode="auto">
            <a:xfrm>
              <a:off x="2659" y="2165"/>
              <a:ext cx="11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6" name="Rectangle 113"/>
            <p:cNvSpPr>
              <a:spLocks noChangeArrowheads="1"/>
            </p:cNvSpPr>
            <p:nvPr/>
          </p:nvSpPr>
          <p:spPr bwMode="auto">
            <a:xfrm>
              <a:off x="2659" y="2260"/>
              <a:ext cx="10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7" name="Rectangle 114"/>
            <p:cNvSpPr>
              <a:spLocks noChangeArrowheads="1"/>
            </p:cNvSpPr>
            <p:nvPr/>
          </p:nvSpPr>
          <p:spPr bwMode="auto">
            <a:xfrm>
              <a:off x="2758" y="2882"/>
              <a:ext cx="138" cy="415"/>
            </a:xfrm>
            <a:prstGeom prst="rect">
              <a:avLst/>
            </a:prstGeom>
            <a:noFill/>
            <a:ln w="31" cap="rnd">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15"/>
            <p:cNvSpPr>
              <a:spLocks noChangeArrowheads="1"/>
            </p:cNvSpPr>
            <p:nvPr/>
          </p:nvSpPr>
          <p:spPr bwMode="auto">
            <a:xfrm>
              <a:off x="2799" y="2992"/>
              <a:ext cx="11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9" name="Rectangle 116"/>
            <p:cNvSpPr>
              <a:spLocks noChangeArrowheads="1"/>
            </p:cNvSpPr>
            <p:nvPr/>
          </p:nvSpPr>
          <p:spPr bwMode="auto">
            <a:xfrm>
              <a:off x="2799" y="3088"/>
              <a:ext cx="10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0" name="Freeform 117"/>
            <p:cNvSpPr>
              <a:spLocks/>
            </p:cNvSpPr>
            <p:nvPr/>
          </p:nvSpPr>
          <p:spPr bwMode="auto">
            <a:xfrm>
              <a:off x="2634" y="2522"/>
              <a:ext cx="110" cy="222"/>
            </a:xfrm>
            <a:custGeom>
              <a:avLst/>
              <a:gdLst>
                <a:gd name="T0" fmla="*/ 55 w 110"/>
                <a:gd name="T1" fmla="*/ 0 h 222"/>
                <a:gd name="T2" fmla="*/ 0 w 110"/>
                <a:gd name="T3" fmla="*/ 55 h 222"/>
                <a:gd name="T4" fmla="*/ 36 w 110"/>
                <a:gd name="T5" fmla="*/ 55 h 222"/>
                <a:gd name="T6" fmla="*/ 36 w 110"/>
                <a:gd name="T7" fmla="*/ 222 h 222"/>
                <a:gd name="T8" fmla="*/ 74 w 110"/>
                <a:gd name="T9" fmla="*/ 222 h 222"/>
                <a:gd name="T10" fmla="*/ 74 w 110"/>
                <a:gd name="T11" fmla="*/ 55 h 222"/>
                <a:gd name="T12" fmla="*/ 110 w 110"/>
                <a:gd name="T13" fmla="*/ 55 h 222"/>
                <a:gd name="T14" fmla="*/ 55 w 110"/>
                <a:gd name="T15" fmla="*/ 0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222">
                  <a:moveTo>
                    <a:pt x="55" y="0"/>
                  </a:moveTo>
                  <a:lnTo>
                    <a:pt x="0" y="55"/>
                  </a:lnTo>
                  <a:lnTo>
                    <a:pt x="36" y="55"/>
                  </a:lnTo>
                  <a:lnTo>
                    <a:pt x="36" y="222"/>
                  </a:lnTo>
                  <a:lnTo>
                    <a:pt x="74" y="222"/>
                  </a:lnTo>
                  <a:lnTo>
                    <a:pt x="74" y="55"/>
                  </a:lnTo>
                  <a:lnTo>
                    <a:pt x="110" y="55"/>
                  </a:lnTo>
                  <a:lnTo>
                    <a:pt x="55" y="0"/>
                  </a:lnTo>
                  <a:close/>
                </a:path>
              </a:pathLst>
            </a:custGeom>
            <a:solidFill>
              <a:srgbClr val="4878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18"/>
            <p:cNvSpPr>
              <a:spLocks/>
            </p:cNvSpPr>
            <p:nvPr/>
          </p:nvSpPr>
          <p:spPr bwMode="auto">
            <a:xfrm>
              <a:off x="2634" y="2522"/>
              <a:ext cx="110" cy="222"/>
            </a:xfrm>
            <a:custGeom>
              <a:avLst/>
              <a:gdLst>
                <a:gd name="T0" fmla="*/ 55 w 110"/>
                <a:gd name="T1" fmla="*/ 0 h 222"/>
                <a:gd name="T2" fmla="*/ 0 w 110"/>
                <a:gd name="T3" fmla="*/ 55 h 222"/>
                <a:gd name="T4" fmla="*/ 36 w 110"/>
                <a:gd name="T5" fmla="*/ 55 h 222"/>
                <a:gd name="T6" fmla="*/ 36 w 110"/>
                <a:gd name="T7" fmla="*/ 222 h 222"/>
                <a:gd name="T8" fmla="*/ 74 w 110"/>
                <a:gd name="T9" fmla="*/ 222 h 222"/>
                <a:gd name="T10" fmla="*/ 74 w 110"/>
                <a:gd name="T11" fmla="*/ 55 h 222"/>
                <a:gd name="T12" fmla="*/ 110 w 110"/>
                <a:gd name="T13" fmla="*/ 55 h 222"/>
                <a:gd name="T14" fmla="*/ 55 w 110"/>
                <a:gd name="T15" fmla="*/ 0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222">
                  <a:moveTo>
                    <a:pt x="55" y="0"/>
                  </a:moveTo>
                  <a:lnTo>
                    <a:pt x="0" y="55"/>
                  </a:lnTo>
                  <a:lnTo>
                    <a:pt x="36" y="55"/>
                  </a:lnTo>
                  <a:lnTo>
                    <a:pt x="36" y="222"/>
                  </a:lnTo>
                  <a:lnTo>
                    <a:pt x="74" y="222"/>
                  </a:lnTo>
                  <a:lnTo>
                    <a:pt x="74" y="55"/>
                  </a:lnTo>
                  <a:lnTo>
                    <a:pt x="110" y="55"/>
                  </a:lnTo>
                  <a:lnTo>
                    <a:pt x="55" y="0"/>
                  </a:lnTo>
                  <a:close/>
                </a:path>
              </a:pathLst>
            </a:custGeom>
            <a:noFill/>
            <a:ln w="2"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19"/>
            <p:cNvSpPr>
              <a:spLocks/>
            </p:cNvSpPr>
            <p:nvPr/>
          </p:nvSpPr>
          <p:spPr bwMode="auto">
            <a:xfrm>
              <a:off x="2772" y="2522"/>
              <a:ext cx="111" cy="222"/>
            </a:xfrm>
            <a:custGeom>
              <a:avLst/>
              <a:gdLst>
                <a:gd name="T0" fmla="*/ 55 w 111"/>
                <a:gd name="T1" fmla="*/ 222 h 222"/>
                <a:gd name="T2" fmla="*/ 111 w 111"/>
                <a:gd name="T3" fmla="*/ 166 h 222"/>
                <a:gd name="T4" fmla="*/ 74 w 111"/>
                <a:gd name="T5" fmla="*/ 166 h 222"/>
                <a:gd name="T6" fmla="*/ 74 w 111"/>
                <a:gd name="T7" fmla="*/ 0 h 222"/>
                <a:gd name="T8" fmla="*/ 37 w 111"/>
                <a:gd name="T9" fmla="*/ 0 h 222"/>
                <a:gd name="T10" fmla="*/ 37 w 111"/>
                <a:gd name="T11" fmla="*/ 166 h 222"/>
                <a:gd name="T12" fmla="*/ 0 w 111"/>
                <a:gd name="T13" fmla="*/ 166 h 222"/>
                <a:gd name="T14" fmla="*/ 55 w 111"/>
                <a:gd name="T15" fmla="*/ 222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222">
                  <a:moveTo>
                    <a:pt x="55" y="222"/>
                  </a:moveTo>
                  <a:lnTo>
                    <a:pt x="111" y="166"/>
                  </a:lnTo>
                  <a:lnTo>
                    <a:pt x="74" y="166"/>
                  </a:lnTo>
                  <a:lnTo>
                    <a:pt x="74" y="0"/>
                  </a:lnTo>
                  <a:lnTo>
                    <a:pt x="37" y="0"/>
                  </a:lnTo>
                  <a:lnTo>
                    <a:pt x="37" y="166"/>
                  </a:lnTo>
                  <a:lnTo>
                    <a:pt x="0" y="166"/>
                  </a:lnTo>
                  <a:lnTo>
                    <a:pt x="55" y="222"/>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20"/>
            <p:cNvSpPr>
              <a:spLocks/>
            </p:cNvSpPr>
            <p:nvPr/>
          </p:nvSpPr>
          <p:spPr bwMode="auto">
            <a:xfrm>
              <a:off x="2772" y="2522"/>
              <a:ext cx="111" cy="222"/>
            </a:xfrm>
            <a:custGeom>
              <a:avLst/>
              <a:gdLst>
                <a:gd name="T0" fmla="*/ 55 w 111"/>
                <a:gd name="T1" fmla="*/ 222 h 222"/>
                <a:gd name="T2" fmla="*/ 111 w 111"/>
                <a:gd name="T3" fmla="*/ 166 h 222"/>
                <a:gd name="T4" fmla="*/ 74 w 111"/>
                <a:gd name="T5" fmla="*/ 166 h 222"/>
                <a:gd name="T6" fmla="*/ 74 w 111"/>
                <a:gd name="T7" fmla="*/ 0 h 222"/>
                <a:gd name="T8" fmla="*/ 37 w 111"/>
                <a:gd name="T9" fmla="*/ 0 h 222"/>
                <a:gd name="T10" fmla="*/ 37 w 111"/>
                <a:gd name="T11" fmla="*/ 166 h 222"/>
                <a:gd name="T12" fmla="*/ 0 w 111"/>
                <a:gd name="T13" fmla="*/ 166 h 222"/>
                <a:gd name="T14" fmla="*/ 55 w 111"/>
                <a:gd name="T15" fmla="*/ 222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222">
                  <a:moveTo>
                    <a:pt x="55" y="222"/>
                  </a:moveTo>
                  <a:lnTo>
                    <a:pt x="111" y="166"/>
                  </a:lnTo>
                  <a:lnTo>
                    <a:pt x="74" y="166"/>
                  </a:lnTo>
                  <a:lnTo>
                    <a:pt x="74" y="0"/>
                  </a:lnTo>
                  <a:lnTo>
                    <a:pt x="37" y="0"/>
                  </a:lnTo>
                  <a:lnTo>
                    <a:pt x="37" y="166"/>
                  </a:lnTo>
                  <a:lnTo>
                    <a:pt x="0" y="166"/>
                  </a:lnTo>
                  <a:lnTo>
                    <a:pt x="55" y="222"/>
                  </a:lnTo>
                  <a:close/>
                </a:path>
              </a:pathLst>
            </a:custGeom>
            <a:noFill/>
            <a:ln w="2"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21"/>
            <p:cNvSpPr>
              <a:spLocks noChangeArrowheads="1"/>
            </p:cNvSpPr>
            <p:nvPr/>
          </p:nvSpPr>
          <p:spPr bwMode="auto">
            <a:xfrm>
              <a:off x="3035" y="2052"/>
              <a:ext cx="138" cy="415"/>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22"/>
            <p:cNvSpPr>
              <a:spLocks noChangeArrowheads="1"/>
            </p:cNvSpPr>
            <p:nvPr/>
          </p:nvSpPr>
          <p:spPr bwMode="auto">
            <a:xfrm>
              <a:off x="3077" y="2165"/>
              <a:ext cx="95"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pitchFamily="34" charset="0"/>
                  <a:cs typeface="Arial" pitchFamily="34" charset="0"/>
                </a:rPr>
                <a: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6" name="Rectangle 123"/>
            <p:cNvSpPr>
              <a:spLocks noChangeArrowheads="1"/>
            </p:cNvSpPr>
            <p:nvPr/>
          </p:nvSpPr>
          <p:spPr bwMode="auto">
            <a:xfrm>
              <a:off x="3077" y="2260"/>
              <a:ext cx="10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7" name="Line 124"/>
            <p:cNvSpPr>
              <a:spLocks noChangeShapeType="1"/>
            </p:cNvSpPr>
            <p:nvPr/>
          </p:nvSpPr>
          <p:spPr bwMode="auto">
            <a:xfrm flipV="1">
              <a:off x="2896" y="2744"/>
              <a:ext cx="0" cy="553"/>
            </a:xfrm>
            <a:prstGeom prst="line">
              <a:avLst/>
            </a:prstGeom>
            <a:noFill/>
            <a:ln w="2"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25"/>
            <p:cNvSpPr>
              <a:spLocks/>
            </p:cNvSpPr>
            <p:nvPr/>
          </p:nvSpPr>
          <p:spPr bwMode="auto">
            <a:xfrm>
              <a:off x="2869" y="2744"/>
              <a:ext cx="54" cy="27"/>
            </a:xfrm>
            <a:custGeom>
              <a:avLst/>
              <a:gdLst>
                <a:gd name="T0" fmla="*/ 54 w 54"/>
                <a:gd name="T1" fmla="*/ 27 h 27"/>
                <a:gd name="T2" fmla="*/ 27 w 54"/>
                <a:gd name="T3" fmla="*/ 0 h 27"/>
                <a:gd name="T4" fmla="*/ 0 w 54"/>
                <a:gd name="T5" fmla="*/ 27 h 27"/>
              </a:gdLst>
              <a:ahLst/>
              <a:cxnLst>
                <a:cxn ang="0">
                  <a:pos x="T0" y="T1"/>
                </a:cxn>
                <a:cxn ang="0">
                  <a:pos x="T2" y="T3"/>
                </a:cxn>
                <a:cxn ang="0">
                  <a:pos x="T4" y="T5"/>
                </a:cxn>
              </a:cxnLst>
              <a:rect l="0" t="0" r="r" b="b"/>
              <a:pathLst>
                <a:path w="54" h="27">
                  <a:moveTo>
                    <a:pt x="54" y="27"/>
                  </a:moveTo>
                  <a:lnTo>
                    <a:pt x="27" y="0"/>
                  </a:lnTo>
                  <a:lnTo>
                    <a:pt x="0" y="27"/>
                  </a:lnTo>
                </a:path>
              </a:pathLst>
            </a:custGeom>
            <a:noFill/>
            <a:ln w="2"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Rectangle 126"/>
            <p:cNvSpPr>
              <a:spLocks noChangeArrowheads="1"/>
            </p:cNvSpPr>
            <p:nvPr/>
          </p:nvSpPr>
          <p:spPr bwMode="auto">
            <a:xfrm>
              <a:off x="2896" y="2882"/>
              <a:ext cx="139" cy="415"/>
            </a:xfrm>
            <a:prstGeom prst="rect">
              <a:avLst/>
            </a:prstGeom>
            <a:solidFill>
              <a:srgbClr val="4878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127"/>
            <p:cNvSpPr>
              <a:spLocks noChangeArrowheads="1"/>
            </p:cNvSpPr>
            <p:nvPr/>
          </p:nvSpPr>
          <p:spPr bwMode="auto">
            <a:xfrm>
              <a:off x="2945" y="2992"/>
              <a:ext cx="95"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pitchFamily="34" charset="0"/>
                  <a:cs typeface="Arial" pitchFamily="34" charset="0"/>
                </a:rPr>
                <a:t>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1" name="Rectangle 128"/>
            <p:cNvSpPr>
              <a:spLocks noChangeArrowheads="1"/>
            </p:cNvSpPr>
            <p:nvPr/>
          </p:nvSpPr>
          <p:spPr bwMode="auto">
            <a:xfrm>
              <a:off x="2938" y="3088"/>
              <a:ext cx="10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2" name="Rectangle 129"/>
            <p:cNvSpPr>
              <a:spLocks noChangeArrowheads="1"/>
            </p:cNvSpPr>
            <p:nvPr/>
          </p:nvSpPr>
          <p:spPr bwMode="auto">
            <a:xfrm>
              <a:off x="2896" y="2052"/>
              <a:ext cx="139" cy="415"/>
            </a:xfrm>
            <a:prstGeom prst="rect">
              <a:avLst/>
            </a:prstGeom>
            <a:noFill/>
            <a:ln w="31" cap="rnd">
              <a:solidFill>
                <a:srgbClr val="4878B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30"/>
            <p:cNvSpPr>
              <a:spLocks noChangeArrowheads="1"/>
            </p:cNvSpPr>
            <p:nvPr/>
          </p:nvSpPr>
          <p:spPr bwMode="auto">
            <a:xfrm>
              <a:off x="2938" y="2165"/>
              <a:ext cx="11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4" name="Rectangle 131"/>
            <p:cNvSpPr>
              <a:spLocks noChangeArrowheads="1"/>
            </p:cNvSpPr>
            <p:nvPr/>
          </p:nvSpPr>
          <p:spPr bwMode="auto">
            <a:xfrm>
              <a:off x="2938" y="2260"/>
              <a:ext cx="10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5" name="Rectangle 132"/>
            <p:cNvSpPr>
              <a:spLocks noChangeArrowheads="1"/>
            </p:cNvSpPr>
            <p:nvPr/>
          </p:nvSpPr>
          <p:spPr bwMode="auto">
            <a:xfrm>
              <a:off x="3035" y="2882"/>
              <a:ext cx="138" cy="415"/>
            </a:xfrm>
            <a:prstGeom prst="rect">
              <a:avLst/>
            </a:prstGeom>
            <a:noFill/>
            <a:ln w="31" cap="rnd">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33"/>
            <p:cNvSpPr>
              <a:spLocks noChangeArrowheads="1"/>
            </p:cNvSpPr>
            <p:nvPr/>
          </p:nvSpPr>
          <p:spPr bwMode="auto">
            <a:xfrm>
              <a:off x="3077" y="2992"/>
              <a:ext cx="110"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7" name="Rectangle 134"/>
            <p:cNvSpPr>
              <a:spLocks noChangeArrowheads="1"/>
            </p:cNvSpPr>
            <p:nvPr/>
          </p:nvSpPr>
          <p:spPr bwMode="auto">
            <a:xfrm>
              <a:off x="3077" y="3088"/>
              <a:ext cx="103"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000000"/>
                  </a:solidFill>
                  <a:effectLst/>
                  <a:latin typeface="Arial" pitchFamily="34" charset="0"/>
                  <a:cs typeface="Arial" pitchFamily="34" charset="0"/>
                </a:rPr>
                <a:t>X</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8" name="Freeform 135"/>
            <p:cNvSpPr>
              <a:spLocks/>
            </p:cNvSpPr>
            <p:nvPr/>
          </p:nvSpPr>
          <p:spPr bwMode="auto">
            <a:xfrm>
              <a:off x="2910" y="2522"/>
              <a:ext cx="111" cy="222"/>
            </a:xfrm>
            <a:custGeom>
              <a:avLst/>
              <a:gdLst>
                <a:gd name="T0" fmla="*/ 56 w 111"/>
                <a:gd name="T1" fmla="*/ 0 h 222"/>
                <a:gd name="T2" fmla="*/ 0 w 111"/>
                <a:gd name="T3" fmla="*/ 55 h 222"/>
                <a:gd name="T4" fmla="*/ 37 w 111"/>
                <a:gd name="T5" fmla="*/ 55 h 222"/>
                <a:gd name="T6" fmla="*/ 37 w 111"/>
                <a:gd name="T7" fmla="*/ 222 h 222"/>
                <a:gd name="T8" fmla="*/ 74 w 111"/>
                <a:gd name="T9" fmla="*/ 222 h 222"/>
                <a:gd name="T10" fmla="*/ 74 w 111"/>
                <a:gd name="T11" fmla="*/ 55 h 222"/>
                <a:gd name="T12" fmla="*/ 111 w 111"/>
                <a:gd name="T13" fmla="*/ 55 h 222"/>
                <a:gd name="T14" fmla="*/ 56 w 111"/>
                <a:gd name="T15" fmla="*/ 0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222">
                  <a:moveTo>
                    <a:pt x="56" y="0"/>
                  </a:moveTo>
                  <a:lnTo>
                    <a:pt x="0" y="55"/>
                  </a:lnTo>
                  <a:lnTo>
                    <a:pt x="37" y="55"/>
                  </a:lnTo>
                  <a:lnTo>
                    <a:pt x="37" y="222"/>
                  </a:lnTo>
                  <a:lnTo>
                    <a:pt x="74" y="222"/>
                  </a:lnTo>
                  <a:lnTo>
                    <a:pt x="74" y="55"/>
                  </a:lnTo>
                  <a:lnTo>
                    <a:pt x="111" y="55"/>
                  </a:lnTo>
                  <a:lnTo>
                    <a:pt x="56" y="0"/>
                  </a:lnTo>
                  <a:close/>
                </a:path>
              </a:pathLst>
            </a:custGeom>
            <a:solidFill>
              <a:srgbClr val="4878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36"/>
            <p:cNvSpPr>
              <a:spLocks/>
            </p:cNvSpPr>
            <p:nvPr/>
          </p:nvSpPr>
          <p:spPr bwMode="auto">
            <a:xfrm>
              <a:off x="2910" y="2522"/>
              <a:ext cx="111" cy="222"/>
            </a:xfrm>
            <a:custGeom>
              <a:avLst/>
              <a:gdLst>
                <a:gd name="T0" fmla="*/ 56 w 111"/>
                <a:gd name="T1" fmla="*/ 0 h 222"/>
                <a:gd name="T2" fmla="*/ 0 w 111"/>
                <a:gd name="T3" fmla="*/ 55 h 222"/>
                <a:gd name="T4" fmla="*/ 37 w 111"/>
                <a:gd name="T5" fmla="*/ 55 h 222"/>
                <a:gd name="T6" fmla="*/ 37 w 111"/>
                <a:gd name="T7" fmla="*/ 222 h 222"/>
                <a:gd name="T8" fmla="*/ 74 w 111"/>
                <a:gd name="T9" fmla="*/ 222 h 222"/>
                <a:gd name="T10" fmla="*/ 74 w 111"/>
                <a:gd name="T11" fmla="*/ 55 h 222"/>
                <a:gd name="T12" fmla="*/ 111 w 111"/>
                <a:gd name="T13" fmla="*/ 55 h 222"/>
                <a:gd name="T14" fmla="*/ 56 w 111"/>
                <a:gd name="T15" fmla="*/ 0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222">
                  <a:moveTo>
                    <a:pt x="56" y="0"/>
                  </a:moveTo>
                  <a:lnTo>
                    <a:pt x="0" y="55"/>
                  </a:lnTo>
                  <a:lnTo>
                    <a:pt x="37" y="55"/>
                  </a:lnTo>
                  <a:lnTo>
                    <a:pt x="37" y="222"/>
                  </a:lnTo>
                  <a:lnTo>
                    <a:pt x="74" y="222"/>
                  </a:lnTo>
                  <a:lnTo>
                    <a:pt x="74" y="55"/>
                  </a:lnTo>
                  <a:lnTo>
                    <a:pt x="111" y="55"/>
                  </a:lnTo>
                  <a:lnTo>
                    <a:pt x="56" y="0"/>
                  </a:lnTo>
                  <a:close/>
                </a:path>
              </a:pathLst>
            </a:custGeom>
            <a:noFill/>
            <a:ln w="2"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137"/>
            <p:cNvSpPr>
              <a:spLocks/>
            </p:cNvSpPr>
            <p:nvPr/>
          </p:nvSpPr>
          <p:spPr bwMode="auto">
            <a:xfrm>
              <a:off x="3049" y="2522"/>
              <a:ext cx="111" cy="222"/>
            </a:xfrm>
            <a:custGeom>
              <a:avLst/>
              <a:gdLst>
                <a:gd name="T0" fmla="*/ 55 w 111"/>
                <a:gd name="T1" fmla="*/ 222 h 222"/>
                <a:gd name="T2" fmla="*/ 111 w 111"/>
                <a:gd name="T3" fmla="*/ 166 h 222"/>
                <a:gd name="T4" fmla="*/ 74 w 111"/>
                <a:gd name="T5" fmla="*/ 166 h 222"/>
                <a:gd name="T6" fmla="*/ 74 w 111"/>
                <a:gd name="T7" fmla="*/ 0 h 222"/>
                <a:gd name="T8" fmla="*/ 36 w 111"/>
                <a:gd name="T9" fmla="*/ 0 h 222"/>
                <a:gd name="T10" fmla="*/ 36 w 111"/>
                <a:gd name="T11" fmla="*/ 166 h 222"/>
                <a:gd name="T12" fmla="*/ 0 w 111"/>
                <a:gd name="T13" fmla="*/ 166 h 222"/>
                <a:gd name="T14" fmla="*/ 55 w 111"/>
                <a:gd name="T15" fmla="*/ 222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222">
                  <a:moveTo>
                    <a:pt x="55" y="222"/>
                  </a:moveTo>
                  <a:lnTo>
                    <a:pt x="111" y="166"/>
                  </a:lnTo>
                  <a:lnTo>
                    <a:pt x="74" y="166"/>
                  </a:lnTo>
                  <a:lnTo>
                    <a:pt x="74" y="0"/>
                  </a:lnTo>
                  <a:lnTo>
                    <a:pt x="36" y="0"/>
                  </a:lnTo>
                  <a:lnTo>
                    <a:pt x="36" y="166"/>
                  </a:lnTo>
                  <a:lnTo>
                    <a:pt x="0" y="166"/>
                  </a:lnTo>
                  <a:lnTo>
                    <a:pt x="55" y="222"/>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38"/>
            <p:cNvSpPr>
              <a:spLocks/>
            </p:cNvSpPr>
            <p:nvPr/>
          </p:nvSpPr>
          <p:spPr bwMode="auto">
            <a:xfrm>
              <a:off x="3049" y="2522"/>
              <a:ext cx="111" cy="222"/>
            </a:xfrm>
            <a:custGeom>
              <a:avLst/>
              <a:gdLst>
                <a:gd name="T0" fmla="*/ 55 w 111"/>
                <a:gd name="T1" fmla="*/ 222 h 222"/>
                <a:gd name="T2" fmla="*/ 111 w 111"/>
                <a:gd name="T3" fmla="*/ 166 h 222"/>
                <a:gd name="T4" fmla="*/ 74 w 111"/>
                <a:gd name="T5" fmla="*/ 166 h 222"/>
                <a:gd name="T6" fmla="*/ 74 w 111"/>
                <a:gd name="T7" fmla="*/ 0 h 222"/>
                <a:gd name="T8" fmla="*/ 36 w 111"/>
                <a:gd name="T9" fmla="*/ 0 h 222"/>
                <a:gd name="T10" fmla="*/ 36 w 111"/>
                <a:gd name="T11" fmla="*/ 166 h 222"/>
                <a:gd name="T12" fmla="*/ 0 w 111"/>
                <a:gd name="T13" fmla="*/ 166 h 222"/>
                <a:gd name="T14" fmla="*/ 55 w 111"/>
                <a:gd name="T15" fmla="*/ 222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222">
                  <a:moveTo>
                    <a:pt x="55" y="222"/>
                  </a:moveTo>
                  <a:lnTo>
                    <a:pt x="111" y="166"/>
                  </a:lnTo>
                  <a:lnTo>
                    <a:pt x="74" y="166"/>
                  </a:lnTo>
                  <a:lnTo>
                    <a:pt x="74" y="0"/>
                  </a:lnTo>
                  <a:lnTo>
                    <a:pt x="36" y="0"/>
                  </a:lnTo>
                  <a:lnTo>
                    <a:pt x="36" y="166"/>
                  </a:lnTo>
                  <a:lnTo>
                    <a:pt x="0" y="166"/>
                  </a:lnTo>
                  <a:lnTo>
                    <a:pt x="55" y="222"/>
                  </a:lnTo>
                  <a:close/>
                </a:path>
              </a:pathLst>
            </a:custGeom>
            <a:noFill/>
            <a:ln w="2"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32" name="Rectangle 98"/>
          <p:cNvSpPr>
            <a:spLocks noChangeArrowheads="1"/>
          </p:cNvSpPr>
          <p:nvPr/>
        </p:nvSpPr>
        <p:spPr bwMode="auto">
          <a:xfrm>
            <a:off x="6660232" y="3491136"/>
            <a:ext cx="84157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000000"/>
                </a:solidFill>
                <a:effectLst/>
                <a:latin typeface="Arial" pitchFamily="34" charset="0"/>
                <a:cs typeface="Arial" pitchFamily="34" charset="0"/>
              </a:rPr>
              <a:t>Slave</a:t>
            </a:r>
            <a:r>
              <a:rPr kumimoji="0" lang="en-US" sz="1000" b="1" i="0" u="none" strike="noStrike" cap="none" normalizeH="0" dirty="0">
                <a:ln>
                  <a:noFill/>
                </a:ln>
                <a:solidFill>
                  <a:srgbClr val="000000"/>
                </a:solidFill>
                <a:effectLst/>
                <a:latin typeface="Arial" pitchFamily="34" charset="0"/>
                <a:cs typeface="Arial" pitchFamily="34" charset="0"/>
              </a:rPr>
              <a:t> latency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33" name="Line 99"/>
          <p:cNvSpPr>
            <a:spLocks noChangeShapeType="1"/>
          </p:cNvSpPr>
          <p:nvPr/>
        </p:nvSpPr>
        <p:spPr bwMode="auto">
          <a:xfrm>
            <a:off x="5949951" y="3645024"/>
            <a:ext cx="2128838" cy="0"/>
          </a:xfrm>
          <a:prstGeom prst="line">
            <a:avLst/>
          </a:prstGeom>
          <a:noFill/>
          <a:ln w="2" cap="rnd">
            <a:solidFill>
              <a:srgbClr val="000000"/>
            </a:solidFill>
            <a:prstDash val="solid"/>
            <a:round/>
            <a:headEnd type="arrow"/>
            <a:tailEnd type="arrow"/>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34" name="Group 133"/>
          <p:cNvGrpSpPr/>
          <p:nvPr/>
        </p:nvGrpSpPr>
        <p:grpSpPr>
          <a:xfrm>
            <a:off x="6232617" y="359191"/>
            <a:ext cx="2538384" cy="1002983"/>
            <a:chOff x="2724150" y="4498142"/>
            <a:chExt cx="3505200" cy="1711050"/>
          </a:xfrm>
        </p:grpSpPr>
        <p:sp>
          <p:nvSpPr>
            <p:cNvPr id="135" name="AutoShape 3"/>
            <p:cNvSpPr>
              <a:spLocks noChangeArrowheads="1"/>
            </p:cNvSpPr>
            <p:nvPr/>
          </p:nvSpPr>
          <p:spPr bwMode="auto">
            <a:xfrm>
              <a:off x="2724150" y="4670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136" name="Rectangle 135"/>
            <p:cNvSpPr>
              <a:spLocks noChangeArrowheads="1"/>
            </p:cNvSpPr>
            <p:nvPr/>
          </p:nvSpPr>
          <p:spPr bwMode="auto">
            <a:xfrm rot="5400000">
              <a:off x="2147634" y="5158779"/>
              <a:ext cx="1711050" cy="38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31875">
                <a:buNone/>
              </a:pPr>
              <a:r>
                <a:rPr lang="en-US" sz="1200" u="none" dirty="0">
                  <a:solidFill>
                    <a:srgbClr val="080808"/>
                  </a:solidFill>
                </a:rPr>
                <a:t> </a:t>
              </a:r>
              <a:r>
                <a:rPr lang="en-US" sz="1200" u="none" dirty="0">
                  <a:solidFill>
                    <a:schemeClr val="tx2"/>
                  </a:solidFill>
                </a:rPr>
                <a:t>Controller</a:t>
              </a:r>
            </a:p>
          </p:txBody>
        </p:sp>
        <p:sp>
          <p:nvSpPr>
            <p:cNvPr id="137" name="Rectangle 136"/>
            <p:cNvSpPr/>
            <p:nvPr/>
          </p:nvSpPr>
          <p:spPr>
            <a:xfrm>
              <a:off x="3243746" y="476122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Host Controller Interface </a:t>
              </a:r>
              <a:endParaRPr lang="nb-NO" sz="1200" dirty="0"/>
            </a:p>
          </p:txBody>
        </p:sp>
        <p:sp>
          <p:nvSpPr>
            <p:cNvPr id="138" name="Rectangle 137"/>
            <p:cNvSpPr/>
            <p:nvPr/>
          </p:nvSpPr>
          <p:spPr>
            <a:xfrm>
              <a:off x="3243746" y="5180326"/>
              <a:ext cx="2833204" cy="320680"/>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Link Layer (LL)</a:t>
              </a:r>
              <a:endParaRPr lang="nb-NO" sz="1200" dirty="0"/>
            </a:p>
          </p:txBody>
        </p:sp>
        <p:sp>
          <p:nvSpPr>
            <p:cNvPr id="139" name="Rectangle 138"/>
            <p:cNvSpPr/>
            <p:nvPr/>
          </p:nvSpPr>
          <p:spPr>
            <a:xfrm>
              <a:off x="3243746" y="561466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Physical Layer (PHY)</a:t>
              </a:r>
              <a:endParaRPr lang="nb-NO" sz="1200" dirty="0"/>
            </a:p>
          </p:txBody>
        </p:sp>
      </p:grpSp>
    </p:spTree>
    <p:extLst>
      <p:ext uri="{BB962C8B-B14F-4D97-AF65-F5344CB8AC3E}">
        <p14:creationId xmlns:p14="http://schemas.microsoft.com/office/powerpoint/2010/main" val="4071239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otham Extra Light" charset="0"/>
                <a:ea typeface="Gotham Extra Light" charset="0"/>
                <a:cs typeface="Gotham Extra Light" charset="0"/>
              </a:rPr>
              <a:t>Bluetooth LE Architecture</a:t>
            </a:r>
            <a:endParaRPr lang="en-US" sz="2800" dirty="0">
              <a:latin typeface="Gotham Extra Light" charset="0"/>
              <a:ea typeface="Gotham Extra Light" charset="0"/>
              <a:cs typeface="Gotham Extra Light" charset="0"/>
            </a:endParaRPr>
          </a:p>
        </p:txBody>
      </p:sp>
      <p:sp>
        <p:nvSpPr>
          <p:cNvPr id="3" name="Content Placeholder 2"/>
          <p:cNvSpPr>
            <a:spLocks noGrp="1"/>
          </p:cNvSpPr>
          <p:nvPr>
            <p:ph sz="quarter" idx="10"/>
          </p:nvPr>
        </p:nvSpPr>
        <p:spPr>
          <a:xfrm>
            <a:off x="496686" y="1527175"/>
            <a:ext cx="4589444" cy="2949727"/>
          </a:xfrm>
        </p:spPr>
        <p:txBody>
          <a:bodyPr anchor="ctr">
            <a:normAutofit/>
          </a:bodyPr>
          <a:lstStyle/>
          <a:p>
            <a:pPr marL="284400">
              <a:buFont typeface="Wingdings" charset="2"/>
              <a:buChar char="§"/>
            </a:pPr>
            <a:r>
              <a:rPr lang="en-US" dirty="0"/>
              <a:t>Split into three main building blocks</a:t>
            </a:r>
          </a:p>
          <a:p>
            <a:pPr marL="741600" lvl="1">
              <a:buFont typeface="Wingdings" charset="2"/>
              <a:buChar char="§"/>
            </a:pPr>
            <a:r>
              <a:rPr lang="en-US" dirty="0"/>
              <a:t>Application</a:t>
            </a:r>
          </a:p>
          <a:p>
            <a:pPr marL="896400" lvl="2">
              <a:buFont typeface="Wingdings" charset="2"/>
              <a:buChar char="§"/>
            </a:pPr>
            <a:r>
              <a:rPr lang="en-US" dirty="0"/>
              <a:t>User application interfacing with the Bluetooth protocol stack</a:t>
            </a:r>
          </a:p>
          <a:p>
            <a:pPr marL="741600" lvl="1">
              <a:buFont typeface="Wingdings" charset="2"/>
              <a:buChar char="§"/>
            </a:pPr>
            <a:r>
              <a:rPr lang="en-US" dirty="0"/>
              <a:t>Host</a:t>
            </a:r>
          </a:p>
          <a:p>
            <a:pPr marL="896400" lvl="2">
              <a:buFont typeface="Wingdings" charset="2"/>
              <a:buChar char="§"/>
            </a:pPr>
            <a:r>
              <a:rPr lang="en-US" dirty="0"/>
              <a:t>Upper layers of the Bluetooth protocol stack </a:t>
            </a:r>
          </a:p>
          <a:p>
            <a:pPr marL="741600" lvl="1">
              <a:buFont typeface="Wingdings" charset="2"/>
              <a:buChar char="§"/>
            </a:pPr>
            <a:r>
              <a:rPr lang="en-US" dirty="0"/>
              <a:t>Controller</a:t>
            </a:r>
          </a:p>
          <a:p>
            <a:pPr marL="896400" lvl="2">
              <a:buFont typeface="Wingdings" charset="2"/>
              <a:buChar char="§"/>
            </a:pPr>
            <a:r>
              <a:rPr lang="en-US" dirty="0"/>
              <a:t>Low layers of the Bluetooth protocol stack, including the radio </a:t>
            </a:r>
          </a:p>
          <a:p>
            <a:pPr marL="716400" lvl="2" indent="0">
              <a:buNone/>
            </a:pPr>
            <a:endParaRPr lang="en-US" dirty="0"/>
          </a:p>
        </p:txBody>
      </p:sp>
      <p:grpSp>
        <p:nvGrpSpPr>
          <p:cNvPr id="4" name="Group 3"/>
          <p:cNvGrpSpPr/>
          <p:nvPr/>
        </p:nvGrpSpPr>
        <p:grpSpPr>
          <a:xfrm>
            <a:off x="5390371" y="2092084"/>
            <a:ext cx="3505200" cy="1447800"/>
            <a:chOff x="2724150" y="3146425"/>
            <a:chExt cx="3505200" cy="1447800"/>
          </a:xfrm>
        </p:grpSpPr>
        <p:sp>
          <p:nvSpPr>
            <p:cNvPr id="5" name="AutoShape 22"/>
            <p:cNvSpPr>
              <a:spLocks noChangeArrowheads="1"/>
            </p:cNvSpPr>
            <p:nvPr/>
          </p:nvSpPr>
          <p:spPr bwMode="auto">
            <a:xfrm>
              <a:off x="2724150" y="3146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6" name="Rectangle 5"/>
            <p:cNvSpPr>
              <a:spLocks noChangeArrowheads="1"/>
            </p:cNvSpPr>
            <p:nvPr/>
          </p:nvSpPr>
          <p:spPr bwMode="auto">
            <a:xfrm rot="5400000">
              <a:off x="2697019" y="3714008"/>
              <a:ext cx="632112" cy="33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1600" u="none" dirty="0">
                  <a:solidFill>
                    <a:schemeClr val="tx2"/>
                  </a:solidFill>
                  <a:latin typeface="+mn-lt"/>
                  <a:ea typeface="+mn-ea"/>
                </a:rPr>
                <a:t>Host</a:t>
              </a:r>
            </a:p>
          </p:txBody>
        </p:sp>
        <p:sp>
          <p:nvSpPr>
            <p:cNvPr id="7" name="L-Shape 3"/>
            <p:cNvSpPr/>
            <p:nvPr/>
          </p:nvSpPr>
          <p:spPr>
            <a:xfrm rot="10800000">
              <a:off x="4666146" y="3282946"/>
              <a:ext cx="1377950" cy="1193801"/>
            </a:xfrm>
            <a:custGeom>
              <a:avLst/>
              <a:gdLst>
                <a:gd name="connsiteX0" fmla="*/ 0 w 838200"/>
                <a:gd name="connsiteY0" fmla="*/ 0 h 1212850"/>
                <a:gd name="connsiteX1" fmla="*/ 419100 w 838200"/>
                <a:gd name="connsiteY1" fmla="*/ 0 h 1212850"/>
                <a:gd name="connsiteX2" fmla="*/ 419100 w 838200"/>
                <a:gd name="connsiteY2" fmla="*/ 793750 h 1212850"/>
                <a:gd name="connsiteX3" fmla="*/ 838200 w 838200"/>
                <a:gd name="connsiteY3" fmla="*/ 793750 h 1212850"/>
                <a:gd name="connsiteX4" fmla="*/ 838200 w 838200"/>
                <a:gd name="connsiteY4" fmla="*/ 1212850 h 1212850"/>
                <a:gd name="connsiteX5" fmla="*/ 0 w 838200"/>
                <a:gd name="connsiteY5" fmla="*/ 1212850 h 1212850"/>
                <a:gd name="connsiteX6" fmla="*/ 0 w 8382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8382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13208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508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50800 h 1263650"/>
                <a:gd name="connsiteX0" fmla="*/ 0 w 1320800"/>
                <a:gd name="connsiteY0" fmla="*/ 127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12700 h 126365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270000 h 1270000"/>
                <a:gd name="connsiteX5" fmla="*/ 0 w 1320800"/>
                <a:gd name="connsiteY5" fmla="*/ 1270000 h 1270000"/>
                <a:gd name="connsiteX6" fmla="*/ 12700 w 1320800"/>
                <a:gd name="connsiteY6" fmla="*/ 0 h 127000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193800 h 1270000"/>
                <a:gd name="connsiteX5" fmla="*/ 0 w 1320800"/>
                <a:gd name="connsiteY5" fmla="*/ 1270000 h 1270000"/>
                <a:gd name="connsiteX6" fmla="*/ 12700 w 1320800"/>
                <a:gd name="connsiteY6" fmla="*/ 0 h 1270000"/>
                <a:gd name="connsiteX0" fmla="*/ 6641 w 1314741"/>
                <a:gd name="connsiteY0" fmla="*/ 0 h 1193800"/>
                <a:gd name="connsiteX1" fmla="*/ 413041 w 1314741"/>
                <a:gd name="connsiteY1" fmla="*/ 6350 h 1193800"/>
                <a:gd name="connsiteX2" fmla="*/ 413041 w 1314741"/>
                <a:gd name="connsiteY2" fmla="*/ 850900 h 1193800"/>
                <a:gd name="connsiteX3" fmla="*/ 1314741 w 1314741"/>
                <a:gd name="connsiteY3" fmla="*/ 850900 h 1193800"/>
                <a:gd name="connsiteX4" fmla="*/ 1314741 w 1314741"/>
                <a:gd name="connsiteY4" fmla="*/ 1193800 h 1193800"/>
                <a:gd name="connsiteX5" fmla="*/ 0 w 1314741"/>
                <a:gd name="connsiteY5" fmla="*/ 1187450 h 1193800"/>
                <a:gd name="connsiteX6" fmla="*/ 6641 w 1314741"/>
                <a:gd name="connsiteY6" fmla="*/ 0 h 119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4741" h="1193800">
                  <a:moveTo>
                    <a:pt x="6641" y="0"/>
                  </a:moveTo>
                  <a:lnTo>
                    <a:pt x="413041" y="6350"/>
                  </a:lnTo>
                  <a:lnTo>
                    <a:pt x="413041" y="850900"/>
                  </a:lnTo>
                  <a:lnTo>
                    <a:pt x="1314741" y="850900"/>
                  </a:lnTo>
                  <a:lnTo>
                    <a:pt x="1314741" y="1193800"/>
                  </a:lnTo>
                  <a:lnTo>
                    <a:pt x="0" y="1187450"/>
                  </a:lnTo>
                  <a:cubicBezTo>
                    <a:pt x="2214" y="791633"/>
                    <a:pt x="4427" y="395817"/>
                    <a:pt x="6641" y="0"/>
                  </a:cubicBezTo>
                  <a:close/>
                </a:path>
              </a:pathLst>
            </a:cu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nb-NO" dirty="0"/>
            </a:p>
          </p:txBody>
        </p:sp>
        <p:sp>
          <p:nvSpPr>
            <p:cNvPr id="8" name="TextBox 31"/>
            <p:cNvSpPr txBox="1"/>
            <p:nvPr/>
          </p:nvSpPr>
          <p:spPr>
            <a:xfrm>
              <a:off x="4814685" y="3304009"/>
              <a:ext cx="79692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lt1"/>
                  </a:solidFill>
                  <a:latin typeface="+mn-lt"/>
                </a:rPr>
                <a:t>GAP</a:t>
              </a:r>
              <a:endParaRPr lang="nb-NO" sz="1200" dirty="0">
                <a:solidFill>
                  <a:schemeClr val="lt1"/>
                </a:solidFill>
                <a:latin typeface="+mn-lt"/>
              </a:endParaRPr>
            </a:p>
          </p:txBody>
        </p:sp>
        <p:sp>
          <p:nvSpPr>
            <p:cNvPr id="9" name="Rectangle 8"/>
            <p:cNvSpPr/>
            <p:nvPr/>
          </p:nvSpPr>
          <p:spPr>
            <a:xfrm>
              <a:off x="3243746" y="328294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GATT</a:t>
              </a:r>
              <a:endParaRPr lang="nb-NO" sz="1200" dirty="0"/>
            </a:p>
          </p:txBody>
        </p:sp>
        <p:sp>
          <p:nvSpPr>
            <p:cNvPr id="10" name="Rectangle 9"/>
            <p:cNvSpPr/>
            <p:nvPr/>
          </p:nvSpPr>
          <p:spPr>
            <a:xfrm>
              <a:off x="3243746" y="370966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ATT</a:t>
              </a:r>
              <a:endParaRPr lang="nb-NO" sz="1200" dirty="0"/>
            </a:p>
          </p:txBody>
        </p:sp>
        <p:sp>
          <p:nvSpPr>
            <p:cNvPr id="11" name="Rectangle 10"/>
            <p:cNvSpPr/>
            <p:nvPr/>
          </p:nvSpPr>
          <p:spPr>
            <a:xfrm>
              <a:off x="4681386" y="3701732"/>
              <a:ext cx="83930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SMP</a:t>
              </a:r>
              <a:endParaRPr lang="nb-NO" sz="1200" dirty="0"/>
            </a:p>
          </p:txBody>
        </p:sp>
        <p:sp>
          <p:nvSpPr>
            <p:cNvPr id="12" name="Rectangle 11"/>
            <p:cNvSpPr/>
            <p:nvPr/>
          </p:nvSpPr>
          <p:spPr>
            <a:xfrm>
              <a:off x="3243745" y="4156068"/>
              <a:ext cx="227694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L2CAP</a:t>
              </a:r>
              <a:endParaRPr lang="nb-NO" sz="1200" dirty="0"/>
            </a:p>
          </p:txBody>
        </p:sp>
      </p:grpSp>
      <p:grpSp>
        <p:nvGrpSpPr>
          <p:cNvPr id="13" name="Group 12"/>
          <p:cNvGrpSpPr/>
          <p:nvPr/>
        </p:nvGrpSpPr>
        <p:grpSpPr>
          <a:xfrm>
            <a:off x="5390371" y="3611971"/>
            <a:ext cx="3505200" cy="1447800"/>
            <a:chOff x="2724150" y="4670425"/>
            <a:chExt cx="3505200" cy="1447800"/>
          </a:xfrm>
        </p:grpSpPr>
        <p:sp>
          <p:nvSpPr>
            <p:cNvPr id="14" name="AutoShape 3"/>
            <p:cNvSpPr>
              <a:spLocks noChangeArrowheads="1"/>
            </p:cNvSpPr>
            <p:nvPr/>
          </p:nvSpPr>
          <p:spPr bwMode="auto">
            <a:xfrm>
              <a:off x="2724150" y="4670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15" name="Rectangle 14"/>
            <p:cNvSpPr>
              <a:spLocks noChangeArrowheads="1"/>
            </p:cNvSpPr>
            <p:nvPr/>
          </p:nvSpPr>
          <p:spPr bwMode="auto">
            <a:xfrm rot="5400000">
              <a:off x="2421190" y="5154664"/>
              <a:ext cx="1094868" cy="33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31875">
                <a:buNone/>
              </a:pPr>
              <a:r>
                <a:rPr lang="en-US" sz="1200" u="none" dirty="0">
                  <a:solidFill>
                    <a:srgbClr val="080808"/>
                  </a:solidFill>
                </a:rPr>
                <a:t> </a:t>
              </a:r>
              <a:r>
                <a:rPr lang="en-US" sz="1600" u="none" dirty="0">
                  <a:solidFill>
                    <a:schemeClr val="tx2"/>
                  </a:solidFill>
                  <a:latin typeface="+mn-lt"/>
                  <a:ea typeface="+mn-ea"/>
                </a:rPr>
                <a:t>Controller</a:t>
              </a:r>
            </a:p>
          </p:txBody>
        </p:sp>
        <p:sp>
          <p:nvSpPr>
            <p:cNvPr id="16" name="Rectangle 15"/>
            <p:cNvSpPr/>
            <p:nvPr/>
          </p:nvSpPr>
          <p:spPr>
            <a:xfrm>
              <a:off x="3243746" y="476122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Host Controller Interface (HCI)</a:t>
              </a:r>
              <a:endParaRPr lang="nb-NO" sz="1200" dirty="0"/>
            </a:p>
          </p:txBody>
        </p:sp>
        <p:sp>
          <p:nvSpPr>
            <p:cNvPr id="17" name="Rectangle 16"/>
            <p:cNvSpPr/>
            <p:nvPr/>
          </p:nvSpPr>
          <p:spPr>
            <a:xfrm>
              <a:off x="3243746" y="518032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Link Layer (LL)</a:t>
              </a:r>
              <a:endParaRPr lang="nb-NO" sz="1200" dirty="0"/>
            </a:p>
          </p:txBody>
        </p:sp>
        <p:sp>
          <p:nvSpPr>
            <p:cNvPr id="18" name="Rectangle 17"/>
            <p:cNvSpPr/>
            <p:nvPr/>
          </p:nvSpPr>
          <p:spPr>
            <a:xfrm>
              <a:off x="3243746" y="561466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Physical Layer (PHY)</a:t>
              </a:r>
              <a:endParaRPr lang="nb-NO" sz="1200" dirty="0"/>
            </a:p>
          </p:txBody>
        </p:sp>
      </p:grpSp>
      <p:grpSp>
        <p:nvGrpSpPr>
          <p:cNvPr id="19" name="Group 18"/>
          <p:cNvGrpSpPr/>
          <p:nvPr/>
        </p:nvGrpSpPr>
        <p:grpSpPr>
          <a:xfrm>
            <a:off x="5390371" y="566958"/>
            <a:ext cx="3505200" cy="1447800"/>
            <a:chOff x="2724150" y="1622425"/>
            <a:chExt cx="3505200" cy="1447800"/>
          </a:xfrm>
        </p:grpSpPr>
        <p:sp>
          <p:nvSpPr>
            <p:cNvPr id="20" name="Rectangle 19"/>
            <p:cNvSpPr>
              <a:spLocks noChangeArrowheads="1"/>
            </p:cNvSpPr>
            <p:nvPr/>
          </p:nvSpPr>
          <p:spPr bwMode="auto">
            <a:xfrm>
              <a:off x="5296520" y="2151382"/>
              <a:ext cx="4730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2000" u="none" dirty="0">
                  <a:solidFill>
                    <a:srgbClr val="080808"/>
                  </a:solidFill>
                </a:rPr>
                <a:t>…</a:t>
              </a:r>
            </a:p>
          </p:txBody>
        </p:sp>
        <p:sp>
          <p:nvSpPr>
            <p:cNvPr id="21" name="AutoShape 24"/>
            <p:cNvSpPr>
              <a:spLocks noChangeArrowheads="1"/>
            </p:cNvSpPr>
            <p:nvPr/>
          </p:nvSpPr>
          <p:spPr bwMode="auto">
            <a:xfrm>
              <a:off x="2724150" y="1622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22" name="Rectangle 21"/>
            <p:cNvSpPr>
              <a:spLocks noChangeArrowheads="1"/>
            </p:cNvSpPr>
            <p:nvPr/>
          </p:nvSpPr>
          <p:spPr bwMode="auto">
            <a:xfrm rot="5400000">
              <a:off x="2320433" y="2174415"/>
              <a:ext cx="1370776" cy="34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1600" u="none" dirty="0">
                  <a:solidFill>
                    <a:schemeClr val="tx2"/>
                  </a:solidFill>
                  <a:latin typeface="+mn-lt"/>
                  <a:ea typeface="+mn-ea"/>
                </a:rPr>
                <a:t>Application</a:t>
              </a:r>
            </a:p>
          </p:txBody>
        </p:sp>
        <p:sp>
          <p:nvSpPr>
            <p:cNvPr id="23" name="Rectangle 22"/>
            <p:cNvSpPr/>
            <p:nvPr/>
          </p:nvSpPr>
          <p:spPr>
            <a:xfrm>
              <a:off x="3202623" y="1698625"/>
              <a:ext cx="289560" cy="1323203"/>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HID over GATT</a:t>
              </a:r>
              <a:endParaRPr lang="nb-NO" sz="1200" dirty="0"/>
            </a:p>
          </p:txBody>
        </p:sp>
        <p:sp>
          <p:nvSpPr>
            <p:cNvPr id="24" name="Rectangle 23"/>
            <p:cNvSpPr/>
            <p:nvPr/>
          </p:nvSpPr>
          <p:spPr>
            <a:xfrm>
              <a:off x="3558223" y="1698625"/>
              <a:ext cx="289560" cy="1323203"/>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Proximity</a:t>
              </a:r>
              <a:endParaRPr lang="nb-NO" sz="1200" dirty="0"/>
            </a:p>
          </p:txBody>
        </p:sp>
        <p:sp>
          <p:nvSpPr>
            <p:cNvPr id="25" name="Rectangle 24"/>
            <p:cNvSpPr/>
            <p:nvPr/>
          </p:nvSpPr>
          <p:spPr>
            <a:xfrm>
              <a:off x="3916363" y="1698625"/>
              <a:ext cx="289560" cy="1323203"/>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Battery</a:t>
              </a:r>
              <a:endParaRPr lang="nb-NO" sz="1200" dirty="0"/>
            </a:p>
          </p:txBody>
        </p:sp>
        <p:sp>
          <p:nvSpPr>
            <p:cNvPr id="26" name="Rectangle 25"/>
            <p:cNvSpPr/>
            <p:nvPr/>
          </p:nvSpPr>
          <p:spPr>
            <a:xfrm>
              <a:off x="4274986" y="1698625"/>
              <a:ext cx="289560" cy="1328202"/>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Thermometer</a:t>
              </a:r>
              <a:endParaRPr lang="nb-NO" sz="1200" dirty="0"/>
            </a:p>
          </p:txBody>
        </p:sp>
        <p:sp>
          <p:nvSpPr>
            <p:cNvPr id="27" name="Rectangle 26"/>
            <p:cNvSpPr/>
            <p:nvPr/>
          </p:nvSpPr>
          <p:spPr>
            <a:xfrm>
              <a:off x="4638841" y="1698625"/>
              <a:ext cx="289560" cy="1328202"/>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Heart Rate</a:t>
              </a:r>
              <a:endParaRPr lang="nb-NO" sz="1200" dirty="0"/>
            </a:p>
          </p:txBody>
        </p:sp>
        <p:sp>
          <p:nvSpPr>
            <p:cNvPr id="28" name="Rectangle 27"/>
            <p:cNvSpPr/>
            <p:nvPr/>
          </p:nvSpPr>
          <p:spPr>
            <a:xfrm>
              <a:off x="5014760" y="1698625"/>
              <a:ext cx="289560" cy="1328202"/>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Blood Pressure</a:t>
              </a:r>
              <a:endParaRPr lang="nb-NO" sz="1200" dirty="0"/>
            </a:p>
          </p:txBody>
        </p:sp>
        <p:sp>
          <p:nvSpPr>
            <p:cNvPr id="29" name="Rectangle 28"/>
            <p:cNvSpPr/>
            <p:nvPr/>
          </p:nvSpPr>
          <p:spPr>
            <a:xfrm>
              <a:off x="5652120" y="1685760"/>
              <a:ext cx="360040" cy="1344313"/>
            </a:xfrm>
            <a:prstGeom prst="rect">
              <a:avLst/>
            </a:prstGeom>
            <a:ln/>
          </p:spPr>
          <p:style>
            <a:lnRef idx="3">
              <a:schemeClr val="lt1"/>
            </a:lnRef>
            <a:fillRef idx="1">
              <a:schemeClr val="accent2"/>
            </a:fillRef>
            <a:effectRef idx="1">
              <a:schemeClr val="accent2"/>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Proprietary</a:t>
              </a:r>
              <a:endParaRPr lang="nb-NO" sz="1200" dirty="0"/>
            </a:p>
          </p:txBody>
        </p:sp>
      </p:grpSp>
    </p:spTree>
    <p:extLst>
      <p:ext uri="{BB962C8B-B14F-4D97-AF65-F5344CB8AC3E}">
        <p14:creationId xmlns:p14="http://schemas.microsoft.com/office/powerpoint/2010/main" val="3176999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Gotham Extra Light" charset="0"/>
                <a:ea typeface="Gotham Extra Light" charset="0"/>
                <a:cs typeface="Gotham Extra Light" charset="0"/>
              </a:rPr>
              <a:t>Bluetooth </a:t>
            </a:r>
            <a:r>
              <a:rPr lang="en-US" dirty="0">
                <a:latin typeface="Gotham Extra Light" charset="0"/>
                <a:ea typeface="Gotham Extra Light" charset="0"/>
                <a:cs typeface="Gotham Extra Light" charset="0"/>
              </a:rPr>
              <a:t>Paring and Bonding</a:t>
            </a:r>
            <a:endParaRPr lang="en-US" sz="2800" dirty="0">
              <a:latin typeface="Gotham Extra Light" charset="0"/>
              <a:ea typeface="Gotham Extra Light" charset="0"/>
              <a:cs typeface="Gotham Extra Light" charset="0"/>
            </a:endParaRPr>
          </a:p>
        </p:txBody>
      </p:sp>
      <p:sp>
        <p:nvSpPr>
          <p:cNvPr id="3" name="Content Placeholder 2"/>
          <p:cNvSpPr>
            <a:spLocks noGrp="1"/>
          </p:cNvSpPr>
          <p:nvPr>
            <p:ph sz="quarter" idx="10"/>
          </p:nvPr>
        </p:nvSpPr>
        <p:spPr>
          <a:xfrm>
            <a:off x="4705071" y="1527176"/>
            <a:ext cx="4263841" cy="3276600"/>
          </a:xfrm>
        </p:spPr>
        <p:txBody>
          <a:bodyPr anchor="ctr">
            <a:normAutofit lnSpcReduction="10000"/>
          </a:bodyPr>
          <a:lstStyle/>
          <a:p>
            <a:pPr marL="269875" indent="-177800">
              <a:buNone/>
            </a:pPr>
            <a:r>
              <a:rPr lang="en-US" sz="1600" dirty="0"/>
              <a:t>Pairing (Phase 1 &amp; 2) </a:t>
            </a:r>
            <a:endParaRPr lang="en-US" dirty="0"/>
          </a:p>
          <a:p>
            <a:pPr marL="377825" lvl="1" indent="-285750">
              <a:lnSpc>
                <a:spcPct val="130000"/>
              </a:lnSpc>
              <a:buSzPct val="100000"/>
              <a:buFont typeface="Wingdings" charset="2"/>
              <a:buChar char="§"/>
            </a:pPr>
            <a:r>
              <a:rPr lang="en-US" dirty="0"/>
              <a:t>Temporary security encryption key, the Short Term Key(STK) is generated and used to encrypt the link</a:t>
            </a:r>
          </a:p>
          <a:p>
            <a:pPr marL="269875" indent="-177800">
              <a:buNone/>
            </a:pPr>
            <a:r>
              <a:rPr lang="en-US" sz="1600" dirty="0"/>
              <a:t>Bonding (Phase 1 &amp; 2 + Phase 3)</a:t>
            </a:r>
          </a:p>
          <a:p>
            <a:pPr marL="377825" lvl="1" indent="-285750">
              <a:lnSpc>
                <a:spcPct val="130000"/>
              </a:lnSpc>
              <a:buSzPct val="100000"/>
              <a:buFont typeface="Wingdings" charset="2"/>
              <a:buChar char="§"/>
            </a:pPr>
            <a:r>
              <a:rPr lang="en-US" dirty="0"/>
              <a:t>A sequence of pairing followed by the generation and exchange of a Long Term Key(LTK) </a:t>
            </a:r>
          </a:p>
          <a:p>
            <a:pPr marL="92075" lvl="1" indent="0">
              <a:lnSpc>
                <a:spcPct val="130000"/>
              </a:lnSpc>
              <a:buSzPct val="100000"/>
              <a:buNone/>
            </a:pPr>
            <a:r>
              <a:rPr lang="en-US" sz="1600" dirty="0"/>
              <a:t>Encryption re-establishment</a:t>
            </a:r>
          </a:p>
          <a:p>
            <a:pPr marL="377825" lvl="1" indent="-285750">
              <a:lnSpc>
                <a:spcPct val="130000"/>
              </a:lnSpc>
              <a:buSzPct val="100000"/>
              <a:buFont typeface="Wingdings" charset="2"/>
              <a:buChar char="§"/>
            </a:pPr>
            <a:r>
              <a:rPr lang="en-US" dirty="0"/>
              <a:t>Long Term Key(LTK) used to re-encrypt connection at a later time</a:t>
            </a:r>
          </a:p>
        </p:txBody>
      </p:sp>
      <p:pic>
        <p:nvPicPr>
          <p:cNvPr id="1026" name="Picture 2" descr="Initiator Responder"/>
          <p:cNvPicPr>
            <a:picLocks noChangeAspect="1" noChangeArrowheads="1"/>
          </p:cNvPicPr>
          <p:nvPr/>
        </p:nvPicPr>
        <p:blipFill rotWithShape="1">
          <a:blip r:embed="rId3">
            <a:extLst>
              <a:ext uri="{28A0092B-C50C-407E-A947-70E740481C1C}">
                <a14:useLocalDpi xmlns:a14="http://schemas.microsoft.com/office/drawing/2010/main" val="0"/>
              </a:ext>
            </a:extLst>
          </a:blip>
          <a:srcRect l="809" t="2274" r="982" b="1634"/>
          <a:stretch/>
        </p:blipFill>
        <p:spPr bwMode="auto">
          <a:xfrm>
            <a:off x="360000" y="1836000"/>
            <a:ext cx="4356000" cy="26280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6573363" y="674968"/>
            <a:ext cx="2175519" cy="857250"/>
            <a:chOff x="2724150" y="3146425"/>
            <a:chExt cx="3505200" cy="1447800"/>
          </a:xfrm>
        </p:grpSpPr>
        <p:sp>
          <p:nvSpPr>
            <p:cNvPr id="6" name="AutoShape 22"/>
            <p:cNvSpPr>
              <a:spLocks noChangeArrowheads="1"/>
            </p:cNvSpPr>
            <p:nvPr/>
          </p:nvSpPr>
          <p:spPr bwMode="auto">
            <a:xfrm>
              <a:off x="2724150" y="3146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7" name="Rectangle 6"/>
            <p:cNvSpPr>
              <a:spLocks noChangeArrowheads="1"/>
            </p:cNvSpPr>
            <p:nvPr/>
          </p:nvSpPr>
          <p:spPr bwMode="auto">
            <a:xfrm rot="5400000">
              <a:off x="2478999" y="3589211"/>
              <a:ext cx="1025117" cy="504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1400" u="none" dirty="0">
                  <a:solidFill>
                    <a:schemeClr val="tx2"/>
                  </a:solidFill>
                  <a:latin typeface="+mn-lt"/>
                  <a:ea typeface="+mn-ea"/>
                </a:rPr>
                <a:t>Host</a:t>
              </a:r>
            </a:p>
          </p:txBody>
        </p:sp>
        <p:sp>
          <p:nvSpPr>
            <p:cNvPr id="8" name="L-Shape 3"/>
            <p:cNvSpPr/>
            <p:nvPr/>
          </p:nvSpPr>
          <p:spPr>
            <a:xfrm rot="10800000">
              <a:off x="4666146" y="3282946"/>
              <a:ext cx="1377950" cy="1193801"/>
            </a:xfrm>
            <a:custGeom>
              <a:avLst/>
              <a:gdLst>
                <a:gd name="connsiteX0" fmla="*/ 0 w 838200"/>
                <a:gd name="connsiteY0" fmla="*/ 0 h 1212850"/>
                <a:gd name="connsiteX1" fmla="*/ 419100 w 838200"/>
                <a:gd name="connsiteY1" fmla="*/ 0 h 1212850"/>
                <a:gd name="connsiteX2" fmla="*/ 419100 w 838200"/>
                <a:gd name="connsiteY2" fmla="*/ 793750 h 1212850"/>
                <a:gd name="connsiteX3" fmla="*/ 838200 w 838200"/>
                <a:gd name="connsiteY3" fmla="*/ 793750 h 1212850"/>
                <a:gd name="connsiteX4" fmla="*/ 838200 w 838200"/>
                <a:gd name="connsiteY4" fmla="*/ 1212850 h 1212850"/>
                <a:gd name="connsiteX5" fmla="*/ 0 w 838200"/>
                <a:gd name="connsiteY5" fmla="*/ 1212850 h 1212850"/>
                <a:gd name="connsiteX6" fmla="*/ 0 w 8382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8382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13208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508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50800 h 1263650"/>
                <a:gd name="connsiteX0" fmla="*/ 0 w 1320800"/>
                <a:gd name="connsiteY0" fmla="*/ 127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12700 h 126365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270000 h 1270000"/>
                <a:gd name="connsiteX5" fmla="*/ 0 w 1320800"/>
                <a:gd name="connsiteY5" fmla="*/ 1270000 h 1270000"/>
                <a:gd name="connsiteX6" fmla="*/ 12700 w 1320800"/>
                <a:gd name="connsiteY6" fmla="*/ 0 h 127000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193800 h 1270000"/>
                <a:gd name="connsiteX5" fmla="*/ 0 w 1320800"/>
                <a:gd name="connsiteY5" fmla="*/ 1270000 h 1270000"/>
                <a:gd name="connsiteX6" fmla="*/ 12700 w 1320800"/>
                <a:gd name="connsiteY6" fmla="*/ 0 h 1270000"/>
                <a:gd name="connsiteX0" fmla="*/ 6641 w 1314741"/>
                <a:gd name="connsiteY0" fmla="*/ 0 h 1193800"/>
                <a:gd name="connsiteX1" fmla="*/ 413041 w 1314741"/>
                <a:gd name="connsiteY1" fmla="*/ 6350 h 1193800"/>
                <a:gd name="connsiteX2" fmla="*/ 413041 w 1314741"/>
                <a:gd name="connsiteY2" fmla="*/ 850900 h 1193800"/>
                <a:gd name="connsiteX3" fmla="*/ 1314741 w 1314741"/>
                <a:gd name="connsiteY3" fmla="*/ 850900 h 1193800"/>
                <a:gd name="connsiteX4" fmla="*/ 1314741 w 1314741"/>
                <a:gd name="connsiteY4" fmla="*/ 1193800 h 1193800"/>
                <a:gd name="connsiteX5" fmla="*/ 0 w 1314741"/>
                <a:gd name="connsiteY5" fmla="*/ 1187450 h 1193800"/>
                <a:gd name="connsiteX6" fmla="*/ 6641 w 1314741"/>
                <a:gd name="connsiteY6" fmla="*/ 0 h 119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4741" h="1193800">
                  <a:moveTo>
                    <a:pt x="6641" y="0"/>
                  </a:moveTo>
                  <a:lnTo>
                    <a:pt x="413041" y="6350"/>
                  </a:lnTo>
                  <a:lnTo>
                    <a:pt x="413041" y="850900"/>
                  </a:lnTo>
                  <a:lnTo>
                    <a:pt x="1314741" y="850900"/>
                  </a:lnTo>
                  <a:lnTo>
                    <a:pt x="1314741" y="1193800"/>
                  </a:lnTo>
                  <a:lnTo>
                    <a:pt x="0" y="1187450"/>
                  </a:lnTo>
                  <a:cubicBezTo>
                    <a:pt x="2214" y="791633"/>
                    <a:pt x="4427" y="395817"/>
                    <a:pt x="6641" y="0"/>
                  </a:cubicBezTo>
                  <a:close/>
                </a:path>
              </a:pathLst>
            </a:cu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nb-NO" dirty="0"/>
            </a:p>
          </p:txBody>
        </p:sp>
        <p:sp>
          <p:nvSpPr>
            <p:cNvPr id="9" name="TextBox 31"/>
            <p:cNvSpPr txBox="1"/>
            <p:nvPr/>
          </p:nvSpPr>
          <p:spPr>
            <a:xfrm>
              <a:off x="4554923" y="3209375"/>
              <a:ext cx="1172264" cy="4678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lt1"/>
                  </a:solidFill>
                  <a:latin typeface="+mn-lt"/>
                </a:rPr>
                <a:t>GAP</a:t>
              </a:r>
              <a:endParaRPr lang="nb-NO" sz="1200" dirty="0">
                <a:solidFill>
                  <a:schemeClr val="lt1"/>
                </a:solidFill>
                <a:latin typeface="+mn-lt"/>
              </a:endParaRPr>
            </a:p>
          </p:txBody>
        </p:sp>
        <p:sp>
          <p:nvSpPr>
            <p:cNvPr id="10" name="Rectangle 9"/>
            <p:cNvSpPr/>
            <p:nvPr/>
          </p:nvSpPr>
          <p:spPr>
            <a:xfrm>
              <a:off x="3243746" y="328294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GATT</a:t>
              </a:r>
              <a:endParaRPr lang="nb-NO" sz="1200" dirty="0"/>
            </a:p>
          </p:txBody>
        </p:sp>
        <p:sp>
          <p:nvSpPr>
            <p:cNvPr id="11" name="Rectangle 10"/>
            <p:cNvSpPr/>
            <p:nvPr/>
          </p:nvSpPr>
          <p:spPr>
            <a:xfrm>
              <a:off x="3243746" y="370966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ATT</a:t>
              </a:r>
              <a:endParaRPr lang="nb-NO" sz="1200" dirty="0"/>
            </a:p>
          </p:txBody>
        </p:sp>
        <p:sp>
          <p:nvSpPr>
            <p:cNvPr id="12" name="Rectangle 11"/>
            <p:cNvSpPr/>
            <p:nvPr/>
          </p:nvSpPr>
          <p:spPr>
            <a:xfrm>
              <a:off x="4681386" y="3701732"/>
              <a:ext cx="839303" cy="320679"/>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SMP</a:t>
              </a:r>
              <a:endParaRPr lang="nb-NO" sz="1200" dirty="0"/>
            </a:p>
          </p:txBody>
        </p:sp>
        <p:sp>
          <p:nvSpPr>
            <p:cNvPr id="13" name="Rectangle 12"/>
            <p:cNvSpPr/>
            <p:nvPr/>
          </p:nvSpPr>
          <p:spPr>
            <a:xfrm>
              <a:off x="3243745" y="4156068"/>
              <a:ext cx="227694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L2CAP</a:t>
              </a:r>
              <a:endParaRPr lang="nb-NO" sz="1200" dirty="0"/>
            </a:p>
          </p:txBody>
        </p:sp>
      </p:grpSp>
    </p:spTree>
    <p:extLst>
      <p:ext uri="{BB962C8B-B14F-4D97-AF65-F5344CB8AC3E}">
        <p14:creationId xmlns:p14="http://schemas.microsoft.com/office/powerpoint/2010/main" val="1578920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otham Extra Light" charset="0"/>
                <a:ea typeface="Gotham Extra Light" charset="0"/>
                <a:cs typeface="Gotham Extra Light" charset="0"/>
              </a:rPr>
              <a:t>Generic Access Profile(GAP)</a:t>
            </a:r>
            <a:endParaRPr lang="en-US" sz="2800" dirty="0">
              <a:latin typeface="Gotham Extra Light" charset="0"/>
              <a:ea typeface="Gotham Extra Light" charset="0"/>
              <a:cs typeface="Gotham Extra Light" charset="0"/>
            </a:endParaRPr>
          </a:p>
        </p:txBody>
      </p:sp>
      <p:sp>
        <p:nvSpPr>
          <p:cNvPr id="3" name="Content Placeholder 2"/>
          <p:cNvSpPr>
            <a:spLocks noGrp="1"/>
          </p:cNvSpPr>
          <p:nvPr>
            <p:ph sz="quarter" idx="10"/>
          </p:nvPr>
        </p:nvSpPr>
        <p:spPr>
          <a:xfrm>
            <a:off x="496685" y="1527175"/>
            <a:ext cx="8234952" cy="3471545"/>
          </a:xfrm>
        </p:spPr>
        <p:txBody>
          <a:bodyPr anchor="ctr">
            <a:normAutofit fontScale="92500" lnSpcReduction="10000"/>
          </a:bodyPr>
          <a:lstStyle/>
          <a:p>
            <a:pPr marL="284400">
              <a:buFont typeface="Wingdings" charset="2"/>
              <a:buChar char="§"/>
            </a:pPr>
            <a:r>
              <a:rPr lang="en-US" dirty="0"/>
              <a:t>Defines procedures on how devices discover, connect and present information to each other.</a:t>
            </a:r>
          </a:p>
          <a:p>
            <a:pPr marL="284400">
              <a:buFont typeface="Wingdings" charset="2"/>
              <a:buChar char="§"/>
            </a:pPr>
            <a:r>
              <a:rPr lang="en-US" dirty="0"/>
              <a:t>Roles</a:t>
            </a:r>
          </a:p>
          <a:p>
            <a:pPr marL="741600" lvl="1">
              <a:buFont typeface="Wingdings" charset="2"/>
              <a:buChar char="§"/>
            </a:pPr>
            <a:r>
              <a:rPr lang="en-US" b="1" dirty="0"/>
              <a:t>Peripheral</a:t>
            </a:r>
            <a:r>
              <a:rPr lang="en-US" dirty="0"/>
              <a:t> (Link Layer Slave)</a:t>
            </a:r>
          </a:p>
          <a:p>
            <a:pPr marL="741600" lvl="1">
              <a:buFont typeface="Wingdings" charset="2"/>
              <a:buChar char="§"/>
            </a:pPr>
            <a:r>
              <a:rPr lang="en-US" b="1" dirty="0"/>
              <a:t>Central</a:t>
            </a:r>
            <a:r>
              <a:rPr lang="en-US" dirty="0"/>
              <a:t> (Link Layer Master )</a:t>
            </a:r>
          </a:p>
          <a:p>
            <a:pPr marL="741600" lvl="1">
              <a:buFont typeface="Wingdings" charset="2"/>
              <a:buChar char="§"/>
            </a:pPr>
            <a:r>
              <a:rPr lang="en-US" b="1" dirty="0"/>
              <a:t>Broadcaster</a:t>
            </a:r>
            <a:r>
              <a:rPr lang="en-US" dirty="0"/>
              <a:t> (Link Layer advertiser) </a:t>
            </a:r>
          </a:p>
          <a:p>
            <a:pPr marL="741600" lvl="1">
              <a:buFont typeface="Wingdings" charset="2"/>
              <a:buChar char="§"/>
            </a:pPr>
            <a:r>
              <a:rPr lang="en-US" b="1" dirty="0"/>
              <a:t>Observer</a:t>
            </a:r>
            <a:r>
              <a:rPr lang="en-US" dirty="0"/>
              <a:t> (Link Layer scanner)</a:t>
            </a:r>
          </a:p>
          <a:p>
            <a:pPr marL="284400">
              <a:buFont typeface="Wingdings" charset="2"/>
              <a:buChar char="§"/>
            </a:pPr>
            <a:r>
              <a:rPr lang="en-US" dirty="0"/>
              <a:t>Security</a:t>
            </a:r>
          </a:p>
          <a:p>
            <a:pPr marL="741600" lvl="1">
              <a:buFont typeface="Wingdings" charset="2"/>
              <a:buChar char="§"/>
            </a:pPr>
            <a:r>
              <a:rPr lang="en-US" dirty="0"/>
              <a:t>Pairing and creating bonds with peer devices</a:t>
            </a:r>
          </a:p>
          <a:p>
            <a:pPr marL="741600" lvl="1">
              <a:buFont typeface="Wingdings" charset="2"/>
              <a:buChar char="§"/>
            </a:pPr>
            <a:r>
              <a:rPr lang="en-US" dirty="0"/>
              <a:t>Attribute access security requirements</a:t>
            </a:r>
          </a:p>
          <a:p>
            <a:pPr marL="741600" lvl="1">
              <a:buFont typeface="Wingdings" charset="2"/>
              <a:buChar char="§"/>
            </a:pPr>
            <a:r>
              <a:rPr lang="en-US" dirty="0"/>
              <a:t>Privacy and address control</a:t>
            </a:r>
          </a:p>
        </p:txBody>
      </p:sp>
      <p:grpSp>
        <p:nvGrpSpPr>
          <p:cNvPr id="13" name="Group 12"/>
          <p:cNvGrpSpPr/>
          <p:nvPr/>
        </p:nvGrpSpPr>
        <p:grpSpPr>
          <a:xfrm>
            <a:off x="6573363" y="674968"/>
            <a:ext cx="2175519" cy="857250"/>
            <a:chOff x="2724150" y="3146425"/>
            <a:chExt cx="3505200" cy="1447800"/>
          </a:xfrm>
        </p:grpSpPr>
        <p:sp>
          <p:nvSpPr>
            <p:cNvPr id="14" name="AutoShape 22"/>
            <p:cNvSpPr>
              <a:spLocks noChangeArrowheads="1"/>
            </p:cNvSpPr>
            <p:nvPr/>
          </p:nvSpPr>
          <p:spPr bwMode="auto">
            <a:xfrm>
              <a:off x="2724150" y="3146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15" name="Rectangle 14"/>
            <p:cNvSpPr>
              <a:spLocks noChangeArrowheads="1"/>
            </p:cNvSpPr>
            <p:nvPr/>
          </p:nvSpPr>
          <p:spPr bwMode="auto">
            <a:xfrm rot="5400000">
              <a:off x="2478999" y="3589211"/>
              <a:ext cx="1025117" cy="504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1400" u="none" dirty="0">
                  <a:solidFill>
                    <a:schemeClr val="tx2"/>
                  </a:solidFill>
                  <a:latin typeface="+mn-lt"/>
                  <a:ea typeface="+mn-ea"/>
                </a:rPr>
                <a:t>Host</a:t>
              </a:r>
            </a:p>
          </p:txBody>
        </p:sp>
        <p:sp>
          <p:nvSpPr>
            <p:cNvPr id="16" name="L-Shape 3"/>
            <p:cNvSpPr/>
            <p:nvPr/>
          </p:nvSpPr>
          <p:spPr>
            <a:xfrm rot="10800000">
              <a:off x="4666146" y="3282946"/>
              <a:ext cx="1377950" cy="1193801"/>
            </a:xfrm>
            <a:custGeom>
              <a:avLst/>
              <a:gdLst>
                <a:gd name="connsiteX0" fmla="*/ 0 w 838200"/>
                <a:gd name="connsiteY0" fmla="*/ 0 h 1212850"/>
                <a:gd name="connsiteX1" fmla="*/ 419100 w 838200"/>
                <a:gd name="connsiteY1" fmla="*/ 0 h 1212850"/>
                <a:gd name="connsiteX2" fmla="*/ 419100 w 838200"/>
                <a:gd name="connsiteY2" fmla="*/ 793750 h 1212850"/>
                <a:gd name="connsiteX3" fmla="*/ 838200 w 838200"/>
                <a:gd name="connsiteY3" fmla="*/ 793750 h 1212850"/>
                <a:gd name="connsiteX4" fmla="*/ 838200 w 838200"/>
                <a:gd name="connsiteY4" fmla="*/ 1212850 h 1212850"/>
                <a:gd name="connsiteX5" fmla="*/ 0 w 838200"/>
                <a:gd name="connsiteY5" fmla="*/ 1212850 h 1212850"/>
                <a:gd name="connsiteX6" fmla="*/ 0 w 8382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8382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13208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508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50800 h 1263650"/>
                <a:gd name="connsiteX0" fmla="*/ 0 w 1320800"/>
                <a:gd name="connsiteY0" fmla="*/ 127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12700 h 126365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270000 h 1270000"/>
                <a:gd name="connsiteX5" fmla="*/ 0 w 1320800"/>
                <a:gd name="connsiteY5" fmla="*/ 1270000 h 1270000"/>
                <a:gd name="connsiteX6" fmla="*/ 12700 w 1320800"/>
                <a:gd name="connsiteY6" fmla="*/ 0 h 127000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193800 h 1270000"/>
                <a:gd name="connsiteX5" fmla="*/ 0 w 1320800"/>
                <a:gd name="connsiteY5" fmla="*/ 1270000 h 1270000"/>
                <a:gd name="connsiteX6" fmla="*/ 12700 w 1320800"/>
                <a:gd name="connsiteY6" fmla="*/ 0 h 1270000"/>
                <a:gd name="connsiteX0" fmla="*/ 6641 w 1314741"/>
                <a:gd name="connsiteY0" fmla="*/ 0 h 1193800"/>
                <a:gd name="connsiteX1" fmla="*/ 413041 w 1314741"/>
                <a:gd name="connsiteY1" fmla="*/ 6350 h 1193800"/>
                <a:gd name="connsiteX2" fmla="*/ 413041 w 1314741"/>
                <a:gd name="connsiteY2" fmla="*/ 850900 h 1193800"/>
                <a:gd name="connsiteX3" fmla="*/ 1314741 w 1314741"/>
                <a:gd name="connsiteY3" fmla="*/ 850900 h 1193800"/>
                <a:gd name="connsiteX4" fmla="*/ 1314741 w 1314741"/>
                <a:gd name="connsiteY4" fmla="*/ 1193800 h 1193800"/>
                <a:gd name="connsiteX5" fmla="*/ 0 w 1314741"/>
                <a:gd name="connsiteY5" fmla="*/ 1187450 h 1193800"/>
                <a:gd name="connsiteX6" fmla="*/ 6641 w 1314741"/>
                <a:gd name="connsiteY6" fmla="*/ 0 h 119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4741" h="1193800">
                  <a:moveTo>
                    <a:pt x="6641" y="0"/>
                  </a:moveTo>
                  <a:lnTo>
                    <a:pt x="413041" y="6350"/>
                  </a:lnTo>
                  <a:lnTo>
                    <a:pt x="413041" y="850900"/>
                  </a:lnTo>
                  <a:lnTo>
                    <a:pt x="1314741" y="850900"/>
                  </a:lnTo>
                  <a:lnTo>
                    <a:pt x="1314741" y="1193800"/>
                  </a:lnTo>
                  <a:lnTo>
                    <a:pt x="0" y="1187450"/>
                  </a:lnTo>
                  <a:cubicBezTo>
                    <a:pt x="2214" y="791633"/>
                    <a:pt x="4427" y="395817"/>
                    <a:pt x="6641" y="0"/>
                  </a:cubicBezTo>
                  <a:close/>
                </a:path>
              </a:pathLst>
            </a:cu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nb-NO" dirty="0"/>
            </a:p>
          </p:txBody>
        </p:sp>
        <p:sp>
          <p:nvSpPr>
            <p:cNvPr id="17" name="TextBox 31"/>
            <p:cNvSpPr txBox="1"/>
            <p:nvPr/>
          </p:nvSpPr>
          <p:spPr>
            <a:xfrm>
              <a:off x="4554923" y="3209375"/>
              <a:ext cx="1172264" cy="4678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lt1"/>
                  </a:solidFill>
                  <a:latin typeface="+mn-lt"/>
                </a:rPr>
                <a:t>GAP</a:t>
              </a:r>
              <a:endParaRPr lang="nb-NO" sz="1200" dirty="0">
                <a:solidFill>
                  <a:schemeClr val="lt1"/>
                </a:solidFill>
                <a:latin typeface="+mn-lt"/>
              </a:endParaRPr>
            </a:p>
          </p:txBody>
        </p:sp>
        <p:sp>
          <p:nvSpPr>
            <p:cNvPr id="18" name="Rectangle 17"/>
            <p:cNvSpPr/>
            <p:nvPr/>
          </p:nvSpPr>
          <p:spPr>
            <a:xfrm>
              <a:off x="3243746" y="328294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GATT</a:t>
              </a:r>
              <a:endParaRPr lang="nb-NO" sz="1200" dirty="0"/>
            </a:p>
          </p:txBody>
        </p:sp>
        <p:sp>
          <p:nvSpPr>
            <p:cNvPr id="19" name="Rectangle 18"/>
            <p:cNvSpPr/>
            <p:nvPr/>
          </p:nvSpPr>
          <p:spPr>
            <a:xfrm>
              <a:off x="3243746" y="370966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ATT</a:t>
              </a:r>
              <a:endParaRPr lang="nb-NO" sz="1200" dirty="0"/>
            </a:p>
          </p:txBody>
        </p:sp>
        <p:sp>
          <p:nvSpPr>
            <p:cNvPr id="20" name="Rectangle 19"/>
            <p:cNvSpPr/>
            <p:nvPr/>
          </p:nvSpPr>
          <p:spPr>
            <a:xfrm>
              <a:off x="4681386" y="3701732"/>
              <a:ext cx="83930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SMP</a:t>
              </a:r>
              <a:endParaRPr lang="nb-NO" sz="1200" dirty="0"/>
            </a:p>
          </p:txBody>
        </p:sp>
        <p:sp>
          <p:nvSpPr>
            <p:cNvPr id="21" name="Rectangle 20"/>
            <p:cNvSpPr/>
            <p:nvPr/>
          </p:nvSpPr>
          <p:spPr>
            <a:xfrm>
              <a:off x="3243745" y="4156068"/>
              <a:ext cx="227694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L2CAP</a:t>
              </a:r>
              <a:endParaRPr lang="nb-NO" sz="1200" dirty="0"/>
            </a:p>
          </p:txBody>
        </p:sp>
      </p:grpSp>
    </p:spTree>
    <p:extLst>
      <p:ext uri="{BB962C8B-B14F-4D97-AF65-F5344CB8AC3E}">
        <p14:creationId xmlns:p14="http://schemas.microsoft.com/office/powerpoint/2010/main" val="551639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GAP Operations</a:t>
            </a:r>
          </a:p>
        </p:txBody>
      </p:sp>
      <p:sp>
        <p:nvSpPr>
          <p:cNvPr id="5" name="Picture Placeholder 4"/>
          <p:cNvSpPr>
            <a:spLocks noGrp="1"/>
          </p:cNvSpPr>
          <p:nvPr>
            <p:ph type="pic" sz="quarter" idx="11"/>
          </p:nvPr>
        </p:nvSpPr>
        <p:spPr/>
      </p:sp>
      <p:sp>
        <p:nvSpPr>
          <p:cNvPr id="6" name="Text Placeholder 5"/>
          <p:cNvSpPr>
            <a:spLocks noGrp="1"/>
          </p:cNvSpPr>
          <p:nvPr>
            <p:ph type="body" sz="quarter" idx="12"/>
          </p:nvPr>
        </p:nvSpPr>
        <p:spPr>
          <a:xfrm>
            <a:off x="496888" y="1527175"/>
            <a:ext cx="4075112" cy="3276600"/>
          </a:xfrm>
        </p:spPr>
        <p:txBody>
          <a:bodyPr/>
          <a:lstStyle/>
          <a:p>
            <a:pPr>
              <a:buFont typeface="Arial" panose="020B0604020202020204" pitchFamily="34" charset="0"/>
              <a:buChar char="•"/>
            </a:pPr>
            <a:r>
              <a:rPr lang="nb-NO" dirty="0"/>
              <a:t>Set advertisement data</a:t>
            </a:r>
          </a:p>
          <a:p>
            <a:pPr>
              <a:buFont typeface="Arial" panose="020B0604020202020204" pitchFamily="34" charset="0"/>
              <a:buChar char="•"/>
            </a:pPr>
            <a:r>
              <a:rPr lang="nb-NO" dirty="0"/>
              <a:t>Start/stop advertising</a:t>
            </a:r>
          </a:p>
          <a:p>
            <a:pPr>
              <a:buFont typeface="Arial" panose="020B0604020202020204" pitchFamily="34" charset="0"/>
              <a:buChar char="•"/>
            </a:pPr>
            <a:r>
              <a:rPr lang="nb-NO" dirty="0"/>
              <a:t>Start/stop scanning</a:t>
            </a:r>
          </a:p>
          <a:p>
            <a:pPr>
              <a:buFont typeface="Arial" panose="020B0604020202020204" pitchFamily="34" charset="0"/>
              <a:buChar char="•"/>
            </a:pPr>
            <a:r>
              <a:rPr lang="nb-NO" dirty="0"/>
              <a:t>Connect/disconnect to a device</a:t>
            </a:r>
          </a:p>
          <a:p>
            <a:pPr>
              <a:buFont typeface="Arial" panose="020B0604020202020204" pitchFamily="34" charset="0"/>
              <a:buChar char="•"/>
            </a:pPr>
            <a:r>
              <a:rPr lang="nb-NO" dirty="0"/>
              <a:t>Update Connection Parameters</a:t>
            </a:r>
          </a:p>
          <a:p>
            <a:pPr>
              <a:buFont typeface="Arial" panose="020B0604020202020204" pitchFamily="34" charset="0"/>
              <a:buChar char="•"/>
            </a:pPr>
            <a:r>
              <a:rPr lang="nb-NO" dirty="0"/>
              <a:t>Encrypt link</a:t>
            </a:r>
          </a:p>
        </p:txBody>
      </p:sp>
      <p:grpSp>
        <p:nvGrpSpPr>
          <p:cNvPr id="7" name="Group 6"/>
          <p:cNvGrpSpPr/>
          <p:nvPr/>
        </p:nvGrpSpPr>
        <p:grpSpPr>
          <a:xfrm>
            <a:off x="6573363" y="674968"/>
            <a:ext cx="2175519" cy="857250"/>
            <a:chOff x="2724150" y="3146425"/>
            <a:chExt cx="3505200" cy="1447800"/>
          </a:xfrm>
        </p:grpSpPr>
        <p:sp>
          <p:nvSpPr>
            <p:cNvPr id="8" name="AutoShape 22"/>
            <p:cNvSpPr>
              <a:spLocks noChangeArrowheads="1"/>
            </p:cNvSpPr>
            <p:nvPr/>
          </p:nvSpPr>
          <p:spPr bwMode="auto">
            <a:xfrm>
              <a:off x="2724150" y="3146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9" name="Rectangle 8"/>
            <p:cNvSpPr>
              <a:spLocks noChangeArrowheads="1"/>
            </p:cNvSpPr>
            <p:nvPr/>
          </p:nvSpPr>
          <p:spPr bwMode="auto">
            <a:xfrm rot="5400000">
              <a:off x="2478999" y="3589211"/>
              <a:ext cx="1025117" cy="504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1400" u="none" dirty="0">
                  <a:solidFill>
                    <a:schemeClr val="tx2"/>
                  </a:solidFill>
                  <a:latin typeface="+mn-lt"/>
                  <a:ea typeface="+mn-ea"/>
                </a:rPr>
                <a:t>Host</a:t>
              </a:r>
            </a:p>
          </p:txBody>
        </p:sp>
        <p:sp>
          <p:nvSpPr>
            <p:cNvPr id="10" name="L-Shape 3"/>
            <p:cNvSpPr/>
            <p:nvPr/>
          </p:nvSpPr>
          <p:spPr>
            <a:xfrm rot="10800000">
              <a:off x="4666146" y="3282946"/>
              <a:ext cx="1377950" cy="1193801"/>
            </a:xfrm>
            <a:custGeom>
              <a:avLst/>
              <a:gdLst>
                <a:gd name="connsiteX0" fmla="*/ 0 w 838200"/>
                <a:gd name="connsiteY0" fmla="*/ 0 h 1212850"/>
                <a:gd name="connsiteX1" fmla="*/ 419100 w 838200"/>
                <a:gd name="connsiteY1" fmla="*/ 0 h 1212850"/>
                <a:gd name="connsiteX2" fmla="*/ 419100 w 838200"/>
                <a:gd name="connsiteY2" fmla="*/ 793750 h 1212850"/>
                <a:gd name="connsiteX3" fmla="*/ 838200 w 838200"/>
                <a:gd name="connsiteY3" fmla="*/ 793750 h 1212850"/>
                <a:gd name="connsiteX4" fmla="*/ 838200 w 838200"/>
                <a:gd name="connsiteY4" fmla="*/ 1212850 h 1212850"/>
                <a:gd name="connsiteX5" fmla="*/ 0 w 838200"/>
                <a:gd name="connsiteY5" fmla="*/ 1212850 h 1212850"/>
                <a:gd name="connsiteX6" fmla="*/ 0 w 8382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8382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13208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508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50800 h 1263650"/>
                <a:gd name="connsiteX0" fmla="*/ 0 w 1320800"/>
                <a:gd name="connsiteY0" fmla="*/ 127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12700 h 126365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270000 h 1270000"/>
                <a:gd name="connsiteX5" fmla="*/ 0 w 1320800"/>
                <a:gd name="connsiteY5" fmla="*/ 1270000 h 1270000"/>
                <a:gd name="connsiteX6" fmla="*/ 12700 w 1320800"/>
                <a:gd name="connsiteY6" fmla="*/ 0 h 127000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193800 h 1270000"/>
                <a:gd name="connsiteX5" fmla="*/ 0 w 1320800"/>
                <a:gd name="connsiteY5" fmla="*/ 1270000 h 1270000"/>
                <a:gd name="connsiteX6" fmla="*/ 12700 w 1320800"/>
                <a:gd name="connsiteY6" fmla="*/ 0 h 1270000"/>
                <a:gd name="connsiteX0" fmla="*/ 6641 w 1314741"/>
                <a:gd name="connsiteY0" fmla="*/ 0 h 1193800"/>
                <a:gd name="connsiteX1" fmla="*/ 413041 w 1314741"/>
                <a:gd name="connsiteY1" fmla="*/ 6350 h 1193800"/>
                <a:gd name="connsiteX2" fmla="*/ 413041 w 1314741"/>
                <a:gd name="connsiteY2" fmla="*/ 850900 h 1193800"/>
                <a:gd name="connsiteX3" fmla="*/ 1314741 w 1314741"/>
                <a:gd name="connsiteY3" fmla="*/ 850900 h 1193800"/>
                <a:gd name="connsiteX4" fmla="*/ 1314741 w 1314741"/>
                <a:gd name="connsiteY4" fmla="*/ 1193800 h 1193800"/>
                <a:gd name="connsiteX5" fmla="*/ 0 w 1314741"/>
                <a:gd name="connsiteY5" fmla="*/ 1187450 h 1193800"/>
                <a:gd name="connsiteX6" fmla="*/ 6641 w 1314741"/>
                <a:gd name="connsiteY6" fmla="*/ 0 h 119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4741" h="1193800">
                  <a:moveTo>
                    <a:pt x="6641" y="0"/>
                  </a:moveTo>
                  <a:lnTo>
                    <a:pt x="413041" y="6350"/>
                  </a:lnTo>
                  <a:lnTo>
                    <a:pt x="413041" y="850900"/>
                  </a:lnTo>
                  <a:lnTo>
                    <a:pt x="1314741" y="850900"/>
                  </a:lnTo>
                  <a:lnTo>
                    <a:pt x="1314741" y="1193800"/>
                  </a:lnTo>
                  <a:lnTo>
                    <a:pt x="0" y="1187450"/>
                  </a:lnTo>
                  <a:cubicBezTo>
                    <a:pt x="2214" y="791633"/>
                    <a:pt x="4427" y="395817"/>
                    <a:pt x="6641" y="0"/>
                  </a:cubicBezTo>
                  <a:close/>
                </a:path>
              </a:pathLst>
            </a:cu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nb-NO" dirty="0"/>
            </a:p>
          </p:txBody>
        </p:sp>
        <p:sp>
          <p:nvSpPr>
            <p:cNvPr id="11" name="TextBox 31"/>
            <p:cNvSpPr txBox="1"/>
            <p:nvPr/>
          </p:nvSpPr>
          <p:spPr>
            <a:xfrm>
              <a:off x="4554923" y="3209375"/>
              <a:ext cx="1172264" cy="4678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lt1"/>
                  </a:solidFill>
                  <a:latin typeface="+mn-lt"/>
                </a:rPr>
                <a:t>GAP</a:t>
              </a:r>
              <a:endParaRPr lang="nb-NO" sz="1200" dirty="0">
                <a:solidFill>
                  <a:schemeClr val="lt1"/>
                </a:solidFill>
                <a:latin typeface="+mn-lt"/>
              </a:endParaRPr>
            </a:p>
          </p:txBody>
        </p:sp>
        <p:sp>
          <p:nvSpPr>
            <p:cNvPr id="12" name="Rectangle 11"/>
            <p:cNvSpPr/>
            <p:nvPr/>
          </p:nvSpPr>
          <p:spPr>
            <a:xfrm>
              <a:off x="3243746" y="328294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GATT</a:t>
              </a:r>
              <a:endParaRPr lang="nb-NO" sz="1200" dirty="0"/>
            </a:p>
          </p:txBody>
        </p:sp>
        <p:sp>
          <p:nvSpPr>
            <p:cNvPr id="13" name="Rectangle 12"/>
            <p:cNvSpPr/>
            <p:nvPr/>
          </p:nvSpPr>
          <p:spPr>
            <a:xfrm>
              <a:off x="3243746" y="370966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ATT</a:t>
              </a:r>
              <a:endParaRPr lang="nb-NO" sz="1200" dirty="0"/>
            </a:p>
          </p:txBody>
        </p:sp>
        <p:sp>
          <p:nvSpPr>
            <p:cNvPr id="14" name="Rectangle 13"/>
            <p:cNvSpPr/>
            <p:nvPr/>
          </p:nvSpPr>
          <p:spPr>
            <a:xfrm>
              <a:off x="4681386" y="3701732"/>
              <a:ext cx="83930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SMP</a:t>
              </a:r>
              <a:endParaRPr lang="nb-NO" sz="1200" dirty="0"/>
            </a:p>
          </p:txBody>
        </p:sp>
        <p:sp>
          <p:nvSpPr>
            <p:cNvPr id="15" name="Rectangle 14"/>
            <p:cNvSpPr/>
            <p:nvPr/>
          </p:nvSpPr>
          <p:spPr>
            <a:xfrm>
              <a:off x="3243745" y="4156068"/>
              <a:ext cx="227694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L2CAP</a:t>
              </a:r>
              <a:endParaRPr lang="nb-NO" sz="1200" dirty="0"/>
            </a:p>
          </p:txBody>
        </p:sp>
      </p:grpSp>
    </p:spTree>
    <p:extLst>
      <p:ext uri="{BB962C8B-B14F-4D97-AF65-F5344CB8AC3E}">
        <p14:creationId xmlns:p14="http://schemas.microsoft.com/office/powerpoint/2010/main" val="301254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otham Extra Light" charset="0"/>
                <a:ea typeface="Gotham Extra Light" charset="0"/>
                <a:cs typeface="Gotham Extra Light" charset="0"/>
              </a:rPr>
              <a:t>Network topology</a:t>
            </a:r>
            <a:endParaRPr lang="en-US" sz="2800" dirty="0">
              <a:latin typeface="Gotham Extra Light" charset="0"/>
              <a:ea typeface="Gotham Extra Light" charset="0"/>
              <a:cs typeface="Gotham Extra Light" charset="0"/>
            </a:endParaRPr>
          </a:p>
        </p:txBody>
      </p:sp>
      <p:sp>
        <p:nvSpPr>
          <p:cNvPr id="16" name="Oval 15"/>
          <p:cNvSpPr/>
          <p:nvPr/>
        </p:nvSpPr>
        <p:spPr>
          <a:xfrm>
            <a:off x="1337836" y="3768188"/>
            <a:ext cx="1045947" cy="1039435"/>
          </a:xfrm>
          <a:prstGeom prst="ellipse">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dirty="0"/>
              <a:t>BroadcasterAdvertiser</a:t>
            </a:r>
            <a:endParaRPr lang="nb-NO" sz="900" dirty="0"/>
          </a:p>
        </p:txBody>
      </p:sp>
      <p:sp>
        <p:nvSpPr>
          <p:cNvPr id="18" name="Oval 17"/>
          <p:cNvSpPr/>
          <p:nvPr/>
        </p:nvSpPr>
        <p:spPr>
          <a:xfrm>
            <a:off x="1337836" y="1797753"/>
            <a:ext cx="1045947" cy="1039435"/>
          </a:xfrm>
          <a:prstGeom prst="ellipse">
            <a:avLst/>
          </a:prstGeom>
          <a:solidFill>
            <a:schemeClr val="accent3"/>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sz="900" dirty="0"/>
              <a:t>Observer</a:t>
            </a:r>
            <a:br>
              <a:rPr lang="en-US" sz="900" dirty="0"/>
            </a:br>
            <a:r>
              <a:rPr lang="en-US" sz="900" dirty="0"/>
              <a:t>Scanner</a:t>
            </a:r>
            <a:endParaRPr lang="nb-NO" sz="900" dirty="0"/>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9081190">
            <a:off x="1654849" y="3241880"/>
            <a:ext cx="440055" cy="434340"/>
          </a:xfrm>
          <a:prstGeom prst="rect">
            <a:avLst/>
          </a:prstGeom>
        </p:spPr>
      </p:pic>
      <p:sp>
        <p:nvSpPr>
          <p:cNvPr id="20" name="Oval 19"/>
          <p:cNvSpPr/>
          <p:nvPr/>
        </p:nvSpPr>
        <p:spPr>
          <a:xfrm>
            <a:off x="3515983" y="3768188"/>
            <a:ext cx="1045947" cy="1039435"/>
          </a:xfrm>
          <a:prstGeom prst="ellipse">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50" dirty="0" err="1"/>
              <a:t>PeripheralSlave</a:t>
            </a:r>
            <a:endParaRPr lang="nb-NO" sz="850" dirty="0"/>
          </a:p>
        </p:txBody>
      </p:sp>
      <p:sp>
        <p:nvSpPr>
          <p:cNvPr id="22" name="Oval 21"/>
          <p:cNvSpPr/>
          <p:nvPr/>
        </p:nvSpPr>
        <p:spPr>
          <a:xfrm>
            <a:off x="3515983" y="1797752"/>
            <a:ext cx="1045947" cy="1039435"/>
          </a:xfrm>
          <a:prstGeom prst="ellipse">
            <a:avLst/>
          </a:prstGeom>
          <a:solidFill>
            <a:schemeClr val="accent3"/>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sz="900" dirty="0"/>
              <a:t>Central</a:t>
            </a:r>
            <a:br>
              <a:rPr lang="en-US" sz="900" dirty="0"/>
            </a:br>
            <a:r>
              <a:rPr lang="en-US" sz="900" dirty="0"/>
              <a:t>Master</a:t>
            </a:r>
            <a:endParaRPr lang="nb-NO" sz="900" dirty="0"/>
          </a:p>
        </p:txBody>
      </p:sp>
      <p:sp>
        <p:nvSpPr>
          <p:cNvPr id="23" name="Oval 22"/>
          <p:cNvSpPr/>
          <p:nvPr/>
        </p:nvSpPr>
        <p:spPr>
          <a:xfrm>
            <a:off x="5371238" y="2837190"/>
            <a:ext cx="1045947" cy="1039435"/>
          </a:xfrm>
          <a:prstGeom prst="ellipse">
            <a:avLst/>
          </a:prstGeom>
          <a:gradFill>
            <a:gsLst>
              <a:gs pos="49000">
                <a:schemeClr val="accent1"/>
              </a:gs>
              <a:gs pos="51000">
                <a:schemeClr val="accent3"/>
              </a:gs>
            </a:gsLst>
            <a:lin ang="5400000" scaled="1"/>
          </a:gra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50" dirty="0"/>
              <a:t>Peripheral</a:t>
            </a:r>
          </a:p>
          <a:p>
            <a:pPr algn="ctr"/>
            <a:endParaRPr lang="en-US" sz="1000" dirty="0"/>
          </a:p>
          <a:p>
            <a:pPr algn="ctr"/>
            <a:endParaRPr lang="en-US" sz="1000" dirty="0"/>
          </a:p>
          <a:p>
            <a:pPr algn="ctr"/>
            <a:r>
              <a:rPr lang="en-US" sz="850" dirty="0"/>
              <a:t>Central</a:t>
            </a:r>
            <a:endParaRPr lang="nb-NO" sz="850" dirty="0"/>
          </a:p>
        </p:txBody>
      </p:sp>
      <p:cxnSp>
        <p:nvCxnSpPr>
          <p:cNvPr id="6" name="Straight Arrow Connector 5"/>
          <p:cNvCxnSpPr>
            <a:endCxn id="20" idx="0"/>
          </p:cNvCxnSpPr>
          <p:nvPr/>
        </p:nvCxnSpPr>
        <p:spPr>
          <a:xfrm>
            <a:off x="4038955" y="2837190"/>
            <a:ext cx="1" cy="93099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cxnSpLocks/>
            <a:stCxn id="22" idx="6"/>
            <a:endCxn id="23" idx="1"/>
          </p:cNvCxnSpPr>
          <p:nvPr/>
        </p:nvCxnSpPr>
        <p:spPr>
          <a:xfrm>
            <a:off x="4561930" y="2317470"/>
            <a:ext cx="962483" cy="67194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30" idx="2"/>
            <a:endCxn id="23" idx="5"/>
          </p:cNvCxnSpPr>
          <p:nvPr/>
        </p:nvCxnSpPr>
        <p:spPr>
          <a:xfrm flipH="1" flipV="1">
            <a:off x="6264010" y="3724403"/>
            <a:ext cx="773304" cy="56350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7037314" y="3768188"/>
            <a:ext cx="1045947" cy="1039435"/>
          </a:xfrm>
          <a:prstGeom prst="ellipse">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50" dirty="0"/>
              <a:t>Peripheral</a:t>
            </a:r>
            <a:endParaRPr lang="nb-NO" sz="850" dirty="0"/>
          </a:p>
        </p:txBody>
      </p:sp>
      <p:grpSp>
        <p:nvGrpSpPr>
          <p:cNvPr id="13" name="Group 12"/>
          <p:cNvGrpSpPr/>
          <p:nvPr/>
        </p:nvGrpSpPr>
        <p:grpSpPr>
          <a:xfrm>
            <a:off x="6573363" y="674968"/>
            <a:ext cx="2175519" cy="857250"/>
            <a:chOff x="2724150" y="3146425"/>
            <a:chExt cx="3505200" cy="1447800"/>
          </a:xfrm>
        </p:grpSpPr>
        <p:sp>
          <p:nvSpPr>
            <p:cNvPr id="14" name="AutoShape 22"/>
            <p:cNvSpPr>
              <a:spLocks noChangeArrowheads="1"/>
            </p:cNvSpPr>
            <p:nvPr/>
          </p:nvSpPr>
          <p:spPr bwMode="auto">
            <a:xfrm>
              <a:off x="2724150" y="3146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15" name="Rectangle 14"/>
            <p:cNvSpPr>
              <a:spLocks noChangeArrowheads="1"/>
            </p:cNvSpPr>
            <p:nvPr/>
          </p:nvSpPr>
          <p:spPr bwMode="auto">
            <a:xfrm rot="5400000">
              <a:off x="2478999" y="3589211"/>
              <a:ext cx="1025117" cy="504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1400" u="none" dirty="0">
                  <a:solidFill>
                    <a:schemeClr val="tx2"/>
                  </a:solidFill>
                  <a:latin typeface="+mn-lt"/>
                  <a:ea typeface="+mn-ea"/>
                </a:rPr>
                <a:t>Host</a:t>
              </a:r>
            </a:p>
          </p:txBody>
        </p:sp>
        <p:sp>
          <p:nvSpPr>
            <p:cNvPr id="17" name="L-Shape 3"/>
            <p:cNvSpPr/>
            <p:nvPr/>
          </p:nvSpPr>
          <p:spPr>
            <a:xfrm rot="10800000">
              <a:off x="4666146" y="3282946"/>
              <a:ext cx="1377950" cy="1193801"/>
            </a:xfrm>
            <a:custGeom>
              <a:avLst/>
              <a:gdLst>
                <a:gd name="connsiteX0" fmla="*/ 0 w 838200"/>
                <a:gd name="connsiteY0" fmla="*/ 0 h 1212850"/>
                <a:gd name="connsiteX1" fmla="*/ 419100 w 838200"/>
                <a:gd name="connsiteY1" fmla="*/ 0 h 1212850"/>
                <a:gd name="connsiteX2" fmla="*/ 419100 w 838200"/>
                <a:gd name="connsiteY2" fmla="*/ 793750 h 1212850"/>
                <a:gd name="connsiteX3" fmla="*/ 838200 w 838200"/>
                <a:gd name="connsiteY3" fmla="*/ 793750 h 1212850"/>
                <a:gd name="connsiteX4" fmla="*/ 838200 w 838200"/>
                <a:gd name="connsiteY4" fmla="*/ 1212850 h 1212850"/>
                <a:gd name="connsiteX5" fmla="*/ 0 w 838200"/>
                <a:gd name="connsiteY5" fmla="*/ 1212850 h 1212850"/>
                <a:gd name="connsiteX6" fmla="*/ 0 w 8382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8382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13208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508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50800 h 1263650"/>
                <a:gd name="connsiteX0" fmla="*/ 0 w 1320800"/>
                <a:gd name="connsiteY0" fmla="*/ 127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12700 h 126365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270000 h 1270000"/>
                <a:gd name="connsiteX5" fmla="*/ 0 w 1320800"/>
                <a:gd name="connsiteY5" fmla="*/ 1270000 h 1270000"/>
                <a:gd name="connsiteX6" fmla="*/ 12700 w 1320800"/>
                <a:gd name="connsiteY6" fmla="*/ 0 h 127000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193800 h 1270000"/>
                <a:gd name="connsiteX5" fmla="*/ 0 w 1320800"/>
                <a:gd name="connsiteY5" fmla="*/ 1270000 h 1270000"/>
                <a:gd name="connsiteX6" fmla="*/ 12700 w 1320800"/>
                <a:gd name="connsiteY6" fmla="*/ 0 h 1270000"/>
                <a:gd name="connsiteX0" fmla="*/ 6641 w 1314741"/>
                <a:gd name="connsiteY0" fmla="*/ 0 h 1193800"/>
                <a:gd name="connsiteX1" fmla="*/ 413041 w 1314741"/>
                <a:gd name="connsiteY1" fmla="*/ 6350 h 1193800"/>
                <a:gd name="connsiteX2" fmla="*/ 413041 w 1314741"/>
                <a:gd name="connsiteY2" fmla="*/ 850900 h 1193800"/>
                <a:gd name="connsiteX3" fmla="*/ 1314741 w 1314741"/>
                <a:gd name="connsiteY3" fmla="*/ 850900 h 1193800"/>
                <a:gd name="connsiteX4" fmla="*/ 1314741 w 1314741"/>
                <a:gd name="connsiteY4" fmla="*/ 1193800 h 1193800"/>
                <a:gd name="connsiteX5" fmla="*/ 0 w 1314741"/>
                <a:gd name="connsiteY5" fmla="*/ 1187450 h 1193800"/>
                <a:gd name="connsiteX6" fmla="*/ 6641 w 1314741"/>
                <a:gd name="connsiteY6" fmla="*/ 0 h 119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4741" h="1193800">
                  <a:moveTo>
                    <a:pt x="6641" y="0"/>
                  </a:moveTo>
                  <a:lnTo>
                    <a:pt x="413041" y="6350"/>
                  </a:lnTo>
                  <a:lnTo>
                    <a:pt x="413041" y="850900"/>
                  </a:lnTo>
                  <a:lnTo>
                    <a:pt x="1314741" y="850900"/>
                  </a:lnTo>
                  <a:lnTo>
                    <a:pt x="1314741" y="1193800"/>
                  </a:lnTo>
                  <a:lnTo>
                    <a:pt x="0" y="1187450"/>
                  </a:lnTo>
                  <a:cubicBezTo>
                    <a:pt x="2214" y="791633"/>
                    <a:pt x="4427" y="395817"/>
                    <a:pt x="6641" y="0"/>
                  </a:cubicBezTo>
                  <a:close/>
                </a:path>
              </a:pathLst>
            </a:cu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nb-NO" dirty="0"/>
            </a:p>
          </p:txBody>
        </p:sp>
        <p:sp>
          <p:nvSpPr>
            <p:cNvPr id="21" name="TextBox 31"/>
            <p:cNvSpPr txBox="1"/>
            <p:nvPr/>
          </p:nvSpPr>
          <p:spPr>
            <a:xfrm>
              <a:off x="4554923" y="3209375"/>
              <a:ext cx="1172264" cy="4678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lt1"/>
                  </a:solidFill>
                  <a:latin typeface="+mn-lt"/>
                </a:rPr>
                <a:t>GAP</a:t>
              </a:r>
              <a:endParaRPr lang="nb-NO" sz="1200" dirty="0">
                <a:solidFill>
                  <a:schemeClr val="lt1"/>
                </a:solidFill>
                <a:latin typeface="+mn-lt"/>
              </a:endParaRPr>
            </a:p>
          </p:txBody>
        </p:sp>
        <p:sp>
          <p:nvSpPr>
            <p:cNvPr id="25" name="Rectangle 24"/>
            <p:cNvSpPr/>
            <p:nvPr/>
          </p:nvSpPr>
          <p:spPr>
            <a:xfrm>
              <a:off x="3243746" y="328294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GATT</a:t>
              </a:r>
              <a:endParaRPr lang="nb-NO" sz="1200" dirty="0"/>
            </a:p>
          </p:txBody>
        </p:sp>
        <p:sp>
          <p:nvSpPr>
            <p:cNvPr id="26" name="Rectangle 25"/>
            <p:cNvSpPr/>
            <p:nvPr/>
          </p:nvSpPr>
          <p:spPr>
            <a:xfrm>
              <a:off x="3243746" y="370966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ATT</a:t>
              </a:r>
              <a:endParaRPr lang="nb-NO" sz="1200" dirty="0"/>
            </a:p>
          </p:txBody>
        </p:sp>
        <p:sp>
          <p:nvSpPr>
            <p:cNvPr id="27" name="Rectangle 26"/>
            <p:cNvSpPr/>
            <p:nvPr/>
          </p:nvSpPr>
          <p:spPr>
            <a:xfrm>
              <a:off x="4681386" y="3701732"/>
              <a:ext cx="83930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SMP</a:t>
              </a:r>
              <a:endParaRPr lang="nb-NO" sz="1200" dirty="0"/>
            </a:p>
          </p:txBody>
        </p:sp>
        <p:sp>
          <p:nvSpPr>
            <p:cNvPr id="29" name="Rectangle 28"/>
            <p:cNvSpPr/>
            <p:nvPr/>
          </p:nvSpPr>
          <p:spPr>
            <a:xfrm>
              <a:off x="3243745" y="4156068"/>
              <a:ext cx="227694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L2CAP</a:t>
              </a:r>
              <a:endParaRPr lang="nb-NO" sz="1200" dirty="0"/>
            </a:p>
          </p:txBody>
        </p:sp>
      </p:grpSp>
    </p:spTree>
    <p:extLst>
      <p:ext uri="{BB962C8B-B14F-4D97-AF65-F5344CB8AC3E}">
        <p14:creationId xmlns:p14="http://schemas.microsoft.com/office/powerpoint/2010/main" val="160958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2" grpId="0" animBg="1"/>
      <p:bldP spid="23"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otham Extra Light" charset="0"/>
                <a:ea typeface="Gotham Extra Light" charset="0"/>
                <a:cs typeface="Gotham Extra Light" charset="0"/>
              </a:rPr>
              <a:t>Bluetooth Low Energy</a:t>
            </a:r>
            <a:endParaRPr lang="en-US" sz="2800" dirty="0">
              <a:latin typeface="Gotham Extra Light" charset="0"/>
              <a:ea typeface="Gotham Extra Light" charset="0"/>
              <a:cs typeface="Gotham Extra Light" charset="0"/>
            </a:endParaRPr>
          </a:p>
        </p:txBody>
      </p:sp>
      <p:sp>
        <p:nvSpPr>
          <p:cNvPr id="3" name="Content Placeholder 2"/>
          <p:cNvSpPr>
            <a:spLocks noGrp="1"/>
          </p:cNvSpPr>
          <p:nvPr>
            <p:ph sz="quarter" idx="10"/>
          </p:nvPr>
        </p:nvSpPr>
        <p:spPr>
          <a:xfrm>
            <a:off x="496686" y="1527175"/>
            <a:ext cx="8036128" cy="2949727"/>
          </a:xfrm>
        </p:spPr>
        <p:txBody>
          <a:bodyPr anchor="ctr">
            <a:normAutofit/>
          </a:bodyPr>
          <a:lstStyle/>
          <a:p>
            <a:pPr marL="284400">
              <a:buFont typeface="Wingdings" charset="2"/>
              <a:buChar char="§"/>
            </a:pPr>
            <a:r>
              <a:rPr lang="en-US" dirty="0"/>
              <a:t>Wireless Personal Area Network technology </a:t>
            </a:r>
          </a:p>
          <a:p>
            <a:pPr marL="284400">
              <a:buFont typeface="Wingdings" charset="2"/>
              <a:buChar char="§"/>
            </a:pPr>
            <a:r>
              <a:rPr lang="en-US" dirty="0"/>
              <a:t>Operates in the 2.4GHz ISM (Industrial, Scientific and Medical) band</a:t>
            </a:r>
          </a:p>
          <a:p>
            <a:pPr marL="284400">
              <a:buFont typeface="Wingdings" charset="2"/>
              <a:buChar char="§"/>
            </a:pPr>
            <a:r>
              <a:rPr lang="en-US" dirty="0"/>
              <a:t>Specification defined by the Bluetooth SIG (Special Interest Group)</a:t>
            </a:r>
          </a:p>
          <a:p>
            <a:pPr marL="284400">
              <a:buFont typeface="Wingdings" charset="2"/>
              <a:buChar char="§"/>
            </a:pPr>
            <a:r>
              <a:rPr lang="en-US" dirty="0"/>
              <a:t>Optimized for low-power consumption</a:t>
            </a:r>
          </a:p>
          <a:p>
            <a:pPr marL="741600" lvl="1">
              <a:buFont typeface="Wingdings" charset="2"/>
              <a:buChar char="§"/>
            </a:pPr>
            <a:r>
              <a:rPr lang="en-US" dirty="0"/>
              <a:t>Racing to idle</a:t>
            </a:r>
          </a:p>
          <a:p>
            <a:pPr marL="741600" lvl="1">
              <a:buFont typeface="Wingdings" charset="2"/>
              <a:buChar char="§"/>
            </a:pPr>
            <a:r>
              <a:rPr lang="en-US" dirty="0"/>
              <a:t>Low range* </a:t>
            </a:r>
          </a:p>
          <a:p>
            <a:pPr marL="741600" lvl="1">
              <a:buFont typeface="Wingdings" charset="2"/>
              <a:buChar char="§"/>
            </a:pPr>
            <a:r>
              <a:rPr lang="en-US" dirty="0"/>
              <a:t>Low bandwidth* </a:t>
            </a:r>
          </a:p>
        </p:txBody>
      </p:sp>
      <p:pic>
        <p:nvPicPr>
          <p:cNvPr id="5" name="Picture 2" descr="https://upload.wikimedia.org/wikipedia/commons/thumb/d/da/Bluetooth.svg/393px-Bluetooth.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93816" y="566958"/>
            <a:ext cx="938998" cy="143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326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otham Extra Light" charset="0"/>
                <a:ea typeface="Gotham Extra Light" charset="0"/>
                <a:cs typeface="Gotham Extra Light" charset="0"/>
              </a:rPr>
              <a:t>Generic Attribute Profile (GATT)</a:t>
            </a:r>
            <a:endParaRPr lang="en-US" sz="2800" dirty="0">
              <a:latin typeface="Gotham Extra Light" charset="0"/>
              <a:ea typeface="Gotham Extra Light" charset="0"/>
              <a:cs typeface="Gotham Extra Light" charset="0"/>
            </a:endParaRPr>
          </a:p>
        </p:txBody>
      </p:sp>
      <p:sp>
        <p:nvSpPr>
          <p:cNvPr id="3" name="Content Placeholder 2"/>
          <p:cNvSpPr>
            <a:spLocks noGrp="1"/>
          </p:cNvSpPr>
          <p:nvPr>
            <p:ph sz="quarter" idx="10"/>
          </p:nvPr>
        </p:nvSpPr>
        <p:spPr>
          <a:xfrm>
            <a:off x="496686" y="1527175"/>
            <a:ext cx="7940525" cy="2949727"/>
          </a:xfrm>
        </p:spPr>
        <p:txBody>
          <a:bodyPr anchor="ctr">
            <a:normAutofit/>
          </a:bodyPr>
          <a:lstStyle/>
          <a:p>
            <a:pPr marL="284400">
              <a:buFont typeface="Wingdings" charset="2"/>
              <a:buChar char="§"/>
            </a:pPr>
            <a:r>
              <a:rPr lang="en-US" dirty="0"/>
              <a:t>Defines procedures on how to exchange data over a BLE connection</a:t>
            </a:r>
          </a:p>
          <a:p>
            <a:pPr marL="284400">
              <a:buFont typeface="Wingdings" charset="2"/>
              <a:buChar char="§"/>
            </a:pPr>
            <a:r>
              <a:rPr lang="en-US" dirty="0"/>
              <a:t>Uses the Attribute Protocol(ATT) as its transport layer</a:t>
            </a:r>
          </a:p>
          <a:p>
            <a:pPr marL="284400">
              <a:buFont typeface="Wingdings" charset="2"/>
              <a:buChar char="§"/>
            </a:pPr>
            <a:r>
              <a:rPr lang="en-US" dirty="0"/>
              <a:t>Uses a client-server architecture, like the Attribute Protocol(ATT)</a:t>
            </a:r>
          </a:p>
          <a:p>
            <a:pPr marL="284400">
              <a:buFont typeface="Wingdings" charset="2"/>
              <a:buChar char="§"/>
            </a:pPr>
            <a:r>
              <a:rPr lang="en-US" dirty="0"/>
              <a:t>Attributes organized hierarchically</a:t>
            </a:r>
          </a:p>
          <a:p>
            <a:pPr marL="741600" lvl="1">
              <a:buFont typeface="Wingdings" charset="2"/>
              <a:buChar char="§"/>
            </a:pPr>
            <a:r>
              <a:rPr lang="en-US" dirty="0"/>
              <a:t>Services</a:t>
            </a:r>
          </a:p>
          <a:p>
            <a:pPr marL="741600" lvl="1">
              <a:buFont typeface="Wingdings" charset="2"/>
              <a:buChar char="§"/>
            </a:pPr>
            <a:r>
              <a:rPr lang="en-US" dirty="0"/>
              <a:t>Characteristics </a:t>
            </a:r>
          </a:p>
          <a:p>
            <a:pPr marL="741600" lvl="1">
              <a:buFont typeface="Wingdings" charset="2"/>
              <a:buChar char="§"/>
            </a:pPr>
            <a:r>
              <a:rPr lang="en-US" dirty="0"/>
              <a:t>Descriptors</a:t>
            </a:r>
          </a:p>
        </p:txBody>
      </p:sp>
      <p:grpSp>
        <p:nvGrpSpPr>
          <p:cNvPr id="22" name="Group 21"/>
          <p:cNvGrpSpPr/>
          <p:nvPr/>
        </p:nvGrpSpPr>
        <p:grpSpPr>
          <a:xfrm>
            <a:off x="6573363" y="674968"/>
            <a:ext cx="2175519" cy="857250"/>
            <a:chOff x="2724150" y="3146425"/>
            <a:chExt cx="3505200" cy="1447800"/>
          </a:xfrm>
        </p:grpSpPr>
        <p:sp>
          <p:nvSpPr>
            <p:cNvPr id="23" name="AutoShape 22"/>
            <p:cNvSpPr>
              <a:spLocks noChangeArrowheads="1"/>
            </p:cNvSpPr>
            <p:nvPr/>
          </p:nvSpPr>
          <p:spPr bwMode="auto">
            <a:xfrm>
              <a:off x="2724150" y="3146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24" name="Rectangle 23"/>
            <p:cNvSpPr>
              <a:spLocks noChangeArrowheads="1"/>
            </p:cNvSpPr>
            <p:nvPr/>
          </p:nvSpPr>
          <p:spPr bwMode="auto">
            <a:xfrm rot="5400000">
              <a:off x="2478999" y="3589211"/>
              <a:ext cx="1025117" cy="504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1400" u="none" dirty="0">
                  <a:solidFill>
                    <a:schemeClr val="tx2"/>
                  </a:solidFill>
                  <a:latin typeface="+mn-lt"/>
                  <a:ea typeface="+mn-ea"/>
                </a:rPr>
                <a:t>Host</a:t>
              </a:r>
            </a:p>
          </p:txBody>
        </p:sp>
        <p:sp>
          <p:nvSpPr>
            <p:cNvPr id="25" name="L-Shape 3"/>
            <p:cNvSpPr/>
            <p:nvPr/>
          </p:nvSpPr>
          <p:spPr>
            <a:xfrm rot="10800000">
              <a:off x="4666146" y="3282946"/>
              <a:ext cx="1377950" cy="1193801"/>
            </a:xfrm>
            <a:custGeom>
              <a:avLst/>
              <a:gdLst>
                <a:gd name="connsiteX0" fmla="*/ 0 w 838200"/>
                <a:gd name="connsiteY0" fmla="*/ 0 h 1212850"/>
                <a:gd name="connsiteX1" fmla="*/ 419100 w 838200"/>
                <a:gd name="connsiteY1" fmla="*/ 0 h 1212850"/>
                <a:gd name="connsiteX2" fmla="*/ 419100 w 838200"/>
                <a:gd name="connsiteY2" fmla="*/ 793750 h 1212850"/>
                <a:gd name="connsiteX3" fmla="*/ 838200 w 838200"/>
                <a:gd name="connsiteY3" fmla="*/ 793750 h 1212850"/>
                <a:gd name="connsiteX4" fmla="*/ 838200 w 838200"/>
                <a:gd name="connsiteY4" fmla="*/ 1212850 h 1212850"/>
                <a:gd name="connsiteX5" fmla="*/ 0 w 838200"/>
                <a:gd name="connsiteY5" fmla="*/ 1212850 h 1212850"/>
                <a:gd name="connsiteX6" fmla="*/ 0 w 8382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8382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13208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508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50800 h 1263650"/>
                <a:gd name="connsiteX0" fmla="*/ 0 w 1320800"/>
                <a:gd name="connsiteY0" fmla="*/ 127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12700 h 126365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270000 h 1270000"/>
                <a:gd name="connsiteX5" fmla="*/ 0 w 1320800"/>
                <a:gd name="connsiteY5" fmla="*/ 1270000 h 1270000"/>
                <a:gd name="connsiteX6" fmla="*/ 12700 w 1320800"/>
                <a:gd name="connsiteY6" fmla="*/ 0 h 127000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193800 h 1270000"/>
                <a:gd name="connsiteX5" fmla="*/ 0 w 1320800"/>
                <a:gd name="connsiteY5" fmla="*/ 1270000 h 1270000"/>
                <a:gd name="connsiteX6" fmla="*/ 12700 w 1320800"/>
                <a:gd name="connsiteY6" fmla="*/ 0 h 1270000"/>
                <a:gd name="connsiteX0" fmla="*/ 6641 w 1314741"/>
                <a:gd name="connsiteY0" fmla="*/ 0 h 1193800"/>
                <a:gd name="connsiteX1" fmla="*/ 413041 w 1314741"/>
                <a:gd name="connsiteY1" fmla="*/ 6350 h 1193800"/>
                <a:gd name="connsiteX2" fmla="*/ 413041 w 1314741"/>
                <a:gd name="connsiteY2" fmla="*/ 850900 h 1193800"/>
                <a:gd name="connsiteX3" fmla="*/ 1314741 w 1314741"/>
                <a:gd name="connsiteY3" fmla="*/ 850900 h 1193800"/>
                <a:gd name="connsiteX4" fmla="*/ 1314741 w 1314741"/>
                <a:gd name="connsiteY4" fmla="*/ 1193800 h 1193800"/>
                <a:gd name="connsiteX5" fmla="*/ 0 w 1314741"/>
                <a:gd name="connsiteY5" fmla="*/ 1187450 h 1193800"/>
                <a:gd name="connsiteX6" fmla="*/ 6641 w 1314741"/>
                <a:gd name="connsiteY6" fmla="*/ 0 h 119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4741" h="1193800">
                  <a:moveTo>
                    <a:pt x="6641" y="0"/>
                  </a:moveTo>
                  <a:lnTo>
                    <a:pt x="413041" y="6350"/>
                  </a:lnTo>
                  <a:lnTo>
                    <a:pt x="413041" y="850900"/>
                  </a:lnTo>
                  <a:lnTo>
                    <a:pt x="1314741" y="850900"/>
                  </a:lnTo>
                  <a:lnTo>
                    <a:pt x="1314741" y="1193800"/>
                  </a:lnTo>
                  <a:lnTo>
                    <a:pt x="0" y="1187450"/>
                  </a:lnTo>
                  <a:cubicBezTo>
                    <a:pt x="2214" y="791633"/>
                    <a:pt x="4427" y="395817"/>
                    <a:pt x="6641" y="0"/>
                  </a:cubicBezTo>
                  <a:close/>
                </a:path>
              </a:pathLst>
            </a:cu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nb-NO" dirty="0"/>
            </a:p>
          </p:txBody>
        </p:sp>
        <p:sp>
          <p:nvSpPr>
            <p:cNvPr id="26" name="TextBox 31"/>
            <p:cNvSpPr txBox="1"/>
            <p:nvPr/>
          </p:nvSpPr>
          <p:spPr>
            <a:xfrm>
              <a:off x="4554923" y="3209375"/>
              <a:ext cx="1172264" cy="4678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lt1"/>
                  </a:solidFill>
                  <a:latin typeface="+mn-lt"/>
                </a:rPr>
                <a:t>GAP</a:t>
              </a:r>
              <a:endParaRPr lang="nb-NO" sz="1200" dirty="0">
                <a:solidFill>
                  <a:schemeClr val="lt1"/>
                </a:solidFill>
                <a:latin typeface="+mn-lt"/>
              </a:endParaRPr>
            </a:p>
          </p:txBody>
        </p:sp>
        <p:sp>
          <p:nvSpPr>
            <p:cNvPr id="27" name="Rectangle 26"/>
            <p:cNvSpPr/>
            <p:nvPr/>
          </p:nvSpPr>
          <p:spPr>
            <a:xfrm>
              <a:off x="3243746" y="3282946"/>
              <a:ext cx="1320800" cy="320679"/>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GATT</a:t>
              </a:r>
              <a:endParaRPr lang="nb-NO" sz="1200" dirty="0"/>
            </a:p>
          </p:txBody>
        </p:sp>
        <p:sp>
          <p:nvSpPr>
            <p:cNvPr id="28" name="Rectangle 27"/>
            <p:cNvSpPr/>
            <p:nvPr/>
          </p:nvSpPr>
          <p:spPr>
            <a:xfrm>
              <a:off x="3243746" y="370966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ATT</a:t>
              </a:r>
              <a:endParaRPr lang="nb-NO" sz="1200" dirty="0"/>
            </a:p>
          </p:txBody>
        </p:sp>
        <p:sp>
          <p:nvSpPr>
            <p:cNvPr id="29" name="Rectangle 28"/>
            <p:cNvSpPr/>
            <p:nvPr/>
          </p:nvSpPr>
          <p:spPr>
            <a:xfrm>
              <a:off x="4681386" y="3701732"/>
              <a:ext cx="83930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SMP</a:t>
              </a:r>
              <a:endParaRPr lang="nb-NO" sz="1200" dirty="0"/>
            </a:p>
          </p:txBody>
        </p:sp>
        <p:sp>
          <p:nvSpPr>
            <p:cNvPr id="30" name="Rectangle 29"/>
            <p:cNvSpPr/>
            <p:nvPr/>
          </p:nvSpPr>
          <p:spPr>
            <a:xfrm>
              <a:off x="3243745" y="4156068"/>
              <a:ext cx="227694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L2CAP</a:t>
              </a:r>
              <a:endParaRPr lang="nb-NO" sz="1200" dirty="0"/>
            </a:p>
          </p:txBody>
        </p:sp>
      </p:grpSp>
    </p:spTree>
    <p:extLst>
      <p:ext uri="{BB962C8B-B14F-4D97-AF65-F5344CB8AC3E}">
        <p14:creationId xmlns:p14="http://schemas.microsoft.com/office/powerpoint/2010/main" val="152728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686" y="683735"/>
            <a:ext cx="8036127" cy="857250"/>
          </a:xfrm>
        </p:spPr>
        <p:txBody>
          <a:bodyPr/>
          <a:lstStyle/>
          <a:p>
            <a:r>
              <a:rPr lang="en-US" dirty="0">
                <a:latin typeface="Gotham Extra Light" charset="0"/>
                <a:ea typeface="Gotham Extra Light" charset="0"/>
                <a:cs typeface="Gotham Extra Light" charset="0"/>
              </a:rPr>
              <a:t>Services, Characteristics </a:t>
            </a:r>
            <a:br>
              <a:rPr lang="en-US" dirty="0">
                <a:latin typeface="Gotham Extra Light" charset="0"/>
                <a:ea typeface="Gotham Extra Light" charset="0"/>
                <a:cs typeface="Gotham Extra Light" charset="0"/>
              </a:rPr>
            </a:br>
            <a:r>
              <a:rPr lang="en-US" dirty="0">
                <a:latin typeface="Gotham Extra Light" charset="0"/>
                <a:ea typeface="Gotham Extra Light" charset="0"/>
                <a:cs typeface="Gotham Extra Light" charset="0"/>
              </a:rPr>
              <a:t>and Descriptors</a:t>
            </a:r>
            <a:endParaRPr lang="en-US" sz="2800" dirty="0">
              <a:latin typeface="Gotham Extra Light" charset="0"/>
              <a:ea typeface="Gotham Extra Light" charset="0"/>
              <a:cs typeface="Gotham Extra Light" charset="0"/>
            </a:endParaRPr>
          </a:p>
        </p:txBody>
      </p:sp>
      <p:sp>
        <p:nvSpPr>
          <p:cNvPr id="3" name="Content Placeholder 2"/>
          <p:cNvSpPr>
            <a:spLocks noGrp="1"/>
          </p:cNvSpPr>
          <p:nvPr>
            <p:ph sz="quarter" idx="10"/>
          </p:nvPr>
        </p:nvSpPr>
        <p:spPr>
          <a:xfrm>
            <a:off x="496687" y="1527175"/>
            <a:ext cx="5388957" cy="2949727"/>
          </a:xfrm>
        </p:spPr>
        <p:txBody>
          <a:bodyPr anchor="ctr">
            <a:normAutofit/>
          </a:bodyPr>
          <a:lstStyle/>
          <a:p>
            <a:pPr marL="284400">
              <a:buFont typeface="Wingdings" charset="2"/>
              <a:buChar char="§"/>
            </a:pPr>
            <a:r>
              <a:rPr lang="en-US" dirty="0"/>
              <a:t>Services</a:t>
            </a:r>
          </a:p>
          <a:p>
            <a:pPr marL="741600" lvl="1">
              <a:buFont typeface="Wingdings" charset="2"/>
              <a:buChar char="§"/>
            </a:pPr>
            <a:r>
              <a:rPr lang="en-US" dirty="0"/>
              <a:t>Group of characteristics</a:t>
            </a:r>
          </a:p>
          <a:p>
            <a:pPr marL="284400">
              <a:buFont typeface="Wingdings" charset="2"/>
              <a:buChar char="§"/>
            </a:pPr>
            <a:r>
              <a:rPr lang="en-US" dirty="0"/>
              <a:t>Characteristic</a:t>
            </a:r>
          </a:p>
          <a:p>
            <a:pPr marL="741600" lvl="1">
              <a:buFont typeface="Wingdings" charset="2"/>
              <a:buChar char="§"/>
            </a:pPr>
            <a:r>
              <a:rPr lang="en-US" dirty="0"/>
              <a:t>Data containers, e.g. temperature, battery voltage</a:t>
            </a:r>
          </a:p>
          <a:p>
            <a:pPr marL="284400">
              <a:buFont typeface="Wingdings" charset="2"/>
              <a:buChar char="§"/>
            </a:pPr>
            <a:r>
              <a:rPr lang="en-US" dirty="0"/>
              <a:t>Descriptor</a:t>
            </a:r>
          </a:p>
          <a:p>
            <a:pPr marL="741600" lvl="1">
              <a:buFont typeface="Wingdings" charset="2"/>
              <a:buChar char="§"/>
            </a:pPr>
            <a:r>
              <a:rPr lang="en-US" dirty="0"/>
              <a:t>Additional meta-data of the characteristic, e.g. notifications and indications</a:t>
            </a:r>
          </a:p>
        </p:txBody>
      </p:sp>
      <p:grpSp>
        <p:nvGrpSpPr>
          <p:cNvPr id="22" name="Group 21"/>
          <p:cNvGrpSpPr/>
          <p:nvPr/>
        </p:nvGrpSpPr>
        <p:grpSpPr>
          <a:xfrm>
            <a:off x="6573363" y="674968"/>
            <a:ext cx="2175519" cy="857250"/>
            <a:chOff x="2724150" y="3146425"/>
            <a:chExt cx="3505200" cy="1447800"/>
          </a:xfrm>
        </p:grpSpPr>
        <p:sp>
          <p:nvSpPr>
            <p:cNvPr id="23" name="AutoShape 22"/>
            <p:cNvSpPr>
              <a:spLocks noChangeArrowheads="1"/>
            </p:cNvSpPr>
            <p:nvPr/>
          </p:nvSpPr>
          <p:spPr bwMode="auto">
            <a:xfrm>
              <a:off x="2724150" y="3146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24" name="Rectangle 23"/>
            <p:cNvSpPr>
              <a:spLocks noChangeArrowheads="1"/>
            </p:cNvSpPr>
            <p:nvPr/>
          </p:nvSpPr>
          <p:spPr bwMode="auto">
            <a:xfrm rot="5400000">
              <a:off x="2478999" y="3589211"/>
              <a:ext cx="1025117" cy="504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1400" u="none" dirty="0">
                  <a:solidFill>
                    <a:schemeClr val="tx2"/>
                  </a:solidFill>
                  <a:latin typeface="+mn-lt"/>
                  <a:ea typeface="+mn-ea"/>
                </a:rPr>
                <a:t>Host</a:t>
              </a:r>
            </a:p>
          </p:txBody>
        </p:sp>
        <p:sp>
          <p:nvSpPr>
            <p:cNvPr id="25" name="L-Shape 3"/>
            <p:cNvSpPr/>
            <p:nvPr/>
          </p:nvSpPr>
          <p:spPr>
            <a:xfrm rot="10800000">
              <a:off x="4666146" y="3282946"/>
              <a:ext cx="1377950" cy="1193801"/>
            </a:xfrm>
            <a:custGeom>
              <a:avLst/>
              <a:gdLst>
                <a:gd name="connsiteX0" fmla="*/ 0 w 838200"/>
                <a:gd name="connsiteY0" fmla="*/ 0 h 1212850"/>
                <a:gd name="connsiteX1" fmla="*/ 419100 w 838200"/>
                <a:gd name="connsiteY1" fmla="*/ 0 h 1212850"/>
                <a:gd name="connsiteX2" fmla="*/ 419100 w 838200"/>
                <a:gd name="connsiteY2" fmla="*/ 793750 h 1212850"/>
                <a:gd name="connsiteX3" fmla="*/ 838200 w 838200"/>
                <a:gd name="connsiteY3" fmla="*/ 793750 h 1212850"/>
                <a:gd name="connsiteX4" fmla="*/ 838200 w 838200"/>
                <a:gd name="connsiteY4" fmla="*/ 1212850 h 1212850"/>
                <a:gd name="connsiteX5" fmla="*/ 0 w 838200"/>
                <a:gd name="connsiteY5" fmla="*/ 1212850 h 1212850"/>
                <a:gd name="connsiteX6" fmla="*/ 0 w 8382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8382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13208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508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50800 h 1263650"/>
                <a:gd name="connsiteX0" fmla="*/ 0 w 1320800"/>
                <a:gd name="connsiteY0" fmla="*/ 127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12700 h 126365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270000 h 1270000"/>
                <a:gd name="connsiteX5" fmla="*/ 0 w 1320800"/>
                <a:gd name="connsiteY5" fmla="*/ 1270000 h 1270000"/>
                <a:gd name="connsiteX6" fmla="*/ 12700 w 1320800"/>
                <a:gd name="connsiteY6" fmla="*/ 0 h 127000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193800 h 1270000"/>
                <a:gd name="connsiteX5" fmla="*/ 0 w 1320800"/>
                <a:gd name="connsiteY5" fmla="*/ 1270000 h 1270000"/>
                <a:gd name="connsiteX6" fmla="*/ 12700 w 1320800"/>
                <a:gd name="connsiteY6" fmla="*/ 0 h 1270000"/>
                <a:gd name="connsiteX0" fmla="*/ 6641 w 1314741"/>
                <a:gd name="connsiteY0" fmla="*/ 0 h 1193800"/>
                <a:gd name="connsiteX1" fmla="*/ 413041 w 1314741"/>
                <a:gd name="connsiteY1" fmla="*/ 6350 h 1193800"/>
                <a:gd name="connsiteX2" fmla="*/ 413041 w 1314741"/>
                <a:gd name="connsiteY2" fmla="*/ 850900 h 1193800"/>
                <a:gd name="connsiteX3" fmla="*/ 1314741 w 1314741"/>
                <a:gd name="connsiteY3" fmla="*/ 850900 h 1193800"/>
                <a:gd name="connsiteX4" fmla="*/ 1314741 w 1314741"/>
                <a:gd name="connsiteY4" fmla="*/ 1193800 h 1193800"/>
                <a:gd name="connsiteX5" fmla="*/ 0 w 1314741"/>
                <a:gd name="connsiteY5" fmla="*/ 1187450 h 1193800"/>
                <a:gd name="connsiteX6" fmla="*/ 6641 w 1314741"/>
                <a:gd name="connsiteY6" fmla="*/ 0 h 119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4741" h="1193800">
                  <a:moveTo>
                    <a:pt x="6641" y="0"/>
                  </a:moveTo>
                  <a:lnTo>
                    <a:pt x="413041" y="6350"/>
                  </a:lnTo>
                  <a:lnTo>
                    <a:pt x="413041" y="850900"/>
                  </a:lnTo>
                  <a:lnTo>
                    <a:pt x="1314741" y="850900"/>
                  </a:lnTo>
                  <a:lnTo>
                    <a:pt x="1314741" y="1193800"/>
                  </a:lnTo>
                  <a:lnTo>
                    <a:pt x="0" y="1187450"/>
                  </a:lnTo>
                  <a:cubicBezTo>
                    <a:pt x="2214" y="791633"/>
                    <a:pt x="4427" y="395817"/>
                    <a:pt x="6641" y="0"/>
                  </a:cubicBezTo>
                  <a:close/>
                </a:path>
              </a:pathLst>
            </a:cu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nb-NO" dirty="0"/>
            </a:p>
          </p:txBody>
        </p:sp>
        <p:sp>
          <p:nvSpPr>
            <p:cNvPr id="26" name="TextBox 31"/>
            <p:cNvSpPr txBox="1"/>
            <p:nvPr/>
          </p:nvSpPr>
          <p:spPr>
            <a:xfrm>
              <a:off x="4554923" y="3209375"/>
              <a:ext cx="1172264" cy="4678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lt1"/>
                  </a:solidFill>
                  <a:latin typeface="+mn-lt"/>
                </a:rPr>
                <a:t>GAP</a:t>
              </a:r>
              <a:endParaRPr lang="nb-NO" sz="1200" dirty="0">
                <a:solidFill>
                  <a:schemeClr val="lt1"/>
                </a:solidFill>
                <a:latin typeface="+mn-lt"/>
              </a:endParaRPr>
            </a:p>
          </p:txBody>
        </p:sp>
        <p:sp>
          <p:nvSpPr>
            <p:cNvPr id="27" name="Rectangle 26"/>
            <p:cNvSpPr/>
            <p:nvPr/>
          </p:nvSpPr>
          <p:spPr>
            <a:xfrm>
              <a:off x="3243746" y="3282946"/>
              <a:ext cx="1320800" cy="320679"/>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GATT</a:t>
              </a:r>
              <a:endParaRPr lang="nb-NO" sz="1200" dirty="0"/>
            </a:p>
          </p:txBody>
        </p:sp>
        <p:sp>
          <p:nvSpPr>
            <p:cNvPr id="28" name="Rectangle 27"/>
            <p:cNvSpPr/>
            <p:nvPr/>
          </p:nvSpPr>
          <p:spPr>
            <a:xfrm>
              <a:off x="3243746" y="370966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ATT</a:t>
              </a:r>
              <a:endParaRPr lang="nb-NO" sz="1200" dirty="0"/>
            </a:p>
          </p:txBody>
        </p:sp>
        <p:sp>
          <p:nvSpPr>
            <p:cNvPr id="29" name="Rectangle 28"/>
            <p:cNvSpPr/>
            <p:nvPr/>
          </p:nvSpPr>
          <p:spPr>
            <a:xfrm>
              <a:off x="4681386" y="3701732"/>
              <a:ext cx="83930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SMP</a:t>
              </a:r>
              <a:endParaRPr lang="nb-NO" sz="1200" dirty="0"/>
            </a:p>
          </p:txBody>
        </p:sp>
        <p:sp>
          <p:nvSpPr>
            <p:cNvPr id="30" name="Rectangle 29"/>
            <p:cNvSpPr/>
            <p:nvPr/>
          </p:nvSpPr>
          <p:spPr>
            <a:xfrm>
              <a:off x="3243745" y="4156068"/>
              <a:ext cx="227694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L2CAP</a:t>
              </a:r>
              <a:endParaRPr lang="nb-NO" sz="1200" dirty="0"/>
            </a:p>
          </p:txBody>
        </p:sp>
      </p:grpSp>
      <p:sp>
        <p:nvSpPr>
          <p:cNvPr id="13" name="Rectangle 12"/>
          <p:cNvSpPr/>
          <p:nvPr/>
        </p:nvSpPr>
        <p:spPr>
          <a:xfrm>
            <a:off x="6438899" y="1707501"/>
            <a:ext cx="2453641" cy="3157795"/>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nb-NO" sz="1400" dirty="0"/>
              <a:t>GATT Server</a:t>
            </a:r>
            <a:endParaRPr lang="en-US" sz="1400" dirty="0"/>
          </a:p>
        </p:txBody>
      </p:sp>
      <p:sp>
        <p:nvSpPr>
          <p:cNvPr id="14" name="Rectangle 13"/>
          <p:cNvSpPr/>
          <p:nvPr/>
        </p:nvSpPr>
        <p:spPr>
          <a:xfrm>
            <a:off x="6573364" y="2040534"/>
            <a:ext cx="2175518" cy="2596162"/>
          </a:xfrm>
          <a:prstGeom prst="rect">
            <a:avLst/>
          </a:prstGeom>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0000" tIns="45720" rIns="91440" bIns="45720" numCol="1" spcCol="0" rtlCol="0" fromWordArt="0" anchor="t" anchorCtr="0" forceAA="0" compatLnSpc="1">
            <a:prstTxWarp prst="textNoShape">
              <a:avLst/>
            </a:prstTxWarp>
            <a:noAutofit/>
          </a:bodyPr>
          <a:lstStyle/>
          <a:p>
            <a:pPr algn="ctr"/>
            <a:r>
              <a:rPr lang="en-US" sz="1400" dirty="0"/>
              <a:t>Service</a:t>
            </a:r>
            <a:endParaRPr lang="nb-NO" sz="1400" dirty="0"/>
          </a:p>
        </p:txBody>
      </p:sp>
      <p:sp>
        <p:nvSpPr>
          <p:cNvPr id="16" name="Rectangle 15"/>
          <p:cNvSpPr/>
          <p:nvPr/>
        </p:nvSpPr>
        <p:spPr>
          <a:xfrm>
            <a:off x="6697981" y="2467711"/>
            <a:ext cx="1935922" cy="943220"/>
          </a:xfrm>
          <a:prstGeom prst="rect">
            <a:avLst/>
          </a:prstGeom>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nb-NO" sz="1400" dirty="0"/>
              <a:t>Characteristic</a:t>
            </a:r>
          </a:p>
          <a:p>
            <a:pPr algn="ctr"/>
            <a:endParaRPr lang="nb-NO" sz="1400" dirty="0"/>
          </a:p>
          <a:p>
            <a:pPr algn="ctr"/>
            <a:endParaRPr lang="nb-NO" sz="1400" dirty="0"/>
          </a:p>
          <a:p>
            <a:pPr algn="ctr"/>
            <a:endParaRPr lang="en-US" sz="1400" dirty="0"/>
          </a:p>
        </p:txBody>
      </p:sp>
      <p:sp>
        <p:nvSpPr>
          <p:cNvPr id="20" name="Rectangle 19"/>
          <p:cNvSpPr/>
          <p:nvPr/>
        </p:nvSpPr>
        <p:spPr>
          <a:xfrm>
            <a:off x="6697981" y="3573048"/>
            <a:ext cx="1935922" cy="943220"/>
          </a:xfrm>
          <a:prstGeom prst="rect">
            <a:avLst/>
          </a:prstGeom>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nb-NO" sz="1400" dirty="0"/>
              <a:t>Characteristic</a:t>
            </a:r>
          </a:p>
          <a:p>
            <a:pPr algn="ctr"/>
            <a:endParaRPr lang="nb-NO" sz="1400" dirty="0"/>
          </a:p>
          <a:p>
            <a:pPr algn="ctr"/>
            <a:endParaRPr lang="nb-NO" sz="1400" dirty="0"/>
          </a:p>
          <a:p>
            <a:pPr algn="ctr"/>
            <a:endParaRPr lang="en-US" sz="1400" dirty="0"/>
          </a:p>
        </p:txBody>
      </p:sp>
      <p:sp>
        <p:nvSpPr>
          <p:cNvPr id="21" name="Rectangle 20"/>
          <p:cNvSpPr/>
          <p:nvPr/>
        </p:nvSpPr>
        <p:spPr>
          <a:xfrm>
            <a:off x="6895852" y="4173542"/>
            <a:ext cx="1541360" cy="258732"/>
          </a:xfrm>
          <a:prstGeom prst="rect">
            <a:avLst/>
          </a:prstGeom>
          <a:solidFill>
            <a:srgbClr val="99A808"/>
          </a:solidFill>
          <a:ln>
            <a:prstDash val="soli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400" dirty="0"/>
              <a:t>Descriptor</a:t>
            </a:r>
            <a:endParaRPr lang="en-US" sz="1400" dirty="0"/>
          </a:p>
        </p:txBody>
      </p:sp>
      <p:sp>
        <p:nvSpPr>
          <p:cNvPr id="19" name="Rectangle 18"/>
          <p:cNvSpPr/>
          <p:nvPr/>
        </p:nvSpPr>
        <p:spPr>
          <a:xfrm>
            <a:off x="6895853" y="3843275"/>
            <a:ext cx="1541360" cy="258732"/>
          </a:xfrm>
          <a:prstGeom prst="rect">
            <a:avLst/>
          </a:prstGeom>
          <a:solidFill>
            <a:srgbClr val="99A808"/>
          </a:solidFill>
          <a:ln>
            <a:prstDash val="soli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400" dirty="0"/>
              <a:t>Value</a:t>
            </a:r>
            <a:endParaRPr lang="en-US" sz="1400" dirty="0"/>
          </a:p>
        </p:txBody>
      </p:sp>
      <p:sp>
        <p:nvSpPr>
          <p:cNvPr id="31" name="Rectangle 30"/>
          <p:cNvSpPr/>
          <p:nvPr/>
        </p:nvSpPr>
        <p:spPr>
          <a:xfrm>
            <a:off x="6938960" y="3075803"/>
            <a:ext cx="1541360" cy="258732"/>
          </a:xfrm>
          <a:prstGeom prst="rect">
            <a:avLst/>
          </a:prstGeom>
          <a:solidFill>
            <a:srgbClr val="99A808"/>
          </a:solidFill>
          <a:ln>
            <a:prstDash val="soli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400" dirty="0"/>
              <a:t>Descriptor</a:t>
            </a:r>
            <a:endParaRPr lang="en-US" sz="1400" dirty="0"/>
          </a:p>
        </p:txBody>
      </p:sp>
      <p:sp>
        <p:nvSpPr>
          <p:cNvPr id="32" name="Rectangle 31"/>
          <p:cNvSpPr/>
          <p:nvPr/>
        </p:nvSpPr>
        <p:spPr>
          <a:xfrm>
            <a:off x="6938961" y="2745536"/>
            <a:ext cx="1541360" cy="258732"/>
          </a:xfrm>
          <a:prstGeom prst="rect">
            <a:avLst/>
          </a:prstGeom>
          <a:solidFill>
            <a:srgbClr val="99A808"/>
          </a:solidFill>
          <a:ln>
            <a:prstDash val="soli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400" dirty="0"/>
              <a:t>Value</a:t>
            </a:r>
            <a:endParaRPr lang="en-US" sz="1400" dirty="0"/>
          </a:p>
        </p:txBody>
      </p:sp>
    </p:spTree>
    <p:extLst>
      <p:ext uri="{BB962C8B-B14F-4D97-AF65-F5344CB8AC3E}">
        <p14:creationId xmlns:p14="http://schemas.microsoft.com/office/powerpoint/2010/main" val="466335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96686" y="1527174"/>
            <a:ext cx="8036128" cy="3514057"/>
          </a:xfrm>
        </p:spPr>
        <p:txBody>
          <a:bodyPr anchor="ctr">
            <a:normAutofit/>
          </a:bodyPr>
          <a:lstStyle/>
          <a:p>
            <a:pPr indent="0">
              <a:buNone/>
            </a:pPr>
            <a:r>
              <a:rPr lang="en-US" dirty="0">
                <a:latin typeface="+mn-lt"/>
              </a:rPr>
              <a:t>Services, characteristics and descriptors all have an UUID</a:t>
            </a:r>
          </a:p>
          <a:p>
            <a:pPr marL="284400">
              <a:buFont typeface="Wingdings" charset="2"/>
              <a:buChar char="§"/>
            </a:pPr>
            <a:r>
              <a:rPr lang="en-US" dirty="0">
                <a:latin typeface="Gotham Book" pitchFamily="50" charset="0"/>
              </a:rPr>
              <a:t>UUID</a:t>
            </a:r>
            <a:r>
              <a:rPr lang="en-US" dirty="0"/>
              <a:t> – Universal Unique Identifier</a:t>
            </a:r>
          </a:p>
          <a:p>
            <a:pPr marL="741600" lvl="1">
              <a:buFont typeface="Wingdings" charset="2"/>
              <a:buChar char="§"/>
            </a:pPr>
            <a:r>
              <a:rPr lang="en-US" sz="1600" dirty="0"/>
              <a:t>16-bit short UUID using Bluetooth Base 0000XXXX-0000-1000-8000-00805F9B34FB</a:t>
            </a:r>
          </a:p>
          <a:p>
            <a:pPr marL="741600" lvl="1">
              <a:buFont typeface="Wingdings" charset="2"/>
              <a:buChar char="§"/>
            </a:pPr>
            <a:r>
              <a:rPr lang="en-US" sz="1600" dirty="0"/>
              <a:t>128-bit UUID </a:t>
            </a:r>
          </a:p>
          <a:p>
            <a:pPr marL="284400">
              <a:buFont typeface="Wingdings" charset="2"/>
              <a:buChar char="§"/>
            </a:pPr>
            <a:r>
              <a:rPr lang="en-US" sz="2000" dirty="0"/>
              <a:t>In addition Characteristics and Descriptors have</a:t>
            </a:r>
          </a:p>
          <a:p>
            <a:pPr marL="741600" lvl="1">
              <a:buFont typeface="Wingdings" charset="2"/>
              <a:buChar char="§"/>
            </a:pPr>
            <a:r>
              <a:rPr lang="en-US" dirty="0">
                <a:latin typeface="Gotham Book" pitchFamily="50" charset="0"/>
              </a:rPr>
              <a:t>Permissions</a:t>
            </a:r>
            <a:r>
              <a:rPr lang="en-US" dirty="0"/>
              <a:t> – Read, Write. </a:t>
            </a:r>
            <a:endParaRPr lang="en-US" b="1" i="1" dirty="0"/>
          </a:p>
          <a:p>
            <a:pPr marL="741600" lvl="1">
              <a:buFont typeface="Wingdings" charset="2"/>
              <a:buChar char="§"/>
            </a:pPr>
            <a:r>
              <a:rPr lang="en-US" dirty="0">
                <a:latin typeface="Gotham Book" pitchFamily="50" charset="0"/>
              </a:rPr>
              <a:t>Value</a:t>
            </a:r>
            <a:r>
              <a:rPr lang="en-US" dirty="0"/>
              <a:t> – data that can be read/written by client</a:t>
            </a:r>
          </a:p>
        </p:txBody>
      </p:sp>
      <p:sp>
        <p:nvSpPr>
          <p:cNvPr id="42" name="Title 1"/>
          <p:cNvSpPr>
            <a:spLocks noGrp="1"/>
          </p:cNvSpPr>
          <p:nvPr>
            <p:ph type="title"/>
          </p:nvPr>
        </p:nvSpPr>
        <p:spPr>
          <a:xfrm>
            <a:off x="496686" y="683735"/>
            <a:ext cx="8036127" cy="857250"/>
          </a:xfrm>
        </p:spPr>
        <p:txBody>
          <a:bodyPr/>
          <a:lstStyle/>
          <a:p>
            <a:r>
              <a:rPr lang="en-US" dirty="0">
                <a:latin typeface="Gotham Extra Light" charset="0"/>
                <a:ea typeface="Gotham Extra Light" charset="0"/>
                <a:cs typeface="Gotham Extra Light" charset="0"/>
              </a:rPr>
              <a:t>Services, Characteristics </a:t>
            </a:r>
            <a:br>
              <a:rPr lang="en-US" dirty="0">
                <a:latin typeface="Gotham Extra Light" charset="0"/>
                <a:ea typeface="Gotham Extra Light" charset="0"/>
                <a:cs typeface="Gotham Extra Light" charset="0"/>
              </a:rPr>
            </a:br>
            <a:r>
              <a:rPr lang="en-US" dirty="0">
                <a:latin typeface="Gotham Extra Light" charset="0"/>
                <a:ea typeface="Gotham Extra Light" charset="0"/>
                <a:cs typeface="Gotham Extra Light" charset="0"/>
              </a:rPr>
              <a:t>and Descriptors cont’d</a:t>
            </a:r>
            <a:endParaRPr lang="en-US" sz="2800" dirty="0">
              <a:latin typeface="Gotham Extra Light" charset="0"/>
              <a:ea typeface="Gotham Extra Light" charset="0"/>
              <a:cs typeface="Gotham Extra Light" charset="0"/>
            </a:endParaRPr>
          </a:p>
        </p:txBody>
      </p:sp>
      <p:grpSp>
        <p:nvGrpSpPr>
          <p:cNvPr id="43" name="Group 42"/>
          <p:cNvGrpSpPr/>
          <p:nvPr/>
        </p:nvGrpSpPr>
        <p:grpSpPr>
          <a:xfrm>
            <a:off x="6573363" y="674968"/>
            <a:ext cx="2175519" cy="857250"/>
            <a:chOff x="2724150" y="3146425"/>
            <a:chExt cx="3505200" cy="1447800"/>
          </a:xfrm>
        </p:grpSpPr>
        <p:sp>
          <p:nvSpPr>
            <p:cNvPr id="44" name="AutoShape 22"/>
            <p:cNvSpPr>
              <a:spLocks noChangeArrowheads="1"/>
            </p:cNvSpPr>
            <p:nvPr/>
          </p:nvSpPr>
          <p:spPr bwMode="auto">
            <a:xfrm>
              <a:off x="2724150" y="3146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45" name="Rectangle 44"/>
            <p:cNvSpPr>
              <a:spLocks noChangeArrowheads="1"/>
            </p:cNvSpPr>
            <p:nvPr/>
          </p:nvSpPr>
          <p:spPr bwMode="auto">
            <a:xfrm rot="5400000">
              <a:off x="2478999" y="3589211"/>
              <a:ext cx="1025117" cy="504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1400" u="none" dirty="0">
                  <a:solidFill>
                    <a:schemeClr val="tx2"/>
                  </a:solidFill>
                  <a:latin typeface="+mn-lt"/>
                  <a:ea typeface="+mn-ea"/>
                </a:rPr>
                <a:t>Host</a:t>
              </a:r>
            </a:p>
          </p:txBody>
        </p:sp>
        <p:sp>
          <p:nvSpPr>
            <p:cNvPr id="46" name="L-Shape 3"/>
            <p:cNvSpPr/>
            <p:nvPr/>
          </p:nvSpPr>
          <p:spPr>
            <a:xfrm rot="10800000">
              <a:off x="4666146" y="3282946"/>
              <a:ext cx="1377950" cy="1193801"/>
            </a:xfrm>
            <a:custGeom>
              <a:avLst/>
              <a:gdLst>
                <a:gd name="connsiteX0" fmla="*/ 0 w 838200"/>
                <a:gd name="connsiteY0" fmla="*/ 0 h 1212850"/>
                <a:gd name="connsiteX1" fmla="*/ 419100 w 838200"/>
                <a:gd name="connsiteY1" fmla="*/ 0 h 1212850"/>
                <a:gd name="connsiteX2" fmla="*/ 419100 w 838200"/>
                <a:gd name="connsiteY2" fmla="*/ 793750 h 1212850"/>
                <a:gd name="connsiteX3" fmla="*/ 838200 w 838200"/>
                <a:gd name="connsiteY3" fmla="*/ 793750 h 1212850"/>
                <a:gd name="connsiteX4" fmla="*/ 838200 w 838200"/>
                <a:gd name="connsiteY4" fmla="*/ 1212850 h 1212850"/>
                <a:gd name="connsiteX5" fmla="*/ 0 w 838200"/>
                <a:gd name="connsiteY5" fmla="*/ 1212850 h 1212850"/>
                <a:gd name="connsiteX6" fmla="*/ 0 w 8382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8382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13208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508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50800 h 1263650"/>
                <a:gd name="connsiteX0" fmla="*/ 0 w 1320800"/>
                <a:gd name="connsiteY0" fmla="*/ 127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12700 h 126365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270000 h 1270000"/>
                <a:gd name="connsiteX5" fmla="*/ 0 w 1320800"/>
                <a:gd name="connsiteY5" fmla="*/ 1270000 h 1270000"/>
                <a:gd name="connsiteX6" fmla="*/ 12700 w 1320800"/>
                <a:gd name="connsiteY6" fmla="*/ 0 h 127000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193800 h 1270000"/>
                <a:gd name="connsiteX5" fmla="*/ 0 w 1320800"/>
                <a:gd name="connsiteY5" fmla="*/ 1270000 h 1270000"/>
                <a:gd name="connsiteX6" fmla="*/ 12700 w 1320800"/>
                <a:gd name="connsiteY6" fmla="*/ 0 h 1270000"/>
                <a:gd name="connsiteX0" fmla="*/ 6641 w 1314741"/>
                <a:gd name="connsiteY0" fmla="*/ 0 h 1193800"/>
                <a:gd name="connsiteX1" fmla="*/ 413041 w 1314741"/>
                <a:gd name="connsiteY1" fmla="*/ 6350 h 1193800"/>
                <a:gd name="connsiteX2" fmla="*/ 413041 w 1314741"/>
                <a:gd name="connsiteY2" fmla="*/ 850900 h 1193800"/>
                <a:gd name="connsiteX3" fmla="*/ 1314741 w 1314741"/>
                <a:gd name="connsiteY3" fmla="*/ 850900 h 1193800"/>
                <a:gd name="connsiteX4" fmla="*/ 1314741 w 1314741"/>
                <a:gd name="connsiteY4" fmla="*/ 1193800 h 1193800"/>
                <a:gd name="connsiteX5" fmla="*/ 0 w 1314741"/>
                <a:gd name="connsiteY5" fmla="*/ 1187450 h 1193800"/>
                <a:gd name="connsiteX6" fmla="*/ 6641 w 1314741"/>
                <a:gd name="connsiteY6" fmla="*/ 0 h 119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4741" h="1193800">
                  <a:moveTo>
                    <a:pt x="6641" y="0"/>
                  </a:moveTo>
                  <a:lnTo>
                    <a:pt x="413041" y="6350"/>
                  </a:lnTo>
                  <a:lnTo>
                    <a:pt x="413041" y="850900"/>
                  </a:lnTo>
                  <a:lnTo>
                    <a:pt x="1314741" y="850900"/>
                  </a:lnTo>
                  <a:lnTo>
                    <a:pt x="1314741" y="1193800"/>
                  </a:lnTo>
                  <a:lnTo>
                    <a:pt x="0" y="1187450"/>
                  </a:lnTo>
                  <a:cubicBezTo>
                    <a:pt x="2214" y="791633"/>
                    <a:pt x="4427" y="395817"/>
                    <a:pt x="6641" y="0"/>
                  </a:cubicBezTo>
                  <a:close/>
                </a:path>
              </a:pathLst>
            </a:cu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nb-NO" dirty="0"/>
            </a:p>
          </p:txBody>
        </p:sp>
        <p:sp>
          <p:nvSpPr>
            <p:cNvPr id="47" name="TextBox 31"/>
            <p:cNvSpPr txBox="1"/>
            <p:nvPr/>
          </p:nvSpPr>
          <p:spPr>
            <a:xfrm>
              <a:off x="4554923" y="3209375"/>
              <a:ext cx="1172264" cy="4678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lt1"/>
                  </a:solidFill>
                  <a:latin typeface="+mn-lt"/>
                </a:rPr>
                <a:t>GAP</a:t>
              </a:r>
              <a:endParaRPr lang="nb-NO" sz="1200" dirty="0">
                <a:solidFill>
                  <a:schemeClr val="lt1"/>
                </a:solidFill>
                <a:latin typeface="+mn-lt"/>
              </a:endParaRPr>
            </a:p>
          </p:txBody>
        </p:sp>
        <p:sp>
          <p:nvSpPr>
            <p:cNvPr id="48" name="Rectangle 47"/>
            <p:cNvSpPr/>
            <p:nvPr/>
          </p:nvSpPr>
          <p:spPr>
            <a:xfrm>
              <a:off x="3243746" y="3282946"/>
              <a:ext cx="1320800" cy="320679"/>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GATT</a:t>
              </a:r>
              <a:endParaRPr lang="nb-NO" sz="1200" dirty="0"/>
            </a:p>
          </p:txBody>
        </p:sp>
        <p:sp>
          <p:nvSpPr>
            <p:cNvPr id="49" name="Rectangle 48"/>
            <p:cNvSpPr/>
            <p:nvPr/>
          </p:nvSpPr>
          <p:spPr>
            <a:xfrm>
              <a:off x="3243746" y="370966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ATT</a:t>
              </a:r>
              <a:endParaRPr lang="nb-NO" sz="1200" dirty="0"/>
            </a:p>
          </p:txBody>
        </p:sp>
        <p:sp>
          <p:nvSpPr>
            <p:cNvPr id="50" name="Rectangle 49"/>
            <p:cNvSpPr/>
            <p:nvPr/>
          </p:nvSpPr>
          <p:spPr>
            <a:xfrm>
              <a:off x="4681386" y="3701732"/>
              <a:ext cx="83930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SMP</a:t>
              </a:r>
              <a:endParaRPr lang="nb-NO" sz="1200" dirty="0"/>
            </a:p>
          </p:txBody>
        </p:sp>
        <p:sp>
          <p:nvSpPr>
            <p:cNvPr id="51" name="Rectangle 50"/>
            <p:cNvSpPr/>
            <p:nvPr/>
          </p:nvSpPr>
          <p:spPr>
            <a:xfrm>
              <a:off x="3243745" y="4156068"/>
              <a:ext cx="227694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L2CAP</a:t>
              </a:r>
              <a:endParaRPr lang="nb-NO" sz="1200" dirty="0"/>
            </a:p>
          </p:txBody>
        </p:sp>
      </p:grpSp>
    </p:spTree>
    <p:extLst>
      <p:ext uri="{BB962C8B-B14F-4D97-AF65-F5344CB8AC3E}">
        <p14:creationId xmlns:p14="http://schemas.microsoft.com/office/powerpoint/2010/main" val="601465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otham Extra Light" charset="0"/>
                <a:ea typeface="Gotham Extra Light" charset="0"/>
                <a:cs typeface="Gotham Extra Light" charset="0"/>
              </a:rPr>
              <a:t>GATT Operations</a:t>
            </a:r>
            <a:endParaRPr lang="en-US" sz="2800" dirty="0">
              <a:latin typeface="Gotham Extra Light" charset="0"/>
              <a:ea typeface="Gotham Extra Light" charset="0"/>
              <a:cs typeface="Gotham Extra Light" charset="0"/>
            </a:endParaRPr>
          </a:p>
        </p:txBody>
      </p:sp>
      <p:sp>
        <p:nvSpPr>
          <p:cNvPr id="3" name="Content Placeholder 2"/>
          <p:cNvSpPr>
            <a:spLocks noGrp="1"/>
          </p:cNvSpPr>
          <p:nvPr>
            <p:ph sz="quarter" idx="10"/>
          </p:nvPr>
        </p:nvSpPr>
        <p:spPr>
          <a:xfrm>
            <a:off x="496685" y="1527175"/>
            <a:ext cx="6238652" cy="2949727"/>
          </a:xfrm>
        </p:spPr>
        <p:txBody>
          <a:bodyPr anchor="ctr">
            <a:normAutofit/>
          </a:bodyPr>
          <a:lstStyle/>
          <a:p>
            <a:pPr marL="285750">
              <a:buFont typeface="Arial" panose="020B0604020202020204" pitchFamily="34" charset="0"/>
              <a:buChar char="•"/>
            </a:pPr>
            <a:r>
              <a:rPr lang="en-US" dirty="0"/>
              <a:t>Service and Characteristic Discovery</a:t>
            </a:r>
          </a:p>
          <a:p>
            <a:pPr marL="284400">
              <a:buFont typeface="Arial" panose="020B0604020202020204" pitchFamily="34" charset="0"/>
              <a:buChar char="•"/>
            </a:pPr>
            <a:r>
              <a:rPr lang="en-US" dirty="0"/>
              <a:t>Writing to Characteristics and Descriptors</a:t>
            </a:r>
          </a:p>
          <a:p>
            <a:pPr marL="284400">
              <a:buFont typeface="Arial" panose="020B0604020202020204" pitchFamily="34" charset="0"/>
              <a:buChar char="•"/>
            </a:pPr>
            <a:r>
              <a:rPr lang="en-US" dirty="0"/>
              <a:t>Reading from Characteristics and Descriptors</a:t>
            </a:r>
          </a:p>
          <a:p>
            <a:pPr marL="284400">
              <a:buFont typeface="Arial" panose="020B0604020202020204" pitchFamily="34" charset="0"/>
              <a:buChar char="•"/>
            </a:pPr>
            <a:r>
              <a:rPr lang="en-US" dirty="0"/>
              <a:t>Server initiated updates</a:t>
            </a:r>
          </a:p>
          <a:p>
            <a:pPr marL="811350" lvl="1" indent="-285750">
              <a:buFont typeface="Arial" panose="020B0604020202020204" pitchFamily="34" charset="0"/>
              <a:buChar char="•"/>
            </a:pPr>
            <a:r>
              <a:rPr lang="en-US" dirty="0"/>
              <a:t>Characteristic Value Notification:  </a:t>
            </a:r>
          </a:p>
          <a:p>
            <a:pPr marL="811350" lvl="1" indent="-285750">
              <a:buFont typeface="Arial" panose="020B0604020202020204" pitchFamily="34" charset="0"/>
              <a:buChar char="•"/>
            </a:pPr>
            <a:r>
              <a:rPr lang="en-US" dirty="0"/>
              <a:t>Characteristic Value Indication: </a:t>
            </a:r>
          </a:p>
        </p:txBody>
      </p:sp>
      <p:grpSp>
        <p:nvGrpSpPr>
          <p:cNvPr id="13" name="Group 12"/>
          <p:cNvGrpSpPr/>
          <p:nvPr/>
        </p:nvGrpSpPr>
        <p:grpSpPr>
          <a:xfrm>
            <a:off x="6573363" y="674968"/>
            <a:ext cx="2175519" cy="857250"/>
            <a:chOff x="2724150" y="3146425"/>
            <a:chExt cx="3505200" cy="1447800"/>
          </a:xfrm>
        </p:grpSpPr>
        <p:sp>
          <p:nvSpPr>
            <p:cNvPr id="14" name="AutoShape 22"/>
            <p:cNvSpPr>
              <a:spLocks noChangeArrowheads="1"/>
            </p:cNvSpPr>
            <p:nvPr/>
          </p:nvSpPr>
          <p:spPr bwMode="auto">
            <a:xfrm>
              <a:off x="2724150" y="3146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15" name="Rectangle 14"/>
            <p:cNvSpPr>
              <a:spLocks noChangeArrowheads="1"/>
            </p:cNvSpPr>
            <p:nvPr/>
          </p:nvSpPr>
          <p:spPr bwMode="auto">
            <a:xfrm rot="5400000">
              <a:off x="2478999" y="3589211"/>
              <a:ext cx="1025117" cy="504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1400" u="none" dirty="0">
                  <a:solidFill>
                    <a:schemeClr val="tx2"/>
                  </a:solidFill>
                  <a:latin typeface="+mn-lt"/>
                  <a:ea typeface="+mn-ea"/>
                </a:rPr>
                <a:t>Host</a:t>
              </a:r>
            </a:p>
          </p:txBody>
        </p:sp>
        <p:sp>
          <p:nvSpPr>
            <p:cNvPr id="16" name="L-Shape 3"/>
            <p:cNvSpPr/>
            <p:nvPr/>
          </p:nvSpPr>
          <p:spPr>
            <a:xfrm rot="10800000">
              <a:off x="4666146" y="3282946"/>
              <a:ext cx="1377950" cy="1193801"/>
            </a:xfrm>
            <a:custGeom>
              <a:avLst/>
              <a:gdLst>
                <a:gd name="connsiteX0" fmla="*/ 0 w 838200"/>
                <a:gd name="connsiteY0" fmla="*/ 0 h 1212850"/>
                <a:gd name="connsiteX1" fmla="*/ 419100 w 838200"/>
                <a:gd name="connsiteY1" fmla="*/ 0 h 1212850"/>
                <a:gd name="connsiteX2" fmla="*/ 419100 w 838200"/>
                <a:gd name="connsiteY2" fmla="*/ 793750 h 1212850"/>
                <a:gd name="connsiteX3" fmla="*/ 838200 w 838200"/>
                <a:gd name="connsiteY3" fmla="*/ 793750 h 1212850"/>
                <a:gd name="connsiteX4" fmla="*/ 838200 w 838200"/>
                <a:gd name="connsiteY4" fmla="*/ 1212850 h 1212850"/>
                <a:gd name="connsiteX5" fmla="*/ 0 w 838200"/>
                <a:gd name="connsiteY5" fmla="*/ 1212850 h 1212850"/>
                <a:gd name="connsiteX6" fmla="*/ 0 w 8382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8382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13208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508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50800 h 1263650"/>
                <a:gd name="connsiteX0" fmla="*/ 0 w 1320800"/>
                <a:gd name="connsiteY0" fmla="*/ 127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12700 h 126365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270000 h 1270000"/>
                <a:gd name="connsiteX5" fmla="*/ 0 w 1320800"/>
                <a:gd name="connsiteY5" fmla="*/ 1270000 h 1270000"/>
                <a:gd name="connsiteX6" fmla="*/ 12700 w 1320800"/>
                <a:gd name="connsiteY6" fmla="*/ 0 h 127000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193800 h 1270000"/>
                <a:gd name="connsiteX5" fmla="*/ 0 w 1320800"/>
                <a:gd name="connsiteY5" fmla="*/ 1270000 h 1270000"/>
                <a:gd name="connsiteX6" fmla="*/ 12700 w 1320800"/>
                <a:gd name="connsiteY6" fmla="*/ 0 h 1270000"/>
                <a:gd name="connsiteX0" fmla="*/ 6641 w 1314741"/>
                <a:gd name="connsiteY0" fmla="*/ 0 h 1193800"/>
                <a:gd name="connsiteX1" fmla="*/ 413041 w 1314741"/>
                <a:gd name="connsiteY1" fmla="*/ 6350 h 1193800"/>
                <a:gd name="connsiteX2" fmla="*/ 413041 w 1314741"/>
                <a:gd name="connsiteY2" fmla="*/ 850900 h 1193800"/>
                <a:gd name="connsiteX3" fmla="*/ 1314741 w 1314741"/>
                <a:gd name="connsiteY3" fmla="*/ 850900 h 1193800"/>
                <a:gd name="connsiteX4" fmla="*/ 1314741 w 1314741"/>
                <a:gd name="connsiteY4" fmla="*/ 1193800 h 1193800"/>
                <a:gd name="connsiteX5" fmla="*/ 0 w 1314741"/>
                <a:gd name="connsiteY5" fmla="*/ 1187450 h 1193800"/>
                <a:gd name="connsiteX6" fmla="*/ 6641 w 1314741"/>
                <a:gd name="connsiteY6" fmla="*/ 0 h 119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4741" h="1193800">
                  <a:moveTo>
                    <a:pt x="6641" y="0"/>
                  </a:moveTo>
                  <a:lnTo>
                    <a:pt x="413041" y="6350"/>
                  </a:lnTo>
                  <a:lnTo>
                    <a:pt x="413041" y="850900"/>
                  </a:lnTo>
                  <a:lnTo>
                    <a:pt x="1314741" y="850900"/>
                  </a:lnTo>
                  <a:lnTo>
                    <a:pt x="1314741" y="1193800"/>
                  </a:lnTo>
                  <a:lnTo>
                    <a:pt x="0" y="1187450"/>
                  </a:lnTo>
                  <a:cubicBezTo>
                    <a:pt x="2214" y="791633"/>
                    <a:pt x="4427" y="395817"/>
                    <a:pt x="6641" y="0"/>
                  </a:cubicBezTo>
                  <a:close/>
                </a:path>
              </a:pathLst>
            </a:cu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nb-NO" dirty="0"/>
            </a:p>
          </p:txBody>
        </p:sp>
        <p:sp>
          <p:nvSpPr>
            <p:cNvPr id="17" name="TextBox 31"/>
            <p:cNvSpPr txBox="1"/>
            <p:nvPr/>
          </p:nvSpPr>
          <p:spPr>
            <a:xfrm>
              <a:off x="4554923" y="3209375"/>
              <a:ext cx="1172264" cy="4678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lt1"/>
                  </a:solidFill>
                  <a:latin typeface="+mn-lt"/>
                </a:rPr>
                <a:t>GAP</a:t>
              </a:r>
              <a:endParaRPr lang="nb-NO" sz="1200" dirty="0">
                <a:solidFill>
                  <a:schemeClr val="lt1"/>
                </a:solidFill>
                <a:latin typeface="+mn-lt"/>
              </a:endParaRPr>
            </a:p>
          </p:txBody>
        </p:sp>
        <p:sp>
          <p:nvSpPr>
            <p:cNvPr id="18" name="Rectangle 17"/>
            <p:cNvSpPr/>
            <p:nvPr/>
          </p:nvSpPr>
          <p:spPr>
            <a:xfrm>
              <a:off x="3243746" y="3282946"/>
              <a:ext cx="1320800" cy="320679"/>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GATT</a:t>
              </a:r>
              <a:endParaRPr lang="nb-NO" sz="1200" dirty="0"/>
            </a:p>
          </p:txBody>
        </p:sp>
        <p:sp>
          <p:nvSpPr>
            <p:cNvPr id="19" name="Rectangle 18"/>
            <p:cNvSpPr/>
            <p:nvPr/>
          </p:nvSpPr>
          <p:spPr>
            <a:xfrm>
              <a:off x="3243746" y="370966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ATT</a:t>
              </a:r>
              <a:endParaRPr lang="nb-NO" sz="1200" dirty="0"/>
            </a:p>
          </p:txBody>
        </p:sp>
        <p:sp>
          <p:nvSpPr>
            <p:cNvPr id="20" name="Rectangle 19"/>
            <p:cNvSpPr/>
            <p:nvPr/>
          </p:nvSpPr>
          <p:spPr>
            <a:xfrm>
              <a:off x="4681386" y="3701732"/>
              <a:ext cx="83930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SMP</a:t>
              </a:r>
              <a:endParaRPr lang="nb-NO" sz="1200" dirty="0"/>
            </a:p>
          </p:txBody>
        </p:sp>
        <p:sp>
          <p:nvSpPr>
            <p:cNvPr id="21" name="Rectangle 20"/>
            <p:cNvSpPr/>
            <p:nvPr/>
          </p:nvSpPr>
          <p:spPr>
            <a:xfrm>
              <a:off x="3243745" y="4156068"/>
              <a:ext cx="227694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L2CAP</a:t>
              </a:r>
              <a:endParaRPr lang="nb-NO" sz="1200" dirty="0"/>
            </a:p>
          </p:txBody>
        </p:sp>
      </p:grpSp>
    </p:spTree>
    <p:extLst>
      <p:ext uri="{BB962C8B-B14F-4D97-AF65-F5344CB8AC3E}">
        <p14:creationId xmlns:p14="http://schemas.microsoft.com/office/powerpoint/2010/main" val="3001587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Service Discovery</a:t>
            </a:r>
          </a:p>
        </p:txBody>
      </p:sp>
      <p:sp>
        <p:nvSpPr>
          <p:cNvPr id="4" name="Text Placeholder 3"/>
          <p:cNvSpPr>
            <a:spLocks noGrp="1"/>
          </p:cNvSpPr>
          <p:nvPr>
            <p:ph type="body" sz="quarter" idx="12"/>
          </p:nvPr>
        </p:nvSpPr>
        <p:spPr>
          <a:xfrm>
            <a:off x="496888" y="1527175"/>
            <a:ext cx="3971925" cy="3276600"/>
          </a:xfrm>
        </p:spPr>
        <p:txBody>
          <a:bodyPr>
            <a:normAutofit/>
          </a:bodyPr>
          <a:lstStyle/>
          <a:p>
            <a:pPr>
              <a:buFont typeface="Arial" panose="020B0604020202020204" pitchFamily="34" charset="0"/>
              <a:buChar char="•"/>
            </a:pPr>
            <a:r>
              <a:rPr lang="nb-NO" sz="1600" dirty="0"/>
              <a:t>Client does not know which services/characteristics/descriptors the server has implemented.</a:t>
            </a:r>
          </a:p>
          <a:p>
            <a:pPr>
              <a:buFont typeface="Arial" panose="020B0604020202020204" pitchFamily="34" charset="0"/>
              <a:buChar char="•"/>
            </a:pPr>
            <a:r>
              <a:rPr lang="nb-NO" sz="1600" dirty="0"/>
              <a:t>Performs Service discovery and stores copy of the GATT server structure.</a:t>
            </a:r>
          </a:p>
          <a:p>
            <a:pPr>
              <a:buFont typeface="Arial" panose="020B0604020202020204" pitchFamily="34" charset="0"/>
              <a:buChar char="•"/>
            </a:pPr>
            <a:r>
              <a:rPr lang="nb-NO" sz="1600" dirty="0"/>
              <a:t> Uses copy as a lookup table when reading/writing to characteristics or descriptors</a:t>
            </a:r>
          </a:p>
        </p:txBody>
      </p:sp>
      <p:grpSp>
        <p:nvGrpSpPr>
          <p:cNvPr id="5" name="Group 4"/>
          <p:cNvGrpSpPr/>
          <p:nvPr/>
        </p:nvGrpSpPr>
        <p:grpSpPr>
          <a:xfrm>
            <a:off x="6573363" y="674968"/>
            <a:ext cx="2175519" cy="857250"/>
            <a:chOff x="2724150" y="3146425"/>
            <a:chExt cx="3505200" cy="1447800"/>
          </a:xfrm>
        </p:grpSpPr>
        <p:sp>
          <p:nvSpPr>
            <p:cNvPr id="6" name="AutoShape 22"/>
            <p:cNvSpPr>
              <a:spLocks noChangeArrowheads="1"/>
            </p:cNvSpPr>
            <p:nvPr/>
          </p:nvSpPr>
          <p:spPr bwMode="auto">
            <a:xfrm>
              <a:off x="2724150" y="3146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7" name="Rectangle 6"/>
            <p:cNvSpPr>
              <a:spLocks noChangeArrowheads="1"/>
            </p:cNvSpPr>
            <p:nvPr/>
          </p:nvSpPr>
          <p:spPr bwMode="auto">
            <a:xfrm rot="5400000">
              <a:off x="2478999" y="3589211"/>
              <a:ext cx="1025117" cy="504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1400" u="none" dirty="0">
                  <a:solidFill>
                    <a:schemeClr val="tx2"/>
                  </a:solidFill>
                  <a:latin typeface="+mn-lt"/>
                  <a:ea typeface="+mn-ea"/>
                </a:rPr>
                <a:t>Host</a:t>
              </a:r>
            </a:p>
          </p:txBody>
        </p:sp>
        <p:sp>
          <p:nvSpPr>
            <p:cNvPr id="8" name="L-Shape 3"/>
            <p:cNvSpPr/>
            <p:nvPr/>
          </p:nvSpPr>
          <p:spPr>
            <a:xfrm rot="10800000">
              <a:off x="4666146" y="3282946"/>
              <a:ext cx="1377950" cy="1193801"/>
            </a:xfrm>
            <a:custGeom>
              <a:avLst/>
              <a:gdLst>
                <a:gd name="connsiteX0" fmla="*/ 0 w 838200"/>
                <a:gd name="connsiteY0" fmla="*/ 0 h 1212850"/>
                <a:gd name="connsiteX1" fmla="*/ 419100 w 838200"/>
                <a:gd name="connsiteY1" fmla="*/ 0 h 1212850"/>
                <a:gd name="connsiteX2" fmla="*/ 419100 w 838200"/>
                <a:gd name="connsiteY2" fmla="*/ 793750 h 1212850"/>
                <a:gd name="connsiteX3" fmla="*/ 838200 w 838200"/>
                <a:gd name="connsiteY3" fmla="*/ 793750 h 1212850"/>
                <a:gd name="connsiteX4" fmla="*/ 838200 w 838200"/>
                <a:gd name="connsiteY4" fmla="*/ 1212850 h 1212850"/>
                <a:gd name="connsiteX5" fmla="*/ 0 w 838200"/>
                <a:gd name="connsiteY5" fmla="*/ 1212850 h 1212850"/>
                <a:gd name="connsiteX6" fmla="*/ 0 w 8382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8382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13208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508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50800 h 1263650"/>
                <a:gd name="connsiteX0" fmla="*/ 0 w 1320800"/>
                <a:gd name="connsiteY0" fmla="*/ 127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12700 h 126365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270000 h 1270000"/>
                <a:gd name="connsiteX5" fmla="*/ 0 w 1320800"/>
                <a:gd name="connsiteY5" fmla="*/ 1270000 h 1270000"/>
                <a:gd name="connsiteX6" fmla="*/ 12700 w 1320800"/>
                <a:gd name="connsiteY6" fmla="*/ 0 h 127000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193800 h 1270000"/>
                <a:gd name="connsiteX5" fmla="*/ 0 w 1320800"/>
                <a:gd name="connsiteY5" fmla="*/ 1270000 h 1270000"/>
                <a:gd name="connsiteX6" fmla="*/ 12700 w 1320800"/>
                <a:gd name="connsiteY6" fmla="*/ 0 h 1270000"/>
                <a:gd name="connsiteX0" fmla="*/ 6641 w 1314741"/>
                <a:gd name="connsiteY0" fmla="*/ 0 h 1193800"/>
                <a:gd name="connsiteX1" fmla="*/ 413041 w 1314741"/>
                <a:gd name="connsiteY1" fmla="*/ 6350 h 1193800"/>
                <a:gd name="connsiteX2" fmla="*/ 413041 w 1314741"/>
                <a:gd name="connsiteY2" fmla="*/ 850900 h 1193800"/>
                <a:gd name="connsiteX3" fmla="*/ 1314741 w 1314741"/>
                <a:gd name="connsiteY3" fmla="*/ 850900 h 1193800"/>
                <a:gd name="connsiteX4" fmla="*/ 1314741 w 1314741"/>
                <a:gd name="connsiteY4" fmla="*/ 1193800 h 1193800"/>
                <a:gd name="connsiteX5" fmla="*/ 0 w 1314741"/>
                <a:gd name="connsiteY5" fmla="*/ 1187450 h 1193800"/>
                <a:gd name="connsiteX6" fmla="*/ 6641 w 1314741"/>
                <a:gd name="connsiteY6" fmla="*/ 0 h 119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4741" h="1193800">
                  <a:moveTo>
                    <a:pt x="6641" y="0"/>
                  </a:moveTo>
                  <a:lnTo>
                    <a:pt x="413041" y="6350"/>
                  </a:lnTo>
                  <a:lnTo>
                    <a:pt x="413041" y="850900"/>
                  </a:lnTo>
                  <a:lnTo>
                    <a:pt x="1314741" y="850900"/>
                  </a:lnTo>
                  <a:lnTo>
                    <a:pt x="1314741" y="1193800"/>
                  </a:lnTo>
                  <a:lnTo>
                    <a:pt x="0" y="1187450"/>
                  </a:lnTo>
                  <a:cubicBezTo>
                    <a:pt x="2214" y="791633"/>
                    <a:pt x="4427" y="395817"/>
                    <a:pt x="6641" y="0"/>
                  </a:cubicBezTo>
                  <a:close/>
                </a:path>
              </a:pathLst>
            </a:cu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nb-NO" dirty="0"/>
            </a:p>
          </p:txBody>
        </p:sp>
        <p:sp>
          <p:nvSpPr>
            <p:cNvPr id="9" name="TextBox 31"/>
            <p:cNvSpPr txBox="1"/>
            <p:nvPr/>
          </p:nvSpPr>
          <p:spPr>
            <a:xfrm>
              <a:off x="4554923" y="3209375"/>
              <a:ext cx="1172264" cy="4678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lt1"/>
                  </a:solidFill>
                  <a:latin typeface="+mn-lt"/>
                </a:rPr>
                <a:t>GAP</a:t>
              </a:r>
              <a:endParaRPr lang="nb-NO" sz="1200" dirty="0">
                <a:solidFill>
                  <a:schemeClr val="lt1"/>
                </a:solidFill>
                <a:latin typeface="+mn-lt"/>
              </a:endParaRPr>
            </a:p>
          </p:txBody>
        </p:sp>
        <p:sp>
          <p:nvSpPr>
            <p:cNvPr id="10" name="Rectangle 9"/>
            <p:cNvSpPr/>
            <p:nvPr/>
          </p:nvSpPr>
          <p:spPr>
            <a:xfrm>
              <a:off x="3243746" y="3282946"/>
              <a:ext cx="1320800" cy="320679"/>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GATT</a:t>
              </a:r>
              <a:endParaRPr lang="nb-NO" sz="1200" dirty="0"/>
            </a:p>
          </p:txBody>
        </p:sp>
        <p:sp>
          <p:nvSpPr>
            <p:cNvPr id="11" name="Rectangle 10"/>
            <p:cNvSpPr/>
            <p:nvPr/>
          </p:nvSpPr>
          <p:spPr>
            <a:xfrm>
              <a:off x="3243746" y="370966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ATT</a:t>
              </a:r>
              <a:endParaRPr lang="nb-NO" sz="1200" dirty="0"/>
            </a:p>
          </p:txBody>
        </p:sp>
        <p:sp>
          <p:nvSpPr>
            <p:cNvPr id="12" name="Rectangle 11"/>
            <p:cNvSpPr/>
            <p:nvPr/>
          </p:nvSpPr>
          <p:spPr>
            <a:xfrm>
              <a:off x="4681386" y="3701732"/>
              <a:ext cx="83930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SMP</a:t>
              </a:r>
              <a:endParaRPr lang="nb-NO" sz="1200" dirty="0"/>
            </a:p>
          </p:txBody>
        </p:sp>
        <p:sp>
          <p:nvSpPr>
            <p:cNvPr id="13" name="Rectangle 12"/>
            <p:cNvSpPr/>
            <p:nvPr/>
          </p:nvSpPr>
          <p:spPr>
            <a:xfrm>
              <a:off x="3243745" y="4156068"/>
              <a:ext cx="227694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L2CAP</a:t>
              </a:r>
              <a:endParaRPr lang="nb-NO" sz="1200" dirty="0"/>
            </a:p>
          </p:txBody>
        </p:sp>
      </p:grpSp>
      <p:sp>
        <p:nvSpPr>
          <p:cNvPr id="14" name="Rectangle 13"/>
          <p:cNvSpPr/>
          <p:nvPr/>
        </p:nvSpPr>
        <p:spPr>
          <a:xfrm>
            <a:off x="6721110" y="1955208"/>
            <a:ext cx="1809196" cy="2914158"/>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nb-NO" sz="1100" dirty="0"/>
              <a:t>GATT Server</a:t>
            </a:r>
            <a:endParaRPr lang="en-US" sz="1100" dirty="0"/>
          </a:p>
        </p:txBody>
      </p:sp>
      <p:sp>
        <p:nvSpPr>
          <p:cNvPr id="15" name="Rectangle 14"/>
          <p:cNvSpPr/>
          <p:nvPr/>
        </p:nvSpPr>
        <p:spPr>
          <a:xfrm>
            <a:off x="6809624" y="2239869"/>
            <a:ext cx="1640199" cy="1239680"/>
          </a:xfrm>
          <a:prstGeom prst="rect">
            <a:avLst/>
          </a:prstGeom>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0000" tIns="45720" rIns="91440" bIns="45720" numCol="1" spcCol="0" rtlCol="0" fromWordArt="0" anchor="t" anchorCtr="0" forceAA="0" compatLnSpc="1">
            <a:prstTxWarp prst="textNoShape">
              <a:avLst/>
            </a:prstTxWarp>
            <a:noAutofit/>
          </a:bodyPr>
          <a:lstStyle/>
          <a:p>
            <a:r>
              <a:rPr lang="en-US" sz="1100" dirty="0"/>
              <a:t>Service</a:t>
            </a:r>
            <a:endParaRPr lang="nb-NO" sz="1100" dirty="0"/>
          </a:p>
        </p:txBody>
      </p:sp>
      <p:sp>
        <p:nvSpPr>
          <p:cNvPr id="16" name="Rectangle 15"/>
          <p:cNvSpPr/>
          <p:nvPr/>
        </p:nvSpPr>
        <p:spPr>
          <a:xfrm>
            <a:off x="6895852" y="2500480"/>
            <a:ext cx="1480280" cy="894653"/>
          </a:xfrm>
          <a:prstGeom prst="rect">
            <a:avLst/>
          </a:prstGeom>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nb-NO" sz="1100" dirty="0"/>
              <a:t>Characteristic</a:t>
            </a:r>
          </a:p>
          <a:p>
            <a:pPr algn="ctr"/>
            <a:endParaRPr lang="nb-NO" sz="1100" dirty="0"/>
          </a:p>
          <a:p>
            <a:pPr algn="ctr"/>
            <a:endParaRPr lang="nb-NO" sz="1100" dirty="0"/>
          </a:p>
          <a:p>
            <a:pPr algn="ctr"/>
            <a:endParaRPr lang="en-US" sz="1100" dirty="0"/>
          </a:p>
        </p:txBody>
      </p:sp>
      <p:sp>
        <p:nvSpPr>
          <p:cNvPr id="17" name="Rectangle 16"/>
          <p:cNvSpPr/>
          <p:nvPr/>
        </p:nvSpPr>
        <p:spPr>
          <a:xfrm>
            <a:off x="7018425" y="2768276"/>
            <a:ext cx="1168048" cy="233573"/>
          </a:xfrm>
          <a:prstGeom prst="rect">
            <a:avLst/>
          </a:prstGeom>
          <a:solidFill>
            <a:srgbClr val="99A808"/>
          </a:solidFill>
          <a:ln>
            <a:prstDash val="soli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100" dirty="0"/>
              <a:t>Value</a:t>
            </a:r>
            <a:endParaRPr lang="en-US" sz="1100" dirty="0"/>
          </a:p>
        </p:txBody>
      </p:sp>
      <p:sp>
        <p:nvSpPr>
          <p:cNvPr id="18" name="Rectangle 17"/>
          <p:cNvSpPr/>
          <p:nvPr/>
        </p:nvSpPr>
        <p:spPr>
          <a:xfrm>
            <a:off x="4594699" y="1952465"/>
            <a:ext cx="1076914" cy="2851310"/>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nb-NO" sz="1100" dirty="0"/>
              <a:t>GATT Client</a:t>
            </a:r>
            <a:endParaRPr lang="en-US" sz="1100" dirty="0"/>
          </a:p>
        </p:txBody>
      </p:sp>
      <p:cxnSp>
        <p:nvCxnSpPr>
          <p:cNvPr id="19" name="Straight Arrow Connector 18"/>
          <p:cNvCxnSpPr>
            <a:stCxn id="15" idx="1"/>
          </p:cNvCxnSpPr>
          <p:nvPr/>
        </p:nvCxnSpPr>
        <p:spPr>
          <a:xfrm flipH="1">
            <a:off x="5563524" y="2859709"/>
            <a:ext cx="1246100"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5503280" y="1678676"/>
            <a:ext cx="1392573" cy="430887"/>
          </a:xfrm>
          <a:prstGeom prst="rect">
            <a:avLst/>
          </a:prstGeom>
          <a:noFill/>
        </p:spPr>
        <p:txBody>
          <a:bodyPr wrap="square" rtlCol="0">
            <a:spAutoFit/>
          </a:bodyPr>
          <a:lstStyle/>
          <a:p>
            <a:pPr algn="ctr"/>
            <a:r>
              <a:rPr lang="en-US" sz="1100" dirty="0">
                <a:solidFill>
                  <a:schemeClr val="tx2"/>
                </a:solidFill>
                <a:latin typeface="+mn-lt"/>
              </a:rPr>
              <a:t>Discover </a:t>
            </a:r>
            <a:br>
              <a:rPr lang="en-US" sz="1100" dirty="0">
                <a:solidFill>
                  <a:schemeClr val="tx2"/>
                </a:solidFill>
                <a:latin typeface="+mn-lt"/>
              </a:rPr>
            </a:br>
            <a:r>
              <a:rPr lang="en-US" sz="1100" dirty="0">
                <a:solidFill>
                  <a:schemeClr val="tx2"/>
                </a:solidFill>
                <a:latin typeface="+mn-lt"/>
              </a:rPr>
              <a:t>services</a:t>
            </a:r>
            <a:endParaRPr lang="nb-NO" sz="1100" dirty="0">
              <a:solidFill>
                <a:schemeClr val="tx2"/>
              </a:solidFill>
              <a:latin typeface="+mn-lt"/>
            </a:endParaRPr>
          </a:p>
        </p:txBody>
      </p:sp>
      <p:sp>
        <p:nvSpPr>
          <p:cNvPr id="21" name="Rectangle 20"/>
          <p:cNvSpPr/>
          <p:nvPr/>
        </p:nvSpPr>
        <p:spPr>
          <a:xfrm>
            <a:off x="7018425" y="3068823"/>
            <a:ext cx="1168048" cy="232807"/>
          </a:xfrm>
          <a:prstGeom prst="rect">
            <a:avLst/>
          </a:prstGeom>
          <a:solidFill>
            <a:srgbClr val="99A808"/>
          </a:solidFill>
          <a:ln>
            <a:prstDash val="soli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100" dirty="0"/>
              <a:t>Descriptor</a:t>
            </a:r>
            <a:endParaRPr lang="en-US" sz="1100" dirty="0"/>
          </a:p>
        </p:txBody>
      </p:sp>
      <p:cxnSp>
        <p:nvCxnSpPr>
          <p:cNvPr id="22" name="Straight Arrow Connector 21"/>
          <p:cNvCxnSpPr/>
          <p:nvPr/>
        </p:nvCxnSpPr>
        <p:spPr>
          <a:xfrm flipH="1">
            <a:off x="5564530" y="4148154"/>
            <a:ext cx="1263662"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5" name="Rectangle 24"/>
          <p:cNvSpPr/>
          <p:nvPr/>
        </p:nvSpPr>
        <p:spPr>
          <a:xfrm>
            <a:off x="4685967" y="2288241"/>
            <a:ext cx="877557" cy="2425008"/>
          </a:xfrm>
          <a:prstGeom prst="rect">
            <a:avLst/>
          </a:prstGeom>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0000" tIns="45720" rIns="91440" bIns="45720" numCol="1" spcCol="0" rtlCol="0" fromWordArt="0" anchor="ctr" anchorCtr="0" forceAA="0" compatLnSpc="1">
            <a:prstTxWarp prst="textNoShape">
              <a:avLst/>
            </a:prstTxWarp>
            <a:noAutofit/>
          </a:bodyPr>
          <a:lstStyle/>
          <a:p>
            <a:pPr algn="ctr"/>
            <a:r>
              <a:rPr lang="en-US" sz="1100" dirty="0"/>
              <a:t>Copy </a:t>
            </a:r>
            <a:br>
              <a:rPr lang="en-US" sz="1100" dirty="0"/>
            </a:br>
            <a:r>
              <a:rPr lang="en-US" sz="1100" dirty="0"/>
              <a:t>of </a:t>
            </a:r>
            <a:br>
              <a:rPr lang="en-US" sz="1100" dirty="0"/>
            </a:br>
            <a:r>
              <a:rPr lang="en-US" sz="1100" dirty="0"/>
              <a:t>GATT server table</a:t>
            </a:r>
            <a:endParaRPr lang="nb-NO" sz="1100" dirty="0"/>
          </a:p>
        </p:txBody>
      </p:sp>
      <p:sp>
        <p:nvSpPr>
          <p:cNvPr id="32" name="Rectangle 31"/>
          <p:cNvSpPr/>
          <p:nvPr/>
        </p:nvSpPr>
        <p:spPr>
          <a:xfrm>
            <a:off x="6815722" y="3546523"/>
            <a:ext cx="1640199" cy="1257252"/>
          </a:xfrm>
          <a:prstGeom prst="rect">
            <a:avLst/>
          </a:prstGeom>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0000" tIns="45720" rIns="91440" bIns="45720" numCol="1" spcCol="0" rtlCol="0" fromWordArt="0" anchor="t" anchorCtr="0" forceAA="0" compatLnSpc="1">
            <a:prstTxWarp prst="textNoShape">
              <a:avLst/>
            </a:prstTxWarp>
            <a:noAutofit/>
          </a:bodyPr>
          <a:lstStyle/>
          <a:p>
            <a:r>
              <a:rPr lang="en-US" sz="1100" dirty="0"/>
              <a:t>Service</a:t>
            </a:r>
            <a:endParaRPr lang="nb-NO" sz="1100" dirty="0"/>
          </a:p>
        </p:txBody>
      </p:sp>
      <p:sp>
        <p:nvSpPr>
          <p:cNvPr id="29" name="Rectangle 28"/>
          <p:cNvSpPr/>
          <p:nvPr/>
        </p:nvSpPr>
        <p:spPr>
          <a:xfrm>
            <a:off x="6901413" y="3801046"/>
            <a:ext cx="1480280" cy="894653"/>
          </a:xfrm>
          <a:prstGeom prst="rect">
            <a:avLst/>
          </a:prstGeom>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nb-NO" sz="1100" dirty="0"/>
              <a:t>Characteristic</a:t>
            </a:r>
          </a:p>
          <a:p>
            <a:pPr algn="ctr"/>
            <a:endParaRPr lang="nb-NO" sz="1100" dirty="0"/>
          </a:p>
          <a:p>
            <a:pPr algn="ctr"/>
            <a:endParaRPr lang="nb-NO" sz="1100" dirty="0"/>
          </a:p>
          <a:p>
            <a:pPr algn="ctr"/>
            <a:endParaRPr lang="en-US" sz="1100" dirty="0"/>
          </a:p>
        </p:txBody>
      </p:sp>
      <p:sp>
        <p:nvSpPr>
          <p:cNvPr id="30" name="Rectangle 29"/>
          <p:cNvSpPr/>
          <p:nvPr/>
        </p:nvSpPr>
        <p:spPr>
          <a:xfrm>
            <a:off x="7023986" y="4068842"/>
            <a:ext cx="1168048" cy="233573"/>
          </a:xfrm>
          <a:prstGeom prst="rect">
            <a:avLst/>
          </a:prstGeom>
          <a:solidFill>
            <a:srgbClr val="99A808"/>
          </a:solidFill>
          <a:ln>
            <a:prstDash val="soli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100" dirty="0"/>
              <a:t>Value</a:t>
            </a:r>
            <a:endParaRPr lang="en-US" sz="1100" dirty="0"/>
          </a:p>
        </p:txBody>
      </p:sp>
      <p:sp>
        <p:nvSpPr>
          <p:cNvPr id="31" name="Rectangle 30"/>
          <p:cNvSpPr/>
          <p:nvPr/>
        </p:nvSpPr>
        <p:spPr>
          <a:xfrm>
            <a:off x="7023986" y="4369389"/>
            <a:ext cx="1168048" cy="232807"/>
          </a:xfrm>
          <a:prstGeom prst="rect">
            <a:avLst/>
          </a:prstGeom>
          <a:solidFill>
            <a:srgbClr val="99A808"/>
          </a:solidFill>
          <a:ln>
            <a:prstDash val="soli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100" dirty="0"/>
              <a:t>Descriptor</a:t>
            </a:r>
            <a:endParaRPr lang="en-US" sz="1100" dirty="0"/>
          </a:p>
        </p:txBody>
      </p:sp>
      <p:cxnSp>
        <p:nvCxnSpPr>
          <p:cNvPr id="35" name="Straight Arrow Connector 34"/>
          <p:cNvCxnSpPr/>
          <p:nvPr/>
        </p:nvCxnSpPr>
        <p:spPr>
          <a:xfrm flipV="1">
            <a:off x="5671613" y="2103686"/>
            <a:ext cx="1049497" cy="2283"/>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3" name="TextBox 42"/>
          <p:cNvSpPr txBox="1"/>
          <p:nvPr/>
        </p:nvSpPr>
        <p:spPr>
          <a:xfrm>
            <a:off x="5518310" y="2908089"/>
            <a:ext cx="1392573" cy="600164"/>
          </a:xfrm>
          <a:prstGeom prst="rect">
            <a:avLst/>
          </a:prstGeom>
          <a:noFill/>
        </p:spPr>
        <p:txBody>
          <a:bodyPr wrap="square" rtlCol="0">
            <a:spAutoFit/>
          </a:bodyPr>
          <a:lstStyle/>
          <a:p>
            <a:pPr algn="ctr"/>
            <a:r>
              <a:rPr lang="en-US" sz="1100" dirty="0">
                <a:solidFill>
                  <a:schemeClr val="tx2"/>
                </a:solidFill>
                <a:latin typeface="+mn-lt"/>
              </a:rPr>
              <a:t>UUIDs, </a:t>
            </a:r>
            <a:r>
              <a:rPr lang="en-US" sz="1100" dirty="0" err="1">
                <a:solidFill>
                  <a:schemeClr val="tx2"/>
                </a:solidFill>
                <a:latin typeface="+mn-lt"/>
              </a:rPr>
              <a:t>permissons</a:t>
            </a:r>
            <a:br>
              <a:rPr lang="en-US" sz="1100" dirty="0">
                <a:solidFill>
                  <a:schemeClr val="tx2"/>
                </a:solidFill>
                <a:latin typeface="+mn-lt"/>
              </a:rPr>
            </a:br>
            <a:r>
              <a:rPr lang="en-US" sz="1100" dirty="0">
                <a:solidFill>
                  <a:schemeClr val="tx2"/>
                </a:solidFill>
                <a:latin typeface="+mn-lt"/>
              </a:rPr>
              <a:t>for 1</a:t>
            </a:r>
            <a:r>
              <a:rPr lang="en-US" sz="1100" baseline="30000" dirty="0">
                <a:solidFill>
                  <a:schemeClr val="tx2"/>
                </a:solidFill>
                <a:latin typeface="+mn-lt"/>
              </a:rPr>
              <a:t>st</a:t>
            </a:r>
            <a:r>
              <a:rPr lang="en-US" sz="1100" dirty="0">
                <a:solidFill>
                  <a:schemeClr val="tx2"/>
                </a:solidFill>
                <a:latin typeface="+mn-lt"/>
              </a:rPr>
              <a:t> Service</a:t>
            </a:r>
            <a:endParaRPr lang="nb-NO" sz="1100" dirty="0">
              <a:solidFill>
                <a:schemeClr val="tx2"/>
              </a:solidFill>
              <a:latin typeface="+mn-lt"/>
            </a:endParaRPr>
          </a:p>
        </p:txBody>
      </p:sp>
      <p:sp>
        <p:nvSpPr>
          <p:cNvPr id="44" name="TextBox 43"/>
          <p:cNvSpPr txBox="1"/>
          <p:nvPr/>
        </p:nvSpPr>
        <p:spPr>
          <a:xfrm>
            <a:off x="5508840" y="4165642"/>
            <a:ext cx="1392573" cy="600164"/>
          </a:xfrm>
          <a:prstGeom prst="rect">
            <a:avLst/>
          </a:prstGeom>
          <a:noFill/>
        </p:spPr>
        <p:txBody>
          <a:bodyPr wrap="square" rtlCol="0">
            <a:spAutoFit/>
          </a:bodyPr>
          <a:lstStyle/>
          <a:p>
            <a:pPr algn="ctr"/>
            <a:r>
              <a:rPr lang="en-US" sz="1100" dirty="0">
                <a:solidFill>
                  <a:schemeClr val="tx2"/>
                </a:solidFill>
                <a:latin typeface="+mn-lt"/>
              </a:rPr>
              <a:t>UUIDs, </a:t>
            </a:r>
            <a:r>
              <a:rPr lang="en-US" sz="1100" dirty="0" err="1">
                <a:solidFill>
                  <a:schemeClr val="tx2"/>
                </a:solidFill>
                <a:latin typeface="+mn-lt"/>
              </a:rPr>
              <a:t>permissons</a:t>
            </a:r>
            <a:br>
              <a:rPr lang="en-US" sz="1100" dirty="0">
                <a:solidFill>
                  <a:schemeClr val="tx2"/>
                </a:solidFill>
                <a:latin typeface="+mn-lt"/>
              </a:rPr>
            </a:br>
            <a:r>
              <a:rPr lang="en-US" sz="1100" dirty="0">
                <a:solidFill>
                  <a:schemeClr val="tx2"/>
                </a:solidFill>
                <a:latin typeface="+mn-lt"/>
              </a:rPr>
              <a:t>for 2</a:t>
            </a:r>
            <a:r>
              <a:rPr lang="en-US" sz="1100" baseline="30000" dirty="0">
                <a:solidFill>
                  <a:schemeClr val="tx2"/>
                </a:solidFill>
                <a:latin typeface="+mn-lt"/>
              </a:rPr>
              <a:t>nd</a:t>
            </a:r>
            <a:r>
              <a:rPr lang="en-US" sz="1100" dirty="0">
                <a:solidFill>
                  <a:schemeClr val="tx2"/>
                </a:solidFill>
                <a:latin typeface="+mn-lt"/>
              </a:rPr>
              <a:t> Service</a:t>
            </a:r>
            <a:endParaRPr lang="nb-NO" sz="1100" dirty="0">
              <a:solidFill>
                <a:schemeClr val="tx2"/>
              </a:solidFill>
              <a:latin typeface="+mn-lt"/>
            </a:endParaRPr>
          </a:p>
        </p:txBody>
      </p:sp>
    </p:spTree>
    <p:extLst>
      <p:ext uri="{BB962C8B-B14F-4D97-AF65-F5344CB8AC3E}">
        <p14:creationId xmlns:p14="http://schemas.microsoft.com/office/powerpoint/2010/main" val="100494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Gotham Extra Light" charset="0"/>
                <a:ea typeface="Gotham Extra Light" charset="0"/>
                <a:cs typeface="Gotham Extra Light" charset="0"/>
              </a:rPr>
              <a:t>GATT Transaction</a:t>
            </a:r>
          </a:p>
        </p:txBody>
      </p:sp>
      <p:grpSp>
        <p:nvGrpSpPr>
          <p:cNvPr id="22" name="Group 21"/>
          <p:cNvGrpSpPr/>
          <p:nvPr/>
        </p:nvGrpSpPr>
        <p:grpSpPr>
          <a:xfrm>
            <a:off x="6573363" y="674968"/>
            <a:ext cx="2175519" cy="857250"/>
            <a:chOff x="2724150" y="3146425"/>
            <a:chExt cx="3505200" cy="1447800"/>
          </a:xfrm>
        </p:grpSpPr>
        <p:sp>
          <p:nvSpPr>
            <p:cNvPr id="23" name="AutoShape 22"/>
            <p:cNvSpPr>
              <a:spLocks noChangeArrowheads="1"/>
            </p:cNvSpPr>
            <p:nvPr/>
          </p:nvSpPr>
          <p:spPr bwMode="auto">
            <a:xfrm>
              <a:off x="2724150" y="3146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24" name="Rectangle 23"/>
            <p:cNvSpPr>
              <a:spLocks noChangeArrowheads="1"/>
            </p:cNvSpPr>
            <p:nvPr/>
          </p:nvSpPr>
          <p:spPr bwMode="auto">
            <a:xfrm rot="5400000">
              <a:off x="2478999" y="3589211"/>
              <a:ext cx="1025117" cy="504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1400" u="none" dirty="0">
                  <a:solidFill>
                    <a:schemeClr val="tx2"/>
                  </a:solidFill>
                  <a:latin typeface="+mn-lt"/>
                  <a:ea typeface="+mn-ea"/>
                </a:rPr>
                <a:t>Host</a:t>
              </a:r>
            </a:p>
          </p:txBody>
        </p:sp>
        <p:sp>
          <p:nvSpPr>
            <p:cNvPr id="25" name="L-Shape 3"/>
            <p:cNvSpPr/>
            <p:nvPr/>
          </p:nvSpPr>
          <p:spPr>
            <a:xfrm rot="10800000">
              <a:off x="4666146" y="3282946"/>
              <a:ext cx="1377950" cy="1193801"/>
            </a:xfrm>
            <a:custGeom>
              <a:avLst/>
              <a:gdLst>
                <a:gd name="connsiteX0" fmla="*/ 0 w 838200"/>
                <a:gd name="connsiteY0" fmla="*/ 0 h 1212850"/>
                <a:gd name="connsiteX1" fmla="*/ 419100 w 838200"/>
                <a:gd name="connsiteY1" fmla="*/ 0 h 1212850"/>
                <a:gd name="connsiteX2" fmla="*/ 419100 w 838200"/>
                <a:gd name="connsiteY2" fmla="*/ 793750 h 1212850"/>
                <a:gd name="connsiteX3" fmla="*/ 838200 w 838200"/>
                <a:gd name="connsiteY3" fmla="*/ 793750 h 1212850"/>
                <a:gd name="connsiteX4" fmla="*/ 838200 w 838200"/>
                <a:gd name="connsiteY4" fmla="*/ 1212850 h 1212850"/>
                <a:gd name="connsiteX5" fmla="*/ 0 w 838200"/>
                <a:gd name="connsiteY5" fmla="*/ 1212850 h 1212850"/>
                <a:gd name="connsiteX6" fmla="*/ 0 w 8382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8382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13208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508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50800 h 1263650"/>
                <a:gd name="connsiteX0" fmla="*/ 0 w 1320800"/>
                <a:gd name="connsiteY0" fmla="*/ 127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12700 h 126365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270000 h 1270000"/>
                <a:gd name="connsiteX5" fmla="*/ 0 w 1320800"/>
                <a:gd name="connsiteY5" fmla="*/ 1270000 h 1270000"/>
                <a:gd name="connsiteX6" fmla="*/ 12700 w 1320800"/>
                <a:gd name="connsiteY6" fmla="*/ 0 h 127000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193800 h 1270000"/>
                <a:gd name="connsiteX5" fmla="*/ 0 w 1320800"/>
                <a:gd name="connsiteY5" fmla="*/ 1270000 h 1270000"/>
                <a:gd name="connsiteX6" fmla="*/ 12700 w 1320800"/>
                <a:gd name="connsiteY6" fmla="*/ 0 h 1270000"/>
                <a:gd name="connsiteX0" fmla="*/ 6641 w 1314741"/>
                <a:gd name="connsiteY0" fmla="*/ 0 h 1193800"/>
                <a:gd name="connsiteX1" fmla="*/ 413041 w 1314741"/>
                <a:gd name="connsiteY1" fmla="*/ 6350 h 1193800"/>
                <a:gd name="connsiteX2" fmla="*/ 413041 w 1314741"/>
                <a:gd name="connsiteY2" fmla="*/ 850900 h 1193800"/>
                <a:gd name="connsiteX3" fmla="*/ 1314741 w 1314741"/>
                <a:gd name="connsiteY3" fmla="*/ 850900 h 1193800"/>
                <a:gd name="connsiteX4" fmla="*/ 1314741 w 1314741"/>
                <a:gd name="connsiteY4" fmla="*/ 1193800 h 1193800"/>
                <a:gd name="connsiteX5" fmla="*/ 0 w 1314741"/>
                <a:gd name="connsiteY5" fmla="*/ 1187450 h 1193800"/>
                <a:gd name="connsiteX6" fmla="*/ 6641 w 1314741"/>
                <a:gd name="connsiteY6" fmla="*/ 0 h 119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4741" h="1193800">
                  <a:moveTo>
                    <a:pt x="6641" y="0"/>
                  </a:moveTo>
                  <a:lnTo>
                    <a:pt x="413041" y="6350"/>
                  </a:lnTo>
                  <a:lnTo>
                    <a:pt x="413041" y="850900"/>
                  </a:lnTo>
                  <a:lnTo>
                    <a:pt x="1314741" y="850900"/>
                  </a:lnTo>
                  <a:lnTo>
                    <a:pt x="1314741" y="1193800"/>
                  </a:lnTo>
                  <a:lnTo>
                    <a:pt x="0" y="1187450"/>
                  </a:lnTo>
                  <a:cubicBezTo>
                    <a:pt x="2214" y="791633"/>
                    <a:pt x="4427" y="395817"/>
                    <a:pt x="6641" y="0"/>
                  </a:cubicBezTo>
                  <a:close/>
                </a:path>
              </a:pathLst>
            </a:cu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nb-NO" dirty="0"/>
            </a:p>
          </p:txBody>
        </p:sp>
        <p:sp>
          <p:nvSpPr>
            <p:cNvPr id="26" name="TextBox 31"/>
            <p:cNvSpPr txBox="1"/>
            <p:nvPr/>
          </p:nvSpPr>
          <p:spPr>
            <a:xfrm>
              <a:off x="4554923" y="3209375"/>
              <a:ext cx="1172264" cy="4678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lt1"/>
                  </a:solidFill>
                  <a:latin typeface="+mn-lt"/>
                </a:rPr>
                <a:t>GAP</a:t>
              </a:r>
              <a:endParaRPr lang="nb-NO" sz="1200" dirty="0">
                <a:solidFill>
                  <a:schemeClr val="lt1"/>
                </a:solidFill>
                <a:latin typeface="+mn-lt"/>
              </a:endParaRPr>
            </a:p>
          </p:txBody>
        </p:sp>
        <p:sp>
          <p:nvSpPr>
            <p:cNvPr id="27" name="Rectangle 26"/>
            <p:cNvSpPr/>
            <p:nvPr/>
          </p:nvSpPr>
          <p:spPr>
            <a:xfrm>
              <a:off x="3243746" y="3282946"/>
              <a:ext cx="1320800" cy="320679"/>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GATT</a:t>
              </a:r>
              <a:endParaRPr lang="nb-NO" sz="1200" dirty="0"/>
            </a:p>
          </p:txBody>
        </p:sp>
        <p:sp>
          <p:nvSpPr>
            <p:cNvPr id="28" name="Rectangle 27"/>
            <p:cNvSpPr/>
            <p:nvPr/>
          </p:nvSpPr>
          <p:spPr>
            <a:xfrm>
              <a:off x="3243746" y="370966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ATT</a:t>
              </a:r>
              <a:endParaRPr lang="nb-NO" sz="1200" dirty="0"/>
            </a:p>
          </p:txBody>
        </p:sp>
        <p:sp>
          <p:nvSpPr>
            <p:cNvPr id="29" name="Rectangle 28"/>
            <p:cNvSpPr/>
            <p:nvPr/>
          </p:nvSpPr>
          <p:spPr>
            <a:xfrm>
              <a:off x="4681386" y="3701732"/>
              <a:ext cx="83930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SMP</a:t>
              </a:r>
              <a:endParaRPr lang="nb-NO" sz="1200" dirty="0"/>
            </a:p>
          </p:txBody>
        </p:sp>
        <p:sp>
          <p:nvSpPr>
            <p:cNvPr id="30" name="Rectangle 29"/>
            <p:cNvSpPr/>
            <p:nvPr/>
          </p:nvSpPr>
          <p:spPr>
            <a:xfrm>
              <a:off x="3243745" y="4156068"/>
              <a:ext cx="227694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L2CAP</a:t>
              </a:r>
              <a:endParaRPr lang="nb-NO" sz="1200" dirty="0"/>
            </a:p>
          </p:txBody>
        </p:sp>
      </p:grpSp>
      <p:sp>
        <p:nvSpPr>
          <p:cNvPr id="13" name="Rectangle 12"/>
          <p:cNvSpPr/>
          <p:nvPr/>
        </p:nvSpPr>
        <p:spPr>
          <a:xfrm>
            <a:off x="5471160" y="1685262"/>
            <a:ext cx="2453641" cy="3157795"/>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nb-NO" sz="1400" dirty="0"/>
              <a:t>GATT Server</a:t>
            </a:r>
            <a:endParaRPr lang="en-US" sz="1400" dirty="0"/>
          </a:p>
        </p:txBody>
      </p:sp>
      <p:sp>
        <p:nvSpPr>
          <p:cNvPr id="14" name="Rectangle 13"/>
          <p:cNvSpPr/>
          <p:nvPr/>
        </p:nvSpPr>
        <p:spPr>
          <a:xfrm>
            <a:off x="5605625" y="2018294"/>
            <a:ext cx="2175518" cy="2739559"/>
          </a:xfrm>
          <a:prstGeom prst="rect">
            <a:avLst/>
          </a:prstGeom>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0000" tIns="45720" rIns="91440" bIns="45720" numCol="1" spcCol="0" rtlCol="0" fromWordArt="0" anchor="t" anchorCtr="0" forceAA="0" compatLnSpc="1">
            <a:prstTxWarp prst="textNoShape">
              <a:avLst/>
            </a:prstTxWarp>
            <a:noAutofit/>
          </a:bodyPr>
          <a:lstStyle/>
          <a:p>
            <a:r>
              <a:rPr lang="en-US" sz="1400" dirty="0"/>
              <a:t>Service</a:t>
            </a:r>
            <a:endParaRPr lang="nb-NO" sz="1400" dirty="0"/>
          </a:p>
        </p:txBody>
      </p:sp>
      <p:sp>
        <p:nvSpPr>
          <p:cNvPr id="15" name="Rectangle 14"/>
          <p:cNvSpPr/>
          <p:nvPr/>
        </p:nvSpPr>
        <p:spPr>
          <a:xfrm>
            <a:off x="5730242" y="2445471"/>
            <a:ext cx="1935922" cy="984909"/>
          </a:xfrm>
          <a:prstGeom prst="rect">
            <a:avLst/>
          </a:prstGeom>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nb-NO" sz="1400" dirty="0"/>
              <a:t>Characteristic</a:t>
            </a:r>
          </a:p>
          <a:p>
            <a:pPr algn="ctr"/>
            <a:endParaRPr lang="nb-NO" sz="1400" dirty="0"/>
          </a:p>
          <a:p>
            <a:pPr algn="ctr"/>
            <a:endParaRPr lang="nb-NO" sz="1400" dirty="0"/>
          </a:p>
          <a:p>
            <a:pPr algn="ctr"/>
            <a:endParaRPr lang="en-US" sz="1400" dirty="0"/>
          </a:p>
        </p:txBody>
      </p:sp>
      <p:sp>
        <p:nvSpPr>
          <p:cNvPr id="16" name="Rectangle 15"/>
          <p:cNvSpPr/>
          <p:nvPr/>
        </p:nvSpPr>
        <p:spPr>
          <a:xfrm>
            <a:off x="5898722" y="3086094"/>
            <a:ext cx="1541360" cy="246278"/>
          </a:xfrm>
          <a:prstGeom prst="rect">
            <a:avLst/>
          </a:prstGeom>
          <a:solidFill>
            <a:srgbClr val="99A808"/>
          </a:solidFill>
          <a:ln>
            <a:prstDash val="soli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400" dirty="0"/>
              <a:t>Descriptor</a:t>
            </a:r>
            <a:endParaRPr lang="en-US" sz="1400" dirty="0"/>
          </a:p>
        </p:txBody>
      </p:sp>
      <p:sp>
        <p:nvSpPr>
          <p:cNvPr id="17" name="Rectangle 16"/>
          <p:cNvSpPr/>
          <p:nvPr/>
        </p:nvSpPr>
        <p:spPr>
          <a:xfrm>
            <a:off x="5719773" y="3550808"/>
            <a:ext cx="1935922" cy="1117835"/>
          </a:xfrm>
          <a:prstGeom prst="rect">
            <a:avLst/>
          </a:prstGeom>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nb-NO" sz="1400" dirty="0"/>
              <a:t>Characteristic</a:t>
            </a:r>
          </a:p>
          <a:p>
            <a:pPr algn="ctr"/>
            <a:endParaRPr lang="nb-NO" sz="1400" dirty="0"/>
          </a:p>
          <a:p>
            <a:pPr algn="ctr"/>
            <a:endParaRPr lang="nb-NO" sz="1400" dirty="0"/>
          </a:p>
          <a:p>
            <a:pPr algn="ctr"/>
            <a:endParaRPr lang="en-US" sz="1400" dirty="0"/>
          </a:p>
        </p:txBody>
      </p:sp>
      <p:sp>
        <p:nvSpPr>
          <p:cNvPr id="19" name="Rectangle 18"/>
          <p:cNvSpPr/>
          <p:nvPr/>
        </p:nvSpPr>
        <p:spPr>
          <a:xfrm>
            <a:off x="937259" y="1685262"/>
            <a:ext cx="2453641" cy="3157795"/>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nb-NO" sz="1400" dirty="0"/>
              <a:t>GATT Client</a:t>
            </a:r>
            <a:endParaRPr lang="en-US" sz="1400" dirty="0"/>
          </a:p>
        </p:txBody>
      </p:sp>
      <p:cxnSp>
        <p:nvCxnSpPr>
          <p:cNvPr id="5" name="Straight Arrow Connector 4"/>
          <p:cNvCxnSpPr/>
          <p:nvPr/>
        </p:nvCxnSpPr>
        <p:spPr>
          <a:xfrm>
            <a:off x="3390900" y="2263140"/>
            <a:ext cx="2080260" cy="0"/>
          </a:xfrm>
          <a:prstGeom prst="straightConnector1">
            <a:avLst/>
          </a:prstGeom>
          <a:ln w="57150">
            <a:solidFill>
              <a:schemeClr val="accent3"/>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flipH="1">
            <a:off x="3390900" y="2812433"/>
            <a:ext cx="2080260" cy="0"/>
          </a:xfrm>
          <a:prstGeom prst="straightConnector1">
            <a:avLst/>
          </a:prstGeom>
          <a:ln w="57150">
            <a:solidFill>
              <a:schemeClr val="accent3"/>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flipH="1">
            <a:off x="3390900" y="4062113"/>
            <a:ext cx="2080260" cy="0"/>
          </a:xfrm>
          <a:prstGeom prst="straightConnector1">
            <a:avLst/>
          </a:prstGeom>
          <a:ln w="57150">
            <a:solidFill>
              <a:schemeClr val="accent3"/>
            </a:solidFill>
            <a:tailEnd type="triangle"/>
          </a:ln>
        </p:spPr>
        <p:style>
          <a:lnRef idx="3">
            <a:schemeClr val="dk1"/>
          </a:lnRef>
          <a:fillRef idx="0">
            <a:schemeClr val="dk1"/>
          </a:fillRef>
          <a:effectRef idx="2">
            <a:schemeClr val="dk1"/>
          </a:effectRef>
          <a:fontRef idx="minor">
            <a:schemeClr val="tx1"/>
          </a:fontRef>
        </p:style>
      </p:cxnSp>
      <p:sp>
        <p:nvSpPr>
          <p:cNvPr id="33" name="TextBox 32"/>
          <p:cNvSpPr txBox="1"/>
          <p:nvPr/>
        </p:nvSpPr>
        <p:spPr>
          <a:xfrm>
            <a:off x="3734743" y="1973500"/>
            <a:ext cx="1392573" cy="276999"/>
          </a:xfrm>
          <a:prstGeom prst="rect">
            <a:avLst/>
          </a:prstGeom>
          <a:noFill/>
        </p:spPr>
        <p:txBody>
          <a:bodyPr wrap="square" rtlCol="0">
            <a:spAutoFit/>
          </a:bodyPr>
          <a:lstStyle/>
          <a:p>
            <a:pPr algn="ctr"/>
            <a:r>
              <a:rPr lang="en-US" sz="1200" dirty="0">
                <a:solidFill>
                  <a:schemeClr val="tx2"/>
                </a:solidFill>
                <a:latin typeface="+mn-lt"/>
              </a:rPr>
              <a:t>Request</a:t>
            </a:r>
            <a:endParaRPr lang="nb-NO" sz="1200" dirty="0">
              <a:solidFill>
                <a:schemeClr val="tx2"/>
              </a:solidFill>
              <a:latin typeface="+mn-lt"/>
            </a:endParaRPr>
          </a:p>
        </p:txBody>
      </p:sp>
      <p:sp>
        <p:nvSpPr>
          <p:cNvPr id="34" name="TextBox 33"/>
          <p:cNvSpPr txBox="1"/>
          <p:nvPr/>
        </p:nvSpPr>
        <p:spPr>
          <a:xfrm>
            <a:off x="3734743" y="3600448"/>
            <a:ext cx="1392573" cy="461665"/>
          </a:xfrm>
          <a:prstGeom prst="rect">
            <a:avLst/>
          </a:prstGeom>
          <a:noFill/>
        </p:spPr>
        <p:txBody>
          <a:bodyPr wrap="square" rtlCol="0">
            <a:spAutoFit/>
          </a:bodyPr>
          <a:lstStyle/>
          <a:p>
            <a:pPr algn="ctr"/>
            <a:r>
              <a:rPr lang="en-US" sz="1200" dirty="0">
                <a:solidFill>
                  <a:schemeClr val="tx2"/>
                </a:solidFill>
                <a:latin typeface="+mn-lt"/>
              </a:rPr>
              <a:t>Notification/</a:t>
            </a:r>
            <a:br>
              <a:rPr lang="en-US" sz="1200" dirty="0">
                <a:solidFill>
                  <a:schemeClr val="tx2"/>
                </a:solidFill>
                <a:latin typeface="+mn-lt"/>
              </a:rPr>
            </a:br>
            <a:r>
              <a:rPr lang="en-US" sz="1200" dirty="0">
                <a:solidFill>
                  <a:schemeClr val="tx2"/>
                </a:solidFill>
                <a:latin typeface="+mn-lt"/>
              </a:rPr>
              <a:t>Indication </a:t>
            </a:r>
            <a:endParaRPr lang="nb-NO" sz="1200" dirty="0">
              <a:solidFill>
                <a:schemeClr val="tx2"/>
              </a:solidFill>
              <a:latin typeface="+mn-lt"/>
            </a:endParaRPr>
          </a:p>
        </p:txBody>
      </p:sp>
      <p:sp>
        <p:nvSpPr>
          <p:cNvPr id="35" name="TextBox 34"/>
          <p:cNvSpPr txBox="1"/>
          <p:nvPr/>
        </p:nvSpPr>
        <p:spPr>
          <a:xfrm>
            <a:off x="3818462" y="2535680"/>
            <a:ext cx="1392573" cy="276999"/>
          </a:xfrm>
          <a:prstGeom prst="rect">
            <a:avLst/>
          </a:prstGeom>
          <a:noFill/>
        </p:spPr>
        <p:txBody>
          <a:bodyPr wrap="square" rtlCol="0">
            <a:spAutoFit/>
          </a:bodyPr>
          <a:lstStyle/>
          <a:p>
            <a:pPr algn="ctr"/>
            <a:r>
              <a:rPr lang="en-US" sz="1200" dirty="0">
                <a:solidFill>
                  <a:schemeClr val="tx2"/>
                </a:solidFill>
                <a:latin typeface="+mn-lt"/>
              </a:rPr>
              <a:t>Response</a:t>
            </a:r>
            <a:endParaRPr lang="nb-NO" sz="1200" dirty="0">
              <a:solidFill>
                <a:schemeClr val="tx2"/>
              </a:solidFill>
              <a:latin typeface="+mn-lt"/>
            </a:endParaRPr>
          </a:p>
        </p:txBody>
      </p:sp>
      <p:sp>
        <p:nvSpPr>
          <p:cNvPr id="48" name="Rectangle 47"/>
          <p:cNvSpPr/>
          <p:nvPr/>
        </p:nvSpPr>
        <p:spPr>
          <a:xfrm>
            <a:off x="5898722" y="2759577"/>
            <a:ext cx="1541360" cy="249995"/>
          </a:xfrm>
          <a:prstGeom prst="rect">
            <a:avLst/>
          </a:prstGeom>
          <a:solidFill>
            <a:srgbClr val="99A808"/>
          </a:solidFill>
          <a:ln>
            <a:prstDash val="soli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400" dirty="0"/>
              <a:t>Value</a:t>
            </a:r>
            <a:endParaRPr lang="en-US" sz="1400" dirty="0"/>
          </a:p>
        </p:txBody>
      </p:sp>
      <p:sp>
        <p:nvSpPr>
          <p:cNvPr id="49" name="Rectangle 48"/>
          <p:cNvSpPr/>
          <p:nvPr/>
        </p:nvSpPr>
        <p:spPr>
          <a:xfrm>
            <a:off x="5898722" y="4232193"/>
            <a:ext cx="1541360" cy="246278"/>
          </a:xfrm>
          <a:prstGeom prst="rect">
            <a:avLst/>
          </a:prstGeom>
          <a:solidFill>
            <a:srgbClr val="99A808"/>
          </a:solidFill>
          <a:ln>
            <a:prstDash val="soli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400" dirty="0"/>
              <a:t>Descriptor</a:t>
            </a:r>
            <a:endParaRPr lang="en-US" sz="1400" dirty="0"/>
          </a:p>
        </p:txBody>
      </p:sp>
      <p:sp>
        <p:nvSpPr>
          <p:cNvPr id="50" name="Rectangle 49"/>
          <p:cNvSpPr/>
          <p:nvPr/>
        </p:nvSpPr>
        <p:spPr>
          <a:xfrm>
            <a:off x="5898722" y="3905676"/>
            <a:ext cx="1541360" cy="249995"/>
          </a:xfrm>
          <a:prstGeom prst="rect">
            <a:avLst/>
          </a:prstGeom>
          <a:solidFill>
            <a:srgbClr val="99A808"/>
          </a:solidFill>
          <a:ln>
            <a:prstDash val="soli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400" dirty="0"/>
              <a:t>Value</a:t>
            </a:r>
            <a:endParaRPr lang="en-US" sz="1400" dirty="0"/>
          </a:p>
        </p:txBody>
      </p:sp>
      <p:sp>
        <p:nvSpPr>
          <p:cNvPr id="51" name="Rectangle 50"/>
          <p:cNvSpPr/>
          <p:nvPr/>
        </p:nvSpPr>
        <p:spPr>
          <a:xfrm>
            <a:off x="1100254" y="2053463"/>
            <a:ext cx="2165198" cy="2615180"/>
          </a:xfrm>
          <a:prstGeom prst="rect">
            <a:avLst/>
          </a:prstGeom>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0000" tIns="45720" rIns="91440" bIns="45720" numCol="1" spcCol="0" rtlCol="0" fromWordArt="0" anchor="ctr" anchorCtr="0" forceAA="0" compatLnSpc="1">
            <a:prstTxWarp prst="textNoShape">
              <a:avLst/>
            </a:prstTxWarp>
            <a:noAutofit/>
          </a:bodyPr>
          <a:lstStyle/>
          <a:p>
            <a:pPr algn="ctr"/>
            <a:r>
              <a:rPr lang="en-US" sz="1100" dirty="0"/>
              <a:t>Copy </a:t>
            </a:r>
            <a:br>
              <a:rPr lang="en-US" sz="1100" dirty="0"/>
            </a:br>
            <a:r>
              <a:rPr lang="en-US" sz="1100" dirty="0"/>
              <a:t>of </a:t>
            </a:r>
            <a:br>
              <a:rPr lang="en-US" sz="1100" dirty="0"/>
            </a:br>
            <a:r>
              <a:rPr lang="en-US" sz="1100" dirty="0"/>
              <a:t>GATT server table</a:t>
            </a:r>
            <a:endParaRPr lang="nb-NO" sz="1100" dirty="0"/>
          </a:p>
        </p:txBody>
      </p:sp>
    </p:spTree>
    <p:extLst>
      <p:ext uri="{BB962C8B-B14F-4D97-AF65-F5344CB8AC3E}">
        <p14:creationId xmlns:p14="http://schemas.microsoft.com/office/powerpoint/2010/main" val="252035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Client Characteristic Configuration</a:t>
            </a:r>
            <a:br>
              <a:rPr lang="nb-NO" dirty="0"/>
            </a:br>
            <a:r>
              <a:rPr lang="nb-NO" dirty="0"/>
              <a:t>Descriptor (CCCD)</a:t>
            </a:r>
          </a:p>
        </p:txBody>
      </p:sp>
      <p:sp>
        <p:nvSpPr>
          <p:cNvPr id="3" name="Content Placeholder 2"/>
          <p:cNvSpPr>
            <a:spLocks noGrp="1"/>
          </p:cNvSpPr>
          <p:nvPr>
            <p:ph sz="quarter" idx="10"/>
          </p:nvPr>
        </p:nvSpPr>
        <p:spPr>
          <a:xfrm>
            <a:off x="4512526" y="1527176"/>
            <a:ext cx="4236355" cy="3276600"/>
          </a:xfrm>
        </p:spPr>
        <p:txBody>
          <a:bodyPr/>
          <a:lstStyle/>
          <a:p>
            <a:pPr>
              <a:buFont typeface="Arial" panose="020B0604020202020204" pitchFamily="34" charset="0"/>
              <a:buChar char="•"/>
            </a:pPr>
            <a:r>
              <a:rPr lang="nb-NO" dirty="0"/>
              <a:t>Notification and indication switch</a:t>
            </a:r>
          </a:p>
          <a:p>
            <a:pPr>
              <a:buFont typeface="Arial" panose="020B0604020202020204" pitchFamily="34" charset="0"/>
              <a:buChar char="•"/>
            </a:pPr>
            <a:r>
              <a:rPr lang="nb-NO" dirty="0"/>
              <a:t>Two-bit field value </a:t>
            </a:r>
          </a:p>
          <a:p>
            <a:pPr lvl="1">
              <a:buFont typeface="Arial" panose="020B0604020202020204" pitchFamily="34" charset="0"/>
              <a:buChar char="•"/>
            </a:pPr>
            <a:r>
              <a:rPr lang="nb-NO" dirty="0"/>
              <a:t>0x01: Enables Notifications</a:t>
            </a:r>
          </a:p>
          <a:p>
            <a:pPr lvl="1">
              <a:buFont typeface="Arial" panose="020B0604020202020204" pitchFamily="34" charset="0"/>
              <a:buChar char="•"/>
            </a:pPr>
            <a:r>
              <a:rPr lang="nb-NO" dirty="0"/>
              <a:t>0x02: Enables Indications </a:t>
            </a:r>
          </a:p>
          <a:p>
            <a:pPr>
              <a:buFont typeface="Arial" panose="020B0604020202020204" pitchFamily="34" charset="0"/>
              <a:buChar char="•"/>
            </a:pPr>
            <a:r>
              <a:rPr lang="nb-NO" dirty="0"/>
              <a:t>Client can turn on/off Notifications/Indications by writing to the CCCD.</a:t>
            </a:r>
          </a:p>
        </p:txBody>
      </p:sp>
      <p:grpSp>
        <p:nvGrpSpPr>
          <p:cNvPr id="5" name="Group 4"/>
          <p:cNvGrpSpPr/>
          <p:nvPr/>
        </p:nvGrpSpPr>
        <p:grpSpPr>
          <a:xfrm>
            <a:off x="6573363" y="674968"/>
            <a:ext cx="2175519" cy="857250"/>
            <a:chOff x="2724150" y="3146425"/>
            <a:chExt cx="3505200" cy="1447800"/>
          </a:xfrm>
        </p:grpSpPr>
        <p:sp>
          <p:nvSpPr>
            <p:cNvPr id="6" name="AutoShape 22"/>
            <p:cNvSpPr>
              <a:spLocks noChangeArrowheads="1"/>
            </p:cNvSpPr>
            <p:nvPr/>
          </p:nvSpPr>
          <p:spPr bwMode="auto">
            <a:xfrm>
              <a:off x="2724150" y="3146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7" name="Rectangle 6"/>
            <p:cNvSpPr>
              <a:spLocks noChangeArrowheads="1"/>
            </p:cNvSpPr>
            <p:nvPr/>
          </p:nvSpPr>
          <p:spPr bwMode="auto">
            <a:xfrm rot="5400000">
              <a:off x="2478999" y="3589211"/>
              <a:ext cx="1025117" cy="504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1400" u="none" dirty="0">
                  <a:solidFill>
                    <a:schemeClr val="tx2"/>
                  </a:solidFill>
                  <a:latin typeface="+mn-lt"/>
                  <a:ea typeface="+mn-ea"/>
                </a:rPr>
                <a:t>Host</a:t>
              </a:r>
            </a:p>
          </p:txBody>
        </p:sp>
        <p:sp>
          <p:nvSpPr>
            <p:cNvPr id="8" name="L-Shape 3"/>
            <p:cNvSpPr/>
            <p:nvPr/>
          </p:nvSpPr>
          <p:spPr>
            <a:xfrm rot="10800000">
              <a:off x="4666146" y="3282946"/>
              <a:ext cx="1377950" cy="1193801"/>
            </a:xfrm>
            <a:custGeom>
              <a:avLst/>
              <a:gdLst>
                <a:gd name="connsiteX0" fmla="*/ 0 w 838200"/>
                <a:gd name="connsiteY0" fmla="*/ 0 h 1212850"/>
                <a:gd name="connsiteX1" fmla="*/ 419100 w 838200"/>
                <a:gd name="connsiteY1" fmla="*/ 0 h 1212850"/>
                <a:gd name="connsiteX2" fmla="*/ 419100 w 838200"/>
                <a:gd name="connsiteY2" fmla="*/ 793750 h 1212850"/>
                <a:gd name="connsiteX3" fmla="*/ 838200 w 838200"/>
                <a:gd name="connsiteY3" fmla="*/ 793750 h 1212850"/>
                <a:gd name="connsiteX4" fmla="*/ 838200 w 838200"/>
                <a:gd name="connsiteY4" fmla="*/ 1212850 h 1212850"/>
                <a:gd name="connsiteX5" fmla="*/ 0 w 838200"/>
                <a:gd name="connsiteY5" fmla="*/ 1212850 h 1212850"/>
                <a:gd name="connsiteX6" fmla="*/ 0 w 8382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8382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13208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508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50800 h 1263650"/>
                <a:gd name="connsiteX0" fmla="*/ 0 w 1320800"/>
                <a:gd name="connsiteY0" fmla="*/ 127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12700 h 126365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270000 h 1270000"/>
                <a:gd name="connsiteX5" fmla="*/ 0 w 1320800"/>
                <a:gd name="connsiteY5" fmla="*/ 1270000 h 1270000"/>
                <a:gd name="connsiteX6" fmla="*/ 12700 w 1320800"/>
                <a:gd name="connsiteY6" fmla="*/ 0 h 127000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193800 h 1270000"/>
                <a:gd name="connsiteX5" fmla="*/ 0 w 1320800"/>
                <a:gd name="connsiteY5" fmla="*/ 1270000 h 1270000"/>
                <a:gd name="connsiteX6" fmla="*/ 12700 w 1320800"/>
                <a:gd name="connsiteY6" fmla="*/ 0 h 1270000"/>
                <a:gd name="connsiteX0" fmla="*/ 6641 w 1314741"/>
                <a:gd name="connsiteY0" fmla="*/ 0 h 1193800"/>
                <a:gd name="connsiteX1" fmla="*/ 413041 w 1314741"/>
                <a:gd name="connsiteY1" fmla="*/ 6350 h 1193800"/>
                <a:gd name="connsiteX2" fmla="*/ 413041 w 1314741"/>
                <a:gd name="connsiteY2" fmla="*/ 850900 h 1193800"/>
                <a:gd name="connsiteX3" fmla="*/ 1314741 w 1314741"/>
                <a:gd name="connsiteY3" fmla="*/ 850900 h 1193800"/>
                <a:gd name="connsiteX4" fmla="*/ 1314741 w 1314741"/>
                <a:gd name="connsiteY4" fmla="*/ 1193800 h 1193800"/>
                <a:gd name="connsiteX5" fmla="*/ 0 w 1314741"/>
                <a:gd name="connsiteY5" fmla="*/ 1187450 h 1193800"/>
                <a:gd name="connsiteX6" fmla="*/ 6641 w 1314741"/>
                <a:gd name="connsiteY6" fmla="*/ 0 h 119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4741" h="1193800">
                  <a:moveTo>
                    <a:pt x="6641" y="0"/>
                  </a:moveTo>
                  <a:lnTo>
                    <a:pt x="413041" y="6350"/>
                  </a:lnTo>
                  <a:lnTo>
                    <a:pt x="413041" y="850900"/>
                  </a:lnTo>
                  <a:lnTo>
                    <a:pt x="1314741" y="850900"/>
                  </a:lnTo>
                  <a:lnTo>
                    <a:pt x="1314741" y="1193800"/>
                  </a:lnTo>
                  <a:lnTo>
                    <a:pt x="0" y="1187450"/>
                  </a:lnTo>
                  <a:cubicBezTo>
                    <a:pt x="2214" y="791633"/>
                    <a:pt x="4427" y="395817"/>
                    <a:pt x="6641" y="0"/>
                  </a:cubicBezTo>
                  <a:close/>
                </a:path>
              </a:pathLst>
            </a:cu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nb-NO" dirty="0"/>
            </a:p>
          </p:txBody>
        </p:sp>
        <p:sp>
          <p:nvSpPr>
            <p:cNvPr id="9" name="TextBox 31"/>
            <p:cNvSpPr txBox="1"/>
            <p:nvPr/>
          </p:nvSpPr>
          <p:spPr>
            <a:xfrm>
              <a:off x="4554923" y="3209375"/>
              <a:ext cx="1172264" cy="4678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lt1"/>
                  </a:solidFill>
                  <a:latin typeface="+mn-lt"/>
                </a:rPr>
                <a:t>GAP</a:t>
              </a:r>
              <a:endParaRPr lang="nb-NO" sz="1200" dirty="0">
                <a:solidFill>
                  <a:schemeClr val="lt1"/>
                </a:solidFill>
                <a:latin typeface="+mn-lt"/>
              </a:endParaRPr>
            </a:p>
          </p:txBody>
        </p:sp>
        <p:sp>
          <p:nvSpPr>
            <p:cNvPr id="10" name="Rectangle 9"/>
            <p:cNvSpPr/>
            <p:nvPr/>
          </p:nvSpPr>
          <p:spPr>
            <a:xfrm>
              <a:off x="3243746" y="3282946"/>
              <a:ext cx="1320800" cy="320679"/>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GATT</a:t>
              </a:r>
              <a:endParaRPr lang="nb-NO" sz="1200" dirty="0"/>
            </a:p>
          </p:txBody>
        </p:sp>
        <p:sp>
          <p:nvSpPr>
            <p:cNvPr id="11" name="Rectangle 10"/>
            <p:cNvSpPr/>
            <p:nvPr/>
          </p:nvSpPr>
          <p:spPr>
            <a:xfrm>
              <a:off x="3243746" y="370966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ATT</a:t>
              </a:r>
              <a:endParaRPr lang="nb-NO" sz="1200" dirty="0"/>
            </a:p>
          </p:txBody>
        </p:sp>
        <p:sp>
          <p:nvSpPr>
            <p:cNvPr id="12" name="Rectangle 11"/>
            <p:cNvSpPr/>
            <p:nvPr/>
          </p:nvSpPr>
          <p:spPr>
            <a:xfrm>
              <a:off x="4681386" y="3701732"/>
              <a:ext cx="83930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SMP</a:t>
              </a:r>
              <a:endParaRPr lang="nb-NO" sz="1200" dirty="0"/>
            </a:p>
          </p:txBody>
        </p:sp>
        <p:sp>
          <p:nvSpPr>
            <p:cNvPr id="13" name="Rectangle 12"/>
            <p:cNvSpPr/>
            <p:nvPr/>
          </p:nvSpPr>
          <p:spPr>
            <a:xfrm>
              <a:off x="3243745" y="4156068"/>
              <a:ext cx="227694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L2CAP</a:t>
              </a:r>
              <a:endParaRPr lang="nb-NO" sz="1200" dirty="0"/>
            </a:p>
          </p:txBody>
        </p:sp>
      </p:grpSp>
      <p:sp>
        <p:nvSpPr>
          <p:cNvPr id="30" name="Rectangle 29"/>
          <p:cNvSpPr/>
          <p:nvPr/>
        </p:nvSpPr>
        <p:spPr>
          <a:xfrm>
            <a:off x="2423532" y="1813277"/>
            <a:ext cx="1799947" cy="2475535"/>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nb-NO" sz="1100" dirty="0"/>
              <a:t>GATT Server</a:t>
            </a:r>
            <a:endParaRPr lang="en-US" sz="1100" dirty="0"/>
          </a:p>
        </p:txBody>
      </p:sp>
      <p:sp>
        <p:nvSpPr>
          <p:cNvPr id="31" name="Rectangle 30"/>
          <p:cNvSpPr/>
          <p:nvPr/>
        </p:nvSpPr>
        <p:spPr>
          <a:xfrm>
            <a:off x="2502798" y="2146310"/>
            <a:ext cx="1640199" cy="2043818"/>
          </a:xfrm>
          <a:prstGeom prst="rect">
            <a:avLst/>
          </a:prstGeom>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0000" tIns="45720" rIns="91440" bIns="45720" numCol="1" spcCol="0" rtlCol="0" fromWordArt="0" anchor="t" anchorCtr="0" forceAA="0" compatLnSpc="1">
            <a:prstTxWarp prst="textNoShape">
              <a:avLst/>
            </a:prstTxWarp>
            <a:noAutofit/>
          </a:bodyPr>
          <a:lstStyle/>
          <a:p>
            <a:r>
              <a:rPr lang="en-US" sz="1100" dirty="0"/>
              <a:t>Service</a:t>
            </a:r>
            <a:endParaRPr lang="nb-NO" sz="1100" dirty="0"/>
          </a:p>
        </p:txBody>
      </p:sp>
      <p:sp>
        <p:nvSpPr>
          <p:cNvPr id="32" name="Rectangle 31"/>
          <p:cNvSpPr/>
          <p:nvPr/>
        </p:nvSpPr>
        <p:spPr>
          <a:xfrm>
            <a:off x="2594517" y="2573487"/>
            <a:ext cx="1480280" cy="1466929"/>
          </a:xfrm>
          <a:prstGeom prst="rect">
            <a:avLst/>
          </a:prstGeom>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nb-NO" sz="1100" dirty="0"/>
              <a:t>Characteristic</a:t>
            </a:r>
          </a:p>
          <a:p>
            <a:pPr algn="ctr"/>
            <a:endParaRPr lang="nb-NO" sz="1100" dirty="0"/>
          </a:p>
          <a:p>
            <a:pPr algn="ctr"/>
            <a:endParaRPr lang="nb-NO" sz="1100" dirty="0"/>
          </a:p>
          <a:p>
            <a:pPr algn="ctr"/>
            <a:endParaRPr lang="en-US" sz="1100" dirty="0"/>
          </a:p>
        </p:txBody>
      </p:sp>
      <p:sp>
        <p:nvSpPr>
          <p:cNvPr id="33" name="Rectangle 32"/>
          <p:cNvSpPr/>
          <p:nvPr/>
        </p:nvSpPr>
        <p:spPr>
          <a:xfrm>
            <a:off x="2764615" y="3490991"/>
            <a:ext cx="1168048" cy="446092"/>
          </a:xfrm>
          <a:prstGeom prst="rect">
            <a:avLst/>
          </a:prstGeom>
          <a:solidFill>
            <a:srgbClr val="99A808"/>
          </a:solidFill>
          <a:ln>
            <a:prstDash val="soli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100" dirty="0"/>
              <a:t>CCCD</a:t>
            </a:r>
            <a:br>
              <a:rPr lang="nb-NO" sz="1100" dirty="0"/>
            </a:br>
            <a:r>
              <a:rPr lang="nb-NO" sz="1100" dirty="0"/>
              <a:t>0x00</a:t>
            </a:r>
            <a:endParaRPr lang="en-US" sz="1100" dirty="0"/>
          </a:p>
        </p:txBody>
      </p:sp>
      <p:sp>
        <p:nvSpPr>
          <p:cNvPr id="36" name="Rectangle 35"/>
          <p:cNvSpPr/>
          <p:nvPr/>
        </p:nvSpPr>
        <p:spPr>
          <a:xfrm>
            <a:off x="287873" y="1810534"/>
            <a:ext cx="1076914" cy="2475535"/>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nb-NO" sz="1100" dirty="0"/>
              <a:t>GATT Client</a:t>
            </a:r>
            <a:endParaRPr lang="en-US" sz="1100" dirty="0"/>
          </a:p>
        </p:txBody>
      </p:sp>
      <p:cxnSp>
        <p:nvCxnSpPr>
          <p:cNvPr id="39" name="Straight Arrow Connector 38"/>
          <p:cNvCxnSpPr>
            <a:stCxn id="43" idx="1"/>
          </p:cNvCxnSpPr>
          <p:nvPr/>
        </p:nvCxnSpPr>
        <p:spPr>
          <a:xfrm flipH="1">
            <a:off x="1364787" y="3164612"/>
            <a:ext cx="1399828"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1229908" y="2881060"/>
            <a:ext cx="1392573" cy="430887"/>
          </a:xfrm>
          <a:prstGeom prst="rect">
            <a:avLst/>
          </a:prstGeom>
          <a:noFill/>
        </p:spPr>
        <p:txBody>
          <a:bodyPr wrap="square" rtlCol="0">
            <a:spAutoFit/>
          </a:bodyPr>
          <a:lstStyle/>
          <a:p>
            <a:pPr algn="ctr"/>
            <a:r>
              <a:rPr lang="en-US" sz="1100" dirty="0">
                <a:solidFill>
                  <a:schemeClr val="tx2"/>
                </a:solidFill>
                <a:latin typeface="+mn-lt"/>
              </a:rPr>
              <a:t>Notification</a:t>
            </a:r>
            <a:br>
              <a:rPr lang="en-US" sz="1100" dirty="0">
                <a:solidFill>
                  <a:schemeClr val="tx2"/>
                </a:solidFill>
                <a:latin typeface="+mn-lt"/>
              </a:rPr>
            </a:br>
            <a:r>
              <a:rPr lang="en-US" sz="1100" dirty="0">
                <a:solidFill>
                  <a:schemeClr val="tx2"/>
                </a:solidFill>
                <a:latin typeface="+mn-lt"/>
              </a:rPr>
              <a:t> </a:t>
            </a:r>
            <a:endParaRPr lang="nb-NO" sz="1100" dirty="0">
              <a:solidFill>
                <a:schemeClr val="tx2"/>
              </a:solidFill>
              <a:latin typeface="+mn-lt"/>
            </a:endParaRPr>
          </a:p>
        </p:txBody>
      </p:sp>
      <p:sp>
        <p:nvSpPr>
          <p:cNvPr id="43" name="Rectangle 42"/>
          <p:cNvSpPr/>
          <p:nvPr/>
        </p:nvSpPr>
        <p:spPr>
          <a:xfrm>
            <a:off x="2764615" y="2931805"/>
            <a:ext cx="1168048" cy="465613"/>
          </a:xfrm>
          <a:prstGeom prst="rect">
            <a:avLst/>
          </a:prstGeom>
          <a:solidFill>
            <a:srgbClr val="99A808"/>
          </a:solidFill>
          <a:ln>
            <a:prstDash val="soli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100" dirty="0"/>
              <a:t>Characteristic Value</a:t>
            </a:r>
            <a:endParaRPr lang="en-US" sz="1100" dirty="0"/>
          </a:p>
        </p:txBody>
      </p:sp>
      <p:cxnSp>
        <p:nvCxnSpPr>
          <p:cNvPr id="46" name="Straight Arrow Connector 45"/>
          <p:cNvCxnSpPr>
            <a:endCxn id="33" idx="1"/>
          </p:cNvCxnSpPr>
          <p:nvPr/>
        </p:nvCxnSpPr>
        <p:spPr>
          <a:xfrm>
            <a:off x="1364787" y="3714037"/>
            <a:ext cx="1399828" cy="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1256698" y="3724564"/>
            <a:ext cx="1392573" cy="430887"/>
          </a:xfrm>
          <a:prstGeom prst="rect">
            <a:avLst/>
          </a:prstGeom>
          <a:noFill/>
        </p:spPr>
        <p:txBody>
          <a:bodyPr wrap="square" rtlCol="0">
            <a:spAutoFit/>
          </a:bodyPr>
          <a:lstStyle/>
          <a:p>
            <a:pPr algn="ctr"/>
            <a:r>
              <a:rPr lang="en-US" sz="1100" dirty="0">
                <a:solidFill>
                  <a:schemeClr val="tx2"/>
                </a:solidFill>
                <a:latin typeface="+mn-lt"/>
              </a:rPr>
              <a:t>Enable</a:t>
            </a:r>
            <a:br>
              <a:rPr lang="en-US" sz="1100" dirty="0">
                <a:solidFill>
                  <a:schemeClr val="tx2"/>
                </a:solidFill>
                <a:latin typeface="+mn-lt"/>
              </a:rPr>
            </a:br>
            <a:r>
              <a:rPr lang="en-US" sz="1100" dirty="0" err="1">
                <a:solidFill>
                  <a:schemeClr val="tx2"/>
                </a:solidFill>
                <a:latin typeface="+mn-lt"/>
              </a:rPr>
              <a:t>Noifications</a:t>
            </a:r>
            <a:r>
              <a:rPr lang="en-US" sz="1100" dirty="0">
                <a:solidFill>
                  <a:schemeClr val="tx2"/>
                </a:solidFill>
                <a:latin typeface="+mn-lt"/>
              </a:rPr>
              <a:t> </a:t>
            </a:r>
            <a:endParaRPr lang="nb-NO" sz="1100" dirty="0">
              <a:solidFill>
                <a:schemeClr val="tx2"/>
              </a:solidFill>
              <a:latin typeface="+mn-lt"/>
            </a:endParaRPr>
          </a:p>
        </p:txBody>
      </p:sp>
      <p:sp>
        <p:nvSpPr>
          <p:cNvPr id="61" name="Rectangle 60"/>
          <p:cNvSpPr/>
          <p:nvPr/>
        </p:nvSpPr>
        <p:spPr>
          <a:xfrm>
            <a:off x="2770576" y="3494084"/>
            <a:ext cx="1168048" cy="446092"/>
          </a:xfrm>
          <a:prstGeom prst="rect">
            <a:avLst/>
          </a:prstGeom>
          <a:solidFill>
            <a:srgbClr val="99A808"/>
          </a:solidFill>
          <a:ln>
            <a:prstDash val="soli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b-NO" sz="1100" dirty="0"/>
              <a:t>CCCD</a:t>
            </a:r>
            <a:br>
              <a:rPr lang="nb-NO" sz="1100" dirty="0"/>
            </a:br>
            <a:r>
              <a:rPr lang="nb-NO" sz="1100" dirty="0"/>
              <a:t>0x01</a:t>
            </a:r>
            <a:endParaRPr lang="en-US" sz="1100" dirty="0"/>
          </a:p>
        </p:txBody>
      </p:sp>
      <p:sp>
        <p:nvSpPr>
          <p:cNvPr id="62" name="Rectangle 61"/>
          <p:cNvSpPr/>
          <p:nvPr/>
        </p:nvSpPr>
        <p:spPr>
          <a:xfrm>
            <a:off x="379141" y="2146310"/>
            <a:ext cx="877557" cy="2043818"/>
          </a:xfrm>
          <a:prstGeom prst="rect">
            <a:avLst/>
          </a:prstGeom>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0000" tIns="45720" rIns="91440" bIns="45720" numCol="1" spcCol="0" rtlCol="0" fromWordArt="0" anchor="ctr" anchorCtr="0" forceAA="0" compatLnSpc="1">
            <a:prstTxWarp prst="textNoShape">
              <a:avLst/>
            </a:prstTxWarp>
            <a:noAutofit/>
          </a:bodyPr>
          <a:lstStyle/>
          <a:p>
            <a:pPr algn="ctr"/>
            <a:r>
              <a:rPr lang="en-US" sz="1100" dirty="0"/>
              <a:t>Copy </a:t>
            </a:r>
            <a:br>
              <a:rPr lang="en-US" sz="1100" dirty="0"/>
            </a:br>
            <a:r>
              <a:rPr lang="en-US" sz="1100" dirty="0"/>
              <a:t>of </a:t>
            </a:r>
            <a:br>
              <a:rPr lang="en-US" sz="1100" dirty="0"/>
            </a:br>
            <a:r>
              <a:rPr lang="en-US" sz="1100" dirty="0"/>
              <a:t>GATT server table</a:t>
            </a:r>
            <a:endParaRPr lang="nb-NO" sz="1100" dirty="0"/>
          </a:p>
        </p:txBody>
      </p:sp>
    </p:spTree>
    <p:extLst>
      <p:ext uri="{BB962C8B-B14F-4D97-AF65-F5344CB8AC3E}">
        <p14:creationId xmlns:p14="http://schemas.microsoft.com/office/powerpoint/2010/main" val="222345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animBg="1"/>
      <p:bldP spid="62"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Gotham Extra Light" charset="0"/>
                <a:ea typeface="Gotham Extra Light" charset="0"/>
                <a:cs typeface="Gotham Extra Light" charset="0"/>
              </a:rPr>
              <a:t>GATT table</a:t>
            </a:r>
          </a:p>
        </p:txBody>
      </p:sp>
      <p:grpSp>
        <p:nvGrpSpPr>
          <p:cNvPr id="22" name="Group 21"/>
          <p:cNvGrpSpPr/>
          <p:nvPr/>
        </p:nvGrpSpPr>
        <p:grpSpPr>
          <a:xfrm>
            <a:off x="6573363" y="674968"/>
            <a:ext cx="2175519" cy="857250"/>
            <a:chOff x="2724150" y="3146425"/>
            <a:chExt cx="3505200" cy="1447800"/>
          </a:xfrm>
        </p:grpSpPr>
        <p:sp>
          <p:nvSpPr>
            <p:cNvPr id="23" name="AutoShape 22"/>
            <p:cNvSpPr>
              <a:spLocks noChangeArrowheads="1"/>
            </p:cNvSpPr>
            <p:nvPr/>
          </p:nvSpPr>
          <p:spPr bwMode="auto">
            <a:xfrm>
              <a:off x="2724150" y="3146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24" name="Rectangle 23"/>
            <p:cNvSpPr>
              <a:spLocks noChangeArrowheads="1"/>
            </p:cNvSpPr>
            <p:nvPr/>
          </p:nvSpPr>
          <p:spPr bwMode="auto">
            <a:xfrm rot="5400000">
              <a:off x="2478999" y="3589211"/>
              <a:ext cx="1025117" cy="504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1400" u="none" dirty="0">
                  <a:solidFill>
                    <a:schemeClr val="tx2"/>
                  </a:solidFill>
                  <a:latin typeface="+mn-lt"/>
                  <a:ea typeface="+mn-ea"/>
                </a:rPr>
                <a:t>Host</a:t>
              </a:r>
            </a:p>
          </p:txBody>
        </p:sp>
        <p:sp>
          <p:nvSpPr>
            <p:cNvPr id="25" name="L-Shape 3"/>
            <p:cNvSpPr/>
            <p:nvPr/>
          </p:nvSpPr>
          <p:spPr>
            <a:xfrm rot="10800000">
              <a:off x="4666146" y="3282946"/>
              <a:ext cx="1377950" cy="1193801"/>
            </a:xfrm>
            <a:custGeom>
              <a:avLst/>
              <a:gdLst>
                <a:gd name="connsiteX0" fmla="*/ 0 w 838200"/>
                <a:gd name="connsiteY0" fmla="*/ 0 h 1212850"/>
                <a:gd name="connsiteX1" fmla="*/ 419100 w 838200"/>
                <a:gd name="connsiteY1" fmla="*/ 0 h 1212850"/>
                <a:gd name="connsiteX2" fmla="*/ 419100 w 838200"/>
                <a:gd name="connsiteY2" fmla="*/ 793750 h 1212850"/>
                <a:gd name="connsiteX3" fmla="*/ 838200 w 838200"/>
                <a:gd name="connsiteY3" fmla="*/ 793750 h 1212850"/>
                <a:gd name="connsiteX4" fmla="*/ 838200 w 838200"/>
                <a:gd name="connsiteY4" fmla="*/ 1212850 h 1212850"/>
                <a:gd name="connsiteX5" fmla="*/ 0 w 838200"/>
                <a:gd name="connsiteY5" fmla="*/ 1212850 h 1212850"/>
                <a:gd name="connsiteX6" fmla="*/ 0 w 8382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8382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13208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508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50800 h 1263650"/>
                <a:gd name="connsiteX0" fmla="*/ 0 w 1320800"/>
                <a:gd name="connsiteY0" fmla="*/ 127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12700 h 126365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270000 h 1270000"/>
                <a:gd name="connsiteX5" fmla="*/ 0 w 1320800"/>
                <a:gd name="connsiteY5" fmla="*/ 1270000 h 1270000"/>
                <a:gd name="connsiteX6" fmla="*/ 12700 w 1320800"/>
                <a:gd name="connsiteY6" fmla="*/ 0 h 127000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193800 h 1270000"/>
                <a:gd name="connsiteX5" fmla="*/ 0 w 1320800"/>
                <a:gd name="connsiteY5" fmla="*/ 1270000 h 1270000"/>
                <a:gd name="connsiteX6" fmla="*/ 12700 w 1320800"/>
                <a:gd name="connsiteY6" fmla="*/ 0 h 1270000"/>
                <a:gd name="connsiteX0" fmla="*/ 6641 w 1314741"/>
                <a:gd name="connsiteY0" fmla="*/ 0 h 1193800"/>
                <a:gd name="connsiteX1" fmla="*/ 413041 w 1314741"/>
                <a:gd name="connsiteY1" fmla="*/ 6350 h 1193800"/>
                <a:gd name="connsiteX2" fmla="*/ 413041 w 1314741"/>
                <a:gd name="connsiteY2" fmla="*/ 850900 h 1193800"/>
                <a:gd name="connsiteX3" fmla="*/ 1314741 w 1314741"/>
                <a:gd name="connsiteY3" fmla="*/ 850900 h 1193800"/>
                <a:gd name="connsiteX4" fmla="*/ 1314741 w 1314741"/>
                <a:gd name="connsiteY4" fmla="*/ 1193800 h 1193800"/>
                <a:gd name="connsiteX5" fmla="*/ 0 w 1314741"/>
                <a:gd name="connsiteY5" fmla="*/ 1187450 h 1193800"/>
                <a:gd name="connsiteX6" fmla="*/ 6641 w 1314741"/>
                <a:gd name="connsiteY6" fmla="*/ 0 h 119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4741" h="1193800">
                  <a:moveTo>
                    <a:pt x="6641" y="0"/>
                  </a:moveTo>
                  <a:lnTo>
                    <a:pt x="413041" y="6350"/>
                  </a:lnTo>
                  <a:lnTo>
                    <a:pt x="413041" y="850900"/>
                  </a:lnTo>
                  <a:lnTo>
                    <a:pt x="1314741" y="850900"/>
                  </a:lnTo>
                  <a:lnTo>
                    <a:pt x="1314741" y="1193800"/>
                  </a:lnTo>
                  <a:lnTo>
                    <a:pt x="0" y="1187450"/>
                  </a:lnTo>
                  <a:cubicBezTo>
                    <a:pt x="2214" y="791633"/>
                    <a:pt x="4427" y="395817"/>
                    <a:pt x="6641" y="0"/>
                  </a:cubicBezTo>
                  <a:close/>
                </a:path>
              </a:pathLst>
            </a:cu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nb-NO" dirty="0"/>
            </a:p>
          </p:txBody>
        </p:sp>
        <p:sp>
          <p:nvSpPr>
            <p:cNvPr id="26" name="TextBox 31"/>
            <p:cNvSpPr txBox="1"/>
            <p:nvPr/>
          </p:nvSpPr>
          <p:spPr>
            <a:xfrm>
              <a:off x="4554923" y="3209375"/>
              <a:ext cx="1172264" cy="4678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lt1"/>
                  </a:solidFill>
                  <a:latin typeface="+mn-lt"/>
                </a:rPr>
                <a:t>GAP</a:t>
              </a:r>
              <a:endParaRPr lang="nb-NO" sz="1200" dirty="0">
                <a:solidFill>
                  <a:schemeClr val="lt1"/>
                </a:solidFill>
                <a:latin typeface="+mn-lt"/>
              </a:endParaRPr>
            </a:p>
          </p:txBody>
        </p:sp>
        <p:sp>
          <p:nvSpPr>
            <p:cNvPr id="27" name="Rectangle 26"/>
            <p:cNvSpPr/>
            <p:nvPr/>
          </p:nvSpPr>
          <p:spPr>
            <a:xfrm>
              <a:off x="3243746" y="3282946"/>
              <a:ext cx="1320800" cy="320679"/>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GATT</a:t>
              </a:r>
              <a:endParaRPr lang="nb-NO" sz="1200" dirty="0"/>
            </a:p>
          </p:txBody>
        </p:sp>
        <p:sp>
          <p:nvSpPr>
            <p:cNvPr id="28" name="Rectangle 27"/>
            <p:cNvSpPr/>
            <p:nvPr/>
          </p:nvSpPr>
          <p:spPr>
            <a:xfrm>
              <a:off x="3243746" y="370966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ATT</a:t>
              </a:r>
              <a:endParaRPr lang="nb-NO" sz="1200" dirty="0"/>
            </a:p>
          </p:txBody>
        </p:sp>
        <p:sp>
          <p:nvSpPr>
            <p:cNvPr id="29" name="Rectangle 28"/>
            <p:cNvSpPr/>
            <p:nvPr/>
          </p:nvSpPr>
          <p:spPr>
            <a:xfrm>
              <a:off x="4681386" y="3701732"/>
              <a:ext cx="83930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SMP</a:t>
              </a:r>
              <a:endParaRPr lang="nb-NO" sz="1200" dirty="0"/>
            </a:p>
          </p:txBody>
        </p:sp>
        <p:sp>
          <p:nvSpPr>
            <p:cNvPr id="30" name="Rectangle 29"/>
            <p:cNvSpPr/>
            <p:nvPr/>
          </p:nvSpPr>
          <p:spPr>
            <a:xfrm>
              <a:off x="3243745" y="4156068"/>
              <a:ext cx="227694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L2CAP</a:t>
              </a:r>
              <a:endParaRPr lang="nb-NO" sz="1200" dirty="0"/>
            </a:p>
          </p:txBody>
        </p:sp>
      </p:grpSp>
      <p:graphicFrame>
        <p:nvGraphicFramePr>
          <p:cNvPr id="13" name="Table 12"/>
          <p:cNvGraphicFramePr>
            <a:graphicFrameLocks noGrp="1"/>
          </p:cNvGraphicFramePr>
          <p:nvPr>
            <p:extLst>
              <p:ext uri="{D42A27DB-BD31-4B8C-83A1-F6EECF244321}">
                <p14:modId xmlns:p14="http://schemas.microsoft.com/office/powerpoint/2010/main" val="1154270240"/>
              </p:ext>
            </p:extLst>
          </p:nvPr>
        </p:nvGraphicFramePr>
        <p:xfrm>
          <a:off x="1972220" y="1635185"/>
          <a:ext cx="6776662" cy="3291840"/>
        </p:xfrm>
        <a:graphic>
          <a:graphicData uri="http://schemas.openxmlformats.org/drawingml/2006/table">
            <a:tbl>
              <a:tblPr/>
              <a:tblGrid>
                <a:gridCol w="787552">
                  <a:extLst>
                    <a:ext uri="{9D8B030D-6E8A-4147-A177-3AD203B41FA5}">
                      <a16:colId xmlns:a16="http://schemas.microsoft.com/office/drawing/2014/main" val="20000"/>
                    </a:ext>
                  </a:extLst>
                </a:gridCol>
                <a:gridCol w="2716391">
                  <a:extLst>
                    <a:ext uri="{9D8B030D-6E8A-4147-A177-3AD203B41FA5}">
                      <a16:colId xmlns:a16="http://schemas.microsoft.com/office/drawing/2014/main" val="20001"/>
                    </a:ext>
                  </a:extLst>
                </a:gridCol>
                <a:gridCol w="3272719">
                  <a:extLst>
                    <a:ext uri="{9D8B030D-6E8A-4147-A177-3AD203B41FA5}">
                      <a16:colId xmlns:a16="http://schemas.microsoft.com/office/drawing/2014/main" val="20002"/>
                    </a:ext>
                  </a:extLst>
                </a:gridCol>
              </a:tblGrid>
              <a:tr h="125316">
                <a:tc>
                  <a:txBody>
                    <a:bodyPr/>
                    <a:lstStyle/>
                    <a:p>
                      <a:pPr marL="0" marR="0">
                        <a:spcBef>
                          <a:spcPts val="0"/>
                        </a:spcBef>
                        <a:spcAft>
                          <a:spcPts val="0"/>
                        </a:spcAft>
                      </a:pPr>
                      <a:r>
                        <a:rPr lang="en-GB" sz="1200" b="1" dirty="0">
                          <a:solidFill>
                            <a:srgbClr val="000000"/>
                          </a:solidFill>
                          <a:latin typeface="Times New Roman"/>
                          <a:ea typeface="?????? Pro W3"/>
                          <a:cs typeface="Times New Roman"/>
                        </a:rPr>
                        <a:t>Handle</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GB" sz="1200" b="1" dirty="0">
                          <a:solidFill>
                            <a:srgbClr val="000000"/>
                          </a:solidFill>
                          <a:latin typeface="Times New Roman"/>
                          <a:ea typeface="?????? Pro W3"/>
                          <a:cs typeface="Times New Roman"/>
                        </a:rPr>
                        <a:t>UUID (Type)</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GB" sz="1200" b="1" dirty="0">
                          <a:solidFill>
                            <a:srgbClr val="000000"/>
                          </a:solidFill>
                          <a:latin typeface="Times New Roman"/>
                          <a:ea typeface="?????? Pro W3"/>
                          <a:cs typeface="Times New Roman"/>
                        </a:rPr>
                        <a:t>Value (Type)</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125316">
                <a:tc>
                  <a:txBody>
                    <a:bodyPr/>
                    <a:lstStyle/>
                    <a:p>
                      <a:pPr marL="0" marR="0">
                        <a:spcBef>
                          <a:spcPts val="0"/>
                        </a:spcBef>
                        <a:spcAft>
                          <a:spcPts val="0"/>
                        </a:spcAft>
                      </a:pPr>
                      <a:r>
                        <a:rPr lang="en-GB" sz="1200" dirty="0">
                          <a:solidFill>
                            <a:srgbClr val="000000"/>
                          </a:solidFill>
                          <a:latin typeface="Times New Roman"/>
                          <a:ea typeface="?????? Pro W3"/>
                          <a:cs typeface="Times New Roman"/>
                        </a:rPr>
                        <a:t>0x0001</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spcBef>
                          <a:spcPts val="0"/>
                        </a:spcBef>
                        <a:spcAft>
                          <a:spcPts val="0"/>
                        </a:spcAft>
                      </a:pPr>
                      <a:r>
                        <a:rPr lang="en-GB" sz="1200" dirty="0">
                          <a:solidFill>
                            <a:srgbClr val="000000"/>
                          </a:solidFill>
                          <a:latin typeface="Times New Roman"/>
                          <a:ea typeface="?????? Pro W3"/>
                          <a:cs typeface="Times New Roman"/>
                        </a:rPr>
                        <a:t>0x2800</a:t>
                      </a:r>
                      <a:r>
                        <a:rPr lang="en-GB" sz="1200" baseline="0" dirty="0">
                          <a:solidFill>
                            <a:srgbClr val="000000"/>
                          </a:solidFill>
                          <a:latin typeface="Times New Roman"/>
                          <a:ea typeface="?????? Pro W3"/>
                          <a:cs typeface="Times New Roman"/>
                        </a:rPr>
                        <a:t> (</a:t>
                      </a:r>
                      <a:r>
                        <a:rPr lang="en-GB" sz="1200" dirty="0">
                          <a:solidFill>
                            <a:srgbClr val="000000"/>
                          </a:solidFill>
                          <a:latin typeface="Times New Roman"/>
                          <a:ea typeface="?????? Pro W3"/>
                          <a:cs typeface="Times New Roman"/>
                        </a:rPr>
                        <a:t>Service)</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spcBef>
                          <a:spcPts val="0"/>
                        </a:spcBef>
                        <a:spcAft>
                          <a:spcPts val="0"/>
                        </a:spcAft>
                      </a:pPr>
                      <a:r>
                        <a:rPr lang="en-GB" sz="1200" dirty="0">
                          <a:solidFill>
                            <a:srgbClr val="000000"/>
                          </a:solidFill>
                          <a:latin typeface="Times New Roman"/>
                          <a:ea typeface="?????? Pro W3"/>
                          <a:cs typeface="Times New Roman"/>
                        </a:rPr>
                        <a:t>0x1800 (GAP Service)</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extLst>
                  <a:ext uri="{0D108BD9-81ED-4DB2-BD59-A6C34878D82A}">
                    <a16:rowId xmlns:a16="http://schemas.microsoft.com/office/drawing/2014/main" val="10001"/>
                  </a:ext>
                </a:extLst>
              </a:tr>
              <a:tr h="125316">
                <a:tc>
                  <a:txBody>
                    <a:bodyPr/>
                    <a:lstStyle/>
                    <a:p>
                      <a:pPr marL="0" marR="0">
                        <a:spcBef>
                          <a:spcPts val="0"/>
                        </a:spcBef>
                        <a:spcAft>
                          <a:spcPts val="0"/>
                        </a:spcAft>
                      </a:pPr>
                      <a:r>
                        <a:rPr lang="en-GB" sz="1200" dirty="0">
                          <a:solidFill>
                            <a:srgbClr val="000000"/>
                          </a:solidFill>
                          <a:latin typeface="Times New Roman"/>
                          <a:ea typeface="?????? Pro W3"/>
                          <a:cs typeface="Times New Roman"/>
                        </a:rPr>
                        <a:t>0x0002</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spcBef>
                          <a:spcPts val="0"/>
                        </a:spcBef>
                        <a:spcAft>
                          <a:spcPts val="0"/>
                        </a:spcAft>
                      </a:pPr>
                      <a:r>
                        <a:rPr lang="en-GB" sz="1200" dirty="0">
                          <a:solidFill>
                            <a:srgbClr val="000000"/>
                          </a:solidFill>
                          <a:latin typeface="Times New Roman"/>
                          <a:ea typeface="?????? Pro W3"/>
                          <a:cs typeface="Times New Roman"/>
                        </a:rPr>
                        <a:t>0x2803</a:t>
                      </a:r>
                      <a:r>
                        <a:rPr lang="en-GB" sz="1200" baseline="0" dirty="0">
                          <a:solidFill>
                            <a:srgbClr val="000000"/>
                          </a:solidFill>
                          <a:latin typeface="Times New Roman"/>
                          <a:ea typeface="?????? Pro W3"/>
                          <a:cs typeface="Times New Roman"/>
                        </a:rPr>
                        <a:t> (</a:t>
                      </a:r>
                      <a:r>
                        <a:rPr lang="en-GB" sz="1200" dirty="0">
                          <a:solidFill>
                            <a:srgbClr val="000000"/>
                          </a:solidFill>
                          <a:latin typeface="Times New Roman"/>
                          <a:ea typeface="?????? Pro W3"/>
                          <a:cs typeface="Times New Roman"/>
                        </a:rPr>
                        <a:t>Characteristic)</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spcBef>
                          <a:spcPts val="0"/>
                        </a:spcBef>
                        <a:spcAft>
                          <a:spcPts val="0"/>
                        </a:spcAft>
                      </a:pPr>
                      <a:r>
                        <a:rPr lang="en-GB" sz="1200" dirty="0">
                          <a:solidFill>
                            <a:srgbClr val="000000"/>
                          </a:solidFill>
                          <a:latin typeface="Times New Roman"/>
                          <a:ea typeface="?????? Pro W3"/>
                          <a:cs typeface="Times New Roman"/>
                        </a:rPr>
                        <a:t>{0x0A, 0x0003, 0x2A00}</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extLst>
                  <a:ext uri="{0D108BD9-81ED-4DB2-BD59-A6C34878D82A}">
                    <a16:rowId xmlns:a16="http://schemas.microsoft.com/office/drawing/2014/main" val="10002"/>
                  </a:ext>
                </a:extLst>
              </a:tr>
              <a:tr h="125316">
                <a:tc>
                  <a:txBody>
                    <a:bodyPr/>
                    <a:lstStyle/>
                    <a:p>
                      <a:pPr marL="0" marR="0">
                        <a:spcBef>
                          <a:spcPts val="0"/>
                        </a:spcBef>
                        <a:spcAft>
                          <a:spcPts val="0"/>
                        </a:spcAft>
                      </a:pPr>
                      <a:r>
                        <a:rPr lang="en-GB" sz="1200" dirty="0">
                          <a:solidFill>
                            <a:srgbClr val="000000"/>
                          </a:solidFill>
                          <a:latin typeface="Times New Roman"/>
                          <a:ea typeface="?????? Pro W3"/>
                          <a:cs typeface="Times New Roman"/>
                        </a:rPr>
                        <a:t>0x0003</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spcBef>
                          <a:spcPts val="0"/>
                        </a:spcBef>
                        <a:spcAft>
                          <a:spcPts val="0"/>
                        </a:spcAft>
                      </a:pPr>
                      <a:r>
                        <a:rPr lang="en-GB" sz="1200" dirty="0">
                          <a:solidFill>
                            <a:srgbClr val="000000"/>
                          </a:solidFill>
                          <a:latin typeface="Times New Roman"/>
                          <a:ea typeface="?????? Pro W3"/>
                          <a:cs typeface="Times New Roman"/>
                        </a:rPr>
                        <a:t>0x2A00 (Device Name)</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spcBef>
                          <a:spcPts val="0"/>
                        </a:spcBef>
                        <a:spcAft>
                          <a:spcPts val="0"/>
                        </a:spcAft>
                      </a:pPr>
                      <a:r>
                        <a:rPr lang="en-GB" sz="1200" dirty="0">
                          <a:solidFill>
                            <a:srgbClr val="000000"/>
                          </a:solidFill>
                          <a:latin typeface="Times New Roman"/>
                          <a:ea typeface="?????? Pro W3"/>
                          <a:cs typeface="Times New Roman"/>
                        </a:rPr>
                        <a:t>“Example Device”</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extLst>
                  <a:ext uri="{0D108BD9-81ED-4DB2-BD59-A6C34878D82A}">
                    <a16:rowId xmlns:a16="http://schemas.microsoft.com/office/drawing/2014/main" val="10003"/>
                  </a:ext>
                </a:extLst>
              </a:tr>
              <a:tr h="125316">
                <a:tc>
                  <a:txBody>
                    <a:bodyPr/>
                    <a:lstStyle/>
                    <a:p>
                      <a:pPr marL="0" marR="0">
                        <a:spcBef>
                          <a:spcPts val="0"/>
                        </a:spcBef>
                        <a:spcAft>
                          <a:spcPts val="0"/>
                        </a:spcAft>
                      </a:pPr>
                      <a:r>
                        <a:rPr lang="en-GB" sz="1200" dirty="0">
                          <a:solidFill>
                            <a:srgbClr val="000000"/>
                          </a:solidFill>
                          <a:latin typeface="Times New Roman"/>
                          <a:ea typeface="?????? Pro W3"/>
                          <a:cs typeface="Times New Roman"/>
                        </a:rPr>
                        <a:t>0x0010</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spcBef>
                          <a:spcPts val="0"/>
                        </a:spcBef>
                        <a:spcAft>
                          <a:spcPts val="0"/>
                        </a:spcAft>
                      </a:pPr>
                      <a:r>
                        <a:rPr lang="en-GB" sz="1200" dirty="0">
                          <a:solidFill>
                            <a:srgbClr val="000000"/>
                          </a:solidFill>
                          <a:latin typeface="Times New Roman"/>
                          <a:ea typeface="?????? Pro W3"/>
                          <a:cs typeface="Times New Roman"/>
                        </a:rPr>
                        <a:t>0x2800 (Service)</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spcBef>
                          <a:spcPts val="0"/>
                        </a:spcBef>
                        <a:spcAft>
                          <a:spcPts val="0"/>
                        </a:spcAft>
                      </a:pPr>
                      <a:r>
                        <a:rPr lang="en-GB" sz="1200" dirty="0">
                          <a:solidFill>
                            <a:srgbClr val="000000"/>
                          </a:solidFill>
                          <a:latin typeface="Times New Roman"/>
                          <a:ea typeface="?????? Pro W3"/>
                          <a:cs typeface="Times New Roman"/>
                        </a:rPr>
                        <a:t>0x1801</a:t>
                      </a:r>
                      <a:r>
                        <a:rPr lang="en-GB" sz="1200" baseline="0" dirty="0">
                          <a:solidFill>
                            <a:srgbClr val="000000"/>
                          </a:solidFill>
                          <a:latin typeface="Times New Roman"/>
                          <a:ea typeface="?????? Pro W3"/>
                          <a:cs typeface="Times New Roman"/>
                        </a:rPr>
                        <a:t> (</a:t>
                      </a:r>
                      <a:r>
                        <a:rPr lang="en-GB" sz="1200" dirty="0">
                          <a:solidFill>
                            <a:srgbClr val="000000"/>
                          </a:solidFill>
                          <a:latin typeface="Times New Roman"/>
                          <a:ea typeface="?????? Pro W3"/>
                          <a:cs typeface="Times New Roman"/>
                        </a:rPr>
                        <a:t>GATT Service)</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extLst>
                  <a:ext uri="{0D108BD9-81ED-4DB2-BD59-A6C34878D82A}">
                    <a16:rowId xmlns:a16="http://schemas.microsoft.com/office/drawing/2014/main" val="10004"/>
                  </a:ext>
                </a:extLst>
              </a:tr>
              <a:tr h="125316">
                <a:tc>
                  <a:txBody>
                    <a:bodyPr/>
                    <a:lstStyle/>
                    <a:p>
                      <a:pPr marL="0" marR="0">
                        <a:spcBef>
                          <a:spcPts val="0"/>
                        </a:spcBef>
                        <a:spcAft>
                          <a:spcPts val="0"/>
                        </a:spcAft>
                      </a:pPr>
                      <a:r>
                        <a:rPr lang="en-GB" sz="1200" dirty="0">
                          <a:solidFill>
                            <a:srgbClr val="000000"/>
                          </a:solidFill>
                          <a:latin typeface="Times New Roman"/>
                          <a:ea typeface="?????? Pro W3"/>
                          <a:cs typeface="Times New Roman"/>
                        </a:rPr>
                        <a:t>0x0100</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spcBef>
                          <a:spcPts val="0"/>
                        </a:spcBef>
                        <a:spcAft>
                          <a:spcPts val="0"/>
                        </a:spcAft>
                      </a:pPr>
                      <a:r>
                        <a:rPr lang="en-GB" sz="1200" dirty="0">
                          <a:solidFill>
                            <a:srgbClr val="000000"/>
                          </a:solidFill>
                          <a:latin typeface="Times New Roman"/>
                          <a:ea typeface="?????? Pro W3"/>
                          <a:cs typeface="Times New Roman"/>
                        </a:rPr>
                        <a:t>0x2800 (Service)</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spcBef>
                          <a:spcPts val="0"/>
                        </a:spcBef>
                        <a:spcAft>
                          <a:spcPts val="0"/>
                        </a:spcAft>
                      </a:pPr>
                      <a:r>
                        <a:rPr lang="en-GB" sz="1200" dirty="0">
                          <a:solidFill>
                            <a:srgbClr val="000000"/>
                          </a:solidFill>
                          <a:latin typeface="Times New Roman"/>
                          <a:ea typeface="?????? Pro W3"/>
                          <a:cs typeface="Times New Roman"/>
                        </a:rPr>
                        <a:t>0x180A</a:t>
                      </a:r>
                      <a:r>
                        <a:rPr lang="en-GB" sz="1200" baseline="0" dirty="0">
                          <a:solidFill>
                            <a:srgbClr val="000000"/>
                          </a:solidFill>
                          <a:latin typeface="Times New Roman"/>
                          <a:ea typeface="?????? Pro W3"/>
                          <a:cs typeface="Times New Roman"/>
                        </a:rPr>
                        <a:t> (</a:t>
                      </a:r>
                      <a:r>
                        <a:rPr lang="en-GB" sz="1200" dirty="0">
                          <a:solidFill>
                            <a:srgbClr val="000000"/>
                          </a:solidFill>
                          <a:latin typeface="Times New Roman"/>
                          <a:ea typeface="?????? Pro W3"/>
                          <a:cs typeface="Times New Roman"/>
                        </a:rPr>
                        <a:t>Battery State Service)</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extLst>
                  <a:ext uri="{0D108BD9-81ED-4DB2-BD59-A6C34878D82A}">
                    <a16:rowId xmlns:a16="http://schemas.microsoft.com/office/drawing/2014/main" val="10005"/>
                  </a:ext>
                </a:extLst>
              </a:tr>
              <a:tr h="125316">
                <a:tc>
                  <a:txBody>
                    <a:bodyPr/>
                    <a:lstStyle/>
                    <a:p>
                      <a:pPr marL="0" marR="0">
                        <a:spcBef>
                          <a:spcPts val="0"/>
                        </a:spcBef>
                        <a:spcAft>
                          <a:spcPts val="0"/>
                        </a:spcAft>
                      </a:pPr>
                      <a:r>
                        <a:rPr lang="en-GB" sz="1200" dirty="0">
                          <a:solidFill>
                            <a:srgbClr val="000000"/>
                          </a:solidFill>
                          <a:latin typeface="Times New Roman"/>
                          <a:ea typeface="?????? Pro W3"/>
                          <a:cs typeface="Times New Roman"/>
                        </a:rPr>
                        <a:t>0x0101</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spcBef>
                          <a:spcPts val="0"/>
                        </a:spcBef>
                        <a:spcAft>
                          <a:spcPts val="0"/>
                        </a:spcAft>
                      </a:pPr>
                      <a:r>
                        <a:rPr lang="en-GB" sz="1200" dirty="0">
                          <a:solidFill>
                            <a:srgbClr val="000000"/>
                          </a:solidFill>
                          <a:latin typeface="Times New Roman"/>
                          <a:ea typeface="?????? Pro W3"/>
                          <a:cs typeface="Times New Roman"/>
                        </a:rPr>
                        <a:t>0x2803</a:t>
                      </a:r>
                      <a:r>
                        <a:rPr lang="en-GB" sz="1200" baseline="0" dirty="0">
                          <a:solidFill>
                            <a:srgbClr val="000000"/>
                          </a:solidFill>
                          <a:latin typeface="Times New Roman"/>
                          <a:ea typeface="?????? Pro W3"/>
                          <a:cs typeface="Times New Roman"/>
                        </a:rPr>
                        <a:t> (</a:t>
                      </a:r>
                      <a:r>
                        <a:rPr lang="en-GB" sz="1200" dirty="0">
                          <a:solidFill>
                            <a:srgbClr val="000000"/>
                          </a:solidFill>
                          <a:latin typeface="Times New Roman"/>
                          <a:ea typeface="?????? Pro W3"/>
                          <a:cs typeface="Times New Roman"/>
                        </a:rPr>
                        <a:t>Characteristic)</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spcBef>
                          <a:spcPts val="0"/>
                        </a:spcBef>
                        <a:spcAft>
                          <a:spcPts val="0"/>
                        </a:spcAft>
                      </a:pPr>
                      <a:r>
                        <a:rPr lang="en-GB" sz="1200" dirty="0">
                          <a:solidFill>
                            <a:srgbClr val="000000"/>
                          </a:solidFill>
                          <a:latin typeface="Times New Roman"/>
                          <a:ea typeface="?????? Pro W3"/>
                          <a:cs typeface="Times New Roman"/>
                        </a:rPr>
                        <a:t>{0x02, 0x0102, 0x2A19}</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extLst>
                  <a:ext uri="{0D108BD9-81ED-4DB2-BD59-A6C34878D82A}">
                    <a16:rowId xmlns:a16="http://schemas.microsoft.com/office/drawing/2014/main" val="10006"/>
                  </a:ext>
                </a:extLst>
              </a:tr>
              <a:tr h="125316">
                <a:tc>
                  <a:txBody>
                    <a:bodyPr/>
                    <a:lstStyle/>
                    <a:p>
                      <a:pPr marL="0" marR="0">
                        <a:spcBef>
                          <a:spcPts val="0"/>
                        </a:spcBef>
                        <a:spcAft>
                          <a:spcPts val="0"/>
                        </a:spcAft>
                      </a:pPr>
                      <a:r>
                        <a:rPr lang="en-GB" sz="1200" dirty="0">
                          <a:solidFill>
                            <a:srgbClr val="000000"/>
                          </a:solidFill>
                          <a:latin typeface="Times New Roman"/>
                          <a:ea typeface="?????? Pro W3"/>
                          <a:cs typeface="Times New Roman"/>
                        </a:rPr>
                        <a:t>0x0102</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spcBef>
                          <a:spcPts val="0"/>
                        </a:spcBef>
                        <a:spcAft>
                          <a:spcPts val="0"/>
                        </a:spcAft>
                      </a:pPr>
                      <a:r>
                        <a:rPr lang="en-GB" sz="1200" dirty="0">
                          <a:solidFill>
                            <a:srgbClr val="000000"/>
                          </a:solidFill>
                          <a:latin typeface="Times New Roman"/>
                          <a:ea typeface="?????? Pro W3"/>
                          <a:cs typeface="Times New Roman"/>
                        </a:rPr>
                        <a:t>0x2A19 (Battery Level)</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spcBef>
                          <a:spcPts val="0"/>
                        </a:spcBef>
                        <a:spcAft>
                          <a:spcPts val="0"/>
                        </a:spcAft>
                      </a:pPr>
                      <a:r>
                        <a:rPr lang="en-GB" sz="1200" dirty="0">
                          <a:solidFill>
                            <a:srgbClr val="000000"/>
                          </a:solidFill>
                          <a:latin typeface="Times New Roman"/>
                          <a:ea typeface="?????? Pro W3"/>
                          <a:cs typeface="Times New Roman"/>
                        </a:rPr>
                        <a:t>0x04</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extLst>
                  <a:ext uri="{0D108BD9-81ED-4DB2-BD59-A6C34878D82A}">
                    <a16:rowId xmlns:a16="http://schemas.microsoft.com/office/drawing/2014/main" val="10007"/>
                  </a:ext>
                </a:extLst>
              </a:tr>
              <a:tr h="125316">
                <a:tc>
                  <a:txBody>
                    <a:bodyPr/>
                    <a:lstStyle/>
                    <a:p>
                      <a:pPr marL="0" marR="0">
                        <a:spcBef>
                          <a:spcPts val="0"/>
                        </a:spcBef>
                        <a:spcAft>
                          <a:spcPts val="0"/>
                        </a:spcAft>
                      </a:pPr>
                      <a:r>
                        <a:rPr lang="en-GB" sz="1200" dirty="0">
                          <a:solidFill>
                            <a:srgbClr val="000000"/>
                          </a:solidFill>
                          <a:latin typeface="Times New Roman"/>
                          <a:ea typeface="?????? Pro W3"/>
                          <a:cs typeface="Times New Roman"/>
                        </a:rPr>
                        <a:t>0x0200</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spcBef>
                          <a:spcPts val="0"/>
                        </a:spcBef>
                        <a:spcAft>
                          <a:spcPts val="0"/>
                        </a:spcAft>
                      </a:pPr>
                      <a:r>
                        <a:rPr lang="en-GB" sz="1200">
                          <a:solidFill>
                            <a:srgbClr val="000000"/>
                          </a:solidFill>
                          <a:latin typeface="Times New Roman"/>
                          <a:ea typeface="?????? Pro W3"/>
                          <a:cs typeface="Times New Roman"/>
                        </a:rPr>
                        <a:t>0x2800 (Service)</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spcBef>
                          <a:spcPts val="0"/>
                        </a:spcBef>
                        <a:spcAft>
                          <a:spcPts val="0"/>
                        </a:spcAft>
                      </a:pPr>
                      <a:r>
                        <a:rPr lang="en-GB" sz="1200" dirty="0">
                          <a:solidFill>
                            <a:srgbClr val="000000"/>
                          </a:solidFill>
                          <a:latin typeface="Times New Roman"/>
                          <a:ea typeface="?????? Pro W3"/>
                          <a:cs typeface="Times New Roman"/>
                        </a:rPr>
                        <a:t>0x5AB20001-B355-4D8A-96EF-2963812DD0B8</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extLst>
                  <a:ext uri="{0D108BD9-81ED-4DB2-BD59-A6C34878D82A}">
                    <a16:rowId xmlns:a16="http://schemas.microsoft.com/office/drawing/2014/main" val="10008"/>
                  </a:ext>
                </a:extLst>
              </a:tr>
              <a:tr h="250632">
                <a:tc>
                  <a:txBody>
                    <a:bodyPr/>
                    <a:lstStyle/>
                    <a:p>
                      <a:pPr marL="0" marR="0">
                        <a:spcBef>
                          <a:spcPts val="0"/>
                        </a:spcBef>
                        <a:spcAft>
                          <a:spcPts val="0"/>
                        </a:spcAft>
                      </a:pPr>
                      <a:r>
                        <a:rPr lang="en-GB" sz="1200" dirty="0">
                          <a:solidFill>
                            <a:srgbClr val="000000"/>
                          </a:solidFill>
                          <a:latin typeface="Times New Roman"/>
                          <a:ea typeface="?????? Pro W3"/>
                          <a:cs typeface="Times New Roman"/>
                        </a:rPr>
                        <a:t>0x0201</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spcBef>
                          <a:spcPts val="0"/>
                        </a:spcBef>
                        <a:spcAft>
                          <a:spcPts val="0"/>
                        </a:spcAft>
                      </a:pPr>
                      <a:r>
                        <a:rPr lang="en-GB" sz="1200" dirty="0">
                          <a:solidFill>
                            <a:srgbClr val="000000"/>
                          </a:solidFill>
                          <a:latin typeface="Times New Roman"/>
                          <a:ea typeface="?????? Pro W3"/>
                          <a:cs typeface="Times New Roman"/>
                        </a:rPr>
                        <a:t>0x2803</a:t>
                      </a:r>
                      <a:r>
                        <a:rPr lang="en-GB" sz="1200" baseline="0" dirty="0">
                          <a:solidFill>
                            <a:srgbClr val="000000"/>
                          </a:solidFill>
                          <a:latin typeface="Times New Roman"/>
                          <a:ea typeface="?????? Pro W3"/>
                          <a:cs typeface="Times New Roman"/>
                        </a:rPr>
                        <a:t> (</a:t>
                      </a:r>
                      <a:r>
                        <a:rPr lang="en-GB" sz="1200" dirty="0">
                          <a:solidFill>
                            <a:srgbClr val="000000"/>
                          </a:solidFill>
                          <a:latin typeface="Times New Roman"/>
                          <a:ea typeface="?????? Pro W3"/>
                          <a:cs typeface="Times New Roman"/>
                        </a:rPr>
                        <a:t>Characteristic)</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spcBef>
                          <a:spcPts val="0"/>
                        </a:spcBef>
                        <a:spcAft>
                          <a:spcPts val="0"/>
                        </a:spcAft>
                      </a:pPr>
                      <a:r>
                        <a:rPr lang="en-GB" sz="1200" dirty="0">
                          <a:solidFill>
                            <a:srgbClr val="000000"/>
                          </a:solidFill>
                          <a:latin typeface="Times New Roman"/>
                          <a:ea typeface="?????? Pro W3"/>
                          <a:cs typeface="Times New Roman"/>
                        </a:rPr>
                        <a:t>{0x12, 0x0202, 0x5AB2FF01-B355-4D8A-96EF-2963812DD0B8}</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extLst>
                  <a:ext uri="{0D108BD9-81ED-4DB2-BD59-A6C34878D82A}">
                    <a16:rowId xmlns:a16="http://schemas.microsoft.com/office/drawing/2014/main" val="10009"/>
                  </a:ext>
                </a:extLst>
              </a:tr>
              <a:tr h="375948">
                <a:tc>
                  <a:txBody>
                    <a:bodyPr/>
                    <a:lstStyle/>
                    <a:p>
                      <a:pPr marL="0" marR="0">
                        <a:spcBef>
                          <a:spcPts val="0"/>
                        </a:spcBef>
                        <a:spcAft>
                          <a:spcPts val="0"/>
                        </a:spcAft>
                      </a:pPr>
                      <a:r>
                        <a:rPr lang="en-GB" sz="1200" dirty="0">
                          <a:solidFill>
                            <a:srgbClr val="000000"/>
                          </a:solidFill>
                          <a:latin typeface="Times New Roman"/>
                          <a:ea typeface="?????? Pro W3"/>
                          <a:cs typeface="Times New Roman"/>
                        </a:rPr>
                        <a:t>0x0202</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spcBef>
                          <a:spcPts val="0"/>
                        </a:spcBef>
                        <a:spcAft>
                          <a:spcPts val="0"/>
                        </a:spcAft>
                      </a:pPr>
                      <a:r>
                        <a:rPr lang="en-GB" sz="1200" dirty="0">
                          <a:solidFill>
                            <a:srgbClr val="000000"/>
                          </a:solidFill>
                          <a:latin typeface="Times New Roman"/>
                          <a:ea typeface="?????? Pro W3"/>
                          <a:cs typeface="Times New Roman"/>
                        </a:rPr>
                        <a:t>0x5AB2FF01-B355-4D8A-96EF-2963812DD0B8 (Proprietary Temperature</a:t>
                      </a:r>
                      <a:r>
                        <a:rPr lang="en-GB" sz="1200" baseline="0" dirty="0">
                          <a:solidFill>
                            <a:srgbClr val="000000"/>
                          </a:solidFill>
                          <a:latin typeface="Times New Roman"/>
                          <a:ea typeface="?????? Pro W3"/>
                          <a:cs typeface="Times New Roman"/>
                        </a:rPr>
                        <a:t> Characteristic)</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spcBef>
                          <a:spcPts val="0"/>
                        </a:spcBef>
                        <a:spcAft>
                          <a:spcPts val="0"/>
                        </a:spcAft>
                      </a:pPr>
                      <a:r>
                        <a:rPr lang="en-GB" sz="1200" dirty="0">
                          <a:solidFill>
                            <a:srgbClr val="000000"/>
                          </a:solidFill>
                          <a:latin typeface="Times New Roman"/>
                          <a:ea typeface="?????? Pro W3"/>
                          <a:cs typeface="Times New Roman"/>
                        </a:rPr>
                        <a:t>0x028A</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extLst>
                  <a:ext uri="{0D108BD9-81ED-4DB2-BD59-A6C34878D82A}">
                    <a16:rowId xmlns:a16="http://schemas.microsoft.com/office/drawing/2014/main" val="10010"/>
                  </a:ext>
                </a:extLst>
              </a:tr>
              <a:tr h="125316">
                <a:tc>
                  <a:txBody>
                    <a:bodyPr/>
                    <a:lstStyle/>
                    <a:p>
                      <a:pPr marL="0" marR="0">
                        <a:spcBef>
                          <a:spcPts val="0"/>
                        </a:spcBef>
                        <a:spcAft>
                          <a:spcPts val="0"/>
                        </a:spcAft>
                      </a:pPr>
                      <a:r>
                        <a:rPr lang="en-GB" sz="1200" dirty="0">
                          <a:solidFill>
                            <a:srgbClr val="000000"/>
                          </a:solidFill>
                          <a:latin typeface="Times New Roman"/>
                          <a:ea typeface="?????? Pro W3"/>
                          <a:cs typeface="Times New Roman"/>
                        </a:rPr>
                        <a:t>0x0203</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spcBef>
                          <a:spcPts val="0"/>
                        </a:spcBef>
                        <a:spcAft>
                          <a:spcPts val="0"/>
                        </a:spcAft>
                      </a:pPr>
                      <a:r>
                        <a:rPr lang="en-GB" sz="1200" dirty="0">
                          <a:solidFill>
                            <a:srgbClr val="000000"/>
                          </a:solidFill>
                          <a:latin typeface="Times New Roman"/>
                          <a:ea typeface="?????? Pro W3"/>
                          <a:cs typeface="Times New Roman"/>
                        </a:rPr>
                        <a:t>0x2904</a:t>
                      </a:r>
                      <a:r>
                        <a:rPr lang="en-GB" sz="1200" baseline="0" dirty="0">
                          <a:solidFill>
                            <a:srgbClr val="000000"/>
                          </a:solidFill>
                          <a:latin typeface="Times New Roman"/>
                          <a:ea typeface="?????? Pro W3"/>
                          <a:cs typeface="Times New Roman"/>
                        </a:rPr>
                        <a:t> (</a:t>
                      </a:r>
                      <a:r>
                        <a:rPr lang="en-GB" sz="1200" dirty="0">
                          <a:solidFill>
                            <a:srgbClr val="000000"/>
                          </a:solidFill>
                          <a:latin typeface="Times New Roman"/>
                          <a:ea typeface="?????? Pro W3"/>
                          <a:cs typeface="Times New Roman"/>
                        </a:rPr>
                        <a:t>Characteristic Format)</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spcBef>
                          <a:spcPts val="0"/>
                        </a:spcBef>
                        <a:spcAft>
                          <a:spcPts val="0"/>
                        </a:spcAft>
                      </a:pPr>
                      <a:r>
                        <a:rPr lang="en-GB" sz="1200" dirty="0">
                          <a:solidFill>
                            <a:srgbClr val="000000"/>
                          </a:solidFill>
                          <a:latin typeface="Times New Roman"/>
                          <a:ea typeface="?????? Pro W3"/>
                          <a:cs typeface="Times New Roman"/>
                        </a:rPr>
                        <a:t>{0x0E, 0xFE, «Celsius», «Outside»}</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extLst>
                  <a:ext uri="{0D108BD9-81ED-4DB2-BD59-A6C34878D82A}">
                    <a16:rowId xmlns:a16="http://schemas.microsoft.com/office/drawing/2014/main" val="10011"/>
                  </a:ext>
                </a:extLst>
              </a:tr>
              <a:tr h="125316">
                <a:tc>
                  <a:txBody>
                    <a:bodyPr/>
                    <a:lstStyle/>
                    <a:p>
                      <a:pPr marL="0" marR="0">
                        <a:spcBef>
                          <a:spcPts val="0"/>
                        </a:spcBef>
                        <a:spcAft>
                          <a:spcPts val="0"/>
                        </a:spcAft>
                      </a:pPr>
                      <a:r>
                        <a:rPr lang="en-GB" sz="1200" dirty="0">
                          <a:solidFill>
                            <a:srgbClr val="000000"/>
                          </a:solidFill>
                          <a:latin typeface="Times New Roman"/>
                          <a:ea typeface="?????? Pro W3"/>
                          <a:cs typeface="Times New Roman"/>
                        </a:rPr>
                        <a:t>0x0204</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spcBef>
                          <a:spcPts val="0"/>
                        </a:spcBef>
                        <a:spcAft>
                          <a:spcPts val="0"/>
                        </a:spcAft>
                      </a:pPr>
                      <a:r>
                        <a:rPr lang="en-GB" sz="1200" dirty="0">
                          <a:solidFill>
                            <a:srgbClr val="000000"/>
                          </a:solidFill>
                          <a:latin typeface="Times New Roman"/>
                          <a:ea typeface="?????? Pro W3"/>
                          <a:cs typeface="Times New Roman"/>
                        </a:rPr>
                        <a:t>0x2901 (Characteristic User Description)</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tc>
                  <a:txBody>
                    <a:bodyPr/>
                    <a:lstStyle/>
                    <a:p>
                      <a:pPr marL="0" marR="0">
                        <a:spcBef>
                          <a:spcPts val="0"/>
                        </a:spcBef>
                        <a:spcAft>
                          <a:spcPts val="0"/>
                        </a:spcAft>
                      </a:pPr>
                      <a:r>
                        <a:rPr lang="en-GB" sz="1200" dirty="0">
                          <a:solidFill>
                            <a:srgbClr val="000000"/>
                          </a:solidFill>
                          <a:latin typeface="Times New Roman"/>
                          <a:ea typeface="?????? Pro W3"/>
                          <a:cs typeface="Times New Roman"/>
                        </a:rPr>
                        <a:t>“Outside Temperature”</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solidFill>
                      <a:srgbClr val="D3DFEE"/>
                    </a:solidFill>
                  </a:tcPr>
                </a:tc>
                <a:extLst>
                  <a:ext uri="{0D108BD9-81ED-4DB2-BD59-A6C34878D82A}">
                    <a16:rowId xmlns:a16="http://schemas.microsoft.com/office/drawing/2014/main" val="10012"/>
                  </a:ext>
                </a:extLst>
              </a:tr>
              <a:tr h="250632">
                <a:tc>
                  <a:txBody>
                    <a:bodyPr/>
                    <a:lstStyle/>
                    <a:p>
                      <a:pPr marL="0" marR="0">
                        <a:spcBef>
                          <a:spcPts val="0"/>
                        </a:spcBef>
                        <a:spcAft>
                          <a:spcPts val="0"/>
                        </a:spcAft>
                      </a:pPr>
                      <a:r>
                        <a:rPr lang="nb-NO" sz="1200" dirty="0">
                          <a:solidFill>
                            <a:srgbClr val="000000"/>
                          </a:solidFill>
                          <a:latin typeface="Times New Roman"/>
                          <a:ea typeface="?????? Pro W3"/>
                          <a:cs typeface="Times New Roman"/>
                        </a:rPr>
                        <a:t>0x0205</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spcBef>
                          <a:spcPts val="0"/>
                        </a:spcBef>
                        <a:spcAft>
                          <a:spcPts val="0"/>
                        </a:spcAft>
                      </a:pPr>
                      <a:r>
                        <a:rPr lang="nb-NO" sz="1200" dirty="0">
                          <a:solidFill>
                            <a:srgbClr val="000000"/>
                          </a:solidFill>
                          <a:latin typeface="Times New Roman"/>
                          <a:ea typeface="?????? Pro W3"/>
                          <a:cs typeface="Times New Roman"/>
                        </a:rPr>
                        <a:t>0x2902</a:t>
                      </a:r>
                      <a:r>
                        <a:rPr lang="nb-NO" sz="1200" baseline="0" dirty="0">
                          <a:solidFill>
                            <a:srgbClr val="000000"/>
                          </a:solidFill>
                          <a:latin typeface="Times New Roman"/>
                          <a:ea typeface="?????? Pro W3"/>
                          <a:cs typeface="Times New Roman"/>
                        </a:rPr>
                        <a:t> (Client Characteristic Configuration Descriptor)</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tc>
                  <a:txBody>
                    <a:bodyPr/>
                    <a:lstStyle/>
                    <a:p>
                      <a:pPr marL="0" marR="0">
                        <a:spcBef>
                          <a:spcPts val="0"/>
                        </a:spcBef>
                        <a:spcAft>
                          <a:spcPts val="0"/>
                        </a:spcAft>
                      </a:pPr>
                      <a:r>
                        <a:rPr lang="nb-NO" sz="1200" dirty="0">
                          <a:solidFill>
                            <a:srgbClr val="000000"/>
                          </a:solidFill>
                          <a:latin typeface="Times New Roman"/>
                          <a:ea typeface="?????? Pro W3"/>
                          <a:cs typeface="Times New Roman"/>
                        </a:rPr>
                        <a:t>0x0000</a:t>
                      </a:r>
                      <a:endParaRPr lang="en-US" sz="1200" dirty="0">
                        <a:solidFill>
                          <a:srgbClr val="000000"/>
                        </a:solidFill>
                        <a:latin typeface="Times New Roman"/>
                        <a:ea typeface="?????? Pro W3"/>
                        <a:cs typeface="Times New Roman"/>
                      </a:endParaRPr>
                    </a:p>
                  </a:txBody>
                  <a:tcPr marL="27709" marR="27709" marT="0" marB="0">
                    <a:lnL w="12700" cap="flat" cmpd="sng" algn="ctr">
                      <a:solidFill>
                        <a:srgbClr val="7BA0CD"/>
                      </a:solidFill>
                      <a:prstDash val="solid"/>
                      <a:round/>
                      <a:headEnd type="none" w="med" len="med"/>
                      <a:tailEnd type="none" w="med" len="med"/>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16" name="Rectangle 15"/>
          <p:cNvSpPr/>
          <p:nvPr/>
        </p:nvSpPr>
        <p:spPr>
          <a:xfrm>
            <a:off x="1972220" y="2549189"/>
            <a:ext cx="6776662" cy="567458"/>
          </a:xfrm>
          <a:prstGeom prst="rect">
            <a:avLst/>
          </a:prstGeom>
          <a:solidFill>
            <a:srgbClr val="FF0000">
              <a:alpha val="17000"/>
            </a:srgbClr>
          </a:solidFill>
          <a:ln w="190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96685" y="2679029"/>
            <a:ext cx="1412177" cy="461665"/>
          </a:xfrm>
          <a:prstGeom prst="rect">
            <a:avLst/>
          </a:prstGeom>
        </p:spPr>
        <p:txBody>
          <a:bodyPr wrap="square">
            <a:spAutoFit/>
          </a:bodyPr>
          <a:lstStyle/>
          <a:p>
            <a:r>
              <a:rPr lang="en-GB" sz="1200" dirty="0">
                <a:solidFill>
                  <a:schemeClr val="accent1">
                    <a:lumMod val="50000"/>
                  </a:schemeClr>
                </a:solidFill>
                <a:latin typeface="+mj-lt"/>
                <a:ea typeface="?????? Pro W3"/>
                <a:cs typeface="Times New Roman"/>
              </a:rPr>
              <a:t>Battery State Service</a:t>
            </a:r>
            <a:endParaRPr lang="en-US" sz="1200" dirty="0">
              <a:solidFill>
                <a:schemeClr val="accent1">
                  <a:lumMod val="50000"/>
                </a:schemeClr>
              </a:solidFill>
              <a:latin typeface="+mj-lt"/>
            </a:endParaRPr>
          </a:p>
        </p:txBody>
      </p:sp>
      <p:sp>
        <p:nvSpPr>
          <p:cNvPr id="18" name="Rectangle 17"/>
          <p:cNvSpPr/>
          <p:nvPr/>
        </p:nvSpPr>
        <p:spPr>
          <a:xfrm>
            <a:off x="496685" y="3717032"/>
            <a:ext cx="1331643" cy="646331"/>
          </a:xfrm>
          <a:prstGeom prst="rect">
            <a:avLst/>
          </a:prstGeom>
        </p:spPr>
        <p:txBody>
          <a:bodyPr wrap="square">
            <a:spAutoFit/>
          </a:bodyPr>
          <a:lstStyle/>
          <a:p>
            <a:r>
              <a:rPr lang="en-GB" sz="1200" dirty="0">
                <a:solidFill>
                  <a:schemeClr val="accent1">
                    <a:lumMod val="50000"/>
                  </a:schemeClr>
                </a:solidFill>
                <a:latin typeface="+mj-lt"/>
                <a:ea typeface="?????? Pro W3"/>
                <a:cs typeface="Times New Roman"/>
              </a:rPr>
              <a:t>Proprietary Thermometer Service</a:t>
            </a:r>
            <a:endParaRPr lang="en-US" sz="1200" dirty="0">
              <a:solidFill>
                <a:schemeClr val="accent1">
                  <a:lumMod val="50000"/>
                </a:schemeClr>
              </a:solidFill>
              <a:latin typeface="+mj-lt"/>
            </a:endParaRPr>
          </a:p>
        </p:txBody>
      </p:sp>
    </p:spTree>
    <p:extLst>
      <p:ext uri="{BB962C8B-B14F-4D97-AF65-F5344CB8AC3E}">
        <p14:creationId xmlns:p14="http://schemas.microsoft.com/office/powerpoint/2010/main" val="138226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otham Extra Light" charset="0"/>
                <a:ea typeface="Gotham Extra Light" charset="0"/>
                <a:cs typeface="Gotham Extra Light" charset="0"/>
              </a:rPr>
              <a:t>Bluetooth LE Architecture</a:t>
            </a:r>
            <a:endParaRPr lang="en-US" sz="2800" dirty="0">
              <a:latin typeface="Gotham Extra Light" charset="0"/>
              <a:ea typeface="Gotham Extra Light" charset="0"/>
              <a:cs typeface="Gotham Extra Light" charset="0"/>
            </a:endParaRPr>
          </a:p>
        </p:txBody>
      </p:sp>
      <p:sp>
        <p:nvSpPr>
          <p:cNvPr id="3" name="Content Placeholder 2"/>
          <p:cNvSpPr>
            <a:spLocks noGrp="1"/>
          </p:cNvSpPr>
          <p:nvPr>
            <p:ph sz="quarter" idx="10"/>
          </p:nvPr>
        </p:nvSpPr>
        <p:spPr>
          <a:xfrm>
            <a:off x="496686" y="1527175"/>
            <a:ext cx="4589444" cy="2949727"/>
          </a:xfrm>
        </p:spPr>
        <p:txBody>
          <a:bodyPr anchor="ctr">
            <a:normAutofit/>
          </a:bodyPr>
          <a:lstStyle/>
          <a:p>
            <a:pPr marL="284400">
              <a:buFont typeface="Wingdings" charset="2"/>
              <a:buChar char="§"/>
            </a:pPr>
            <a:r>
              <a:rPr lang="en-US" dirty="0"/>
              <a:t>Split into three main building blocks</a:t>
            </a:r>
          </a:p>
          <a:p>
            <a:pPr marL="741600" lvl="1">
              <a:buFont typeface="Wingdings" charset="2"/>
              <a:buChar char="§"/>
            </a:pPr>
            <a:r>
              <a:rPr lang="en-US" dirty="0"/>
              <a:t>Application</a:t>
            </a:r>
          </a:p>
          <a:p>
            <a:pPr marL="896400" lvl="2">
              <a:buFont typeface="Wingdings" charset="2"/>
              <a:buChar char="§"/>
            </a:pPr>
            <a:r>
              <a:rPr lang="en-US" dirty="0"/>
              <a:t>User application interfacing with the Bluetooth protocol stack</a:t>
            </a:r>
          </a:p>
          <a:p>
            <a:pPr marL="741600" lvl="1">
              <a:buFont typeface="Wingdings" charset="2"/>
              <a:buChar char="§"/>
            </a:pPr>
            <a:r>
              <a:rPr lang="en-US" dirty="0"/>
              <a:t>Host</a:t>
            </a:r>
          </a:p>
          <a:p>
            <a:pPr marL="896400" lvl="2">
              <a:buFont typeface="Wingdings" charset="2"/>
              <a:buChar char="§"/>
            </a:pPr>
            <a:r>
              <a:rPr lang="en-US" dirty="0"/>
              <a:t>Upper layers of the Bluetooth protocol stack </a:t>
            </a:r>
          </a:p>
          <a:p>
            <a:pPr marL="741600" lvl="1">
              <a:buFont typeface="Wingdings" charset="2"/>
              <a:buChar char="§"/>
            </a:pPr>
            <a:r>
              <a:rPr lang="en-US" dirty="0"/>
              <a:t>Controller</a:t>
            </a:r>
          </a:p>
          <a:p>
            <a:pPr marL="896400" lvl="2">
              <a:buFont typeface="Wingdings" charset="2"/>
              <a:buChar char="§"/>
            </a:pPr>
            <a:r>
              <a:rPr lang="en-US" dirty="0"/>
              <a:t>Low layers of the Bluetooth protocol stack, including the radio </a:t>
            </a:r>
          </a:p>
          <a:p>
            <a:pPr marL="716400" lvl="2" indent="0">
              <a:buNone/>
            </a:pPr>
            <a:endParaRPr lang="en-US" dirty="0"/>
          </a:p>
        </p:txBody>
      </p:sp>
      <p:grpSp>
        <p:nvGrpSpPr>
          <p:cNvPr id="4" name="Group 3"/>
          <p:cNvGrpSpPr/>
          <p:nvPr/>
        </p:nvGrpSpPr>
        <p:grpSpPr>
          <a:xfrm>
            <a:off x="5390371" y="2092084"/>
            <a:ext cx="3505200" cy="1447800"/>
            <a:chOff x="2724150" y="3146425"/>
            <a:chExt cx="3505200" cy="1447800"/>
          </a:xfrm>
        </p:grpSpPr>
        <p:sp>
          <p:nvSpPr>
            <p:cNvPr id="5" name="AutoShape 22"/>
            <p:cNvSpPr>
              <a:spLocks noChangeArrowheads="1"/>
            </p:cNvSpPr>
            <p:nvPr/>
          </p:nvSpPr>
          <p:spPr bwMode="auto">
            <a:xfrm>
              <a:off x="2724150" y="3146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6" name="Rectangle 5"/>
            <p:cNvSpPr>
              <a:spLocks noChangeArrowheads="1"/>
            </p:cNvSpPr>
            <p:nvPr/>
          </p:nvSpPr>
          <p:spPr bwMode="auto">
            <a:xfrm rot="5400000">
              <a:off x="2697019" y="3714008"/>
              <a:ext cx="632112" cy="33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1600" u="none" dirty="0">
                  <a:solidFill>
                    <a:schemeClr val="tx2"/>
                  </a:solidFill>
                  <a:latin typeface="+mn-lt"/>
                  <a:ea typeface="+mn-ea"/>
                </a:rPr>
                <a:t>Host</a:t>
              </a:r>
            </a:p>
          </p:txBody>
        </p:sp>
        <p:sp>
          <p:nvSpPr>
            <p:cNvPr id="7" name="L-Shape 3"/>
            <p:cNvSpPr/>
            <p:nvPr/>
          </p:nvSpPr>
          <p:spPr>
            <a:xfrm rot="10800000">
              <a:off x="4666146" y="3282946"/>
              <a:ext cx="1377950" cy="1193801"/>
            </a:xfrm>
            <a:custGeom>
              <a:avLst/>
              <a:gdLst>
                <a:gd name="connsiteX0" fmla="*/ 0 w 838200"/>
                <a:gd name="connsiteY0" fmla="*/ 0 h 1212850"/>
                <a:gd name="connsiteX1" fmla="*/ 419100 w 838200"/>
                <a:gd name="connsiteY1" fmla="*/ 0 h 1212850"/>
                <a:gd name="connsiteX2" fmla="*/ 419100 w 838200"/>
                <a:gd name="connsiteY2" fmla="*/ 793750 h 1212850"/>
                <a:gd name="connsiteX3" fmla="*/ 838200 w 838200"/>
                <a:gd name="connsiteY3" fmla="*/ 793750 h 1212850"/>
                <a:gd name="connsiteX4" fmla="*/ 838200 w 838200"/>
                <a:gd name="connsiteY4" fmla="*/ 1212850 h 1212850"/>
                <a:gd name="connsiteX5" fmla="*/ 0 w 838200"/>
                <a:gd name="connsiteY5" fmla="*/ 1212850 h 1212850"/>
                <a:gd name="connsiteX6" fmla="*/ 0 w 8382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8382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13208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508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50800 h 1263650"/>
                <a:gd name="connsiteX0" fmla="*/ 0 w 1320800"/>
                <a:gd name="connsiteY0" fmla="*/ 127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12700 h 126365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270000 h 1270000"/>
                <a:gd name="connsiteX5" fmla="*/ 0 w 1320800"/>
                <a:gd name="connsiteY5" fmla="*/ 1270000 h 1270000"/>
                <a:gd name="connsiteX6" fmla="*/ 12700 w 1320800"/>
                <a:gd name="connsiteY6" fmla="*/ 0 h 127000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193800 h 1270000"/>
                <a:gd name="connsiteX5" fmla="*/ 0 w 1320800"/>
                <a:gd name="connsiteY5" fmla="*/ 1270000 h 1270000"/>
                <a:gd name="connsiteX6" fmla="*/ 12700 w 1320800"/>
                <a:gd name="connsiteY6" fmla="*/ 0 h 1270000"/>
                <a:gd name="connsiteX0" fmla="*/ 6641 w 1314741"/>
                <a:gd name="connsiteY0" fmla="*/ 0 h 1193800"/>
                <a:gd name="connsiteX1" fmla="*/ 413041 w 1314741"/>
                <a:gd name="connsiteY1" fmla="*/ 6350 h 1193800"/>
                <a:gd name="connsiteX2" fmla="*/ 413041 w 1314741"/>
                <a:gd name="connsiteY2" fmla="*/ 850900 h 1193800"/>
                <a:gd name="connsiteX3" fmla="*/ 1314741 w 1314741"/>
                <a:gd name="connsiteY3" fmla="*/ 850900 h 1193800"/>
                <a:gd name="connsiteX4" fmla="*/ 1314741 w 1314741"/>
                <a:gd name="connsiteY4" fmla="*/ 1193800 h 1193800"/>
                <a:gd name="connsiteX5" fmla="*/ 0 w 1314741"/>
                <a:gd name="connsiteY5" fmla="*/ 1187450 h 1193800"/>
                <a:gd name="connsiteX6" fmla="*/ 6641 w 1314741"/>
                <a:gd name="connsiteY6" fmla="*/ 0 h 119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4741" h="1193800">
                  <a:moveTo>
                    <a:pt x="6641" y="0"/>
                  </a:moveTo>
                  <a:lnTo>
                    <a:pt x="413041" y="6350"/>
                  </a:lnTo>
                  <a:lnTo>
                    <a:pt x="413041" y="850900"/>
                  </a:lnTo>
                  <a:lnTo>
                    <a:pt x="1314741" y="850900"/>
                  </a:lnTo>
                  <a:lnTo>
                    <a:pt x="1314741" y="1193800"/>
                  </a:lnTo>
                  <a:lnTo>
                    <a:pt x="0" y="1187450"/>
                  </a:lnTo>
                  <a:cubicBezTo>
                    <a:pt x="2214" y="791633"/>
                    <a:pt x="4427" y="395817"/>
                    <a:pt x="6641" y="0"/>
                  </a:cubicBezTo>
                  <a:close/>
                </a:path>
              </a:pathLst>
            </a:cu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nb-NO" dirty="0"/>
            </a:p>
          </p:txBody>
        </p:sp>
        <p:sp>
          <p:nvSpPr>
            <p:cNvPr id="8" name="TextBox 31"/>
            <p:cNvSpPr txBox="1"/>
            <p:nvPr/>
          </p:nvSpPr>
          <p:spPr>
            <a:xfrm>
              <a:off x="4814685" y="3304009"/>
              <a:ext cx="79692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lt1"/>
                  </a:solidFill>
                  <a:latin typeface="+mn-lt"/>
                </a:rPr>
                <a:t>GAP</a:t>
              </a:r>
              <a:endParaRPr lang="nb-NO" sz="1200" dirty="0">
                <a:solidFill>
                  <a:schemeClr val="lt1"/>
                </a:solidFill>
                <a:latin typeface="+mn-lt"/>
              </a:endParaRPr>
            </a:p>
          </p:txBody>
        </p:sp>
        <p:sp>
          <p:nvSpPr>
            <p:cNvPr id="9" name="Rectangle 8"/>
            <p:cNvSpPr/>
            <p:nvPr/>
          </p:nvSpPr>
          <p:spPr>
            <a:xfrm>
              <a:off x="3243746" y="328294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GATT</a:t>
              </a:r>
              <a:endParaRPr lang="nb-NO" sz="1200" dirty="0"/>
            </a:p>
          </p:txBody>
        </p:sp>
        <p:sp>
          <p:nvSpPr>
            <p:cNvPr id="10" name="Rectangle 9"/>
            <p:cNvSpPr/>
            <p:nvPr/>
          </p:nvSpPr>
          <p:spPr>
            <a:xfrm>
              <a:off x="3243746" y="370966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ATT</a:t>
              </a:r>
              <a:endParaRPr lang="nb-NO" sz="1200" dirty="0"/>
            </a:p>
          </p:txBody>
        </p:sp>
        <p:sp>
          <p:nvSpPr>
            <p:cNvPr id="11" name="Rectangle 10"/>
            <p:cNvSpPr/>
            <p:nvPr/>
          </p:nvSpPr>
          <p:spPr>
            <a:xfrm>
              <a:off x="4681386" y="3701732"/>
              <a:ext cx="83930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SMP</a:t>
              </a:r>
              <a:endParaRPr lang="nb-NO" sz="1200" dirty="0"/>
            </a:p>
          </p:txBody>
        </p:sp>
        <p:sp>
          <p:nvSpPr>
            <p:cNvPr id="12" name="Rectangle 11"/>
            <p:cNvSpPr/>
            <p:nvPr/>
          </p:nvSpPr>
          <p:spPr>
            <a:xfrm>
              <a:off x="3243745" y="4156068"/>
              <a:ext cx="227694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L2CAP</a:t>
              </a:r>
              <a:endParaRPr lang="nb-NO" sz="1200" dirty="0"/>
            </a:p>
          </p:txBody>
        </p:sp>
      </p:grpSp>
      <p:grpSp>
        <p:nvGrpSpPr>
          <p:cNvPr id="13" name="Group 12"/>
          <p:cNvGrpSpPr/>
          <p:nvPr/>
        </p:nvGrpSpPr>
        <p:grpSpPr>
          <a:xfrm>
            <a:off x="5390371" y="3611971"/>
            <a:ext cx="3505200" cy="1447800"/>
            <a:chOff x="2724150" y="4670425"/>
            <a:chExt cx="3505200" cy="1447800"/>
          </a:xfrm>
        </p:grpSpPr>
        <p:sp>
          <p:nvSpPr>
            <p:cNvPr id="14" name="AutoShape 3"/>
            <p:cNvSpPr>
              <a:spLocks noChangeArrowheads="1"/>
            </p:cNvSpPr>
            <p:nvPr/>
          </p:nvSpPr>
          <p:spPr bwMode="auto">
            <a:xfrm>
              <a:off x="2724150" y="4670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15" name="Rectangle 14"/>
            <p:cNvSpPr>
              <a:spLocks noChangeArrowheads="1"/>
            </p:cNvSpPr>
            <p:nvPr/>
          </p:nvSpPr>
          <p:spPr bwMode="auto">
            <a:xfrm rot="5400000">
              <a:off x="2421190" y="5154664"/>
              <a:ext cx="1094868" cy="33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31875">
                <a:buNone/>
              </a:pPr>
              <a:r>
                <a:rPr lang="en-US" sz="1200" u="none" dirty="0">
                  <a:solidFill>
                    <a:srgbClr val="080808"/>
                  </a:solidFill>
                </a:rPr>
                <a:t> </a:t>
              </a:r>
              <a:r>
                <a:rPr lang="en-US" sz="1600" u="none" dirty="0">
                  <a:solidFill>
                    <a:schemeClr val="tx2"/>
                  </a:solidFill>
                  <a:latin typeface="+mn-lt"/>
                  <a:ea typeface="+mn-ea"/>
                </a:rPr>
                <a:t>Controller</a:t>
              </a:r>
            </a:p>
          </p:txBody>
        </p:sp>
        <p:sp>
          <p:nvSpPr>
            <p:cNvPr id="16" name="Rectangle 15"/>
            <p:cNvSpPr/>
            <p:nvPr/>
          </p:nvSpPr>
          <p:spPr>
            <a:xfrm>
              <a:off x="3243746" y="476122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Host Controller Interface (HCI)</a:t>
              </a:r>
              <a:endParaRPr lang="nb-NO" sz="1200" dirty="0"/>
            </a:p>
          </p:txBody>
        </p:sp>
        <p:sp>
          <p:nvSpPr>
            <p:cNvPr id="17" name="Rectangle 16"/>
            <p:cNvSpPr/>
            <p:nvPr/>
          </p:nvSpPr>
          <p:spPr>
            <a:xfrm>
              <a:off x="3243746" y="518032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Link Layer (LL)</a:t>
              </a:r>
              <a:endParaRPr lang="nb-NO" sz="1200" dirty="0"/>
            </a:p>
          </p:txBody>
        </p:sp>
        <p:sp>
          <p:nvSpPr>
            <p:cNvPr id="18" name="Rectangle 17"/>
            <p:cNvSpPr/>
            <p:nvPr/>
          </p:nvSpPr>
          <p:spPr>
            <a:xfrm>
              <a:off x="3243746" y="561466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Physical Layer (PHY)</a:t>
              </a:r>
              <a:endParaRPr lang="nb-NO" sz="1200" dirty="0"/>
            </a:p>
          </p:txBody>
        </p:sp>
      </p:grpSp>
      <p:grpSp>
        <p:nvGrpSpPr>
          <p:cNvPr id="19" name="Group 18"/>
          <p:cNvGrpSpPr/>
          <p:nvPr/>
        </p:nvGrpSpPr>
        <p:grpSpPr>
          <a:xfrm>
            <a:off x="5390371" y="566958"/>
            <a:ext cx="3505200" cy="1447800"/>
            <a:chOff x="2724150" y="1622425"/>
            <a:chExt cx="3505200" cy="1447800"/>
          </a:xfrm>
        </p:grpSpPr>
        <p:sp>
          <p:nvSpPr>
            <p:cNvPr id="20" name="Rectangle 19"/>
            <p:cNvSpPr>
              <a:spLocks noChangeArrowheads="1"/>
            </p:cNvSpPr>
            <p:nvPr/>
          </p:nvSpPr>
          <p:spPr bwMode="auto">
            <a:xfrm>
              <a:off x="5296520" y="2151382"/>
              <a:ext cx="4730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2000" u="none" dirty="0">
                  <a:solidFill>
                    <a:srgbClr val="080808"/>
                  </a:solidFill>
                </a:rPr>
                <a:t>…</a:t>
              </a:r>
            </a:p>
          </p:txBody>
        </p:sp>
        <p:sp>
          <p:nvSpPr>
            <p:cNvPr id="21" name="AutoShape 24"/>
            <p:cNvSpPr>
              <a:spLocks noChangeArrowheads="1"/>
            </p:cNvSpPr>
            <p:nvPr/>
          </p:nvSpPr>
          <p:spPr bwMode="auto">
            <a:xfrm>
              <a:off x="2724150" y="1622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22" name="Rectangle 21"/>
            <p:cNvSpPr>
              <a:spLocks noChangeArrowheads="1"/>
            </p:cNvSpPr>
            <p:nvPr/>
          </p:nvSpPr>
          <p:spPr bwMode="auto">
            <a:xfrm rot="5400000">
              <a:off x="2320433" y="2174415"/>
              <a:ext cx="1370776" cy="34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1600" u="none" dirty="0">
                  <a:solidFill>
                    <a:schemeClr val="tx2"/>
                  </a:solidFill>
                  <a:latin typeface="+mn-lt"/>
                  <a:ea typeface="+mn-ea"/>
                </a:rPr>
                <a:t>Application</a:t>
              </a:r>
            </a:p>
          </p:txBody>
        </p:sp>
        <p:sp>
          <p:nvSpPr>
            <p:cNvPr id="23" name="Rectangle 22"/>
            <p:cNvSpPr/>
            <p:nvPr/>
          </p:nvSpPr>
          <p:spPr>
            <a:xfrm>
              <a:off x="3202623" y="1698625"/>
              <a:ext cx="289560" cy="1323203"/>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HID over GATT</a:t>
              </a:r>
              <a:endParaRPr lang="nb-NO" sz="1200" dirty="0"/>
            </a:p>
          </p:txBody>
        </p:sp>
        <p:sp>
          <p:nvSpPr>
            <p:cNvPr id="24" name="Rectangle 23"/>
            <p:cNvSpPr/>
            <p:nvPr/>
          </p:nvSpPr>
          <p:spPr>
            <a:xfrm>
              <a:off x="3558223" y="1698625"/>
              <a:ext cx="289560" cy="1323203"/>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Proximity</a:t>
              </a:r>
              <a:endParaRPr lang="nb-NO" sz="1200" dirty="0"/>
            </a:p>
          </p:txBody>
        </p:sp>
        <p:sp>
          <p:nvSpPr>
            <p:cNvPr id="25" name="Rectangle 24"/>
            <p:cNvSpPr/>
            <p:nvPr/>
          </p:nvSpPr>
          <p:spPr>
            <a:xfrm>
              <a:off x="3916363" y="1698625"/>
              <a:ext cx="289560" cy="1323203"/>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Battery</a:t>
              </a:r>
              <a:endParaRPr lang="nb-NO" sz="1200" dirty="0"/>
            </a:p>
          </p:txBody>
        </p:sp>
        <p:sp>
          <p:nvSpPr>
            <p:cNvPr id="26" name="Rectangle 25"/>
            <p:cNvSpPr/>
            <p:nvPr/>
          </p:nvSpPr>
          <p:spPr>
            <a:xfrm>
              <a:off x="4274986" y="1698625"/>
              <a:ext cx="289560" cy="1328202"/>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Thermometer</a:t>
              </a:r>
              <a:endParaRPr lang="nb-NO" sz="1200" dirty="0"/>
            </a:p>
          </p:txBody>
        </p:sp>
        <p:sp>
          <p:nvSpPr>
            <p:cNvPr id="27" name="Rectangle 26"/>
            <p:cNvSpPr/>
            <p:nvPr/>
          </p:nvSpPr>
          <p:spPr>
            <a:xfrm>
              <a:off x="4638841" y="1698625"/>
              <a:ext cx="289560" cy="1328202"/>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Heart Rate</a:t>
              </a:r>
              <a:endParaRPr lang="nb-NO" sz="1200" dirty="0"/>
            </a:p>
          </p:txBody>
        </p:sp>
        <p:sp>
          <p:nvSpPr>
            <p:cNvPr id="28" name="Rectangle 27"/>
            <p:cNvSpPr/>
            <p:nvPr/>
          </p:nvSpPr>
          <p:spPr>
            <a:xfrm>
              <a:off x="5014760" y="1698625"/>
              <a:ext cx="289560" cy="1328202"/>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Blood Pressure</a:t>
              </a:r>
              <a:endParaRPr lang="nb-NO" sz="1200" dirty="0"/>
            </a:p>
          </p:txBody>
        </p:sp>
        <p:sp>
          <p:nvSpPr>
            <p:cNvPr id="29" name="Rectangle 28"/>
            <p:cNvSpPr/>
            <p:nvPr/>
          </p:nvSpPr>
          <p:spPr>
            <a:xfrm>
              <a:off x="5652120" y="1685760"/>
              <a:ext cx="360040" cy="1344313"/>
            </a:xfrm>
            <a:prstGeom prst="rect">
              <a:avLst/>
            </a:prstGeom>
            <a:ln/>
          </p:spPr>
          <p:style>
            <a:lnRef idx="3">
              <a:schemeClr val="lt1"/>
            </a:lnRef>
            <a:fillRef idx="1">
              <a:schemeClr val="accent2"/>
            </a:fillRef>
            <a:effectRef idx="1">
              <a:schemeClr val="accent2"/>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Proprietary</a:t>
              </a:r>
              <a:endParaRPr lang="nb-NO" sz="1200" dirty="0"/>
            </a:p>
          </p:txBody>
        </p:sp>
      </p:grpSp>
    </p:spTree>
    <p:extLst>
      <p:ext uri="{BB962C8B-B14F-4D97-AF65-F5344CB8AC3E}">
        <p14:creationId xmlns:p14="http://schemas.microsoft.com/office/powerpoint/2010/main" val="2588331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otham Extra Light" charset="0"/>
                <a:ea typeface="Gotham Extra Light" charset="0"/>
                <a:cs typeface="Gotham Extra Light" charset="0"/>
              </a:rPr>
              <a:t>Application</a:t>
            </a:r>
            <a:endParaRPr lang="en-US" sz="2800" dirty="0">
              <a:latin typeface="Gotham Extra Light" charset="0"/>
              <a:ea typeface="Gotham Extra Light" charset="0"/>
              <a:cs typeface="Gotham Extra Light" charset="0"/>
            </a:endParaRPr>
          </a:p>
        </p:txBody>
      </p:sp>
      <p:sp>
        <p:nvSpPr>
          <p:cNvPr id="3" name="Content Placeholder 2"/>
          <p:cNvSpPr>
            <a:spLocks noGrp="1"/>
          </p:cNvSpPr>
          <p:nvPr>
            <p:ph sz="quarter" idx="10"/>
          </p:nvPr>
        </p:nvSpPr>
        <p:spPr>
          <a:xfrm>
            <a:off x="496686" y="1527175"/>
            <a:ext cx="8036128" cy="2949727"/>
          </a:xfrm>
        </p:spPr>
        <p:txBody>
          <a:bodyPr anchor="ctr">
            <a:normAutofit/>
          </a:bodyPr>
          <a:lstStyle/>
          <a:p>
            <a:pPr marL="284400">
              <a:buFont typeface="Wingdings" charset="2"/>
              <a:buChar char="§"/>
            </a:pPr>
            <a:r>
              <a:rPr lang="en-US" dirty="0"/>
              <a:t>Profile: </a:t>
            </a:r>
          </a:p>
          <a:p>
            <a:pPr marL="741600" lvl="1">
              <a:buFont typeface="Wingdings" charset="2"/>
              <a:buChar char="§"/>
            </a:pPr>
            <a:r>
              <a:rPr lang="en-US" dirty="0"/>
              <a:t>Collection of services </a:t>
            </a:r>
          </a:p>
          <a:p>
            <a:pPr marL="741600" lvl="1">
              <a:buFont typeface="Wingdings" charset="2"/>
              <a:buChar char="§"/>
            </a:pPr>
            <a:r>
              <a:rPr lang="en-US" dirty="0"/>
              <a:t>Selects required features from GAP and GATT</a:t>
            </a:r>
          </a:p>
          <a:p>
            <a:pPr marL="284400">
              <a:buFont typeface="Wingdings" charset="2"/>
              <a:buChar char="§"/>
            </a:pPr>
            <a:r>
              <a:rPr lang="en-US" dirty="0"/>
              <a:t>Use-case specific profiles </a:t>
            </a:r>
          </a:p>
          <a:p>
            <a:pPr marL="741600" lvl="1">
              <a:buFont typeface="Wingdings" charset="2"/>
              <a:buChar char="§"/>
            </a:pPr>
            <a:r>
              <a:rPr lang="en-US" dirty="0"/>
              <a:t>Bluetooth SIG defined, e.g. Heart Rate Profile ( Heart Rate Service + Device Information Service)</a:t>
            </a:r>
          </a:p>
          <a:p>
            <a:pPr marL="741600" lvl="1">
              <a:buFont typeface="Wingdings" charset="2"/>
              <a:buChar char="§"/>
            </a:pPr>
            <a:r>
              <a:rPr lang="en-US" dirty="0"/>
              <a:t>Vendor-specific (proprietary), Apple iBeacon, Google </a:t>
            </a:r>
            <a:r>
              <a:rPr lang="en-US" dirty="0" err="1"/>
              <a:t>Eddystone</a:t>
            </a:r>
            <a:endParaRPr lang="en-US" dirty="0"/>
          </a:p>
          <a:p>
            <a:pPr marL="284400">
              <a:buFont typeface="Wingdings" charset="2"/>
              <a:buChar char="§"/>
            </a:pPr>
            <a:r>
              <a:rPr lang="en-US" dirty="0"/>
              <a:t>Key to interoperability </a:t>
            </a:r>
          </a:p>
        </p:txBody>
      </p:sp>
      <p:grpSp>
        <p:nvGrpSpPr>
          <p:cNvPr id="15" name="Group 14"/>
          <p:cNvGrpSpPr/>
          <p:nvPr/>
        </p:nvGrpSpPr>
        <p:grpSpPr>
          <a:xfrm>
            <a:off x="6676968" y="566958"/>
            <a:ext cx="2175519" cy="1089467"/>
            <a:chOff x="2724150" y="1622425"/>
            <a:chExt cx="3505200" cy="1638122"/>
          </a:xfrm>
        </p:grpSpPr>
        <p:sp>
          <p:nvSpPr>
            <p:cNvPr id="16" name="Rectangle 15"/>
            <p:cNvSpPr>
              <a:spLocks noChangeArrowheads="1"/>
            </p:cNvSpPr>
            <p:nvPr/>
          </p:nvSpPr>
          <p:spPr bwMode="auto">
            <a:xfrm>
              <a:off x="5296521" y="1950387"/>
              <a:ext cx="4730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2000" u="none" dirty="0">
                  <a:solidFill>
                    <a:srgbClr val="080808"/>
                  </a:solidFill>
                </a:rPr>
                <a:t>…</a:t>
              </a:r>
            </a:p>
          </p:txBody>
        </p:sp>
        <p:sp>
          <p:nvSpPr>
            <p:cNvPr id="17" name="AutoShape 24"/>
            <p:cNvSpPr>
              <a:spLocks noChangeArrowheads="1"/>
            </p:cNvSpPr>
            <p:nvPr/>
          </p:nvSpPr>
          <p:spPr bwMode="auto">
            <a:xfrm>
              <a:off x="2724150" y="1622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18" name="Rectangle 17"/>
            <p:cNvSpPr>
              <a:spLocks noChangeArrowheads="1"/>
            </p:cNvSpPr>
            <p:nvPr/>
          </p:nvSpPr>
          <p:spPr bwMode="auto">
            <a:xfrm rot="5400000">
              <a:off x="2135984" y="2273927"/>
              <a:ext cx="1574786" cy="398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1000" u="none" dirty="0">
                  <a:solidFill>
                    <a:schemeClr val="tx2"/>
                  </a:solidFill>
                  <a:latin typeface="+mn-lt"/>
                  <a:ea typeface="+mn-ea"/>
                </a:rPr>
                <a:t>Application</a:t>
              </a:r>
            </a:p>
          </p:txBody>
        </p:sp>
        <p:sp>
          <p:nvSpPr>
            <p:cNvPr id="19" name="Rectangle 18"/>
            <p:cNvSpPr/>
            <p:nvPr/>
          </p:nvSpPr>
          <p:spPr>
            <a:xfrm>
              <a:off x="3114762" y="1698625"/>
              <a:ext cx="377422" cy="1323203"/>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t>HID over GATT</a:t>
              </a:r>
              <a:endParaRPr lang="nb-NO" sz="900" dirty="0"/>
            </a:p>
          </p:txBody>
        </p:sp>
        <p:sp>
          <p:nvSpPr>
            <p:cNvPr id="20" name="Rectangle 19"/>
            <p:cNvSpPr/>
            <p:nvPr/>
          </p:nvSpPr>
          <p:spPr>
            <a:xfrm>
              <a:off x="3558223" y="1698625"/>
              <a:ext cx="289560" cy="1323203"/>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t>Proximity</a:t>
              </a:r>
              <a:endParaRPr lang="nb-NO" sz="900" dirty="0"/>
            </a:p>
          </p:txBody>
        </p:sp>
        <p:sp>
          <p:nvSpPr>
            <p:cNvPr id="21" name="Rectangle 20"/>
            <p:cNvSpPr/>
            <p:nvPr/>
          </p:nvSpPr>
          <p:spPr>
            <a:xfrm>
              <a:off x="3916363" y="1698625"/>
              <a:ext cx="289560" cy="1323203"/>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t>Battery</a:t>
              </a:r>
              <a:endParaRPr lang="nb-NO" sz="900" dirty="0"/>
            </a:p>
          </p:txBody>
        </p:sp>
        <p:sp>
          <p:nvSpPr>
            <p:cNvPr id="22" name="Rectangle 21"/>
            <p:cNvSpPr/>
            <p:nvPr/>
          </p:nvSpPr>
          <p:spPr>
            <a:xfrm>
              <a:off x="4274986" y="1698625"/>
              <a:ext cx="289560" cy="1328202"/>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t>Thermometer</a:t>
              </a:r>
              <a:endParaRPr lang="nb-NO" sz="900" dirty="0"/>
            </a:p>
          </p:txBody>
        </p:sp>
        <p:sp>
          <p:nvSpPr>
            <p:cNvPr id="23" name="Rectangle 22"/>
            <p:cNvSpPr/>
            <p:nvPr/>
          </p:nvSpPr>
          <p:spPr>
            <a:xfrm>
              <a:off x="4638841" y="1698625"/>
              <a:ext cx="289560" cy="1328202"/>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t>Heart Rate</a:t>
              </a:r>
              <a:endParaRPr lang="nb-NO" sz="900" dirty="0"/>
            </a:p>
          </p:txBody>
        </p:sp>
        <p:sp>
          <p:nvSpPr>
            <p:cNvPr id="24" name="Rectangle 23"/>
            <p:cNvSpPr/>
            <p:nvPr/>
          </p:nvSpPr>
          <p:spPr>
            <a:xfrm>
              <a:off x="5014760" y="1698626"/>
              <a:ext cx="420171" cy="1328202"/>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t>Blood Pressure</a:t>
              </a:r>
              <a:endParaRPr lang="nb-NO" sz="900" dirty="0"/>
            </a:p>
          </p:txBody>
        </p:sp>
        <p:sp>
          <p:nvSpPr>
            <p:cNvPr id="25" name="Rectangle 24"/>
            <p:cNvSpPr/>
            <p:nvPr/>
          </p:nvSpPr>
          <p:spPr>
            <a:xfrm>
              <a:off x="5652120" y="1685760"/>
              <a:ext cx="360040" cy="1344313"/>
            </a:xfrm>
            <a:prstGeom prst="rect">
              <a:avLst/>
            </a:prstGeom>
            <a:solidFill>
              <a:srgbClr val="00B050"/>
            </a:solidFill>
            <a:ln/>
          </p:spPr>
          <p:style>
            <a:lnRef idx="3">
              <a:schemeClr val="lt1"/>
            </a:lnRef>
            <a:fillRef idx="1">
              <a:schemeClr val="accent2"/>
            </a:fillRef>
            <a:effectRef idx="1">
              <a:schemeClr val="accent2"/>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t>Proprietary</a:t>
              </a:r>
              <a:endParaRPr lang="nb-NO" sz="900" dirty="0"/>
            </a:p>
          </p:txBody>
        </p:sp>
      </p:grpSp>
    </p:spTree>
    <p:extLst>
      <p:ext uri="{BB962C8B-B14F-4D97-AF65-F5344CB8AC3E}">
        <p14:creationId xmlns:p14="http://schemas.microsoft.com/office/powerpoint/2010/main" val="236553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170399602"/>
              </p:ext>
            </p:extLst>
          </p:nvPr>
        </p:nvGraphicFramePr>
        <p:xfrm>
          <a:off x="307022" y="1545088"/>
          <a:ext cx="8372158" cy="1854200"/>
        </p:xfrm>
        <a:graphic>
          <a:graphicData uri="http://schemas.openxmlformats.org/drawingml/2006/table">
            <a:tbl>
              <a:tblPr firstRow="1" bandRow="1">
                <a:tableStyleId>{5C22544A-7EE6-4342-B048-85BDC9FD1C3A}</a:tableStyleId>
              </a:tblPr>
              <a:tblGrid>
                <a:gridCol w="1024473">
                  <a:extLst>
                    <a:ext uri="{9D8B030D-6E8A-4147-A177-3AD203B41FA5}">
                      <a16:colId xmlns:a16="http://schemas.microsoft.com/office/drawing/2014/main" val="20000"/>
                    </a:ext>
                  </a:extLst>
                </a:gridCol>
                <a:gridCol w="1459831">
                  <a:extLst>
                    <a:ext uri="{9D8B030D-6E8A-4147-A177-3AD203B41FA5}">
                      <a16:colId xmlns:a16="http://schemas.microsoft.com/office/drawing/2014/main" val="20001"/>
                    </a:ext>
                  </a:extLst>
                </a:gridCol>
                <a:gridCol w="5887854">
                  <a:extLst>
                    <a:ext uri="{9D8B030D-6E8A-4147-A177-3AD203B41FA5}">
                      <a16:colId xmlns:a16="http://schemas.microsoft.com/office/drawing/2014/main" val="20002"/>
                    </a:ext>
                  </a:extLst>
                </a:gridCol>
              </a:tblGrid>
              <a:tr h="370840">
                <a:tc>
                  <a:txBody>
                    <a:bodyPr/>
                    <a:lstStyle/>
                    <a:p>
                      <a:r>
                        <a:rPr lang="en-US" sz="1600" dirty="0">
                          <a:latin typeface="+mj-lt"/>
                        </a:rPr>
                        <a:t>Term</a:t>
                      </a:r>
                      <a:endParaRPr lang="nb-NO" sz="1600" dirty="0">
                        <a:latin typeface="+mj-lt"/>
                      </a:endParaRPr>
                    </a:p>
                  </a:txBody>
                  <a:tcPr/>
                </a:tc>
                <a:tc>
                  <a:txBody>
                    <a:bodyPr/>
                    <a:lstStyle/>
                    <a:p>
                      <a:r>
                        <a:rPr lang="en-US" sz="1600" dirty="0">
                          <a:latin typeface="+mj-lt"/>
                        </a:rPr>
                        <a:t>Introduced</a:t>
                      </a:r>
                      <a:endParaRPr lang="nb-NO" sz="1600" dirty="0">
                        <a:latin typeface="+mj-lt"/>
                      </a:endParaRPr>
                    </a:p>
                  </a:txBody>
                  <a:tcPr/>
                </a:tc>
                <a:tc>
                  <a:txBody>
                    <a:bodyPr/>
                    <a:lstStyle/>
                    <a:p>
                      <a:r>
                        <a:rPr lang="en-US" sz="1600" dirty="0">
                          <a:latin typeface="+mj-lt"/>
                        </a:rPr>
                        <a:t>Means</a:t>
                      </a:r>
                      <a:endParaRPr lang="nb-NO" sz="1600" dirty="0">
                        <a:latin typeface="+mj-lt"/>
                      </a:endParaRPr>
                    </a:p>
                  </a:txBody>
                  <a:tcPr/>
                </a:tc>
                <a:extLst>
                  <a:ext uri="{0D108BD9-81ED-4DB2-BD59-A6C34878D82A}">
                    <a16:rowId xmlns:a16="http://schemas.microsoft.com/office/drawing/2014/main" val="10000"/>
                  </a:ext>
                </a:extLst>
              </a:tr>
              <a:tr h="370840">
                <a:tc>
                  <a:txBody>
                    <a:bodyPr/>
                    <a:lstStyle/>
                    <a:p>
                      <a:r>
                        <a:rPr lang="en-US" sz="1600" b="1" dirty="0">
                          <a:latin typeface="+mj-lt"/>
                        </a:rPr>
                        <a:t>BR</a:t>
                      </a:r>
                      <a:endParaRPr lang="nb-NO" sz="1600" b="1" dirty="0">
                        <a:latin typeface="+mj-lt"/>
                      </a:endParaRPr>
                    </a:p>
                  </a:txBody>
                  <a:tcPr/>
                </a:tc>
                <a:tc>
                  <a:txBody>
                    <a:bodyPr/>
                    <a:lstStyle/>
                    <a:p>
                      <a:r>
                        <a:rPr lang="en-US" sz="1600" b="1" dirty="0">
                          <a:latin typeface="+mj-lt"/>
                        </a:rPr>
                        <a:t>1.1 (2002)</a:t>
                      </a:r>
                      <a:endParaRPr lang="nb-NO" sz="1600" b="1"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a:latin typeface="+mj-lt"/>
                        </a:rPr>
                        <a:t>Basic Rate (1 Mbit/s)</a:t>
                      </a:r>
                    </a:p>
                  </a:txBody>
                  <a:tcPr/>
                </a:tc>
                <a:extLst>
                  <a:ext uri="{0D108BD9-81ED-4DB2-BD59-A6C34878D82A}">
                    <a16:rowId xmlns:a16="http://schemas.microsoft.com/office/drawing/2014/main" val="10001"/>
                  </a:ext>
                </a:extLst>
              </a:tr>
              <a:tr h="370840">
                <a:tc>
                  <a:txBody>
                    <a:bodyPr/>
                    <a:lstStyle/>
                    <a:p>
                      <a:r>
                        <a:rPr lang="en-US" sz="1600" b="1" dirty="0">
                          <a:latin typeface="+mj-lt"/>
                        </a:rPr>
                        <a:t>EDR</a:t>
                      </a:r>
                      <a:endParaRPr lang="nb-NO" sz="1600" b="1" dirty="0">
                        <a:latin typeface="+mj-lt"/>
                      </a:endParaRPr>
                    </a:p>
                  </a:txBody>
                  <a:tcPr/>
                </a:tc>
                <a:tc>
                  <a:txBody>
                    <a:bodyPr/>
                    <a:lstStyle/>
                    <a:p>
                      <a:r>
                        <a:rPr lang="en-US" sz="1600" b="1" dirty="0">
                          <a:latin typeface="+mj-lt"/>
                        </a:rPr>
                        <a:t>2.0 (2004)</a:t>
                      </a:r>
                      <a:endParaRPr lang="nb-NO" sz="1600" b="1"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err="1">
                          <a:latin typeface="+mj-lt"/>
                        </a:rPr>
                        <a:t>Enhanced</a:t>
                      </a:r>
                      <a:r>
                        <a:rPr lang="fr-FR" sz="1600" dirty="0">
                          <a:latin typeface="+mj-lt"/>
                        </a:rPr>
                        <a:t> Data Rate (2 and 3 Mbit/s)</a:t>
                      </a:r>
                    </a:p>
                  </a:txBody>
                  <a:tcPr/>
                </a:tc>
                <a:extLst>
                  <a:ext uri="{0D108BD9-81ED-4DB2-BD59-A6C34878D82A}">
                    <a16:rowId xmlns:a16="http://schemas.microsoft.com/office/drawing/2014/main" val="10002"/>
                  </a:ext>
                </a:extLst>
              </a:tr>
              <a:tr h="370840">
                <a:tc>
                  <a:txBody>
                    <a:bodyPr/>
                    <a:lstStyle/>
                    <a:p>
                      <a:r>
                        <a:rPr lang="en-US" sz="1600" b="1" dirty="0">
                          <a:latin typeface="+mj-lt"/>
                        </a:rPr>
                        <a:t>HS</a:t>
                      </a:r>
                      <a:endParaRPr lang="nb-NO" sz="1600" b="1" dirty="0">
                        <a:latin typeface="+mj-lt"/>
                      </a:endParaRPr>
                    </a:p>
                  </a:txBody>
                  <a:tcPr/>
                </a:tc>
                <a:tc>
                  <a:txBody>
                    <a:bodyPr/>
                    <a:lstStyle/>
                    <a:p>
                      <a:r>
                        <a:rPr lang="en-US" sz="1600" b="1" dirty="0">
                          <a:latin typeface="+mj-lt"/>
                        </a:rPr>
                        <a:t>3.0 (2009)</a:t>
                      </a:r>
                      <a:endParaRPr lang="nb-NO" sz="1600" b="1"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a:latin typeface="+mj-lt"/>
                        </a:rPr>
                        <a:t>High Speed (up to 24</a:t>
                      </a:r>
                      <a:r>
                        <a:rPr lang="fr-FR" sz="1600" baseline="0" dirty="0">
                          <a:latin typeface="+mj-lt"/>
                        </a:rPr>
                        <a:t> </a:t>
                      </a:r>
                      <a:r>
                        <a:rPr lang="fr-FR" sz="1600" dirty="0">
                          <a:latin typeface="+mj-lt"/>
                        </a:rPr>
                        <a:t>Mbit/s )</a:t>
                      </a:r>
                    </a:p>
                  </a:txBody>
                  <a:tcPr/>
                </a:tc>
                <a:extLst>
                  <a:ext uri="{0D108BD9-81ED-4DB2-BD59-A6C34878D82A}">
                    <a16:rowId xmlns:a16="http://schemas.microsoft.com/office/drawing/2014/main" val="10003"/>
                  </a:ext>
                </a:extLst>
              </a:tr>
              <a:tr h="370840">
                <a:tc>
                  <a:txBody>
                    <a:bodyPr/>
                    <a:lstStyle/>
                    <a:p>
                      <a:r>
                        <a:rPr lang="en-US" sz="1600" b="1" dirty="0">
                          <a:latin typeface="+mj-lt"/>
                        </a:rPr>
                        <a:t>LE</a:t>
                      </a:r>
                      <a:endParaRPr lang="nb-NO" sz="1600" b="1" dirty="0">
                        <a:latin typeface="+mj-lt"/>
                      </a:endParaRPr>
                    </a:p>
                  </a:txBody>
                  <a:tcPr/>
                </a:tc>
                <a:tc>
                  <a:txBody>
                    <a:bodyPr/>
                    <a:lstStyle/>
                    <a:p>
                      <a:r>
                        <a:rPr lang="en-US" sz="1600" b="1">
                          <a:latin typeface="+mj-lt"/>
                        </a:rPr>
                        <a:t>4.0 (2010)</a:t>
                      </a:r>
                      <a:endParaRPr lang="nb-NO" sz="1600" b="1"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err="1">
                          <a:latin typeface="+mj-lt"/>
                        </a:rPr>
                        <a:t>Low</a:t>
                      </a:r>
                      <a:r>
                        <a:rPr lang="fr-FR" sz="1600" dirty="0">
                          <a:latin typeface="+mj-lt"/>
                        </a:rPr>
                        <a:t> </a:t>
                      </a:r>
                      <a:r>
                        <a:rPr lang="fr-FR" sz="1600" dirty="0" err="1">
                          <a:latin typeface="+mj-lt"/>
                        </a:rPr>
                        <a:t>Energy</a:t>
                      </a:r>
                      <a:r>
                        <a:rPr lang="fr-FR" sz="1600" dirty="0">
                          <a:latin typeface="+mj-lt"/>
                        </a:rPr>
                        <a:t> (1 Mbit/s ultra </a:t>
                      </a:r>
                      <a:r>
                        <a:rPr lang="fr-FR" sz="1600" dirty="0" err="1">
                          <a:latin typeface="+mj-lt"/>
                        </a:rPr>
                        <a:t>low</a:t>
                      </a:r>
                      <a:r>
                        <a:rPr lang="fr-FR" sz="1600" dirty="0">
                          <a:latin typeface="+mj-lt"/>
                        </a:rPr>
                        <a:t> power)</a:t>
                      </a:r>
                    </a:p>
                  </a:txBody>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en-US" dirty="0">
                <a:latin typeface="Gotham Extra Light" charset="0"/>
                <a:ea typeface="Gotham Extra Light" charset="0"/>
                <a:cs typeface="Gotham Extra Light" charset="0"/>
              </a:rPr>
              <a:t>Bluetooth modes</a:t>
            </a:r>
            <a:endParaRPr lang="en-US" sz="2800" dirty="0">
              <a:latin typeface="Gotham Extra Light" charset="0"/>
              <a:ea typeface="Gotham Extra Light" charset="0"/>
              <a:cs typeface="Gotham Extra Light" charset="0"/>
            </a:endParaRPr>
          </a:p>
        </p:txBody>
      </p:sp>
      <p:sp>
        <p:nvSpPr>
          <p:cNvPr id="8" name="Rectangle 7"/>
          <p:cNvSpPr/>
          <p:nvPr/>
        </p:nvSpPr>
        <p:spPr>
          <a:xfrm>
            <a:off x="307022" y="1914922"/>
            <a:ext cx="8372158" cy="1103366"/>
          </a:xfrm>
          <a:prstGeom prst="rect">
            <a:avLst/>
          </a:prstGeom>
          <a:solidFill>
            <a:schemeClr val="bg1">
              <a:alpha val="72000"/>
            </a:schemeClr>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b-NO" dirty="0"/>
          </a:p>
        </p:txBody>
      </p:sp>
      <p:sp>
        <p:nvSpPr>
          <p:cNvPr id="7" name="Rectangle 6"/>
          <p:cNvSpPr/>
          <p:nvPr/>
        </p:nvSpPr>
        <p:spPr>
          <a:xfrm>
            <a:off x="307022" y="3018288"/>
            <a:ext cx="8372158" cy="381000"/>
          </a:xfrm>
          <a:prstGeom prst="rect">
            <a:avLst/>
          </a:prstGeom>
          <a:noFill/>
          <a:ln w="19050">
            <a:solidFill>
              <a:schemeClr val="accent3"/>
            </a:solidFill>
            <a:prstDash val="dash"/>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b-NO" dirty="0"/>
          </a:p>
        </p:txBody>
      </p:sp>
    </p:spTree>
    <p:extLst>
      <p:ext uri="{BB962C8B-B14F-4D97-AF65-F5344CB8AC3E}">
        <p14:creationId xmlns:p14="http://schemas.microsoft.com/office/powerpoint/2010/main" val="207054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otham Extra Light" charset="0"/>
                <a:ea typeface="Gotham Extra Light" charset="0"/>
                <a:cs typeface="Gotham Extra Light" charset="0"/>
              </a:rPr>
              <a:t>Application</a:t>
            </a:r>
            <a:endParaRPr lang="en-US" sz="2800" dirty="0">
              <a:latin typeface="Gotham Extra Light" charset="0"/>
              <a:ea typeface="Gotham Extra Light" charset="0"/>
              <a:cs typeface="Gotham Extra Light" charset="0"/>
            </a:endParaRPr>
          </a:p>
        </p:txBody>
      </p:sp>
      <p:grpSp>
        <p:nvGrpSpPr>
          <p:cNvPr id="15" name="Group 14"/>
          <p:cNvGrpSpPr/>
          <p:nvPr/>
        </p:nvGrpSpPr>
        <p:grpSpPr>
          <a:xfrm>
            <a:off x="6676968" y="566958"/>
            <a:ext cx="2175519" cy="1089467"/>
            <a:chOff x="2724150" y="1622425"/>
            <a:chExt cx="3505200" cy="1638122"/>
          </a:xfrm>
        </p:grpSpPr>
        <p:sp>
          <p:nvSpPr>
            <p:cNvPr id="16" name="Rectangle 15"/>
            <p:cNvSpPr>
              <a:spLocks noChangeArrowheads="1"/>
            </p:cNvSpPr>
            <p:nvPr/>
          </p:nvSpPr>
          <p:spPr bwMode="auto">
            <a:xfrm>
              <a:off x="5296521" y="1950387"/>
              <a:ext cx="4730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2000" u="none" dirty="0">
                  <a:solidFill>
                    <a:srgbClr val="080808"/>
                  </a:solidFill>
                </a:rPr>
                <a:t>…</a:t>
              </a:r>
            </a:p>
          </p:txBody>
        </p:sp>
        <p:sp>
          <p:nvSpPr>
            <p:cNvPr id="17" name="AutoShape 24"/>
            <p:cNvSpPr>
              <a:spLocks noChangeArrowheads="1"/>
            </p:cNvSpPr>
            <p:nvPr/>
          </p:nvSpPr>
          <p:spPr bwMode="auto">
            <a:xfrm>
              <a:off x="2724150" y="1622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18" name="Rectangle 17"/>
            <p:cNvSpPr>
              <a:spLocks noChangeArrowheads="1"/>
            </p:cNvSpPr>
            <p:nvPr/>
          </p:nvSpPr>
          <p:spPr bwMode="auto">
            <a:xfrm rot="5400000">
              <a:off x="2135984" y="2273927"/>
              <a:ext cx="1574786" cy="398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1000" u="none" dirty="0">
                  <a:solidFill>
                    <a:schemeClr val="tx2"/>
                  </a:solidFill>
                  <a:latin typeface="+mn-lt"/>
                  <a:ea typeface="+mn-ea"/>
                </a:rPr>
                <a:t>Application</a:t>
              </a:r>
            </a:p>
          </p:txBody>
        </p:sp>
        <p:sp>
          <p:nvSpPr>
            <p:cNvPr id="19" name="Rectangle 18"/>
            <p:cNvSpPr/>
            <p:nvPr/>
          </p:nvSpPr>
          <p:spPr>
            <a:xfrm>
              <a:off x="3114762" y="1698625"/>
              <a:ext cx="377422" cy="1323203"/>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t>HID over GATT</a:t>
              </a:r>
              <a:endParaRPr lang="nb-NO" sz="900" dirty="0"/>
            </a:p>
          </p:txBody>
        </p:sp>
        <p:sp>
          <p:nvSpPr>
            <p:cNvPr id="20" name="Rectangle 19"/>
            <p:cNvSpPr/>
            <p:nvPr/>
          </p:nvSpPr>
          <p:spPr>
            <a:xfrm>
              <a:off x="3558223" y="1698625"/>
              <a:ext cx="289560" cy="1323203"/>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t>Proximity</a:t>
              </a:r>
              <a:endParaRPr lang="nb-NO" sz="900" dirty="0"/>
            </a:p>
          </p:txBody>
        </p:sp>
        <p:sp>
          <p:nvSpPr>
            <p:cNvPr id="21" name="Rectangle 20"/>
            <p:cNvSpPr/>
            <p:nvPr/>
          </p:nvSpPr>
          <p:spPr>
            <a:xfrm>
              <a:off x="3916363" y="1698625"/>
              <a:ext cx="289560" cy="1323203"/>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t>Battery</a:t>
              </a:r>
              <a:endParaRPr lang="nb-NO" sz="900" dirty="0"/>
            </a:p>
          </p:txBody>
        </p:sp>
        <p:sp>
          <p:nvSpPr>
            <p:cNvPr id="22" name="Rectangle 21"/>
            <p:cNvSpPr/>
            <p:nvPr/>
          </p:nvSpPr>
          <p:spPr>
            <a:xfrm>
              <a:off x="4274986" y="1698625"/>
              <a:ext cx="289560" cy="1328202"/>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t>Thermometer</a:t>
              </a:r>
              <a:endParaRPr lang="nb-NO" sz="900" dirty="0"/>
            </a:p>
          </p:txBody>
        </p:sp>
        <p:sp>
          <p:nvSpPr>
            <p:cNvPr id="23" name="Rectangle 22"/>
            <p:cNvSpPr/>
            <p:nvPr/>
          </p:nvSpPr>
          <p:spPr>
            <a:xfrm>
              <a:off x="4638841" y="1698625"/>
              <a:ext cx="289560" cy="1328202"/>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t>Heart Rate</a:t>
              </a:r>
              <a:endParaRPr lang="nb-NO" sz="900" dirty="0"/>
            </a:p>
          </p:txBody>
        </p:sp>
        <p:sp>
          <p:nvSpPr>
            <p:cNvPr id="24" name="Rectangle 23"/>
            <p:cNvSpPr/>
            <p:nvPr/>
          </p:nvSpPr>
          <p:spPr>
            <a:xfrm>
              <a:off x="5014760" y="1698626"/>
              <a:ext cx="420171" cy="1328202"/>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t>Blood Pressure</a:t>
              </a:r>
              <a:endParaRPr lang="nb-NO" sz="900" dirty="0"/>
            </a:p>
          </p:txBody>
        </p:sp>
        <p:sp>
          <p:nvSpPr>
            <p:cNvPr id="25" name="Rectangle 24"/>
            <p:cNvSpPr/>
            <p:nvPr/>
          </p:nvSpPr>
          <p:spPr>
            <a:xfrm>
              <a:off x="5652120" y="1685760"/>
              <a:ext cx="360040" cy="1344313"/>
            </a:xfrm>
            <a:prstGeom prst="rect">
              <a:avLst/>
            </a:prstGeom>
            <a:solidFill>
              <a:srgbClr val="00B050"/>
            </a:solidFill>
            <a:ln/>
          </p:spPr>
          <p:style>
            <a:lnRef idx="3">
              <a:schemeClr val="lt1"/>
            </a:lnRef>
            <a:fillRef idx="1">
              <a:schemeClr val="accent2"/>
            </a:fillRef>
            <a:effectRef idx="1">
              <a:schemeClr val="accent2"/>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t>Proprietary</a:t>
              </a:r>
              <a:endParaRPr lang="nb-NO" sz="900" dirty="0"/>
            </a:p>
          </p:txBody>
        </p:sp>
      </p:grpSp>
      <p:pic>
        <p:nvPicPr>
          <p:cNvPr id="26" name="Picture 2" descr="C:\documents\presentations\15_11_02 Omega Training\ble_profile_ic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092" y="1550340"/>
            <a:ext cx="6915955" cy="3593160"/>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2644520" y="3993218"/>
            <a:ext cx="4032448" cy="1440160"/>
          </a:xfrm>
          <a:prstGeom prst="rect">
            <a:avLst/>
          </a:prstGeom>
          <a:solidFill>
            <a:srgbClr val="FFFFFF"/>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b-NO" dirty="0"/>
          </a:p>
        </p:txBody>
      </p:sp>
    </p:spTree>
    <p:extLst>
      <p:ext uri="{BB962C8B-B14F-4D97-AF65-F5344CB8AC3E}">
        <p14:creationId xmlns:p14="http://schemas.microsoft.com/office/powerpoint/2010/main" val="100805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nb-NO" sz="4000" dirty="0">
                <a:latin typeface="Gotham Extra Light" pitchFamily="50" charset="0"/>
                <a:cs typeface="Gotham Extra Light" pitchFamily="50" charset="0"/>
              </a:rPr>
              <a:t>Bluetooth </a:t>
            </a:r>
            <a:r>
              <a:rPr lang="nb-NO" sz="4000" dirty="0" err="1">
                <a:latin typeface="Gotham Extra Light" pitchFamily="50" charset="0"/>
                <a:cs typeface="Gotham Extra Light" pitchFamily="50" charset="0"/>
              </a:rPr>
              <a:t>Low</a:t>
            </a:r>
            <a:r>
              <a:rPr lang="nb-NO" sz="4000" dirty="0">
                <a:latin typeface="Gotham Extra Light" pitchFamily="50" charset="0"/>
                <a:cs typeface="Gotham Extra Light" pitchFamily="50" charset="0"/>
              </a:rPr>
              <a:t> Energy</a:t>
            </a:r>
          </a:p>
        </p:txBody>
      </p:sp>
      <p:sp>
        <p:nvSpPr>
          <p:cNvPr id="5" name="Subtitle 4"/>
          <p:cNvSpPr>
            <a:spLocks noGrp="1"/>
          </p:cNvSpPr>
          <p:nvPr>
            <p:ph type="subTitle" idx="1"/>
          </p:nvPr>
        </p:nvSpPr>
        <p:spPr/>
        <p:txBody>
          <a:bodyPr/>
          <a:lstStyle/>
          <a:p>
            <a:br>
              <a:rPr lang="nb-NO" dirty="0">
                <a:latin typeface="Gotham Light" charset="0"/>
                <a:ea typeface="Gotham Light" charset="0"/>
                <a:cs typeface="Gotham Light" charset="0"/>
              </a:rPr>
            </a:br>
            <a:r>
              <a:rPr lang="nb-NO" dirty="0">
                <a:latin typeface="Gotham Light" charset="0"/>
                <a:ea typeface="Gotham Light" charset="0"/>
                <a:cs typeface="Gotham Light" charset="0"/>
              </a:rPr>
              <a:t>Crash course in the Bluetooth Low Energy protocol </a:t>
            </a:r>
          </a:p>
          <a:p>
            <a:endParaRPr lang="nb-NO" dirty="0"/>
          </a:p>
        </p:txBody>
      </p:sp>
      <p:sp>
        <p:nvSpPr>
          <p:cNvPr id="3" name="Text Placeholder 2"/>
          <p:cNvSpPr>
            <a:spLocks noGrp="1"/>
          </p:cNvSpPr>
          <p:nvPr>
            <p:ph type="body" sz="quarter" idx="10"/>
          </p:nvPr>
        </p:nvSpPr>
        <p:spPr/>
        <p:txBody>
          <a:bodyPr>
            <a:normAutofit lnSpcReduction="10000"/>
          </a:bodyPr>
          <a:lstStyle/>
          <a:p>
            <a:r>
              <a:rPr lang="nb-NO" dirty="0"/>
              <a:t>Edvin Holmseth</a:t>
            </a:r>
          </a:p>
          <a:p>
            <a:r>
              <a:rPr lang="nb-NO" dirty="0"/>
              <a:t>Norwegian </a:t>
            </a:r>
            <a:r>
              <a:rPr lang="nb-NO" dirty="0" err="1"/>
              <a:t>University</a:t>
            </a:r>
            <a:r>
              <a:rPr lang="nb-NO" dirty="0"/>
              <a:t> </a:t>
            </a:r>
            <a:r>
              <a:rPr lang="nb-NO" dirty="0" err="1"/>
              <a:t>of</a:t>
            </a:r>
            <a:r>
              <a:rPr lang="nb-NO" dirty="0"/>
              <a:t> Science and </a:t>
            </a:r>
            <a:r>
              <a:rPr lang="nb-NO" dirty="0" err="1"/>
              <a:t>Thechnology</a:t>
            </a:r>
            <a:endParaRPr lang="nb-NO" dirty="0"/>
          </a:p>
          <a:p>
            <a:r>
              <a:rPr lang="nb-NO" dirty="0" err="1"/>
              <a:t>March</a:t>
            </a:r>
            <a:r>
              <a:rPr lang="nb-NO" dirty="0"/>
              <a:t> 2022</a:t>
            </a:r>
          </a:p>
        </p:txBody>
      </p:sp>
      <p:sp>
        <p:nvSpPr>
          <p:cNvPr id="2" name="AutoShape 2" descr="data:image/png;base64,iVBORw0KGgoAAAANSUhEUgAAATYAAACjCAMAAAA3vsLfAAAAw1BMVEX///83NDUCZ7EhHR4lISIAZbAvKywfGhwpJSczMDHY2NjDwsLj4uMnc7f49/g7ODno6OiKiYl/fX4AW6xNSktYVlcAYq/X3+14dnYAX66lpKQsKSpsaWoAWKvx8fHg6/SxsbHu8/gAAABBPj8aFRdeXF2cm5sVDxHPz8+NjIwbbbRwbm7T09O2yuLx9vqowd2Ztte7urrB1elQi8N5pM9snMxFgL2IrtVgk8etrK2uyOFChMByoM0ASKUqebvN2OkAUKgCbuteAAAL6klEQVR4nO2c6XqiyhaGUZEhGhVFjKJEG5wym6QH073jvv+rOlATNeGQuGPSZ30/8gSqKIrXGtdaYBggEAgEAoFAIBAIBAKBQCAQCAQCgUAgEAgEAoFAIBAIBAKBQCAQCAQCgUAgEAgEAoFAIBAIBAKBQCAQCAQCgUAgEAgEAoG+kia9l/uHnz8fXm57l6euyxfR48PvoNPpE6X/vT7fTk5dqU+uy+dqp1+tljlVq0G/8/R46pp9Yl0+dYKyTtWg8wrgCvRnFPCNTCLX+XXq+n1K9a76PKUrCVu53L+C6UHRY0cc0V4vO0pX7QM3SbcjsXVVz41eR25w1T5MqYI2I5nQeTpD9BVuV6eu6KfSXb+swabh1v9z6qp+Jv1W1h0Im4bbaHPqun4e3SqjP8FmXAbyOuRVvvjm+oJXezmr1fPUaDbINGt92MMcrhqReHY1L7nzMydsRaGjr/25stig2FRuHXnZW0ssQWFo2j6rQv2bk+nb2TGf87hqzM1MlVA8HbX8ZStK/Fqtm2ixaRobw6Zwq/6Qrq6ZJUVuckFS6zY6UfnM2Bxc6aac4M+MaO7NZt5ci+232thybMaltF8YSYs3HbZSybzGqcfCdj0dpprO3llMqqFc0lZs31bT4ViLbaJpbBw2YyJy6/8UL9djK9ljlHosbLHlpnLa7ywmVQmVZHrsxHZsN3F89q0uJ6W6V1YfIjZjUq4WpGQqwFayGlnqsbD5LirzCNiaqELhvtjq025di+2XzuqB4ZBNgcitI/ZShi2dDMLQzbvpOEv9ytjiDNvZzNNjUzftDNvmN84icOvfC5dTbJa3XC69YRjSaWGapX5lbK0orb/RiAwdNX5oq7LlLcbW+5dYi3hugbhToNjsCFei7dDWlx1+ZWxb1cuHtuDH5CoQsHX633GuuyvWlaWNKcNGpxvf5U78tdge+zm1HA/FVu6o3DqCHUTBNiPd1M7a9l+LjU2kAVrIEjwMW7lD+mTOTdwoKNgWFTInLIy/GNtDX1xYYDw5Nsat8UrGt/4Df72C7YZiy3ZYB2NbDLx225utpBVmAbaoNtNmz1Rf4bRaQzhNsC3ZCQFbfdBuL8fiFVo900ZEZ0jEjcf2jM9vaMbgO3+9gu2sEFtEdv0DnHGND6/ziarlmRUnxPvaeE1OLrJs+GFdH13Bbt21zTDL7qTb4LH4WOs4TbNw2pD+aAOppGsJWzRMnPQS0/aMXfrDxqwRx43rpGRXsGHGXtEKUtjaECoBW2uONvsmaTOeiQ7nrCWObbp6yR7M9HGJyFZAT2YXOCT70Ha57JUu10Yi3+TSrIS0rbYplmSK2Fouvb/j72pwT/lql+OWTwkKtXK1uhc2dSZt4RTa1bxQ7MCDpCTItSL+BjkFnL0bSqdj9qhRyRLTbMzNk06HPLbYiHPU4XAHtlduJctxI9hYD+UdC8JUqmAbk2qYjcOwLeYSnpI13YLNc+Ts+Y51aMlp88VObL7H/w7JzXZsgrGNcSuT5S6lNircXinY2rhurm8chq1Ef2uX/eh2rRBbi0HOsydklFywZsuS3HgntqbL5S9ZbATVqyyIcUPj14YM/pITS1iByNgiUgtndhi2FSknNOM4pBu2bMyuzR2Htiw3/de0s+zLMM9Ok2nBtLGZThxXyP921nraiVhSwmNLy3L8UoUe7FiPSGZIxi37QzpjT/IG9l902PDm6oxuEirRYdim+DrH4wsN045eX4/HKx8/63Q1TpXlIOOQucyGgpnJPyr94SpZxogwRCuORVpSjEsaZgWtBWyok9/QBmdG26jdyV6W0b2cZSNRExdubCvfTjVsVujWCq8y9sdmEzA4bY2fpUJHmK60bqvjfmiRkfsCs6mgXkrW2w5Z55SEgskKULNuc7vokLb6im4DzzRRrG0yt43iZhYslbnhKFU+zJCVz97YyGrPIau1Oj40VwXYyMOhnYjBZm+cfUCQk6ykO9NDgk3dJZB7sba6FdulaqQUuW1U469gA9H6Epr0cffGNiYciPOGVD6ktmsZG0HDelLCZcec8JSUV9Cu78CWRHyGXdg0JnGem4aauE3QWnfX9HH2xkY50F6J627Rp5OxkTnRNYTsuOvh0Yz1StJnK4sd2GhZb8bGcVN7aIaNj9nSYnOS9oHYiN2EDWbkUeiqU8Z2TSZIetzkSsazBbv0Ruzvhdjo1Nl9M7byPz2SXNVZzIOnXdiy7cnbsNEtA8HWLcBG5l0JG25heK6kswUbNcdHxaZzwIzYVHmnM5nrsVnCnEDW7Ad30lrUQtqBzddjQ4taV49tcFRsurGNW2DcldX2psVmtT3Pa09NtnhMFDPlHthKpo1U2YEtLsbWCE+DbSTY0ziz7lZs1JcwoK0P1exgbKKKsZUKsUXmSbCJ1NKVncJNOyXkW3k22H04ttLHYZPHNplaxk0a37QLEIZN8MH8V9iaemzNj8Im7xIoNbQnvcSb0ruyyE273M2xUR9MtoT/r7DRDAdgmx0Tm7QnpdQayB/Tq2LLn+iW12+ucmy0l2Z++YOxhSYvmy7198RW+ihsogWE9dAr5AztjahfRgif0W7lc2z0TNYtDsUWDmqijoYtPC42fuBibe2cWncDyk0IZ7jdim3xDmxFLq5Ph40zinPUmC8hIGGAfD/t8AG8GmyVd2ArsEV/timBCzjiqHGeK8Ytb5bbfQnv6qT7Yjv1uo3zk3LUeD9pn3C7o16HasBfr2Kjhr5sF/hWbA0cKj0osredepeQe+V/cNR4bCMykk0Ytu1+0nwBUns7tmiOQqUrRRaQrh5bl/tfxrY+KjYWOoNf1cDUOGyMGhvcdnjl2SNlN96Gjbi4cJpkrm2RnnZdgG0oGY7wEXY3fYThiItvQ8FF51LEkUpN9MBoghkwqbSiRgE24ksjxh+cJj0cMYqHRWZKgtyiHmXccImZEmNjZkpcwZ1mysOwGVdljtu5FN/GqHELt06Pv1zayhtRkzQ2VG8dNvpApMHgtAZv1malOjuM4vS3Ilc7nFGcYRiLWQtdMAdi42J3A7b2Jdj+0VArC7EM+by5QstTjwVfoIajw4b99WKsCOtaMS6VtCZTXO6yjsewjvEh7eIo+1rkRLxa9G0NXyrprdj4SPE8zgPH7hLjuLC5Eoe23EzpoO1QHhCA6ilGHBFQqNE0fKG1UVAOagY1Po6EexYrXg4GWZOKqOMdZYio17TF/R7uFP06C2mU9KWS3opt13sJ8pZU2CMUB9ibqlfeYKY4f+m5li9gW5Ah0fG92ZBkZN4nNs24YTq9ZifIwOg6w+XsmhiVaXZyF8u9mC2n3CKSx4ZKst+BTQie0WGT3ksI7vbB5saa9xJoldM6W+n2U3Qf5M/DwvRNGuMmBMOgGJC1yYoKaRpFw2JgrLwo9t4U9UKgn+892B407gT+LRjR/BFInxooegsGwxCxCTE9JTJbUmw3SsQRHehSDbi74IijUM6dYiPzastWkkIWCbPmSnoXtonGqZdjk6hJ82gBNssm072Irc6RsVctKUB1JsW3lebcvp4PBsL3VSgndEthDGRuLhfRwZX0Lmz5/kqDTaamvFCqYHMtZz6U3Muk7RkeC+hxhnJa+rRzPpDKShbcbVpNNkWTsMD1nOtu6W3n3HtsXiKkWbxhhSuJx+ZK2Oyd2DRuGIpNprb7fVLXvx7kd6zPxUDT9jx03ZRs9uaknJaulIeJaWXxain6ZCiFMQ98266YZsWekxM33cRBudPsYRILr9HWmnaIkzRFiSU1Kvg9WOaVd3C1dmIznvXvymuoqW8vH6j6shs3/XZR5Hhr1U7T4xS9JvY7OrupLc7O8pT64NqPm2n24Uwp8Gw2xGkXY7UopaS3qeBdedmJAO/Ki3rUfdBCbWvl/vOpa/q5JHfTDJvqIJXfJQU99WVAGmrw1RlFvwVu1Vd1XAsC+MaRqu98iG71XPnKRf8c2ppOL50t328LRvCdngJNvo90UYAI2lNv9/X/t1K/TYk+TVl+Bmjbdbf5+Zp/CbXTCc5/3QOz/TTZPL7c37/cPvYmd7tzg0AgEAgEAoFAIBAIBAKBQCAQCAQCgUAgEOiv1f8A7owkFS1V+8M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b-NO"/>
          </a:p>
        </p:txBody>
      </p:sp>
      <p:pic>
        <p:nvPicPr>
          <p:cNvPr id="1032" name="Picture 8" descr="https://9to5mac.files.wordpress.com/2017/02/bluetooth-logo.png?w=1333"/>
          <p:cNvPicPr>
            <a:picLocks noGrp="1" noChangeAspect="1" noChangeArrowheads="1"/>
          </p:cNvPicPr>
          <p:nvPr>
            <p:ph type="pic" sz="quarter" idx="11"/>
          </p:nvPr>
        </p:nvPicPr>
        <p:blipFill>
          <a:blip r:embed="rId3">
            <a:extLst>
              <a:ext uri="{28A0092B-C50C-407E-A947-70E740481C1C}">
                <a14:useLocalDpi xmlns:a14="http://schemas.microsoft.com/office/drawing/2010/main" val="0"/>
              </a:ext>
            </a:extLst>
          </a:blip>
          <a:srcRect t="30989" b="3098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925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306553509"/>
              </p:ext>
            </p:extLst>
          </p:nvPr>
        </p:nvGraphicFramePr>
        <p:xfrm>
          <a:off x="307022" y="1545088"/>
          <a:ext cx="8372158" cy="3556000"/>
        </p:xfrm>
        <a:graphic>
          <a:graphicData uri="http://schemas.openxmlformats.org/drawingml/2006/table">
            <a:tbl>
              <a:tblPr firstRow="1" bandRow="1">
                <a:tableStyleId>{5C22544A-7EE6-4342-B048-85BDC9FD1C3A}</a:tableStyleId>
              </a:tblPr>
              <a:tblGrid>
                <a:gridCol w="1023014">
                  <a:extLst>
                    <a:ext uri="{9D8B030D-6E8A-4147-A177-3AD203B41FA5}">
                      <a16:colId xmlns:a16="http://schemas.microsoft.com/office/drawing/2014/main" val="20000"/>
                    </a:ext>
                  </a:extLst>
                </a:gridCol>
                <a:gridCol w="1458506">
                  <a:extLst>
                    <a:ext uri="{9D8B030D-6E8A-4147-A177-3AD203B41FA5}">
                      <a16:colId xmlns:a16="http://schemas.microsoft.com/office/drawing/2014/main" val="20001"/>
                    </a:ext>
                  </a:extLst>
                </a:gridCol>
                <a:gridCol w="5890638">
                  <a:extLst>
                    <a:ext uri="{9D8B030D-6E8A-4147-A177-3AD203B41FA5}">
                      <a16:colId xmlns:a16="http://schemas.microsoft.com/office/drawing/2014/main" val="20002"/>
                    </a:ext>
                  </a:extLst>
                </a:gridCol>
              </a:tblGrid>
              <a:tr h="370840">
                <a:tc>
                  <a:txBody>
                    <a:bodyPr/>
                    <a:lstStyle/>
                    <a:p>
                      <a:r>
                        <a:rPr lang="en-US" sz="1600" dirty="0">
                          <a:latin typeface="+mj-lt"/>
                        </a:rPr>
                        <a:t>Term</a:t>
                      </a:r>
                      <a:endParaRPr lang="nb-NO" sz="1600" dirty="0">
                        <a:latin typeface="+mj-lt"/>
                      </a:endParaRPr>
                    </a:p>
                  </a:txBody>
                  <a:tcPr/>
                </a:tc>
                <a:tc>
                  <a:txBody>
                    <a:bodyPr/>
                    <a:lstStyle/>
                    <a:p>
                      <a:r>
                        <a:rPr lang="en-US" sz="1600" dirty="0">
                          <a:latin typeface="+mj-lt"/>
                        </a:rPr>
                        <a:t>Introduced</a:t>
                      </a:r>
                      <a:endParaRPr lang="nb-NO" sz="1600" dirty="0">
                        <a:latin typeface="+mj-lt"/>
                      </a:endParaRPr>
                    </a:p>
                  </a:txBody>
                  <a:tcPr/>
                </a:tc>
                <a:tc>
                  <a:txBody>
                    <a:bodyPr/>
                    <a:lstStyle/>
                    <a:p>
                      <a:r>
                        <a:rPr lang="en-US" sz="1600" dirty="0">
                          <a:latin typeface="+mj-lt"/>
                        </a:rPr>
                        <a:t>Means</a:t>
                      </a:r>
                      <a:endParaRPr lang="nb-NO" sz="1600" dirty="0">
                        <a:latin typeface="+mj-lt"/>
                      </a:endParaRPr>
                    </a:p>
                  </a:txBody>
                  <a:tcPr/>
                </a:tc>
                <a:extLst>
                  <a:ext uri="{0D108BD9-81ED-4DB2-BD59-A6C34878D82A}">
                    <a16:rowId xmlns:a16="http://schemas.microsoft.com/office/drawing/2014/main" val="10000"/>
                  </a:ext>
                </a:extLst>
              </a:tr>
              <a:tr h="370840">
                <a:tc>
                  <a:txBody>
                    <a:bodyPr/>
                    <a:lstStyle/>
                    <a:p>
                      <a:r>
                        <a:rPr lang="en-US" sz="1600" b="1" dirty="0">
                          <a:latin typeface="+mj-lt"/>
                        </a:rPr>
                        <a:t>BR</a:t>
                      </a:r>
                      <a:endParaRPr lang="nb-NO" sz="1600" b="1" dirty="0">
                        <a:latin typeface="+mj-lt"/>
                      </a:endParaRPr>
                    </a:p>
                  </a:txBody>
                  <a:tcPr/>
                </a:tc>
                <a:tc>
                  <a:txBody>
                    <a:bodyPr/>
                    <a:lstStyle/>
                    <a:p>
                      <a:r>
                        <a:rPr lang="en-US" sz="1600" b="1" dirty="0">
                          <a:latin typeface="+mj-lt"/>
                        </a:rPr>
                        <a:t>1.1 (2002)</a:t>
                      </a:r>
                      <a:endParaRPr lang="nb-NO" sz="1600" b="1"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a:latin typeface="+mj-lt"/>
                        </a:rPr>
                        <a:t>Basic Rate (1 Mbit/s)</a:t>
                      </a:r>
                    </a:p>
                  </a:txBody>
                  <a:tcPr/>
                </a:tc>
                <a:extLst>
                  <a:ext uri="{0D108BD9-81ED-4DB2-BD59-A6C34878D82A}">
                    <a16:rowId xmlns:a16="http://schemas.microsoft.com/office/drawing/2014/main" val="10001"/>
                  </a:ext>
                </a:extLst>
              </a:tr>
              <a:tr h="370840">
                <a:tc>
                  <a:txBody>
                    <a:bodyPr/>
                    <a:lstStyle/>
                    <a:p>
                      <a:r>
                        <a:rPr lang="en-US" sz="1600" b="1" dirty="0">
                          <a:latin typeface="+mj-lt"/>
                        </a:rPr>
                        <a:t>EDR</a:t>
                      </a:r>
                      <a:endParaRPr lang="nb-NO" sz="1600" b="1" dirty="0">
                        <a:latin typeface="+mj-lt"/>
                      </a:endParaRPr>
                    </a:p>
                  </a:txBody>
                  <a:tcPr/>
                </a:tc>
                <a:tc>
                  <a:txBody>
                    <a:bodyPr/>
                    <a:lstStyle/>
                    <a:p>
                      <a:r>
                        <a:rPr lang="en-US" sz="1600" b="1" dirty="0">
                          <a:latin typeface="+mj-lt"/>
                        </a:rPr>
                        <a:t>2.0 (2004)</a:t>
                      </a:r>
                      <a:endParaRPr lang="nb-NO" sz="1600" b="1"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err="1">
                          <a:latin typeface="+mj-lt"/>
                        </a:rPr>
                        <a:t>Enhanced</a:t>
                      </a:r>
                      <a:r>
                        <a:rPr lang="fr-FR" sz="1600" dirty="0">
                          <a:latin typeface="+mj-lt"/>
                        </a:rPr>
                        <a:t> Data Rate (2 and 3 Mbit/s)</a:t>
                      </a:r>
                    </a:p>
                  </a:txBody>
                  <a:tcPr/>
                </a:tc>
                <a:extLst>
                  <a:ext uri="{0D108BD9-81ED-4DB2-BD59-A6C34878D82A}">
                    <a16:rowId xmlns:a16="http://schemas.microsoft.com/office/drawing/2014/main" val="10002"/>
                  </a:ext>
                </a:extLst>
              </a:tr>
              <a:tr h="370840">
                <a:tc>
                  <a:txBody>
                    <a:bodyPr/>
                    <a:lstStyle/>
                    <a:p>
                      <a:r>
                        <a:rPr lang="en-US" sz="1600" b="1" dirty="0">
                          <a:latin typeface="+mj-lt"/>
                        </a:rPr>
                        <a:t>HS</a:t>
                      </a:r>
                      <a:endParaRPr lang="nb-NO" sz="1600" b="1" dirty="0">
                        <a:latin typeface="+mj-lt"/>
                      </a:endParaRPr>
                    </a:p>
                  </a:txBody>
                  <a:tcPr/>
                </a:tc>
                <a:tc>
                  <a:txBody>
                    <a:bodyPr/>
                    <a:lstStyle/>
                    <a:p>
                      <a:r>
                        <a:rPr lang="en-US" sz="1600" b="1" dirty="0">
                          <a:latin typeface="+mj-lt"/>
                        </a:rPr>
                        <a:t>3.0 (2009)</a:t>
                      </a:r>
                      <a:endParaRPr lang="nb-NO" sz="1600" b="1"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a:latin typeface="+mj-lt"/>
                        </a:rPr>
                        <a:t>High Speed (up to 24 Mbit/s)</a:t>
                      </a:r>
                    </a:p>
                  </a:txBody>
                  <a:tcPr/>
                </a:tc>
                <a:extLst>
                  <a:ext uri="{0D108BD9-81ED-4DB2-BD59-A6C34878D82A}">
                    <a16:rowId xmlns:a16="http://schemas.microsoft.com/office/drawing/2014/main" val="10003"/>
                  </a:ext>
                </a:extLst>
              </a:tr>
              <a:tr h="0">
                <a:tc>
                  <a:txBody>
                    <a:bodyPr/>
                    <a:lstStyle/>
                    <a:p>
                      <a:r>
                        <a:rPr lang="en-US" sz="1600" b="1" dirty="0">
                          <a:latin typeface="+mj-lt"/>
                        </a:rPr>
                        <a:t>LE</a:t>
                      </a:r>
                      <a:endParaRPr lang="nb-NO" sz="1600" b="1" dirty="0">
                        <a:latin typeface="+mj-lt"/>
                      </a:endParaRPr>
                    </a:p>
                  </a:txBody>
                  <a:tcPr/>
                </a:tc>
                <a:tc>
                  <a:txBody>
                    <a:bodyPr/>
                    <a:lstStyle/>
                    <a:p>
                      <a:r>
                        <a:rPr lang="en-US" sz="1600" b="1" dirty="0">
                          <a:latin typeface="+mj-lt"/>
                        </a:rPr>
                        <a:t>4.0 (2010)</a:t>
                      </a:r>
                      <a:endParaRPr lang="nb-NO" sz="1600" b="1"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err="1">
                          <a:latin typeface="+mj-lt"/>
                        </a:rPr>
                        <a:t>Low</a:t>
                      </a:r>
                      <a:r>
                        <a:rPr lang="fr-FR" sz="1600" dirty="0">
                          <a:latin typeface="+mj-lt"/>
                        </a:rPr>
                        <a:t> </a:t>
                      </a:r>
                      <a:r>
                        <a:rPr lang="fr-FR" sz="1600" dirty="0" err="1">
                          <a:latin typeface="+mj-lt"/>
                        </a:rPr>
                        <a:t>Energy</a:t>
                      </a:r>
                      <a:r>
                        <a:rPr lang="fr-FR" sz="1600" dirty="0">
                          <a:latin typeface="+mj-lt"/>
                        </a:rPr>
                        <a:t> (1 Mbit/s ultra </a:t>
                      </a:r>
                      <a:r>
                        <a:rPr lang="fr-FR" sz="1600" dirty="0" err="1">
                          <a:latin typeface="+mj-lt"/>
                        </a:rPr>
                        <a:t>low</a:t>
                      </a:r>
                      <a:r>
                        <a:rPr lang="fr-FR" sz="1600" dirty="0">
                          <a:latin typeface="+mj-lt"/>
                        </a:rPr>
                        <a:t> power)</a:t>
                      </a:r>
                    </a:p>
                  </a:txBody>
                  <a:tcPr/>
                </a:tc>
                <a:extLst>
                  <a:ext uri="{0D108BD9-81ED-4DB2-BD59-A6C34878D82A}">
                    <a16:rowId xmlns:a16="http://schemas.microsoft.com/office/drawing/2014/main" val="10004"/>
                  </a:ext>
                </a:extLst>
              </a:tr>
              <a:tr h="242570">
                <a:tc>
                  <a:txBody>
                    <a:bodyPr/>
                    <a:lstStyle/>
                    <a:p>
                      <a:endParaRPr lang="nb-NO" sz="1600" b="1" dirty="0">
                        <a:latin typeface="+mj-lt"/>
                      </a:endParaRPr>
                    </a:p>
                  </a:txBody>
                  <a:tcPr/>
                </a:tc>
                <a:tc>
                  <a:txBody>
                    <a:bodyPr/>
                    <a:lstStyle/>
                    <a:p>
                      <a:r>
                        <a:rPr lang="nb-NO" sz="1600" b="1" dirty="0">
                          <a:latin typeface="+mj-lt"/>
                        </a:rPr>
                        <a:t>4.1 (2013)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a:latin typeface="+mj-lt"/>
                        </a:rPr>
                        <a:t>L2CAP </a:t>
                      </a:r>
                      <a:r>
                        <a:rPr lang="fr-FR" sz="1600" dirty="0" err="1">
                          <a:latin typeface="+mj-lt"/>
                        </a:rPr>
                        <a:t>CoC</a:t>
                      </a:r>
                      <a:r>
                        <a:rPr lang="fr-FR" sz="1600" dirty="0">
                          <a:latin typeface="+mj-lt"/>
                        </a:rPr>
                        <a:t>,</a:t>
                      </a:r>
                      <a:r>
                        <a:rPr lang="fr-FR" sz="1600" baseline="0" dirty="0">
                          <a:latin typeface="+mj-lt"/>
                        </a:rPr>
                        <a:t> </a:t>
                      </a:r>
                      <a:r>
                        <a:rPr lang="fr-FR" sz="1600" baseline="0" dirty="0" err="1">
                          <a:latin typeface="+mj-lt"/>
                        </a:rPr>
                        <a:t>Low</a:t>
                      </a:r>
                      <a:r>
                        <a:rPr lang="fr-FR" sz="1600" baseline="0" dirty="0">
                          <a:latin typeface="+mj-lt"/>
                        </a:rPr>
                        <a:t> </a:t>
                      </a:r>
                      <a:r>
                        <a:rPr lang="fr-FR" sz="1600" baseline="0" dirty="0" err="1">
                          <a:latin typeface="+mj-lt"/>
                        </a:rPr>
                        <a:t>Duty</a:t>
                      </a:r>
                      <a:r>
                        <a:rPr lang="fr-FR" sz="1600" baseline="0" dirty="0">
                          <a:latin typeface="+mj-lt"/>
                        </a:rPr>
                        <a:t> Cycle </a:t>
                      </a:r>
                      <a:r>
                        <a:rPr lang="fr-FR" sz="1600" baseline="0" dirty="0" err="1">
                          <a:latin typeface="+mj-lt"/>
                        </a:rPr>
                        <a:t>directed</a:t>
                      </a:r>
                      <a:r>
                        <a:rPr lang="fr-FR" sz="1600" baseline="0" dirty="0">
                          <a:latin typeface="+mj-lt"/>
                        </a:rPr>
                        <a:t> adv., multi </a:t>
                      </a:r>
                      <a:r>
                        <a:rPr lang="fr-FR" sz="1600" baseline="0" dirty="0" err="1">
                          <a:latin typeface="+mj-lt"/>
                        </a:rPr>
                        <a:t>role</a:t>
                      </a:r>
                      <a:r>
                        <a:rPr lang="fr-FR" sz="1600" baseline="0" dirty="0">
                          <a:latin typeface="+mj-lt"/>
                        </a:rPr>
                        <a:t>, </a:t>
                      </a:r>
                      <a:r>
                        <a:rPr lang="fr-FR" sz="1600" baseline="0" dirty="0" err="1">
                          <a:latin typeface="+mj-lt"/>
                        </a:rPr>
                        <a:t>Privacy</a:t>
                      </a:r>
                      <a:r>
                        <a:rPr lang="fr-FR" sz="1600" baseline="0" dirty="0">
                          <a:latin typeface="+mj-lt"/>
                        </a:rPr>
                        <a:t> 1.1, ++</a:t>
                      </a:r>
                      <a:endParaRPr lang="fr-FR" sz="1600" dirty="0">
                        <a:latin typeface="+mj-lt"/>
                      </a:endParaRPr>
                    </a:p>
                  </a:txBody>
                  <a:tcPr/>
                </a:tc>
                <a:extLst>
                  <a:ext uri="{0D108BD9-81ED-4DB2-BD59-A6C34878D82A}">
                    <a16:rowId xmlns:a16="http://schemas.microsoft.com/office/drawing/2014/main" val="366185089"/>
                  </a:ext>
                </a:extLst>
              </a:tr>
              <a:tr h="149860">
                <a:tc>
                  <a:txBody>
                    <a:bodyPr/>
                    <a:lstStyle/>
                    <a:p>
                      <a:endParaRPr lang="nb-NO" sz="1600" b="1" dirty="0">
                        <a:latin typeface="+mj-lt"/>
                      </a:endParaRPr>
                    </a:p>
                  </a:txBody>
                  <a:tcPr/>
                </a:tc>
                <a:tc>
                  <a:txBody>
                    <a:bodyPr/>
                    <a:lstStyle/>
                    <a:p>
                      <a:r>
                        <a:rPr lang="nb-NO" sz="1600" b="1" dirty="0">
                          <a:latin typeface="+mj-lt"/>
                        </a:rPr>
                        <a:t>4.2 (2014)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a:latin typeface="+mj-lt"/>
                        </a:rPr>
                        <a:t>LESC, DLE, </a:t>
                      </a:r>
                      <a:r>
                        <a:rPr lang="fr-FR" sz="1600" dirty="0" err="1">
                          <a:latin typeface="+mj-lt"/>
                        </a:rPr>
                        <a:t>Privacy</a:t>
                      </a:r>
                      <a:r>
                        <a:rPr lang="fr-FR" sz="1600" dirty="0">
                          <a:latin typeface="+mj-lt"/>
                        </a:rPr>
                        <a:t> 1.2, ++</a:t>
                      </a:r>
                    </a:p>
                  </a:txBody>
                  <a:tcPr/>
                </a:tc>
                <a:extLst>
                  <a:ext uri="{0D108BD9-81ED-4DB2-BD59-A6C34878D82A}">
                    <a16:rowId xmlns:a16="http://schemas.microsoft.com/office/drawing/2014/main" val="2818609825"/>
                  </a:ext>
                </a:extLst>
              </a:tr>
              <a:tr h="0">
                <a:tc>
                  <a:txBody>
                    <a:bodyPr/>
                    <a:lstStyle/>
                    <a:p>
                      <a:endParaRPr lang="nb-NO" sz="1600" b="1" dirty="0">
                        <a:latin typeface="+mj-lt"/>
                      </a:endParaRPr>
                    </a:p>
                  </a:txBody>
                  <a:tcPr/>
                </a:tc>
                <a:tc>
                  <a:txBody>
                    <a:bodyPr/>
                    <a:lstStyle/>
                    <a:p>
                      <a:r>
                        <a:rPr lang="nb-NO" sz="1600" b="1" dirty="0">
                          <a:latin typeface="+mj-lt"/>
                        </a:rPr>
                        <a:t>5.0 (2016)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dirty="0">
                          <a:latin typeface="+mj-lt"/>
                        </a:rPr>
                        <a:t>High Speed(2 Mbit/s), Long Range, LE Adv. Extensions, </a:t>
                      </a:r>
                      <a:br>
                        <a:rPr lang="fr-FR" sz="1600" dirty="0">
                          <a:latin typeface="+mj-lt"/>
                        </a:rPr>
                      </a:br>
                      <a:r>
                        <a:rPr lang="fr-FR" sz="1600" dirty="0">
                          <a:latin typeface="+mj-lt"/>
                        </a:rPr>
                        <a:t>LE Channel</a:t>
                      </a:r>
                      <a:r>
                        <a:rPr lang="fr-FR" sz="1600" baseline="0" dirty="0">
                          <a:latin typeface="+mj-lt"/>
                        </a:rPr>
                        <a:t> </a:t>
                      </a:r>
                      <a:r>
                        <a:rPr lang="fr-FR" sz="1600" baseline="0" dirty="0" err="1">
                          <a:latin typeface="+mj-lt"/>
                        </a:rPr>
                        <a:t>Selection</a:t>
                      </a:r>
                      <a:r>
                        <a:rPr lang="fr-FR" sz="1600" baseline="0" dirty="0">
                          <a:latin typeface="+mj-lt"/>
                        </a:rPr>
                        <a:t> </a:t>
                      </a:r>
                      <a:r>
                        <a:rPr lang="fr-FR" sz="1600" baseline="0" dirty="0" err="1">
                          <a:latin typeface="+mj-lt"/>
                        </a:rPr>
                        <a:t>Algorithm</a:t>
                      </a:r>
                      <a:r>
                        <a:rPr lang="fr-FR" sz="1600" baseline="0" dirty="0">
                          <a:latin typeface="+mj-lt"/>
                        </a:rPr>
                        <a:t> #2, </a:t>
                      </a:r>
                      <a:r>
                        <a:rPr lang="fr-FR" sz="1600" baseline="0" dirty="0" err="1">
                          <a:latin typeface="+mj-lt"/>
                        </a:rPr>
                        <a:t>Increased</a:t>
                      </a:r>
                      <a:r>
                        <a:rPr lang="fr-FR" sz="1600" baseline="0" dirty="0">
                          <a:latin typeface="+mj-lt"/>
                        </a:rPr>
                        <a:t> max power, ++</a:t>
                      </a:r>
                      <a:endParaRPr lang="fr-FR" sz="1600" dirty="0">
                        <a:latin typeface="+mj-lt"/>
                      </a:endParaRPr>
                    </a:p>
                  </a:txBody>
                  <a:tcPr/>
                </a:tc>
                <a:extLst>
                  <a:ext uri="{0D108BD9-81ED-4DB2-BD59-A6C34878D82A}">
                    <a16:rowId xmlns:a16="http://schemas.microsoft.com/office/drawing/2014/main" val="3092521555"/>
                  </a:ext>
                </a:extLst>
              </a:tr>
            </a:tbl>
          </a:graphicData>
        </a:graphic>
      </p:graphicFrame>
      <p:sp>
        <p:nvSpPr>
          <p:cNvPr id="2" name="Title 1"/>
          <p:cNvSpPr>
            <a:spLocks noGrp="1"/>
          </p:cNvSpPr>
          <p:nvPr>
            <p:ph type="title"/>
          </p:nvPr>
        </p:nvSpPr>
        <p:spPr/>
        <p:txBody>
          <a:bodyPr/>
          <a:lstStyle/>
          <a:p>
            <a:r>
              <a:rPr lang="en-US" dirty="0">
                <a:latin typeface="Gotham Extra Light" charset="0"/>
                <a:ea typeface="Gotham Extra Light" charset="0"/>
                <a:cs typeface="Gotham Extra Light" charset="0"/>
              </a:rPr>
              <a:t>Bluetooth modes</a:t>
            </a:r>
            <a:endParaRPr lang="en-US" sz="2800" dirty="0">
              <a:latin typeface="Gotham Extra Light" charset="0"/>
              <a:ea typeface="Gotham Extra Light" charset="0"/>
              <a:cs typeface="Gotham Extra Light" charset="0"/>
            </a:endParaRPr>
          </a:p>
        </p:txBody>
      </p:sp>
      <p:sp>
        <p:nvSpPr>
          <p:cNvPr id="9" name="Rectangle 8"/>
          <p:cNvSpPr/>
          <p:nvPr/>
        </p:nvSpPr>
        <p:spPr>
          <a:xfrm>
            <a:off x="307022" y="1919444"/>
            <a:ext cx="8372158" cy="1103366"/>
          </a:xfrm>
          <a:prstGeom prst="rect">
            <a:avLst/>
          </a:prstGeom>
          <a:solidFill>
            <a:schemeClr val="bg1">
              <a:alpha val="72000"/>
            </a:schemeClr>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b-NO" dirty="0"/>
          </a:p>
        </p:txBody>
      </p:sp>
      <p:sp>
        <p:nvSpPr>
          <p:cNvPr id="7" name="Rectangle 6"/>
          <p:cNvSpPr/>
          <p:nvPr/>
        </p:nvSpPr>
        <p:spPr>
          <a:xfrm>
            <a:off x="307022" y="3022810"/>
            <a:ext cx="8372158" cy="2078278"/>
          </a:xfrm>
          <a:prstGeom prst="rect">
            <a:avLst/>
          </a:prstGeom>
          <a:noFill/>
          <a:ln w="19050">
            <a:solidFill>
              <a:schemeClr val="accent3"/>
            </a:solidFill>
            <a:prstDash val="dash"/>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b-NO" dirty="0"/>
          </a:p>
        </p:txBody>
      </p:sp>
    </p:spTree>
    <p:extLst>
      <p:ext uri="{BB962C8B-B14F-4D97-AF65-F5344CB8AC3E}">
        <p14:creationId xmlns:p14="http://schemas.microsoft.com/office/powerpoint/2010/main" val="3360441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otham Extra Light" charset="0"/>
                <a:ea typeface="Gotham Extra Light" charset="0"/>
                <a:cs typeface="Gotham Extra Light" charset="0"/>
              </a:rPr>
              <a:t>Bluetooth LE Architecture</a:t>
            </a:r>
            <a:endParaRPr lang="en-US" sz="2800" dirty="0">
              <a:latin typeface="Gotham Extra Light" charset="0"/>
              <a:ea typeface="Gotham Extra Light" charset="0"/>
              <a:cs typeface="Gotham Extra Light" charset="0"/>
            </a:endParaRPr>
          </a:p>
        </p:txBody>
      </p:sp>
      <p:sp>
        <p:nvSpPr>
          <p:cNvPr id="3" name="Content Placeholder 2"/>
          <p:cNvSpPr>
            <a:spLocks noGrp="1"/>
          </p:cNvSpPr>
          <p:nvPr>
            <p:ph sz="quarter" idx="10"/>
          </p:nvPr>
        </p:nvSpPr>
        <p:spPr>
          <a:xfrm>
            <a:off x="496686" y="1527175"/>
            <a:ext cx="4589444" cy="2949727"/>
          </a:xfrm>
        </p:spPr>
        <p:txBody>
          <a:bodyPr anchor="ctr">
            <a:normAutofit/>
          </a:bodyPr>
          <a:lstStyle/>
          <a:p>
            <a:pPr marL="284400">
              <a:buFont typeface="Wingdings" charset="2"/>
              <a:buChar char="§"/>
            </a:pPr>
            <a:r>
              <a:rPr lang="en-US" dirty="0"/>
              <a:t>Split into three main building blocks</a:t>
            </a:r>
          </a:p>
          <a:p>
            <a:pPr marL="741600" lvl="1">
              <a:buFont typeface="Wingdings" charset="2"/>
              <a:buChar char="§"/>
            </a:pPr>
            <a:r>
              <a:rPr lang="en-US" dirty="0"/>
              <a:t>Application</a:t>
            </a:r>
          </a:p>
          <a:p>
            <a:pPr marL="896400" lvl="2">
              <a:buFont typeface="Wingdings" charset="2"/>
              <a:buChar char="§"/>
            </a:pPr>
            <a:r>
              <a:rPr lang="en-US" dirty="0"/>
              <a:t>User application interfacing with the Bluetooth protocol stack</a:t>
            </a:r>
          </a:p>
          <a:p>
            <a:pPr marL="741600" lvl="1">
              <a:buFont typeface="Wingdings" charset="2"/>
              <a:buChar char="§"/>
            </a:pPr>
            <a:r>
              <a:rPr lang="en-US" dirty="0"/>
              <a:t>Host</a:t>
            </a:r>
          </a:p>
          <a:p>
            <a:pPr marL="896400" lvl="2">
              <a:buFont typeface="Wingdings" charset="2"/>
              <a:buChar char="§"/>
            </a:pPr>
            <a:r>
              <a:rPr lang="en-US" dirty="0"/>
              <a:t>Upper layers of the Bluetooth protocol stack </a:t>
            </a:r>
          </a:p>
          <a:p>
            <a:pPr marL="741600" lvl="1">
              <a:buFont typeface="Wingdings" charset="2"/>
              <a:buChar char="§"/>
            </a:pPr>
            <a:r>
              <a:rPr lang="en-US" dirty="0"/>
              <a:t>Controller</a:t>
            </a:r>
          </a:p>
          <a:p>
            <a:pPr marL="896400" lvl="2">
              <a:buFont typeface="Wingdings" charset="2"/>
              <a:buChar char="§"/>
            </a:pPr>
            <a:r>
              <a:rPr lang="en-US" dirty="0"/>
              <a:t>Low layers of the Bluetooth protocol stack, including the radio </a:t>
            </a:r>
          </a:p>
          <a:p>
            <a:pPr marL="716400" lvl="2" indent="0">
              <a:buNone/>
            </a:pPr>
            <a:endParaRPr lang="en-US" dirty="0"/>
          </a:p>
        </p:txBody>
      </p:sp>
      <p:grpSp>
        <p:nvGrpSpPr>
          <p:cNvPr id="4" name="Group 3"/>
          <p:cNvGrpSpPr/>
          <p:nvPr/>
        </p:nvGrpSpPr>
        <p:grpSpPr>
          <a:xfrm>
            <a:off x="5390371" y="2092084"/>
            <a:ext cx="3505200" cy="1447800"/>
            <a:chOff x="2724150" y="3146425"/>
            <a:chExt cx="3505200" cy="1447800"/>
          </a:xfrm>
        </p:grpSpPr>
        <p:sp>
          <p:nvSpPr>
            <p:cNvPr id="5" name="AutoShape 22"/>
            <p:cNvSpPr>
              <a:spLocks noChangeArrowheads="1"/>
            </p:cNvSpPr>
            <p:nvPr/>
          </p:nvSpPr>
          <p:spPr bwMode="auto">
            <a:xfrm>
              <a:off x="2724150" y="3146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6" name="Rectangle 5"/>
            <p:cNvSpPr>
              <a:spLocks noChangeArrowheads="1"/>
            </p:cNvSpPr>
            <p:nvPr/>
          </p:nvSpPr>
          <p:spPr bwMode="auto">
            <a:xfrm rot="5400000">
              <a:off x="2697019" y="3714008"/>
              <a:ext cx="632112" cy="33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1600" u="none" dirty="0">
                  <a:solidFill>
                    <a:schemeClr val="tx2"/>
                  </a:solidFill>
                  <a:latin typeface="+mn-lt"/>
                  <a:ea typeface="+mn-ea"/>
                </a:rPr>
                <a:t>Host</a:t>
              </a:r>
            </a:p>
          </p:txBody>
        </p:sp>
        <p:sp>
          <p:nvSpPr>
            <p:cNvPr id="7" name="L-Shape 3"/>
            <p:cNvSpPr/>
            <p:nvPr/>
          </p:nvSpPr>
          <p:spPr>
            <a:xfrm rot="10800000">
              <a:off x="4666146" y="3282946"/>
              <a:ext cx="1377950" cy="1193801"/>
            </a:xfrm>
            <a:custGeom>
              <a:avLst/>
              <a:gdLst>
                <a:gd name="connsiteX0" fmla="*/ 0 w 838200"/>
                <a:gd name="connsiteY0" fmla="*/ 0 h 1212850"/>
                <a:gd name="connsiteX1" fmla="*/ 419100 w 838200"/>
                <a:gd name="connsiteY1" fmla="*/ 0 h 1212850"/>
                <a:gd name="connsiteX2" fmla="*/ 419100 w 838200"/>
                <a:gd name="connsiteY2" fmla="*/ 793750 h 1212850"/>
                <a:gd name="connsiteX3" fmla="*/ 838200 w 838200"/>
                <a:gd name="connsiteY3" fmla="*/ 793750 h 1212850"/>
                <a:gd name="connsiteX4" fmla="*/ 838200 w 838200"/>
                <a:gd name="connsiteY4" fmla="*/ 1212850 h 1212850"/>
                <a:gd name="connsiteX5" fmla="*/ 0 w 838200"/>
                <a:gd name="connsiteY5" fmla="*/ 1212850 h 1212850"/>
                <a:gd name="connsiteX6" fmla="*/ 0 w 8382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8382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13208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508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50800 h 1263650"/>
                <a:gd name="connsiteX0" fmla="*/ 0 w 1320800"/>
                <a:gd name="connsiteY0" fmla="*/ 127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12700 h 126365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270000 h 1270000"/>
                <a:gd name="connsiteX5" fmla="*/ 0 w 1320800"/>
                <a:gd name="connsiteY5" fmla="*/ 1270000 h 1270000"/>
                <a:gd name="connsiteX6" fmla="*/ 12700 w 1320800"/>
                <a:gd name="connsiteY6" fmla="*/ 0 h 127000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193800 h 1270000"/>
                <a:gd name="connsiteX5" fmla="*/ 0 w 1320800"/>
                <a:gd name="connsiteY5" fmla="*/ 1270000 h 1270000"/>
                <a:gd name="connsiteX6" fmla="*/ 12700 w 1320800"/>
                <a:gd name="connsiteY6" fmla="*/ 0 h 1270000"/>
                <a:gd name="connsiteX0" fmla="*/ 6641 w 1314741"/>
                <a:gd name="connsiteY0" fmla="*/ 0 h 1193800"/>
                <a:gd name="connsiteX1" fmla="*/ 413041 w 1314741"/>
                <a:gd name="connsiteY1" fmla="*/ 6350 h 1193800"/>
                <a:gd name="connsiteX2" fmla="*/ 413041 w 1314741"/>
                <a:gd name="connsiteY2" fmla="*/ 850900 h 1193800"/>
                <a:gd name="connsiteX3" fmla="*/ 1314741 w 1314741"/>
                <a:gd name="connsiteY3" fmla="*/ 850900 h 1193800"/>
                <a:gd name="connsiteX4" fmla="*/ 1314741 w 1314741"/>
                <a:gd name="connsiteY4" fmla="*/ 1193800 h 1193800"/>
                <a:gd name="connsiteX5" fmla="*/ 0 w 1314741"/>
                <a:gd name="connsiteY5" fmla="*/ 1187450 h 1193800"/>
                <a:gd name="connsiteX6" fmla="*/ 6641 w 1314741"/>
                <a:gd name="connsiteY6" fmla="*/ 0 h 119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4741" h="1193800">
                  <a:moveTo>
                    <a:pt x="6641" y="0"/>
                  </a:moveTo>
                  <a:lnTo>
                    <a:pt x="413041" y="6350"/>
                  </a:lnTo>
                  <a:lnTo>
                    <a:pt x="413041" y="850900"/>
                  </a:lnTo>
                  <a:lnTo>
                    <a:pt x="1314741" y="850900"/>
                  </a:lnTo>
                  <a:lnTo>
                    <a:pt x="1314741" y="1193800"/>
                  </a:lnTo>
                  <a:lnTo>
                    <a:pt x="0" y="1187450"/>
                  </a:lnTo>
                  <a:cubicBezTo>
                    <a:pt x="2214" y="791633"/>
                    <a:pt x="4427" y="395817"/>
                    <a:pt x="6641" y="0"/>
                  </a:cubicBezTo>
                  <a:close/>
                </a:path>
              </a:pathLst>
            </a:cu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nb-NO" dirty="0"/>
            </a:p>
          </p:txBody>
        </p:sp>
        <p:sp>
          <p:nvSpPr>
            <p:cNvPr id="8" name="TextBox 31"/>
            <p:cNvSpPr txBox="1"/>
            <p:nvPr/>
          </p:nvSpPr>
          <p:spPr>
            <a:xfrm>
              <a:off x="4814685" y="3304009"/>
              <a:ext cx="79692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lt1"/>
                  </a:solidFill>
                  <a:latin typeface="+mn-lt"/>
                </a:rPr>
                <a:t>GAP</a:t>
              </a:r>
              <a:endParaRPr lang="nb-NO" sz="1200" dirty="0">
                <a:solidFill>
                  <a:schemeClr val="lt1"/>
                </a:solidFill>
                <a:latin typeface="+mn-lt"/>
              </a:endParaRPr>
            </a:p>
          </p:txBody>
        </p:sp>
        <p:sp>
          <p:nvSpPr>
            <p:cNvPr id="9" name="Rectangle 8"/>
            <p:cNvSpPr/>
            <p:nvPr/>
          </p:nvSpPr>
          <p:spPr>
            <a:xfrm>
              <a:off x="3243746" y="328294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GATT</a:t>
              </a:r>
              <a:endParaRPr lang="nb-NO" sz="1200" dirty="0"/>
            </a:p>
          </p:txBody>
        </p:sp>
        <p:sp>
          <p:nvSpPr>
            <p:cNvPr id="10" name="Rectangle 9"/>
            <p:cNvSpPr/>
            <p:nvPr/>
          </p:nvSpPr>
          <p:spPr>
            <a:xfrm>
              <a:off x="3243746" y="370966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ATT</a:t>
              </a:r>
              <a:endParaRPr lang="nb-NO" sz="1200" dirty="0"/>
            </a:p>
          </p:txBody>
        </p:sp>
        <p:sp>
          <p:nvSpPr>
            <p:cNvPr id="11" name="Rectangle 10"/>
            <p:cNvSpPr/>
            <p:nvPr/>
          </p:nvSpPr>
          <p:spPr>
            <a:xfrm>
              <a:off x="4681386" y="3701732"/>
              <a:ext cx="83930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SMP</a:t>
              </a:r>
              <a:endParaRPr lang="nb-NO" sz="1200" dirty="0"/>
            </a:p>
          </p:txBody>
        </p:sp>
        <p:sp>
          <p:nvSpPr>
            <p:cNvPr id="12" name="Rectangle 11"/>
            <p:cNvSpPr/>
            <p:nvPr/>
          </p:nvSpPr>
          <p:spPr>
            <a:xfrm>
              <a:off x="3243745" y="4156068"/>
              <a:ext cx="227694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L2CAP</a:t>
              </a:r>
              <a:endParaRPr lang="nb-NO" sz="1200" dirty="0"/>
            </a:p>
          </p:txBody>
        </p:sp>
      </p:grpSp>
      <p:grpSp>
        <p:nvGrpSpPr>
          <p:cNvPr id="13" name="Group 12"/>
          <p:cNvGrpSpPr/>
          <p:nvPr/>
        </p:nvGrpSpPr>
        <p:grpSpPr>
          <a:xfrm>
            <a:off x="5390371" y="3611971"/>
            <a:ext cx="3505200" cy="1447800"/>
            <a:chOff x="2724150" y="4670425"/>
            <a:chExt cx="3505200" cy="1447800"/>
          </a:xfrm>
        </p:grpSpPr>
        <p:sp>
          <p:nvSpPr>
            <p:cNvPr id="14" name="AutoShape 3"/>
            <p:cNvSpPr>
              <a:spLocks noChangeArrowheads="1"/>
            </p:cNvSpPr>
            <p:nvPr/>
          </p:nvSpPr>
          <p:spPr bwMode="auto">
            <a:xfrm>
              <a:off x="2724150" y="4670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15" name="Rectangle 14"/>
            <p:cNvSpPr>
              <a:spLocks noChangeArrowheads="1"/>
            </p:cNvSpPr>
            <p:nvPr/>
          </p:nvSpPr>
          <p:spPr bwMode="auto">
            <a:xfrm rot="5400000">
              <a:off x="2421190" y="5154664"/>
              <a:ext cx="1094868" cy="33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31875">
                <a:buNone/>
              </a:pPr>
              <a:r>
                <a:rPr lang="en-US" sz="1200" u="none" dirty="0">
                  <a:solidFill>
                    <a:srgbClr val="080808"/>
                  </a:solidFill>
                </a:rPr>
                <a:t> </a:t>
              </a:r>
              <a:r>
                <a:rPr lang="en-US" sz="1600" u="none" dirty="0">
                  <a:solidFill>
                    <a:schemeClr val="tx2"/>
                  </a:solidFill>
                  <a:latin typeface="+mn-lt"/>
                  <a:ea typeface="+mn-ea"/>
                </a:rPr>
                <a:t>Controller</a:t>
              </a:r>
            </a:p>
          </p:txBody>
        </p:sp>
        <p:sp>
          <p:nvSpPr>
            <p:cNvPr id="16" name="Rectangle 15"/>
            <p:cNvSpPr/>
            <p:nvPr/>
          </p:nvSpPr>
          <p:spPr>
            <a:xfrm>
              <a:off x="3243746" y="476122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Host Controller Interface (HCI)</a:t>
              </a:r>
              <a:endParaRPr lang="nb-NO" sz="1200" dirty="0"/>
            </a:p>
          </p:txBody>
        </p:sp>
        <p:sp>
          <p:nvSpPr>
            <p:cNvPr id="17" name="Rectangle 16"/>
            <p:cNvSpPr/>
            <p:nvPr/>
          </p:nvSpPr>
          <p:spPr>
            <a:xfrm>
              <a:off x="3243746" y="518032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Link Layer (LL)</a:t>
              </a:r>
              <a:endParaRPr lang="nb-NO" sz="1200" dirty="0"/>
            </a:p>
          </p:txBody>
        </p:sp>
        <p:sp>
          <p:nvSpPr>
            <p:cNvPr id="18" name="Rectangle 17"/>
            <p:cNvSpPr/>
            <p:nvPr/>
          </p:nvSpPr>
          <p:spPr>
            <a:xfrm>
              <a:off x="3243746" y="561466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Physical Layer (PHY)</a:t>
              </a:r>
              <a:endParaRPr lang="nb-NO" sz="1200" dirty="0"/>
            </a:p>
          </p:txBody>
        </p:sp>
      </p:grpSp>
      <p:grpSp>
        <p:nvGrpSpPr>
          <p:cNvPr id="19" name="Group 18"/>
          <p:cNvGrpSpPr/>
          <p:nvPr/>
        </p:nvGrpSpPr>
        <p:grpSpPr>
          <a:xfrm>
            <a:off x="5390371" y="566958"/>
            <a:ext cx="3505200" cy="1447800"/>
            <a:chOff x="2724150" y="1622425"/>
            <a:chExt cx="3505200" cy="1447800"/>
          </a:xfrm>
        </p:grpSpPr>
        <p:sp>
          <p:nvSpPr>
            <p:cNvPr id="20" name="Rectangle 19"/>
            <p:cNvSpPr>
              <a:spLocks noChangeArrowheads="1"/>
            </p:cNvSpPr>
            <p:nvPr/>
          </p:nvSpPr>
          <p:spPr bwMode="auto">
            <a:xfrm>
              <a:off x="5296520" y="2151382"/>
              <a:ext cx="4730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2000" u="none" dirty="0">
                  <a:solidFill>
                    <a:srgbClr val="080808"/>
                  </a:solidFill>
                </a:rPr>
                <a:t>…</a:t>
              </a:r>
            </a:p>
          </p:txBody>
        </p:sp>
        <p:sp>
          <p:nvSpPr>
            <p:cNvPr id="21" name="AutoShape 24"/>
            <p:cNvSpPr>
              <a:spLocks noChangeArrowheads="1"/>
            </p:cNvSpPr>
            <p:nvPr/>
          </p:nvSpPr>
          <p:spPr bwMode="auto">
            <a:xfrm>
              <a:off x="2724150" y="1622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22" name="Rectangle 21"/>
            <p:cNvSpPr>
              <a:spLocks noChangeArrowheads="1"/>
            </p:cNvSpPr>
            <p:nvPr/>
          </p:nvSpPr>
          <p:spPr bwMode="auto">
            <a:xfrm rot="5400000">
              <a:off x="2320433" y="2174415"/>
              <a:ext cx="1370776" cy="34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1600" u="none" dirty="0">
                  <a:solidFill>
                    <a:schemeClr val="tx2"/>
                  </a:solidFill>
                  <a:latin typeface="+mn-lt"/>
                  <a:ea typeface="+mn-ea"/>
                </a:rPr>
                <a:t>Application</a:t>
              </a:r>
            </a:p>
          </p:txBody>
        </p:sp>
        <p:sp>
          <p:nvSpPr>
            <p:cNvPr id="23" name="Rectangle 22"/>
            <p:cNvSpPr/>
            <p:nvPr/>
          </p:nvSpPr>
          <p:spPr>
            <a:xfrm>
              <a:off x="3202623" y="1698625"/>
              <a:ext cx="289560" cy="1323203"/>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HID over GATT</a:t>
              </a:r>
              <a:endParaRPr lang="nb-NO" sz="1200" dirty="0"/>
            </a:p>
          </p:txBody>
        </p:sp>
        <p:sp>
          <p:nvSpPr>
            <p:cNvPr id="24" name="Rectangle 23"/>
            <p:cNvSpPr/>
            <p:nvPr/>
          </p:nvSpPr>
          <p:spPr>
            <a:xfrm>
              <a:off x="3558223" y="1698625"/>
              <a:ext cx="289560" cy="1323203"/>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Proximity</a:t>
              </a:r>
              <a:endParaRPr lang="nb-NO" sz="1200" dirty="0"/>
            </a:p>
          </p:txBody>
        </p:sp>
        <p:sp>
          <p:nvSpPr>
            <p:cNvPr id="25" name="Rectangle 24"/>
            <p:cNvSpPr/>
            <p:nvPr/>
          </p:nvSpPr>
          <p:spPr>
            <a:xfrm>
              <a:off x="3916363" y="1698625"/>
              <a:ext cx="289560" cy="1323203"/>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Battery</a:t>
              </a:r>
              <a:endParaRPr lang="nb-NO" sz="1200" dirty="0"/>
            </a:p>
          </p:txBody>
        </p:sp>
        <p:sp>
          <p:nvSpPr>
            <p:cNvPr id="26" name="Rectangle 25"/>
            <p:cNvSpPr/>
            <p:nvPr/>
          </p:nvSpPr>
          <p:spPr>
            <a:xfrm>
              <a:off x="4274986" y="1698625"/>
              <a:ext cx="289560" cy="1328202"/>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Thermometer</a:t>
              </a:r>
              <a:endParaRPr lang="nb-NO" sz="1200" dirty="0"/>
            </a:p>
          </p:txBody>
        </p:sp>
        <p:sp>
          <p:nvSpPr>
            <p:cNvPr id="27" name="Rectangle 26"/>
            <p:cNvSpPr/>
            <p:nvPr/>
          </p:nvSpPr>
          <p:spPr>
            <a:xfrm>
              <a:off x="4638841" y="1698625"/>
              <a:ext cx="289560" cy="1328202"/>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Heart Rate</a:t>
              </a:r>
              <a:endParaRPr lang="nb-NO" sz="1200" dirty="0"/>
            </a:p>
          </p:txBody>
        </p:sp>
        <p:sp>
          <p:nvSpPr>
            <p:cNvPr id="28" name="Rectangle 27"/>
            <p:cNvSpPr/>
            <p:nvPr/>
          </p:nvSpPr>
          <p:spPr>
            <a:xfrm>
              <a:off x="5014760" y="1698625"/>
              <a:ext cx="289560" cy="1328202"/>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Blood Pressure</a:t>
              </a:r>
              <a:endParaRPr lang="nb-NO" sz="1200" dirty="0"/>
            </a:p>
          </p:txBody>
        </p:sp>
        <p:sp>
          <p:nvSpPr>
            <p:cNvPr id="29" name="Rectangle 28"/>
            <p:cNvSpPr/>
            <p:nvPr/>
          </p:nvSpPr>
          <p:spPr>
            <a:xfrm>
              <a:off x="5652120" y="1685760"/>
              <a:ext cx="360040" cy="1344313"/>
            </a:xfrm>
            <a:prstGeom prst="rect">
              <a:avLst/>
            </a:prstGeom>
            <a:ln/>
          </p:spPr>
          <p:style>
            <a:lnRef idx="3">
              <a:schemeClr val="lt1"/>
            </a:lnRef>
            <a:fillRef idx="1">
              <a:schemeClr val="accent2"/>
            </a:fillRef>
            <a:effectRef idx="1">
              <a:schemeClr val="accent2"/>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Proprietary</a:t>
              </a:r>
              <a:endParaRPr lang="nb-NO" sz="1200" dirty="0"/>
            </a:p>
          </p:txBody>
        </p:sp>
      </p:grpSp>
      <p:grpSp>
        <p:nvGrpSpPr>
          <p:cNvPr id="30" name="Group 29"/>
          <p:cNvGrpSpPr/>
          <p:nvPr/>
        </p:nvGrpSpPr>
        <p:grpSpPr>
          <a:xfrm>
            <a:off x="5390371" y="2095747"/>
            <a:ext cx="3505200" cy="1447800"/>
            <a:chOff x="2724150" y="3146425"/>
            <a:chExt cx="3505200" cy="1447800"/>
          </a:xfrm>
        </p:grpSpPr>
        <p:sp>
          <p:nvSpPr>
            <p:cNvPr id="31" name="AutoShape 22"/>
            <p:cNvSpPr>
              <a:spLocks noChangeArrowheads="1"/>
            </p:cNvSpPr>
            <p:nvPr/>
          </p:nvSpPr>
          <p:spPr bwMode="auto">
            <a:xfrm>
              <a:off x="2724150" y="3146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32" name="Rectangle 31"/>
            <p:cNvSpPr>
              <a:spLocks noChangeArrowheads="1"/>
            </p:cNvSpPr>
            <p:nvPr/>
          </p:nvSpPr>
          <p:spPr bwMode="auto">
            <a:xfrm rot="5400000">
              <a:off x="2697019" y="3714008"/>
              <a:ext cx="632112" cy="33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1600" u="none" dirty="0">
                  <a:solidFill>
                    <a:schemeClr val="tx2"/>
                  </a:solidFill>
                  <a:latin typeface="+mn-lt"/>
                  <a:ea typeface="+mn-ea"/>
                </a:rPr>
                <a:t>Host</a:t>
              </a:r>
            </a:p>
          </p:txBody>
        </p:sp>
        <p:sp>
          <p:nvSpPr>
            <p:cNvPr id="33" name="L-Shape 3"/>
            <p:cNvSpPr/>
            <p:nvPr/>
          </p:nvSpPr>
          <p:spPr>
            <a:xfrm rot="10800000">
              <a:off x="4666146" y="3282946"/>
              <a:ext cx="1377950" cy="1193801"/>
            </a:xfrm>
            <a:custGeom>
              <a:avLst/>
              <a:gdLst>
                <a:gd name="connsiteX0" fmla="*/ 0 w 838200"/>
                <a:gd name="connsiteY0" fmla="*/ 0 h 1212850"/>
                <a:gd name="connsiteX1" fmla="*/ 419100 w 838200"/>
                <a:gd name="connsiteY1" fmla="*/ 0 h 1212850"/>
                <a:gd name="connsiteX2" fmla="*/ 419100 w 838200"/>
                <a:gd name="connsiteY2" fmla="*/ 793750 h 1212850"/>
                <a:gd name="connsiteX3" fmla="*/ 838200 w 838200"/>
                <a:gd name="connsiteY3" fmla="*/ 793750 h 1212850"/>
                <a:gd name="connsiteX4" fmla="*/ 838200 w 838200"/>
                <a:gd name="connsiteY4" fmla="*/ 1212850 h 1212850"/>
                <a:gd name="connsiteX5" fmla="*/ 0 w 838200"/>
                <a:gd name="connsiteY5" fmla="*/ 1212850 h 1212850"/>
                <a:gd name="connsiteX6" fmla="*/ 0 w 8382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8382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13208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508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50800 h 1263650"/>
                <a:gd name="connsiteX0" fmla="*/ 0 w 1320800"/>
                <a:gd name="connsiteY0" fmla="*/ 127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12700 h 126365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270000 h 1270000"/>
                <a:gd name="connsiteX5" fmla="*/ 0 w 1320800"/>
                <a:gd name="connsiteY5" fmla="*/ 1270000 h 1270000"/>
                <a:gd name="connsiteX6" fmla="*/ 12700 w 1320800"/>
                <a:gd name="connsiteY6" fmla="*/ 0 h 127000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193800 h 1270000"/>
                <a:gd name="connsiteX5" fmla="*/ 0 w 1320800"/>
                <a:gd name="connsiteY5" fmla="*/ 1270000 h 1270000"/>
                <a:gd name="connsiteX6" fmla="*/ 12700 w 1320800"/>
                <a:gd name="connsiteY6" fmla="*/ 0 h 1270000"/>
                <a:gd name="connsiteX0" fmla="*/ 6641 w 1314741"/>
                <a:gd name="connsiteY0" fmla="*/ 0 h 1193800"/>
                <a:gd name="connsiteX1" fmla="*/ 413041 w 1314741"/>
                <a:gd name="connsiteY1" fmla="*/ 6350 h 1193800"/>
                <a:gd name="connsiteX2" fmla="*/ 413041 w 1314741"/>
                <a:gd name="connsiteY2" fmla="*/ 850900 h 1193800"/>
                <a:gd name="connsiteX3" fmla="*/ 1314741 w 1314741"/>
                <a:gd name="connsiteY3" fmla="*/ 850900 h 1193800"/>
                <a:gd name="connsiteX4" fmla="*/ 1314741 w 1314741"/>
                <a:gd name="connsiteY4" fmla="*/ 1193800 h 1193800"/>
                <a:gd name="connsiteX5" fmla="*/ 0 w 1314741"/>
                <a:gd name="connsiteY5" fmla="*/ 1187450 h 1193800"/>
                <a:gd name="connsiteX6" fmla="*/ 6641 w 1314741"/>
                <a:gd name="connsiteY6" fmla="*/ 0 h 119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4741" h="1193800">
                  <a:moveTo>
                    <a:pt x="6641" y="0"/>
                  </a:moveTo>
                  <a:lnTo>
                    <a:pt x="413041" y="6350"/>
                  </a:lnTo>
                  <a:lnTo>
                    <a:pt x="413041" y="850900"/>
                  </a:lnTo>
                  <a:lnTo>
                    <a:pt x="1314741" y="850900"/>
                  </a:lnTo>
                  <a:lnTo>
                    <a:pt x="1314741" y="1193800"/>
                  </a:lnTo>
                  <a:lnTo>
                    <a:pt x="0" y="1187450"/>
                  </a:lnTo>
                  <a:cubicBezTo>
                    <a:pt x="2214" y="791633"/>
                    <a:pt x="4427" y="395817"/>
                    <a:pt x="6641" y="0"/>
                  </a:cubicBezTo>
                  <a:close/>
                </a:path>
              </a:pathLst>
            </a:cu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nb-NO" dirty="0"/>
            </a:p>
          </p:txBody>
        </p:sp>
        <p:sp>
          <p:nvSpPr>
            <p:cNvPr id="34" name="TextBox 31"/>
            <p:cNvSpPr txBox="1"/>
            <p:nvPr/>
          </p:nvSpPr>
          <p:spPr>
            <a:xfrm>
              <a:off x="4814685" y="3304009"/>
              <a:ext cx="79692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lt1"/>
                  </a:solidFill>
                  <a:latin typeface="+mn-lt"/>
                </a:rPr>
                <a:t>GAP</a:t>
              </a:r>
              <a:endParaRPr lang="nb-NO" sz="1200" dirty="0">
                <a:solidFill>
                  <a:schemeClr val="lt1"/>
                </a:solidFill>
                <a:latin typeface="+mn-lt"/>
              </a:endParaRPr>
            </a:p>
          </p:txBody>
        </p:sp>
        <p:sp>
          <p:nvSpPr>
            <p:cNvPr id="35" name="Rectangle 34"/>
            <p:cNvSpPr/>
            <p:nvPr/>
          </p:nvSpPr>
          <p:spPr>
            <a:xfrm>
              <a:off x="3243746" y="3282946"/>
              <a:ext cx="1320800" cy="320679"/>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GATT</a:t>
              </a:r>
              <a:endParaRPr lang="nb-NO" sz="1200" dirty="0"/>
            </a:p>
          </p:txBody>
        </p:sp>
        <p:sp>
          <p:nvSpPr>
            <p:cNvPr id="36" name="Rectangle 35"/>
            <p:cNvSpPr/>
            <p:nvPr/>
          </p:nvSpPr>
          <p:spPr>
            <a:xfrm>
              <a:off x="3243746" y="370966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ATT</a:t>
              </a:r>
              <a:endParaRPr lang="nb-NO" sz="1200" dirty="0"/>
            </a:p>
          </p:txBody>
        </p:sp>
        <p:sp>
          <p:nvSpPr>
            <p:cNvPr id="37" name="Rectangle 36"/>
            <p:cNvSpPr/>
            <p:nvPr/>
          </p:nvSpPr>
          <p:spPr>
            <a:xfrm>
              <a:off x="4681386" y="3701732"/>
              <a:ext cx="83930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SMP</a:t>
              </a:r>
              <a:endParaRPr lang="nb-NO" sz="1200" dirty="0"/>
            </a:p>
          </p:txBody>
        </p:sp>
        <p:sp>
          <p:nvSpPr>
            <p:cNvPr id="38" name="Rectangle 37"/>
            <p:cNvSpPr/>
            <p:nvPr/>
          </p:nvSpPr>
          <p:spPr>
            <a:xfrm>
              <a:off x="3243745" y="4156068"/>
              <a:ext cx="227694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L2CAP</a:t>
              </a:r>
              <a:endParaRPr lang="nb-NO" sz="1200" dirty="0"/>
            </a:p>
          </p:txBody>
        </p:sp>
      </p:grpSp>
      <p:grpSp>
        <p:nvGrpSpPr>
          <p:cNvPr id="39" name="Group 38"/>
          <p:cNvGrpSpPr/>
          <p:nvPr/>
        </p:nvGrpSpPr>
        <p:grpSpPr>
          <a:xfrm>
            <a:off x="5387916" y="3609515"/>
            <a:ext cx="3505200" cy="1447800"/>
            <a:chOff x="2724150" y="4670425"/>
            <a:chExt cx="3505200" cy="1447800"/>
          </a:xfrm>
        </p:grpSpPr>
        <p:sp>
          <p:nvSpPr>
            <p:cNvPr id="40" name="AutoShape 3"/>
            <p:cNvSpPr>
              <a:spLocks noChangeArrowheads="1"/>
            </p:cNvSpPr>
            <p:nvPr/>
          </p:nvSpPr>
          <p:spPr bwMode="auto">
            <a:xfrm>
              <a:off x="2724150" y="4670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41" name="Rectangle 40"/>
            <p:cNvSpPr>
              <a:spLocks noChangeArrowheads="1"/>
            </p:cNvSpPr>
            <p:nvPr/>
          </p:nvSpPr>
          <p:spPr bwMode="auto">
            <a:xfrm rot="5400000">
              <a:off x="2421190" y="5154664"/>
              <a:ext cx="1094868" cy="33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31875">
                <a:buNone/>
              </a:pPr>
              <a:r>
                <a:rPr lang="en-US" sz="1200" u="none" dirty="0">
                  <a:solidFill>
                    <a:srgbClr val="080808"/>
                  </a:solidFill>
                </a:rPr>
                <a:t> </a:t>
              </a:r>
              <a:r>
                <a:rPr lang="en-US" sz="1600" u="none" dirty="0">
                  <a:solidFill>
                    <a:schemeClr val="tx2"/>
                  </a:solidFill>
                  <a:latin typeface="+mn-lt"/>
                  <a:ea typeface="+mn-ea"/>
                </a:rPr>
                <a:t>Controller</a:t>
              </a:r>
            </a:p>
          </p:txBody>
        </p:sp>
        <p:sp>
          <p:nvSpPr>
            <p:cNvPr id="42" name="Rectangle 41"/>
            <p:cNvSpPr/>
            <p:nvPr/>
          </p:nvSpPr>
          <p:spPr>
            <a:xfrm>
              <a:off x="3243746" y="476122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Host Controller Interface (HCI)</a:t>
              </a:r>
              <a:endParaRPr lang="nb-NO" sz="1200" dirty="0"/>
            </a:p>
          </p:txBody>
        </p:sp>
        <p:sp>
          <p:nvSpPr>
            <p:cNvPr id="43" name="Rectangle 42"/>
            <p:cNvSpPr/>
            <p:nvPr/>
          </p:nvSpPr>
          <p:spPr>
            <a:xfrm>
              <a:off x="3243746" y="5180326"/>
              <a:ext cx="2833204" cy="320679"/>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Link Layer (LL)</a:t>
              </a:r>
              <a:endParaRPr lang="nb-NO" sz="1200" dirty="0"/>
            </a:p>
          </p:txBody>
        </p:sp>
        <p:sp>
          <p:nvSpPr>
            <p:cNvPr id="44" name="Rectangle 43"/>
            <p:cNvSpPr/>
            <p:nvPr/>
          </p:nvSpPr>
          <p:spPr>
            <a:xfrm>
              <a:off x="3243746" y="5614666"/>
              <a:ext cx="2833204" cy="320679"/>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Physical Layer (PHY)</a:t>
              </a:r>
              <a:endParaRPr lang="nb-NO" sz="1200" dirty="0"/>
            </a:p>
          </p:txBody>
        </p:sp>
      </p:grpSp>
    </p:spTree>
    <p:extLst>
      <p:ext uri="{BB962C8B-B14F-4D97-AF65-F5344CB8AC3E}">
        <p14:creationId xmlns:p14="http://schemas.microsoft.com/office/powerpoint/2010/main" val="297866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otham Extra Light" charset="0"/>
                <a:ea typeface="Gotham Extra Light" charset="0"/>
                <a:cs typeface="Gotham Extra Light" charset="0"/>
              </a:rPr>
              <a:t>Bluetooth LE Architecture</a:t>
            </a:r>
            <a:endParaRPr lang="en-US" sz="2800" dirty="0">
              <a:latin typeface="Gotham Extra Light" charset="0"/>
              <a:ea typeface="Gotham Extra Light" charset="0"/>
              <a:cs typeface="Gotham Extra Light" charset="0"/>
            </a:endParaRPr>
          </a:p>
        </p:txBody>
      </p:sp>
      <p:sp>
        <p:nvSpPr>
          <p:cNvPr id="3" name="Content Placeholder 2"/>
          <p:cNvSpPr>
            <a:spLocks noGrp="1"/>
          </p:cNvSpPr>
          <p:nvPr>
            <p:ph sz="quarter" idx="10"/>
          </p:nvPr>
        </p:nvSpPr>
        <p:spPr>
          <a:xfrm>
            <a:off x="496686" y="1527175"/>
            <a:ext cx="4589444" cy="2949727"/>
          </a:xfrm>
        </p:spPr>
        <p:txBody>
          <a:bodyPr anchor="ctr">
            <a:normAutofit/>
          </a:bodyPr>
          <a:lstStyle/>
          <a:p>
            <a:pPr marL="284400">
              <a:buFont typeface="Wingdings" charset="2"/>
              <a:buChar char="§"/>
            </a:pPr>
            <a:r>
              <a:rPr lang="en-US" dirty="0"/>
              <a:t>Split into three main building blocks</a:t>
            </a:r>
          </a:p>
          <a:p>
            <a:pPr marL="741600" lvl="1">
              <a:buFont typeface="Wingdings" charset="2"/>
              <a:buChar char="§"/>
            </a:pPr>
            <a:r>
              <a:rPr lang="en-US" dirty="0"/>
              <a:t>Application</a:t>
            </a:r>
          </a:p>
          <a:p>
            <a:pPr marL="896400" lvl="2">
              <a:buFont typeface="Wingdings" charset="2"/>
              <a:buChar char="§"/>
            </a:pPr>
            <a:r>
              <a:rPr lang="en-US" dirty="0"/>
              <a:t>User application interfacing with the Bluetooth protocol stack</a:t>
            </a:r>
          </a:p>
          <a:p>
            <a:pPr marL="741600" lvl="1">
              <a:buFont typeface="Wingdings" charset="2"/>
              <a:buChar char="§"/>
            </a:pPr>
            <a:r>
              <a:rPr lang="en-US" dirty="0"/>
              <a:t>Host</a:t>
            </a:r>
          </a:p>
          <a:p>
            <a:pPr marL="896400" lvl="2">
              <a:buFont typeface="Wingdings" charset="2"/>
              <a:buChar char="§"/>
            </a:pPr>
            <a:r>
              <a:rPr lang="en-US" dirty="0"/>
              <a:t>Upper layers of the Bluetooth protocol stack </a:t>
            </a:r>
          </a:p>
          <a:p>
            <a:pPr marL="741600" lvl="1">
              <a:buFont typeface="Wingdings" charset="2"/>
              <a:buChar char="§"/>
            </a:pPr>
            <a:r>
              <a:rPr lang="en-US" dirty="0"/>
              <a:t>Controller</a:t>
            </a:r>
          </a:p>
          <a:p>
            <a:pPr marL="896400" lvl="2">
              <a:buFont typeface="Wingdings" charset="2"/>
              <a:buChar char="§"/>
            </a:pPr>
            <a:r>
              <a:rPr lang="en-US" dirty="0"/>
              <a:t>Low layers of the Bluetooth protocol stack, including the radio </a:t>
            </a:r>
          </a:p>
          <a:p>
            <a:pPr marL="716400" lvl="2" indent="0">
              <a:buNone/>
            </a:pPr>
            <a:endParaRPr lang="en-US" dirty="0"/>
          </a:p>
        </p:txBody>
      </p:sp>
      <p:grpSp>
        <p:nvGrpSpPr>
          <p:cNvPr id="4" name="Group 3"/>
          <p:cNvGrpSpPr/>
          <p:nvPr/>
        </p:nvGrpSpPr>
        <p:grpSpPr>
          <a:xfrm>
            <a:off x="5390371" y="2092084"/>
            <a:ext cx="3505200" cy="1447800"/>
            <a:chOff x="2724150" y="3146425"/>
            <a:chExt cx="3505200" cy="1447800"/>
          </a:xfrm>
        </p:grpSpPr>
        <p:sp>
          <p:nvSpPr>
            <p:cNvPr id="5" name="AutoShape 22"/>
            <p:cNvSpPr>
              <a:spLocks noChangeArrowheads="1"/>
            </p:cNvSpPr>
            <p:nvPr/>
          </p:nvSpPr>
          <p:spPr bwMode="auto">
            <a:xfrm>
              <a:off x="2724150" y="3146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6" name="Rectangle 5"/>
            <p:cNvSpPr>
              <a:spLocks noChangeArrowheads="1"/>
            </p:cNvSpPr>
            <p:nvPr/>
          </p:nvSpPr>
          <p:spPr bwMode="auto">
            <a:xfrm rot="5400000">
              <a:off x="2697019" y="3714008"/>
              <a:ext cx="632112" cy="33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1600" u="none" dirty="0">
                  <a:solidFill>
                    <a:schemeClr val="tx2"/>
                  </a:solidFill>
                  <a:latin typeface="+mn-lt"/>
                  <a:ea typeface="+mn-ea"/>
                </a:rPr>
                <a:t>Host</a:t>
              </a:r>
            </a:p>
          </p:txBody>
        </p:sp>
        <p:sp>
          <p:nvSpPr>
            <p:cNvPr id="7" name="L-Shape 3"/>
            <p:cNvSpPr/>
            <p:nvPr/>
          </p:nvSpPr>
          <p:spPr>
            <a:xfrm rot="10800000">
              <a:off x="4666146" y="3282946"/>
              <a:ext cx="1377950" cy="1193801"/>
            </a:xfrm>
            <a:custGeom>
              <a:avLst/>
              <a:gdLst>
                <a:gd name="connsiteX0" fmla="*/ 0 w 838200"/>
                <a:gd name="connsiteY0" fmla="*/ 0 h 1212850"/>
                <a:gd name="connsiteX1" fmla="*/ 419100 w 838200"/>
                <a:gd name="connsiteY1" fmla="*/ 0 h 1212850"/>
                <a:gd name="connsiteX2" fmla="*/ 419100 w 838200"/>
                <a:gd name="connsiteY2" fmla="*/ 793750 h 1212850"/>
                <a:gd name="connsiteX3" fmla="*/ 838200 w 838200"/>
                <a:gd name="connsiteY3" fmla="*/ 793750 h 1212850"/>
                <a:gd name="connsiteX4" fmla="*/ 838200 w 838200"/>
                <a:gd name="connsiteY4" fmla="*/ 1212850 h 1212850"/>
                <a:gd name="connsiteX5" fmla="*/ 0 w 838200"/>
                <a:gd name="connsiteY5" fmla="*/ 1212850 h 1212850"/>
                <a:gd name="connsiteX6" fmla="*/ 0 w 8382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8382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0 h 1212850"/>
                <a:gd name="connsiteX1" fmla="*/ 419100 w 1320800"/>
                <a:gd name="connsiteY1" fmla="*/ 0 h 1212850"/>
                <a:gd name="connsiteX2" fmla="*/ 419100 w 1320800"/>
                <a:gd name="connsiteY2" fmla="*/ 793750 h 1212850"/>
                <a:gd name="connsiteX3" fmla="*/ 1320800 w 1320800"/>
                <a:gd name="connsiteY3" fmla="*/ 793750 h 1212850"/>
                <a:gd name="connsiteX4" fmla="*/ 1320800 w 1320800"/>
                <a:gd name="connsiteY4" fmla="*/ 1212850 h 1212850"/>
                <a:gd name="connsiteX5" fmla="*/ 0 w 1320800"/>
                <a:gd name="connsiteY5" fmla="*/ 1212850 h 1212850"/>
                <a:gd name="connsiteX6" fmla="*/ 0 w 1320800"/>
                <a:gd name="connsiteY6" fmla="*/ 0 h 1212850"/>
                <a:gd name="connsiteX0" fmla="*/ 0 w 1320800"/>
                <a:gd name="connsiteY0" fmla="*/ 508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50800 h 1263650"/>
                <a:gd name="connsiteX0" fmla="*/ 0 w 1320800"/>
                <a:gd name="connsiteY0" fmla="*/ 12700 h 1263650"/>
                <a:gd name="connsiteX1" fmla="*/ 419100 w 1320800"/>
                <a:gd name="connsiteY1" fmla="*/ 0 h 1263650"/>
                <a:gd name="connsiteX2" fmla="*/ 419100 w 1320800"/>
                <a:gd name="connsiteY2" fmla="*/ 844550 h 1263650"/>
                <a:gd name="connsiteX3" fmla="*/ 1320800 w 1320800"/>
                <a:gd name="connsiteY3" fmla="*/ 844550 h 1263650"/>
                <a:gd name="connsiteX4" fmla="*/ 1320800 w 1320800"/>
                <a:gd name="connsiteY4" fmla="*/ 1263650 h 1263650"/>
                <a:gd name="connsiteX5" fmla="*/ 0 w 1320800"/>
                <a:gd name="connsiteY5" fmla="*/ 1263650 h 1263650"/>
                <a:gd name="connsiteX6" fmla="*/ 0 w 1320800"/>
                <a:gd name="connsiteY6" fmla="*/ 12700 h 126365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270000 h 1270000"/>
                <a:gd name="connsiteX5" fmla="*/ 0 w 1320800"/>
                <a:gd name="connsiteY5" fmla="*/ 1270000 h 1270000"/>
                <a:gd name="connsiteX6" fmla="*/ 12700 w 1320800"/>
                <a:gd name="connsiteY6" fmla="*/ 0 h 1270000"/>
                <a:gd name="connsiteX0" fmla="*/ 12700 w 1320800"/>
                <a:gd name="connsiteY0" fmla="*/ 0 h 1270000"/>
                <a:gd name="connsiteX1" fmla="*/ 419100 w 1320800"/>
                <a:gd name="connsiteY1" fmla="*/ 6350 h 1270000"/>
                <a:gd name="connsiteX2" fmla="*/ 419100 w 1320800"/>
                <a:gd name="connsiteY2" fmla="*/ 850900 h 1270000"/>
                <a:gd name="connsiteX3" fmla="*/ 1320800 w 1320800"/>
                <a:gd name="connsiteY3" fmla="*/ 850900 h 1270000"/>
                <a:gd name="connsiteX4" fmla="*/ 1320800 w 1320800"/>
                <a:gd name="connsiteY4" fmla="*/ 1193800 h 1270000"/>
                <a:gd name="connsiteX5" fmla="*/ 0 w 1320800"/>
                <a:gd name="connsiteY5" fmla="*/ 1270000 h 1270000"/>
                <a:gd name="connsiteX6" fmla="*/ 12700 w 1320800"/>
                <a:gd name="connsiteY6" fmla="*/ 0 h 1270000"/>
                <a:gd name="connsiteX0" fmla="*/ 6641 w 1314741"/>
                <a:gd name="connsiteY0" fmla="*/ 0 h 1193800"/>
                <a:gd name="connsiteX1" fmla="*/ 413041 w 1314741"/>
                <a:gd name="connsiteY1" fmla="*/ 6350 h 1193800"/>
                <a:gd name="connsiteX2" fmla="*/ 413041 w 1314741"/>
                <a:gd name="connsiteY2" fmla="*/ 850900 h 1193800"/>
                <a:gd name="connsiteX3" fmla="*/ 1314741 w 1314741"/>
                <a:gd name="connsiteY3" fmla="*/ 850900 h 1193800"/>
                <a:gd name="connsiteX4" fmla="*/ 1314741 w 1314741"/>
                <a:gd name="connsiteY4" fmla="*/ 1193800 h 1193800"/>
                <a:gd name="connsiteX5" fmla="*/ 0 w 1314741"/>
                <a:gd name="connsiteY5" fmla="*/ 1187450 h 1193800"/>
                <a:gd name="connsiteX6" fmla="*/ 6641 w 1314741"/>
                <a:gd name="connsiteY6" fmla="*/ 0 h 119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4741" h="1193800">
                  <a:moveTo>
                    <a:pt x="6641" y="0"/>
                  </a:moveTo>
                  <a:lnTo>
                    <a:pt x="413041" y="6350"/>
                  </a:lnTo>
                  <a:lnTo>
                    <a:pt x="413041" y="850900"/>
                  </a:lnTo>
                  <a:lnTo>
                    <a:pt x="1314741" y="850900"/>
                  </a:lnTo>
                  <a:lnTo>
                    <a:pt x="1314741" y="1193800"/>
                  </a:lnTo>
                  <a:lnTo>
                    <a:pt x="0" y="1187450"/>
                  </a:lnTo>
                  <a:cubicBezTo>
                    <a:pt x="2214" y="791633"/>
                    <a:pt x="4427" y="395817"/>
                    <a:pt x="6641" y="0"/>
                  </a:cubicBezTo>
                  <a:close/>
                </a:path>
              </a:pathLst>
            </a:cu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nb-NO" dirty="0"/>
            </a:p>
          </p:txBody>
        </p:sp>
        <p:sp>
          <p:nvSpPr>
            <p:cNvPr id="8" name="TextBox 31"/>
            <p:cNvSpPr txBox="1"/>
            <p:nvPr/>
          </p:nvSpPr>
          <p:spPr>
            <a:xfrm>
              <a:off x="4814685" y="3304009"/>
              <a:ext cx="79692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chemeClr val="lt1"/>
                  </a:solidFill>
                  <a:latin typeface="+mn-lt"/>
                </a:rPr>
                <a:t>GAP</a:t>
              </a:r>
              <a:endParaRPr lang="nb-NO" sz="1200" dirty="0">
                <a:solidFill>
                  <a:schemeClr val="lt1"/>
                </a:solidFill>
                <a:latin typeface="+mn-lt"/>
              </a:endParaRPr>
            </a:p>
          </p:txBody>
        </p:sp>
        <p:sp>
          <p:nvSpPr>
            <p:cNvPr id="9" name="Rectangle 8"/>
            <p:cNvSpPr/>
            <p:nvPr/>
          </p:nvSpPr>
          <p:spPr>
            <a:xfrm>
              <a:off x="3243746" y="328294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GATT</a:t>
              </a:r>
              <a:endParaRPr lang="nb-NO" sz="1200" dirty="0"/>
            </a:p>
          </p:txBody>
        </p:sp>
        <p:sp>
          <p:nvSpPr>
            <p:cNvPr id="10" name="Rectangle 9"/>
            <p:cNvSpPr/>
            <p:nvPr/>
          </p:nvSpPr>
          <p:spPr>
            <a:xfrm>
              <a:off x="3243746" y="3709666"/>
              <a:ext cx="1320800"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ATT</a:t>
              </a:r>
              <a:endParaRPr lang="nb-NO" sz="1200" dirty="0"/>
            </a:p>
          </p:txBody>
        </p:sp>
        <p:sp>
          <p:nvSpPr>
            <p:cNvPr id="11" name="Rectangle 10"/>
            <p:cNvSpPr/>
            <p:nvPr/>
          </p:nvSpPr>
          <p:spPr>
            <a:xfrm>
              <a:off x="4681386" y="3701732"/>
              <a:ext cx="83930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SMP</a:t>
              </a:r>
              <a:endParaRPr lang="nb-NO" sz="1200" dirty="0"/>
            </a:p>
          </p:txBody>
        </p:sp>
        <p:sp>
          <p:nvSpPr>
            <p:cNvPr id="12" name="Rectangle 11"/>
            <p:cNvSpPr/>
            <p:nvPr/>
          </p:nvSpPr>
          <p:spPr>
            <a:xfrm>
              <a:off x="3243745" y="4156068"/>
              <a:ext cx="2276943"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L2CAP</a:t>
              </a:r>
              <a:endParaRPr lang="nb-NO" sz="1200" dirty="0"/>
            </a:p>
          </p:txBody>
        </p:sp>
      </p:grpSp>
      <p:grpSp>
        <p:nvGrpSpPr>
          <p:cNvPr id="13" name="Group 12"/>
          <p:cNvGrpSpPr/>
          <p:nvPr/>
        </p:nvGrpSpPr>
        <p:grpSpPr>
          <a:xfrm>
            <a:off x="5390371" y="3611971"/>
            <a:ext cx="3505200" cy="1447800"/>
            <a:chOff x="2724150" y="4670425"/>
            <a:chExt cx="3505200" cy="1447800"/>
          </a:xfrm>
        </p:grpSpPr>
        <p:sp>
          <p:nvSpPr>
            <p:cNvPr id="14" name="AutoShape 3"/>
            <p:cNvSpPr>
              <a:spLocks noChangeArrowheads="1"/>
            </p:cNvSpPr>
            <p:nvPr/>
          </p:nvSpPr>
          <p:spPr bwMode="auto">
            <a:xfrm>
              <a:off x="2724150" y="4670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15" name="Rectangle 14"/>
            <p:cNvSpPr>
              <a:spLocks noChangeArrowheads="1"/>
            </p:cNvSpPr>
            <p:nvPr/>
          </p:nvSpPr>
          <p:spPr bwMode="auto">
            <a:xfrm rot="5400000">
              <a:off x="2421190" y="5154664"/>
              <a:ext cx="1094868" cy="336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31875">
                <a:buNone/>
              </a:pPr>
              <a:r>
                <a:rPr lang="en-US" sz="1200" u="none" dirty="0">
                  <a:solidFill>
                    <a:srgbClr val="080808"/>
                  </a:solidFill>
                </a:rPr>
                <a:t> </a:t>
              </a:r>
              <a:r>
                <a:rPr lang="en-US" sz="1600" u="none" dirty="0">
                  <a:solidFill>
                    <a:schemeClr val="tx2"/>
                  </a:solidFill>
                  <a:latin typeface="+mn-lt"/>
                  <a:ea typeface="+mn-ea"/>
                </a:rPr>
                <a:t>Controller</a:t>
              </a:r>
            </a:p>
          </p:txBody>
        </p:sp>
        <p:sp>
          <p:nvSpPr>
            <p:cNvPr id="16" name="Rectangle 15"/>
            <p:cNvSpPr/>
            <p:nvPr/>
          </p:nvSpPr>
          <p:spPr>
            <a:xfrm>
              <a:off x="3243746" y="476122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Host Controller Interface (HCI)</a:t>
              </a:r>
              <a:endParaRPr lang="nb-NO" sz="1200" dirty="0"/>
            </a:p>
          </p:txBody>
        </p:sp>
        <p:sp>
          <p:nvSpPr>
            <p:cNvPr id="17" name="Rectangle 16"/>
            <p:cNvSpPr/>
            <p:nvPr/>
          </p:nvSpPr>
          <p:spPr>
            <a:xfrm>
              <a:off x="3243746" y="518032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Link Layer (LL)</a:t>
              </a:r>
              <a:endParaRPr lang="nb-NO" sz="1200" dirty="0"/>
            </a:p>
          </p:txBody>
        </p:sp>
        <p:sp>
          <p:nvSpPr>
            <p:cNvPr id="18" name="Rectangle 17"/>
            <p:cNvSpPr/>
            <p:nvPr/>
          </p:nvSpPr>
          <p:spPr>
            <a:xfrm>
              <a:off x="3243746" y="561466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Physical Layer (PHY)</a:t>
              </a:r>
              <a:endParaRPr lang="nb-NO" sz="1200" dirty="0"/>
            </a:p>
          </p:txBody>
        </p:sp>
      </p:grpSp>
      <p:grpSp>
        <p:nvGrpSpPr>
          <p:cNvPr id="19" name="Group 18"/>
          <p:cNvGrpSpPr/>
          <p:nvPr/>
        </p:nvGrpSpPr>
        <p:grpSpPr>
          <a:xfrm>
            <a:off x="5390371" y="566958"/>
            <a:ext cx="3505200" cy="1447800"/>
            <a:chOff x="2724150" y="1622425"/>
            <a:chExt cx="3505200" cy="1447800"/>
          </a:xfrm>
        </p:grpSpPr>
        <p:sp>
          <p:nvSpPr>
            <p:cNvPr id="20" name="Rectangle 19"/>
            <p:cNvSpPr>
              <a:spLocks noChangeArrowheads="1"/>
            </p:cNvSpPr>
            <p:nvPr/>
          </p:nvSpPr>
          <p:spPr bwMode="auto">
            <a:xfrm>
              <a:off x="5296520" y="2151382"/>
              <a:ext cx="4730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2000" u="none" dirty="0">
                  <a:solidFill>
                    <a:srgbClr val="080808"/>
                  </a:solidFill>
                </a:rPr>
                <a:t>…</a:t>
              </a:r>
            </a:p>
          </p:txBody>
        </p:sp>
        <p:sp>
          <p:nvSpPr>
            <p:cNvPr id="21" name="AutoShape 24"/>
            <p:cNvSpPr>
              <a:spLocks noChangeArrowheads="1"/>
            </p:cNvSpPr>
            <p:nvPr/>
          </p:nvSpPr>
          <p:spPr bwMode="auto">
            <a:xfrm>
              <a:off x="2724150" y="1622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22" name="Rectangle 21"/>
            <p:cNvSpPr>
              <a:spLocks noChangeArrowheads="1"/>
            </p:cNvSpPr>
            <p:nvPr/>
          </p:nvSpPr>
          <p:spPr bwMode="auto">
            <a:xfrm rot="5400000">
              <a:off x="2320433" y="2174415"/>
              <a:ext cx="1370776" cy="34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defTabSz="1031875"/>
              <a:r>
                <a:rPr lang="en-US" sz="1600" u="none" dirty="0">
                  <a:solidFill>
                    <a:schemeClr val="tx2"/>
                  </a:solidFill>
                  <a:latin typeface="+mn-lt"/>
                  <a:ea typeface="+mn-ea"/>
                </a:rPr>
                <a:t>Application</a:t>
              </a:r>
            </a:p>
          </p:txBody>
        </p:sp>
        <p:sp>
          <p:nvSpPr>
            <p:cNvPr id="23" name="Rectangle 22"/>
            <p:cNvSpPr/>
            <p:nvPr/>
          </p:nvSpPr>
          <p:spPr>
            <a:xfrm>
              <a:off x="3202623" y="1698625"/>
              <a:ext cx="289560" cy="1323203"/>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HID over GATT</a:t>
              </a:r>
              <a:endParaRPr lang="nb-NO" sz="1200" dirty="0"/>
            </a:p>
          </p:txBody>
        </p:sp>
        <p:sp>
          <p:nvSpPr>
            <p:cNvPr id="24" name="Rectangle 23"/>
            <p:cNvSpPr/>
            <p:nvPr/>
          </p:nvSpPr>
          <p:spPr>
            <a:xfrm>
              <a:off x="3558223" y="1698625"/>
              <a:ext cx="289560" cy="1323203"/>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Proximity</a:t>
              </a:r>
              <a:endParaRPr lang="nb-NO" sz="1200" dirty="0"/>
            </a:p>
          </p:txBody>
        </p:sp>
        <p:sp>
          <p:nvSpPr>
            <p:cNvPr id="25" name="Rectangle 24"/>
            <p:cNvSpPr/>
            <p:nvPr/>
          </p:nvSpPr>
          <p:spPr>
            <a:xfrm>
              <a:off x="3916363" y="1698625"/>
              <a:ext cx="289560" cy="1323203"/>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Battery</a:t>
              </a:r>
              <a:endParaRPr lang="nb-NO" sz="1200" dirty="0"/>
            </a:p>
          </p:txBody>
        </p:sp>
        <p:sp>
          <p:nvSpPr>
            <p:cNvPr id="26" name="Rectangle 25"/>
            <p:cNvSpPr/>
            <p:nvPr/>
          </p:nvSpPr>
          <p:spPr>
            <a:xfrm>
              <a:off x="4274986" y="1698625"/>
              <a:ext cx="289560" cy="1328202"/>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Thermometer</a:t>
              </a:r>
              <a:endParaRPr lang="nb-NO" sz="1200" dirty="0"/>
            </a:p>
          </p:txBody>
        </p:sp>
        <p:sp>
          <p:nvSpPr>
            <p:cNvPr id="27" name="Rectangle 26"/>
            <p:cNvSpPr/>
            <p:nvPr/>
          </p:nvSpPr>
          <p:spPr>
            <a:xfrm>
              <a:off x="4638841" y="1698625"/>
              <a:ext cx="289560" cy="1328202"/>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Heart Rate</a:t>
              </a:r>
              <a:endParaRPr lang="nb-NO" sz="1200" dirty="0"/>
            </a:p>
          </p:txBody>
        </p:sp>
        <p:sp>
          <p:nvSpPr>
            <p:cNvPr id="28" name="Rectangle 27"/>
            <p:cNvSpPr/>
            <p:nvPr/>
          </p:nvSpPr>
          <p:spPr>
            <a:xfrm>
              <a:off x="5014760" y="1698625"/>
              <a:ext cx="289560" cy="1328202"/>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Blood Pressure</a:t>
              </a:r>
              <a:endParaRPr lang="nb-NO" sz="1200" dirty="0"/>
            </a:p>
          </p:txBody>
        </p:sp>
        <p:sp>
          <p:nvSpPr>
            <p:cNvPr id="29" name="Rectangle 28"/>
            <p:cNvSpPr/>
            <p:nvPr/>
          </p:nvSpPr>
          <p:spPr>
            <a:xfrm>
              <a:off x="5652120" y="1685760"/>
              <a:ext cx="360040" cy="1344313"/>
            </a:xfrm>
            <a:prstGeom prst="rect">
              <a:avLst/>
            </a:prstGeom>
            <a:ln/>
          </p:spPr>
          <p:style>
            <a:lnRef idx="3">
              <a:schemeClr val="lt1"/>
            </a:lnRef>
            <a:fillRef idx="1">
              <a:schemeClr val="accent2"/>
            </a:fillRef>
            <a:effectRef idx="1">
              <a:schemeClr val="accent2"/>
            </a:effectRef>
            <a:fontRef idx="minor">
              <a:schemeClr val="lt1"/>
            </a:fontRef>
          </p:style>
          <p:txBody>
            <a:bodyPr rot="0" spcFirstLastPara="0" vert="vert"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Proprietary</a:t>
              </a:r>
              <a:endParaRPr lang="nb-NO" sz="1200" dirty="0"/>
            </a:p>
          </p:txBody>
        </p:sp>
      </p:grpSp>
    </p:spTree>
    <p:extLst>
      <p:ext uri="{BB962C8B-B14F-4D97-AF65-F5344CB8AC3E}">
        <p14:creationId xmlns:p14="http://schemas.microsoft.com/office/powerpoint/2010/main" val="2002141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otham Extra Light" charset="0"/>
                <a:ea typeface="Gotham Extra Light" charset="0"/>
                <a:cs typeface="Gotham Extra Light" charset="0"/>
              </a:rPr>
              <a:t>Physical Layer(PHY)</a:t>
            </a:r>
            <a:endParaRPr lang="en-US" sz="2800" dirty="0">
              <a:latin typeface="Gotham Extra Light" charset="0"/>
              <a:ea typeface="Gotham Extra Light" charset="0"/>
              <a:cs typeface="Gotham Extra Light" charset="0"/>
            </a:endParaRPr>
          </a:p>
        </p:txBody>
      </p:sp>
      <p:sp>
        <p:nvSpPr>
          <p:cNvPr id="3" name="Content Placeholder 2"/>
          <p:cNvSpPr>
            <a:spLocks noGrp="1"/>
          </p:cNvSpPr>
          <p:nvPr>
            <p:ph sz="quarter" idx="10"/>
          </p:nvPr>
        </p:nvSpPr>
        <p:spPr>
          <a:xfrm>
            <a:off x="2394067" y="1627633"/>
            <a:ext cx="5674546" cy="2949727"/>
          </a:xfrm>
        </p:spPr>
        <p:txBody>
          <a:bodyPr anchor="ctr">
            <a:normAutofit/>
          </a:bodyPr>
          <a:lstStyle/>
          <a:p>
            <a:pPr marL="284400">
              <a:buFont typeface="Wingdings" charset="2"/>
              <a:buChar char="§"/>
            </a:pPr>
            <a:r>
              <a:rPr lang="en-US" dirty="0"/>
              <a:t>2.4 GHz ISM band</a:t>
            </a:r>
          </a:p>
          <a:p>
            <a:pPr marL="284400">
              <a:buFont typeface="Wingdings" charset="2"/>
              <a:buChar char="§"/>
            </a:pPr>
            <a:r>
              <a:rPr lang="en-US" dirty="0"/>
              <a:t>Divided into 40 channels from 2.400GHz to 2.4835GHz</a:t>
            </a:r>
          </a:p>
          <a:p>
            <a:pPr marL="284400">
              <a:buFont typeface="Wingdings" charset="2"/>
              <a:buChar char="§"/>
            </a:pPr>
            <a:r>
              <a:rPr lang="en-US" dirty="0"/>
              <a:t>Frequency Hopping Spread Spectrum(FHSS)</a:t>
            </a:r>
          </a:p>
          <a:p>
            <a:pPr marL="284400">
              <a:buFont typeface="Wingdings" charset="2"/>
              <a:buChar char="§"/>
            </a:pPr>
            <a:r>
              <a:rPr lang="en-US" dirty="0"/>
              <a:t>Channel 37, 38 and 39 are used for advertising</a:t>
            </a:r>
          </a:p>
          <a:p>
            <a:pPr marL="284400">
              <a:buFont typeface="Wingdings" charset="2"/>
              <a:buChar char="§"/>
            </a:pPr>
            <a:r>
              <a:rPr lang="en-US" dirty="0"/>
              <a:t>Remaining channels used during connections</a:t>
            </a:r>
          </a:p>
        </p:txBody>
      </p:sp>
      <p:pic>
        <p:nvPicPr>
          <p:cNvPr id="28" name="Picture 27"/>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1212"/>
          <a:stretch/>
        </p:blipFill>
        <p:spPr bwMode="auto">
          <a:xfrm rot="5400000">
            <a:off x="-436565" y="2342669"/>
            <a:ext cx="3585117" cy="1718615"/>
          </a:xfrm>
          <a:prstGeom prst="rect">
            <a:avLst/>
          </a:prstGeom>
          <a:solidFill>
            <a:schemeClr val="bg1"/>
          </a:solidFill>
          <a:ln>
            <a:noFill/>
          </a:ln>
          <a:effectLst/>
        </p:spPr>
      </p:pic>
      <p:grpSp>
        <p:nvGrpSpPr>
          <p:cNvPr id="29" name="Group 28"/>
          <p:cNvGrpSpPr/>
          <p:nvPr/>
        </p:nvGrpSpPr>
        <p:grpSpPr>
          <a:xfrm>
            <a:off x="6291096" y="566958"/>
            <a:ext cx="2538384" cy="1002983"/>
            <a:chOff x="2724150" y="4498142"/>
            <a:chExt cx="3505200" cy="1711050"/>
          </a:xfrm>
        </p:grpSpPr>
        <p:sp>
          <p:nvSpPr>
            <p:cNvPr id="30" name="AutoShape 3"/>
            <p:cNvSpPr>
              <a:spLocks noChangeArrowheads="1"/>
            </p:cNvSpPr>
            <p:nvPr/>
          </p:nvSpPr>
          <p:spPr bwMode="auto">
            <a:xfrm>
              <a:off x="2724150" y="4670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31" name="Rectangle 30"/>
            <p:cNvSpPr>
              <a:spLocks noChangeArrowheads="1"/>
            </p:cNvSpPr>
            <p:nvPr/>
          </p:nvSpPr>
          <p:spPr bwMode="auto">
            <a:xfrm rot="5400000">
              <a:off x="2147634" y="5158779"/>
              <a:ext cx="1711050" cy="38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31875">
                <a:buNone/>
              </a:pPr>
              <a:r>
                <a:rPr lang="en-US" sz="1200" u="none" dirty="0">
                  <a:solidFill>
                    <a:srgbClr val="080808"/>
                  </a:solidFill>
                </a:rPr>
                <a:t> </a:t>
              </a:r>
              <a:r>
                <a:rPr lang="en-US" sz="1200" u="none" dirty="0">
                  <a:solidFill>
                    <a:schemeClr val="tx2"/>
                  </a:solidFill>
                </a:rPr>
                <a:t>Controller</a:t>
              </a:r>
            </a:p>
          </p:txBody>
        </p:sp>
        <p:sp>
          <p:nvSpPr>
            <p:cNvPr id="32" name="Rectangle 31"/>
            <p:cNvSpPr/>
            <p:nvPr/>
          </p:nvSpPr>
          <p:spPr>
            <a:xfrm>
              <a:off x="3243746" y="476122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Host Controller Interface </a:t>
              </a:r>
              <a:endParaRPr lang="nb-NO" sz="1200" dirty="0"/>
            </a:p>
          </p:txBody>
        </p:sp>
        <p:sp>
          <p:nvSpPr>
            <p:cNvPr id="33" name="Rectangle 32"/>
            <p:cNvSpPr/>
            <p:nvPr/>
          </p:nvSpPr>
          <p:spPr>
            <a:xfrm>
              <a:off x="3243746" y="5180326"/>
              <a:ext cx="2833204" cy="320680"/>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Link Layer (LL)</a:t>
              </a:r>
              <a:endParaRPr lang="nb-NO" sz="1200" dirty="0"/>
            </a:p>
          </p:txBody>
        </p:sp>
        <p:sp>
          <p:nvSpPr>
            <p:cNvPr id="34" name="Rectangle 33"/>
            <p:cNvSpPr/>
            <p:nvPr/>
          </p:nvSpPr>
          <p:spPr>
            <a:xfrm>
              <a:off x="3243746" y="5614666"/>
              <a:ext cx="2833204" cy="320679"/>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Physical Layer (PHY)</a:t>
              </a:r>
              <a:endParaRPr lang="nb-NO" sz="1200" dirty="0"/>
            </a:p>
          </p:txBody>
        </p:sp>
      </p:grpSp>
      <p:sp>
        <p:nvSpPr>
          <p:cNvPr id="11" name="Chord 10"/>
          <p:cNvSpPr/>
          <p:nvPr/>
        </p:nvSpPr>
        <p:spPr>
          <a:xfrm rot="10800000">
            <a:off x="363170" y="1671365"/>
            <a:ext cx="1852131" cy="831327"/>
          </a:xfrm>
          <a:prstGeom prst="chord">
            <a:avLst>
              <a:gd name="adj1" fmla="val 5391842"/>
              <a:gd name="adj2" fmla="val 16196720"/>
            </a:avLst>
          </a:prstGeom>
          <a:solidFill>
            <a:srgbClr val="FFFF00">
              <a:alpha val="54000"/>
            </a:srgbClr>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b-NO" dirty="0"/>
          </a:p>
        </p:txBody>
      </p:sp>
      <p:sp>
        <p:nvSpPr>
          <p:cNvPr id="12" name="Chord 11"/>
          <p:cNvSpPr/>
          <p:nvPr/>
        </p:nvSpPr>
        <p:spPr>
          <a:xfrm rot="10800000">
            <a:off x="363170" y="2686832"/>
            <a:ext cx="1852131" cy="831327"/>
          </a:xfrm>
          <a:prstGeom prst="chord">
            <a:avLst>
              <a:gd name="adj1" fmla="val 5391842"/>
              <a:gd name="adj2" fmla="val 16196720"/>
            </a:avLst>
          </a:prstGeom>
          <a:solidFill>
            <a:srgbClr val="FFFF00">
              <a:alpha val="54000"/>
            </a:srgbClr>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b-NO" dirty="0"/>
          </a:p>
        </p:txBody>
      </p:sp>
      <p:sp>
        <p:nvSpPr>
          <p:cNvPr id="13" name="Chord 12"/>
          <p:cNvSpPr/>
          <p:nvPr/>
        </p:nvSpPr>
        <p:spPr>
          <a:xfrm rot="10800000">
            <a:off x="370313" y="3702300"/>
            <a:ext cx="1852131" cy="831327"/>
          </a:xfrm>
          <a:prstGeom prst="chord">
            <a:avLst>
              <a:gd name="adj1" fmla="val 5391842"/>
              <a:gd name="adj2" fmla="val 16196720"/>
            </a:avLst>
          </a:prstGeom>
          <a:solidFill>
            <a:srgbClr val="FFFF00">
              <a:alpha val="54000"/>
            </a:srgbClr>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b-NO" dirty="0"/>
          </a:p>
        </p:txBody>
      </p:sp>
    </p:spTree>
    <p:extLst>
      <p:ext uri="{BB962C8B-B14F-4D97-AF65-F5344CB8AC3E}">
        <p14:creationId xmlns:p14="http://schemas.microsoft.com/office/powerpoint/2010/main" val="145913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otham Extra Light" charset="0"/>
                <a:ea typeface="Gotham Extra Light" charset="0"/>
                <a:cs typeface="Gotham Extra Light" charset="0"/>
              </a:rPr>
              <a:t>Link Layer (LL)</a:t>
            </a:r>
            <a:endParaRPr lang="en-US" sz="2800" dirty="0">
              <a:latin typeface="Gotham Extra Light" charset="0"/>
              <a:ea typeface="Gotham Extra Light" charset="0"/>
              <a:cs typeface="Gotham Extra Light" charset="0"/>
            </a:endParaRPr>
          </a:p>
        </p:txBody>
      </p:sp>
      <p:sp>
        <p:nvSpPr>
          <p:cNvPr id="3" name="Content Placeholder 2"/>
          <p:cNvSpPr>
            <a:spLocks noGrp="1"/>
          </p:cNvSpPr>
          <p:nvPr>
            <p:ph sz="quarter" idx="10"/>
          </p:nvPr>
        </p:nvSpPr>
        <p:spPr>
          <a:xfrm>
            <a:off x="496686" y="1670930"/>
            <a:ext cx="8332793" cy="2947665"/>
          </a:xfrm>
        </p:spPr>
        <p:txBody>
          <a:bodyPr anchor="ctr">
            <a:normAutofit fontScale="85000" lnSpcReduction="20000"/>
          </a:bodyPr>
          <a:lstStyle/>
          <a:p>
            <a:pPr marL="284400">
              <a:buFont typeface="Wingdings" charset="2"/>
              <a:buChar char="§"/>
            </a:pPr>
            <a:r>
              <a:rPr lang="en-US" dirty="0"/>
              <a:t>Combination of hardware and software.</a:t>
            </a:r>
          </a:p>
          <a:p>
            <a:pPr marL="284400">
              <a:buFont typeface="Wingdings" charset="2"/>
              <a:buChar char="§"/>
            </a:pPr>
            <a:r>
              <a:rPr lang="en-US" dirty="0"/>
              <a:t>Interfaces directly with the PHY layer and responsible for:</a:t>
            </a:r>
          </a:p>
          <a:p>
            <a:pPr marL="741600" lvl="1">
              <a:buFont typeface="Wingdings" charset="2"/>
              <a:buChar char="§"/>
            </a:pPr>
            <a:r>
              <a:rPr lang="en-US" dirty="0"/>
              <a:t>Framing the data from the upper layers in a link layer packet(BLE packet).</a:t>
            </a:r>
          </a:p>
          <a:p>
            <a:pPr marL="741600" lvl="1">
              <a:buFont typeface="Wingdings" charset="2"/>
              <a:buChar char="§"/>
            </a:pPr>
            <a:r>
              <a:rPr lang="en-US" dirty="0"/>
              <a:t>Meeting the timing requirements of the BLE specification.</a:t>
            </a:r>
          </a:p>
          <a:p>
            <a:pPr marL="741600" lvl="1">
              <a:buFont typeface="Wingdings" charset="2"/>
              <a:buChar char="§"/>
            </a:pPr>
            <a:r>
              <a:rPr lang="en-US" dirty="0"/>
              <a:t>Encryption of the link </a:t>
            </a:r>
          </a:p>
          <a:p>
            <a:pPr marL="741600" lvl="1">
              <a:buFont typeface="Wingdings" charset="2"/>
              <a:buChar char="§"/>
            </a:pPr>
            <a:r>
              <a:rPr lang="en-US" dirty="0"/>
              <a:t>CRC generation and verification</a:t>
            </a:r>
          </a:p>
          <a:p>
            <a:pPr marL="284400">
              <a:buFont typeface="Wingdings" charset="2"/>
              <a:buChar char="§"/>
            </a:pPr>
            <a:r>
              <a:rPr lang="en-US" dirty="0"/>
              <a:t>Defines the following roles:</a:t>
            </a:r>
          </a:p>
          <a:p>
            <a:pPr marL="741600" lvl="1">
              <a:buFont typeface="Wingdings" charset="2"/>
              <a:buChar char="§"/>
            </a:pPr>
            <a:r>
              <a:rPr lang="en-US" b="1" dirty="0"/>
              <a:t>Advertiser</a:t>
            </a:r>
            <a:r>
              <a:rPr lang="en-US" dirty="0"/>
              <a:t>: A device sending advertisement packets</a:t>
            </a:r>
          </a:p>
          <a:p>
            <a:pPr marL="741600" lvl="1">
              <a:buFont typeface="Wingdings" charset="2"/>
              <a:buChar char="§"/>
            </a:pPr>
            <a:r>
              <a:rPr lang="en-US" b="1" dirty="0"/>
              <a:t>Scanner</a:t>
            </a:r>
            <a:r>
              <a:rPr lang="en-US" dirty="0"/>
              <a:t>: A device scanning for advertisement packets</a:t>
            </a:r>
          </a:p>
          <a:p>
            <a:pPr marL="741600" lvl="1">
              <a:buFont typeface="Wingdings" charset="2"/>
              <a:buChar char="§"/>
            </a:pPr>
            <a:r>
              <a:rPr lang="en-US" b="1" dirty="0"/>
              <a:t>Master</a:t>
            </a:r>
            <a:r>
              <a:rPr lang="en-US" dirty="0"/>
              <a:t>: A device that initiates a connection and manages it later</a:t>
            </a:r>
          </a:p>
          <a:p>
            <a:pPr marL="741600" lvl="1">
              <a:buFont typeface="Wingdings" charset="2"/>
              <a:buChar char="§"/>
            </a:pPr>
            <a:r>
              <a:rPr lang="en-US" b="1" dirty="0"/>
              <a:t>Slave</a:t>
            </a:r>
            <a:r>
              <a:rPr lang="en-US" dirty="0"/>
              <a:t>: A device that accepts a connection request and follows the master’s timing</a:t>
            </a:r>
          </a:p>
          <a:p>
            <a:pPr marL="525600" lvl="1" indent="0">
              <a:buNone/>
            </a:pPr>
            <a:endParaRPr lang="en-US" dirty="0"/>
          </a:p>
        </p:txBody>
      </p:sp>
      <p:grpSp>
        <p:nvGrpSpPr>
          <p:cNvPr id="10" name="Group 9"/>
          <p:cNvGrpSpPr/>
          <p:nvPr/>
        </p:nvGrpSpPr>
        <p:grpSpPr>
          <a:xfrm>
            <a:off x="6291096" y="566958"/>
            <a:ext cx="2538384" cy="1002983"/>
            <a:chOff x="2724150" y="4498142"/>
            <a:chExt cx="3505200" cy="1711050"/>
          </a:xfrm>
        </p:grpSpPr>
        <p:sp>
          <p:nvSpPr>
            <p:cNvPr id="11" name="AutoShape 3"/>
            <p:cNvSpPr>
              <a:spLocks noChangeArrowheads="1"/>
            </p:cNvSpPr>
            <p:nvPr/>
          </p:nvSpPr>
          <p:spPr bwMode="auto">
            <a:xfrm>
              <a:off x="2724150" y="4670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12" name="Rectangle 11"/>
            <p:cNvSpPr>
              <a:spLocks noChangeArrowheads="1"/>
            </p:cNvSpPr>
            <p:nvPr/>
          </p:nvSpPr>
          <p:spPr bwMode="auto">
            <a:xfrm rot="5400000">
              <a:off x="2147634" y="5158779"/>
              <a:ext cx="1711050" cy="38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31875">
                <a:buNone/>
              </a:pPr>
              <a:r>
                <a:rPr lang="en-US" sz="1200" u="none" dirty="0">
                  <a:solidFill>
                    <a:srgbClr val="080808"/>
                  </a:solidFill>
                </a:rPr>
                <a:t> </a:t>
              </a:r>
              <a:r>
                <a:rPr lang="en-US" sz="1200" u="none" dirty="0">
                  <a:solidFill>
                    <a:schemeClr val="tx2"/>
                  </a:solidFill>
                </a:rPr>
                <a:t>Controller</a:t>
              </a:r>
            </a:p>
          </p:txBody>
        </p:sp>
        <p:sp>
          <p:nvSpPr>
            <p:cNvPr id="13" name="Rectangle 12"/>
            <p:cNvSpPr/>
            <p:nvPr/>
          </p:nvSpPr>
          <p:spPr>
            <a:xfrm>
              <a:off x="3243746" y="476122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Host Controller Interface </a:t>
              </a:r>
              <a:endParaRPr lang="nb-NO" sz="1200" dirty="0"/>
            </a:p>
          </p:txBody>
        </p:sp>
        <p:sp>
          <p:nvSpPr>
            <p:cNvPr id="14" name="Rectangle 13"/>
            <p:cNvSpPr/>
            <p:nvPr/>
          </p:nvSpPr>
          <p:spPr>
            <a:xfrm>
              <a:off x="3243746" y="5180326"/>
              <a:ext cx="2833204" cy="320680"/>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Link Layer (LL)</a:t>
              </a:r>
              <a:endParaRPr lang="nb-NO" sz="1200" dirty="0"/>
            </a:p>
          </p:txBody>
        </p:sp>
        <p:sp>
          <p:nvSpPr>
            <p:cNvPr id="15" name="Rectangle 14"/>
            <p:cNvSpPr/>
            <p:nvPr/>
          </p:nvSpPr>
          <p:spPr>
            <a:xfrm>
              <a:off x="3243746" y="561466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Physical Layer (PHY)</a:t>
              </a:r>
              <a:endParaRPr lang="nb-NO" sz="1200" dirty="0"/>
            </a:p>
          </p:txBody>
        </p:sp>
      </p:grpSp>
    </p:spTree>
    <p:extLst>
      <p:ext uri="{BB962C8B-B14F-4D97-AF65-F5344CB8AC3E}">
        <p14:creationId xmlns:p14="http://schemas.microsoft.com/office/powerpoint/2010/main" val="1248819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otham Extra Light" charset="0"/>
                <a:ea typeface="Gotham Extra Light" charset="0"/>
                <a:cs typeface="Gotham Extra Light" charset="0"/>
              </a:rPr>
              <a:t>Network topology</a:t>
            </a:r>
            <a:endParaRPr lang="en-US" sz="2800" dirty="0">
              <a:latin typeface="Gotham Extra Light" charset="0"/>
              <a:ea typeface="Gotham Extra Light" charset="0"/>
              <a:cs typeface="Gotham Extra Light" charset="0"/>
            </a:endParaRPr>
          </a:p>
        </p:txBody>
      </p:sp>
      <p:grpSp>
        <p:nvGrpSpPr>
          <p:cNvPr id="10" name="Group 9"/>
          <p:cNvGrpSpPr/>
          <p:nvPr/>
        </p:nvGrpSpPr>
        <p:grpSpPr>
          <a:xfrm>
            <a:off x="6291096" y="566958"/>
            <a:ext cx="2538384" cy="1002983"/>
            <a:chOff x="2724150" y="4498142"/>
            <a:chExt cx="3505200" cy="1711050"/>
          </a:xfrm>
        </p:grpSpPr>
        <p:sp>
          <p:nvSpPr>
            <p:cNvPr id="11" name="AutoShape 3"/>
            <p:cNvSpPr>
              <a:spLocks noChangeArrowheads="1"/>
            </p:cNvSpPr>
            <p:nvPr/>
          </p:nvSpPr>
          <p:spPr bwMode="auto">
            <a:xfrm>
              <a:off x="2724150" y="4670425"/>
              <a:ext cx="3505200" cy="1447800"/>
            </a:xfrm>
            <a:prstGeom prst="roundRect">
              <a:avLst>
                <a:gd name="adj" fmla="val 16667"/>
              </a:avLst>
            </a:prstGeom>
            <a:noFill/>
            <a:ln w="12700" cap="rnd" algn="ctr">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indent="-25400" algn="ctr" defTabSz="1031875"/>
              <a:endParaRPr lang="nb-NO" sz="1000" b="0" u="none"/>
            </a:p>
          </p:txBody>
        </p:sp>
        <p:sp>
          <p:nvSpPr>
            <p:cNvPr id="12" name="Rectangle 11"/>
            <p:cNvSpPr>
              <a:spLocks noChangeArrowheads="1"/>
            </p:cNvSpPr>
            <p:nvPr/>
          </p:nvSpPr>
          <p:spPr bwMode="auto">
            <a:xfrm rot="5400000">
              <a:off x="2147634" y="5158779"/>
              <a:ext cx="1711050" cy="38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655" tIns="48328" rIns="96655" bIns="4832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031875">
                <a:buNone/>
              </a:pPr>
              <a:r>
                <a:rPr lang="en-US" sz="1200" u="none" dirty="0">
                  <a:solidFill>
                    <a:srgbClr val="080808"/>
                  </a:solidFill>
                </a:rPr>
                <a:t> </a:t>
              </a:r>
              <a:r>
                <a:rPr lang="en-US" sz="1200" u="none" dirty="0">
                  <a:solidFill>
                    <a:schemeClr val="tx2"/>
                  </a:solidFill>
                </a:rPr>
                <a:t>Controller</a:t>
              </a:r>
            </a:p>
          </p:txBody>
        </p:sp>
        <p:sp>
          <p:nvSpPr>
            <p:cNvPr id="13" name="Rectangle 12"/>
            <p:cNvSpPr/>
            <p:nvPr/>
          </p:nvSpPr>
          <p:spPr>
            <a:xfrm>
              <a:off x="3243746" y="476122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Host Controller Interface </a:t>
              </a:r>
              <a:endParaRPr lang="nb-NO" sz="1200" dirty="0"/>
            </a:p>
          </p:txBody>
        </p:sp>
        <p:sp>
          <p:nvSpPr>
            <p:cNvPr id="14" name="Rectangle 13"/>
            <p:cNvSpPr/>
            <p:nvPr/>
          </p:nvSpPr>
          <p:spPr>
            <a:xfrm>
              <a:off x="3243746" y="5180326"/>
              <a:ext cx="2833204" cy="320680"/>
            </a:xfrm>
            <a:prstGeom prst="rect">
              <a:avLst/>
            </a:prstGeom>
            <a:solidFill>
              <a:srgbClr val="00B050"/>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Link Layer (LL)</a:t>
              </a:r>
              <a:endParaRPr lang="nb-NO" sz="1200" dirty="0"/>
            </a:p>
          </p:txBody>
        </p:sp>
        <p:sp>
          <p:nvSpPr>
            <p:cNvPr id="15" name="Rectangle 14"/>
            <p:cNvSpPr/>
            <p:nvPr/>
          </p:nvSpPr>
          <p:spPr>
            <a:xfrm>
              <a:off x="3243746" y="5614666"/>
              <a:ext cx="2833204" cy="320679"/>
            </a:xfrm>
            <a:prstGeom prst="rect">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Physical Layer (PHY)</a:t>
              </a:r>
              <a:endParaRPr lang="nb-NO" sz="1200" dirty="0"/>
            </a:p>
          </p:txBody>
        </p:sp>
      </p:grpSp>
      <p:sp>
        <p:nvSpPr>
          <p:cNvPr id="16" name="Oval 15"/>
          <p:cNvSpPr/>
          <p:nvPr/>
        </p:nvSpPr>
        <p:spPr>
          <a:xfrm>
            <a:off x="2351785" y="3768191"/>
            <a:ext cx="1045947" cy="1039435"/>
          </a:xfrm>
          <a:prstGeom prst="ellipse">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00" dirty="0"/>
              <a:t>Advertiser</a:t>
            </a:r>
            <a:endParaRPr lang="nb-NO" sz="1000" dirty="0"/>
          </a:p>
        </p:txBody>
      </p:sp>
      <p:sp>
        <p:nvSpPr>
          <p:cNvPr id="18" name="Oval 17"/>
          <p:cNvSpPr/>
          <p:nvPr/>
        </p:nvSpPr>
        <p:spPr>
          <a:xfrm>
            <a:off x="2351785" y="1797756"/>
            <a:ext cx="1045947" cy="1039435"/>
          </a:xfrm>
          <a:prstGeom prst="ellipse">
            <a:avLst/>
          </a:prstGeom>
          <a:solidFill>
            <a:schemeClr val="accent3"/>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sz="1000" dirty="0"/>
              <a:t>Scanner</a:t>
            </a:r>
            <a:endParaRPr lang="nb-NO" sz="1000" dirty="0"/>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9081190">
            <a:off x="2668798" y="3241883"/>
            <a:ext cx="440055" cy="434340"/>
          </a:xfrm>
          <a:prstGeom prst="rect">
            <a:avLst/>
          </a:prstGeom>
        </p:spPr>
      </p:pic>
      <p:sp>
        <p:nvSpPr>
          <p:cNvPr id="20" name="Oval 19"/>
          <p:cNvSpPr/>
          <p:nvPr/>
        </p:nvSpPr>
        <p:spPr>
          <a:xfrm>
            <a:off x="2351785" y="3770879"/>
            <a:ext cx="1045947" cy="1039435"/>
          </a:xfrm>
          <a:prstGeom prst="ellipse">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t>Slave</a:t>
            </a:r>
            <a:endParaRPr lang="nb-NO" sz="1000" dirty="0"/>
          </a:p>
        </p:txBody>
      </p:sp>
      <p:sp>
        <p:nvSpPr>
          <p:cNvPr id="22" name="Oval 21"/>
          <p:cNvSpPr/>
          <p:nvPr/>
        </p:nvSpPr>
        <p:spPr>
          <a:xfrm>
            <a:off x="2351784" y="1797755"/>
            <a:ext cx="1045947" cy="1039435"/>
          </a:xfrm>
          <a:prstGeom prst="ellipse">
            <a:avLst/>
          </a:prstGeom>
          <a:solidFill>
            <a:schemeClr val="accent3"/>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US" sz="1000" dirty="0"/>
              <a:t>Master</a:t>
            </a:r>
            <a:endParaRPr lang="nb-NO" sz="1000" dirty="0"/>
          </a:p>
        </p:txBody>
      </p:sp>
      <p:cxnSp>
        <p:nvCxnSpPr>
          <p:cNvPr id="6" name="Straight Arrow Connector 5"/>
          <p:cNvCxnSpPr>
            <a:stCxn id="22" idx="4"/>
            <a:endCxn id="20" idx="0"/>
          </p:cNvCxnSpPr>
          <p:nvPr/>
        </p:nvCxnSpPr>
        <p:spPr>
          <a:xfrm>
            <a:off x="2874758" y="2837190"/>
            <a:ext cx="1" cy="93368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2" idx="6"/>
            <a:endCxn id="23" idx="1"/>
          </p:cNvCxnSpPr>
          <p:nvPr/>
        </p:nvCxnSpPr>
        <p:spPr>
          <a:xfrm>
            <a:off x="3397731" y="2317473"/>
            <a:ext cx="925597" cy="72238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30" idx="2"/>
            <a:endCxn id="23" idx="5"/>
          </p:cNvCxnSpPr>
          <p:nvPr/>
        </p:nvCxnSpPr>
        <p:spPr>
          <a:xfrm flipH="1" flipV="1">
            <a:off x="5062925" y="3774844"/>
            <a:ext cx="525409" cy="51253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5588334" y="3767663"/>
            <a:ext cx="1045947" cy="1039435"/>
          </a:xfrm>
          <a:prstGeom prst="ellipse">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t>Slave</a:t>
            </a:r>
            <a:endParaRPr lang="nb-NO" sz="1000" dirty="0"/>
          </a:p>
        </p:txBody>
      </p:sp>
      <p:sp>
        <p:nvSpPr>
          <p:cNvPr id="26" name="Oval 25"/>
          <p:cNvSpPr/>
          <p:nvPr/>
        </p:nvSpPr>
        <p:spPr>
          <a:xfrm>
            <a:off x="4172588" y="2887632"/>
            <a:ext cx="1045947" cy="1039435"/>
          </a:xfrm>
          <a:prstGeom prst="ellipse">
            <a:avLst/>
          </a:prstGeom>
          <a:solidFill>
            <a:schemeClr val="accent1"/>
          </a:soli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t>Slave</a:t>
            </a:r>
            <a:endParaRPr lang="nb-NO" sz="1000" dirty="0"/>
          </a:p>
        </p:txBody>
      </p:sp>
      <p:sp>
        <p:nvSpPr>
          <p:cNvPr id="23" name="Oval 22"/>
          <p:cNvSpPr/>
          <p:nvPr/>
        </p:nvSpPr>
        <p:spPr>
          <a:xfrm>
            <a:off x="4170153" y="2887631"/>
            <a:ext cx="1045947" cy="1039435"/>
          </a:xfrm>
          <a:prstGeom prst="ellipse">
            <a:avLst/>
          </a:prstGeom>
          <a:gradFill>
            <a:gsLst>
              <a:gs pos="49000">
                <a:schemeClr val="accent1"/>
              </a:gs>
              <a:gs pos="51000">
                <a:schemeClr val="accent3"/>
              </a:gs>
            </a:gsLst>
            <a:lin ang="5400000" scaled="1"/>
          </a:gradFill>
          <a:ln w="0">
            <a:noFill/>
          </a:ln>
          <a:effectLst>
            <a:innerShdw>
              <a:srgbClr val="FFFFFF"/>
            </a:innerShdw>
          </a:effectLst>
          <a:scene3d>
            <a:camera prst="orthographicFront">
              <a:rot lat="0" lon="0" rev="0"/>
            </a:camera>
            <a:lightRig rig="twoPt" dir="r">
              <a:rot lat="0" lon="0" rev="6000000"/>
            </a:lightRig>
          </a:scene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t>Slave</a:t>
            </a:r>
          </a:p>
          <a:p>
            <a:pPr algn="ctr"/>
            <a:endParaRPr lang="en-US" sz="1000" dirty="0"/>
          </a:p>
          <a:p>
            <a:pPr algn="ctr"/>
            <a:endParaRPr lang="en-US" sz="1000" dirty="0"/>
          </a:p>
          <a:p>
            <a:pPr algn="ctr"/>
            <a:r>
              <a:rPr lang="en-US" sz="1000" dirty="0"/>
              <a:t>Master</a:t>
            </a:r>
            <a:endParaRPr lang="nb-NO" sz="1000" dirty="0"/>
          </a:p>
        </p:txBody>
      </p:sp>
    </p:spTree>
    <p:extLst>
      <p:ext uri="{BB962C8B-B14F-4D97-AF65-F5344CB8AC3E}">
        <p14:creationId xmlns:p14="http://schemas.microsoft.com/office/powerpoint/2010/main" val="256291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9"/>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2" grpId="0" animBg="1"/>
      <p:bldP spid="30" grpId="0" animBg="1"/>
      <p:bldP spid="26" grpId="0" animBg="1"/>
      <p:bldP spid="23" grpId="0" animBg="1"/>
    </p:bldLst>
  </p:timing>
</p:sld>
</file>

<file path=ppt/theme/theme1.xml><?xml version="1.0" encoding="utf-8"?>
<a:theme xmlns:a="http://schemas.openxmlformats.org/drawingml/2006/main" name="Nordic Semiconductor_MAY2015">
  <a:themeElements>
    <a:clrScheme name="Custom 1">
      <a:dk1>
        <a:sysClr val="windowText" lastClr="000000"/>
      </a:dk1>
      <a:lt1>
        <a:sysClr val="window" lastClr="FFFFFF"/>
      </a:lt1>
      <a:dk2>
        <a:srgbClr val="585858"/>
      </a:dk2>
      <a:lt2>
        <a:srgbClr val="CDD4D7"/>
      </a:lt2>
      <a:accent1>
        <a:srgbClr val="0099DA"/>
      </a:accent1>
      <a:accent2>
        <a:srgbClr val="046AB4"/>
      </a:accent2>
      <a:accent3>
        <a:srgbClr val="17479E"/>
      </a:accent3>
      <a:accent4>
        <a:srgbClr val="6DCFF6"/>
      </a:accent4>
      <a:accent5>
        <a:srgbClr val="B0E5FA"/>
      </a:accent5>
      <a:accent6>
        <a:srgbClr val="0E4266"/>
      </a:accent6>
      <a:hlink>
        <a:srgbClr val="09293F"/>
      </a:hlink>
      <a:folHlink>
        <a:srgbClr val="CCEEFC"/>
      </a:folHlink>
    </a:clrScheme>
    <a:fontScheme name="Custom 1">
      <a:majorFont>
        <a:latin typeface="Gotham Light"/>
        <a:ea typeface=""/>
        <a:cs typeface=""/>
      </a:majorFont>
      <a:minorFont>
        <a:latin typeface="Gotham Book"/>
        <a:ea typeface=""/>
        <a:cs typeface=""/>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0">
          <a:noFill/>
        </a:ln>
        <a:effectLst>
          <a:innerShdw>
            <a:srgbClr val="FFFFFF"/>
          </a:innerShdw>
        </a:effectLst>
        <a:scene3d>
          <a:camera prst="orthographicFront">
            <a:rot lat="0" lon="0" rev="0"/>
          </a:camera>
          <a:lightRig rig="twoPt" dir="r">
            <a:rot lat="0" lon="0" rev="6000000"/>
          </a:lightRig>
        </a:scene3d>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w="9525">
          <a:noFill/>
          <a:miter lim="800000"/>
          <a:headEnd/>
          <a:tailEnd/>
        </a:ln>
      </a:spPr>
      <a:bodyPr vert="horz" wrap="square" lIns="91440" tIns="45720" rIns="91440" bIns="45720" numCol="1" anchor="t" anchorCtr="0" compatLnSpc="1">
        <a:prstTxWarp prst="textNoShape">
          <a:avLst/>
        </a:prstTxWarp>
        <a:noAutofit/>
      </a:bodyPr>
      <a:lstStyle>
        <a:defPPr>
          <a:lnSpc>
            <a:spcPct val="150000"/>
          </a:lnSpc>
          <a:defRPr sz="1050" dirty="0" smtClean="0"/>
        </a:defPPr>
      </a:lstStyle>
    </a:txDef>
  </a:objectDefaults>
  <a:extraClrSchemeLst/>
  <a:extLst>
    <a:ext uri="{05A4C25C-085E-4340-85A3-A5531E510DB2}">
      <thm15:themeFamily xmlns:thm15="http://schemas.microsoft.com/office/thememl/2012/main" name="Master Template and Style Guide v1.1 DRAFT.pptx" id="{BF2C3588-C1F5-4850-A2CE-1B1A929851AB}" vid="{3642ECFF-E465-4C0A-B640-76573E9F9930}"/>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Master_Template_Nordic_v1_1</Template>
  <TotalTime>29710</TotalTime>
  <Words>4279</Words>
  <Application>Microsoft Office PowerPoint</Application>
  <PresentationFormat>On-screen Show (16:9)</PresentationFormat>
  <Paragraphs>812</Paragraphs>
  <Slides>31</Slides>
  <Notes>31</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Gotham Book</vt:lpstr>
      <vt:lpstr>Gotham Extra Light</vt:lpstr>
      <vt:lpstr>Gotham Light</vt:lpstr>
      <vt:lpstr>Times New Roman</vt:lpstr>
      <vt:lpstr>Wingdings</vt:lpstr>
      <vt:lpstr>Wingdings 2</vt:lpstr>
      <vt:lpstr>Nordic Semiconductor_MAY2015</vt:lpstr>
      <vt:lpstr>Bluetooth Low Energy</vt:lpstr>
      <vt:lpstr>Bluetooth Low Energy</vt:lpstr>
      <vt:lpstr>Bluetooth modes</vt:lpstr>
      <vt:lpstr>Bluetooth modes</vt:lpstr>
      <vt:lpstr>Bluetooth LE Architecture</vt:lpstr>
      <vt:lpstr>Bluetooth LE Architecture</vt:lpstr>
      <vt:lpstr>Physical Layer(PHY)</vt:lpstr>
      <vt:lpstr>Link Layer (LL)</vt:lpstr>
      <vt:lpstr>Network topology</vt:lpstr>
      <vt:lpstr>BLE Packet</vt:lpstr>
      <vt:lpstr>Advertisement Packet</vt:lpstr>
      <vt:lpstr>Advertising &amp; Scanning</vt:lpstr>
      <vt:lpstr>Connection Establishment</vt:lpstr>
      <vt:lpstr>Connection</vt:lpstr>
      <vt:lpstr>Bluetooth LE Architecture</vt:lpstr>
      <vt:lpstr>Bluetooth Paring and Bonding</vt:lpstr>
      <vt:lpstr>Generic Access Profile(GAP)</vt:lpstr>
      <vt:lpstr>GAP Operations</vt:lpstr>
      <vt:lpstr>Network topology</vt:lpstr>
      <vt:lpstr>Generic Attribute Profile (GATT)</vt:lpstr>
      <vt:lpstr>Services, Characteristics  and Descriptors</vt:lpstr>
      <vt:lpstr>Services, Characteristics  and Descriptors cont’d</vt:lpstr>
      <vt:lpstr>GATT Operations</vt:lpstr>
      <vt:lpstr>Service Discovery</vt:lpstr>
      <vt:lpstr>GATT Transaction</vt:lpstr>
      <vt:lpstr>Client Characteristic Configuration Descriptor (CCCD)</vt:lpstr>
      <vt:lpstr>GATT table</vt:lpstr>
      <vt:lpstr>Bluetooth LE Architecture</vt:lpstr>
      <vt:lpstr>Application</vt:lpstr>
      <vt:lpstr>Application</vt:lpstr>
      <vt:lpstr>Bluetooth Low Energy</vt:lpstr>
    </vt:vector>
  </TitlesOfParts>
  <Company>Nordic Semiconductor ASA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Nordic Technical Training</dc:title>
  <dc:creator>Spockeli, Bjørn</dc:creator>
  <cp:lastModifiedBy>Holmseth, Edvin</cp:lastModifiedBy>
  <cp:revision>349</cp:revision>
  <cp:lastPrinted>2021-12-08T07:07:05Z</cp:lastPrinted>
  <dcterms:created xsi:type="dcterms:W3CDTF">2016-06-10T08:47:13Z</dcterms:created>
  <dcterms:modified xsi:type="dcterms:W3CDTF">2023-02-17T07:14:48Z</dcterms:modified>
</cp:coreProperties>
</file>