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73" r:id="rId2"/>
    <p:sldId id="493" r:id="rId3"/>
    <p:sldId id="492" r:id="rId4"/>
    <p:sldId id="494" r:id="rId5"/>
    <p:sldId id="495" r:id="rId6"/>
    <p:sldId id="496" r:id="rId7"/>
    <p:sldId id="497" r:id="rId8"/>
    <p:sldId id="498" r:id="rId9"/>
    <p:sldId id="499" r:id="rId10"/>
    <p:sldId id="506" r:id="rId11"/>
    <p:sldId id="505" r:id="rId12"/>
    <p:sldId id="507" r:id="rId13"/>
    <p:sldId id="504" r:id="rId14"/>
    <p:sldId id="500" r:id="rId15"/>
    <p:sldId id="501" r:id="rId16"/>
    <p:sldId id="502" r:id="rId17"/>
    <p:sldId id="503" r:id="rId18"/>
    <p:sldId id="50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37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D24DF-6A22-4278-BC35-580864531AA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8DB5F-0B99-4A79-8435-0DD7A977C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2B19-90B7-4BD8-BF1D-48CF31DDAF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2DCCF-5BA2-7090-2971-B6C74A11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61166B-0D6E-56DB-2AFE-04BA9C7FE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40F12-2EB9-08FD-3F74-91A1E3D1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4EBA7-48AB-1497-2D8A-3ECBE06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C9887-0FC4-0874-B079-7DC1AEE5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5F32A-0B4C-5B8A-4D78-4560CD10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287CF-B855-A13E-5A2E-A094EFBFB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65F7F-B3DC-DB92-D98F-393E902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6EB49-F696-CA40-59AB-2DAFE3CD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90B1D-711D-6A09-1080-240F74CC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E14CD6-8114-8DA4-C332-E1F19A75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BB9D2-BD77-C9E2-7965-5E2013FC7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FAF33-3AF5-E518-F370-9212D3C7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D85D0-C83A-FC9A-C96D-F0DA2B6C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21346-CC8A-1677-B27D-51978176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7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2700000">
            <a:off x="10252997" y="5797864"/>
            <a:ext cx="1570400" cy="1570400"/>
          </a:xfrm>
          <a:custGeom>
            <a:avLst/>
            <a:gdLst>
              <a:gd name="connsiteX0" fmla="*/ 0 w 4680599"/>
              <a:gd name="connsiteY0" fmla="*/ 0 h 4680600"/>
              <a:gd name="connsiteX1" fmla="*/ 4680599 w 4680599"/>
              <a:gd name="connsiteY1" fmla="*/ 0 h 4680600"/>
              <a:gd name="connsiteX2" fmla="*/ 4680599 w 4680599"/>
              <a:gd name="connsiteY2" fmla="*/ 4680599 h 4680600"/>
              <a:gd name="connsiteX3" fmla="*/ 0 w 4680599"/>
              <a:gd name="connsiteY3" fmla="*/ 4680600 h 4680600"/>
              <a:gd name="connsiteX4" fmla="*/ 0 w 4680599"/>
              <a:gd name="connsiteY4" fmla="*/ 0 h 4680600"/>
              <a:gd name="connsiteX5" fmla="*/ 813656 w 4680599"/>
              <a:gd name="connsiteY5" fmla="*/ 813659 h 4680600"/>
              <a:gd name="connsiteX6" fmla="*/ 813656 w 4680599"/>
              <a:gd name="connsiteY6" fmla="*/ 3765987 h 4680600"/>
              <a:gd name="connsiteX7" fmla="*/ 3765984 w 4680599"/>
              <a:gd name="connsiteY7" fmla="*/ 3765987 h 4680600"/>
              <a:gd name="connsiteX8" fmla="*/ 3765984 w 4680599"/>
              <a:gd name="connsiteY8" fmla="*/ 813659 h 4680600"/>
              <a:gd name="connsiteX9" fmla="*/ 813656 w 4680599"/>
              <a:gd name="connsiteY9" fmla="*/ 813659 h 468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0599" h="4680600">
                <a:moveTo>
                  <a:pt x="0" y="0"/>
                </a:moveTo>
                <a:lnTo>
                  <a:pt x="4680599" y="0"/>
                </a:lnTo>
                <a:lnTo>
                  <a:pt x="4680599" y="4680599"/>
                </a:lnTo>
                <a:lnTo>
                  <a:pt x="0" y="4680600"/>
                </a:lnTo>
                <a:lnTo>
                  <a:pt x="0" y="0"/>
                </a:lnTo>
                <a:close/>
                <a:moveTo>
                  <a:pt x="813656" y="813659"/>
                </a:moveTo>
                <a:lnTo>
                  <a:pt x="813656" y="3765987"/>
                </a:lnTo>
                <a:lnTo>
                  <a:pt x="3765984" y="3765987"/>
                </a:lnTo>
                <a:lnTo>
                  <a:pt x="3765984" y="813659"/>
                </a:lnTo>
                <a:lnTo>
                  <a:pt x="813656" y="813659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pic>
        <p:nvPicPr>
          <p:cNvPr id="10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" y="6286499"/>
            <a:ext cx="12191999" cy="59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4"/>
            <a:ext cx="10850563" cy="1028699"/>
          </a:xfrm>
        </p:spPr>
        <p:txBody>
          <a:bodyPr>
            <a:normAutofit/>
          </a:bodyPr>
          <a:lstStyle>
            <a:lvl1pPr>
              <a:defRPr sz="270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7" y="6153452"/>
            <a:ext cx="3527764" cy="996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359601"/>
            <a:ext cx="3265715" cy="4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4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DA057-2D29-8354-C5C4-BB5D74A4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9901A-1345-2F3E-3CE4-5FBE83BF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3743E-DD6F-DAA5-10EA-A5ACD2F3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4522F-688A-B607-412C-EDFD9E38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2B867-92B9-19C2-F9F8-BA82213E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0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DDCF-4B81-B10B-D631-963F93E8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897B7-1F45-D7E1-FDFE-BC00FC07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84AA9-A127-21E1-3952-02ABC499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FF555-A69F-0576-595A-2CFAFF70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5699D-45B3-61DC-EBBE-FD26FE24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2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30483-C021-59A5-A97F-C4268600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A302F-DB86-24BA-F5EA-154DCA45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C6EB9-E30A-CDCB-3322-B1F3A3C9D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62897-BC57-280A-5DFF-B80DFB85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33084-D875-FFD7-AB6C-FCC2055B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479D2-F257-875D-C135-0AA9EC7B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A4F8B-77AC-9D45-9AB1-C4EA01AA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27D9C-B981-4EA2-C2F9-4338B6A7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129B3-783C-2D53-DC4E-50CE712C2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67E9DE-D794-9F05-FC4E-0875C3464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6DA14A-39EB-D413-0FF9-E9408796A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B861B-E7FE-F997-BF6E-9CA76AE5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D057F-D4F0-7864-ECC4-686D5001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6E8F1C-6E77-8A2B-3CFA-C6A37B0E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5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09B04-23A0-6B73-F1FA-011A391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496C70-74D0-DB0A-BEA8-C2C0CE24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485CB0-8432-A343-4F85-46A2CBF8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F874F8-2ED2-9FFC-99CC-57B68ACC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8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2CD90C-1940-35C2-E14C-9298ED54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C3923-F900-F86D-5DA4-6F108401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F2F6E-8648-044E-CE4A-BCECE9A0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3D578-14F9-40CA-9AD5-A96D4086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4AFA1-65F8-F014-0B45-4DFC0C99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4FB4D-59AD-BE95-12B9-2EEF201B3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D1A66-A217-06EE-5C60-27A2E143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24E65-D90E-51F1-A873-815A833B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4E810-8D2A-DBC8-30D5-EEC1307A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1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46128-0E1B-8EAC-B3DB-6D1FC1FC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4751C4-FD26-EFCC-1139-7ED89042E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E68BA-AE9C-533C-A73C-A273FC98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784CD-5C9A-67BF-326F-9101602A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BCB07-DE32-602A-F605-7ADDEC64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4DF41-BF61-438B-9477-4C578E05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882B08-2CBB-F385-53AD-592CD1F6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71304-C49D-57DC-5169-077DA05FD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AF32D-77C3-0A22-CBC4-413365E01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F976-E000-4DC8-A9E4-1DAB45F5945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CC824-6C52-2930-6F43-D226CDA56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5F37A-80AB-162B-3260-52D6322A9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8719-6B88-4799-85C5-630E3639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2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9"/>
          <p:cNvSpPr/>
          <p:nvPr/>
        </p:nvSpPr>
        <p:spPr>
          <a:xfrm>
            <a:off x="1524000" y="5290171"/>
            <a:ext cx="9152934" cy="49903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>
              <a:latin typeface="Kontrapunkt Bob Light" panose="02000000000000000000" pitchFamily="5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42" y="596224"/>
            <a:ext cx="983907" cy="9839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7" t="20747" r="29966" b="43953"/>
          <a:stretch/>
        </p:blipFill>
        <p:spPr>
          <a:xfrm>
            <a:off x="4779086" y="504721"/>
            <a:ext cx="1130973" cy="10090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7AC530-FD42-4375-8657-B658FBA24D64}"/>
              </a:ext>
            </a:extLst>
          </p:cNvPr>
          <p:cNvSpPr txBox="1"/>
          <p:nvPr/>
        </p:nvSpPr>
        <p:spPr>
          <a:xfrm>
            <a:off x="6573165" y="3935394"/>
            <a:ext cx="5837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solidFill>
                  <a:srgbClr val="24292F"/>
                </a:solidFill>
                <a:effectLst/>
                <a:latin typeface="-apple-system"/>
              </a:rPr>
              <a:t>IJCAI           2022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EC91BD-828F-C4F7-3EC3-D5C8CBADC52D}"/>
              </a:ext>
            </a:extLst>
          </p:cNvPr>
          <p:cNvSpPr txBox="1"/>
          <p:nvPr/>
        </p:nvSpPr>
        <p:spPr>
          <a:xfrm>
            <a:off x="1784090" y="2478339"/>
            <a:ext cx="93512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effectLst/>
                <a:latin typeface="NimbusRomNo9L-Medi"/>
              </a:rPr>
              <a:t>Vertically Federated Graph Neural Network for Privacy-Preserving Node </a:t>
            </a:r>
            <a:r>
              <a:rPr lang="en-US" altLang="zh-CN" sz="3200" dirty="0"/>
              <a:t> </a:t>
            </a:r>
            <a:r>
              <a:rPr lang="en-US" altLang="zh-CN" sz="3200" b="1" dirty="0" err="1">
                <a:solidFill>
                  <a:srgbClr val="000000"/>
                </a:solidFill>
                <a:effectLst/>
                <a:latin typeface="NimbusRomNo9L-Medi"/>
              </a:rPr>
              <a:t>Classifification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856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4C6E862-06B5-B9F4-B1E1-6980C684ECB8}"/>
              </a:ext>
            </a:extLst>
          </p:cNvPr>
          <p:cNvSpPr txBox="1"/>
          <p:nvPr/>
        </p:nvSpPr>
        <p:spPr>
          <a:xfrm>
            <a:off x="2060972" y="724079"/>
            <a:ext cx="609361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通过使用图上的多跳邻域聚合节点特征，在初始节点嵌入的基础上生成本地节点嵌入。因此，为了保护图的隐私，数据持有者使用自己的图进行多跳邻域聚合。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9A5ED6-8FBF-0B4B-4930-757E1B60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8" y="3814761"/>
            <a:ext cx="6157074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C78EEE-4618-38A7-59F0-D99B396687A7}"/>
              </a:ext>
            </a:extLst>
          </p:cNvPr>
          <p:cNvSpPr txBox="1"/>
          <p:nvPr/>
        </p:nvSpPr>
        <p:spPr>
          <a:xfrm>
            <a:off x="3046810" y="3665815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345431-79D8-79BA-54BB-EC9ECAA14795}"/>
              </a:ext>
            </a:extLst>
          </p:cNvPr>
          <p:cNvSpPr txBox="1"/>
          <p:nvPr/>
        </p:nvSpPr>
        <p:spPr>
          <a:xfrm>
            <a:off x="917972" y="645617"/>
            <a:ext cx="949761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服务器结合来自数据持有者的本地节点嵌入，得到全局节点嵌入。组合策略（</a:t>
            </a:r>
            <a:r>
              <a:rPr lang="en-US" altLang="zh-CN" sz="2800" dirty="0"/>
              <a:t>Combine</a:t>
            </a:r>
            <a:r>
              <a:rPr lang="zh-CN" altLang="en-US" sz="2800" dirty="0"/>
              <a:t>）将是可训练的，并保持高的表示能力。作者提出了三种组合策略</a:t>
            </a:r>
            <a:r>
              <a:rPr lang="en-US" altLang="zh-CN" sz="2800" dirty="0"/>
              <a:t>: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5D41B-CB2D-873B-E3F0-0B8139540E88}"/>
              </a:ext>
            </a:extLst>
          </p:cNvPr>
          <p:cNvSpPr txBox="1"/>
          <p:nvPr/>
        </p:nvSpPr>
        <p:spPr>
          <a:xfrm>
            <a:off x="913209" y="2401937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Concat</a:t>
            </a:r>
            <a:r>
              <a:rPr lang="en-US" altLang="zh-CN" sz="3200" dirty="0"/>
              <a:t>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3FB493-DE73-8818-A4D4-6A3BC63E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83" y="2336572"/>
            <a:ext cx="5133333" cy="6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71E49FA-9A12-8BC0-147A-E8D94258123F}"/>
              </a:ext>
            </a:extLst>
          </p:cNvPr>
          <p:cNvSpPr txBox="1"/>
          <p:nvPr/>
        </p:nvSpPr>
        <p:spPr>
          <a:xfrm>
            <a:off x="913210" y="4550391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Regression: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CDD7BB-8077-1D1E-2B4F-AA47D94D7C00}"/>
              </a:ext>
            </a:extLst>
          </p:cNvPr>
          <p:cNvSpPr txBox="1"/>
          <p:nvPr/>
        </p:nvSpPr>
        <p:spPr>
          <a:xfrm>
            <a:off x="913210" y="3429000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Mean: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65BB6A-30B9-C028-447F-217D6A56D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10" y="3665815"/>
            <a:ext cx="4942857" cy="4761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858844-7ACD-8DD6-D1D7-BB126B2C1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45" y="4564678"/>
            <a:ext cx="5609524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0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674277" y="301574"/>
            <a:ext cx="46263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差分隐私加密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09874-BE88-799F-47AE-C176B6FD7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962025"/>
            <a:ext cx="68008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3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7AF0F1-629E-775E-555E-D13C9C7C02AE}"/>
              </a:ext>
            </a:extLst>
          </p:cNvPr>
          <p:cNvSpPr txBox="1"/>
          <p:nvPr/>
        </p:nvSpPr>
        <p:spPr>
          <a:xfrm>
            <a:off x="914400" y="657226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Dataset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059C57-AE15-C887-0985-EEF7B99C3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84" y="2193197"/>
            <a:ext cx="7425950" cy="24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1131477" y="644474"/>
            <a:ext cx="35789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Result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BB4335-5F46-0C91-7F3D-F7BC932CA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4" y="2071687"/>
            <a:ext cx="7578207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3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1031465" y="758773"/>
            <a:ext cx="357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Result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8C33B9-8F05-8C16-978E-DB71C10B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2233612"/>
            <a:ext cx="6896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817152" y="615898"/>
            <a:ext cx="35789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Result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369159-8662-FC36-53F5-9A284A55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4" y="2314574"/>
            <a:ext cx="8271921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774290" y="430161"/>
            <a:ext cx="35789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Result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29842-51BF-ADC4-5AF7-FE66DE592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2524125"/>
            <a:ext cx="64389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0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4660490" y="2487561"/>
            <a:ext cx="3578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Thanks!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71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6FE44B4-67C6-BB5A-12FA-23148A448BEF}"/>
              </a:ext>
            </a:extLst>
          </p:cNvPr>
          <p:cNvSpPr txBox="1"/>
          <p:nvPr/>
        </p:nvSpPr>
        <p:spPr>
          <a:xfrm>
            <a:off x="2175272" y="1487419"/>
            <a:ext cx="74830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高性能的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模型总是依赖于图中丰富的特征和完整的边信息。然而，这些信息在实践中可能会被不同的数据持有者隔离，产生数据孤岛问题。基于此本文提出了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VFGNN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，一个联邦的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学习范式，用于在数据垂直分割（特征域不同、标签域不同、实体域相同）的情况下完成保护隐私的节点分类任务。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54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8CFB3A-BE83-B66B-93D8-4D1415AD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5" y="1328910"/>
            <a:ext cx="8575339" cy="36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8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1445803" y="1397675"/>
            <a:ext cx="10012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数据持有者首先应用安全的多方计算（</a:t>
            </a:r>
            <a:r>
              <a:rPr lang="en-US" altLang="zh-CN" sz="2400" dirty="0"/>
              <a:t>Multi-Party Computation MPC</a:t>
            </a:r>
            <a:r>
              <a:rPr lang="zh-CN" altLang="en-US" sz="2400" dirty="0"/>
              <a:t>）技术，利用私有节点特征信息协同计算 </a:t>
            </a:r>
            <a:r>
              <a:rPr lang="en-US" altLang="zh-CN" sz="2400" dirty="0"/>
              <a:t>GNN </a:t>
            </a:r>
            <a:r>
              <a:rPr lang="zh-CN" altLang="en-US" sz="2400" dirty="0"/>
              <a:t>的初始层，作为特征提取模块，然后利用私有边信息进行邻域聚合得到局部节点嵌入。</a:t>
            </a:r>
          </a:p>
          <a:p>
            <a:r>
              <a:rPr lang="en-US" altLang="zh-CN" sz="2400" dirty="0"/>
              <a:t>2. VFGNN </a:t>
            </a:r>
            <a:r>
              <a:rPr lang="zh-CN" altLang="en-US" sz="2400" dirty="0"/>
              <a:t>为服务器提出不同的组合策略，将来自数据持有者的局部节点嵌入结合起来，生成全局节点嵌入，在此基础上，服务器可以进行连续的非私有数据相关的计算，例如，深度网络结构中的非线性运算，这对于</a:t>
            </a:r>
            <a:r>
              <a:rPr lang="en-US" altLang="zh-CN" sz="2400" dirty="0"/>
              <a:t>MPC</a:t>
            </a:r>
            <a:r>
              <a:rPr lang="zh-CN" altLang="en-US" sz="2400" dirty="0"/>
              <a:t>技术来说是非常耗时的。</a:t>
            </a:r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服务器将最后的隐藏层返回给有标签的一方，以计算预测和损失。</a:t>
            </a:r>
          </a:p>
        </p:txBody>
      </p:sp>
    </p:spTree>
    <p:extLst>
      <p:ext uri="{BB962C8B-B14F-4D97-AF65-F5344CB8AC3E}">
        <p14:creationId xmlns:p14="http://schemas.microsoft.com/office/powerpoint/2010/main" val="177661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C63FAE-FCCB-6464-F34C-6170AE57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2" y="552450"/>
            <a:ext cx="6696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ED8607-59D1-44BB-0E33-8817F0B6EA4D}"/>
              </a:ext>
            </a:extLst>
          </p:cNvPr>
          <p:cNvSpPr txBox="1"/>
          <p:nvPr/>
        </p:nvSpPr>
        <p:spPr>
          <a:xfrm>
            <a:off x="742951" y="528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初始节点嵌入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AFAA9D-43B3-2643-2E48-248BCC342970}"/>
              </a:ext>
            </a:extLst>
          </p:cNvPr>
          <p:cNvSpPr txBox="1"/>
          <p:nvPr/>
        </p:nvSpPr>
        <p:spPr>
          <a:xfrm>
            <a:off x="989410" y="1307217"/>
            <a:ext cx="87260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最初的节点嵌入是通过使用节点特征生成的。在垂直联邦学习下，每个数据持有者都有部分节点特征。在这种情况下，有两种方法供数据持有者生成初始节点嵌入，即 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Individually 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Collaboratively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058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6C48BE-A810-ECBC-1C49-276ACDB1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64" y="1281110"/>
            <a:ext cx="9207814" cy="35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168EC-DAE3-6EED-4D73-5C3FD79B0C57}"/>
              </a:ext>
            </a:extLst>
          </p:cNvPr>
          <p:cNvSpPr txBox="1"/>
          <p:nvPr/>
        </p:nvSpPr>
        <p:spPr>
          <a:xfrm>
            <a:off x="1328738" y="671512"/>
            <a:ext cx="9601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Individually</a:t>
            </a:r>
            <a:r>
              <a:rPr lang="zh-CN" altLang="en-US" sz="2800" dirty="0"/>
              <a:t>：指数据持有者使用自己的节点特征，单独生成初始节点嵌入。对于数据持有者  </a:t>
            </a:r>
            <a:r>
              <a:rPr lang="en-US" altLang="zh-CN" sz="2800" dirty="0" err="1"/>
              <a:t>i</a:t>
            </a:r>
            <a:r>
              <a:rPr lang="zh-CN" altLang="en-US" sz="2800" dirty="0"/>
              <a:t>∈</a:t>
            </a:r>
            <a:r>
              <a:rPr lang="en-US" altLang="zh-CN" sz="2800" dirty="0"/>
              <a:t>P</a:t>
            </a:r>
            <a:r>
              <a:rPr lang="zh-CN" altLang="en-US" sz="2800" dirty="0"/>
              <a:t>，可以通过  </a:t>
            </a:r>
            <a:endParaRPr lang="en-US" altLang="zh-CN" sz="2800" dirty="0"/>
          </a:p>
          <a:p>
            <a:r>
              <a:rPr lang="zh-CN" altLang="en-US" sz="2800" dirty="0"/>
              <a:t>得到初始节点嵌入，其中  </a:t>
            </a:r>
            <a:r>
              <a:rPr lang="en-US" altLang="zh-CN" sz="2800" dirty="0"/>
              <a:t>x</a:t>
            </a:r>
            <a:r>
              <a:rPr lang="en-US" altLang="zh-CN" sz="2800" baseline="30000" dirty="0"/>
              <a:t>i</a:t>
            </a:r>
            <a:r>
              <a:rPr lang="zh-CN" altLang="en-US" sz="2800" dirty="0"/>
              <a:t>和</a:t>
            </a:r>
            <a:r>
              <a:rPr lang="en-US" altLang="zh-CN" sz="2800" dirty="0"/>
              <a:t>W</a:t>
            </a:r>
            <a:r>
              <a:rPr lang="en-US" altLang="zh-CN" sz="2800" baseline="30000" dirty="0"/>
              <a:t>i</a:t>
            </a:r>
            <a:r>
              <a:rPr lang="zh-CN" altLang="en-US" sz="2800" dirty="0"/>
              <a:t>  是数据持有者</a:t>
            </a:r>
            <a:r>
              <a:rPr lang="en-US" altLang="zh-CN" sz="2800" dirty="0" err="1"/>
              <a:t>i</a:t>
            </a:r>
            <a:r>
              <a:rPr lang="zh-CN" altLang="en-US" sz="2800" dirty="0"/>
              <a:t>  的节点特征矩阵和权重矩阵。这种方法很简单，而且数据持有者之间不需要通信，但它不能捕捉到数据持有者的所持不同特征之间的关系，因此会造成信息损失。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C36677-4B66-B0B3-65E8-D37E6EBE8A66}"/>
                  </a:ext>
                </a:extLst>
              </p:cNvPr>
              <p:cNvSpPr txBox="1"/>
              <p:nvPr/>
            </p:nvSpPr>
            <p:spPr>
              <a:xfrm>
                <a:off x="9296744" y="1227992"/>
                <a:ext cx="1566518" cy="29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C36677-4B66-B0B3-65E8-D37E6EBE8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744" y="1227992"/>
                <a:ext cx="1566518" cy="292196"/>
              </a:xfrm>
              <a:prstGeom prst="rect">
                <a:avLst/>
              </a:prstGeom>
              <a:blipFill>
                <a:blip r:embed="rId2"/>
                <a:stretch>
                  <a:fillRect l="-3113" t="-2083" r="-77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54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0595BD7-9F01-C855-C138-5AB3756D4C18}"/>
              </a:ext>
            </a:extLst>
          </p:cNvPr>
          <p:cNvSpPr txBox="1"/>
          <p:nvPr/>
        </p:nvSpPr>
        <p:spPr>
          <a:xfrm>
            <a:off x="1389459" y="1368741"/>
            <a:ext cx="74545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Collaboratively :</a:t>
            </a:r>
            <a:r>
              <a:rPr lang="zh-CN" altLang="en-US" sz="2800" dirty="0"/>
              <a:t>数据持有者利用他们的节点特征，协同生成初始节点嵌入，同时保证特征安全。从技术上讲，这可以通过秘密共享 </a:t>
            </a:r>
            <a:r>
              <a:rPr lang="en-US" altLang="zh-CN" sz="2800" dirty="0"/>
              <a:t>secret sharing </a:t>
            </a:r>
            <a:r>
              <a:rPr lang="zh-CN" altLang="en-US" sz="2800" dirty="0"/>
              <a:t>或同态加密 </a:t>
            </a:r>
            <a:r>
              <a:rPr lang="en-US" altLang="zh-CN" sz="2800" dirty="0"/>
              <a:t>homomorphic encryption </a:t>
            </a:r>
            <a:r>
              <a:rPr lang="zh-CN" altLang="en-US" sz="2800" dirty="0"/>
              <a:t>实现。本文选择使用加法秘密共享实现该机制，因为它的效率很高。</a:t>
            </a:r>
          </a:p>
        </p:txBody>
      </p:sp>
    </p:spTree>
    <p:extLst>
      <p:ext uri="{BB962C8B-B14F-4D97-AF65-F5344CB8AC3E}">
        <p14:creationId xmlns:p14="http://schemas.microsoft.com/office/powerpoint/2010/main" val="133541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525</Words>
  <Application>Microsoft Office PowerPoint</Application>
  <PresentationFormat>宽屏</PresentationFormat>
  <Paragraphs>25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Kontrapunkt Bob Light</vt:lpstr>
      <vt:lpstr>NimbusRomNo9L-Medi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DD</dc:creator>
  <cp:lastModifiedBy>L DD</cp:lastModifiedBy>
  <cp:revision>19</cp:revision>
  <dcterms:created xsi:type="dcterms:W3CDTF">2022-08-29T13:44:00Z</dcterms:created>
  <dcterms:modified xsi:type="dcterms:W3CDTF">2022-08-30T09:30:25Z</dcterms:modified>
</cp:coreProperties>
</file>