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80" r:id="rId6"/>
    <p:sldId id="274" r:id="rId7"/>
    <p:sldId id="279" r:id="rId8"/>
    <p:sldId id="276" r:id="rId9"/>
    <p:sldId id="283" r:id="rId10"/>
    <p:sldId id="273" r:id="rId11"/>
    <p:sldId id="281" r:id="rId12"/>
    <p:sldId id="275" r:id="rId13"/>
    <p:sldId id="278" r:id="rId14"/>
    <p:sldId id="2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DE7B0-503C-44AF-BDB9-8D3CDA69F706}" type="datetimeFigureOut">
              <a:rPr lang="zh-CN" altLang="en-US" smtClean="0"/>
              <a:t>2022/8/30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D1999-F915-4480-BAD4-CB9D2A83A197}" type="slidenum">
              <a:rPr lang="zh-CN" altLang="en-US" smtClean="0"/>
              <a:t>‹#›</a:t>
            </a:fld>
            <a:endParaRPr lang="zh-CN" altLang="en-US"/>
          </a:p>
        </p:txBody>
      </p:sp>
    </p:spTree>
    <p:extLst>
      <p:ext uri="{BB962C8B-B14F-4D97-AF65-F5344CB8AC3E}">
        <p14:creationId xmlns:p14="http://schemas.microsoft.com/office/powerpoint/2010/main" val="243767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节点删除、边缘扰动</a:t>
            </a:r>
          </a:p>
        </p:txBody>
      </p:sp>
      <p:sp>
        <p:nvSpPr>
          <p:cNvPr id="4" name="灯片编号占位符 3"/>
          <p:cNvSpPr>
            <a:spLocks noGrp="1"/>
          </p:cNvSpPr>
          <p:nvPr>
            <p:ph type="sldNum" sz="quarter" idx="5"/>
          </p:nvPr>
        </p:nvSpPr>
        <p:spPr/>
        <p:txBody>
          <a:bodyPr/>
          <a:lstStyle/>
          <a:p>
            <a:fld id="{BEFD1999-F915-4480-BAD4-CB9D2A83A197}" type="slidenum">
              <a:rPr lang="zh-CN" altLang="en-US" smtClean="0"/>
              <a:t>7</a:t>
            </a:fld>
            <a:endParaRPr lang="zh-CN" altLang="en-US"/>
          </a:p>
        </p:txBody>
      </p:sp>
    </p:spTree>
    <p:extLst>
      <p:ext uri="{BB962C8B-B14F-4D97-AF65-F5344CB8AC3E}">
        <p14:creationId xmlns:p14="http://schemas.microsoft.com/office/powerpoint/2010/main" val="351927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角度、扭转</a:t>
            </a:r>
          </a:p>
        </p:txBody>
      </p:sp>
      <p:sp>
        <p:nvSpPr>
          <p:cNvPr id="4" name="灯片编号占位符 3"/>
          <p:cNvSpPr>
            <a:spLocks noGrp="1"/>
          </p:cNvSpPr>
          <p:nvPr>
            <p:ph type="sldNum" sz="quarter" idx="5"/>
          </p:nvPr>
        </p:nvSpPr>
        <p:spPr/>
        <p:txBody>
          <a:bodyPr/>
          <a:lstStyle/>
          <a:p>
            <a:fld id="{BEFD1999-F915-4480-BAD4-CB9D2A83A197}" type="slidenum">
              <a:rPr lang="zh-CN" altLang="en-US" smtClean="0"/>
              <a:t>10</a:t>
            </a:fld>
            <a:endParaRPr lang="zh-CN" altLang="en-US"/>
          </a:p>
        </p:txBody>
      </p:sp>
    </p:spTree>
    <p:extLst>
      <p:ext uri="{BB962C8B-B14F-4D97-AF65-F5344CB8AC3E}">
        <p14:creationId xmlns:p14="http://schemas.microsoft.com/office/powerpoint/2010/main" val="201346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FD1999-F915-4480-BAD4-CB9D2A83A197}" type="slidenum">
              <a:rPr lang="zh-CN" altLang="en-US" smtClean="0"/>
              <a:t>11</a:t>
            </a:fld>
            <a:endParaRPr lang="zh-CN" altLang="en-US"/>
          </a:p>
        </p:txBody>
      </p:sp>
    </p:spTree>
    <p:extLst>
      <p:ext uri="{BB962C8B-B14F-4D97-AF65-F5344CB8AC3E}">
        <p14:creationId xmlns:p14="http://schemas.microsoft.com/office/powerpoint/2010/main" val="204211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82026"/>
                </a:solidFill>
                <a:effectLst/>
                <a:latin typeface="-apple-system"/>
              </a:rPr>
              <a:t>以分子为节点、分子之间的连接关系为边</a:t>
            </a:r>
            <a:endParaRPr lang="zh-CN" altLang="en-US" dirty="0"/>
          </a:p>
        </p:txBody>
      </p:sp>
      <p:sp>
        <p:nvSpPr>
          <p:cNvPr id="4" name="灯片编号占位符 3"/>
          <p:cNvSpPr>
            <a:spLocks noGrp="1"/>
          </p:cNvSpPr>
          <p:nvPr>
            <p:ph type="sldNum" sz="quarter" idx="5"/>
          </p:nvPr>
        </p:nvSpPr>
        <p:spPr/>
        <p:txBody>
          <a:bodyPr/>
          <a:lstStyle/>
          <a:p>
            <a:fld id="{BEFD1999-F915-4480-BAD4-CB9D2A83A197}" type="slidenum">
              <a:rPr lang="zh-CN" altLang="en-US" smtClean="0"/>
              <a:t>12</a:t>
            </a:fld>
            <a:endParaRPr lang="zh-CN" altLang="en-US"/>
          </a:p>
        </p:txBody>
      </p:sp>
    </p:spTree>
    <p:extLst>
      <p:ext uri="{BB962C8B-B14F-4D97-AF65-F5344CB8AC3E}">
        <p14:creationId xmlns:p14="http://schemas.microsoft.com/office/powerpoint/2010/main" val="37786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02075-1EBC-7255-5124-8DD5EE9AD8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B44454-58AF-4D56-DE94-71C8D13C5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F19365-ED8C-01BB-C278-4D2E8C69AE35}"/>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5" name="页脚占位符 4">
            <a:extLst>
              <a:ext uri="{FF2B5EF4-FFF2-40B4-BE49-F238E27FC236}">
                <a16:creationId xmlns:a16="http://schemas.microsoft.com/office/drawing/2014/main" id="{C4CBF76C-4AE6-182F-34B0-E63ED859C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F3F387-FE4C-CAC0-125B-6B1A8260AB66}"/>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303810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7E3C4-A6E6-DABD-A274-4E538076E8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B60C99-1AA1-1F76-BA2D-9070DFF8BF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EEFC5-0D0E-7006-F581-DA177CF184FB}"/>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5" name="页脚占位符 4">
            <a:extLst>
              <a:ext uri="{FF2B5EF4-FFF2-40B4-BE49-F238E27FC236}">
                <a16:creationId xmlns:a16="http://schemas.microsoft.com/office/drawing/2014/main" id="{31BA0CCF-CC74-BBBE-8537-6D2C8B37D2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7A9B51-887B-005B-5997-92551D9F0EF8}"/>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424225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730042-2FE6-E79E-6BB7-61A06580F0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35011BF-D2A8-355F-BFA2-30FEAD3071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2A98FB-075B-CC48-3B62-A12063480530}"/>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5" name="页脚占位符 4">
            <a:extLst>
              <a:ext uri="{FF2B5EF4-FFF2-40B4-BE49-F238E27FC236}">
                <a16:creationId xmlns:a16="http://schemas.microsoft.com/office/drawing/2014/main" id="{5299144A-201A-F105-579B-97E63493B0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8B4F0C-1B0E-44EC-D9E4-85FA8CF72042}"/>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333211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93F97-402D-D246-B049-5601DFE14B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058105-0BD6-E0A0-6384-1305C61B41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1D0563-CBCF-3010-6F55-C58418187636}"/>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5" name="页脚占位符 4">
            <a:extLst>
              <a:ext uri="{FF2B5EF4-FFF2-40B4-BE49-F238E27FC236}">
                <a16:creationId xmlns:a16="http://schemas.microsoft.com/office/drawing/2014/main" id="{E5C4560C-B0AD-76BB-1282-599C1D9F23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3A6895-3D1B-9B10-CC54-5DA1600725D4}"/>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266764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BEC96-ADCA-C4B4-9AF1-F3B4BA0B64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B142B8-56DB-07BE-6EA1-554E7FE80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F1293C-E9FC-89D8-A9DE-A446171D7426}"/>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5" name="页脚占位符 4">
            <a:extLst>
              <a:ext uri="{FF2B5EF4-FFF2-40B4-BE49-F238E27FC236}">
                <a16:creationId xmlns:a16="http://schemas.microsoft.com/office/drawing/2014/main" id="{20246763-6D6D-9089-5EB6-189EA77581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15E621-489F-1236-71F3-D269F8FB76F2}"/>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361930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3EFF-B1E4-64A0-6320-C2864FC6EB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A20954-6BD0-00C7-1BCE-65AADB05636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8BACEF-CBED-5EB0-1311-D2F9AD2295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D5AA76-8D31-CA20-82C5-96262E2615B4}"/>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6" name="页脚占位符 5">
            <a:extLst>
              <a:ext uri="{FF2B5EF4-FFF2-40B4-BE49-F238E27FC236}">
                <a16:creationId xmlns:a16="http://schemas.microsoft.com/office/drawing/2014/main" id="{CB2A7B67-DBE3-7E62-F442-A7CEA36197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850854-0B3F-D529-A34D-C5C26A477D8F}"/>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145559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A354C-3C60-948A-964D-7F89AE1123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9B3789-7EAB-9D5A-284D-F0E704B40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6509523-6CE0-3928-611B-01B06D01C1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5A82E3-6ADB-1145-47D9-0E39E7876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5DFDAD-8332-45A6-B769-95E596EF822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EF73A34-E48F-2C7E-1B93-7B913C591841}"/>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8" name="页脚占位符 7">
            <a:extLst>
              <a:ext uri="{FF2B5EF4-FFF2-40B4-BE49-F238E27FC236}">
                <a16:creationId xmlns:a16="http://schemas.microsoft.com/office/drawing/2014/main" id="{78B57A6A-92F7-2E23-B481-12BB614986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87A133-BB6B-A3F6-C06C-33B120FCB4DE}"/>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70223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6BDB1-4F95-DB96-ECF5-8F570C0CC4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0FEB75D-49CE-BA42-0936-4C71D14E01DA}"/>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4" name="页脚占位符 3">
            <a:extLst>
              <a:ext uri="{FF2B5EF4-FFF2-40B4-BE49-F238E27FC236}">
                <a16:creationId xmlns:a16="http://schemas.microsoft.com/office/drawing/2014/main" id="{AA58D5A8-B994-835E-7061-178A4B3CF8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DA90D0-D7BA-AE96-95A3-63F92C9231D9}"/>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402412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0C902B-E235-1CB0-FD59-58E0FF725361}"/>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3" name="页脚占位符 2">
            <a:extLst>
              <a:ext uri="{FF2B5EF4-FFF2-40B4-BE49-F238E27FC236}">
                <a16:creationId xmlns:a16="http://schemas.microsoft.com/office/drawing/2014/main" id="{70861D06-A055-96FF-34CD-29CE00CDC0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D5C7FE-AFE0-A7AD-74FA-0C3B536A2DCE}"/>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37293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B6C78-4839-31EB-EE67-F60D536817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83D2FE-7FBC-AB78-076F-2FC999DA4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C00A65-8768-3068-C657-54BA42CF9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2CB91D-4ED8-B8BF-B5AF-47909580355A}"/>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6" name="页脚占位符 5">
            <a:extLst>
              <a:ext uri="{FF2B5EF4-FFF2-40B4-BE49-F238E27FC236}">
                <a16:creationId xmlns:a16="http://schemas.microsoft.com/office/drawing/2014/main" id="{EA9A1E7D-ABC5-48F9-83C3-D9C3E8D098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4D249C-D744-D35B-75C5-9A22F5B90363}"/>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21045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79B1B-43A6-969B-B27E-669A8FBBF3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24166B-97B5-1AD9-53EB-FD7D2E7A0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6E9D62F-D19C-A31C-889C-57BC99738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A1561E-61DD-2960-E0AC-14401CCF2F6E}"/>
              </a:ext>
            </a:extLst>
          </p:cNvPr>
          <p:cNvSpPr>
            <a:spLocks noGrp="1"/>
          </p:cNvSpPr>
          <p:nvPr>
            <p:ph type="dt" sz="half" idx="10"/>
          </p:nvPr>
        </p:nvSpPr>
        <p:spPr/>
        <p:txBody>
          <a:bodyPr/>
          <a:lstStyle/>
          <a:p>
            <a:fld id="{0C123841-F8DA-4DAF-BA7E-098E5A6BA677}" type="datetimeFigureOut">
              <a:rPr lang="zh-CN" altLang="en-US" smtClean="0"/>
              <a:t>2022/8/23</a:t>
            </a:fld>
            <a:endParaRPr lang="zh-CN" altLang="en-US"/>
          </a:p>
        </p:txBody>
      </p:sp>
      <p:sp>
        <p:nvSpPr>
          <p:cNvPr id="6" name="页脚占位符 5">
            <a:extLst>
              <a:ext uri="{FF2B5EF4-FFF2-40B4-BE49-F238E27FC236}">
                <a16:creationId xmlns:a16="http://schemas.microsoft.com/office/drawing/2014/main" id="{BAE0BB8E-7880-116C-01AA-5AE1ECF5AA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18F7C-1295-D608-48F1-0A1330531309}"/>
              </a:ext>
            </a:extLst>
          </p:cNvPr>
          <p:cNvSpPr>
            <a:spLocks noGrp="1"/>
          </p:cNvSpPr>
          <p:nvPr>
            <p:ph type="sldNum" sz="quarter" idx="12"/>
          </p:nvPr>
        </p:nvSpPr>
        <p:spPr/>
        <p:txBody>
          <a:body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374443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9A4E5D-5D98-D515-2DB1-61AA4A124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8BEC72-829C-030C-7FB6-EFAFC5FA9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2CDACE-316B-5985-471D-447BFC964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23841-F8DA-4DAF-BA7E-098E5A6BA677}" type="datetimeFigureOut">
              <a:rPr lang="zh-CN" altLang="en-US" smtClean="0"/>
              <a:t>2022/8/23</a:t>
            </a:fld>
            <a:endParaRPr lang="zh-CN" altLang="en-US"/>
          </a:p>
        </p:txBody>
      </p:sp>
      <p:sp>
        <p:nvSpPr>
          <p:cNvPr id="5" name="页脚占位符 4">
            <a:extLst>
              <a:ext uri="{FF2B5EF4-FFF2-40B4-BE49-F238E27FC236}">
                <a16:creationId xmlns:a16="http://schemas.microsoft.com/office/drawing/2014/main" id="{E4F8D82A-0158-A01A-2D8B-CD8FD019E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EE05C8-5303-72E4-38EF-1ABE4401A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F0FC5-8E5C-4C6F-B8DB-78EFA0ACAB27}" type="slidenum">
              <a:rPr lang="zh-CN" altLang="en-US" smtClean="0"/>
              <a:t>‹#›</a:t>
            </a:fld>
            <a:endParaRPr lang="zh-CN" altLang="en-US"/>
          </a:p>
        </p:txBody>
      </p:sp>
    </p:spTree>
    <p:extLst>
      <p:ext uri="{BB962C8B-B14F-4D97-AF65-F5344CB8AC3E}">
        <p14:creationId xmlns:p14="http://schemas.microsoft.com/office/powerpoint/2010/main" val="159993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6299" y="109454"/>
            <a:ext cx="10961675" cy="3732784"/>
          </a:xfrm>
        </p:spPr>
        <p:txBody>
          <a:bodyPr>
            <a:normAutofit/>
          </a:bodyPr>
          <a:lstStyle/>
          <a:p>
            <a:r>
              <a:rPr lang="en-US" altLang="zh-CN" sz="4800" b="1" dirty="0">
                <a:latin typeface="宋体" panose="02010600030101010101" pitchFamily="2" charset="-122"/>
                <a:ea typeface="宋体" panose="02010600030101010101" pitchFamily="2" charset="-122"/>
              </a:rPr>
              <a:t>Graph-base </a:t>
            </a:r>
            <a:br>
              <a:rPr lang="en-US" altLang="zh-CN" sz="4800" b="1" dirty="0">
                <a:latin typeface="宋体" panose="02010600030101010101" pitchFamily="2" charset="-122"/>
                <a:ea typeface="宋体" panose="02010600030101010101" pitchFamily="2" charset="-122"/>
              </a:rPr>
            </a:br>
            <a:r>
              <a:rPr lang="en-US" altLang="zh-CN" sz="4800" b="1" dirty="0">
                <a:latin typeface="宋体" panose="02010600030101010101" pitchFamily="2" charset="-122"/>
                <a:ea typeface="宋体" panose="02010600030101010101" pitchFamily="2" charset="-122"/>
              </a:rPr>
              <a:t>molecular representation learning</a:t>
            </a:r>
            <a:br>
              <a:rPr lang="en-US" altLang="zh-CN" sz="4800" b="1" dirty="0">
                <a:latin typeface="宋体" panose="02010600030101010101" pitchFamily="2" charset="-122"/>
                <a:ea typeface="宋体" panose="02010600030101010101" pitchFamily="2" charset="-122"/>
              </a:rPr>
            </a:br>
            <a:br>
              <a:rPr lang="en-US" altLang="zh-CN" sz="4800" b="1"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Guo, Z., Nan, B., Tian, Y., Wiest, O., Zhang, C., &amp; Chawla, N. V. (2022)</a:t>
            </a:r>
            <a:endParaRPr lang="zh-CN" altLang="en-US" sz="4800"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0603123" y="5934721"/>
            <a:ext cx="1588877" cy="1388560"/>
          </a:xfrm>
        </p:spPr>
        <p:txBody>
          <a:bodyPr>
            <a:normAutofit/>
          </a:bodyPr>
          <a:lstStyle/>
          <a:p>
            <a:pPr algn="l"/>
            <a:r>
              <a:rPr lang="zh-CN" altLang="en-US" sz="1800" dirty="0">
                <a:latin typeface="宋体" panose="02010600030101010101" pitchFamily="2" charset="-122"/>
                <a:ea typeface="宋体" panose="02010600030101010101" pitchFamily="2" charset="-122"/>
              </a:rPr>
              <a:t>陈哲棠</a:t>
            </a:r>
            <a:endParaRPr lang="en-US" altLang="zh-CN" sz="1800" dirty="0">
              <a:latin typeface="宋体" panose="02010600030101010101" pitchFamily="2" charset="-122"/>
              <a:ea typeface="宋体" panose="02010600030101010101" pitchFamily="2" charset="-122"/>
            </a:endParaRPr>
          </a:p>
          <a:p>
            <a:pPr algn="l"/>
            <a:r>
              <a:rPr lang="en-US" altLang="zh-CN" sz="1800" dirty="0">
                <a:latin typeface="宋体" panose="02010600030101010101" pitchFamily="2" charset="-122"/>
                <a:ea typeface="宋体" panose="02010600030101010101" pitchFamily="2" charset="-122"/>
              </a:rPr>
              <a:t>2022.8.31	</a:t>
            </a:r>
            <a:endParaRPr lang="zh-CN" altLang="en-US" sz="1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8" name="文本框 7">
            <a:extLst>
              <a:ext uri="{FF2B5EF4-FFF2-40B4-BE49-F238E27FC236}">
                <a16:creationId xmlns:a16="http://schemas.microsoft.com/office/drawing/2014/main" id="{080AF4A3-137E-5611-2970-1EAD75163675}"/>
              </a:ext>
            </a:extLst>
          </p:cNvPr>
          <p:cNvSpPr txBox="1"/>
          <p:nvPr/>
        </p:nvSpPr>
        <p:spPr>
          <a:xfrm>
            <a:off x="134415" y="6404074"/>
            <a:ext cx="6097464" cy="369332"/>
          </a:xfrm>
          <a:prstGeom prst="rect">
            <a:avLst/>
          </a:prstGeom>
          <a:noFill/>
        </p:spPr>
        <p:txBody>
          <a:bodyPr wrap="square">
            <a:spAutoFit/>
          </a:bodyPr>
          <a:lstStyle/>
          <a:p>
            <a:r>
              <a:rPr lang="zh-CN" altLang="en-US" dirty="0"/>
              <a:t>https://arxiv.org/pdf/2207.04869.pdf</a:t>
            </a:r>
          </a:p>
        </p:txBody>
      </p:sp>
    </p:spTree>
    <p:extLst>
      <p:ext uri="{BB962C8B-B14F-4D97-AF65-F5344CB8AC3E}">
        <p14:creationId xmlns:p14="http://schemas.microsoft.com/office/powerpoint/2010/main" val="356804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7"/>
            <a:ext cx="10515600" cy="643035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sz="2600" b="1" i="0" dirty="0">
                <a:effectLst/>
                <a:latin typeface="宋体" panose="02010600030101010101" pitchFamily="2" charset="-122"/>
                <a:ea typeface="宋体" panose="02010600030101010101" pitchFamily="2" charset="-122"/>
              </a:rPr>
              <a:t>Spatial Learning-based Method</a:t>
            </a:r>
          </a:p>
          <a:p>
            <a:pPr algn="l"/>
            <a:r>
              <a:rPr lang="en-US" altLang="zh-CN" b="1" dirty="0">
                <a:latin typeface="宋体" panose="02010600030101010101" pitchFamily="2" charset="-122"/>
                <a:ea typeface="宋体" panose="02010600030101010101" pitchFamily="2" charset="-122"/>
              </a:rPr>
              <a:t>	</a:t>
            </a: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r>
              <a:rPr lang="en-US" altLang="zh-CN" sz="1600" dirty="0">
                <a:latin typeface="+mn-ea"/>
              </a:rPr>
              <a:t>Liu, Yi, et al. "Spherical message passing for 3d molecular graphs." International Conference on Learning Representations. 2021.https://openreview.net/pdf?id=givsRXsOt9r</a:t>
            </a:r>
          </a:p>
          <a:p>
            <a:pPr algn="l"/>
            <a:endParaRPr lang="zh-CN" altLang="en-US"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7FA51C0-66B6-CF38-802E-A56D9C907E54}"/>
              </a:ext>
            </a:extLst>
          </p:cNvPr>
          <p:cNvPicPr>
            <a:picLocks noChangeAspect="1"/>
          </p:cNvPicPr>
          <p:nvPr/>
        </p:nvPicPr>
        <p:blipFill>
          <a:blip r:embed="rId4"/>
          <a:stretch>
            <a:fillRect/>
          </a:stretch>
        </p:blipFill>
        <p:spPr>
          <a:xfrm>
            <a:off x="175383" y="1421730"/>
            <a:ext cx="6689927" cy="2456609"/>
          </a:xfrm>
          <a:prstGeom prst="rect">
            <a:avLst/>
          </a:prstGeom>
        </p:spPr>
      </p:pic>
      <p:pic>
        <p:nvPicPr>
          <p:cNvPr id="7" name="图片 6">
            <a:extLst>
              <a:ext uri="{FF2B5EF4-FFF2-40B4-BE49-F238E27FC236}">
                <a16:creationId xmlns:a16="http://schemas.microsoft.com/office/drawing/2014/main" id="{398EE72F-FE2D-2B48-0ED2-DF0521B4C5E7}"/>
              </a:ext>
            </a:extLst>
          </p:cNvPr>
          <p:cNvPicPr>
            <a:picLocks noChangeAspect="1"/>
          </p:cNvPicPr>
          <p:nvPr/>
        </p:nvPicPr>
        <p:blipFill>
          <a:blip r:embed="rId5"/>
          <a:stretch>
            <a:fillRect/>
          </a:stretch>
        </p:blipFill>
        <p:spPr>
          <a:xfrm>
            <a:off x="6490727" y="140678"/>
            <a:ext cx="3382108" cy="1619399"/>
          </a:xfrm>
          <a:prstGeom prst="rect">
            <a:avLst/>
          </a:prstGeom>
        </p:spPr>
      </p:pic>
      <p:sp>
        <p:nvSpPr>
          <p:cNvPr id="12" name="文本框 11">
            <a:extLst>
              <a:ext uri="{FF2B5EF4-FFF2-40B4-BE49-F238E27FC236}">
                <a16:creationId xmlns:a16="http://schemas.microsoft.com/office/drawing/2014/main" id="{C44B2237-5C0B-08CB-5047-492404BCBC6B}"/>
              </a:ext>
            </a:extLst>
          </p:cNvPr>
          <p:cNvSpPr txBox="1"/>
          <p:nvPr/>
        </p:nvSpPr>
        <p:spPr>
          <a:xfrm>
            <a:off x="3627399" y="3892539"/>
            <a:ext cx="3719146" cy="273921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四元组 </a:t>
            </a:r>
            <a:r>
              <a:rPr lang="en-US" altLang="zh-CN" sz="1400" dirty="0">
                <a:latin typeface="宋体" panose="02010600030101010101" pitchFamily="2" charset="-122"/>
                <a:ea typeface="宋体" panose="02010600030101010101" pitchFamily="2" charset="-122"/>
              </a:rPr>
              <a:t>G = (</a:t>
            </a:r>
            <a:r>
              <a:rPr lang="en-US" altLang="zh-CN" sz="1400" dirty="0" err="1">
                <a:latin typeface="宋体" panose="02010600030101010101" pitchFamily="2" charset="-122"/>
                <a:ea typeface="宋体" panose="02010600030101010101" pitchFamily="2" charset="-122"/>
              </a:rPr>
              <a:t>u,V,E,P</a:t>
            </a:r>
            <a:r>
              <a:rPr lang="en-US" altLang="zh-CN" sz="1400" dirty="0">
                <a:latin typeface="宋体" panose="02010600030101010101" pitchFamily="2" charset="-122"/>
                <a:ea typeface="宋体" panose="02010600030101010101" pitchFamily="2" charset="-122"/>
              </a:rPr>
              <a:t>)</a:t>
            </a: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u-</a:t>
            </a:r>
            <a:r>
              <a:rPr lang="zh-CN" altLang="en-US" sz="1400" dirty="0">
                <a:latin typeface="宋体" panose="02010600030101010101" pitchFamily="2" charset="-122"/>
                <a:ea typeface="宋体" panose="02010600030101010101" pitchFamily="2" charset="-122"/>
              </a:rPr>
              <a:t>分子图的全局特征向量</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V-</a:t>
            </a:r>
            <a:r>
              <a:rPr lang="zh-CN" altLang="en-US" sz="1400" dirty="0">
                <a:latin typeface="宋体" panose="02010600030101010101" pitchFamily="2" charset="-122"/>
                <a:ea typeface="宋体" panose="02010600030101010101" pitchFamily="2" charset="-122"/>
              </a:rPr>
              <a:t>原子特征</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E-</a:t>
            </a:r>
            <a:r>
              <a:rPr lang="zh-CN" altLang="en-US" sz="1400" dirty="0">
                <a:latin typeface="宋体" panose="02010600030101010101" pitchFamily="2" charset="-122"/>
                <a:ea typeface="宋体" panose="02010600030101010101" pitchFamily="2" charset="-122"/>
              </a:rPr>
              <a:t>边特征  </a:t>
            </a:r>
            <a:r>
              <a:rPr lang="en-US" altLang="zh-CN" sz="1400" dirty="0">
                <a:latin typeface="宋体" panose="02010600030101010101" pitchFamily="2" charset="-122"/>
                <a:ea typeface="宋体" panose="02010600030101010101" pitchFamily="2" charset="-122"/>
              </a:rPr>
              <a:t>E = </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e</a:t>
            </a:r>
            <a:r>
              <a:rPr lang="en-US" altLang="zh-CN" sz="1100" dirty="0" err="1">
                <a:latin typeface="宋体" panose="02010600030101010101" pitchFamily="2" charset="-122"/>
                <a:ea typeface="宋体" panose="02010600030101010101" pitchFamily="2" charset="-122"/>
              </a:rPr>
              <a:t>k</a:t>
            </a:r>
            <a:r>
              <a:rPr lang="en-US" altLang="zh-CN" dirty="0" err="1">
                <a:latin typeface="宋体" panose="02010600030101010101" pitchFamily="2" charset="-122"/>
                <a:ea typeface="宋体" panose="02010600030101010101" pitchFamily="2" charset="-122"/>
              </a:rPr>
              <a:t>,r</a:t>
            </a:r>
            <a:r>
              <a:rPr lang="en-US" altLang="zh-CN" sz="1100" dirty="0" err="1">
                <a:latin typeface="宋体" panose="02010600030101010101" pitchFamily="2" charset="-122"/>
                <a:ea typeface="宋体" panose="02010600030101010101" pitchFamily="2" charset="-122"/>
              </a:rPr>
              <a:t>k</a:t>
            </a:r>
            <a:r>
              <a:rPr lang="en-US" altLang="zh-CN" dirty="0" err="1">
                <a:latin typeface="宋体" panose="02010600030101010101" pitchFamily="2" charset="-122"/>
                <a:ea typeface="宋体" panose="02010600030101010101" pitchFamily="2" charset="-122"/>
              </a:rPr>
              <a:t>,s</a:t>
            </a:r>
            <a:r>
              <a:rPr lang="en-US" altLang="zh-CN" sz="1100" dirty="0" err="1">
                <a:latin typeface="宋体" panose="02010600030101010101" pitchFamily="2" charset="-122"/>
                <a:ea typeface="宋体" panose="02010600030101010101" pitchFamily="2" charset="-122"/>
              </a:rPr>
              <a:t>k</a:t>
            </a:r>
            <a:r>
              <a:rPr lang="en-US" altLang="zh-CN"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P = {r</a:t>
            </a:r>
            <a:r>
              <a:rPr lang="en-US" altLang="zh-CN" sz="1000" dirty="0">
                <a:latin typeface="宋体" panose="02010600030101010101" pitchFamily="2" charset="-122"/>
                <a:ea typeface="宋体" panose="02010600030101010101" pitchFamily="2" charset="-122"/>
              </a:rPr>
              <a:t>h</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是一组</a:t>
            </a:r>
            <a:r>
              <a:rPr lang="en-US" altLang="zh-CN" sz="1400" dirty="0">
                <a:latin typeface="宋体" panose="02010600030101010101" pitchFamily="2" charset="-122"/>
                <a:ea typeface="宋体" panose="02010600030101010101" pitchFamily="2" charset="-122"/>
              </a:rPr>
              <a:t>3D</a:t>
            </a:r>
            <a:r>
              <a:rPr lang="zh-CN" altLang="en-US" sz="1400" dirty="0">
                <a:latin typeface="宋体" panose="02010600030101010101" pitchFamily="2" charset="-122"/>
                <a:ea typeface="宋体" panose="02010600030101010101" pitchFamily="2" charset="-122"/>
              </a:rPr>
              <a:t>坐标集合，包含每个原子的坐标</a:t>
            </a:r>
          </a:p>
          <a:p>
            <a:br>
              <a:rPr lang="en-US" altLang="zh-CN" sz="1400" dirty="0">
                <a:latin typeface="宋体" panose="02010600030101010101" pitchFamily="2" charset="-122"/>
                <a:ea typeface="宋体" panose="02010600030101010101" pitchFamily="2" charset="-122"/>
              </a:rPr>
            </a:br>
            <a:endParaRPr lang="en-US" altLang="zh-CN" sz="14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00614E75-4C8F-97E0-E7E6-6DB8F88CB13F}"/>
              </a:ext>
            </a:extLst>
          </p:cNvPr>
          <p:cNvSpPr txBox="1"/>
          <p:nvPr/>
        </p:nvSpPr>
        <p:spPr>
          <a:xfrm>
            <a:off x="535042" y="3974539"/>
            <a:ext cx="7067104" cy="2246769"/>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3D</a:t>
            </a:r>
            <a:r>
              <a:rPr lang="zh-CN" altLang="en-US" sz="1400" dirty="0">
                <a:latin typeface="宋体" panose="02010600030101010101" pitchFamily="2" charset="-122"/>
                <a:ea typeface="宋体" panose="02010600030101010101" pitchFamily="2" charset="-122"/>
              </a:rPr>
              <a:t>位置三元组 </a:t>
            </a:r>
            <a:r>
              <a:rPr lang="en-US" altLang="zh-CN" sz="1400" dirty="0">
                <a:latin typeface="宋体" panose="02010600030101010101" pitchFamily="2" charset="-122"/>
                <a:ea typeface="宋体" panose="02010600030101010101" pitchFamily="2" charset="-122"/>
              </a:rPr>
              <a:t>(d,</a:t>
            </a:r>
            <a:r>
              <a:rPr lang="el-GR" altLang="zh-CN" sz="1400" dirty="0">
                <a:ea typeface="宋体" panose="02010600030101010101" pitchFamily="2" charset="-122"/>
              </a:rPr>
              <a:t>θ,</a:t>
            </a:r>
            <a:r>
              <a:rPr lang="en-US" altLang="zh-CN" sz="1400" dirty="0">
                <a:ea typeface="宋体" panose="02010600030101010101" pitchFamily="2" charset="-122"/>
              </a:rPr>
              <a:t> </a:t>
            </a:r>
            <a:r>
              <a:rPr lang="el-GR" altLang="zh-CN" sz="1400" dirty="0">
                <a:ea typeface="宋体" panose="02010600030101010101" pitchFamily="2" charset="-122"/>
              </a:rPr>
              <a:t>φ</a:t>
            </a:r>
            <a:r>
              <a:rPr lang="en-US" altLang="zh-CN" sz="1400" dirty="0">
                <a:latin typeface="宋体" panose="02010600030101010101" pitchFamily="2" charset="-122"/>
                <a:ea typeface="宋体" panose="02010600030101010101" pitchFamily="2" charset="-122"/>
              </a:rPr>
              <a:t>)</a:t>
            </a:r>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r</a:t>
            </a:r>
            <a:r>
              <a:rPr lang="en-US" altLang="zh-CN" sz="900" dirty="0" err="1">
                <a:latin typeface="宋体" panose="02010600030101010101" pitchFamily="2" charset="-122"/>
                <a:ea typeface="宋体" panose="02010600030101010101" pitchFamily="2" charset="-122"/>
              </a:rPr>
              <a:t>k</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接收者原子</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s</a:t>
            </a:r>
            <a:r>
              <a:rPr lang="en-US" altLang="zh-CN" sz="900" dirty="0" err="1">
                <a:latin typeface="宋体" panose="02010600030101010101" pitchFamily="2" charset="-122"/>
                <a:ea typeface="宋体" panose="02010600030101010101" pitchFamily="2" charset="-122"/>
              </a:rPr>
              <a:t>k</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发送者原子</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q-</a:t>
            </a:r>
            <a:r>
              <a:rPr lang="en-US" altLang="zh-CN" sz="1400" dirty="0" err="1">
                <a:latin typeface="宋体" panose="02010600030101010101" pitchFamily="2" charset="-122"/>
                <a:ea typeface="宋体" panose="02010600030101010101" pitchFamily="2" charset="-122"/>
              </a:rPr>
              <a:t>E</a:t>
            </a:r>
            <a:r>
              <a:rPr lang="en-US" altLang="zh-CN" sz="1100" dirty="0" err="1">
                <a:latin typeface="宋体" panose="02010600030101010101" pitchFamily="2" charset="-122"/>
                <a:ea typeface="宋体" panose="02010600030101010101" pitchFamily="2" charset="-122"/>
              </a:rPr>
              <a:t>sk</a:t>
            </a:r>
            <a:r>
              <a:rPr lang="zh-CN" altLang="en-US" sz="1400" dirty="0">
                <a:latin typeface="宋体" panose="02010600030101010101" pitchFamily="2" charset="-122"/>
                <a:ea typeface="宋体" panose="02010600030101010101" pitchFamily="2" charset="-122"/>
              </a:rPr>
              <a:t>中的任何发送者原子</a:t>
            </a:r>
            <a:endParaRPr lang="en-US" altLang="zh-CN" sz="1400" dirty="0">
              <a:latin typeface="宋体" panose="02010600030101010101" pitchFamily="2" charset="-122"/>
              <a:ea typeface="宋体" panose="02010600030101010101" pitchFamily="2" charset="-122"/>
            </a:endParaRPr>
          </a:p>
          <a:p>
            <a:br>
              <a:rPr lang="en-US" altLang="zh-CN" sz="1400" dirty="0">
                <a:latin typeface="宋体" panose="02010600030101010101" pitchFamily="2" charset="-122"/>
                <a:ea typeface="宋体" panose="02010600030101010101" pitchFamily="2" charset="-122"/>
              </a:rPr>
            </a:br>
            <a:r>
              <a:rPr lang="en-US" altLang="zh-CN" sz="1400" dirty="0">
                <a:latin typeface="宋体" panose="02010600030101010101" pitchFamily="2" charset="-122"/>
                <a:ea typeface="宋体" panose="02010600030101010101" pitchFamily="2" charset="-122"/>
              </a:rPr>
              <a:t>O-</a:t>
            </a:r>
            <a:r>
              <a:rPr lang="zh-CN" altLang="en-US" sz="1400" dirty="0">
                <a:latin typeface="宋体" panose="02010600030101010101" pitchFamily="2" charset="-122"/>
                <a:ea typeface="宋体" panose="02010600030101010101" pitchFamily="2" charset="-122"/>
              </a:rPr>
              <a:t>参考原子</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p:txBody>
      </p:sp>
      <p:pic>
        <p:nvPicPr>
          <p:cNvPr id="14" name="图片 13">
            <a:extLst>
              <a:ext uri="{FF2B5EF4-FFF2-40B4-BE49-F238E27FC236}">
                <a16:creationId xmlns:a16="http://schemas.microsoft.com/office/drawing/2014/main" id="{52CF9187-EB35-F868-37A7-9E51596E8790}"/>
              </a:ext>
            </a:extLst>
          </p:cNvPr>
          <p:cNvPicPr>
            <a:picLocks noChangeAspect="1"/>
          </p:cNvPicPr>
          <p:nvPr/>
        </p:nvPicPr>
        <p:blipFill>
          <a:blip r:embed="rId6"/>
          <a:stretch>
            <a:fillRect/>
          </a:stretch>
        </p:blipFill>
        <p:spPr>
          <a:xfrm>
            <a:off x="6083346" y="4064494"/>
            <a:ext cx="6108654" cy="726435"/>
          </a:xfrm>
          <a:prstGeom prst="rect">
            <a:avLst/>
          </a:prstGeom>
        </p:spPr>
      </p:pic>
      <p:sp>
        <p:nvSpPr>
          <p:cNvPr id="16" name="文本框 15">
            <a:extLst>
              <a:ext uri="{FF2B5EF4-FFF2-40B4-BE49-F238E27FC236}">
                <a16:creationId xmlns:a16="http://schemas.microsoft.com/office/drawing/2014/main" id="{94C2207B-ED52-6C90-CDA0-A9F959E66577}"/>
              </a:ext>
            </a:extLst>
          </p:cNvPr>
          <p:cNvSpPr txBox="1"/>
          <p:nvPr/>
        </p:nvSpPr>
        <p:spPr>
          <a:xfrm>
            <a:off x="2607686" y="1421730"/>
            <a:ext cx="3125128" cy="369332"/>
          </a:xfrm>
          <a:prstGeom prst="rect">
            <a:avLst/>
          </a:prstGeom>
          <a:noFill/>
        </p:spPr>
        <p:txBody>
          <a:bodyPr wrap="square" rtlCol="0">
            <a:spAutoFit/>
          </a:bodyPr>
          <a:lstStyle/>
          <a:p>
            <a:r>
              <a:rPr lang="zh-CN" altLang="en-US" dirty="0"/>
              <a:t>球形消息传递</a:t>
            </a:r>
            <a:r>
              <a:rPr lang="en-US" altLang="zh-CN" dirty="0"/>
              <a:t>SMP</a:t>
            </a:r>
            <a:endParaRPr lang="zh-CN" altLang="en-US" dirty="0"/>
          </a:p>
        </p:txBody>
      </p:sp>
    </p:spTree>
    <p:extLst>
      <p:ext uri="{BB962C8B-B14F-4D97-AF65-F5344CB8AC3E}">
        <p14:creationId xmlns:p14="http://schemas.microsoft.com/office/powerpoint/2010/main" val="420827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7"/>
            <a:ext cx="10515600" cy="643035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r>
              <a:rPr lang="en-US" altLang="zh-CN" sz="1600" dirty="0">
                <a:latin typeface="+mn-ea"/>
              </a:rPr>
              <a:t>Liu, Yi, et al. "Spherical message passing for 3d molecular graphs." International Conference on Learning Representations. 2021.https://openreview.net/pdf?id=givsRXsOt9r</a:t>
            </a:r>
          </a:p>
          <a:p>
            <a:pPr algn="l"/>
            <a:endParaRPr lang="zh-CN" altLang="en-US" b="1"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02A4EE1A-D893-476F-3CBF-33082D96727C}"/>
              </a:ext>
            </a:extLst>
          </p:cNvPr>
          <p:cNvPicPr>
            <a:picLocks noChangeAspect="1"/>
          </p:cNvPicPr>
          <p:nvPr/>
        </p:nvPicPr>
        <p:blipFill>
          <a:blip r:embed="rId4"/>
          <a:stretch>
            <a:fillRect/>
          </a:stretch>
        </p:blipFill>
        <p:spPr>
          <a:xfrm>
            <a:off x="418081" y="0"/>
            <a:ext cx="9245126" cy="5996354"/>
          </a:xfrm>
          <a:prstGeom prst="rect">
            <a:avLst/>
          </a:prstGeom>
        </p:spPr>
      </p:pic>
      <p:pic>
        <p:nvPicPr>
          <p:cNvPr id="12" name="图片 11">
            <a:extLst>
              <a:ext uri="{FF2B5EF4-FFF2-40B4-BE49-F238E27FC236}">
                <a16:creationId xmlns:a16="http://schemas.microsoft.com/office/drawing/2014/main" id="{277539F2-F294-812D-C387-9370900FDAF6}"/>
              </a:ext>
            </a:extLst>
          </p:cNvPr>
          <p:cNvPicPr>
            <a:picLocks noChangeAspect="1"/>
          </p:cNvPicPr>
          <p:nvPr/>
        </p:nvPicPr>
        <p:blipFill>
          <a:blip r:embed="rId5"/>
          <a:stretch>
            <a:fillRect/>
          </a:stretch>
        </p:blipFill>
        <p:spPr>
          <a:xfrm>
            <a:off x="266299" y="682576"/>
            <a:ext cx="2818287" cy="362834"/>
          </a:xfrm>
          <a:prstGeom prst="rect">
            <a:avLst/>
          </a:prstGeom>
        </p:spPr>
      </p:pic>
    </p:spTree>
    <p:extLst>
      <p:ext uri="{BB962C8B-B14F-4D97-AF65-F5344CB8AC3E}">
        <p14:creationId xmlns:p14="http://schemas.microsoft.com/office/powerpoint/2010/main" val="319663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7"/>
            <a:ext cx="10515600" cy="635122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Knowledge Graph-based Method  KGNN</a:t>
            </a: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en-US" altLang="zh-CN" sz="1600" b="0" i="0" dirty="0">
                <a:solidFill>
                  <a:srgbClr val="222222"/>
                </a:solidFill>
                <a:effectLst/>
                <a:latin typeface="+mn-ea"/>
              </a:rPr>
              <a:t>Lin, Xuan, et al. "KGNN: Knowledge Graph Neural Network for Drug-Drug Interaction Prediction." </a:t>
            </a:r>
            <a:r>
              <a:rPr lang="en-US" altLang="zh-CN" sz="1600" b="0" i="1" dirty="0">
                <a:solidFill>
                  <a:srgbClr val="222222"/>
                </a:solidFill>
                <a:effectLst/>
                <a:latin typeface="+mn-ea"/>
              </a:rPr>
              <a:t>IJCAI</a:t>
            </a:r>
            <a:r>
              <a:rPr lang="en-US" altLang="zh-CN" sz="1600" b="0" i="0" dirty="0">
                <a:solidFill>
                  <a:srgbClr val="222222"/>
                </a:solidFill>
                <a:effectLst/>
                <a:latin typeface="+mn-ea"/>
              </a:rPr>
              <a:t>. Vol. 380. 2020.</a:t>
            </a:r>
            <a:endParaRPr lang="zh-CN" altLang="en-US" sz="1600" dirty="0">
              <a:latin typeface="+mn-ea"/>
            </a:endParaRPr>
          </a:p>
        </p:txBody>
      </p:sp>
      <p:pic>
        <p:nvPicPr>
          <p:cNvPr id="3" name="图片 2">
            <a:extLst>
              <a:ext uri="{FF2B5EF4-FFF2-40B4-BE49-F238E27FC236}">
                <a16:creationId xmlns:a16="http://schemas.microsoft.com/office/drawing/2014/main" id="{A332CC5F-D112-1DF0-BFB6-BE98613AB8A8}"/>
              </a:ext>
            </a:extLst>
          </p:cNvPr>
          <p:cNvPicPr>
            <a:picLocks noChangeAspect="1"/>
          </p:cNvPicPr>
          <p:nvPr/>
        </p:nvPicPr>
        <p:blipFill>
          <a:blip r:embed="rId4"/>
          <a:stretch>
            <a:fillRect/>
          </a:stretch>
        </p:blipFill>
        <p:spPr>
          <a:xfrm>
            <a:off x="361654" y="1223533"/>
            <a:ext cx="7422653" cy="4759450"/>
          </a:xfrm>
          <a:prstGeom prst="rect">
            <a:avLst/>
          </a:prstGeom>
        </p:spPr>
      </p:pic>
      <p:pic>
        <p:nvPicPr>
          <p:cNvPr id="9" name="图片 8">
            <a:extLst>
              <a:ext uri="{FF2B5EF4-FFF2-40B4-BE49-F238E27FC236}">
                <a16:creationId xmlns:a16="http://schemas.microsoft.com/office/drawing/2014/main" id="{98F6DC2B-5990-0069-BBA5-137C28CF8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8550" y="1316223"/>
            <a:ext cx="2360176" cy="2191908"/>
          </a:xfrm>
          <a:prstGeom prst="rect">
            <a:avLst/>
          </a:prstGeom>
        </p:spPr>
      </p:pic>
      <p:pic>
        <p:nvPicPr>
          <p:cNvPr id="11" name="图片 10">
            <a:extLst>
              <a:ext uri="{FF2B5EF4-FFF2-40B4-BE49-F238E27FC236}">
                <a16:creationId xmlns:a16="http://schemas.microsoft.com/office/drawing/2014/main" id="{3433E6AA-758F-CF9D-96C6-5B6A8C09B89B}"/>
              </a:ext>
            </a:extLst>
          </p:cNvPr>
          <p:cNvPicPr>
            <a:picLocks noChangeAspect="1"/>
          </p:cNvPicPr>
          <p:nvPr/>
        </p:nvPicPr>
        <p:blipFill>
          <a:blip r:embed="rId6"/>
          <a:stretch>
            <a:fillRect/>
          </a:stretch>
        </p:blipFill>
        <p:spPr>
          <a:xfrm>
            <a:off x="7784307" y="3534018"/>
            <a:ext cx="3791545" cy="2448965"/>
          </a:xfrm>
          <a:prstGeom prst="rect">
            <a:avLst/>
          </a:prstGeom>
        </p:spPr>
      </p:pic>
    </p:spTree>
    <p:extLst>
      <p:ext uri="{BB962C8B-B14F-4D97-AF65-F5344CB8AC3E}">
        <p14:creationId xmlns:p14="http://schemas.microsoft.com/office/powerpoint/2010/main" val="164583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7"/>
            <a:ext cx="10515600" cy="635122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Knowledge Graph-based Method</a:t>
            </a: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en-US" altLang="zh-CN" sz="1600" b="0" i="0" dirty="0">
                <a:solidFill>
                  <a:srgbClr val="222222"/>
                </a:solidFill>
                <a:effectLst/>
                <a:latin typeface="+mn-ea"/>
              </a:rPr>
              <a:t>Lin, Xuan, et al. "KGNN: Knowledge Graph Neural Network for Drug-Drug Interaction Prediction." </a:t>
            </a:r>
            <a:r>
              <a:rPr lang="en-US" altLang="zh-CN" sz="1600" b="0" i="1" dirty="0">
                <a:solidFill>
                  <a:srgbClr val="222222"/>
                </a:solidFill>
                <a:effectLst/>
                <a:latin typeface="+mn-ea"/>
              </a:rPr>
              <a:t>IJCAI</a:t>
            </a:r>
            <a:r>
              <a:rPr lang="en-US" altLang="zh-CN" sz="1600" b="0" i="0" dirty="0">
                <a:solidFill>
                  <a:srgbClr val="222222"/>
                </a:solidFill>
                <a:effectLst/>
                <a:latin typeface="+mn-ea"/>
              </a:rPr>
              <a:t>. Vol. 380. 2020.</a:t>
            </a:r>
            <a:endParaRPr lang="zh-CN" altLang="en-US" sz="1600" dirty="0">
              <a:latin typeface="+mn-ea"/>
            </a:endParaRPr>
          </a:p>
        </p:txBody>
      </p:sp>
      <p:pic>
        <p:nvPicPr>
          <p:cNvPr id="19" name="图片 18">
            <a:extLst>
              <a:ext uri="{FF2B5EF4-FFF2-40B4-BE49-F238E27FC236}">
                <a16:creationId xmlns:a16="http://schemas.microsoft.com/office/drawing/2014/main" id="{4DA129EF-CFF7-CBFA-1349-2285B5392C7F}"/>
              </a:ext>
            </a:extLst>
          </p:cNvPr>
          <p:cNvPicPr>
            <a:picLocks noChangeAspect="1"/>
          </p:cNvPicPr>
          <p:nvPr/>
        </p:nvPicPr>
        <p:blipFill>
          <a:blip r:embed="rId3"/>
          <a:stretch>
            <a:fillRect/>
          </a:stretch>
        </p:blipFill>
        <p:spPr>
          <a:xfrm>
            <a:off x="5900130" y="1052452"/>
            <a:ext cx="4832840" cy="4932486"/>
          </a:xfrm>
          <a:prstGeom prst="rect">
            <a:avLst/>
          </a:prstGeom>
        </p:spPr>
      </p:pic>
      <p:pic>
        <p:nvPicPr>
          <p:cNvPr id="22" name="图片 21">
            <a:extLst>
              <a:ext uri="{FF2B5EF4-FFF2-40B4-BE49-F238E27FC236}">
                <a16:creationId xmlns:a16="http://schemas.microsoft.com/office/drawing/2014/main" id="{046036B3-8C61-C719-4A0B-41B71576423D}"/>
              </a:ext>
            </a:extLst>
          </p:cNvPr>
          <p:cNvPicPr>
            <a:picLocks noChangeAspect="1"/>
          </p:cNvPicPr>
          <p:nvPr/>
        </p:nvPicPr>
        <p:blipFill>
          <a:blip r:embed="rId4"/>
          <a:stretch>
            <a:fillRect/>
          </a:stretch>
        </p:blipFill>
        <p:spPr>
          <a:xfrm>
            <a:off x="576450" y="1421730"/>
            <a:ext cx="4139523" cy="2526015"/>
          </a:xfrm>
          <a:prstGeom prst="rect">
            <a:avLst/>
          </a:prstGeom>
        </p:spPr>
      </p:pic>
      <p:pic>
        <p:nvPicPr>
          <p:cNvPr id="24" name="图片 23">
            <a:extLst>
              <a:ext uri="{FF2B5EF4-FFF2-40B4-BE49-F238E27FC236}">
                <a16:creationId xmlns:a16="http://schemas.microsoft.com/office/drawing/2014/main" id="{A2AAF257-1CE2-17C1-E391-4A34E23D8BD2}"/>
              </a:ext>
            </a:extLst>
          </p:cNvPr>
          <p:cNvPicPr>
            <a:picLocks noChangeAspect="1"/>
          </p:cNvPicPr>
          <p:nvPr/>
        </p:nvPicPr>
        <p:blipFill>
          <a:blip r:embed="rId5"/>
          <a:stretch>
            <a:fillRect/>
          </a:stretch>
        </p:blipFill>
        <p:spPr>
          <a:xfrm>
            <a:off x="739255" y="4342789"/>
            <a:ext cx="3781017" cy="1368665"/>
          </a:xfrm>
          <a:prstGeom prst="rect">
            <a:avLst/>
          </a:prstGeom>
        </p:spPr>
      </p:pic>
    </p:spTree>
    <p:extLst>
      <p:ext uri="{BB962C8B-B14F-4D97-AF65-F5344CB8AC3E}">
        <p14:creationId xmlns:p14="http://schemas.microsoft.com/office/powerpoint/2010/main" val="290944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6" name="标题 5">
            <a:extLst>
              <a:ext uri="{FF2B5EF4-FFF2-40B4-BE49-F238E27FC236}">
                <a16:creationId xmlns:a16="http://schemas.microsoft.com/office/drawing/2014/main" id="{46961D71-DB36-61D4-B5B6-776DCA6972D5}"/>
              </a:ext>
            </a:extLst>
          </p:cNvPr>
          <p:cNvSpPr>
            <a:spLocks noGrp="1"/>
          </p:cNvSpPr>
          <p:nvPr>
            <p:ph type="ctrTitle"/>
          </p:nvPr>
        </p:nvSpPr>
        <p:spPr/>
        <p:txBody>
          <a:bodyPr>
            <a:normAutofit/>
          </a:bodyPr>
          <a:lstStyle/>
          <a:p>
            <a:r>
              <a:rPr lang="en-US" altLang="zh-CN" sz="4800" b="1" i="0" dirty="0">
                <a:effectLst/>
                <a:latin typeface="宋体" panose="02010600030101010101" pitchFamily="2" charset="-122"/>
                <a:ea typeface="宋体" panose="02010600030101010101" pitchFamily="2" charset="-122"/>
              </a:rPr>
              <a:t>Thank You!</a:t>
            </a:r>
            <a:endParaRPr lang="zh-CN" altLang="en-US" sz="4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1663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9" name="内容占位符 2">
            <a:extLst>
              <a:ext uri="{FF2B5EF4-FFF2-40B4-BE49-F238E27FC236}">
                <a16:creationId xmlns:a16="http://schemas.microsoft.com/office/drawing/2014/main" id="{3245666A-C78F-3C72-2FBE-7C341181EA0B}"/>
              </a:ext>
            </a:extLst>
          </p:cNvPr>
          <p:cNvSpPr txBox="1">
            <a:spLocks/>
          </p:cNvSpPr>
          <p:nvPr/>
        </p:nvSpPr>
        <p:spPr>
          <a:xfrm>
            <a:off x="813735" y="1693740"/>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latin typeface="宋体" panose="02010600030101010101" pitchFamily="2" charset="-122"/>
                <a:ea typeface="宋体" panose="02010600030101010101" pitchFamily="2" charset="-122"/>
              </a:rPr>
              <a:t>Motivation 1</a:t>
            </a:r>
          </a:p>
          <a:p>
            <a:pPr lvl="1" algn="l"/>
            <a:r>
              <a:rPr lang="zh-CN" altLang="en-US" dirty="0">
                <a:latin typeface="宋体" panose="02010600030101010101" pitchFamily="2" charset="-122"/>
                <a:ea typeface="宋体" panose="02010600030101010101" pitchFamily="2" charset="-122"/>
              </a:rPr>
              <a:t>分子表示学习有着广泛的应用，与人们的生活息息相关。例如，通过湿实验室实验发现药物非常耗时且昂贵。随着深度学习的进步，机器学习模型可以模拟大量的实验。属性预测可以帮助识别具有目标属性的分子。反应预测可以预测主要产品。这些显着减少了失败实验的数量。对于所有这些化学应用，</a:t>
            </a:r>
            <a:r>
              <a:rPr lang="en-US" altLang="zh-CN" dirty="0">
                <a:latin typeface="宋体" panose="02010600030101010101" pitchFamily="2" charset="-122"/>
                <a:ea typeface="宋体" panose="02010600030101010101" pitchFamily="2" charset="-122"/>
              </a:rPr>
              <a:t>MRL </a:t>
            </a:r>
            <a:r>
              <a:rPr lang="zh-CN" altLang="en-US" dirty="0">
                <a:latin typeface="宋体" panose="02010600030101010101" pitchFamily="2" charset="-122"/>
                <a:ea typeface="宋体" panose="02010600030101010101" pitchFamily="2" charset="-122"/>
              </a:rPr>
              <a:t>是深度学习模型成功的关键决定因素</a:t>
            </a:r>
            <a:endParaRPr lang="en-US" altLang="zh-CN" dirty="0">
              <a:latin typeface="宋体" panose="02010600030101010101" pitchFamily="2" charset="-122"/>
              <a:ea typeface="宋体" panose="02010600030101010101" pitchFamily="2" charset="-122"/>
            </a:endParaRPr>
          </a:p>
          <a:p>
            <a:pPr algn="l"/>
            <a:r>
              <a:rPr lang="en-US" altLang="zh-CN" b="1" dirty="0">
                <a:latin typeface="宋体" panose="02010600030101010101" pitchFamily="2" charset="-122"/>
                <a:ea typeface="宋体" panose="02010600030101010101" pitchFamily="2" charset="-122"/>
              </a:rPr>
              <a:t>Motivation 2</a:t>
            </a:r>
          </a:p>
          <a:p>
            <a:pPr lvl="1" algn="l"/>
            <a:r>
              <a:rPr lang="zh-CN" altLang="en-US" dirty="0">
                <a:solidFill>
                  <a:srgbClr val="182026"/>
                </a:solidFill>
                <a:latin typeface="宋体" panose="02010600030101010101" pitchFamily="2" charset="-122"/>
                <a:ea typeface="宋体" panose="02010600030101010101" pitchFamily="2" charset="-122"/>
              </a:rPr>
              <a:t>分子图自然地描述了具有丰富结构和空间信息的分子。分子本质上是原子和相互连接的原子的键，它们自然而然地导致了图形表示。与基于线的分子表示（即字符串）</a:t>
            </a:r>
            <a:r>
              <a:rPr lang="en-US" altLang="zh-CN" dirty="0">
                <a:solidFill>
                  <a:srgbClr val="182026"/>
                </a:solidFill>
                <a:latin typeface="宋体" panose="02010600030101010101" pitchFamily="2" charset="-122"/>
                <a:ea typeface="宋体" panose="02010600030101010101" pitchFamily="2" charset="-122"/>
              </a:rPr>
              <a:t>SMILES </a:t>
            </a:r>
            <a:r>
              <a:rPr lang="zh-CN" altLang="en-US" dirty="0">
                <a:solidFill>
                  <a:srgbClr val="182026"/>
                </a:solidFill>
                <a:latin typeface="宋体" panose="02010600030101010101" pitchFamily="2" charset="-122"/>
                <a:ea typeface="宋体" panose="02010600030101010101" pitchFamily="2" charset="-122"/>
              </a:rPr>
              <a:t>相比，分子图为 </a:t>
            </a:r>
            <a:r>
              <a:rPr lang="en-US" altLang="zh-CN" dirty="0">
                <a:solidFill>
                  <a:srgbClr val="182026"/>
                </a:solidFill>
                <a:latin typeface="宋体" panose="02010600030101010101" pitchFamily="2" charset="-122"/>
                <a:ea typeface="宋体" panose="02010600030101010101" pitchFamily="2" charset="-122"/>
              </a:rPr>
              <a:t>MRL </a:t>
            </a:r>
            <a:r>
              <a:rPr lang="zh-CN" altLang="en-US" dirty="0">
                <a:solidFill>
                  <a:srgbClr val="182026"/>
                </a:solidFill>
                <a:latin typeface="宋体" panose="02010600030101010101" pitchFamily="2" charset="-122"/>
                <a:ea typeface="宋体" panose="02010600030101010101" pitchFamily="2" charset="-122"/>
              </a:rPr>
              <a:t>模型提供了更丰富的信息来学习。用于分子表示学习的图神经网络（</a:t>
            </a:r>
            <a:r>
              <a:rPr lang="en-US" altLang="zh-CN" dirty="0">
                <a:solidFill>
                  <a:srgbClr val="182026"/>
                </a:solidFill>
                <a:latin typeface="宋体" panose="02010600030101010101" pitchFamily="2" charset="-122"/>
                <a:ea typeface="宋体" panose="02010600030101010101" pitchFamily="2" charset="-122"/>
              </a:rPr>
              <a:t>GNNs</a:t>
            </a:r>
            <a:r>
              <a:rPr lang="zh-CN" altLang="en-US" dirty="0">
                <a:solidFill>
                  <a:srgbClr val="182026"/>
                </a:solidFill>
                <a:latin typeface="宋体" panose="02010600030101010101" pitchFamily="2" charset="-122"/>
                <a:ea typeface="宋体" panose="02010600030101010101" pitchFamily="2" charset="-122"/>
              </a:rPr>
              <a:t>）将原子和键的拓扑结构视为一个图，并将每个元素的消息传播给它的邻居。因此，基于图的 </a:t>
            </a:r>
            <a:r>
              <a:rPr lang="en-US" altLang="zh-CN" dirty="0">
                <a:solidFill>
                  <a:srgbClr val="182026"/>
                </a:solidFill>
                <a:latin typeface="宋体" panose="02010600030101010101" pitchFamily="2" charset="-122"/>
                <a:ea typeface="宋体" panose="02010600030101010101" pitchFamily="2" charset="-122"/>
              </a:rPr>
              <a:t>MRL </a:t>
            </a:r>
            <a:r>
              <a:rPr lang="zh-CN" altLang="en-US" dirty="0">
                <a:solidFill>
                  <a:srgbClr val="182026"/>
                </a:solidFill>
                <a:latin typeface="宋体" panose="02010600030101010101" pitchFamily="2" charset="-122"/>
                <a:ea typeface="宋体" panose="02010600030101010101" pitchFamily="2" charset="-122"/>
              </a:rPr>
              <a:t>模型比基于序列的 </a:t>
            </a:r>
            <a:r>
              <a:rPr lang="en-US" altLang="zh-CN" dirty="0">
                <a:solidFill>
                  <a:srgbClr val="182026"/>
                </a:solidFill>
                <a:latin typeface="宋体" panose="02010600030101010101" pitchFamily="2" charset="-122"/>
                <a:ea typeface="宋体" panose="02010600030101010101" pitchFamily="2" charset="-122"/>
              </a:rPr>
              <a:t>MRL </a:t>
            </a:r>
            <a:r>
              <a:rPr lang="zh-CN" altLang="en-US" dirty="0">
                <a:solidFill>
                  <a:srgbClr val="182026"/>
                </a:solidFill>
                <a:latin typeface="宋体" panose="02010600030101010101" pitchFamily="2" charset="-122"/>
                <a:ea typeface="宋体" panose="02010600030101010101" pitchFamily="2" charset="-122"/>
              </a:rPr>
              <a:t>模型发展得更快。</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2578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pic>
        <p:nvPicPr>
          <p:cNvPr id="3" name="图片 2">
            <a:extLst>
              <a:ext uri="{FF2B5EF4-FFF2-40B4-BE49-F238E27FC236}">
                <a16:creationId xmlns:a16="http://schemas.microsoft.com/office/drawing/2014/main" id="{9FCDBC9B-F0F9-B435-0CBE-97C0ADB3CFAD}"/>
              </a:ext>
            </a:extLst>
          </p:cNvPr>
          <p:cNvPicPr>
            <a:picLocks noChangeAspect="1"/>
          </p:cNvPicPr>
          <p:nvPr/>
        </p:nvPicPr>
        <p:blipFill>
          <a:blip r:embed="rId3"/>
          <a:stretch>
            <a:fillRect/>
          </a:stretch>
        </p:blipFill>
        <p:spPr>
          <a:xfrm>
            <a:off x="0" y="1421730"/>
            <a:ext cx="11680262" cy="4297455"/>
          </a:xfrm>
          <a:prstGeom prst="rect">
            <a:avLst/>
          </a:prstGeom>
        </p:spPr>
      </p:pic>
    </p:spTree>
    <p:extLst>
      <p:ext uri="{BB962C8B-B14F-4D97-AF65-F5344CB8AC3E}">
        <p14:creationId xmlns:p14="http://schemas.microsoft.com/office/powerpoint/2010/main" val="112543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9EE02AE9-835D-173F-8278-D7F2A813249D}"/>
              </a:ext>
            </a:extLst>
          </p:cNvPr>
          <p:cNvSpPr txBox="1">
            <a:spLocks/>
          </p:cNvSpPr>
          <p:nvPr/>
        </p:nvSpPr>
        <p:spPr>
          <a:xfrm>
            <a:off x="813735" y="316523"/>
            <a:ext cx="5651051" cy="57285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latin typeface="宋体" panose="02010600030101010101" pitchFamily="2" charset="-122"/>
                <a:ea typeface="宋体" panose="02010600030101010101" pitchFamily="2" charset="-122"/>
              </a:rPr>
              <a:t>Data presentation</a:t>
            </a:r>
          </a:p>
          <a:p>
            <a:pPr algn="l"/>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Molecular graph</a:t>
            </a:r>
          </a:p>
          <a:p>
            <a:pPr algn="l"/>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图由节点和连接节点的边组成。类似地，在分子中，我们可以将原子视为节点，将键视为原子之间的边。可以将 </a:t>
            </a:r>
            <a:r>
              <a:rPr lang="en-US" altLang="zh-CN" sz="2000" dirty="0">
                <a:latin typeface="宋体" panose="02010600030101010101" pitchFamily="2" charset="-122"/>
                <a:ea typeface="宋体" panose="02010600030101010101" pitchFamily="2" charset="-122"/>
              </a:rPr>
              <a:t>SMILES </a:t>
            </a:r>
            <a:r>
              <a:rPr lang="zh-CN" altLang="en-US" sz="2000" dirty="0">
                <a:latin typeface="宋体" panose="02010600030101010101" pitchFamily="2" charset="-122"/>
                <a:ea typeface="宋体" panose="02010600030101010101" pitchFamily="2" charset="-122"/>
              </a:rPr>
              <a:t>字符串转换为具有特征和邻接矩阵的分子图。</a:t>
            </a:r>
          </a:p>
          <a:p>
            <a:pPr algn="l"/>
            <a:endParaRPr lang="zh-CN" altLang="en-US" sz="2000" dirty="0">
              <a:latin typeface="宋体" panose="02010600030101010101" pitchFamily="2" charset="-122"/>
              <a:ea typeface="宋体" panose="02010600030101010101" pitchFamily="2" charset="-122"/>
            </a:endParaRPr>
          </a:p>
          <a:p>
            <a:pPr algn="l"/>
            <a:endParaRPr lang="en-US" altLang="zh-CN" sz="2000"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3D molecular graph</a:t>
            </a:r>
          </a:p>
          <a:p>
            <a:pPr algn="l"/>
            <a:r>
              <a:rPr lang="en-US" altLang="zh-CN" sz="2000" dirty="0">
                <a:latin typeface="宋体" panose="02010600030101010101" pitchFamily="2" charset="-122"/>
                <a:ea typeface="宋体" panose="02010600030101010101" pitchFamily="2" charset="-122"/>
              </a:rPr>
              <a:t>   3D </a:t>
            </a:r>
            <a:r>
              <a:rPr lang="zh-CN" altLang="en-US" sz="2000" dirty="0">
                <a:latin typeface="宋体" panose="02010600030101010101" pitchFamily="2" charset="-122"/>
                <a:ea typeface="宋体" panose="02010600030101010101" pitchFamily="2" charset="-122"/>
              </a:rPr>
              <a:t>分子图通过显式编码空间结构来提供缺失的几何信息。它将原子结构提供为一组原子及其 </a:t>
            </a:r>
            <a:r>
              <a:rPr lang="en-US" altLang="zh-CN" sz="2000" dirty="0">
                <a:latin typeface="宋体" panose="02010600030101010101" pitchFamily="2" charset="-122"/>
                <a:ea typeface="宋体" panose="02010600030101010101" pitchFamily="2" charset="-122"/>
              </a:rPr>
              <a:t>3D </a:t>
            </a:r>
            <a:r>
              <a:rPr lang="zh-CN" altLang="en-US" sz="2000" dirty="0">
                <a:latin typeface="宋体" panose="02010600030101010101" pitchFamily="2" charset="-122"/>
                <a:ea typeface="宋体" panose="02010600030101010101" pitchFamily="2" charset="-122"/>
              </a:rPr>
              <a:t>坐标，其中涉及更多原子的信息。</a:t>
            </a:r>
          </a:p>
        </p:txBody>
      </p:sp>
      <p:pic>
        <p:nvPicPr>
          <p:cNvPr id="3" name="图片 2">
            <a:extLst>
              <a:ext uri="{FF2B5EF4-FFF2-40B4-BE49-F238E27FC236}">
                <a16:creationId xmlns:a16="http://schemas.microsoft.com/office/drawing/2014/main" id="{D385830E-5EBF-67C9-C5C3-4A751CCD3888}"/>
              </a:ext>
            </a:extLst>
          </p:cNvPr>
          <p:cNvPicPr>
            <a:picLocks noChangeAspect="1"/>
          </p:cNvPicPr>
          <p:nvPr/>
        </p:nvPicPr>
        <p:blipFill>
          <a:blip r:embed="rId3"/>
          <a:stretch>
            <a:fillRect/>
          </a:stretch>
        </p:blipFill>
        <p:spPr>
          <a:xfrm>
            <a:off x="6464786" y="1969843"/>
            <a:ext cx="5460915" cy="2918313"/>
          </a:xfrm>
          <a:prstGeom prst="rect">
            <a:avLst/>
          </a:prstGeom>
        </p:spPr>
      </p:pic>
    </p:spTree>
    <p:extLst>
      <p:ext uri="{BB962C8B-B14F-4D97-AF65-F5344CB8AC3E}">
        <p14:creationId xmlns:p14="http://schemas.microsoft.com/office/powerpoint/2010/main" val="177488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8"/>
            <a:ext cx="10515600" cy="6324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Molecular Structure-based Method		</a:t>
            </a:r>
            <a:r>
              <a:rPr lang="zh-CN" altLang="en-US" b="1" dirty="0">
                <a:latin typeface="宋体" panose="02010600030101010101" pitchFamily="2" charset="-122"/>
                <a:ea typeface="宋体" panose="02010600030101010101" pitchFamily="2" charset="-122"/>
              </a:rPr>
              <a:t>图对比学习 </a:t>
            </a:r>
            <a:endParaRPr lang="en-US" altLang="zh-CN" b="1" dirty="0">
              <a:latin typeface="宋体" panose="02010600030101010101" pitchFamily="2" charset="-122"/>
              <a:ea typeface="宋体" panose="02010600030101010101" pitchFamily="2" charset="-122"/>
            </a:endParaRPr>
          </a:p>
          <a:p>
            <a:pPr algn="l"/>
            <a:r>
              <a:rPr lang="en-US" altLang="zh-CN" b="1" dirty="0">
                <a:latin typeface="宋体" panose="02010600030101010101" pitchFamily="2" charset="-122"/>
                <a:ea typeface="宋体" panose="02010600030101010101" pitchFamily="2" charset="-122"/>
              </a:rPr>
              <a:t>	</a:t>
            </a: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sz="1600" dirty="0">
              <a:latin typeface="+mn-ea"/>
            </a:endParaRPr>
          </a:p>
          <a:p>
            <a:pPr algn="l"/>
            <a:endParaRPr lang="en-US" altLang="zh-CN" sz="1600" dirty="0">
              <a:latin typeface="+mn-ea"/>
            </a:endParaRPr>
          </a:p>
          <a:p>
            <a:pPr algn="l"/>
            <a:endParaRPr lang="en-US" altLang="zh-CN" sz="1600" dirty="0">
              <a:latin typeface="+mn-ea"/>
            </a:endParaRPr>
          </a:p>
          <a:p>
            <a:pPr algn="l"/>
            <a:endParaRPr lang="en-US" altLang="zh-CN" sz="1600" dirty="0">
              <a:latin typeface="+mn-ea"/>
            </a:endParaRPr>
          </a:p>
          <a:p>
            <a:pPr algn="l"/>
            <a:endParaRPr lang="en-US" altLang="zh-CN" sz="1600" dirty="0">
              <a:latin typeface="+mn-ea"/>
            </a:endParaRPr>
          </a:p>
          <a:p>
            <a:pPr algn="l"/>
            <a:r>
              <a:rPr lang="en-US" altLang="zh-CN" sz="1400" dirty="0">
                <a:latin typeface="+mn-ea"/>
              </a:rPr>
              <a:t>You, </a:t>
            </a:r>
            <a:r>
              <a:rPr lang="en-US" altLang="zh-CN" sz="1400" dirty="0" err="1">
                <a:latin typeface="+mn-ea"/>
              </a:rPr>
              <a:t>Yuning</a:t>
            </a:r>
            <a:r>
              <a:rPr lang="en-US" altLang="zh-CN" sz="1400" dirty="0">
                <a:latin typeface="+mn-ea"/>
              </a:rPr>
              <a:t>, et al. "Graph contrastive learning with augmentations." Advances in Neural Information Processing Systems 33 (2020): 5812-5823. https://arxiv.org/pdf/2010.13902.pdf</a:t>
            </a:r>
          </a:p>
        </p:txBody>
      </p:sp>
      <p:pic>
        <p:nvPicPr>
          <p:cNvPr id="10" name="图片 9">
            <a:extLst>
              <a:ext uri="{FF2B5EF4-FFF2-40B4-BE49-F238E27FC236}">
                <a16:creationId xmlns:a16="http://schemas.microsoft.com/office/drawing/2014/main" id="{9D6A0855-28A3-133B-847A-20D39BF3B99E}"/>
              </a:ext>
            </a:extLst>
          </p:cNvPr>
          <p:cNvPicPr>
            <a:picLocks noChangeAspect="1"/>
          </p:cNvPicPr>
          <p:nvPr/>
        </p:nvPicPr>
        <p:blipFill>
          <a:blip r:embed="rId3"/>
          <a:stretch>
            <a:fillRect/>
          </a:stretch>
        </p:blipFill>
        <p:spPr>
          <a:xfrm>
            <a:off x="7452190" y="2028827"/>
            <a:ext cx="4043443" cy="3122485"/>
          </a:xfrm>
          <a:prstGeom prst="rect">
            <a:avLst/>
          </a:prstGeom>
        </p:spPr>
      </p:pic>
      <p:sp>
        <p:nvSpPr>
          <p:cNvPr id="2" name="文本框 1">
            <a:extLst>
              <a:ext uri="{FF2B5EF4-FFF2-40B4-BE49-F238E27FC236}">
                <a16:creationId xmlns:a16="http://schemas.microsoft.com/office/drawing/2014/main" id="{4002E6D6-78FC-7D9C-9839-2F968284CCF9}"/>
              </a:ext>
            </a:extLst>
          </p:cNvPr>
          <p:cNvSpPr txBox="1"/>
          <p:nvPr/>
        </p:nvSpPr>
        <p:spPr>
          <a:xfrm>
            <a:off x="549966" y="2028827"/>
            <a:ext cx="6597423"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数据增广（</a:t>
            </a:r>
            <a:r>
              <a:rPr lang="en-US" altLang="zh-CN" b="1" dirty="0">
                <a:latin typeface="宋体" panose="02010600030101010101" pitchFamily="2" charset="-122"/>
                <a:ea typeface="宋体" panose="02010600030101010101" pitchFamily="2" charset="-122"/>
              </a:rPr>
              <a:t>data augmentation</a:t>
            </a:r>
            <a:r>
              <a:rPr lang="zh-CN" altLang="en-US" dirty="0">
                <a:latin typeface="宋体" panose="02010600030101010101" pitchFamily="2" charset="-122"/>
                <a:ea typeface="宋体" panose="02010600030101010101" pitchFamily="2" charset="-122"/>
              </a:rPr>
              <a:t>）这个模块将数据进行变化，比如一张图片进行裁剪，颜色变化之类的操作，从而得到新的数据。</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数据编码（</a:t>
            </a:r>
            <a:r>
              <a:rPr lang="en-US" altLang="zh-CN" b="1" dirty="0">
                <a:latin typeface="宋体" panose="02010600030101010101" pitchFamily="2" charset="-122"/>
                <a:ea typeface="宋体" panose="02010600030101010101" pitchFamily="2" charset="-122"/>
              </a:rPr>
              <a:t>encoder</a:t>
            </a:r>
            <a:r>
              <a:rPr lang="zh-CN" altLang="en-US" dirty="0">
                <a:latin typeface="宋体" panose="02010600030101010101" pitchFamily="2" charset="-122"/>
                <a:ea typeface="宋体" panose="02010600030101010101" pitchFamily="2" charset="-122"/>
              </a:rPr>
              <a:t>）这个部分就是模型，比如一个深度的神经网络。</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投影首部（</a:t>
            </a:r>
            <a:r>
              <a:rPr lang="en-US" altLang="zh-CN" b="1" dirty="0">
                <a:latin typeface="宋体" panose="02010600030101010101" pitchFamily="2" charset="-122"/>
                <a:ea typeface="宋体" panose="02010600030101010101" pitchFamily="2" charset="-122"/>
              </a:rPr>
              <a:t>projection header</a:t>
            </a:r>
            <a:r>
              <a:rPr lang="zh-CN" altLang="en-US" dirty="0">
                <a:latin typeface="宋体" panose="02010600030101010101" pitchFamily="2" charset="-122"/>
                <a:ea typeface="宋体" panose="02010600030101010101" pitchFamily="2" charset="-122"/>
              </a:rPr>
              <a:t>）这个部分是为了将两个编码的向量投影到共同的空间中进行对比学习。</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对比损失函数（</a:t>
            </a:r>
            <a:r>
              <a:rPr lang="en-US" altLang="zh-CN" b="1" dirty="0">
                <a:latin typeface="宋体" panose="02010600030101010101" pitchFamily="2" charset="-122"/>
                <a:ea typeface="宋体" panose="02010600030101010101" pitchFamily="2" charset="-122"/>
              </a:rPr>
              <a:t>contrastive loss</a:t>
            </a:r>
            <a:r>
              <a:rPr lang="zh-CN" altLang="en-US" dirty="0">
                <a:latin typeface="宋体" panose="02010600030101010101" pitchFamily="2" charset="-122"/>
                <a:ea typeface="宋体" panose="02010600030101010101" pitchFamily="2" charset="-122"/>
              </a:rPr>
              <a:t>）。也就是图中的</a:t>
            </a:r>
            <a:r>
              <a:rPr lang="en-US" altLang="zh-CN" dirty="0">
                <a:latin typeface="宋体" panose="02010600030101010101" pitchFamily="2" charset="-122"/>
                <a:ea typeface="宋体" panose="02010600030101010101" pitchFamily="2" charset="-122"/>
              </a:rPr>
              <a:t>maximize agreement</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19320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8"/>
            <a:ext cx="10515600" cy="6324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Molecular Structure-based Method		</a:t>
            </a:r>
            <a:r>
              <a:rPr lang="zh-CN" altLang="en-US" b="1" dirty="0">
                <a:latin typeface="宋体" panose="02010600030101010101" pitchFamily="2" charset="-122"/>
                <a:ea typeface="宋体" panose="02010600030101010101" pitchFamily="2" charset="-122"/>
              </a:rPr>
              <a:t>图对比学习 </a:t>
            </a:r>
            <a:endParaRPr lang="en-US" altLang="zh-CN" b="1" dirty="0">
              <a:latin typeface="宋体" panose="02010600030101010101" pitchFamily="2" charset="-122"/>
              <a:ea typeface="宋体" panose="02010600030101010101" pitchFamily="2" charset="-122"/>
            </a:endParaRPr>
          </a:p>
          <a:p>
            <a:pPr algn="l"/>
            <a:r>
              <a:rPr lang="en-US" altLang="zh-CN" b="1" dirty="0">
                <a:latin typeface="宋体" panose="02010600030101010101" pitchFamily="2" charset="-122"/>
                <a:ea typeface="宋体" panose="02010600030101010101" pitchFamily="2" charset="-122"/>
              </a:rPr>
              <a:t>	</a:t>
            </a: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sz="1600" dirty="0">
              <a:latin typeface="+mn-ea"/>
            </a:endParaRPr>
          </a:p>
          <a:p>
            <a:pPr algn="l"/>
            <a:endParaRPr lang="en-US" altLang="zh-CN" sz="1600" dirty="0">
              <a:latin typeface="+mn-ea"/>
            </a:endParaRPr>
          </a:p>
          <a:p>
            <a:pPr algn="l"/>
            <a:endParaRPr lang="en-US" altLang="zh-CN" sz="1600" dirty="0">
              <a:latin typeface="+mn-ea"/>
            </a:endParaRPr>
          </a:p>
          <a:p>
            <a:pPr algn="l"/>
            <a:endParaRPr lang="en-US" altLang="zh-CN" sz="1600" dirty="0">
              <a:latin typeface="+mn-ea"/>
            </a:endParaRPr>
          </a:p>
          <a:p>
            <a:pPr algn="l"/>
            <a:endParaRPr lang="en-US" altLang="zh-CN" sz="1600" dirty="0">
              <a:latin typeface="+mn-ea"/>
            </a:endParaRPr>
          </a:p>
          <a:p>
            <a:pPr algn="l"/>
            <a:r>
              <a:rPr lang="en-US" altLang="zh-CN" sz="1400" dirty="0">
                <a:latin typeface="+mn-ea"/>
              </a:rPr>
              <a:t>You, </a:t>
            </a:r>
            <a:r>
              <a:rPr lang="en-US" altLang="zh-CN" sz="1400" dirty="0" err="1">
                <a:latin typeface="+mn-ea"/>
              </a:rPr>
              <a:t>Yuning</a:t>
            </a:r>
            <a:r>
              <a:rPr lang="en-US" altLang="zh-CN" sz="1400" dirty="0">
                <a:latin typeface="+mn-ea"/>
              </a:rPr>
              <a:t>, et al. "Graph contrastive learning with augmentations." Advances in Neural Information Processing Systems 33 (2020): 5812-5823. https://arxiv.org/pdf/2010.13902.pdf</a:t>
            </a:r>
          </a:p>
        </p:txBody>
      </p:sp>
      <p:pic>
        <p:nvPicPr>
          <p:cNvPr id="7" name="图片 6">
            <a:extLst>
              <a:ext uri="{FF2B5EF4-FFF2-40B4-BE49-F238E27FC236}">
                <a16:creationId xmlns:a16="http://schemas.microsoft.com/office/drawing/2014/main" id="{FBDEDA12-5B94-4F51-930D-6DBD294880B6}"/>
              </a:ext>
            </a:extLst>
          </p:cNvPr>
          <p:cNvPicPr>
            <a:picLocks noChangeAspect="1"/>
          </p:cNvPicPr>
          <p:nvPr/>
        </p:nvPicPr>
        <p:blipFill>
          <a:blip r:embed="rId3"/>
          <a:stretch>
            <a:fillRect/>
          </a:stretch>
        </p:blipFill>
        <p:spPr>
          <a:xfrm>
            <a:off x="5006684" y="2847830"/>
            <a:ext cx="7000677" cy="1530740"/>
          </a:xfrm>
          <a:prstGeom prst="rect">
            <a:avLst/>
          </a:prstGeom>
        </p:spPr>
      </p:pic>
      <p:sp>
        <p:nvSpPr>
          <p:cNvPr id="9" name="文本框 8">
            <a:extLst>
              <a:ext uri="{FF2B5EF4-FFF2-40B4-BE49-F238E27FC236}">
                <a16:creationId xmlns:a16="http://schemas.microsoft.com/office/drawing/2014/main" id="{06507EE8-0EB3-D147-A291-4638F76776CA}"/>
              </a:ext>
            </a:extLst>
          </p:cNvPr>
          <p:cNvSpPr txBox="1"/>
          <p:nvPr/>
        </p:nvSpPr>
        <p:spPr>
          <a:xfrm>
            <a:off x="880450" y="1631596"/>
            <a:ext cx="9204327" cy="338554"/>
          </a:xfrm>
          <a:prstGeom prst="rect">
            <a:avLst/>
          </a:prstGeom>
          <a:noFill/>
        </p:spPr>
        <p:txBody>
          <a:bodyPr wrap="square">
            <a:spAutoFit/>
          </a:bodyPr>
          <a:lstStyle/>
          <a:p>
            <a:r>
              <a:rPr lang="zh-CN" altLang="en-US" sz="1600" b="0" i="0" dirty="0">
                <a:solidFill>
                  <a:srgbClr val="182026"/>
                </a:solidFill>
                <a:effectLst/>
                <a:latin typeface="宋体" panose="02010600030101010101" pitchFamily="2" charset="-122"/>
                <a:ea typeface="宋体" panose="02010600030101010101" pitchFamily="2" charset="-122"/>
              </a:rPr>
              <a:t>数据增广旨在通过应用一定的转换来创建新颖且现实合理的数据，而不影响语义标签。</a:t>
            </a:r>
            <a:endParaRPr lang="zh-CN" altLang="en-US" sz="1600" dirty="0">
              <a:latin typeface="宋体" panose="02010600030101010101" pitchFamily="2" charset="-122"/>
              <a:ea typeface="宋体" panose="02010600030101010101" pitchFamily="2" charset="-122"/>
            </a:endParaRPr>
          </a:p>
        </p:txBody>
      </p:sp>
      <p:pic>
        <p:nvPicPr>
          <p:cNvPr id="5123" name="Picture 3">
            <a:extLst>
              <a:ext uri="{FF2B5EF4-FFF2-40B4-BE49-F238E27FC236}">
                <a16:creationId xmlns:a16="http://schemas.microsoft.com/office/drawing/2014/main" id="{587A868B-A1E9-106A-9981-DC58864EC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39" y="2634147"/>
            <a:ext cx="4611125" cy="2166453"/>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9851F5B3-C847-0731-1400-1694667B60C1}"/>
              </a:ext>
            </a:extLst>
          </p:cNvPr>
          <p:cNvSpPr txBox="1"/>
          <p:nvPr/>
        </p:nvSpPr>
        <p:spPr>
          <a:xfrm>
            <a:off x="1573823" y="5055549"/>
            <a:ext cx="188155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图像数据增强</a:t>
            </a:r>
          </a:p>
        </p:txBody>
      </p:sp>
      <p:sp>
        <p:nvSpPr>
          <p:cNvPr id="14" name="文本框 13">
            <a:extLst>
              <a:ext uri="{FF2B5EF4-FFF2-40B4-BE49-F238E27FC236}">
                <a16:creationId xmlns:a16="http://schemas.microsoft.com/office/drawing/2014/main" id="{32053256-13D0-71B9-684C-6E0CAD247197}"/>
              </a:ext>
            </a:extLst>
          </p:cNvPr>
          <p:cNvSpPr txBox="1"/>
          <p:nvPr/>
        </p:nvSpPr>
        <p:spPr>
          <a:xfrm>
            <a:off x="7566245" y="4993920"/>
            <a:ext cx="188155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图数据增强</a:t>
            </a:r>
          </a:p>
        </p:txBody>
      </p:sp>
    </p:spTree>
    <p:extLst>
      <p:ext uri="{BB962C8B-B14F-4D97-AF65-F5344CB8AC3E}">
        <p14:creationId xmlns:p14="http://schemas.microsoft.com/office/powerpoint/2010/main" val="52833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5" name="内容占位符 2">
            <a:extLst>
              <a:ext uri="{FF2B5EF4-FFF2-40B4-BE49-F238E27FC236}">
                <a16:creationId xmlns:a16="http://schemas.microsoft.com/office/drawing/2014/main" id="{026B34BA-1734-C656-9F48-438854484C62}"/>
              </a:ext>
            </a:extLst>
          </p:cNvPr>
          <p:cNvSpPr txBox="1">
            <a:spLocks/>
          </p:cNvSpPr>
          <p:nvPr/>
        </p:nvSpPr>
        <p:spPr>
          <a:xfrm>
            <a:off x="549966" y="427648"/>
            <a:ext cx="10515600" cy="632484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Molecular Structure-based Method</a:t>
            </a:r>
            <a:endParaRPr lang="en-US" altLang="zh-CN" b="1" dirty="0">
              <a:latin typeface="宋体" panose="02010600030101010101" pitchFamily="2" charset="-122"/>
              <a:ea typeface="宋体" panose="02010600030101010101" pitchFamily="2" charset="-122"/>
            </a:endParaRPr>
          </a:p>
          <a:p>
            <a:pPr algn="l"/>
            <a:r>
              <a:rPr lang="en-US" altLang="zh-CN" b="1" dirty="0">
                <a:latin typeface="宋体" panose="02010600030101010101" pitchFamily="2" charset="-122"/>
                <a:ea typeface="宋体" panose="02010600030101010101" pitchFamily="2" charset="-122"/>
              </a:rPr>
              <a:t>	</a:t>
            </a: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r>
              <a:rPr lang="en-US" altLang="zh-CN" sz="1400" dirty="0">
                <a:latin typeface="+mn-ea"/>
              </a:rPr>
              <a:t>You, </a:t>
            </a:r>
            <a:r>
              <a:rPr lang="en-US" altLang="zh-CN" sz="1400" dirty="0" err="1">
                <a:latin typeface="+mn-ea"/>
              </a:rPr>
              <a:t>Yuning</a:t>
            </a:r>
            <a:r>
              <a:rPr lang="en-US" altLang="zh-CN" sz="1400" dirty="0">
                <a:latin typeface="+mn-ea"/>
              </a:rPr>
              <a:t>, et al. "Graph contrastive learning with augmentations." Advances in Neural Information Processing Systems 33 (2020): 5812-5823. https://arxiv.org/pdf/2010.13902.pdf</a:t>
            </a:r>
          </a:p>
        </p:txBody>
      </p:sp>
      <p:pic>
        <p:nvPicPr>
          <p:cNvPr id="6" name="图片 5">
            <a:extLst>
              <a:ext uri="{FF2B5EF4-FFF2-40B4-BE49-F238E27FC236}">
                <a16:creationId xmlns:a16="http://schemas.microsoft.com/office/drawing/2014/main" id="{9FAE3184-EC5F-4904-F3BD-AAD67DA78C61}"/>
              </a:ext>
            </a:extLst>
          </p:cNvPr>
          <p:cNvPicPr>
            <a:picLocks noChangeAspect="1"/>
          </p:cNvPicPr>
          <p:nvPr/>
        </p:nvPicPr>
        <p:blipFill>
          <a:blip r:embed="rId4"/>
          <a:stretch>
            <a:fillRect/>
          </a:stretch>
        </p:blipFill>
        <p:spPr>
          <a:xfrm>
            <a:off x="453250" y="1421730"/>
            <a:ext cx="9235873" cy="3543158"/>
          </a:xfrm>
          <a:prstGeom prst="rect">
            <a:avLst/>
          </a:prstGeom>
        </p:spPr>
      </p:pic>
      <p:pic>
        <p:nvPicPr>
          <p:cNvPr id="3" name="图片 2">
            <a:extLst>
              <a:ext uri="{FF2B5EF4-FFF2-40B4-BE49-F238E27FC236}">
                <a16:creationId xmlns:a16="http://schemas.microsoft.com/office/drawing/2014/main" id="{B80AB4F9-6AB8-D094-B090-4E86C39C8BC4}"/>
              </a:ext>
            </a:extLst>
          </p:cNvPr>
          <p:cNvPicPr>
            <a:picLocks noChangeAspect="1"/>
          </p:cNvPicPr>
          <p:nvPr/>
        </p:nvPicPr>
        <p:blipFill>
          <a:blip r:embed="rId5"/>
          <a:stretch>
            <a:fillRect/>
          </a:stretch>
        </p:blipFill>
        <p:spPr>
          <a:xfrm>
            <a:off x="549966" y="5092453"/>
            <a:ext cx="4895175" cy="866517"/>
          </a:xfrm>
          <a:prstGeom prst="rect">
            <a:avLst/>
          </a:prstGeom>
        </p:spPr>
      </p:pic>
      <p:pic>
        <p:nvPicPr>
          <p:cNvPr id="10" name="图片 9">
            <a:extLst>
              <a:ext uri="{FF2B5EF4-FFF2-40B4-BE49-F238E27FC236}">
                <a16:creationId xmlns:a16="http://schemas.microsoft.com/office/drawing/2014/main" id="{D8CB3E5B-401F-8A33-622D-A6CD3E835A6B}"/>
              </a:ext>
            </a:extLst>
          </p:cNvPr>
          <p:cNvPicPr>
            <a:picLocks noChangeAspect="1"/>
          </p:cNvPicPr>
          <p:nvPr/>
        </p:nvPicPr>
        <p:blipFill>
          <a:blip r:embed="rId6"/>
          <a:stretch>
            <a:fillRect/>
          </a:stretch>
        </p:blipFill>
        <p:spPr>
          <a:xfrm>
            <a:off x="5324395" y="5653902"/>
            <a:ext cx="2844931" cy="305068"/>
          </a:xfrm>
          <a:prstGeom prst="rect">
            <a:avLst/>
          </a:prstGeom>
        </p:spPr>
      </p:pic>
    </p:spTree>
    <p:extLst>
      <p:ext uri="{BB962C8B-B14F-4D97-AF65-F5344CB8AC3E}">
        <p14:creationId xmlns:p14="http://schemas.microsoft.com/office/powerpoint/2010/main" val="324362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7" name="内容占位符 2">
            <a:extLst>
              <a:ext uri="{FF2B5EF4-FFF2-40B4-BE49-F238E27FC236}">
                <a16:creationId xmlns:a16="http://schemas.microsoft.com/office/drawing/2014/main" id="{945B4A84-361B-374C-9713-2A7B62A6A412}"/>
              </a:ext>
            </a:extLst>
          </p:cNvPr>
          <p:cNvSpPr txBox="1">
            <a:spLocks/>
          </p:cNvSpPr>
          <p:nvPr/>
        </p:nvSpPr>
        <p:spPr>
          <a:xfrm>
            <a:off x="549966" y="427648"/>
            <a:ext cx="10515600" cy="632484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Molecular Structure-based Method</a:t>
            </a:r>
            <a:endParaRPr lang="en-US" altLang="zh-CN" b="1" dirty="0">
              <a:latin typeface="宋体" panose="02010600030101010101" pitchFamily="2" charset="-122"/>
              <a:ea typeface="宋体" panose="02010600030101010101" pitchFamily="2" charset="-122"/>
            </a:endParaRPr>
          </a:p>
          <a:p>
            <a:pPr algn="l"/>
            <a:r>
              <a:rPr lang="en-US" altLang="zh-CN" b="1" dirty="0">
                <a:latin typeface="宋体" panose="02010600030101010101" pitchFamily="2" charset="-122"/>
                <a:ea typeface="宋体" panose="02010600030101010101" pitchFamily="2" charset="-122"/>
              </a:rPr>
              <a:t>	</a:t>
            </a: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b="1" dirty="0">
              <a:latin typeface="宋体" panose="02010600030101010101" pitchFamily="2" charset="-122"/>
              <a:ea typeface="宋体" panose="02010600030101010101" pitchFamily="2" charset="-122"/>
            </a:endParaRPr>
          </a:p>
          <a:p>
            <a:pPr algn="l"/>
            <a:endParaRPr lang="en-US" altLang="zh-CN" sz="1400" dirty="0">
              <a:latin typeface="+mn-ea"/>
            </a:endParaRPr>
          </a:p>
          <a:p>
            <a:pPr algn="l"/>
            <a:r>
              <a:rPr lang="en-US" altLang="zh-CN" sz="1400" dirty="0">
                <a:latin typeface="+mn-ea"/>
              </a:rPr>
              <a:t>You, </a:t>
            </a:r>
            <a:r>
              <a:rPr lang="en-US" altLang="zh-CN" sz="1400" dirty="0" err="1">
                <a:latin typeface="+mn-ea"/>
              </a:rPr>
              <a:t>Yuning</a:t>
            </a:r>
            <a:r>
              <a:rPr lang="en-US" altLang="zh-CN" sz="1400" dirty="0">
                <a:latin typeface="+mn-ea"/>
              </a:rPr>
              <a:t>, et al. "Graph contrastive learning with augmentations." Advances in Neural Information Processing Systems 33 (2020): 5812-5823. https://arxiv.org/pdf/2010.13902.pdf</a:t>
            </a:r>
          </a:p>
        </p:txBody>
      </p:sp>
      <p:pic>
        <p:nvPicPr>
          <p:cNvPr id="8" name="图片 7">
            <a:extLst>
              <a:ext uri="{FF2B5EF4-FFF2-40B4-BE49-F238E27FC236}">
                <a16:creationId xmlns:a16="http://schemas.microsoft.com/office/drawing/2014/main" id="{67D88804-4507-EB03-946E-DE373086FFB3}"/>
              </a:ext>
            </a:extLst>
          </p:cNvPr>
          <p:cNvPicPr>
            <a:picLocks noChangeAspect="1"/>
          </p:cNvPicPr>
          <p:nvPr/>
        </p:nvPicPr>
        <p:blipFill>
          <a:blip r:embed="rId3"/>
          <a:stretch>
            <a:fillRect/>
          </a:stretch>
        </p:blipFill>
        <p:spPr>
          <a:xfrm>
            <a:off x="611512" y="1478878"/>
            <a:ext cx="6635174" cy="4222384"/>
          </a:xfrm>
          <a:prstGeom prst="rect">
            <a:avLst/>
          </a:prstGeom>
        </p:spPr>
      </p:pic>
    </p:spTree>
    <p:extLst>
      <p:ext uri="{BB962C8B-B14F-4D97-AF65-F5344CB8AC3E}">
        <p14:creationId xmlns:p14="http://schemas.microsoft.com/office/powerpoint/2010/main" val="103129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970" y="228999"/>
            <a:ext cx="1192731" cy="1192731"/>
          </a:xfrm>
          <a:prstGeom prst="rect">
            <a:avLst/>
          </a:prstGeom>
        </p:spPr>
      </p:pic>
      <p:sp>
        <p:nvSpPr>
          <p:cNvPr id="7" name="内容占位符 2">
            <a:extLst>
              <a:ext uri="{FF2B5EF4-FFF2-40B4-BE49-F238E27FC236}">
                <a16:creationId xmlns:a16="http://schemas.microsoft.com/office/drawing/2014/main" id="{945B4A84-361B-374C-9713-2A7B62A6A412}"/>
              </a:ext>
            </a:extLst>
          </p:cNvPr>
          <p:cNvSpPr txBox="1">
            <a:spLocks/>
          </p:cNvSpPr>
          <p:nvPr/>
        </p:nvSpPr>
        <p:spPr>
          <a:xfrm>
            <a:off x="549966" y="427648"/>
            <a:ext cx="10515600" cy="6324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i="0" dirty="0">
                <a:effectLst/>
                <a:latin typeface="宋体" panose="02010600030101010101" pitchFamily="2" charset="-122"/>
                <a:ea typeface="宋体" panose="02010600030101010101" pitchFamily="2" charset="-122"/>
              </a:rPr>
              <a:t>Methodology</a:t>
            </a:r>
            <a:endParaRPr lang="en-US" altLang="zh-CN" b="1"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en-US" altLang="zh-CN" b="1" i="0" dirty="0">
                <a:effectLst/>
                <a:latin typeface="宋体" panose="02010600030101010101" pitchFamily="2" charset="-122"/>
                <a:ea typeface="宋体" panose="02010600030101010101" pitchFamily="2" charset="-122"/>
              </a:rPr>
              <a:t>Molecular Structure-based Method</a:t>
            </a:r>
            <a:endParaRPr lang="en-US" altLang="zh-CN" b="1" dirty="0">
              <a:latin typeface="宋体" panose="02010600030101010101" pitchFamily="2" charset="-122"/>
              <a:ea typeface="宋体" panose="02010600030101010101" pitchFamily="2" charset="-122"/>
            </a:endParaRPr>
          </a:p>
          <a:p>
            <a:pPr algn="l"/>
            <a:r>
              <a:rPr lang="zh-CN" altLang="en-US" sz="2000" b="1" dirty="0">
                <a:latin typeface="宋体" panose="02010600030101010101" pitchFamily="2" charset="-122"/>
                <a:ea typeface="宋体" panose="02010600030101010101" pitchFamily="2" charset="-122"/>
              </a:rPr>
              <a:t>不同数据增强在图对比学习中对不同类数据任务的作用</a:t>
            </a:r>
            <a:endParaRPr lang="en-US" altLang="zh-CN" b="1" dirty="0">
              <a:latin typeface="宋体" panose="02010600030101010101" pitchFamily="2" charset="-122"/>
              <a:ea typeface="宋体" panose="02010600030101010101" pitchFamily="2" charset="-122"/>
            </a:endParaRPr>
          </a:p>
          <a:p>
            <a:pPr algn="l"/>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边缘扰动有益于社交网络任务，但会在一些分子类数据集中表现下降</a:t>
            </a:r>
            <a:endParaRPr lang="en-US" altLang="zh-CN" sz="1400" dirty="0">
              <a:latin typeface="宋体" panose="02010600030101010101" pitchFamily="2" charset="-122"/>
              <a:ea typeface="宋体" panose="02010600030101010101" pitchFamily="2" charset="-122"/>
            </a:endParaRPr>
          </a:p>
          <a:p>
            <a:pPr algn="l"/>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应用属性掩码可以在更密集的图中实现更好的性能</a:t>
            </a:r>
            <a:endParaRPr lang="en-US" altLang="zh-CN" sz="1400" dirty="0">
              <a:latin typeface="宋体" panose="02010600030101010101" pitchFamily="2" charset="-122"/>
              <a:ea typeface="宋体" panose="02010600030101010101" pitchFamily="2" charset="-122"/>
            </a:endParaRPr>
          </a:p>
          <a:p>
            <a:pPr algn="l"/>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节点删除和子图通常对图数据集有益</a:t>
            </a:r>
            <a:endParaRPr lang="en-US" altLang="zh-CN" sz="1400" dirty="0">
              <a:latin typeface="宋体" panose="02010600030101010101" pitchFamily="2" charset="-122"/>
              <a:ea typeface="宋体" panose="02010600030101010101" pitchFamily="2" charset="-122"/>
            </a:endParaRPr>
          </a:p>
          <a:p>
            <a:pPr algn="l"/>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过于简单的对比任务对性能表现无济于事</a:t>
            </a:r>
            <a:endParaRPr lang="en-US" altLang="zh-CN" sz="1400" dirty="0">
              <a:latin typeface="宋体" panose="02010600030101010101" pitchFamily="2" charset="-122"/>
              <a:ea typeface="宋体" panose="02010600030101010101" pitchFamily="2" charset="-122"/>
            </a:endParaRPr>
          </a:p>
          <a:p>
            <a:pPr algn="l"/>
            <a:endParaRPr lang="en-US" altLang="zh-CN" sz="1100" dirty="0">
              <a:latin typeface="+mn-ea"/>
            </a:endParaRPr>
          </a:p>
          <a:p>
            <a:pPr algn="l"/>
            <a:endParaRPr lang="en-US" altLang="zh-CN" sz="1100" dirty="0">
              <a:latin typeface="+mn-ea"/>
            </a:endParaRPr>
          </a:p>
          <a:p>
            <a:pPr algn="l"/>
            <a:endParaRPr lang="en-US" altLang="zh-CN" sz="1100" dirty="0">
              <a:latin typeface="+mn-ea"/>
            </a:endParaRPr>
          </a:p>
          <a:p>
            <a:pPr algn="l"/>
            <a:endParaRPr lang="en-US" altLang="zh-CN" sz="1100" dirty="0">
              <a:latin typeface="+mn-ea"/>
            </a:endParaRPr>
          </a:p>
          <a:p>
            <a:pPr algn="l"/>
            <a:endParaRPr lang="en-US" altLang="zh-CN" sz="1400" dirty="0">
              <a:latin typeface="+mn-ea"/>
            </a:endParaRPr>
          </a:p>
          <a:p>
            <a:pPr algn="l"/>
            <a:endParaRPr lang="en-US" altLang="zh-CN" sz="1400" dirty="0">
              <a:latin typeface="+mn-ea"/>
            </a:endParaRPr>
          </a:p>
          <a:p>
            <a:pPr algn="l"/>
            <a:endParaRPr lang="en-US" altLang="zh-CN" sz="1400" dirty="0">
              <a:latin typeface="+mn-ea"/>
            </a:endParaRPr>
          </a:p>
          <a:p>
            <a:pPr algn="l"/>
            <a:endParaRPr lang="en-US" altLang="zh-CN" sz="1400" dirty="0">
              <a:latin typeface="+mn-ea"/>
            </a:endParaRPr>
          </a:p>
          <a:p>
            <a:pPr algn="l"/>
            <a:endParaRPr lang="en-US" altLang="zh-CN" sz="1400" dirty="0">
              <a:latin typeface="+mn-ea"/>
            </a:endParaRPr>
          </a:p>
          <a:p>
            <a:pPr algn="l"/>
            <a:endParaRPr lang="en-US" altLang="zh-CN" sz="1400" dirty="0">
              <a:latin typeface="+mn-ea"/>
            </a:endParaRPr>
          </a:p>
        </p:txBody>
      </p:sp>
      <p:pic>
        <p:nvPicPr>
          <p:cNvPr id="13" name="图片 12">
            <a:extLst>
              <a:ext uri="{FF2B5EF4-FFF2-40B4-BE49-F238E27FC236}">
                <a16:creationId xmlns:a16="http://schemas.microsoft.com/office/drawing/2014/main" id="{3F79E520-74CA-0EBA-DD54-426FA0BC771A}"/>
              </a:ext>
            </a:extLst>
          </p:cNvPr>
          <p:cNvPicPr>
            <a:picLocks noChangeAspect="1"/>
          </p:cNvPicPr>
          <p:nvPr/>
        </p:nvPicPr>
        <p:blipFill>
          <a:blip r:embed="rId3"/>
          <a:stretch>
            <a:fillRect/>
          </a:stretch>
        </p:blipFill>
        <p:spPr>
          <a:xfrm>
            <a:off x="87923" y="4451325"/>
            <a:ext cx="7255273" cy="2301167"/>
          </a:xfrm>
          <a:prstGeom prst="rect">
            <a:avLst/>
          </a:prstGeom>
        </p:spPr>
      </p:pic>
      <p:pic>
        <p:nvPicPr>
          <p:cNvPr id="15" name="图片 14">
            <a:extLst>
              <a:ext uri="{FF2B5EF4-FFF2-40B4-BE49-F238E27FC236}">
                <a16:creationId xmlns:a16="http://schemas.microsoft.com/office/drawing/2014/main" id="{D7FEDC4B-2F59-F33B-DBC3-1D7D3D51070A}"/>
              </a:ext>
            </a:extLst>
          </p:cNvPr>
          <p:cNvPicPr>
            <a:picLocks noChangeAspect="1"/>
          </p:cNvPicPr>
          <p:nvPr/>
        </p:nvPicPr>
        <p:blipFill>
          <a:blip r:embed="rId4"/>
          <a:stretch>
            <a:fillRect/>
          </a:stretch>
        </p:blipFill>
        <p:spPr>
          <a:xfrm>
            <a:off x="4978759" y="2363787"/>
            <a:ext cx="6946942" cy="2087538"/>
          </a:xfrm>
          <a:prstGeom prst="rect">
            <a:avLst/>
          </a:prstGeom>
        </p:spPr>
      </p:pic>
    </p:spTree>
    <p:extLst>
      <p:ext uri="{BB962C8B-B14F-4D97-AF65-F5344CB8AC3E}">
        <p14:creationId xmlns:p14="http://schemas.microsoft.com/office/powerpoint/2010/main" val="33028921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11390</TotalTime>
  <Words>962</Words>
  <Application>Microsoft Office PowerPoint</Application>
  <PresentationFormat>宽屏</PresentationFormat>
  <Paragraphs>196</Paragraphs>
  <Slides>14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等线</vt:lpstr>
      <vt:lpstr>等线 Light</vt:lpstr>
      <vt:lpstr>宋体</vt:lpstr>
      <vt:lpstr>Arial</vt:lpstr>
      <vt:lpstr>Office 主题​​</vt:lpstr>
      <vt:lpstr>Graph-base  molecular representation learning  Guo, Z., Nan, B., Tian, Y., Wiest, O., Zhang, C., &amp; Chawla, N. V. (2022)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Molecular properties prediction </dc:title>
  <dc:creator>Administrator</dc:creator>
  <cp:lastModifiedBy>Administrator</cp:lastModifiedBy>
  <cp:revision>40</cp:revision>
  <dcterms:created xsi:type="dcterms:W3CDTF">2022-08-23T03:50:35Z</dcterms:created>
  <dcterms:modified xsi:type="dcterms:W3CDTF">2022-08-31T01:40:40Z</dcterms:modified>
</cp:coreProperties>
</file>