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4" r:id="rId3"/>
  </p:sldMasterIdLst>
  <p:notesMasterIdLst>
    <p:notesMasterId r:id="rId27"/>
  </p:notesMasterIdLst>
  <p:sldIdLst>
    <p:sldId id="258" r:id="rId4"/>
    <p:sldId id="267" r:id="rId5"/>
    <p:sldId id="268" r:id="rId6"/>
    <p:sldId id="281" r:id="rId7"/>
    <p:sldId id="269" r:id="rId8"/>
    <p:sldId id="270" r:id="rId9"/>
    <p:sldId id="274" r:id="rId10"/>
    <p:sldId id="272" r:id="rId11"/>
    <p:sldId id="275" r:id="rId12"/>
    <p:sldId id="273" r:id="rId13"/>
    <p:sldId id="277" r:id="rId14"/>
    <p:sldId id="278" r:id="rId15"/>
    <p:sldId id="264" r:id="rId16"/>
    <p:sldId id="284" r:id="rId17"/>
    <p:sldId id="265" r:id="rId18"/>
    <p:sldId id="266" r:id="rId19"/>
    <p:sldId id="282" r:id="rId20"/>
    <p:sldId id="296" r:id="rId21"/>
    <p:sldId id="297" r:id="rId22"/>
    <p:sldId id="298" r:id="rId23"/>
    <p:sldId id="299" r:id="rId24"/>
    <p:sldId id="300" r:id="rId25"/>
    <p:sldId id="262" r:id="rId26"/>
  </p:sldIdLst>
  <p:sldSz cx="9144000" cy="6858000" type="screen4x3"/>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16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2022/8/10</a:t>
            </a:fld>
            <a:endParaRPr lang="zh-CN" altLang="en-US"/>
          </a:p>
        </p:txBody>
      </p:sp>
      <p:sp>
        <p:nvSpPr>
          <p:cNvPr id="4" name="幻灯片图像占位符 3"/>
          <p:cNvSpPr>
            <a:spLocks noGrp="1" noRot="1" noChangeAspect="1"/>
          </p:cNvSpPr>
          <p:nvPr>
            <p:ph type="sldImg" idx="2"/>
          </p:nvPr>
        </p:nvSpPr>
        <p:spPr>
          <a:xfrm>
            <a:off x="1249156" y="1279287"/>
            <a:ext cx="4605433"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在属性嵌入学习中，作者设计了三个</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给定一组多对一关系r的三元组 </a:t>
            </a:r>
            <a:r>
              <a:rPr lang="en-US" altLang="zh-CN"/>
              <a:t>&lt;hi , r , t &gt; in S</a:t>
            </a:r>
            <a:r>
              <a:rPr lang="zh-CN" altLang="en-US"/>
              <a:t>，，那么这些三元组中头部实体的嵌入应该相等</a:t>
            </a:r>
            <a:r>
              <a:rPr lang="en-US" altLang="zh-CN"/>
              <a:t>h0 = h1 = =hn</a:t>
            </a:r>
            <a:r>
              <a:rPr lang="zh-CN" altLang="en-US"/>
              <a:t>。</a:t>
            </a:r>
          </a:p>
          <a:p>
            <a:r>
              <a:rPr lang="zh-CN" altLang="en-US"/>
              <a:t>在TransE学习算法中，由于忽略了实体在不同关系中的分布表示，头部实体的表示很可能是不同的。针对TransE算法的不足，通过对其进行扩展</a:t>
            </a:r>
          </a:p>
          <a:p>
            <a:endParaRPr lang="zh-CN" altLang="en-US"/>
          </a:p>
          <a:p>
            <a:r>
              <a:rPr lang="zh-CN" altLang="en-US"/>
              <a:t>TransH可以有效地保持关系的映射性质，而实体表示在涉及不同关系时具有明显的分布性。</a:t>
            </a:r>
          </a:p>
          <a:p>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就空间和时间复杂度而言，TransE和TransH是最有效的方法。相比之下，NTN是最昂贵的模型，因此不适合学习大型知识图谱中的嵌入。</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这种方法基于这样的假设:匹配的描述至少应该共享一个公共标记。</a:t>
            </a:r>
          </a:p>
          <a:p>
            <a:r>
              <a:rPr lang="zh-CN" altLang="en-US"/>
              <a:t>标记分块方法的缺点是产生了过多的冗余块和每个块中存在的冗余:</a:t>
            </a:r>
          </a:p>
          <a:p>
            <a:r>
              <a:rPr lang="zh-CN" altLang="en-US"/>
              <a:t>相同的描述对存在于大量的块中，并且许多不相似的描述对被分配给同一个块。</a:t>
            </a:r>
          </a:p>
          <a:p>
            <a:r>
              <a:rPr lang="zh-CN" altLang="en-US"/>
              <a:t>为了改进令牌阻塞方法，Papadakis等人引入了属性聚类阻塞方法。</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050" name="Picture 11" descr="PPT模版1"/>
          <p:cNvPicPr>
            <a:picLocks noChangeAspect="1"/>
          </p:cNvPicPr>
          <p:nvPr userDrawn="1"/>
        </p:nvPicPr>
        <p:blipFill>
          <a:blip r:embed="rId2"/>
          <a:stretch>
            <a:fillRect/>
          </a:stretch>
        </p:blipFill>
        <p:spPr>
          <a:xfrm>
            <a:off x="-19050" y="0"/>
            <a:ext cx="9144000" cy="6858000"/>
          </a:xfrm>
          <a:prstGeom prst="rect">
            <a:avLst/>
          </a:prstGeom>
          <a:noFill/>
          <a:ln w="9525">
            <a:noFill/>
          </a:ln>
        </p:spPr>
      </p:pic>
      <p:sp>
        <p:nvSpPr>
          <p:cNvPr id="2051" name="Rectangle 2"/>
          <p:cNvSpPr/>
          <p:nvPr userDrawn="1"/>
        </p:nvSpPr>
        <p:spPr>
          <a:xfrm>
            <a:off x="0" y="1917702"/>
            <a:ext cx="9144000" cy="1655763"/>
          </a:xfrm>
          <a:prstGeom prst="rect">
            <a:avLst/>
          </a:prstGeom>
          <a:solidFill>
            <a:srgbClr val="003366"/>
          </a:solidFill>
          <a:ln w="9525">
            <a:noFill/>
          </a:ln>
        </p:spPr>
        <p:txBody>
          <a:bodyPr anchor="ctr"/>
          <a:lstStyle/>
          <a:p>
            <a:pPr lvl="0" indent="0" algn="ctr"/>
            <a:endParaRPr lang="en-US" altLang="zh-CN" sz="2025" dirty="0">
              <a:solidFill>
                <a:schemeClr val="bg1"/>
              </a:solidFill>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29F1BE5-7C99-452B-94DC-5F3D6484319E}" type="datetimeFigureOut">
              <a:rPr lang="zh-CN" altLang="en-US" smtClean="0"/>
              <a:t>2022/8/10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8D5195-8D1E-4211-B8CA-F7725581011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9F1BE5-7C99-452B-94DC-5F3D6484319E}" type="datetimeFigureOut">
              <a:rPr lang="zh-CN" altLang="en-US" smtClean="0"/>
              <a:t>2022/8/10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8D5195-8D1E-4211-B8CA-F7725581011F}"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9F1BE5-7C99-452B-94DC-5F3D6484319E}" type="datetimeFigureOut">
              <a:rPr lang="zh-CN" altLang="en-US" smtClean="0"/>
              <a:t>2022/8/10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8D5195-8D1E-4211-B8CA-F7725581011F}"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29F1BE5-7C99-452B-94DC-5F3D6484319E}" type="datetimeFigureOut">
              <a:rPr lang="zh-CN" altLang="en-US" smtClean="0"/>
              <a:t>2022/8/10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8D5195-8D1E-4211-B8CA-F7725581011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29F1BE5-7C99-452B-94DC-5F3D6484319E}" type="datetimeFigureOut">
              <a:rPr lang="zh-CN" altLang="en-US" smtClean="0"/>
              <a:t>2022/8/10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8D5195-8D1E-4211-B8CA-F7725581011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29F1BE5-7C99-452B-94DC-5F3D6484319E}" type="datetimeFigureOut">
              <a:rPr lang="zh-CN" altLang="en-US" smtClean="0"/>
              <a:t>2022/8/10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8D5195-8D1E-4211-B8CA-F7725581011F}"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F1BE5-7C99-452B-94DC-5F3D6484319E}" type="datetimeFigureOut">
              <a:rPr lang="zh-CN" altLang="en-US" smtClean="0"/>
              <a:t>2022/8/10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8D5195-8D1E-4211-B8CA-F7725581011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9F1BE5-7C99-452B-94DC-5F3D6484319E}" type="datetimeFigureOut">
              <a:rPr lang="zh-CN" altLang="en-US" smtClean="0"/>
              <a:t>2022/8/10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8D5195-8D1E-4211-B8CA-F7725581011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9F1BE5-7C99-452B-94DC-5F3D6484319E}" type="datetimeFigureOut">
              <a:rPr lang="zh-CN" altLang="en-US" smtClean="0"/>
              <a:t>2022/8/10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8D5195-8D1E-4211-B8CA-F7725581011F}"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9F1BE5-7C99-452B-94DC-5F3D6484319E}" type="datetimeFigureOut">
              <a:rPr lang="zh-CN" altLang="en-US" smtClean="0"/>
              <a:t>2022/8/10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8D5195-8D1E-4211-B8CA-F7725581011F}"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9F1BE5-7C99-452B-94DC-5F3D6484319E}" type="datetimeFigureOut">
              <a:rPr lang="zh-CN" altLang="en-US" smtClean="0"/>
              <a:t>2022/8/10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8D5195-8D1E-4211-B8CA-F7725581011F}"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050" name="Picture 11" descr="PPT模版1"/>
          <p:cNvPicPr>
            <a:picLocks noChangeAspect="1"/>
          </p:cNvPicPr>
          <p:nvPr userDrawn="1"/>
        </p:nvPicPr>
        <p:blipFill>
          <a:blip r:embed="rId2"/>
          <a:stretch>
            <a:fillRect/>
          </a:stretch>
        </p:blipFill>
        <p:spPr>
          <a:xfrm>
            <a:off x="-19050" y="0"/>
            <a:ext cx="9144000" cy="6858000"/>
          </a:xfrm>
          <a:prstGeom prst="rect">
            <a:avLst/>
          </a:prstGeom>
          <a:noFill/>
          <a:ln w="9525">
            <a:noFill/>
          </a:ln>
        </p:spPr>
      </p:pic>
      <p:sp>
        <p:nvSpPr>
          <p:cNvPr id="2051" name="Rectangle 2"/>
          <p:cNvSpPr/>
          <p:nvPr userDrawn="1"/>
        </p:nvSpPr>
        <p:spPr>
          <a:xfrm>
            <a:off x="0" y="1917702"/>
            <a:ext cx="9144000" cy="1655763"/>
          </a:xfrm>
          <a:prstGeom prst="rect">
            <a:avLst/>
          </a:prstGeom>
          <a:solidFill>
            <a:srgbClr val="003366"/>
          </a:solidFill>
          <a:ln w="9525">
            <a:noFill/>
          </a:ln>
        </p:spPr>
        <p:txBody>
          <a:bodyPr anchor="ctr"/>
          <a:lstStyle/>
          <a:p>
            <a:pPr lvl="0" indent="0" algn="ctr"/>
            <a:endParaRPr lang="en-US" altLang="zh-CN" sz="2025" dirty="0">
              <a:solidFill>
                <a:schemeClr val="bg1"/>
              </a:solidFill>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074" name="Picture 11" descr="PPT模版1"/>
          <p:cNvPicPr>
            <a:picLocks noChangeAspect="1"/>
          </p:cNvPicPr>
          <p:nvPr userDrawn="1"/>
        </p:nvPicPr>
        <p:blipFill>
          <a:blip r:embed="rId2"/>
          <a:stretch>
            <a:fillRect/>
          </a:stretch>
        </p:blipFill>
        <p:spPr>
          <a:xfrm>
            <a:off x="0" y="0"/>
            <a:ext cx="9144000" cy="6858000"/>
          </a:xfrm>
          <a:prstGeom prst="rect">
            <a:avLst/>
          </a:prstGeom>
          <a:noFill/>
          <a:ln w="9525">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2050" name="Picture 11" descr="PPT模版1"/>
          <p:cNvPicPr>
            <a:picLocks noChangeAspect="1"/>
          </p:cNvPicPr>
          <p:nvPr userDrawn="1"/>
        </p:nvPicPr>
        <p:blipFill>
          <a:blip r:embed="rId2"/>
          <a:stretch>
            <a:fillRect/>
          </a:stretch>
        </p:blipFill>
        <p:spPr>
          <a:xfrm>
            <a:off x="-19050" y="0"/>
            <a:ext cx="9144000" cy="6858000"/>
          </a:xfrm>
          <a:prstGeom prst="rect">
            <a:avLst/>
          </a:prstGeom>
          <a:noFill/>
          <a:ln w="9525">
            <a:noFill/>
          </a:ln>
        </p:spPr>
      </p:pic>
      <p:sp>
        <p:nvSpPr>
          <p:cNvPr id="2051" name="Rectangle 2"/>
          <p:cNvSpPr/>
          <p:nvPr userDrawn="1"/>
        </p:nvSpPr>
        <p:spPr>
          <a:xfrm>
            <a:off x="0" y="1917700"/>
            <a:ext cx="9144000" cy="1655763"/>
          </a:xfrm>
          <a:prstGeom prst="rect">
            <a:avLst/>
          </a:prstGeom>
          <a:solidFill>
            <a:srgbClr val="003366"/>
          </a:solidFill>
          <a:ln w="9525">
            <a:noFill/>
          </a:ln>
        </p:spPr>
        <p:txBody>
          <a:bodyPr anchor="ctr"/>
          <a:lstStyle/>
          <a:p>
            <a:pPr lvl="0" indent="0" algn="ctr"/>
            <a:endParaRPr lang="en-US" altLang="zh-CN" sz="2700" dirty="0">
              <a:solidFill>
                <a:schemeClr val="bg1"/>
              </a:solidFill>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074" name="Picture 11" descr="PPT模版1"/>
          <p:cNvPicPr>
            <a:picLocks noChangeAspect="1"/>
          </p:cNvPicPr>
          <p:nvPr userDrawn="1"/>
        </p:nvPicPr>
        <p:blipFill>
          <a:blip r:embed="rId2"/>
          <a:stretch>
            <a:fillRect/>
          </a:stretch>
        </p:blipFill>
        <p:spPr>
          <a:xfrm>
            <a:off x="0" y="0"/>
            <a:ext cx="9144000" cy="6858000"/>
          </a:xfrm>
          <a:prstGeom prst="rect">
            <a:avLst/>
          </a:prstGeom>
          <a:noFill/>
          <a:ln w="9525">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098" name="Picture 5" descr="PPT模版3"/>
          <p:cNvPicPr>
            <a:picLocks noChangeAspect="1"/>
          </p:cNvPicPr>
          <p:nvPr userDrawn="1"/>
        </p:nvPicPr>
        <p:blipFill>
          <a:blip r:embed="rId2"/>
          <a:stretch>
            <a:fillRect/>
          </a:stretch>
        </p:blipFill>
        <p:spPr>
          <a:xfrm>
            <a:off x="0" y="-635"/>
            <a:ext cx="9144000" cy="6859588"/>
          </a:xfrm>
          <a:prstGeom prst="rect">
            <a:avLst/>
          </a:prstGeom>
          <a:noFill/>
          <a:ln w="9525">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8" name="矩形 7"/>
          <p:cNvSpPr/>
          <p:nvPr/>
        </p:nvSpPr>
        <p:spPr>
          <a:xfrm>
            <a:off x="0" y="6822017"/>
            <a:ext cx="9144000" cy="46567"/>
          </a:xfrm>
          <a:prstGeom prst="rect">
            <a:avLst/>
          </a:prstGeom>
          <a:solidFill>
            <a:srgbClr val="000099"/>
          </a:solidFill>
          <a:ln>
            <a:noFill/>
          </a:ln>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b="0" i="0" u="none" strike="noStrike" kern="1200" cap="none" spc="0" normalizeH="0" baseline="0" noProof="0" dirty="0">
              <a:ln>
                <a:solidFill>
                  <a:schemeClr val="tx2">
                    <a:lumMod val="60000"/>
                    <a:lumOff val="40000"/>
                  </a:schemeClr>
                </a:solidFill>
              </a:ln>
              <a:solidFill>
                <a:schemeClr val="tx2"/>
              </a:solidFill>
              <a:effectLst/>
              <a:uLnTx/>
              <a:uFillTx/>
              <a:latin typeface="+mn-lt"/>
              <a:ea typeface="+mn-ea"/>
              <a:cs typeface="+mn-cs"/>
            </a:endParaRPr>
          </a:p>
        </p:txBody>
      </p:sp>
      <p:sp>
        <p:nvSpPr>
          <p:cNvPr id="9" name="矩形 8"/>
          <p:cNvSpPr/>
          <p:nvPr/>
        </p:nvSpPr>
        <p:spPr>
          <a:xfrm>
            <a:off x="0" y="5810251"/>
            <a:ext cx="9144000" cy="1047751"/>
          </a:xfrm>
          <a:prstGeom prst="rect">
            <a:avLst/>
          </a:prstGeom>
          <a:solidFill>
            <a:srgbClr val="004992"/>
          </a:solidFill>
          <a:ln>
            <a:noFill/>
          </a:ln>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b="0" i="0" u="none" strike="noStrike" kern="1200" cap="none" spc="0" normalizeH="0" baseline="0" noProof="0" dirty="0">
              <a:ln>
                <a:solidFill>
                  <a:schemeClr val="tx2">
                    <a:lumMod val="60000"/>
                    <a:lumOff val="40000"/>
                  </a:schemeClr>
                </a:solidFill>
              </a:ln>
              <a:solidFill>
                <a:schemeClr val="tx2"/>
              </a:solidFill>
              <a:effectLst/>
              <a:uLnTx/>
              <a:uFillTx/>
              <a:latin typeface="+mn-lt"/>
              <a:ea typeface="+mn-ea"/>
              <a:cs typeface="+mn-cs"/>
            </a:endParaRPr>
          </a:p>
        </p:txBody>
      </p:sp>
      <p:sp>
        <p:nvSpPr>
          <p:cNvPr id="10" name="矩形 9"/>
          <p:cNvSpPr/>
          <p:nvPr/>
        </p:nvSpPr>
        <p:spPr>
          <a:xfrm>
            <a:off x="0" y="0"/>
            <a:ext cx="9144000" cy="571500"/>
          </a:xfrm>
          <a:prstGeom prst="rect">
            <a:avLst/>
          </a:prstGeom>
          <a:solidFill>
            <a:srgbClr val="004992"/>
          </a:solidFill>
          <a:ln>
            <a:noFill/>
          </a:ln>
          <a:effectLst>
            <a:outerShdw blurRad="40000" dist="20000" dir="5400000" rotWithShape="0">
              <a:schemeClr val="bg1">
                <a:alpha val="38000"/>
              </a:scheme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b="0" i="0" u="none" strike="noStrike" kern="1200" cap="none" spc="0" normalizeH="0" baseline="0" noProof="0" dirty="0">
              <a:ln>
                <a:solidFill>
                  <a:schemeClr val="tx2">
                    <a:lumMod val="60000"/>
                    <a:lumOff val="40000"/>
                  </a:schemeClr>
                </a:solidFill>
              </a:ln>
              <a:solidFill>
                <a:schemeClr val="tx2"/>
              </a:solidFill>
              <a:effectLst/>
              <a:uLnTx/>
              <a:uFillTx/>
              <a:latin typeface="+mn-lt"/>
              <a:ea typeface="+mn-ea"/>
              <a:cs typeface="+mn-cs"/>
            </a:endParaRPr>
          </a:p>
        </p:txBody>
      </p:sp>
      <p:pic>
        <p:nvPicPr>
          <p:cNvPr id="3077" name="图片 7" descr="横版组合（白色）——透明.png"/>
          <p:cNvPicPr>
            <a:picLocks noChangeAspect="1"/>
          </p:cNvPicPr>
          <p:nvPr userDrawn="1"/>
        </p:nvPicPr>
        <p:blipFill>
          <a:blip r:embed="rId2"/>
          <a:stretch>
            <a:fillRect/>
          </a:stretch>
        </p:blipFill>
        <p:spPr>
          <a:xfrm>
            <a:off x="3357563" y="6043084"/>
            <a:ext cx="2214562" cy="622300"/>
          </a:xfrm>
          <a:prstGeom prst="rect">
            <a:avLst/>
          </a:prstGeom>
          <a:noFill/>
          <a:ln w="9525">
            <a:noFill/>
          </a:ln>
        </p:spPr>
      </p:pic>
      <p:sp>
        <p:nvSpPr>
          <p:cNvPr id="15" name="矩形 14"/>
          <p:cNvSpPr/>
          <p:nvPr/>
        </p:nvSpPr>
        <p:spPr>
          <a:xfrm>
            <a:off x="0" y="5791200"/>
            <a:ext cx="9144000" cy="23284"/>
          </a:xfrm>
          <a:prstGeom prst="rect">
            <a:avLst/>
          </a:prstGeom>
          <a:solidFill>
            <a:schemeClr val="bg2"/>
          </a:solidFill>
          <a:ln>
            <a:noFill/>
          </a:ln>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b="0" i="0" u="none" strike="noStrike" kern="1200" cap="none" spc="0" normalizeH="0" baseline="0" noProof="0" dirty="0">
              <a:ln>
                <a:solidFill>
                  <a:schemeClr val="tx2">
                    <a:lumMod val="60000"/>
                    <a:lumOff val="40000"/>
                  </a:schemeClr>
                </a:solidFill>
              </a:ln>
              <a:solidFill>
                <a:schemeClr val="tx2"/>
              </a:solidFill>
              <a:effectLst/>
              <a:uLnTx/>
              <a:uFillTx/>
              <a:latin typeface="+mn-lt"/>
              <a:ea typeface="+mn-ea"/>
              <a:cs typeface="+mn-cs"/>
            </a:endParaRPr>
          </a:p>
        </p:txBody>
      </p:sp>
      <p:sp>
        <p:nvSpPr>
          <p:cNvPr id="16" name="矩形 15"/>
          <p:cNvSpPr/>
          <p:nvPr/>
        </p:nvSpPr>
        <p:spPr>
          <a:xfrm>
            <a:off x="0" y="531284"/>
            <a:ext cx="9144000" cy="10584"/>
          </a:xfrm>
          <a:prstGeom prst="rect">
            <a:avLst/>
          </a:prstGeom>
          <a:solidFill>
            <a:schemeClr val="bg2"/>
          </a:solidFill>
          <a:ln>
            <a:noFill/>
          </a:ln>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b="0" i="0" u="none" strike="noStrike" kern="1200" cap="none" spc="0" normalizeH="0" baseline="0" noProof="0" dirty="0">
              <a:ln>
                <a:solidFill>
                  <a:schemeClr val="tx2">
                    <a:lumMod val="60000"/>
                    <a:lumOff val="40000"/>
                  </a:schemeClr>
                </a:solidFill>
              </a:ln>
              <a:solidFill>
                <a:schemeClr val="tx2"/>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3054350"/>
            <a:ext cx="9144000" cy="33338"/>
          </a:xfrm>
          <a:prstGeom prst="rect">
            <a:avLst/>
          </a:prstGeom>
          <a:solidFill>
            <a:srgbClr val="000099"/>
          </a:solidFill>
          <a:ln>
            <a:noFill/>
          </a:ln>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b="0" i="0" u="none" strike="noStrike" kern="1200" cap="none" spc="0" normalizeH="0" baseline="0" noProof="0" dirty="0">
              <a:ln>
                <a:solidFill>
                  <a:schemeClr val="tx2">
                    <a:lumMod val="60000"/>
                    <a:lumOff val="40000"/>
                  </a:schemeClr>
                </a:solidFill>
              </a:ln>
              <a:solidFill>
                <a:schemeClr val="tx2"/>
              </a:solidFill>
              <a:effectLst/>
              <a:uLnTx/>
              <a:uFillTx/>
              <a:latin typeface="+mn-lt"/>
              <a:ea typeface="+mn-ea"/>
              <a:cs typeface="+mn-cs"/>
            </a:endParaRPr>
          </a:p>
        </p:txBody>
      </p:sp>
      <p:sp>
        <p:nvSpPr>
          <p:cNvPr id="6147" name="TextBox 6"/>
          <p:cNvSpPr txBox="1"/>
          <p:nvPr userDrawn="1"/>
        </p:nvSpPr>
        <p:spPr>
          <a:xfrm>
            <a:off x="2286000" y="3786188"/>
            <a:ext cx="2928938" cy="506730"/>
          </a:xfrm>
          <a:prstGeom prst="rect">
            <a:avLst/>
          </a:prstGeom>
          <a:noFill/>
          <a:ln w="9525">
            <a:noFill/>
          </a:ln>
        </p:spPr>
        <p:txBody>
          <a:bodyPr>
            <a:spAutoFit/>
          </a:bodyPr>
          <a:lstStyle/>
          <a:p>
            <a:pPr algn="ctr" eaLnBrk="1" latinLnBrk="1" hangingPunct="1"/>
            <a:r>
              <a:rPr lang="en-US" altLang="zh-CN" sz="2700" dirty="0">
                <a:solidFill>
                  <a:srgbClr val="C00000"/>
                </a:solidFill>
                <a:latin typeface="Arial Black" panose="020B0A04020102020204" pitchFamily="34" charset="0"/>
                <a:ea typeface="黑体" panose="02010800040101010101" pitchFamily="49" charset="-122"/>
              </a:rPr>
              <a:t>THANKS</a:t>
            </a:r>
            <a:endParaRPr lang="zh-CN" altLang="en-US" sz="2700" dirty="0">
              <a:solidFill>
                <a:srgbClr val="C00000"/>
              </a:solidFill>
              <a:latin typeface="Arial Black" panose="020B0A04020102020204" pitchFamily="34" charset="0"/>
              <a:ea typeface="黑体" panose="02010800040101010101" pitchFamily="49" charset="-122"/>
            </a:endParaRPr>
          </a:p>
        </p:txBody>
      </p:sp>
      <p:pic>
        <p:nvPicPr>
          <p:cNvPr id="6148" name="图片 10" descr="笔墨纸砚－周韧林.jpg"/>
          <p:cNvPicPr>
            <a:picLocks noChangeAspect="1"/>
          </p:cNvPicPr>
          <p:nvPr userDrawn="1"/>
        </p:nvPicPr>
        <p:blipFill>
          <a:blip r:embed="rId2"/>
          <a:stretch>
            <a:fillRect/>
          </a:stretch>
        </p:blipFill>
        <p:spPr>
          <a:xfrm>
            <a:off x="0" y="0"/>
            <a:ext cx="9144000" cy="3311525"/>
          </a:xfrm>
          <a:prstGeom prst="rect">
            <a:avLst/>
          </a:prstGeom>
          <a:noFill/>
          <a:ln w="9525">
            <a:noFill/>
          </a:ln>
        </p:spPr>
      </p:pic>
      <p:pic>
        <p:nvPicPr>
          <p:cNvPr id="6149" name="图片 6" descr="竖版组合logo——透明.png"/>
          <p:cNvPicPr>
            <a:picLocks noChangeAspect="1"/>
          </p:cNvPicPr>
          <p:nvPr userDrawn="1"/>
        </p:nvPicPr>
        <p:blipFill>
          <a:blip r:embed="rId3"/>
          <a:stretch>
            <a:fillRect/>
          </a:stretch>
        </p:blipFill>
        <p:spPr>
          <a:xfrm>
            <a:off x="7215188" y="3786188"/>
            <a:ext cx="1714500" cy="950912"/>
          </a:xfrm>
          <a:prstGeom prst="rect">
            <a:avLst/>
          </a:prstGeom>
          <a:noFill/>
          <a:ln w="9525">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2022/8/10</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2022/8/10</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2022/8/10</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2022/8/10</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2022/8/10</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2022/8/10</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2022/8/10</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2022/8/10</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2022/8/10</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2022/8/10</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2022/8/10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2022/8/10</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2022/8/10</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2022/8/10</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2022/8/10</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2022/8/10</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2022/8/10</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2022/8/10</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2022/8/10</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2022/8/10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2022/8/10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theme" Target="../theme/theme3.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2022/8/10</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F1BE5-7C99-452B-94DC-5F3D6484319E}" type="datetimeFigureOut">
              <a:rPr lang="zh-CN" altLang="en-US" smtClean="0"/>
              <a:t>2022/8/10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D5195-8D1E-4211-B8CA-F7725581011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E7EFF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hf sldNum="0" hdr="0" ftr="0" dt="0"/>
  <p:txStyles>
    <p:title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4000">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4000">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4000">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4000">
          <a:solidFill>
            <a:srgbClr val="E7EDEB"/>
          </a:solidFill>
          <a:latin typeface="-쉬리B" pitchFamily="18" charset="-127"/>
          <a:ea typeface="-쉬리B" pitchFamily="18" charset="-127"/>
        </a:defRPr>
      </a:lvl5pPr>
      <a:lvl6pPr marL="457200" algn="ctr" rtl="0" fontAlgn="base" latinLnBrk="1">
        <a:spcBef>
          <a:spcPct val="0"/>
        </a:spcBef>
        <a:spcAft>
          <a:spcPct val="0"/>
        </a:spcAft>
        <a:defRPr kumimoji="1" sz="4000">
          <a:solidFill>
            <a:srgbClr val="E7EDEB"/>
          </a:solidFill>
          <a:latin typeface="-쉬리B" pitchFamily="18" charset="-127"/>
          <a:ea typeface="-쉬리B" pitchFamily="18" charset="-127"/>
        </a:defRPr>
      </a:lvl6pPr>
      <a:lvl7pPr marL="914400" algn="ctr" rtl="0" fontAlgn="base" latinLnBrk="1">
        <a:spcBef>
          <a:spcPct val="0"/>
        </a:spcBef>
        <a:spcAft>
          <a:spcPct val="0"/>
        </a:spcAft>
        <a:defRPr kumimoji="1" sz="4000">
          <a:solidFill>
            <a:srgbClr val="E7EDEB"/>
          </a:solidFill>
          <a:latin typeface="-쉬리B" pitchFamily="18" charset="-127"/>
          <a:ea typeface="-쉬리B" pitchFamily="18" charset="-127"/>
        </a:defRPr>
      </a:lvl7pPr>
      <a:lvl8pPr marL="1371600" algn="ctr" rtl="0" fontAlgn="base" latinLnBrk="1">
        <a:spcBef>
          <a:spcPct val="0"/>
        </a:spcBef>
        <a:spcAft>
          <a:spcPct val="0"/>
        </a:spcAft>
        <a:defRPr kumimoji="1" sz="4000">
          <a:solidFill>
            <a:srgbClr val="E7EDEB"/>
          </a:solidFill>
          <a:latin typeface="-쉬리B" pitchFamily="18" charset="-127"/>
          <a:ea typeface="-쉬리B" pitchFamily="18" charset="-127"/>
        </a:defRPr>
      </a:lvl8pPr>
      <a:lvl9pPr marL="1828800" algn="ctr" rtl="0" fontAlgn="base" latinLnBrk="1">
        <a:spcBef>
          <a:spcPct val="0"/>
        </a:spcBef>
        <a:spcAft>
          <a:spcPct val="0"/>
        </a:spcAft>
        <a:defRPr kumimoji="1" sz="4000">
          <a:solidFill>
            <a:srgbClr val="E7EDEB"/>
          </a:solidFill>
          <a:latin typeface="-쉬리B" pitchFamily="18" charset="-127"/>
          <a:ea typeface="-쉬리B" pitchFamily="18" charset="-127"/>
        </a:defRPr>
      </a:lvl9pPr>
    </p:titleStyle>
    <p:bodyStyle>
      <a:lvl1pPr marL="457200" indent="-457200" algn="l" rtl="0" eaLnBrk="0" fontAlgn="base" latinLnBrk="1" hangingPunct="0">
        <a:spcBef>
          <a:spcPts val="130"/>
        </a:spcBef>
        <a:spcAft>
          <a:spcPct val="0"/>
        </a:spcAft>
        <a:buChar char="•"/>
        <a:defRPr kumimoji="1" sz="2935">
          <a:solidFill>
            <a:srgbClr val="B1C9A9"/>
          </a:solidFill>
          <a:latin typeface="+mn-lt"/>
          <a:ea typeface="+mn-ea"/>
          <a:cs typeface="+mn-cs"/>
        </a:defRPr>
      </a:lvl1pPr>
      <a:lvl2pPr marL="990600" indent="-381000" algn="l" rtl="0" eaLnBrk="0" fontAlgn="base" latinLnBrk="1" hangingPunct="0">
        <a:spcBef>
          <a:spcPts val="130"/>
        </a:spcBef>
        <a:spcAft>
          <a:spcPct val="0"/>
        </a:spcAft>
        <a:buChar char="•"/>
        <a:defRPr kumimoji="1" sz="2665">
          <a:solidFill>
            <a:srgbClr val="B1C9A9"/>
          </a:solidFill>
          <a:latin typeface="+mn-lt"/>
          <a:ea typeface="+mn-ea"/>
        </a:defRPr>
      </a:lvl2pPr>
      <a:lvl3pPr marL="1524000" indent="-304800" algn="l" rtl="0" eaLnBrk="0" fontAlgn="base" latinLnBrk="1" hangingPunct="0">
        <a:spcBef>
          <a:spcPts val="130"/>
        </a:spcBef>
        <a:spcAft>
          <a:spcPct val="0"/>
        </a:spcAft>
        <a:buChar char="•"/>
        <a:defRPr kumimoji="1">
          <a:solidFill>
            <a:srgbClr val="B1C9A9"/>
          </a:solidFill>
          <a:latin typeface="+mn-lt"/>
          <a:ea typeface="+mn-ea"/>
        </a:defRPr>
      </a:lvl3pPr>
      <a:lvl4pPr marL="2133600" indent="-304800" algn="l" rtl="0" eaLnBrk="0" fontAlgn="base" latinLnBrk="1" hangingPunct="0">
        <a:spcBef>
          <a:spcPts val="130"/>
        </a:spcBef>
        <a:spcAft>
          <a:spcPct val="0"/>
        </a:spcAft>
        <a:buChar char="•"/>
        <a:defRPr kumimoji="1" sz="2135">
          <a:solidFill>
            <a:srgbClr val="B1C9A9"/>
          </a:solidFill>
          <a:latin typeface="+mn-lt"/>
          <a:ea typeface="+mn-ea"/>
        </a:defRPr>
      </a:lvl4pPr>
      <a:lvl5pPr marL="2743200" indent="-304800" algn="l" rtl="0" eaLnBrk="0" fontAlgn="base" latinLnBrk="1" hangingPunct="0">
        <a:spcBef>
          <a:spcPts val="130"/>
        </a:spcBef>
        <a:spcAft>
          <a:spcPct val="0"/>
        </a:spcAft>
        <a:buChar char="•"/>
        <a:defRPr kumimoji="1" sz="1865">
          <a:solidFill>
            <a:srgbClr val="B1C9A9"/>
          </a:solidFill>
          <a:latin typeface="+mn-lt"/>
          <a:ea typeface="+mn-ea"/>
        </a:defRPr>
      </a:lvl5pPr>
      <a:lvl6pPr marL="3352800" indent="-304800" algn="l" rtl="0" fontAlgn="base" latinLnBrk="1">
        <a:spcBef>
          <a:spcPts val="130"/>
        </a:spcBef>
        <a:spcAft>
          <a:spcPct val="0"/>
        </a:spcAft>
        <a:buChar char="•"/>
        <a:defRPr kumimoji="1" sz="1865">
          <a:solidFill>
            <a:srgbClr val="B1C9A9"/>
          </a:solidFill>
          <a:latin typeface="+mn-lt"/>
          <a:ea typeface="+mn-ea"/>
        </a:defRPr>
      </a:lvl6pPr>
      <a:lvl7pPr marL="3962400" indent="-304800" algn="l" rtl="0" fontAlgn="base" latinLnBrk="1">
        <a:spcBef>
          <a:spcPts val="130"/>
        </a:spcBef>
        <a:spcAft>
          <a:spcPct val="0"/>
        </a:spcAft>
        <a:buChar char="•"/>
        <a:defRPr kumimoji="1" sz="1865">
          <a:solidFill>
            <a:srgbClr val="B1C9A9"/>
          </a:solidFill>
          <a:latin typeface="+mn-lt"/>
          <a:ea typeface="+mn-ea"/>
        </a:defRPr>
      </a:lvl7pPr>
      <a:lvl8pPr marL="4572000" indent="-304800" algn="l" rtl="0" fontAlgn="base" latinLnBrk="1">
        <a:spcBef>
          <a:spcPts val="130"/>
        </a:spcBef>
        <a:spcAft>
          <a:spcPct val="0"/>
        </a:spcAft>
        <a:buChar char="•"/>
        <a:defRPr kumimoji="1" sz="1865">
          <a:solidFill>
            <a:srgbClr val="B1C9A9"/>
          </a:solidFill>
          <a:latin typeface="+mn-lt"/>
          <a:ea typeface="+mn-ea"/>
        </a:defRPr>
      </a:lvl8pPr>
      <a:lvl9pPr marL="5181600" indent="-304800" algn="l" rtl="0" fontAlgn="base" latinLnBrk="1">
        <a:spcBef>
          <a:spcPts val="130"/>
        </a:spcBef>
        <a:spcAft>
          <a:spcPct val="0"/>
        </a:spcAft>
        <a:buChar char="•"/>
        <a:defRPr kumimoji="1" sz="1865">
          <a:solidFill>
            <a:srgbClr val="B1C9A9"/>
          </a:solidFill>
          <a:latin typeface="+mn-lt"/>
          <a:ea typeface="+mn-ea"/>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99448" y="4619627"/>
            <a:ext cx="2745105" cy="737235"/>
          </a:xfrm>
          <a:prstGeom prst="rect">
            <a:avLst/>
          </a:prstGeom>
          <a:noFill/>
        </p:spPr>
        <p:txBody>
          <a:bodyPr wrap="square" rtlCol="0">
            <a:spAutoFit/>
          </a:bodyPr>
          <a:lstStyle/>
          <a:p>
            <a:pPr algn="ctr" fontAlgn="auto">
              <a:lnSpc>
                <a:spcPct val="150000"/>
              </a:lnSpc>
            </a:pPr>
            <a:r>
              <a:rPr lang="zh-CN" altLang="en-US" sz="1400" dirty="0">
                <a:latin typeface="宋体" panose="02010600030101010101" pitchFamily="2" charset="-122"/>
                <a:ea typeface="宋体" panose="02010600030101010101" pitchFamily="2" charset="-122"/>
                <a:cs typeface="宋体" panose="02010600030101010101" pitchFamily="2" charset="-122"/>
              </a:rPr>
              <a:t>刘泽宇</a:t>
            </a:r>
          </a:p>
          <a:p>
            <a:pPr algn="ctr" fontAlgn="auto">
              <a:lnSpc>
                <a:spcPct val="150000"/>
              </a:lnSpc>
            </a:pPr>
            <a:r>
              <a:rPr lang="zh-CN" altLang="en-US" sz="1400" dirty="0">
                <a:latin typeface="宋体" panose="02010600030101010101" pitchFamily="2" charset="-122"/>
                <a:ea typeface="宋体" panose="02010600030101010101" pitchFamily="2" charset="-122"/>
                <a:cs typeface="宋体" panose="02010600030101010101" pitchFamily="2" charset="-122"/>
              </a:rPr>
              <a:t>中国科学院深圳先进技术研究院</a:t>
            </a:r>
          </a:p>
        </p:txBody>
      </p:sp>
      <p:sp>
        <p:nvSpPr>
          <p:cNvPr id="4" name="文本框 3"/>
          <p:cNvSpPr txBox="1"/>
          <p:nvPr/>
        </p:nvSpPr>
        <p:spPr>
          <a:xfrm>
            <a:off x="3573304" y="5264944"/>
            <a:ext cx="1997393" cy="306705"/>
          </a:xfrm>
          <a:prstGeom prst="rect">
            <a:avLst/>
          </a:prstGeom>
          <a:noFill/>
        </p:spPr>
        <p:txBody>
          <a:bodyPr wrap="square" rtlCol="0">
            <a:spAutoFit/>
          </a:bodyPr>
          <a:lstStyle/>
          <a:p>
            <a:pPr algn="ctr"/>
            <a:r>
              <a:rPr lang="en-US" altLang="zh-CN" sz="1400" b="1" dirty="0">
                <a:latin typeface="宋体" panose="02010600030101010101" pitchFamily="2" charset="-122"/>
                <a:ea typeface="宋体" panose="02010600030101010101" pitchFamily="2" charset="-122"/>
                <a:cs typeface="Arial" panose="020B0604020202090204" pitchFamily="34" charset="0"/>
              </a:rPr>
              <a:t>2022.08.10</a:t>
            </a:r>
          </a:p>
        </p:txBody>
      </p:sp>
      <p:sp>
        <p:nvSpPr>
          <p:cNvPr id="2" name="文本框 1"/>
          <p:cNvSpPr txBox="1"/>
          <p:nvPr/>
        </p:nvSpPr>
        <p:spPr>
          <a:xfrm>
            <a:off x="2649855" y="2352675"/>
            <a:ext cx="3844290" cy="829945"/>
          </a:xfrm>
          <a:prstGeom prst="rect">
            <a:avLst/>
          </a:prstGeom>
          <a:noFill/>
        </p:spPr>
        <p:txBody>
          <a:bodyPr wrap="none" rtlCol="0">
            <a:spAutoFit/>
          </a:bodyPr>
          <a:lstStyle/>
          <a:p>
            <a:r>
              <a:rPr lang="zh-CN" altLang="en-US" sz="4800" b="1">
                <a:solidFill>
                  <a:schemeClr val="bg1"/>
                </a:solidFill>
              </a:rPr>
              <a:t>知识图谱融合</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718185" y="1443990"/>
            <a:ext cx="7707630" cy="3780790"/>
          </a:xfrm>
          <a:prstGeom prst="rect">
            <a:avLst/>
          </a:prstGeom>
        </p:spPr>
      </p:pic>
      <p:sp>
        <p:nvSpPr>
          <p:cNvPr id="5" name="文本框 4"/>
          <p:cNvSpPr txBox="1"/>
          <p:nvPr/>
        </p:nvSpPr>
        <p:spPr>
          <a:xfrm>
            <a:off x="1160145" y="5332095"/>
            <a:ext cx="7105650" cy="306705"/>
          </a:xfrm>
          <a:prstGeom prst="rect">
            <a:avLst/>
          </a:prstGeom>
          <a:noFill/>
        </p:spPr>
        <p:txBody>
          <a:bodyPr wrap="square" rtlCol="0">
            <a:spAutoFit/>
          </a:bodyPr>
          <a:lstStyle/>
          <a:p>
            <a:pPr algn="l"/>
            <a:r>
              <a:rPr lang="en-US" altLang="zh-CN" sz="1400" i="1">
                <a:solidFill>
                  <a:schemeClr val="tx1"/>
                </a:solidFill>
                <a:uFillTx/>
                <a:latin typeface="Times New Roman Italic" panose="02020603050405020304" charset="0"/>
                <a:ea typeface="黑体" charset="0"/>
                <a:cs typeface="Times New Roman Italic" panose="02020603050405020304" charset="0"/>
              </a:rPr>
              <a:t>n</a:t>
            </a:r>
            <a:r>
              <a:rPr lang="en-US" altLang="zh-CN" sz="1400" i="1" baseline="-25000">
                <a:solidFill>
                  <a:schemeClr val="tx1"/>
                </a:solidFill>
                <a:uFillTx/>
                <a:latin typeface="Times New Roman Italic" panose="02020603050405020304" charset="0"/>
                <a:ea typeface="黑体" charset="0"/>
                <a:cs typeface="Times New Roman Italic" panose="02020603050405020304" charset="0"/>
              </a:rPr>
              <a:t>e</a:t>
            </a:r>
            <a:r>
              <a:rPr lang="zh-CN" altLang="en-US" sz="1400">
                <a:solidFill>
                  <a:schemeClr val="tx1"/>
                </a:solidFill>
                <a:uFillTx/>
                <a:latin typeface="Times New Roman" panose="02020603050405020304" pitchFamily="18" charset="0"/>
                <a:ea typeface="黑体" charset="0"/>
                <a:cs typeface="黑体" charset="0"/>
              </a:rPr>
              <a:t>和</a:t>
            </a:r>
            <a:r>
              <a:rPr lang="en-US" altLang="zh-CN" sz="1400" i="1">
                <a:solidFill>
                  <a:schemeClr val="tx1"/>
                </a:solidFill>
                <a:uFillTx/>
                <a:latin typeface="Times New Roman Italic" panose="02020603050405020304" charset="0"/>
                <a:ea typeface="黑体" charset="0"/>
                <a:cs typeface="Times New Roman Italic" panose="02020603050405020304" charset="0"/>
              </a:rPr>
              <a:t>n</a:t>
            </a:r>
            <a:r>
              <a:rPr lang="en-US" altLang="zh-CN" sz="1400" i="1" baseline="-25000">
                <a:solidFill>
                  <a:schemeClr val="tx1"/>
                </a:solidFill>
                <a:uFillTx/>
                <a:latin typeface="Times New Roman Italic" panose="02020603050405020304" charset="0"/>
                <a:ea typeface="黑体" charset="0"/>
                <a:cs typeface="Times New Roman Italic" panose="02020603050405020304" charset="0"/>
              </a:rPr>
              <a:t>r</a:t>
            </a:r>
            <a:r>
              <a:rPr lang="zh-CN" altLang="en-US" sz="1400">
                <a:solidFill>
                  <a:schemeClr val="tx1"/>
                </a:solidFill>
                <a:uFillTx/>
                <a:latin typeface="Times New Roman" panose="02020603050405020304" pitchFamily="18" charset="0"/>
                <a:ea typeface="黑体" charset="0"/>
                <a:cs typeface="黑体" charset="0"/>
              </a:rPr>
              <a:t>分别表示实体和关系的数量。</a:t>
            </a:r>
            <a:r>
              <a:rPr lang="en-US" altLang="zh-CN" sz="1400" i="1">
                <a:solidFill>
                  <a:schemeClr val="tx1"/>
                </a:solidFill>
                <a:uFillTx/>
                <a:latin typeface="Times New Roman Italic" panose="02020603050405020304" charset="0"/>
                <a:ea typeface="黑体" charset="0"/>
                <a:cs typeface="Times New Roman Italic" panose="02020603050405020304" charset="0"/>
              </a:rPr>
              <a:t>k</a:t>
            </a:r>
            <a:r>
              <a:rPr lang="zh-CN" altLang="en-US" sz="1400">
                <a:solidFill>
                  <a:schemeClr val="tx1"/>
                </a:solidFill>
                <a:uFillTx/>
                <a:latin typeface="Times New Roman" panose="02020603050405020304" pitchFamily="18" charset="0"/>
                <a:ea typeface="黑体" charset="0"/>
                <a:cs typeface="黑体" charset="0"/>
              </a:rPr>
              <a:t>和</a:t>
            </a:r>
            <a:r>
              <a:rPr lang="en-US" altLang="zh-CN" sz="1400" i="1">
                <a:solidFill>
                  <a:schemeClr val="tx1"/>
                </a:solidFill>
                <a:uFillTx/>
                <a:latin typeface="Times New Roman Italic" panose="02020603050405020304" charset="0"/>
                <a:ea typeface="黑体" charset="0"/>
                <a:cs typeface="Times New Roman Italic" panose="02020603050405020304" charset="0"/>
              </a:rPr>
              <a:t>d</a:t>
            </a:r>
            <a:r>
              <a:rPr lang="zh-CN" altLang="en-US" sz="1400">
                <a:solidFill>
                  <a:schemeClr val="tx1"/>
                </a:solidFill>
                <a:uFillTx/>
                <a:latin typeface="Times New Roman" panose="02020603050405020304" pitchFamily="18" charset="0"/>
                <a:ea typeface="黑体" charset="0"/>
                <a:cs typeface="黑体" charset="0"/>
              </a:rPr>
              <a:t>分别表示实体和关系的嵌入空间的维数。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87620" y="176530"/>
            <a:ext cx="4056380" cy="583565"/>
          </a:xfrm>
          <a:prstGeom prst="rect">
            <a:avLst/>
          </a:prstGeom>
          <a:noFill/>
        </p:spPr>
        <p:txBody>
          <a:bodyPr wrap="none" rtlCol="0">
            <a:spAutoFit/>
          </a:bodyPr>
          <a:lstStyle/>
          <a:p>
            <a:pPr algn="l"/>
            <a:r>
              <a:rPr lang="zh-CN" altLang="en-US" sz="3200" b="1">
                <a:latin typeface="Times New Roman Bold" panose="02020603050405020304" charset="0"/>
                <a:cs typeface="Times New Roman Bold" panose="02020603050405020304" charset="0"/>
                <a:sym typeface="+mn-ea"/>
              </a:rPr>
              <a:t>Entity disambiguation</a:t>
            </a:r>
          </a:p>
        </p:txBody>
      </p:sp>
      <p:sp>
        <p:nvSpPr>
          <p:cNvPr id="6" name="文本框 5"/>
          <p:cNvSpPr txBox="1"/>
          <p:nvPr/>
        </p:nvSpPr>
        <p:spPr>
          <a:xfrm>
            <a:off x="901700" y="1526540"/>
            <a:ext cx="7340600" cy="4407535"/>
          </a:xfrm>
          <a:prstGeom prst="rect">
            <a:avLst/>
          </a:prstGeom>
          <a:noFill/>
        </p:spPr>
        <p:txBody>
          <a:bodyPr wrap="square" rtlCol="0">
            <a:spAutoFit/>
          </a:bodyPr>
          <a:lstStyle/>
          <a:p>
            <a:pPr indent="457200" fontAlgn="auto">
              <a:lnSpc>
                <a:spcPct val="130000"/>
              </a:lnSpc>
            </a:pPr>
            <a:r>
              <a:rPr b="1">
                <a:solidFill>
                  <a:srgbClr val="C00000"/>
                </a:solidFill>
                <a:uFillTx/>
                <a:latin typeface="Times New Roman" panose="02020603050405020304" pitchFamily="18" charset="0"/>
                <a:ea typeface="黑体" charset="0"/>
                <a:cs typeface="黑体" charset="0"/>
              </a:rPr>
              <a:t>实体消歧</a:t>
            </a:r>
            <a:r>
              <a:rPr>
                <a:uFillTx/>
                <a:latin typeface="Times New Roman" panose="02020603050405020304" pitchFamily="18" charset="0"/>
                <a:ea typeface="黑体" charset="0"/>
                <a:cs typeface="黑体" charset="0"/>
              </a:rPr>
              <a:t>或实体解析是一种用于识别两个实体在一个或多个知识图谱中指代</a:t>
            </a:r>
            <a:r>
              <a:rPr b="1">
                <a:solidFill>
                  <a:srgbClr val="C00000"/>
                </a:solidFill>
                <a:uFillTx/>
                <a:latin typeface="Times New Roman" panose="02020603050405020304" pitchFamily="18" charset="0"/>
                <a:ea typeface="黑体" charset="0"/>
                <a:cs typeface="黑体" charset="0"/>
              </a:rPr>
              <a:t>同一</a:t>
            </a:r>
            <a:r>
              <a:rPr>
                <a:uFillTx/>
                <a:latin typeface="Times New Roman" panose="02020603050405020304" pitchFamily="18" charset="0"/>
                <a:ea typeface="黑体" charset="0"/>
                <a:cs typeface="黑体" charset="0"/>
              </a:rPr>
              <a:t>现实世界实体的方法。</a:t>
            </a:r>
          </a:p>
          <a:p>
            <a:pPr indent="457200" fontAlgn="auto">
              <a:lnSpc>
                <a:spcPct val="130000"/>
              </a:lnSpc>
            </a:pPr>
            <a:endParaRPr lang="zh-CN" altLang="en-US">
              <a:solidFill>
                <a:schemeClr val="tx1"/>
              </a:solidFill>
              <a:uFillTx/>
              <a:latin typeface="Times New Roman" panose="02020603050405020304" pitchFamily="18" charset="0"/>
              <a:ea typeface="黑体" charset="0"/>
              <a:cs typeface="黑体" charset="0"/>
            </a:endParaRPr>
          </a:p>
          <a:p>
            <a:pPr indent="457200" fontAlgn="auto">
              <a:lnSpc>
                <a:spcPct val="130000"/>
              </a:lnSpc>
            </a:pPr>
            <a:endParaRPr lang="zh-CN" altLang="en-US">
              <a:solidFill>
                <a:schemeClr val="tx1"/>
              </a:solidFill>
              <a:uFillTx/>
              <a:latin typeface="Times New Roman" panose="02020603050405020304" pitchFamily="18" charset="0"/>
              <a:ea typeface="黑体" charset="0"/>
              <a:cs typeface="黑体" charset="0"/>
            </a:endParaRPr>
          </a:p>
          <a:p>
            <a:pPr indent="457200" fontAlgn="auto">
              <a:lnSpc>
                <a:spcPct val="130000"/>
              </a:lnSpc>
            </a:pPr>
            <a:endParaRPr lang="zh-CN" altLang="en-US">
              <a:solidFill>
                <a:schemeClr val="tx1"/>
              </a:solidFill>
              <a:uFillTx/>
              <a:latin typeface="Times New Roman" panose="02020603050405020304" pitchFamily="18" charset="0"/>
              <a:ea typeface="黑体" charset="0"/>
              <a:cs typeface="黑体" charset="0"/>
            </a:endParaRPr>
          </a:p>
          <a:p>
            <a:pPr indent="457200" fontAlgn="auto">
              <a:lnSpc>
                <a:spcPct val="130000"/>
              </a:lnSpc>
            </a:pPr>
            <a:endParaRPr lang="zh-CN" altLang="en-US">
              <a:solidFill>
                <a:schemeClr val="tx1"/>
              </a:solidFill>
              <a:uFillTx/>
              <a:latin typeface="Times New Roman" panose="02020603050405020304" pitchFamily="18" charset="0"/>
              <a:ea typeface="黑体" charset="0"/>
              <a:cs typeface="黑体" charset="0"/>
            </a:endParaRPr>
          </a:p>
          <a:p>
            <a:pPr marL="285750" indent="-285750" fontAlgn="auto">
              <a:lnSpc>
                <a:spcPct val="130000"/>
              </a:lnSpc>
              <a:buFont typeface="Arial" panose="020B0604020202090204" pitchFamily="34" charset="0"/>
              <a:buChar char="•"/>
            </a:pPr>
            <a:r>
              <a:rPr>
                <a:solidFill>
                  <a:schemeClr val="tx1"/>
                </a:solidFill>
                <a:uFillTx/>
                <a:latin typeface="Times New Roman" panose="02020603050405020304" pitchFamily="18" charset="0"/>
                <a:ea typeface="黑体" charset="0"/>
                <a:cs typeface="黑体" charset="0"/>
              </a:rPr>
              <a:t>由于信息抽取系统的</a:t>
            </a:r>
            <a:r>
              <a:rPr b="1">
                <a:solidFill>
                  <a:srgbClr val="C00000"/>
                </a:solidFill>
                <a:uFillTx/>
                <a:latin typeface="Times New Roman" panose="02020603050405020304" pitchFamily="18" charset="0"/>
                <a:ea typeface="黑体" charset="0"/>
                <a:cs typeface="黑体" charset="0"/>
              </a:rPr>
              <a:t>不完善</a:t>
            </a:r>
            <a:r>
              <a:rPr>
                <a:solidFill>
                  <a:schemeClr val="tx1"/>
                </a:solidFill>
                <a:uFillTx/>
                <a:latin typeface="Times New Roman" panose="02020603050405020304" pitchFamily="18" charset="0"/>
                <a:ea typeface="黑体" charset="0"/>
                <a:cs typeface="黑体" charset="0"/>
              </a:rPr>
              <a:t>或原始数据的</a:t>
            </a:r>
            <a:r>
              <a:rPr b="1">
                <a:solidFill>
                  <a:srgbClr val="C00000"/>
                </a:solidFill>
                <a:uFillTx/>
                <a:latin typeface="Times New Roman" panose="02020603050405020304" pitchFamily="18" charset="0"/>
                <a:ea typeface="黑体" charset="0"/>
                <a:cs typeface="黑体" charset="0"/>
              </a:rPr>
              <a:t>不完整</a:t>
            </a:r>
            <a:r>
              <a:rPr>
                <a:solidFill>
                  <a:schemeClr val="tx1"/>
                </a:solidFill>
                <a:uFillTx/>
                <a:latin typeface="Times New Roman" panose="02020603050405020304" pitchFamily="18" charset="0"/>
                <a:ea typeface="黑体" charset="0"/>
                <a:cs typeface="黑体" charset="0"/>
              </a:rPr>
              <a:t>而导致抽取的信息具有</a:t>
            </a:r>
            <a:r>
              <a:rPr b="1">
                <a:solidFill>
                  <a:srgbClr val="C00000"/>
                </a:solidFill>
                <a:uFillTx/>
                <a:latin typeface="Times New Roman" panose="02020603050405020304" pitchFamily="18" charset="0"/>
                <a:ea typeface="黑体" charset="0"/>
                <a:cs typeface="黑体" charset="0"/>
              </a:rPr>
              <a:t>模糊性</a:t>
            </a:r>
            <a:r>
              <a:rPr>
                <a:solidFill>
                  <a:schemeClr val="tx1"/>
                </a:solidFill>
                <a:uFillTx/>
                <a:latin typeface="Times New Roman" panose="02020603050405020304" pitchFamily="18" charset="0"/>
                <a:ea typeface="黑体" charset="0"/>
                <a:cs typeface="黑体" charset="0"/>
              </a:rPr>
              <a:t>。</a:t>
            </a:r>
          </a:p>
          <a:p>
            <a:pPr marL="285750" indent="-285750" fontAlgn="auto">
              <a:lnSpc>
                <a:spcPct val="130000"/>
              </a:lnSpc>
              <a:buFont typeface="Arial" panose="020B0604020202090204" pitchFamily="34" charset="0"/>
              <a:buChar char="•"/>
            </a:pPr>
            <a:r>
              <a:rPr b="1">
                <a:solidFill>
                  <a:srgbClr val="C00000"/>
                </a:solidFill>
                <a:uFillTx/>
                <a:latin typeface="Times New Roman" panose="02020603050405020304" pitchFamily="18" charset="0"/>
                <a:ea typeface="黑体" charset="0"/>
                <a:cs typeface="黑体" charset="0"/>
              </a:rPr>
              <a:t>计算复杂度</a:t>
            </a:r>
            <a:r>
              <a:rPr>
                <a:solidFill>
                  <a:schemeClr val="tx1"/>
                </a:solidFill>
                <a:uFillTx/>
                <a:latin typeface="Times New Roman" panose="02020603050405020304" pitchFamily="18" charset="0"/>
                <a:ea typeface="黑体" charset="0"/>
                <a:cs typeface="黑体" charset="0"/>
              </a:rPr>
              <a:t>。朴素实体消歧方法的复杂度会随着KG中节点数量的增加而</a:t>
            </a:r>
            <a:r>
              <a:rPr b="1">
                <a:solidFill>
                  <a:srgbClr val="C00000"/>
                </a:solidFill>
                <a:uFillTx/>
                <a:latin typeface="Times New Roman" panose="02020603050405020304" pitchFamily="18" charset="0"/>
                <a:ea typeface="黑体" charset="0"/>
                <a:cs typeface="黑体" charset="0"/>
              </a:rPr>
              <a:t>二次</a:t>
            </a:r>
            <a:r>
              <a:rPr>
                <a:solidFill>
                  <a:schemeClr val="tx1"/>
                </a:solidFill>
                <a:uFillTx/>
                <a:latin typeface="Times New Roman" panose="02020603050405020304" pitchFamily="18" charset="0"/>
                <a:ea typeface="黑体" charset="0"/>
                <a:cs typeface="黑体" charset="0"/>
              </a:rPr>
              <a:t>增长。这是因为要找到一个相似的实体，一个简单的解决方案需要比较</a:t>
            </a:r>
            <a:r>
              <a:rPr lang="en-US">
                <a:solidFill>
                  <a:schemeClr val="tx1"/>
                </a:solidFill>
                <a:uFillTx/>
                <a:latin typeface="Times New Roman" panose="02020603050405020304" pitchFamily="18" charset="0"/>
                <a:ea typeface="黑体" charset="0"/>
                <a:cs typeface="黑体" charset="0"/>
              </a:rPr>
              <a:t>KG</a:t>
            </a:r>
            <a:r>
              <a:rPr>
                <a:solidFill>
                  <a:schemeClr val="tx1"/>
                </a:solidFill>
                <a:uFillTx/>
                <a:latin typeface="Times New Roman" panose="02020603050405020304" pitchFamily="18" charset="0"/>
                <a:ea typeface="黑体" charset="0"/>
                <a:cs typeface="黑体" charset="0"/>
              </a:rPr>
              <a:t>中每一对可能的节点。如果随机选择一对实体，它们几乎总是不同的实体</a:t>
            </a:r>
            <a:r>
              <a:rPr lang="zh-CN">
                <a:solidFill>
                  <a:schemeClr val="tx1"/>
                </a:solidFill>
                <a:uFillTx/>
                <a:latin typeface="Times New Roman" panose="02020603050405020304" pitchFamily="18" charset="0"/>
                <a:ea typeface="黑体" charset="0"/>
                <a:cs typeface="黑体" charset="0"/>
              </a:rPr>
              <a:t>。</a:t>
            </a:r>
          </a:p>
        </p:txBody>
      </p:sp>
      <p:grpSp>
        <p:nvGrpSpPr>
          <p:cNvPr id="9" name="组合 8"/>
          <p:cNvGrpSpPr/>
          <p:nvPr/>
        </p:nvGrpSpPr>
        <p:grpSpPr>
          <a:xfrm>
            <a:off x="2720975" y="2518410"/>
            <a:ext cx="3701415" cy="1017270"/>
            <a:chOff x="3408" y="4114"/>
            <a:chExt cx="5829" cy="1602"/>
          </a:xfrm>
        </p:grpSpPr>
        <p:sp>
          <p:nvSpPr>
            <p:cNvPr id="2" name="圆角矩形 1"/>
            <p:cNvSpPr/>
            <p:nvPr/>
          </p:nvSpPr>
          <p:spPr>
            <a:xfrm>
              <a:off x="3408" y="4114"/>
              <a:ext cx="1471" cy="633"/>
            </a:xfrm>
            <a:prstGeom prst="roundRect">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a:t>图谱</a:t>
              </a:r>
              <a:r>
                <a:rPr lang="en-US" altLang="zh-CN" b="1"/>
                <a:t>1</a:t>
              </a:r>
            </a:p>
          </p:txBody>
        </p:sp>
        <p:sp>
          <p:nvSpPr>
            <p:cNvPr id="3" name="圆角矩形 2"/>
            <p:cNvSpPr/>
            <p:nvPr/>
          </p:nvSpPr>
          <p:spPr>
            <a:xfrm>
              <a:off x="3408" y="5084"/>
              <a:ext cx="1471" cy="633"/>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rPr>
                <a:t>图谱</a:t>
              </a:r>
              <a:r>
                <a:rPr lang="en-US" altLang="zh-CN" b="1">
                  <a:solidFill>
                    <a:schemeClr val="tx1"/>
                  </a:solidFill>
                </a:rPr>
                <a:t>2</a:t>
              </a:r>
            </a:p>
          </p:txBody>
        </p:sp>
        <p:sp>
          <p:nvSpPr>
            <p:cNvPr id="5" name="燕尾形箭头 4"/>
            <p:cNvSpPr/>
            <p:nvPr/>
          </p:nvSpPr>
          <p:spPr>
            <a:xfrm>
              <a:off x="5028" y="4542"/>
              <a:ext cx="2402" cy="801"/>
            </a:xfrm>
            <a:prstGeom prst="notch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7579" y="4431"/>
              <a:ext cx="1658" cy="9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rPr>
                <a:t>实体</a:t>
              </a:r>
              <a:r>
                <a:rPr lang="en-US" altLang="zh-CN" b="1">
                  <a:solidFill>
                    <a:schemeClr val="tx1"/>
                  </a:solidFill>
                </a:rPr>
                <a:t>1</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894070" y="200660"/>
            <a:ext cx="2859405" cy="583565"/>
          </a:xfrm>
          <a:prstGeom prst="rect">
            <a:avLst/>
          </a:prstGeom>
          <a:noFill/>
        </p:spPr>
        <p:txBody>
          <a:bodyPr wrap="none" rtlCol="0">
            <a:spAutoFit/>
          </a:bodyPr>
          <a:lstStyle/>
          <a:p>
            <a:pPr algn="l"/>
            <a:r>
              <a:rPr lang="zh-CN" altLang="en-US" sz="3200" b="1">
                <a:latin typeface="Times New Roman Bold" panose="02020603050405020304" charset="0"/>
                <a:cs typeface="Times New Roman Bold" panose="02020603050405020304" charset="0"/>
                <a:sym typeface="+mn-ea"/>
              </a:rPr>
              <a:t>Entity blocking</a:t>
            </a:r>
          </a:p>
        </p:txBody>
      </p:sp>
      <p:sp>
        <p:nvSpPr>
          <p:cNvPr id="6" name="文本框 5"/>
          <p:cNvSpPr txBox="1"/>
          <p:nvPr/>
        </p:nvSpPr>
        <p:spPr>
          <a:xfrm>
            <a:off x="901700" y="1526540"/>
            <a:ext cx="7340600" cy="5126990"/>
          </a:xfrm>
          <a:prstGeom prst="rect">
            <a:avLst/>
          </a:prstGeom>
          <a:noFill/>
        </p:spPr>
        <p:txBody>
          <a:bodyPr wrap="square" rtlCol="0">
            <a:spAutoFit/>
          </a:bodyPr>
          <a:lstStyle/>
          <a:p>
            <a:pPr indent="457200" fontAlgn="auto">
              <a:lnSpc>
                <a:spcPct val="130000"/>
              </a:lnSpc>
            </a:pPr>
            <a:r>
              <a:rPr>
                <a:uFillTx/>
                <a:latin typeface="Times New Roman" panose="02020603050405020304" pitchFamily="18" charset="0"/>
                <a:ea typeface="黑体" charset="0"/>
                <a:cs typeface="黑体" charset="0"/>
              </a:rPr>
              <a:t>针对传统实体消歧方法的二次复杂度问题，采用</a:t>
            </a:r>
            <a:r>
              <a:rPr b="1">
                <a:solidFill>
                  <a:srgbClr val="C00000"/>
                </a:solidFill>
                <a:uFillTx/>
                <a:latin typeface="Times New Roman" panose="02020603050405020304" pitchFamily="18" charset="0"/>
                <a:ea typeface="黑体" charset="0"/>
                <a:cs typeface="黑体" charset="0"/>
              </a:rPr>
              <a:t>分块技术</a:t>
            </a:r>
            <a:r>
              <a:rPr>
                <a:uFillTx/>
                <a:latin typeface="Times New Roman" panose="02020603050405020304" pitchFamily="18" charset="0"/>
                <a:ea typeface="黑体" charset="0"/>
                <a:cs typeface="黑体" charset="0"/>
              </a:rPr>
              <a:t>降低计算复杂度。分块方法用于将一组可能的相似描述</a:t>
            </a:r>
            <a:r>
              <a:rPr b="1">
                <a:solidFill>
                  <a:srgbClr val="C00000"/>
                </a:solidFill>
                <a:uFillTx/>
                <a:latin typeface="Times New Roman" panose="02020603050405020304" pitchFamily="18" charset="0"/>
                <a:ea typeface="黑体" charset="0"/>
                <a:cs typeface="黑体" charset="0"/>
              </a:rPr>
              <a:t>聚类</a:t>
            </a:r>
            <a:r>
              <a:rPr>
                <a:uFillTx/>
                <a:latin typeface="Times New Roman" panose="02020603050405020304" pitchFamily="18" charset="0"/>
                <a:ea typeface="黑体" charset="0"/>
                <a:cs typeface="黑体" charset="0"/>
              </a:rPr>
              <a:t>。随后，实体消歧系统只对同一块内的描述进行比较。这可以消除不必要的比较。</a:t>
            </a:r>
          </a:p>
          <a:p>
            <a:pPr indent="457200" fontAlgn="auto">
              <a:lnSpc>
                <a:spcPct val="130000"/>
              </a:lnSpc>
            </a:pPr>
            <a:r>
              <a:rPr lang="zh-CN" b="1">
                <a:solidFill>
                  <a:srgbClr val="C00000"/>
                </a:solidFill>
                <a:uFillTx/>
                <a:latin typeface="Times New Roman" panose="02020603050405020304" pitchFamily="18" charset="0"/>
                <a:ea typeface="黑体" charset="0"/>
                <a:cs typeface="黑体" charset="0"/>
              </a:rPr>
              <a:t>令牌屏蔽法</a:t>
            </a:r>
            <a:endParaRPr lang="zh-CN">
              <a:uFillTx/>
              <a:latin typeface="Times New Roman" panose="02020603050405020304" pitchFamily="18" charset="0"/>
              <a:ea typeface="黑体" charset="0"/>
              <a:cs typeface="黑体" charset="0"/>
            </a:endParaRPr>
          </a:p>
          <a:p>
            <a:pPr indent="457200" fontAlgn="auto">
              <a:lnSpc>
                <a:spcPct val="130000"/>
              </a:lnSpc>
            </a:pPr>
            <a:endParaRPr lang="zh-CN" altLang="en-US">
              <a:solidFill>
                <a:schemeClr val="tx1"/>
              </a:solidFill>
              <a:uFillTx/>
              <a:latin typeface="Times New Roman" panose="02020603050405020304" pitchFamily="18" charset="0"/>
              <a:ea typeface="黑体" charset="0"/>
              <a:cs typeface="黑体" charset="0"/>
            </a:endParaRPr>
          </a:p>
          <a:p>
            <a:pPr indent="457200" fontAlgn="auto">
              <a:lnSpc>
                <a:spcPct val="130000"/>
              </a:lnSpc>
            </a:pPr>
            <a:endParaRPr lang="zh-CN" altLang="en-US">
              <a:solidFill>
                <a:schemeClr val="tx1"/>
              </a:solidFill>
              <a:uFillTx/>
              <a:latin typeface="Times New Roman" panose="02020603050405020304" pitchFamily="18" charset="0"/>
              <a:ea typeface="黑体" charset="0"/>
              <a:cs typeface="黑体" charset="0"/>
            </a:endParaRPr>
          </a:p>
          <a:p>
            <a:pPr indent="457200" fontAlgn="auto">
              <a:lnSpc>
                <a:spcPct val="130000"/>
              </a:lnSpc>
            </a:pPr>
            <a:endParaRPr lang="zh-CN" altLang="en-US">
              <a:solidFill>
                <a:schemeClr val="tx1"/>
              </a:solidFill>
              <a:uFillTx/>
              <a:latin typeface="Times New Roman" panose="02020603050405020304" pitchFamily="18" charset="0"/>
              <a:ea typeface="黑体" charset="0"/>
              <a:cs typeface="黑体" charset="0"/>
            </a:endParaRPr>
          </a:p>
          <a:p>
            <a:pPr indent="457200" fontAlgn="auto">
              <a:lnSpc>
                <a:spcPct val="130000"/>
              </a:lnSpc>
            </a:pPr>
            <a:endParaRPr lang="zh-CN" altLang="en-US">
              <a:solidFill>
                <a:schemeClr val="tx1"/>
              </a:solidFill>
              <a:uFillTx/>
              <a:latin typeface="Times New Roman" panose="02020603050405020304" pitchFamily="18" charset="0"/>
              <a:ea typeface="黑体" charset="0"/>
              <a:cs typeface="黑体" charset="0"/>
            </a:endParaRPr>
          </a:p>
          <a:p>
            <a:pPr indent="457200" fontAlgn="auto">
              <a:lnSpc>
                <a:spcPct val="130000"/>
              </a:lnSpc>
            </a:pPr>
            <a:endParaRPr lang="zh-CN" altLang="en-US">
              <a:solidFill>
                <a:schemeClr val="tx1"/>
              </a:solidFill>
              <a:uFillTx/>
              <a:latin typeface="Times New Roman" panose="02020603050405020304" pitchFamily="18" charset="0"/>
              <a:ea typeface="黑体" charset="0"/>
              <a:cs typeface="黑体" charset="0"/>
            </a:endParaRPr>
          </a:p>
          <a:p>
            <a:pPr indent="457200" fontAlgn="auto">
              <a:lnSpc>
                <a:spcPct val="130000"/>
              </a:lnSpc>
            </a:pPr>
            <a:r>
              <a:rPr lang="zh-CN" altLang="en-US">
                <a:solidFill>
                  <a:schemeClr val="tx1"/>
                </a:solidFill>
                <a:uFillTx/>
                <a:latin typeface="Times New Roman" panose="02020603050405020304" pitchFamily="18" charset="0"/>
                <a:ea typeface="黑体" charset="0"/>
                <a:cs typeface="黑体" charset="0"/>
              </a:rPr>
              <a:t>创建一组块，其中每个块拥有一个key作为提取的令牌。最后，我们得到一组块及其实体，如下:{Albert: {e1}， Einstein: {e1}， Physics: {e1, e4}，…}</a:t>
            </a:r>
          </a:p>
          <a:p>
            <a:pPr indent="457200" fontAlgn="auto">
              <a:lnSpc>
                <a:spcPct val="130000"/>
              </a:lnSpc>
            </a:pPr>
            <a:endParaRPr lang="zh-CN" altLang="en-US">
              <a:solidFill>
                <a:schemeClr val="tx1"/>
              </a:solidFill>
              <a:uFillTx/>
              <a:latin typeface="Times New Roman" panose="02020603050405020304" pitchFamily="18" charset="0"/>
              <a:ea typeface="黑体" charset="0"/>
              <a:cs typeface="黑体" charset="0"/>
            </a:endParaRPr>
          </a:p>
          <a:p>
            <a:pPr indent="457200" fontAlgn="auto">
              <a:lnSpc>
                <a:spcPct val="130000"/>
              </a:lnSpc>
            </a:pPr>
            <a:endParaRPr lang="zh-CN">
              <a:solidFill>
                <a:schemeClr val="tx1"/>
              </a:solidFill>
              <a:uFillTx/>
              <a:latin typeface="Times New Roman" panose="02020603050405020304" pitchFamily="18" charset="0"/>
              <a:ea typeface="黑体" charset="0"/>
              <a:cs typeface="黑体" charset="0"/>
            </a:endParaRPr>
          </a:p>
        </p:txBody>
      </p:sp>
      <p:pic>
        <p:nvPicPr>
          <p:cNvPr id="8" name="图片 7"/>
          <p:cNvPicPr>
            <a:picLocks noChangeAspect="1"/>
          </p:cNvPicPr>
          <p:nvPr/>
        </p:nvPicPr>
        <p:blipFill>
          <a:blip r:embed="rId3"/>
          <a:stretch>
            <a:fillRect/>
          </a:stretch>
        </p:blipFill>
        <p:spPr>
          <a:xfrm>
            <a:off x="1647825" y="3034665"/>
            <a:ext cx="5848350" cy="17811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68925" y="201295"/>
            <a:ext cx="3439160" cy="583565"/>
          </a:xfrm>
          <a:prstGeom prst="rect">
            <a:avLst/>
          </a:prstGeom>
          <a:noFill/>
        </p:spPr>
        <p:txBody>
          <a:bodyPr wrap="none" rtlCol="0">
            <a:spAutoFit/>
          </a:bodyPr>
          <a:lstStyle/>
          <a:p>
            <a:pPr algn="l"/>
            <a:r>
              <a:rPr lang="zh-CN" altLang="en-US" sz="3200" b="1">
                <a:latin typeface="黑体" charset="0"/>
                <a:ea typeface="黑体" charset="0"/>
              </a:rPr>
              <a:t>基于相似度的方法</a:t>
            </a:r>
          </a:p>
        </p:txBody>
      </p:sp>
      <p:sp>
        <p:nvSpPr>
          <p:cNvPr id="3" name="文本框 2"/>
          <p:cNvSpPr txBox="1"/>
          <p:nvPr/>
        </p:nvSpPr>
        <p:spPr>
          <a:xfrm>
            <a:off x="761365" y="1238885"/>
            <a:ext cx="8046720" cy="4661535"/>
          </a:xfrm>
          <a:prstGeom prst="rect">
            <a:avLst/>
          </a:prstGeom>
          <a:noFill/>
        </p:spPr>
        <p:txBody>
          <a:bodyPr wrap="square" rtlCol="0" anchor="t">
            <a:spAutoFit/>
          </a:bodyPr>
          <a:lstStyle/>
          <a:p>
            <a:pPr marL="457200" indent="-457200" fontAlgn="auto">
              <a:lnSpc>
                <a:spcPct val="150000"/>
              </a:lnSpc>
              <a:buAutoNum type="arabicPeriod"/>
            </a:pPr>
            <a:r>
              <a:rPr lang="zh-CN" altLang="en-US">
                <a:solidFill>
                  <a:schemeClr val="tx1"/>
                </a:solidFill>
                <a:uFillTx/>
                <a:latin typeface="Times New Roman" panose="02020603050405020304" pitchFamily="18" charset="0"/>
                <a:ea typeface="黑体" charset="0"/>
                <a:cs typeface="黑体" charset="0"/>
              </a:rPr>
              <a:t>数据预处理：1) 语法正规化 2) 数据正规化</a:t>
            </a:r>
          </a:p>
          <a:p>
            <a:pPr marL="457200" indent="-457200" fontAlgn="auto">
              <a:lnSpc>
                <a:spcPct val="150000"/>
              </a:lnSpc>
              <a:buAutoNum type="arabicPeriod"/>
            </a:pPr>
            <a:r>
              <a:rPr lang="zh-CN" altLang="en-US">
                <a:solidFill>
                  <a:schemeClr val="tx1"/>
                </a:solidFill>
                <a:uFillTx/>
                <a:latin typeface="Times New Roman" panose="02020603050405020304" pitchFamily="18" charset="0"/>
                <a:ea typeface="黑体" charset="0"/>
                <a:cs typeface="黑体" charset="0"/>
              </a:rPr>
              <a:t>记录链接：把实体通过相似度进行连接</a:t>
            </a:r>
          </a:p>
          <a:p>
            <a:pPr marL="457200" indent="-457200" fontAlgn="auto">
              <a:lnSpc>
                <a:spcPct val="150000"/>
              </a:lnSpc>
              <a:buAutoNum type="arabicPeriod"/>
            </a:pPr>
            <a:r>
              <a:rPr lang="zh-CN" altLang="en-US">
                <a:solidFill>
                  <a:schemeClr val="tx1"/>
                </a:solidFill>
                <a:uFillTx/>
                <a:latin typeface="Times New Roman" panose="02020603050405020304" pitchFamily="18" charset="0"/>
                <a:ea typeface="黑体" charset="0"/>
                <a:cs typeface="黑体" charset="0"/>
              </a:rPr>
              <a:t>相似度计算：分成</a:t>
            </a:r>
            <a:r>
              <a:rPr lang="zh-CN" altLang="en-US" b="1">
                <a:solidFill>
                  <a:srgbClr val="C00000"/>
                </a:solidFill>
                <a:uFillTx/>
                <a:latin typeface="Times New Roman" panose="02020603050405020304" pitchFamily="18" charset="0"/>
                <a:ea typeface="黑体" charset="0"/>
                <a:cs typeface="黑体" charset="0"/>
              </a:rPr>
              <a:t>属性相似度</a:t>
            </a:r>
            <a:r>
              <a:rPr lang="zh-CN" altLang="en-US">
                <a:solidFill>
                  <a:schemeClr val="tx1"/>
                </a:solidFill>
                <a:uFillTx/>
                <a:latin typeface="Times New Roman" panose="02020603050405020304" pitchFamily="18" charset="0"/>
                <a:ea typeface="黑体" charset="0"/>
                <a:cs typeface="黑体" charset="0"/>
              </a:rPr>
              <a:t>和</a:t>
            </a:r>
            <a:r>
              <a:rPr lang="zh-CN" altLang="en-US" b="1">
                <a:solidFill>
                  <a:srgbClr val="C00000"/>
                </a:solidFill>
                <a:uFillTx/>
                <a:latin typeface="Times New Roman" panose="02020603050405020304" pitchFamily="18" charset="0"/>
                <a:ea typeface="黑体" charset="0"/>
                <a:cs typeface="黑体" charset="0"/>
                <a:sym typeface="+mn-ea"/>
              </a:rPr>
              <a:t>实体相似度</a:t>
            </a:r>
            <a:r>
              <a:rPr lang="zh-CN" altLang="en-US">
                <a:solidFill>
                  <a:schemeClr val="tx1"/>
                </a:solidFill>
                <a:uFillTx/>
                <a:latin typeface="Times New Roman" panose="02020603050405020304" pitchFamily="18" charset="0"/>
                <a:ea typeface="黑体" charset="0"/>
                <a:cs typeface="黑体" charset="0"/>
              </a:rPr>
              <a:t>。其中，属性相似度可以通过编辑距离（Levenstein，Wagner and Fisher, edit distance with Afine Gaps）集合相似度（Jaccard, Dice）基于向量的相似度（Cosine，TFIDF）。实体相似度可通过聚合，聚类（Canoy+K-means</a:t>
            </a:r>
            <a:r>
              <a:rPr lang="en-US" altLang="zh-CN">
                <a:solidFill>
                  <a:schemeClr val="tx1"/>
                </a:solidFill>
                <a:uFillTx/>
                <a:latin typeface="Times New Roman" panose="02020603050405020304" pitchFamily="18" charset="0"/>
                <a:ea typeface="黑体" charset="0"/>
                <a:cs typeface="黑体" charset="0"/>
              </a:rPr>
              <a:t>, </a:t>
            </a:r>
            <a:r>
              <a:rPr lang="zh-CN" altLang="en-US">
                <a:solidFill>
                  <a:schemeClr val="tx1"/>
                </a:solidFill>
                <a:uFillTx/>
                <a:latin typeface="Times New Roman" panose="02020603050405020304" pitchFamily="18" charset="0"/>
                <a:ea typeface="黑体" charset="0"/>
                <a:cs typeface="黑体" charset="0"/>
              </a:rPr>
              <a:t>此法不用指定K，可分为层次聚类，相关性聚类）</a:t>
            </a:r>
          </a:p>
          <a:p>
            <a:pPr marL="457200" indent="-457200" fontAlgn="auto">
              <a:lnSpc>
                <a:spcPct val="150000"/>
              </a:lnSpc>
              <a:buAutoNum type="arabicPeriod"/>
            </a:pPr>
            <a:r>
              <a:rPr lang="zh-CN" altLang="en-US">
                <a:solidFill>
                  <a:schemeClr val="tx1"/>
                </a:solidFill>
                <a:uFillTx/>
                <a:latin typeface="Times New Roman" panose="02020603050405020304" pitchFamily="18" charset="0"/>
                <a:ea typeface="黑体" charset="0"/>
                <a:cs typeface="黑体" charset="0"/>
              </a:rPr>
              <a:t>分块（blocking）：从所有三元组中找到潜在的匹配并分到一块中，减少运算量。</a:t>
            </a:r>
          </a:p>
          <a:p>
            <a:pPr marL="457200" indent="-457200" fontAlgn="auto">
              <a:lnSpc>
                <a:spcPct val="150000"/>
              </a:lnSpc>
              <a:buAutoNum type="arabicPeriod"/>
            </a:pPr>
            <a:r>
              <a:rPr lang="zh-CN" altLang="en-US">
                <a:solidFill>
                  <a:schemeClr val="tx1"/>
                </a:solidFill>
                <a:uFillTx/>
                <a:latin typeface="Times New Roman" panose="02020603050405020304" pitchFamily="18" charset="0"/>
                <a:ea typeface="黑体" charset="0"/>
                <a:cs typeface="黑体" charset="0"/>
              </a:rPr>
              <a:t>负载均衡：保证所有的分块中实体数目相当，做Map-reduce。</a:t>
            </a:r>
          </a:p>
          <a:p>
            <a:pPr marL="457200" indent="-457200" fontAlgn="auto">
              <a:lnSpc>
                <a:spcPct val="150000"/>
              </a:lnSpc>
              <a:buAutoNum type="arabicPeriod"/>
            </a:pPr>
            <a:r>
              <a:rPr lang="zh-CN" altLang="en-US">
                <a:solidFill>
                  <a:schemeClr val="tx1"/>
                </a:solidFill>
                <a:uFillTx/>
                <a:latin typeface="Times New Roman" panose="02020603050405020304" pitchFamily="18" charset="0"/>
                <a:ea typeface="黑体" charset="0"/>
                <a:cs typeface="黑体" charset="0"/>
              </a:rPr>
              <a:t>结果评估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96815" y="187960"/>
            <a:ext cx="4043680" cy="583565"/>
          </a:xfrm>
          <a:prstGeom prst="rect">
            <a:avLst/>
          </a:prstGeom>
          <a:noFill/>
        </p:spPr>
        <p:txBody>
          <a:bodyPr wrap="none" rtlCol="0">
            <a:spAutoFit/>
          </a:bodyPr>
          <a:lstStyle/>
          <a:p>
            <a:pPr algn="l"/>
            <a:r>
              <a:rPr lang="zh-CN" altLang="en-US" sz="3200" b="1">
                <a:solidFill>
                  <a:schemeClr val="tx1"/>
                </a:solidFill>
                <a:uFillTx/>
                <a:latin typeface="Times New Roman" panose="02020603050405020304" pitchFamily="18" charset="0"/>
                <a:ea typeface="黑体" charset="0"/>
              </a:rPr>
              <a:t>Semeval-2016 Task 14</a:t>
            </a:r>
          </a:p>
        </p:txBody>
      </p:sp>
      <p:sp>
        <p:nvSpPr>
          <p:cNvPr id="4" name="文本框 3"/>
          <p:cNvSpPr txBox="1"/>
          <p:nvPr/>
        </p:nvSpPr>
        <p:spPr>
          <a:xfrm>
            <a:off x="1197610" y="1721485"/>
            <a:ext cx="6748780" cy="3415030"/>
          </a:xfrm>
          <a:prstGeom prst="rect">
            <a:avLst/>
          </a:prstGeom>
          <a:noFill/>
        </p:spPr>
        <p:txBody>
          <a:bodyPr wrap="square" rtlCol="0">
            <a:spAutoFit/>
          </a:bodyPr>
          <a:lstStyle/>
          <a:p>
            <a:pPr indent="457200" algn="l" fontAlgn="auto">
              <a:lnSpc>
                <a:spcPct val="150000"/>
              </a:lnSpc>
            </a:pPr>
            <a:r>
              <a:rPr lang="zh-CN" altLang="en-US">
                <a:solidFill>
                  <a:schemeClr val="tx1"/>
                </a:solidFill>
                <a:uFillTx/>
                <a:latin typeface="Times New Roman" panose="02020603050405020304" pitchFamily="18" charset="0"/>
                <a:ea typeface="黑体" charset="0"/>
                <a:cs typeface="黑体" charset="0"/>
              </a:rPr>
              <a:t>在给定一个未出现在词汇表(OOV)的术语，以及相关的定义和词性的情况下，在WordNet(其最相似的同义词集)中找到最佳的连接点。这是一个具有挑战性的问题，因为OOV术语的定义可能没有明确提及与其最接近的WordNet同义词集。</a:t>
            </a:r>
          </a:p>
          <a:p>
            <a:pPr indent="457200" algn="l" fontAlgn="auto">
              <a:lnSpc>
                <a:spcPct val="150000"/>
              </a:lnSpc>
            </a:pPr>
            <a:r>
              <a:rPr lang="zh-CN" altLang="en-US">
                <a:solidFill>
                  <a:schemeClr val="tx1"/>
                </a:solidFill>
                <a:uFillTx/>
                <a:latin typeface="Times New Roman" panose="02020603050405020304" pitchFamily="18" charset="0"/>
                <a:ea typeface="黑体" charset="0"/>
                <a:cs typeface="黑体" charset="0"/>
              </a:rPr>
              <a:t>例如，对于OOV术语(来自训练数据)lectionary，相关的定义是“包含用于庆祝礼拜仪式的所有经文阅读的书”，而最佳连接点是sacred</a:t>
            </a:r>
            <a:r>
              <a:rPr lang="en-US" altLang="zh-CN">
                <a:solidFill>
                  <a:schemeClr val="tx1"/>
                </a:solidFill>
                <a:uFillTx/>
                <a:latin typeface="Times New Roman" panose="02020603050405020304" pitchFamily="18" charset="0"/>
                <a:ea typeface="黑体" charset="0"/>
                <a:cs typeface="黑体" charset="0"/>
              </a:rPr>
              <a:t>_</a:t>
            </a:r>
            <a:r>
              <a:rPr lang="zh-CN" altLang="en-US">
                <a:solidFill>
                  <a:schemeClr val="tx1"/>
                </a:solidFill>
                <a:uFillTx/>
                <a:latin typeface="Times New Roman" panose="02020603050405020304" pitchFamily="18" charset="0"/>
                <a:ea typeface="黑体" charset="0"/>
                <a:cs typeface="黑体" charset="0"/>
              </a:rPr>
              <a:t>text#n#01</a:t>
            </a:r>
            <a:r>
              <a:rPr lang="en-US" altLang="zh-CN">
                <a:solidFill>
                  <a:schemeClr val="tx1"/>
                </a:solidFill>
                <a:uFillTx/>
                <a:latin typeface="Times New Roman" panose="02020603050405020304" pitchFamily="18" charset="0"/>
                <a:ea typeface="黑体" charset="0"/>
                <a:cs typeface="黑体" charset="0"/>
              </a:rPr>
              <a:t>(圣言文本)</a:t>
            </a:r>
            <a:r>
              <a:rPr lang="zh-CN" altLang="en-US">
                <a:solidFill>
                  <a:schemeClr val="tx1"/>
                </a:solidFill>
                <a:uFillTx/>
                <a:latin typeface="Times New Roman" panose="02020603050405020304" pitchFamily="18" charset="0"/>
                <a:ea typeface="黑体" charset="0"/>
                <a:cs typeface="黑体" charset="0"/>
              </a:rPr>
              <a:t>。然而，如果只是获得定义的第一个中心词并检索其第一含义，结果将是book#n#01。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10660" y="210185"/>
            <a:ext cx="5133340" cy="1076325"/>
          </a:xfrm>
          <a:prstGeom prst="rect">
            <a:avLst/>
          </a:prstGeom>
          <a:noFill/>
        </p:spPr>
        <p:txBody>
          <a:bodyPr wrap="none" rtlCol="0">
            <a:spAutoFit/>
          </a:bodyPr>
          <a:lstStyle/>
          <a:p>
            <a:pPr algn="l"/>
            <a:r>
              <a:rPr lang="zh-CN" altLang="en-US" sz="3200" b="1">
                <a:latin typeface="黑体" charset="0"/>
                <a:ea typeface="黑体" charset="0"/>
              </a:rPr>
              <a:t>小规模知识图谱融合—</a:t>
            </a:r>
            <a:r>
              <a:rPr lang="en-US" altLang="zh-CN" sz="3200" b="1">
                <a:uFillTx/>
                <a:latin typeface="Times New Roman Bold" panose="02020603050405020304" charset="0"/>
                <a:ea typeface="黑体" charset="0"/>
                <a:cs typeface="Times New Roman Bold" panose="02020603050405020304" charset="0"/>
                <a:sym typeface="+mn-ea"/>
              </a:rPr>
              <a:t>VCU</a:t>
            </a:r>
            <a:endParaRPr lang="en-US" altLang="zh-CN" sz="3200" b="1">
              <a:solidFill>
                <a:schemeClr val="tx1"/>
              </a:solidFill>
              <a:uFillTx/>
              <a:latin typeface="Times New Roman Bold" panose="02020603050405020304" charset="0"/>
              <a:ea typeface="黑体" charset="0"/>
              <a:cs typeface="Times New Roman Bold" panose="02020603050405020304" charset="0"/>
            </a:endParaRPr>
          </a:p>
          <a:p>
            <a:pPr algn="l"/>
            <a:endParaRPr lang="en-US" altLang="zh-CN" sz="3200" b="1">
              <a:latin typeface="黑体" charset="0"/>
              <a:ea typeface="黑体" charset="0"/>
            </a:endParaRPr>
          </a:p>
        </p:txBody>
      </p:sp>
      <p:sp>
        <p:nvSpPr>
          <p:cNvPr id="4" name="文本框 3"/>
          <p:cNvSpPr txBox="1"/>
          <p:nvPr/>
        </p:nvSpPr>
        <p:spPr>
          <a:xfrm>
            <a:off x="292100" y="5935980"/>
            <a:ext cx="8684895" cy="460375"/>
          </a:xfrm>
          <a:prstGeom prst="rect">
            <a:avLst/>
          </a:prstGeom>
          <a:noFill/>
        </p:spPr>
        <p:txBody>
          <a:bodyPr wrap="square" rtlCol="0">
            <a:spAutoFit/>
          </a:bodyPr>
          <a:lstStyle/>
          <a:p>
            <a:pPr algn="l"/>
            <a:r>
              <a:rPr lang="zh-CN" altLang="en-US" sz="1200"/>
              <a:t>McInnes B. VCU at Semeval-2016 Task 14: Evaluating definitional-based similarity measure for semantic taxonomy enrichment[C]//Proceedings of the 10th International Workshop on Semantic Evaluation (SemEval-2016). 2016: 1351-1355.</a:t>
            </a:r>
          </a:p>
        </p:txBody>
      </p:sp>
      <p:sp>
        <p:nvSpPr>
          <p:cNvPr id="5" name="文本框 4"/>
          <p:cNvSpPr txBox="1"/>
          <p:nvPr/>
        </p:nvSpPr>
        <p:spPr>
          <a:xfrm>
            <a:off x="548640" y="4406265"/>
            <a:ext cx="8047355" cy="1529715"/>
          </a:xfrm>
          <a:prstGeom prst="rect">
            <a:avLst/>
          </a:prstGeom>
          <a:noFill/>
        </p:spPr>
        <p:txBody>
          <a:bodyPr wrap="square" rtlCol="0">
            <a:spAutoFit/>
          </a:bodyPr>
          <a:lstStyle/>
          <a:p>
            <a:pPr algn="l" fontAlgn="auto">
              <a:lnSpc>
                <a:spcPct val="130000"/>
              </a:lnSpc>
            </a:pPr>
            <a:endParaRPr lang="zh-CN" altLang="en-US">
              <a:latin typeface="黑体" charset="0"/>
              <a:ea typeface="黑体" charset="0"/>
              <a:cs typeface="黑体" charset="0"/>
            </a:endParaRPr>
          </a:p>
          <a:p>
            <a:pPr algn="l" fontAlgn="auto">
              <a:lnSpc>
                <a:spcPct val="130000"/>
              </a:lnSpc>
            </a:pPr>
            <a:r>
              <a:rPr lang="zh-CN" altLang="en-US">
                <a:latin typeface="黑体" charset="0"/>
                <a:ea typeface="黑体" charset="0"/>
                <a:cs typeface="黑体" charset="0"/>
              </a:rPr>
              <a:t>这种方法简单有效，</a:t>
            </a:r>
            <a:r>
              <a:rPr lang="en-US" altLang="zh-CN">
                <a:latin typeface="黑体" charset="0"/>
                <a:ea typeface="黑体" charset="0"/>
                <a:cs typeface="黑体" charset="0"/>
              </a:rPr>
              <a:t>对一些字面上和定义中具有</a:t>
            </a:r>
            <a:r>
              <a:rPr lang="en-US" altLang="zh-CN" b="1">
                <a:solidFill>
                  <a:srgbClr val="C00000"/>
                </a:solidFill>
                <a:latin typeface="黑体" charset="0"/>
                <a:ea typeface="黑体" charset="0"/>
                <a:cs typeface="黑体" charset="0"/>
              </a:rPr>
              <a:t>上下级暗示</a:t>
            </a:r>
            <a:r>
              <a:rPr lang="en-US" altLang="zh-CN">
                <a:latin typeface="黑体" charset="0"/>
                <a:ea typeface="黑体" charset="0"/>
                <a:cs typeface="黑体" charset="0"/>
              </a:rPr>
              <a:t>的实体对，如：糖尿病，1型糖尿病。</a:t>
            </a:r>
            <a:r>
              <a:rPr lang="zh-CN" altLang="en-US">
                <a:latin typeface="黑体" charset="0"/>
                <a:ea typeface="黑体" charset="0"/>
                <a:cs typeface="黑体" charset="0"/>
              </a:rPr>
              <a:t>但是未考虑到去除</a:t>
            </a:r>
            <a:r>
              <a:rPr lang="zh-CN" altLang="en-US" b="1">
                <a:solidFill>
                  <a:srgbClr val="C00000"/>
                </a:solidFill>
                <a:latin typeface="黑体" charset="0"/>
                <a:ea typeface="黑体" charset="0"/>
                <a:cs typeface="黑体" charset="0"/>
              </a:rPr>
              <a:t>噪声</a:t>
            </a:r>
            <a:r>
              <a:rPr lang="zh-CN" altLang="en-US">
                <a:latin typeface="黑体" charset="0"/>
                <a:ea typeface="黑体" charset="0"/>
                <a:cs typeface="黑体" charset="0"/>
              </a:rPr>
              <a:t>，将低于阈值的噪声插入</a:t>
            </a:r>
            <a:r>
              <a:rPr lang="en-US" altLang="zh-CN">
                <a:latin typeface="黑体" charset="0"/>
                <a:ea typeface="黑体" charset="0"/>
                <a:cs typeface="黑体" charset="0"/>
              </a:rPr>
              <a:t>KG</a:t>
            </a:r>
            <a:r>
              <a:rPr lang="zh-CN" altLang="en-US">
                <a:latin typeface="黑体" charset="0"/>
                <a:ea typeface="黑体" charset="0"/>
                <a:cs typeface="黑体" charset="0"/>
              </a:rPr>
              <a:t>中，也未使用KG的结构。</a:t>
            </a:r>
          </a:p>
        </p:txBody>
      </p:sp>
      <p:pic>
        <p:nvPicPr>
          <p:cNvPr id="7" name="图片 6"/>
          <p:cNvPicPr>
            <a:picLocks noChangeAspect="1"/>
          </p:cNvPicPr>
          <p:nvPr/>
        </p:nvPicPr>
        <p:blipFill>
          <a:blip r:embed="rId3"/>
          <a:stretch>
            <a:fillRect/>
          </a:stretch>
        </p:blipFill>
        <p:spPr>
          <a:xfrm>
            <a:off x="2494915" y="3034030"/>
            <a:ext cx="4450715" cy="1768475"/>
          </a:xfrm>
          <a:prstGeom prst="rect">
            <a:avLst/>
          </a:prstGeom>
        </p:spPr>
      </p:pic>
      <p:sp>
        <p:nvSpPr>
          <p:cNvPr id="8" name="文本框 7"/>
          <p:cNvSpPr txBox="1"/>
          <p:nvPr/>
        </p:nvSpPr>
        <p:spPr>
          <a:xfrm>
            <a:off x="548640" y="949960"/>
            <a:ext cx="8046720" cy="2084070"/>
          </a:xfrm>
          <a:prstGeom prst="rect">
            <a:avLst/>
          </a:prstGeom>
          <a:noFill/>
        </p:spPr>
        <p:txBody>
          <a:bodyPr wrap="square" rtlCol="0" anchor="t">
            <a:spAutoFit/>
          </a:bodyPr>
          <a:lstStyle/>
          <a:p>
            <a:pPr marL="285750" indent="0" fontAlgn="auto">
              <a:lnSpc>
                <a:spcPct val="120000"/>
              </a:lnSpc>
              <a:buFont typeface="Arial" panose="020B0604020202090204" pitchFamily="34" charset="0"/>
              <a:buNone/>
            </a:pPr>
            <a:r>
              <a:rPr lang="zh-CN" altLang="en-US">
                <a:latin typeface="黑体" charset="0"/>
                <a:ea typeface="黑体" charset="0"/>
                <a:cs typeface="黑体" charset="0"/>
                <a:sym typeface="+mn-ea"/>
              </a:rPr>
              <a:t>使用相似度计算。如果相似度大于阈值，认为相同，可以对齐。</a:t>
            </a:r>
            <a:endParaRPr lang="zh-CN" altLang="en-US">
              <a:latin typeface="黑体" charset="0"/>
              <a:ea typeface="黑体" charset="0"/>
              <a:cs typeface="黑体" charset="0"/>
            </a:endParaRPr>
          </a:p>
          <a:p>
            <a:pPr marL="571500" indent="-285750" fontAlgn="auto">
              <a:lnSpc>
                <a:spcPct val="120000"/>
              </a:lnSpc>
              <a:buFont typeface="Arial" panose="020B0604020202090204" pitchFamily="34" charset="0"/>
              <a:buChar char="•"/>
            </a:pPr>
            <a:r>
              <a:rPr lang="zh-CN" altLang="en-US">
                <a:latin typeface="黑体" charset="0"/>
                <a:ea typeface="黑体" charset="0"/>
                <a:cs typeface="黑体" charset="0"/>
              </a:rPr>
              <a:t>Lesk度量通过计算两个定义之间出现的一个或多个连续单词的</a:t>
            </a:r>
            <a:r>
              <a:rPr lang="zh-CN" altLang="en-US" b="1">
                <a:solidFill>
                  <a:srgbClr val="C00000"/>
                </a:solidFill>
                <a:latin typeface="黑体" charset="0"/>
                <a:ea typeface="黑体" charset="0"/>
                <a:cs typeface="黑体" charset="0"/>
              </a:rPr>
              <a:t>最长序列</a:t>
            </a:r>
            <a:r>
              <a:rPr lang="zh-CN" altLang="en-US">
                <a:latin typeface="黑体" charset="0"/>
                <a:ea typeface="黑体" charset="0"/>
                <a:cs typeface="黑体" charset="0"/>
              </a:rPr>
              <a:t>，来量化两个术语之间的相关性，最终权重为序列长度的平方，目的是</a:t>
            </a:r>
            <a:r>
              <a:rPr lang="zh-CN" altLang="en-US" b="1">
                <a:solidFill>
                  <a:srgbClr val="C00000"/>
                </a:solidFill>
                <a:latin typeface="黑体" charset="0"/>
                <a:ea typeface="黑体" charset="0"/>
                <a:cs typeface="黑体" charset="0"/>
              </a:rPr>
              <a:t>较长重叠</a:t>
            </a:r>
            <a:r>
              <a:rPr lang="zh-CN" altLang="en-US">
                <a:latin typeface="黑体" charset="0"/>
                <a:ea typeface="黑体" charset="0"/>
                <a:cs typeface="黑体" charset="0"/>
              </a:rPr>
              <a:t>赋予</a:t>
            </a:r>
            <a:r>
              <a:rPr lang="zh-CN" altLang="en-US" b="1">
                <a:solidFill>
                  <a:srgbClr val="C00000"/>
                </a:solidFill>
                <a:latin typeface="黑体" charset="0"/>
                <a:ea typeface="黑体" charset="0"/>
                <a:cs typeface="黑体" charset="0"/>
              </a:rPr>
              <a:t>更大的权重</a:t>
            </a:r>
            <a:r>
              <a:rPr lang="zh-CN" altLang="en-US">
                <a:latin typeface="黑体" charset="0"/>
                <a:ea typeface="黑体" charset="0"/>
                <a:cs typeface="黑体" charset="0"/>
              </a:rPr>
              <a:t>。</a:t>
            </a:r>
          </a:p>
          <a:p>
            <a:pPr marL="571500" indent="-285750" fontAlgn="auto">
              <a:lnSpc>
                <a:spcPct val="120000"/>
              </a:lnSpc>
              <a:buFont typeface="Arial" panose="020B0604020202090204" pitchFamily="34" charset="0"/>
              <a:buChar char="•"/>
            </a:pPr>
            <a:r>
              <a:rPr lang="zh-CN" altLang="en-US">
                <a:latin typeface="黑体" charset="0"/>
                <a:ea typeface="黑体" charset="0"/>
                <a:cs typeface="黑体" charset="0"/>
              </a:rPr>
              <a:t>一阶向量由候选集与新实体定义中关联单词出现的次数构成，利用余弦相似性来量化相似程度。</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42610" y="173355"/>
            <a:ext cx="3501390" cy="1076325"/>
          </a:xfrm>
          <a:prstGeom prst="rect">
            <a:avLst/>
          </a:prstGeom>
          <a:noFill/>
        </p:spPr>
        <p:txBody>
          <a:bodyPr wrap="square" rtlCol="0">
            <a:spAutoFit/>
          </a:bodyPr>
          <a:lstStyle/>
          <a:p>
            <a:pPr algn="l"/>
            <a:r>
              <a:rPr lang="en-US" altLang="zh-CN" sz="3200" b="1">
                <a:uFillTx/>
                <a:latin typeface="Times New Roman Bold" panose="02020603050405020304" charset="0"/>
                <a:ea typeface="黑体" charset="0"/>
                <a:cs typeface="Times New Roman Bold" panose="02020603050405020304" charset="0"/>
                <a:sym typeface="+mn-ea"/>
              </a:rPr>
              <a:t>TALN &amp; MSejrKu</a:t>
            </a:r>
            <a:endParaRPr lang="en-US" altLang="zh-CN" sz="3200" b="1">
              <a:solidFill>
                <a:schemeClr val="tx1"/>
              </a:solidFill>
              <a:uFillTx/>
              <a:latin typeface="Times New Roman Bold" panose="02020603050405020304" charset="0"/>
              <a:ea typeface="黑体" charset="0"/>
              <a:cs typeface="Times New Roman Bold" panose="02020603050405020304" charset="0"/>
            </a:endParaRPr>
          </a:p>
          <a:p>
            <a:pPr algn="l"/>
            <a:endParaRPr lang="en-US" altLang="zh-CN" sz="3200" b="1">
              <a:latin typeface="黑体" charset="0"/>
              <a:ea typeface="黑体" charset="0"/>
            </a:endParaRPr>
          </a:p>
        </p:txBody>
      </p:sp>
      <p:sp>
        <p:nvSpPr>
          <p:cNvPr id="4" name="文本框 3"/>
          <p:cNvSpPr txBox="1"/>
          <p:nvPr/>
        </p:nvSpPr>
        <p:spPr>
          <a:xfrm>
            <a:off x="204470" y="5553710"/>
            <a:ext cx="8734425" cy="829945"/>
          </a:xfrm>
          <a:prstGeom prst="rect">
            <a:avLst/>
          </a:prstGeom>
          <a:noFill/>
        </p:spPr>
        <p:txBody>
          <a:bodyPr wrap="square" rtlCol="0">
            <a:spAutoFit/>
          </a:bodyPr>
          <a:lstStyle/>
          <a:p>
            <a:pPr algn="l"/>
            <a:r>
              <a:rPr lang="zh-CN" altLang="en-US" sz="1200"/>
              <a:t>Anke L E, Ronzano F, Saggion H. TALN at SemEval-2016 task 14: Semantic taxonomy enrichment via sense-based embeddings[C]//Proceedings of the 10th International Workshop on Semantic Evaluation (SemEval-2016). 2016: 1332-1336.</a:t>
            </a:r>
          </a:p>
          <a:p>
            <a:pPr algn="l"/>
            <a:r>
              <a:rPr lang="zh-CN" altLang="en-US" sz="1200">
                <a:sym typeface="+mn-ea"/>
              </a:rPr>
              <a:t>Schlichtkrull M, Alonso H M. Msejrku at semeval-2016 task 14: Taxonomy enrichment by evidence ranking[C]//Proceedings of the 10th international workshop on semantic evaluation (SemEval-2016). 2016: 1337-1341.</a:t>
            </a:r>
            <a:endParaRPr lang="zh-CN" altLang="en-US" sz="1200"/>
          </a:p>
        </p:txBody>
      </p:sp>
      <p:sp>
        <p:nvSpPr>
          <p:cNvPr id="3" name="文本框 2"/>
          <p:cNvSpPr txBox="1"/>
          <p:nvPr/>
        </p:nvSpPr>
        <p:spPr>
          <a:xfrm>
            <a:off x="409575" y="1036955"/>
            <a:ext cx="8324850" cy="4384675"/>
          </a:xfrm>
          <a:prstGeom prst="rect">
            <a:avLst/>
          </a:prstGeom>
          <a:noFill/>
        </p:spPr>
        <p:txBody>
          <a:bodyPr wrap="square" rtlCol="0" anchor="t">
            <a:spAutoFit/>
          </a:bodyPr>
          <a:lstStyle/>
          <a:p>
            <a:pPr marL="285750" indent="457200" fontAlgn="auto">
              <a:lnSpc>
                <a:spcPct val="150000"/>
              </a:lnSpc>
              <a:buFont typeface="Arial" panose="020B0604020202090204" pitchFamily="34" charset="0"/>
              <a:buNone/>
            </a:pPr>
            <a:r>
              <a:rPr lang="zh-CN" altLang="en-US">
                <a:latin typeface="Times New Roman" panose="02020603050405020304" pitchFamily="18" charset="0"/>
                <a:ea typeface="黑体" charset="0"/>
                <a:cs typeface="黑体" charset="0"/>
                <a:sym typeface="+mn-ea"/>
              </a:rPr>
              <a:t>VCU系统在新实体定义的使用上存在以下问题：新实体的定义可能没有</a:t>
            </a:r>
            <a:r>
              <a:rPr lang="zh-CN" altLang="en-US" b="1">
                <a:solidFill>
                  <a:srgbClr val="C00000"/>
                </a:solidFill>
                <a:latin typeface="Times New Roman" panose="02020603050405020304" pitchFamily="18" charset="0"/>
                <a:ea typeface="黑体" charset="0"/>
                <a:cs typeface="黑体" charset="0"/>
                <a:sym typeface="+mn-ea"/>
              </a:rPr>
              <a:t>明确提到</a:t>
            </a:r>
            <a:r>
              <a:rPr lang="zh-CN" altLang="en-US">
                <a:latin typeface="Times New Roman" panose="02020603050405020304" pitchFamily="18" charset="0"/>
                <a:ea typeface="黑体" charset="0"/>
                <a:cs typeface="黑体" charset="0"/>
                <a:sym typeface="+mn-ea"/>
              </a:rPr>
              <a:t>其最接近WordNet候选集。</a:t>
            </a:r>
          </a:p>
          <a:p>
            <a:pPr marL="285750" indent="457200" fontAlgn="auto">
              <a:lnSpc>
                <a:spcPct val="100000"/>
              </a:lnSpc>
              <a:buFont typeface="Arial" panose="020B0604020202090204" pitchFamily="34" charset="0"/>
              <a:buNone/>
            </a:pPr>
            <a:endParaRPr lang="zh-CN" altLang="en-US">
              <a:latin typeface="Times New Roman" panose="02020603050405020304" pitchFamily="18" charset="0"/>
              <a:ea typeface="黑体" charset="0"/>
              <a:cs typeface="黑体" charset="0"/>
              <a:sym typeface="+mn-ea"/>
            </a:endParaRPr>
          </a:p>
          <a:p>
            <a:pPr marL="285750" indent="457200" fontAlgn="auto">
              <a:lnSpc>
                <a:spcPct val="150000"/>
              </a:lnSpc>
              <a:buFont typeface="Arial" panose="020B0604020202090204" pitchFamily="34" charset="0"/>
              <a:buNone/>
            </a:pPr>
            <a:r>
              <a:rPr lang="zh-CN" altLang="en-US">
                <a:latin typeface="Times New Roman" panose="02020603050405020304" pitchFamily="18" charset="0"/>
                <a:ea typeface="黑体" charset="0"/>
                <a:cs typeface="黑体" charset="0"/>
                <a:sym typeface="+mn-ea"/>
              </a:rPr>
              <a:t>TALN在向量上采用了基于BabelNet的SENSEMBED模型，对每个定义进行词性标注和</a:t>
            </a:r>
            <a:r>
              <a:rPr lang="zh-CN" altLang="en-US" b="1">
                <a:solidFill>
                  <a:srgbClr val="C00000"/>
                </a:solidFill>
                <a:latin typeface="Times New Roman" panose="02020603050405020304" pitchFamily="18" charset="0"/>
                <a:ea typeface="黑体" charset="0"/>
                <a:cs typeface="黑体" charset="0"/>
                <a:sym typeface="+mn-ea"/>
              </a:rPr>
              <a:t>语法分析</a:t>
            </a:r>
            <a:r>
              <a:rPr lang="zh-CN" altLang="en-US">
                <a:latin typeface="Times New Roman" panose="02020603050405020304" pitchFamily="18" charset="0"/>
                <a:ea typeface="黑体" charset="0"/>
                <a:cs typeface="黑体" charset="0"/>
                <a:sym typeface="+mn-ea"/>
              </a:rPr>
              <a:t>，生成一组名词和动词短语，然后利用词和短语的向量空间表示来建模定义。最后对候选词排序，获取最终结果。</a:t>
            </a:r>
          </a:p>
          <a:p>
            <a:pPr marL="285750" indent="457200" fontAlgn="auto">
              <a:lnSpc>
                <a:spcPct val="100000"/>
              </a:lnSpc>
              <a:buFont typeface="Arial" panose="020B0604020202090204" pitchFamily="34" charset="0"/>
              <a:buNone/>
            </a:pPr>
            <a:endParaRPr lang="zh-CN" altLang="en-US">
              <a:latin typeface="Times New Roman" panose="02020603050405020304" pitchFamily="18" charset="0"/>
              <a:ea typeface="黑体" charset="0"/>
              <a:cs typeface="黑体" charset="0"/>
              <a:sym typeface="+mn-ea"/>
            </a:endParaRPr>
          </a:p>
          <a:p>
            <a:pPr marL="285750" indent="457200" fontAlgn="auto">
              <a:lnSpc>
                <a:spcPct val="150000"/>
              </a:lnSpc>
              <a:buFont typeface="Arial" panose="020B0604020202090204" pitchFamily="34" charset="0"/>
              <a:buNone/>
            </a:pPr>
            <a:r>
              <a:rPr lang="zh-CN" altLang="en-US">
                <a:latin typeface="Times New Roman" panose="02020603050405020304" pitchFamily="18" charset="0"/>
                <a:ea typeface="黑体" charset="0"/>
                <a:cs typeface="黑体" charset="0"/>
                <a:sym typeface="+mn-ea"/>
              </a:rPr>
              <a:t>MSejrKu采用个性化Pagerank进行</a:t>
            </a:r>
            <a:r>
              <a:rPr lang="zh-CN" altLang="en-US" b="1">
                <a:solidFill>
                  <a:srgbClr val="C00000"/>
                </a:solidFill>
                <a:latin typeface="Times New Roman" panose="02020603050405020304" pitchFamily="18" charset="0"/>
                <a:ea typeface="黑体" charset="0"/>
                <a:cs typeface="黑体" charset="0"/>
                <a:sym typeface="+mn-ea"/>
              </a:rPr>
              <a:t>词义消歧</a:t>
            </a:r>
            <a:r>
              <a:rPr lang="zh-CN" altLang="en-US">
                <a:latin typeface="Times New Roman" panose="02020603050405020304" pitchFamily="18" charset="0"/>
                <a:ea typeface="黑体" charset="0"/>
                <a:cs typeface="黑体" charset="0"/>
                <a:sym typeface="+mn-ea"/>
              </a:rPr>
              <a:t>和排序操作，为解决训练数据不足导致的模型泛化性不足问题，将排序问题作为逐点回归或成对分类来处理，通过Gaussian kernel SVM确定每一句的候选父级wc，最后采用投票方式或Pagerank决定所有句子中的候选父级。</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67475" y="212725"/>
            <a:ext cx="2676525" cy="953135"/>
          </a:xfrm>
          <a:prstGeom prst="rect">
            <a:avLst/>
          </a:prstGeom>
          <a:noFill/>
        </p:spPr>
        <p:txBody>
          <a:bodyPr wrap="none" rtlCol="0">
            <a:spAutoFit/>
          </a:bodyPr>
          <a:lstStyle/>
          <a:p>
            <a:pPr algn="l"/>
            <a:r>
              <a:rPr lang="zh-CN" altLang="en-US" sz="2800" b="1">
                <a:uFillTx/>
                <a:latin typeface="Times New Roman Bold" panose="02020603050405020304" charset="0"/>
                <a:ea typeface="黑体" charset="0"/>
                <a:cs typeface="Times New Roman Bold" panose="02020603050405020304" charset="0"/>
                <a:sym typeface="+mn-ea"/>
              </a:rPr>
              <a:t>改进的嵌入方法</a:t>
            </a:r>
            <a:endParaRPr lang="en-US" altLang="zh-CN" sz="2800" b="1">
              <a:uFillTx/>
              <a:latin typeface="Times New Roman Bold" panose="02020603050405020304" charset="0"/>
              <a:ea typeface="黑体" charset="0"/>
              <a:cs typeface="Times New Roman Bold" panose="02020603050405020304" charset="0"/>
              <a:sym typeface="+mn-ea"/>
            </a:endParaRPr>
          </a:p>
          <a:p>
            <a:pPr algn="l"/>
            <a:endParaRPr lang="en-US" altLang="zh-CN" sz="2800" b="1">
              <a:uFillTx/>
              <a:latin typeface="Times New Roman Bold" panose="02020603050405020304" charset="0"/>
              <a:ea typeface="黑体" charset="0"/>
              <a:cs typeface="Times New Roman Bold" panose="02020603050405020304" charset="0"/>
              <a:sym typeface="+mn-ea"/>
            </a:endParaRPr>
          </a:p>
        </p:txBody>
      </p:sp>
      <p:sp>
        <p:nvSpPr>
          <p:cNvPr id="5" name="文本框 4"/>
          <p:cNvSpPr txBox="1"/>
          <p:nvPr/>
        </p:nvSpPr>
        <p:spPr>
          <a:xfrm>
            <a:off x="523875" y="1405255"/>
            <a:ext cx="8096250" cy="1260475"/>
          </a:xfrm>
          <a:prstGeom prst="rect">
            <a:avLst/>
          </a:prstGeom>
          <a:noFill/>
        </p:spPr>
        <p:txBody>
          <a:bodyPr wrap="square" rtlCol="0" anchor="t">
            <a:spAutoFit/>
          </a:bodyPr>
          <a:lstStyle/>
          <a:p>
            <a:r>
              <a:rPr lang="zh-CN" altLang="en-US" sz="2800" b="1">
                <a:latin typeface="Times New Roman Regular" panose="02020603050405020304" charset="0"/>
                <a:cs typeface="Times New Roman Regular" panose="02020603050405020304" charset="0"/>
              </a:rPr>
              <a:t>Entity Alignment between Knowledge Graphs Using Attribute Embeddings</a:t>
            </a:r>
          </a:p>
          <a:p>
            <a:endParaRPr lang="en-US" altLang="zh-CN" sz="2000" b="1">
              <a:latin typeface="Times New Roman Regular" panose="02020603050405020304" charset="0"/>
              <a:cs typeface="Times New Roman Regular" panose="02020603050405020304" charset="0"/>
            </a:endParaRPr>
          </a:p>
        </p:txBody>
      </p:sp>
      <p:sp>
        <p:nvSpPr>
          <p:cNvPr id="6" name="文本框 5"/>
          <p:cNvSpPr txBox="1"/>
          <p:nvPr/>
        </p:nvSpPr>
        <p:spPr>
          <a:xfrm>
            <a:off x="883285" y="2791460"/>
            <a:ext cx="7377430" cy="2968625"/>
          </a:xfrm>
          <a:prstGeom prst="rect">
            <a:avLst/>
          </a:prstGeom>
          <a:noFill/>
        </p:spPr>
        <p:txBody>
          <a:bodyPr wrap="square" rtlCol="0">
            <a:spAutoFit/>
          </a:bodyPr>
          <a:lstStyle/>
          <a:p>
            <a:pPr algn="l" fontAlgn="auto">
              <a:lnSpc>
                <a:spcPct val="130000"/>
              </a:lnSpc>
            </a:pPr>
            <a:r>
              <a:rPr lang="zh-CN" altLang="en-US">
                <a:latin typeface="黑体" charset="0"/>
                <a:ea typeface="黑体" charset="0"/>
                <a:cs typeface="黑体" charset="0"/>
              </a:rPr>
              <a:t>先前系统存在的问题：</a:t>
            </a:r>
          </a:p>
          <a:p>
            <a:pPr algn="l" fontAlgn="auto">
              <a:lnSpc>
                <a:spcPct val="130000"/>
              </a:lnSpc>
            </a:pPr>
            <a:endParaRPr lang="zh-CN" altLang="en-US">
              <a:latin typeface="黑体" charset="0"/>
              <a:ea typeface="黑体" charset="0"/>
              <a:cs typeface="黑体" charset="0"/>
            </a:endParaRPr>
          </a:p>
          <a:p>
            <a:pPr marL="285750" indent="-285750" algn="l" fontAlgn="auto">
              <a:lnSpc>
                <a:spcPct val="130000"/>
              </a:lnSpc>
              <a:buFont typeface="Arial" panose="020B0604020202090204" pitchFamily="34" charset="0"/>
              <a:buChar char="•"/>
            </a:pPr>
            <a:r>
              <a:rPr lang="zh-CN" altLang="en-US">
                <a:latin typeface="黑体" charset="0"/>
                <a:ea typeface="黑体" charset="0"/>
                <a:cs typeface="黑体" charset="0"/>
              </a:rPr>
              <a:t>早期的实体对齐研究基于</a:t>
            </a:r>
            <a:r>
              <a:rPr lang="zh-CN" altLang="en-US" b="1">
                <a:solidFill>
                  <a:srgbClr val="C00000"/>
                </a:solidFill>
                <a:latin typeface="黑体" charset="0"/>
                <a:ea typeface="黑体" charset="0"/>
                <a:cs typeface="黑体" charset="0"/>
              </a:rPr>
              <a:t>属性之间的相似性</a:t>
            </a:r>
            <a:r>
              <a:rPr lang="zh-CN" altLang="en-US">
                <a:latin typeface="黑体" charset="0"/>
                <a:ea typeface="黑体" charset="0"/>
                <a:cs typeface="黑体" charset="0"/>
              </a:rPr>
              <a:t>，依赖于</a:t>
            </a:r>
            <a:r>
              <a:rPr lang="zh-CN" altLang="en-US" b="1">
                <a:solidFill>
                  <a:srgbClr val="C00000"/>
                </a:solidFill>
                <a:latin typeface="黑体" charset="0"/>
                <a:ea typeface="黑体" charset="0"/>
                <a:cs typeface="黑体" charset="0"/>
              </a:rPr>
              <a:t>用户定义</a:t>
            </a:r>
            <a:r>
              <a:rPr lang="zh-CN" altLang="en-US">
                <a:latin typeface="黑体" charset="0"/>
                <a:ea typeface="黑体" charset="0"/>
                <a:cs typeface="黑体" charset="0"/>
              </a:rPr>
              <a:t>的规则来确定实体之间需要比较的属性。由于不同实体之间可能需要</a:t>
            </a:r>
            <a:r>
              <a:rPr lang="zh-CN" altLang="en-US" b="1">
                <a:solidFill>
                  <a:srgbClr val="C00000"/>
                </a:solidFill>
                <a:latin typeface="黑体" charset="0"/>
                <a:ea typeface="黑体" charset="0"/>
                <a:cs typeface="黑体" charset="0"/>
              </a:rPr>
              <a:t>不同的属性</a:t>
            </a:r>
            <a:r>
              <a:rPr lang="zh-CN" altLang="en-US">
                <a:latin typeface="黑体" charset="0"/>
                <a:ea typeface="黑体" charset="0"/>
                <a:cs typeface="黑体" charset="0"/>
              </a:rPr>
              <a:t>来进行比较，所以这种方法容易出现误差。</a:t>
            </a:r>
          </a:p>
          <a:p>
            <a:pPr marL="285750" indent="-285750" algn="l" fontAlgn="auto">
              <a:lnSpc>
                <a:spcPct val="130000"/>
              </a:lnSpc>
              <a:buFont typeface="Arial" panose="020B0604020202090204" pitchFamily="34" charset="0"/>
              <a:buChar char="•"/>
            </a:pPr>
            <a:r>
              <a:rPr lang="zh-CN" altLang="en-US">
                <a:latin typeface="黑体" charset="0"/>
                <a:ea typeface="黑体" charset="0"/>
                <a:cs typeface="黑体" charset="0"/>
              </a:rPr>
              <a:t>基于嵌入的模型要求将两个KG嵌入到同一个向量空间中，以适应KG嵌入在两个KG之间的实体对齐。但该方法需要大量的种子实体，这在现实使用中难以获取。</a:t>
            </a:r>
            <a:endParaRPr lang="en-US" altLang="zh-CN">
              <a:latin typeface="黑体" charset="0"/>
              <a:ea typeface="黑体" charset="0"/>
              <a:cs typeface="黑体"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07555" y="173355"/>
            <a:ext cx="2036445" cy="583565"/>
          </a:xfrm>
          <a:prstGeom prst="rect">
            <a:avLst/>
          </a:prstGeom>
          <a:noFill/>
        </p:spPr>
        <p:txBody>
          <a:bodyPr wrap="square" rtlCol="0">
            <a:spAutoFit/>
          </a:bodyPr>
          <a:lstStyle/>
          <a:p>
            <a:pPr algn="l"/>
            <a:r>
              <a:rPr lang="zh-CN" altLang="en-US" sz="3200" b="1">
                <a:uFillTx/>
                <a:latin typeface="Times New Roman Bold" panose="02020603050405020304" charset="0"/>
                <a:ea typeface="黑体" charset="0"/>
                <a:cs typeface="Times New Roman Bold" panose="02020603050405020304" charset="0"/>
                <a:sym typeface="+mn-ea"/>
              </a:rPr>
              <a:t>论文贡献</a:t>
            </a:r>
          </a:p>
        </p:txBody>
      </p:sp>
      <p:sp>
        <p:nvSpPr>
          <p:cNvPr id="3" name="文本框 2"/>
          <p:cNvSpPr txBox="1"/>
          <p:nvPr/>
        </p:nvSpPr>
        <p:spPr>
          <a:xfrm>
            <a:off x="783590" y="1929130"/>
            <a:ext cx="7577455" cy="2999740"/>
          </a:xfrm>
          <a:prstGeom prst="rect">
            <a:avLst/>
          </a:prstGeom>
          <a:noFill/>
        </p:spPr>
        <p:txBody>
          <a:bodyPr wrap="square" rtlCol="0" anchor="t">
            <a:spAutoFit/>
          </a:bodyPr>
          <a:lstStyle/>
          <a:p>
            <a:pPr marL="285750" indent="-285750" fontAlgn="auto">
              <a:lnSpc>
                <a:spcPct val="150000"/>
              </a:lnSpc>
              <a:buFont typeface="Arial" panose="020B0604020202090204" pitchFamily="34" charset="0"/>
              <a:buChar char="•"/>
            </a:pPr>
            <a:r>
              <a:rPr lang="zh-CN" altLang="en-US" dirty="0">
                <a:solidFill>
                  <a:schemeClr val="tx1"/>
                </a:solidFill>
                <a:uFillTx/>
                <a:latin typeface="Times New Roman" panose="02020603050405020304" pitchFamily="18" charset="0"/>
                <a:ea typeface="黑体" charset="0"/>
                <a:cs typeface="黑体" charset="0"/>
              </a:rPr>
              <a:t>提出两个KG之间的实体对齐框架，由</a:t>
            </a:r>
            <a:r>
              <a:rPr lang="zh-CN" altLang="en-US" b="1" dirty="0">
                <a:solidFill>
                  <a:srgbClr val="C00000"/>
                </a:solidFill>
                <a:uFillTx/>
                <a:latin typeface="Times New Roman" panose="02020603050405020304" pitchFamily="18" charset="0"/>
                <a:ea typeface="黑体" charset="0"/>
                <a:cs typeface="黑体" charset="0"/>
              </a:rPr>
              <a:t>谓词对齐模块</a:t>
            </a:r>
            <a:r>
              <a:rPr lang="zh-CN" altLang="en-US" dirty="0">
                <a:solidFill>
                  <a:schemeClr val="tx1"/>
                </a:solidFill>
                <a:uFillTx/>
                <a:latin typeface="Times New Roman" panose="02020603050405020304" pitchFamily="18" charset="0"/>
                <a:ea typeface="黑体" charset="0"/>
                <a:cs typeface="黑体" charset="0"/>
              </a:rPr>
              <a:t>(predicate alignment module)、</a:t>
            </a:r>
            <a:r>
              <a:rPr lang="zh-CN" altLang="en-US" b="1" dirty="0">
                <a:solidFill>
                  <a:srgbClr val="C00000"/>
                </a:solidFill>
                <a:uFillTx/>
                <a:latin typeface="Times New Roman" panose="02020603050405020304" pitchFamily="18" charset="0"/>
                <a:ea typeface="黑体" charset="0"/>
                <a:cs typeface="黑体" charset="0"/>
              </a:rPr>
              <a:t>嵌入学习模块</a:t>
            </a:r>
            <a:r>
              <a:rPr lang="zh-CN" altLang="en-US" dirty="0">
                <a:solidFill>
                  <a:schemeClr val="tx1"/>
                </a:solidFill>
                <a:uFillTx/>
                <a:latin typeface="Times New Roman" panose="02020603050405020304" pitchFamily="18" charset="0"/>
                <a:ea typeface="黑体" charset="0"/>
                <a:cs typeface="黑体" charset="0"/>
              </a:rPr>
              <a:t>(embedding learning module)、</a:t>
            </a:r>
            <a:r>
              <a:rPr lang="zh-CN" altLang="en-US" b="1" dirty="0">
                <a:solidFill>
                  <a:srgbClr val="C00000"/>
                </a:solidFill>
                <a:uFillTx/>
                <a:latin typeface="Times New Roman" panose="02020603050405020304" pitchFamily="18" charset="0"/>
                <a:ea typeface="黑体" charset="0"/>
                <a:cs typeface="黑体" charset="0"/>
              </a:rPr>
              <a:t>实体对齐模块</a:t>
            </a:r>
            <a:r>
              <a:rPr lang="zh-CN" altLang="en-US" dirty="0">
                <a:solidFill>
                  <a:schemeClr val="tx1"/>
                </a:solidFill>
                <a:uFillTx/>
                <a:latin typeface="Times New Roman" panose="02020603050405020304" pitchFamily="18" charset="0"/>
                <a:ea typeface="黑体" charset="0"/>
                <a:cs typeface="黑体" charset="0"/>
              </a:rPr>
              <a:t>(entity alignment module)组成</a:t>
            </a:r>
          </a:p>
          <a:p>
            <a:pPr marL="285750" indent="-285750" fontAlgn="auto">
              <a:lnSpc>
                <a:spcPct val="150000"/>
              </a:lnSpc>
              <a:buFont typeface="Arial" panose="020B0604020202090204" pitchFamily="34" charset="0"/>
              <a:buChar char="•"/>
            </a:pPr>
            <a:r>
              <a:rPr lang="zh-CN" altLang="en-US" dirty="0">
                <a:solidFill>
                  <a:schemeClr val="tx1"/>
                </a:solidFill>
                <a:uFillTx/>
                <a:latin typeface="Times New Roman" panose="02020603050405020304" pitchFamily="18" charset="0"/>
                <a:ea typeface="黑体" charset="0"/>
                <a:cs typeface="黑体" charset="0"/>
              </a:rPr>
              <a:t>提出一种新的嵌入模型，将实体嵌入和属性嵌入集成在一起，用来学习对于两个</a:t>
            </a:r>
            <a:r>
              <a:rPr lang="zh-CN" altLang="en-US" dirty="0" smtClean="0">
                <a:solidFill>
                  <a:schemeClr val="tx1"/>
                </a:solidFill>
                <a:uFillTx/>
                <a:latin typeface="Times New Roman" panose="02020603050405020304" pitchFamily="18" charset="0"/>
                <a:ea typeface="黑体" charset="0"/>
                <a:cs typeface="黑体" charset="0"/>
              </a:rPr>
              <a:t>KG的</a:t>
            </a:r>
            <a:r>
              <a:rPr lang="zh-CN" altLang="en-US" b="1" dirty="0">
                <a:solidFill>
                  <a:srgbClr val="C00000"/>
                </a:solidFill>
                <a:uFillTx/>
                <a:latin typeface="Times New Roman" panose="02020603050405020304" pitchFamily="18" charset="0"/>
                <a:ea typeface="黑体" charset="0"/>
                <a:cs typeface="黑体" charset="0"/>
              </a:rPr>
              <a:t>统一嵌入空间</a:t>
            </a:r>
          </a:p>
          <a:p>
            <a:pPr marL="285750" indent="-285750" fontAlgn="auto">
              <a:lnSpc>
                <a:spcPct val="150000"/>
              </a:lnSpc>
              <a:buFont typeface="Arial" panose="020B0604020202090204" pitchFamily="34" charset="0"/>
              <a:buChar char="•"/>
            </a:pPr>
            <a:r>
              <a:rPr lang="zh-CN" altLang="en-US" dirty="0">
                <a:solidFill>
                  <a:schemeClr val="tx1"/>
                </a:solidFill>
                <a:uFillTx/>
                <a:latin typeface="Times New Roman" panose="02020603050405020304" pitchFamily="18" charset="0"/>
                <a:ea typeface="黑体" charset="0"/>
                <a:cs typeface="黑体" charset="0"/>
              </a:rPr>
              <a:t>在三对</a:t>
            </a:r>
            <a:r>
              <a:rPr lang="zh-CN" altLang="en-US" dirty="0" smtClean="0">
                <a:solidFill>
                  <a:schemeClr val="tx1"/>
                </a:solidFill>
                <a:uFillTx/>
                <a:latin typeface="Times New Roman" panose="02020603050405020304" pitchFamily="18" charset="0"/>
                <a:ea typeface="黑体" charset="0"/>
                <a:cs typeface="黑体" charset="0"/>
              </a:rPr>
              <a:t>KG上</a:t>
            </a:r>
            <a:r>
              <a:rPr lang="zh-CN" altLang="en-US" dirty="0">
                <a:solidFill>
                  <a:schemeClr val="tx1"/>
                </a:solidFill>
                <a:uFillTx/>
                <a:latin typeface="Times New Roman" panose="02020603050405020304" pitchFamily="18" charset="0"/>
                <a:ea typeface="黑体" charset="0"/>
                <a:cs typeface="黑体" charset="0"/>
              </a:rPr>
              <a:t>对模型进行评估，就hits@1指数而言，模型优于现有模型50%以上</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07555" y="173355"/>
            <a:ext cx="2036445" cy="583565"/>
          </a:xfrm>
          <a:prstGeom prst="rect">
            <a:avLst/>
          </a:prstGeom>
          <a:noFill/>
        </p:spPr>
        <p:txBody>
          <a:bodyPr wrap="square" rtlCol="0">
            <a:spAutoFit/>
          </a:bodyPr>
          <a:lstStyle/>
          <a:p>
            <a:pPr algn="l"/>
            <a:r>
              <a:rPr lang="zh-CN" altLang="en-US" sz="3200" b="1">
                <a:uFillTx/>
                <a:latin typeface="Times New Roman Bold" panose="02020603050405020304" charset="0"/>
                <a:ea typeface="黑体" charset="0"/>
                <a:cs typeface="Times New Roman Bold" panose="02020603050405020304" charset="0"/>
                <a:sym typeface="+mn-ea"/>
              </a:rPr>
              <a:t>谓词对齐</a:t>
            </a:r>
          </a:p>
        </p:txBody>
      </p:sp>
      <p:sp>
        <p:nvSpPr>
          <p:cNvPr id="3" name="文本框 2"/>
          <p:cNvSpPr txBox="1"/>
          <p:nvPr/>
        </p:nvSpPr>
        <p:spPr>
          <a:xfrm>
            <a:off x="783590" y="1929130"/>
            <a:ext cx="7577455" cy="2999740"/>
          </a:xfrm>
          <a:prstGeom prst="rect">
            <a:avLst/>
          </a:prstGeom>
          <a:noFill/>
        </p:spPr>
        <p:txBody>
          <a:bodyPr wrap="square" rtlCol="0" anchor="t">
            <a:spAutoFit/>
          </a:bodyPr>
          <a:lstStyle/>
          <a:p>
            <a:pPr indent="457200" fontAlgn="auto">
              <a:lnSpc>
                <a:spcPct val="150000"/>
              </a:lnSpc>
              <a:buNone/>
            </a:pPr>
            <a:r>
              <a:rPr lang="zh-CN" altLang="en-US">
                <a:solidFill>
                  <a:schemeClr val="tx1"/>
                </a:solidFill>
                <a:uFillTx/>
                <a:latin typeface="Times New Roman" panose="02020603050405020304" pitchFamily="18" charset="0"/>
                <a:ea typeface="黑体" charset="0"/>
                <a:cs typeface="黑体" charset="0"/>
              </a:rPr>
              <a:t>谓词对齐模块查找部分相似的谓词，并使用统一的命名方案</a:t>
            </a:r>
            <a:r>
              <a:rPr lang="zh-CN" altLang="en-US" b="1">
                <a:solidFill>
                  <a:srgbClr val="C00000"/>
                </a:solidFill>
                <a:uFillTx/>
                <a:latin typeface="Times New Roman" panose="02020603050405020304" pitchFamily="18" charset="0"/>
                <a:ea typeface="黑体" charset="0"/>
                <a:cs typeface="黑体" charset="0"/>
              </a:rPr>
              <a:t>重命名</a:t>
            </a:r>
            <a:r>
              <a:rPr lang="zh-CN" altLang="en-US">
                <a:solidFill>
                  <a:schemeClr val="tx1"/>
                </a:solidFill>
                <a:uFillTx/>
                <a:latin typeface="Times New Roman" panose="02020603050405020304" pitchFamily="18" charset="0"/>
                <a:ea typeface="黑体" charset="0"/>
                <a:cs typeface="黑体" charset="0"/>
              </a:rPr>
              <a:t>它们，以便为关系嵌入提供统一的向量空间。基于这个统一的命名方案，将两图合并。</a:t>
            </a:r>
          </a:p>
          <a:p>
            <a:pPr indent="457200" fontAlgn="auto">
              <a:lnSpc>
                <a:spcPct val="150000"/>
              </a:lnSpc>
              <a:buNone/>
            </a:pPr>
            <a:r>
              <a:rPr lang="zh-CN" altLang="en-US">
                <a:solidFill>
                  <a:schemeClr val="tx1"/>
                </a:solidFill>
                <a:uFillTx/>
                <a:latin typeface="Times New Roman" panose="02020603050405020304" pitchFamily="18" charset="0"/>
                <a:ea typeface="黑体" charset="0"/>
                <a:cs typeface="黑体" charset="0"/>
              </a:rPr>
              <a:t>除了规范化的谓词外，还需将一些相</a:t>
            </a:r>
            <a:r>
              <a:rPr lang="zh-CN" altLang="en-US" b="1">
                <a:solidFill>
                  <a:srgbClr val="C00000"/>
                </a:solidFill>
                <a:uFillTx/>
                <a:latin typeface="Times New Roman" panose="02020603050405020304" pitchFamily="18" charset="0"/>
                <a:ea typeface="黑体" charset="0"/>
                <a:cs typeface="黑体" charset="0"/>
              </a:rPr>
              <a:t>匹配</a:t>
            </a:r>
            <a:r>
              <a:rPr lang="zh-CN" altLang="en-US">
                <a:solidFill>
                  <a:schemeClr val="tx1"/>
                </a:solidFill>
                <a:uFillTx/>
                <a:latin typeface="Times New Roman" panose="02020603050405020304" pitchFamily="18" charset="0"/>
                <a:ea typeface="黑体" charset="0"/>
                <a:cs typeface="黑体" charset="0"/>
              </a:rPr>
              <a:t>的谓词进行统一，如将“</a:t>
            </a:r>
            <a:r>
              <a:rPr lang="en-US" altLang="zh-CN">
                <a:solidFill>
                  <a:schemeClr val="tx1"/>
                </a:solidFill>
                <a:uFillTx/>
                <a:latin typeface="Times New Roman" panose="02020603050405020304" pitchFamily="18" charset="0"/>
                <a:ea typeface="黑体" charset="0"/>
                <a:cs typeface="黑体" charset="0"/>
              </a:rPr>
              <a:t>bornIn</a:t>
            </a:r>
            <a:r>
              <a:rPr lang="zh-CN" altLang="en-US">
                <a:solidFill>
                  <a:schemeClr val="tx1"/>
                </a:solidFill>
                <a:uFillTx/>
                <a:latin typeface="Times New Roman" panose="02020603050405020304" pitchFamily="18" charset="0"/>
                <a:ea typeface="黑体" charset="0"/>
                <a:cs typeface="黑体" charset="0"/>
              </a:rPr>
              <a:t>”和“</a:t>
            </a:r>
            <a:r>
              <a:rPr lang="en-US" altLang="zh-CN">
                <a:solidFill>
                  <a:schemeClr val="tx1"/>
                </a:solidFill>
                <a:uFillTx/>
                <a:latin typeface="Times New Roman" panose="02020603050405020304" pitchFamily="18" charset="0"/>
                <a:ea typeface="黑体" charset="0"/>
                <a:cs typeface="黑体" charset="0"/>
              </a:rPr>
              <a:t>wasBornIn</a:t>
            </a:r>
            <a:r>
              <a:rPr lang="zh-CN" altLang="en-US">
                <a:solidFill>
                  <a:schemeClr val="tx1"/>
                </a:solidFill>
                <a:uFillTx/>
                <a:latin typeface="Times New Roman" panose="02020603050405020304" pitchFamily="18" charset="0"/>
                <a:ea typeface="黑体" charset="0"/>
                <a:cs typeface="黑体" charset="0"/>
              </a:rPr>
              <a:t>”统一为 </a:t>
            </a:r>
            <a:r>
              <a:rPr lang="en-US" altLang="zh-CN">
                <a:solidFill>
                  <a:schemeClr val="tx1"/>
                </a:solidFill>
                <a:uFillTx/>
                <a:latin typeface="Times New Roman" panose="02020603050405020304" pitchFamily="18" charset="0"/>
                <a:ea typeface="黑体" charset="0"/>
                <a:cs typeface="黑体" charset="0"/>
              </a:rPr>
              <a:t>bornIn</a:t>
            </a:r>
            <a:r>
              <a:rPr lang="zh-CN" altLang="en-US">
                <a:solidFill>
                  <a:schemeClr val="tx1"/>
                </a:solidFill>
                <a:uFillTx/>
                <a:latin typeface="Times New Roman" panose="02020603050405020304" pitchFamily="18" charset="0"/>
                <a:ea typeface="黑体" charset="0"/>
                <a:cs typeface="黑体" charset="0"/>
              </a:rPr>
              <a:t>。</a:t>
            </a:r>
          </a:p>
          <a:p>
            <a:pPr indent="457200" fontAlgn="auto">
              <a:lnSpc>
                <a:spcPct val="150000"/>
              </a:lnSpc>
              <a:buNone/>
            </a:pPr>
            <a:r>
              <a:rPr lang="zh-CN" altLang="en-US">
                <a:solidFill>
                  <a:schemeClr val="tx1"/>
                </a:solidFill>
                <a:uFillTx/>
                <a:latin typeface="Times New Roman" panose="02020603050405020304" pitchFamily="18" charset="0"/>
                <a:ea typeface="黑体" charset="0"/>
                <a:cs typeface="黑体" charset="0"/>
              </a:rPr>
              <a:t>为了找到部分匹配的谓词，作者计算谓词URI的最后部分的</a:t>
            </a:r>
            <a:r>
              <a:rPr lang="zh-CN" altLang="en-US" b="1">
                <a:solidFill>
                  <a:srgbClr val="C00000"/>
                </a:solidFill>
                <a:uFillTx/>
                <a:latin typeface="Times New Roman" panose="02020603050405020304" pitchFamily="18" charset="0"/>
                <a:ea typeface="黑体" charset="0"/>
                <a:cs typeface="黑体" charset="0"/>
              </a:rPr>
              <a:t>编辑距离</a:t>
            </a:r>
            <a:r>
              <a:rPr lang="zh-CN" altLang="en-US">
                <a:solidFill>
                  <a:schemeClr val="tx1"/>
                </a:solidFill>
                <a:uFillTx/>
                <a:latin typeface="Times New Roman" panose="02020603050405020304" pitchFamily="18" charset="0"/>
                <a:ea typeface="黑体" charset="0"/>
                <a:cs typeface="黑体" charset="0"/>
              </a:rPr>
              <a:t>（例如，bornIn与wasBornIn）并将0.95设置为相似性阈值。</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0" y="1353185"/>
            <a:ext cx="9144000" cy="34417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07555" y="173355"/>
            <a:ext cx="2036445" cy="583565"/>
          </a:xfrm>
          <a:prstGeom prst="rect">
            <a:avLst/>
          </a:prstGeom>
          <a:noFill/>
        </p:spPr>
        <p:txBody>
          <a:bodyPr wrap="square" rtlCol="0">
            <a:spAutoFit/>
          </a:bodyPr>
          <a:lstStyle/>
          <a:p>
            <a:pPr algn="l"/>
            <a:r>
              <a:rPr lang="zh-CN" altLang="en-US" sz="3200" b="1">
                <a:uFillTx/>
                <a:latin typeface="Times New Roman Bold" panose="02020603050405020304" charset="0"/>
                <a:ea typeface="黑体" charset="0"/>
                <a:cs typeface="Times New Roman Bold" panose="02020603050405020304" charset="0"/>
                <a:sym typeface="+mn-ea"/>
              </a:rPr>
              <a:t>嵌入学习</a:t>
            </a:r>
          </a:p>
        </p:txBody>
      </p:sp>
      <p:sp>
        <p:nvSpPr>
          <p:cNvPr id="3" name="文本框 2"/>
          <p:cNvSpPr txBox="1"/>
          <p:nvPr/>
        </p:nvSpPr>
        <p:spPr>
          <a:xfrm>
            <a:off x="909955" y="1306195"/>
            <a:ext cx="7577455" cy="4246245"/>
          </a:xfrm>
          <a:prstGeom prst="rect">
            <a:avLst/>
          </a:prstGeom>
          <a:noFill/>
        </p:spPr>
        <p:txBody>
          <a:bodyPr wrap="square" rtlCol="0" anchor="t">
            <a:spAutoFit/>
          </a:bodyPr>
          <a:lstStyle/>
          <a:p>
            <a:pPr indent="457200" fontAlgn="auto">
              <a:lnSpc>
                <a:spcPct val="150000"/>
              </a:lnSpc>
              <a:buNone/>
            </a:pPr>
            <a:r>
              <a:rPr lang="zh-CN" altLang="en-US" b="1">
                <a:solidFill>
                  <a:srgbClr val="C00000"/>
                </a:solidFill>
                <a:uFillTx/>
                <a:latin typeface="Times New Roman" panose="02020603050405020304" pitchFamily="18" charset="0"/>
                <a:ea typeface="黑体" charset="0"/>
                <a:cs typeface="黑体" charset="0"/>
              </a:rPr>
              <a:t>结构</a:t>
            </a:r>
            <a:r>
              <a:rPr lang="zh-CN" altLang="en-US">
                <a:uFillTx/>
                <a:latin typeface="Times New Roman" panose="02020603050405020304" pitchFamily="18" charset="0"/>
                <a:ea typeface="黑体" charset="0"/>
                <a:cs typeface="黑体" charset="0"/>
              </a:rPr>
              <a:t>嵌入学习和</a:t>
            </a:r>
            <a:r>
              <a:rPr lang="zh-CN" altLang="en-US" b="1">
                <a:solidFill>
                  <a:srgbClr val="C00000"/>
                </a:solidFill>
                <a:uFillTx/>
                <a:latin typeface="Times New Roman" panose="02020603050405020304" pitchFamily="18" charset="0"/>
                <a:ea typeface="黑体" charset="0"/>
                <a:cs typeface="黑体" charset="0"/>
              </a:rPr>
              <a:t>属性</a:t>
            </a:r>
            <a:r>
              <a:rPr lang="zh-CN" altLang="en-US">
                <a:uFillTx/>
                <a:latin typeface="Times New Roman" panose="02020603050405020304" pitchFamily="18" charset="0"/>
                <a:ea typeface="黑体" charset="0"/>
                <a:cs typeface="黑体" charset="0"/>
              </a:rPr>
              <a:t>嵌入学习</a:t>
            </a:r>
          </a:p>
          <a:p>
            <a:pPr indent="457200" fontAlgn="auto">
              <a:lnSpc>
                <a:spcPct val="150000"/>
              </a:lnSpc>
              <a:buNone/>
            </a:pPr>
            <a:r>
              <a:rPr lang="zh-CN" altLang="en-US">
                <a:uFillTx/>
                <a:latin typeface="Times New Roman" panose="02020603050405020304" pitchFamily="18" charset="0"/>
                <a:ea typeface="黑体" charset="0"/>
                <a:cs typeface="黑体" charset="0"/>
              </a:rPr>
              <a:t>作者采用TransE来学习对于实体的结构嵌入。与TransE不同的是，模型希望更关注</a:t>
            </a:r>
            <a:r>
              <a:rPr lang="zh-CN" altLang="en-US" b="1">
                <a:solidFill>
                  <a:srgbClr val="C00000"/>
                </a:solidFill>
                <a:uFillTx/>
                <a:latin typeface="Times New Roman" panose="02020603050405020304" pitchFamily="18" charset="0"/>
                <a:ea typeface="黑体" charset="0"/>
                <a:cs typeface="黑体" charset="0"/>
              </a:rPr>
              <a:t>已对齐的</a:t>
            </a:r>
            <a:r>
              <a:rPr lang="zh-CN" altLang="en-US">
                <a:uFillTx/>
                <a:latin typeface="Times New Roman" panose="02020603050405020304" pitchFamily="18" charset="0"/>
                <a:ea typeface="黑体" charset="0"/>
                <a:cs typeface="黑体" charset="0"/>
              </a:rPr>
              <a:t>三元组，也就是包含对齐谓词的三元组。模型通过添加权重来实现这一目的。</a:t>
            </a:r>
          </a:p>
          <a:p>
            <a:pPr indent="457200" fontAlgn="auto">
              <a:lnSpc>
                <a:spcPct val="150000"/>
              </a:lnSpc>
              <a:buNone/>
            </a:pPr>
            <a:r>
              <a:rPr lang="zh-CN" altLang="en-US">
                <a:uFillTx/>
                <a:latin typeface="Times New Roman" panose="02020603050405020304" pitchFamily="18" charset="0"/>
                <a:ea typeface="黑体" charset="0"/>
                <a:cs typeface="黑体" charset="0"/>
              </a:rPr>
              <a:t>从属性三元组中学习到的属性表示可以落在同一向量空间中。即使属性来自不同的KG，但</a:t>
            </a:r>
            <a:r>
              <a:rPr lang="zh-CN" altLang="en-US" b="1">
                <a:solidFill>
                  <a:srgbClr val="C00000"/>
                </a:solidFill>
                <a:uFillTx/>
                <a:latin typeface="Times New Roman" panose="02020603050405020304" pitchFamily="18" charset="0"/>
                <a:ea typeface="黑体" charset="0"/>
                <a:cs typeface="黑体" charset="0"/>
              </a:rPr>
              <a:t>属性字符串</a:t>
            </a:r>
            <a:r>
              <a:rPr lang="zh-CN" altLang="en-US">
                <a:uFillTx/>
                <a:latin typeface="Times New Roman" panose="02020603050405020304" pitchFamily="18" charset="0"/>
                <a:ea typeface="黑体" charset="0"/>
                <a:cs typeface="黑体" charset="0"/>
              </a:rPr>
              <a:t>基本类似，因此可以从属性字符串中学习字符表示。</a:t>
            </a:r>
          </a:p>
          <a:p>
            <a:pPr indent="457200" fontAlgn="auto">
              <a:lnSpc>
                <a:spcPct val="150000"/>
              </a:lnSpc>
              <a:buNone/>
            </a:pPr>
            <a:r>
              <a:rPr lang="zh-CN" altLang="en-US">
                <a:uFillTx/>
                <a:latin typeface="Times New Roman" panose="02020603050405020304" pitchFamily="18" charset="0"/>
                <a:ea typeface="黑体" charset="0"/>
                <a:cs typeface="黑体" charset="0"/>
              </a:rPr>
              <a:t>然后，利用属性字符表示，将实体结构表示带入同一向量空间中，使得实体嵌入能够从两个KG中获取实体间的相似性。</a:t>
            </a:r>
          </a:p>
          <a:p>
            <a:pPr indent="457200" fontAlgn="auto">
              <a:lnSpc>
                <a:spcPct val="150000"/>
              </a:lnSpc>
              <a:buNone/>
            </a:pPr>
            <a:endParaRPr lang="zh-CN" altLang="en-US">
              <a:uFillTx/>
              <a:latin typeface="Times New Roman" panose="02020603050405020304" pitchFamily="18" charset="0"/>
              <a:ea typeface="黑体" charset="0"/>
              <a:cs typeface="黑体" charset="0"/>
            </a:endParaRPr>
          </a:p>
        </p:txBody>
      </p:sp>
      <p:sp>
        <p:nvSpPr>
          <p:cNvPr id="4" name="文本框 3"/>
          <p:cNvSpPr txBox="1"/>
          <p:nvPr/>
        </p:nvSpPr>
        <p:spPr>
          <a:xfrm>
            <a:off x="4417060" y="3244850"/>
            <a:ext cx="309880" cy="368300"/>
          </a:xfrm>
          <a:prstGeom prst="rect">
            <a:avLst/>
          </a:prstGeom>
          <a:noFill/>
        </p:spPr>
        <p:txBody>
          <a:bodyPr wrap="none" rtlCol="0" anchor="t">
            <a:spAutoFit/>
          </a:bodyP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07555" y="173355"/>
            <a:ext cx="2036445" cy="583565"/>
          </a:xfrm>
          <a:prstGeom prst="rect">
            <a:avLst/>
          </a:prstGeom>
          <a:noFill/>
        </p:spPr>
        <p:txBody>
          <a:bodyPr wrap="square" rtlCol="0">
            <a:spAutoFit/>
          </a:bodyPr>
          <a:lstStyle/>
          <a:p>
            <a:pPr algn="l"/>
            <a:r>
              <a:rPr lang="zh-CN" altLang="en-US" sz="3200" b="1">
                <a:uFillTx/>
                <a:latin typeface="Times New Roman Bold" panose="02020603050405020304" charset="0"/>
                <a:ea typeface="黑体" charset="0"/>
                <a:cs typeface="Times New Roman Bold" panose="02020603050405020304" charset="0"/>
                <a:sym typeface="+mn-ea"/>
              </a:rPr>
              <a:t>实体对齐</a:t>
            </a:r>
          </a:p>
        </p:txBody>
      </p:sp>
      <p:sp>
        <p:nvSpPr>
          <p:cNvPr id="4" name="文本框 3"/>
          <p:cNvSpPr txBox="1"/>
          <p:nvPr/>
        </p:nvSpPr>
        <p:spPr>
          <a:xfrm>
            <a:off x="4417060" y="3244850"/>
            <a:ext cx="309880" cy="368300"/>
          </a:xfrm>
          <a:prstGeom prst="rect">
            <a:avLst/>
          </a:prstGeom>
          <a:noFill/>
        </p:spPr>
        <p:txBody>
          <a:bodyPr wrap="none" rtlCol="0" anchor="t">
            <a:spAutoFit/>
          </a:bodyPr>
          <a:lstStyle/>
          <a:p>
            <a:endParaRPr lang="zh-CN" altLang="en-US"/>
          </a:p>
        </p:txBody>
      </p:sp>
      <p:grpSp>
        <p:nvGrpSpPr>
          <p:cNvPr id="6" name="组合 5"/>
          <p:cNvGrpSpPr/>
          <p:nvPr/>
        </p:nvGrpSpPr>
        <p:grpSpPr>
          <a:xfrm>
            <a:off x="782955" y="2345055"/>
            <a:ext cx="7577455" cy="2168525"/>
            <a:chOff x="1234" y="3038"/>
            <a:chExt cx="11933" cy="3415"/>
          </a:xfrm>
        </p:grpSpPr>
        <p:sp>
          <p:nvSpPr>
            <p:cNvPr id="3" name="文本框 2"/>
            <p:cNvSpPr txBox="1"/>
            <p:nvPr/>
          </p:nvSpPr>
          <p:spPr>
            <a:xfrm>
              <a:off x="1234" y="3038"/>
              <a:ext cx="11933" cy="3415"/>
            </a:xfrm>
            <a:prstGeom prst="rect">
              <a:avLst/>
            </a:prstGeom>
            <a:noFill/>
          </p:spPr>
          <p:txBody>
            <a:bodyPr wrap="square" rtlCol="0" anchor="t">
              <a:spAutoFit/>
            </a:bodyPr>
            <a:lstStyle/>
            <a:p>
              <a:pPr indent="457200" fontAlgn="auto">
                <a:lnSpc>
                  <a:spcPct val="150000"/>
                </a:lnSpc>
                <a:buNone/>
              </a:pPr>
              <a:r>
                <a:rPr lang="zh-CN" altLang="en-US">
                  <a:uFillTx/>
                  <a:latin typeface="Times New Roman" panose="02020603050405020304" pitchFamily="18" charset="0"/>
                  <a:ea typeface="黑体" charset="0"/>
                  <a:cs typeface="黑体" charset="0"/>
                </a:rPr>
                <a:t>给定一个实体h1∈G1，计算h1与</a:t>
              </a:r>
              <a:r>
                <a:rPr lang="zh-CN" altLang="en-US" b="1">
                  <a:solidFill>
                    <a:srgbClr val="C00000"/>
                  </a:solidFill>
                  <a:uFillTx/>
                  <a:latin typeface="Times New Roman" panose="02020603050405020304" pitchFamily="18" charset="0"/>
                  <a:ea typeface="黑体" charset="0"/>
                  <a:cs typeface="黑体" charset="0"/>
                </a:rPr>
                <a:t>所有</a:t>
              </a:r>
              <a:r>
                <a:rPr lang="zh-CN" altLang="en-US">
                  <a:uFillTx/>
                  <a:latin typeface="Times New Roman" panose="02020603050405020304" pitchFamily="18" charset="0"/>
                  <a:ea typeface="黑体" charset="0"/>
                  <a:cs typeface="黑体" charset="0"/>
                </a:rPr>
                <a:t>实体h2∈G2之间的相似度。</a:t>
              </a:r>
            </a:p>
            <a:p>
              <a:pPr indent="457200" fontAlgn="auto">
                <a:lnSpc>
                  <a:spcPct val="150000"/>
                </a:lnSpc>
                <a:buNone/>
              </a:pPr>
              <a:endParaRPr lang="zh-CN" altLang="en-US">
                <a:uFillTx/>
                <a:latin typeface="Times New Roman" panose="02020603050405020304" pitchFamily="18" charset="0"/>
                <a:ea typeface="黑体" charset="0"/>
                <a:cs typeface="黑体" charset="0"/>
              </a:endParaRPr>
            </a:p>
            <a:p>
              <a:pPr indent="457200" fontAlgn="auto">
                <a:lnSpc>
                  <a:spcPct val="150000"/>
                </a:lnSpc>
                <a:buNone/>
              </a:pPr>
              <a:endParaRPr lang="zh-CN" altLang="en-US">
                <a:uFillTx/>
                <a:latin typeface="Times New Roman" panose="02020603050405020304" pitchFamily="18" charset="0"/>
                <a:ea typeface="黑体" charset="0"/>
                <a:cs typeface="黑体" charset="0"/>
              </a:endParaRPr>
            </a:p>
            <a:p>
              <a:pPr indent="457200" fontAlgn="auto">
                <a:lnSpc>
                  <a:spcPct val="150000"/>
                </a:lnSpc>
                <a:buNone/>
              </a:pPr>
              <a:r>
                <a:rPr lang="zh-CN" altLang="en-US">
                  <a:uFillTx/>
                  <a:latin typeface="Times New Roman" panose="02020603050405020304" pitchFamily="18" charset="0"/>
                  <a:ea typeface="黑体" charset="0"/>
                  <a:cs typeface="黑体" charset="0"/>
                </a:rPr>
                <a:t>⟨h1, hmap⟩是预期的对齐实体对，使用相似性阈值β来过滤</a:t>
              </a:r>
              <a:r>
                <a:rPr lang="zh-CN" altLang="en-US">
                  <a:uFillTx/>
                  <a:latin typeface="Times New Roman" panose="02020603050405020304" pitchFamily="18" charset="0"/>
                  <a:ea typeface="黑体" charset="0"/>
                  <a:cs typeface="黑体" charset="0"/>
                  <a:sym typeface="+mn-ea"/>
                </a:rPr>
                <a:t>无法对齐的实体。</a:t>
              </a:r>
            </a:p>
          </p:txBody>
        </p:sp>
        <p:pic>
          <p:nvPicPr>
            <p:cNvPr id="5" name="图片 4"/>
            <p:cNvPicPr>
              <a:picLocks noChangeAspect="1"/>
            </p:cNvPicPr>
            <p:nvPr/>
          </p:nvPicPr>
          <p:blipFill>
            <a:blip r:embed="rId2"/>
            <a:stretch>
              <a:fillRect/>
            </a:stretch>
          </p:blipFill>
          <p:spPr>
            <a:xfrm>
              <a:off x="2108" y="3986"/>
              <a:ext cx="3980" cy="920"/>
            </a:xfrm>
            <a:prstGeom prst="rect">
              <a:avLst/>
            </a:prstGeom>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07555" y="173355"/>
            <a:ext cx="2036445" cy="583565"/>
          </a:xfrm>
          <a:prstGeom prst="rect">
            <a:avLst/>
          </a:prstGeom>
          <a:noFill/>
        </p:spPr>
        <p:txBody>
          <a:bodyPr wrap="square" rtlCol="0">
            <a:spAutoFit/>
          </a:bodyPr>
          <a:lstStyle/>
          <a:p>
            <a:pPr algn="l"/>
            <a:r>
              <a:rPr lang="en-US" altLang="zh-CN" sz="3200" b="1">
                <a:uFillTx/>
                <a:latin typeface="Times New Roman Bold" panose="02020603050405020304" charset="0"/>
                <a:ea typeface="黑体" charset="0"/>
                <a:cs typeface="Times New Roman Bold" panose="02020603050405020304" charset="0"/>
                <a:sym typeface="+mn-ea"/>
              </a:rPr>
              <a:t>Model</a:t>
            </a:r>
          </a:p>
        </p:txBody>
      </p:sp>
      <p:sp>
        <p:nvSpPr>
          <p:cNvPr id="4" name="文本框 3"/>
          <p:cNvSpPr txBox="1"/>
          <p:nvPr/>
        </p:nvSpPr>
        <p:spPr>
          <a:xfrm>
            <a:off x="4417060" y="3244850"/>
            <a:ext cx="309880" cy="368300"/>
          </a:xfrm>
          <a:prstGeom prst="rect">
            <a:avLst/>
          </a:prstGeom>
          <a:noFill/>
        </p:spPr>
        <p:txBody>
          <a:bodyPr wrap="none" rtlCol="0" anchor="t">
            <a:spAutoFit/>
          </a:bodyPr>
          <a:lstStyle/>
          <a:p>
            <a:endParaRPr lang="zh-CN" altLang="en-US"/>
          </a:p>
        </p:txBody>
      </p:sp>
      <p:pic>
        <p:nvPicPr>
          <p:cNvPr id="10" name="图片 9"/>
          <p:cNvPicPr>
            <a:picLocks noChangeAspect="1"/>
          </p:cNvPicPr>
          <p:nvPr/>
        </p:nvPicPr>
        <p:blipFill>
          <a:blip r:embed="rId2"/>
          <a:stretch>
            <a:fillRect/>
          </a:stretch>
        </p:blipFill>
        <p:spPr>
          <a:xfrm>
            <a:off x="0" y="1642110"/>
            <a:ext cx="9144000" cy="40722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18985" y="187960"/>
            <a:ext cx="1811020" cy="583565"/>
          </a:xfrm>
          <a:prstGeom prst="rect">
            <a:avLst/>
          </a:prstGeom>
          <a:noFill/>
        </p:spPr>
        <p:txBody>
          <a:bodyPr wrap="none" rtlCol="0">
            <a:spAutoFit/>
          </a:bodyPr>
          <a:lstStyle/>
          <a:p>
            <a:pPr algn="l"/>
            <a:r>
              <a:rPr lang="zh-CN" altLang="en-US" sz="3200" b="1">
                <a:latin typeface="黑体" charset="0"/>
                <a:ea typeface="黑体" charset="0"/>
              </a:rPr>
              <a:t>两种方法</a:t>
            </a:r>
          </a:p>
        </p:txBody>
      </p:sp>
      <p:sp>
        <p:nvSpPr>
          <p:cNvPr id="4" name="文本框 3"/>
          <p:cNvSpPr txBox="1"/>
          <p:nvPr/>
        </p:nvSpPr>
        <p:spPr>
          <a:xfrm>
            <a:off x="766445" y="1135380"/>
            <a:ext cx="7611110" cy="2249170"/>
          </a:xfrm>
          <a:prstGeom prst="rect">
            <a:avLst/>
          </a:prstGeom>
          <a:noFill/>
        </p:spPr>
        <p:txBody>
          <a:bodyPr wrap="square" rtlCol="0" anchor="t">
            <a:spAutoFit/>
          </a:bodyPr>
          <a:lstStyle/>
          <a:p>
            <a:pPr marL="285750" indent="-285750" fontAlgn="auto">
              <a:lnSpc>
                <a:spcPct val="130000"/>
              </a:lnSpc>
              <a:buFont typeface="Arial" panose="020B0604020202090204" pitchFamily="34" charset="0"/>
              <a:buChar char="•"/>
            </a:pPr>
            <a:r>
              <a:rPr lang="zh-CN" altLang="en-US">
                <a:solidFill>
                  <a:schemeClr val="tx1"/>
                </a:solidFill>
                <a:uFillTx/>
                <a:latin typeface="黑体" charset="0"/>
                <a:ea typeface="黑体" charset="0"/>
                <a:cs typeface="黑体" charset="0"/>
              </a:rPr>
              <a:t>方法1 (A1):将不同数据源捕获的知识进行关联和融合，以构建更新的知识图谱。数据可以是结构化的、半结构化的，甚至是非结构化的。</a:t>
            </a:r>
            <a:r>
              <a:rPr lang="zh-CN" altLang="en-US" b="1">
                <a:solidFill>
                  <a:srgbClr val="C00000"/>
                </a:solidFill>
                <a:uFillTx/>
                <a:latin typeface="黑体" charset="0"/>
                <a:ea typeface="黑体" charset="0"/>
                <a:cs typeface="黑体" charset="0"/>
              </a:rPr>
              <a:t>第三方知识图谱</a:t>
            </a:r>
            <a:r>
              <a:rPr lang="zh-CN" altLang="en-US">
                <a:solidFill>
                  <a:schemeClr val="tx1"/>
                </a:solidFill>
                <a:uFillTx/>
                <a:latin typeface="黑体" charset="0"/>
                <a:ea typeface="黑体" charset="0"/>
                <a:cs typeface="黑体" charset="0"/>
              </a:rPr>
              <a:t>作为知识库或现有数据源有助于这一过程。</a:t>
            </a:r>
          </a:p>
          <a:p>
            <a:pPr marL="285750" indent="-285750" fontAlgn="auto">
              <a:lnSpc>
                <a:spcPct val="130000"/>
              </a:lnSpc>
              <a:buFont typeface="Arial" panose="020B0604020202090204" pitchFamily="34" charset="0"/>
              <a:buChar char="•"/>
            </a:pPr>
            <a:r>
              <a:rPr lang="zh-CN" altLang="en-US">
                <a:solidFill>
                  <a:schemeClr val="tx1"/>
                </a:solidFill>
                <a:uFillTx/>
                <a:latin typeface="黑体" charset="0"/>
                <a:ea typeface="黑体" charset="0"/>
                <a:cs typeface="黑体" charset="0"/>
              </a:rPr>
              <a:t>方法2 (A2):将</a:t>
            </a:r>
            <a:r>
              <a:rPr lang="zh-CN" altLang="en-US" b="1">
                <a:solidFill>
                  <a:srgbClr val="C00000"/>
                </a:solidFill>
                <a:uFillTx/>
                <a:latin typeface="黑体" charset="0"/>
                <a:ea typeface="黑体" charset="0"/>
                <a:cs typeface="黑体" charset="0"/>
              </a:rPr>
              <a:t>已有的</a:t>
            </a:r>
            <a:r>
              <a:rPr lang="zh-CN" altLang="en-US">
                <a:solidFill>
                  <a:schemeClr val="tx1"/>
                </a:solidFill>
                <a:uFillTx/>
                <a:latin typeface="黑体" charset="0"/>
                <a:ea typeface="黑体" charset="0"/>
                <a:cs typeface="黑体" charset="0"/>
              </a:rPr>
              <a:t>知识图谱进行关联和集成，实现单个精细化、完整、独特的知识图谱。在这种方法中，只接收</a:t>
            </a:r>
            <a:r>
              <a:rPr lang="zh-CN" altLang="en-US" b="1">
                <a:solidFill>
                  <a:srgbClr val="C00000"/>
                </a:solidFill>
                <a:uFillTx/>
                <a:latin typeface="黑体" charset="0"/>
                <a:ea typeface="黑体" charset="0"/>
                <a:cs typeface="黑体" charset="0"/>
              </a:rPr>
              <a:t>知识图谱作为输入</a:t>
            </a:r>
            <a:r>
              <a:rPr lang="zh-CN" altLang="en-US">
                <a:solidFill>
                  <a:schemeClr val="tx1"/>
                </a:solidFill>
                <a:uFillTx/>
                <a:latin typeface="黑体" charset="0"/>
                <a:ea typeface="黑体" charset="0"/>
                <a:cs typeface="黑体" charset="0"/>
              </a:rPr>
              <a:t>，然后对输入的知识图谱进行融合</a:t>
            </a:r>
          </a:p>
        </p:txBody>
      </p:sp>
      <p:pic>
        <p:nvPicPr>
          <p:cNvPr id="7" name="图片 6"/>
          <p:cNvPicPr>
            <a:picLocks noChangeAspect="1"/>
          </p:cNvPicPr>
          <p:nvPr/>
        </p:nvPicPr>
        <p:blipFill>
          <a:blip r:embed="rId2"/>
          <a:stretch>
            <a:fillRect/>
          </a:stretch>
        </p:blipFill>
        <p:spPr>
          <a:xfrm>
            <a:off x="802640" y="3479165"/>
            <a:ext cx="7538720" cy="28409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40045" y="188595"/>
            <a:ext cx="3439160" cy="583565"/>
          </a:xfrm>
          <a:prstGeom prst="rect">
            <a:avLst/>
          </a:prstGeom>
          <a:noFill/>
        </p:spPr>
        <p:txBody>
          <a:bodyPr wrap="none" rtlCol="0">
            <a:spAutoFit/>
          </a:bodyPr>
          <a:lstStyle/>
          <a:p>
            <a:r>
              <a:rPr lang="zh-CN" altLang="en-US" sz="3200" b="1">
                <a:latin typeface="黑体" charset="0"/>
                <a:ea typeface="黑体" charset="0"/>
              </a:rPr>
              <a:t>知识图谱融合操作</a:t>
            </a:r>
          </a:p>
        </p:txBody>
      </p:sp>
      <p:sp>
        <p:nvSpPr>
          <p:cNvPr id="3" name="文本框 2"/>
          <p:cNvSpPr txBox="1"/>
          <p:nvPr/>
        </p:nvSpPr>
        <p:spPr>
          <a:xfrm>
            <a:off x="1694180" y="2185035"/>
            <a:ext cx="5755005" cy="1476375"/>
          </a:xfrm>
          <a:prstGeom prst="rect">
            <a:avLst/>
          </a:prstGeom>
          <a:noFill/>
        </p:spPr>
        <p:txBody>
          <a:bodyPr wrap="square" rtlCol="0" anchor="t">
            <a:spAutoFit/>
          </a:bodyPr>
          <a:lstStyle/>
          <a:p>
            <a:pPr fontAlgn="auto">
              <a:lnSpc>
                <a:spcPct val="150000"/>
              </a:lnSpc>
            </a:pPr>
            <a:r>
              <a:rPr lang="zh-CN" altLang="en-US" sz="2000">
                <a:latin typeface="黑体" charset="0"/>
                <a:ea typeface="黑体" charset="0"/>
                <a:cs typeface="黑体" charset="0"/>
              </a:rPr>
              <a:t>1）实体词在</a:t>
            </a:r>
            <a:r>
              <a:rPr lang="zh-CN" altLang="en-US" sz="2000" b="1">
                <a:solidFill>
                  <a:srgbClr val="C00000"/>
                </a:solidFill>
                <a:latin typeface="黑体" charset="0"/>
                <a:ea typeface="黑体" charset="0"/>
                <a:cs typeface="黑体" charset="0"/>
              </a:rPr>
              <a:t>新的</a:t>
            </a:r>
            <a:r>
              <a:rPr lang="zh-CN" altLang="en-US" sz="2000">
                <a:latin typeface="黑体" charset="0"/>
                <a:ea typeface="黑体" charset="0"/>
                <a:cs typeface="黑体" charset="0"/>
              </a:rPr>
              <a:t>上下级位置上进行插入；</a:t>
            </a:r>
          </a:p>
          <a:p>
            <a:pPr fontAlgn="auto">
              <a:lnSpc>
                <a:spcPct val="150000"/>
              </a:lnSpc>
            </a:pPr>
            <a:r>
              <a:rPr lang="zh-CN" altLang="en-US" sz="2000">
                <a:latin typeface="黑体" charset="0"/>
                <a:ea typeface="黑体" charset="0"/>
                <a:cs typeface="黑体" charset="0"/>
              </a:rPr>
              <a:t>2）不同图谱中的</a:t>
            </a:r>
            <a:r>
              <a:rPr lang="zh-CN" altLang="en-US" sz="2000" b="1">
                <a:solidFill>
                  <a:srgbClr val="C00000"/>
                </a:solidFill>
                <a:latin typeface="黑体" charset="0"/>
                <a:ea typeface="黑体" charset="0"/>
                <a:cs typeface="黑体" charset="0"/>
              </a:rPr>
              <a:t>同义</a:t>
            </a:r>
            <a:r>
              <a:rPr lang="zh-CN" altLang="en-US" sz="2000">
                <a:latin typeface="黑体" charset="0"/>
                <a:ea typeface="黑体" charset="0"/>
                <a:cs typeface="黑体" charset="0"/>
              </a:rPr>
              <a:t>实体词完成</a:t>
            </a:r>
            <a:r>
              <a:rPr lang="zh-CN" altLang="en-US" sz="2000" b="1">
                <a:solidFill>
                  <a:srgbClr val="C00000"/>
                </a:solidFill>
                <a:latin typeface="黑体" charset="0"/>
                <a:ea typeface="黑体" charset="0"/>
                <a:cs typeface="黑体" charset="0"/>
              </a:rPr>
              <a:t>合并</a:t>
            </a:r>
            <a:r>
              <a:rPr lang="zh-CN" altLang="en-US" sz="2000">
                <a:latin typeface="黑体" charset="0"/>
                <a:ea typeface="黑体" charset="0"/>
                <a:cs typeface="黑体" charset="0"/>
              </a:rPr>
              <a:t>；</a:t>
            </a:r>
          </a:p>
          <a:p>
            <a:pPr fontAlgn="auto">
              <a:lnSpc>
                <a:spcPct val="150000"/>
              </a:lnSpc>
            </a:pPr>
            <a:r>
              <a:rPr lang="zh-CN" altLang="en-US" sz="2000">
                <a:latin typeface="黑体" charset="0"/>
                <a:ea typeface="黑体" charset="0"/>
                <a:cs typeface="黑体" charset="0"/>
              </a:rPr>
              <a:t>3）三元组关系随着实体词位置变化而</a:t>
            </a:r>
            <a:r>
              <a:rPr lang="zh-CN" altLang="en-US" sz="2000" b="1">
                <a:solidFill>
                  <a:srgbClr val="C00000"/>
                </a:solidFill>
                <a:latin typeface="黑体" charset="0"/>
                <a:ea typeface="黑体" charset="0"/>
                <a:cs typeface="黑体" charset="0"/>
              </a:rPr>
              <a:t>动态调整</a:t>
            </a:r>
            <a:r>
              <a:rPr lang="zh-CN" altLang="en-US" sz="2000">
                <a:latin typeface="黑体" charset="0"/>
                <a:ea typeface="黑体" charset="0"/>
                <a:cs typeface="黑体"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704965" y="176530"/>
            <a:ext cx="2218055" cy="583565"/>
          </a:xfrm>
          <a:prstGeom prst="rect">
            <a:avLst/>
          </a:prstGeom>
          <a:noFill/>
        </p:spPr>
        <p:txBody>
          <a:bodyPr wrap="none" rtlCol="0">
            <a:spAutoFit/>
          </a:bodyPr>
          <a:lstStyle/>
          <a:p>
            <a:pPr algn="l"/>
            <a:r>
              <a:rPr lang="zh-CN" altLang="en-US" sz="3200" b="1">
                <a:latin typeface="黑体" charset="0"/>
                <a:ea typeface="黑体" charset="0"/>
              </a:rPr>
              <a:t>面临的挑战</a:t>
            </a:r>
          </a:p>
        </p:txBody>
      </p:sp>
      <p:sp>
        <p:nvSpPr>
          <p:cNvPr id="2" name="文本框 1"/>
          <p:cNvSpPr txBox="1"/>
          <p:nvPr/>
        </p:nvSpPr>
        <p:spPr>
          <a:xfrm>
            <a:off x="361950" y="1492250"/>
            <a:ext cx="8420100" cy="4407535"/>
          </a:xfrm>
          <a:prstGeom prst="rect">
            <a:avLst/>
          </a:prstGeom>
          <a:noFill/>
        </p:spPr>
        <p:txBody>
          <a:bodyPr wrap="square" rtlCol="0" anchor="t">
            <a:spAutoFit/>
          </a:bodyPr>
          <a:lstStyle/>
          <a:p>
            <a:pPr marL="285750" indent="-285750" fontAlgn="auto">
              <a:lnSpc>
                <a:spcPct val="130000"/>
              </a:lnSpc>
              <a:buFont typeface="Arial" panose="020B0604020202090204" pitchFamily="34" charset="0"/>
              <a:buChar char="•"/>
            </a:pPr>
            <a:r>
              <a:rPr lang="zh-CN" altLang="en-US" b="1">
                <a:solidFill>
                  <a:srgbClr val="C00000"/>
                </a:solidFill>
                <a:uFillTx/>
                <a:latin typeface="Times New Roman" panose="02020603050405020304" pitchFamily="18" charset="0"/>
                <a:ea typeface="黑体" charset="0"/>
                <a:cs typeface="黑体" charset="0"/>
              </a:rPr>
              <a:t>知识异构(Knowledge heterogeneity)</a:t>
            </a:r>
            <a:r>
              <a:rPr lang="zh-CN" altLang="en-US">
                <a:solidFill>
                  <a:schemeClr val="tx1"/>
                </a:solidFill>
                <a:uFillTx/>
                <a:latin typeface="Times New Roman" panose="02020603050405020304" pitchFamily="18" charset="0"/>
                <a:ea typeface="黑体" charset="0"/>
                <a:cs typeface="黑体" charset="0"/>
              </a:rPr>
              <a:t>:知识在不同的来源以不同的形式存储和表示。</a:t>
            </a:r>
            <a:r>
              <a:rPr lang="zh-CN" altLang="en-US" b="1">
                <a:solidFill>
                  <a:schemeClr val="tx1"/>
                </a:solidFill>
                <a:uFillTx/>
                <a:latin typeface="Times New Roman" panose="02020603050405020304" pitchFamily="18" charset="0"/>
                <a:ea typeface="黑体" charset="0"/>
                <a:cs typeface="黑体" charset="0"/>
              </a:rPr>
              <a:t>不同的表示可能指的是相同的知识</a:t>
            </a:r>
            <a:r>
              <a:rPr lang="zh-CN" altLang="en-US">
                <a:solidFill>
                  <a:schemeClr val="tx1"/>
                </a:solidFill>
                <a:uFillTx/>
                <a:latin typeface="Times New Roman" panose="02020603050405020304" pitchFamily="18" charset="0"/>
                <a:ea typeface="黑体" charset="0"/>
                <a:cs typeface="黑体" charset="0"/>
              </a:rPr>
              <a:t>。并非所有的来源都是正式的和结构化的;例如，来自社交媒体或传感器的数据可以容纳大量的非结构化信息，这些信息通常有</a:t>
            </a:r>
            <a:r>
              <a:rPr lang="zh-CN" altLang="en-US" b="1">
                <a:solidFill>
                  <a:srgbClr val="C00000"/>
                </a:solidFill>
                <a:uFillTx/>
                <a:latin typeface="Times New Roman" panose="02020603050405020304" pitchFamily="18" charset="0"/>
                <a:ea typeface="黑体" charset="0"/>
                <a:cs typeface="黑体" charset="0"/>
              </a:rPr>
              <a:t>噪声</a:t>
            </a:r>
            <a:r>
              <a:rPr lang="zh-CN" altLang="en-US">
                <a:solidFill>
                  <a:schemeClr val="tx1"/>
                </a:solidFill>
                <a:uFillTx/>
                <a:latin typeface="Times New Roman" panose="02020603050405020304" pitchFamily="18" charset="0"/>
                <a:ea typeface="黑体" charset="0"/>
                <a:cs typeface="黑体" charset="0"/>
              </a:rPr>
              <a:t>，导致在提取过程中产生不精确的三元组。此外，来自不同数据源的信息可能存在</a:t>
            </a:r>
            <a:r>
              <a:rPr lang="zh-CN" altLang="en-US" b="1">
                <a:solidFill>
                  <a:srgbClr val="C00000"/>
                </a:solidFill>
                <a:uFillTx/>
                <a:latin typeface="Times New Roman" panose="02020603050405020304" pitchFamily="18" charset="0"/>
                <a:ea typeface="黑体" charset="0"/>
                <a:cs typeface="黑体" charset="0"/>
              </a:rPr>
              <a:t>重复</a:t>
            </a:r>
            <a:r>
              <a:rPr lang="zh-CN" altLang="en-US">
                <a:solidFill>
                  <a:schemeClr val="tx1"/>
                </a:solidFill>
                <a:uFillTx/>
                <a:latin typeface="Times New Roman" panose="02020603050405020304" pitchFamily="18" charset="0"/>
                <a:ea typeface="黑体" charset="0"/>
                <a:cs typeface="黑体" charset="0"/>
              </a:rPr>
              <a:t>，因此在知识融合过程中容易出现错误。这导致在进行知识图谱融合时存在</a:t>
            </a:r>
            <a:r>
              <a:rPr lang="zh-CN" altLang="en-US" b="1">
                <a:solidFill>
                  <a:srgbClr val="C00000"/>
                </a:solidFill>
                <a:uFillTx/>
                <a:latin typeface="Times New Roman" panose="02020603050405020304" pitchFamily="18" charset="0"/>
                <a:ea typeface="黑体" charset="0"/>
                <a:cs typeface="黑体" charset="0"/>
              </a:rPr>
              <a:t>歧义、冗余和不一致</a:t>
            </a:r>
            <a:r>
              <a:rPr lang="zh-CN" altLang="en-US">
                <a:solidFill>
                  <a:schemeClr val="tx1"/>
                </a:solidFill>
                <a:uFillTx/>
                <a:latin typeface="Times New Roman" panose="02020603050405020304" pitchFamily="18" charset="0"/>
                <a:ea typeface="黑体" charset="0"/>
                <a:cs typeface="黑体" charset="0"/>
              </a:rPr>
              <a:t>的问题。</a:t>
            </a:r>
          </a:p>
          <a:p>
            <a:pPr marL="285750" indent="-285750" fontAlgn="auto">
              <a:lnSpc>
                <a:spcPct val="130000"/>
              </a:lnSpc>
              <a:buFont typeface="Arial" panose="020B0604020202090204" pitchFamily="34" charset="0"/>
              <a:buChar char="•"/>
            </a:pPr>
            <a:r>
              <a:rPr lang="zh-CN" altLang="en-US" b="1">
                <a:solidFill>
                  <a:srgbClr val="C00000"/>
                </a:solidFill>
                <a:uFillTx/>
                <a:latin typeface="Times New Roman" panose="02020603050405020304" pitchFamily="18" charset="0"/>
                <a:ea typeface="黑体" charset="0"/>
                <a:cs typeface="黑体" charset="0"/>
              </a:rPr>
              <a:t>复杂关系(Complex relations):</a:t>
            </a:r>
            <a:r>
              <a:rPr lang="zh-CN" altLang="en-US">
                <a:solidFill>
                  <a:schemeClr val="tx1"/>
                </a:solidFill>
                <a:uFillTx/>
                <a:latin typeface="Times New Roman" panose="02020603050405020304" pitchFamily="18" charset="0"/>
                <a:ea typeface="黑体" charset="0"/>
                <a:cs typeface="黑体" charset="0"/>
              </a:rPr>
              <a:t>现实世界的知识图谱在领域覆盖、抽象细节和多语言等方面涉及许多复杂关系。</a:t>
            </a:r>
          </a:p>
          <a:p>
            <a:pPr marL="285750" indent="-285750" fontAlgn="auto">
              <a:lnSpc>
                <a:spcPct val="130000"/>
              </a:lnSpc>
              <a:buFont typeface="Arial" panose="020B0604020202090204" pitchFamily="34" charset="0"/>
              <a:buChar char="•"/>
            </a:pPr>
            <a:r>
              <a:rPr lang="zh-CN" altLang="en-US">
                <a:solidFill>
                  <a:schemeClr val="tx1"/>
                </a:solidFill>
                <a:uFillTx/>
                <a:latin typeface="Times New Roman" panose="02020603050405020304" pitchFamily="18" charset="0"/>
                <a:ea typeface="黑体" charset="0"/>
                <a:cs typeface="黑体" charset="0"/>
              </a:rPr>
              <a:t>实时处理(Real-time processing)</a:t>
            </a:r>
          </a:p>
          <a:p>
            <a:pPr marL="285750" indent="-285750" fontAlgn="auto">
              <a:lnSpc>
                <a:spcPct val="130000"/>
              </a:lnSpc>
              <a:buFont typeface="Arial" panose="020B0604020202090204" pitchFamily="34" charset="0"/>
              <a:buChar char="•"/>
            </a:pPr>
            <a:r>
              <a:rPr lang="zh-CN" altLang="en-US">
                <a:solidFill>
                  <a:schemeClr val="tx1"/>
                </a:solidFill>
                <a:uFillTx/>
                <a:latin typeface="Times New Roman" panose="02020603050405020304" pitchFamily="18" charset="0"/>
                <a:ea typeface="黑体" charset="0"/>
                <a:cs typeface="黑体" charset="0"/>
              </a:rPr>
              <a:t>验证和确认(Verification and validation)</a:t>
            </a:r>
          </a:p>
          <a:p>
            <a:pPr marL="285750" indent="-285750" fontAlgn="auto">
              <a:lnSpc>
                <a:spcPct val="130000"/>
              </a:lnSpc>
              <a:buFont typeface="Arial" panose="020B0604020202090204" pitchFamily="34" charset="0"/>
              <a:buChar char="•"/>
            </a:pPr>
            <a:r>
              <a:rPr lang="zh-CN" altLang="en-US">
                <a:solidFill>
                  <a:schemeClr val="tx1"/>
                </a:solidFill>
                <a:uFillTx/>
                <a:latin typeface="Times New Roman" panose="02020603050405020304" pitchFamily="18" charset="0"/>
                <a:ea typeface="黑体" charset="0"/>
                <a:cs typeface="黑体" charset="0"/>
              </a:rPr>
              <a:t>信任(Trust)</a:t>
            </a:r>
          </a:p>
          <a:p>
            <a:pPr marL="285750" indent="-285750" fontAlgn="auto">
              <a:lnSpc>
                <a:spcPct val="130000"/>
              </a:lnSpc>
              <a:buFont typeface="Arial" panose="020B0604020202090204" pitchFamily="34" charset="0"/>
              <a:buChar char="•"/>
            </a:pPr>
            <a:r>
              <a:rPr lang="zh-CN" altLang="en-US">
                <a:solidFill>
                  <a:schemeClr val="tx1"/>
                </a:solidFill>
                <a:uFillTx/>
                <a:latin typeface="Times New Roman" panose="02020603050405020304" pitchFamily="18" charset="0"/>
                <a:ea typeface="黑体" charset="0"/>
                <a:cs typeface="黑体" charset="0"/>
              </a:rPr>
              <a:t>隐私(Privacy)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70170" y="213360"/>
            <a:ext cx="3715385" cy="583565"/>
          </a:xfrm>
          <a:prstGeom prst="rect">
            <a:avLst/>
          </a:prstGeom>
          <a:noFill/>
        </p:spPr>
        <p:txBody>
          <a:bodyPr wrap="none" rtlCol="0">
            <a:spAutoFit/>
          </a:bodyPr>
          <a:lstStyle/>
          <a:p>
            <a:pPr algn="l"/>
            <a:r>
              <a:rPr lang="zh-CN" altLang="en-US" sz="3200" b="1">
                <a:solidFill>
                  <a:schemeClr val="tx1"/>
                </a:solidFill>
                <a:uFillTx/>
                <a:latin typeface="Times New Roman" panose="02020603050405020304" pitchFamily="18" charset="0"/>
                <a:ea typeface="黑体" charset="0"/>
              </a:rPr>
              <a:t>Tensor factorization</a:t>
            </a:r>
          </a:p>
        </p:txBody>
      </p:sp>
      <p:grpSp>
        <p:nvGrpSpPr>
          <p:cNvPr id="9" name="组合 8"/>
          <p:cNvGrpSpPr/>
          <p:nvPr/>
        </p:nvGrpSpPr>
        <p:grpSpPr>
          <a:xfrm>
            <a:off x="1118235" y="1764665"/>
            <a:ext cx="7214235" cy="3328670"/>
            <a:chOff x="1817" y="2350"/>
            <a:chExt cx="11361" cy="5242"/>
          </a:xfrm>
        </p:grpSpPr>
        <p:sp>
          <p:nvSpPr>
            <p:cNvPr id="4" name="文本框 3"/>
            <p:cNvSpPr txBox="1"/>
            <p:nvPr/>
          </p:nvSpPr>
          <p:spPr>
            <a:xfrm>
              <a:off x="1817" y="2350"/>
              <a:ext cx="11361" cy="5242"/>
            </a:xfrm>
            <a:prstGeom prst="rect">
              <a:avLst/>
            </a:prstGeom>
            <a:noFill/>
          </p:spPr>
          <p:txBody>
            <a:bodyPr wrap="square" rtlCol="0" anchor="t">
              <a:spAutoFit/>
            </a:bodyPr>
            <a:lstStyle/>
            <a:p>
              <a:pPr indent="457200" fontAlgn="auto">
                <a:lnSpc>
                  <a:spcPct val="130000"/>
                </a:lnSpc>
                <a:buFont typeface="Arial" panose="020B0604020202090204" pitchFamily="34" charset="0"/>
                <a:buNone/>
              </a:pPr>
              <a:r>
                <a:rPr lang="zh-CN" altLang="en-US">
                  <a:solidFill>
                    <a:schemeClr val="tx1"/>
                  </a:solidFill>
                  <a:uFillTx/>
                  <a:latin typeface="Times New Roman" panose="02020603050405020304" pitchFamily="18" charset="0"/>
                  <a:ea typeface="黑体" charset="0"/>
                  <a:cs typeface="黑体" charset="0"/>
                </a:rPr>
                <a:t>将知识图谱用二元张量模型 </a:t>
              </a:r>
              <a:r>
                <a:rPr lang="en-US" altLang="zh-CN" b="1" i="1">
                  <a:solidFill>
                    <a:schemeClr val="tx1"/>
                  </a:solidFill>
                  <a:uFillTx/>
                  <a:latin typeface="Times New Roman Bold Italic" panose="02020603050405020304" charset="0"/>
                  <a:ea typeface="黑体" charset="0"/>
                  <a:cs typeface="Times New Roman Bold Italic" panose="02020603050405020304" charset="0"/>
                </a:rPr>
                <a:t>X </a:t>
              </a:r>
              <a:r>
                <a:rPr lang="zh-CN" altLang="en-US">
                  <a:solidFill>
                    <a:schemeClr val="tx1"/>
                  </a:solidFill>
                  <a:uFillTx/>
                  <a:latin typeface="Times New Roman Bold Italic" panose="02020603050405020304" charset="0"/>
                  <a:ea typeface="黑体" charset="0"/>
                  <a:cs typeface="Times New Roman Bold Italic" panose="02020603050405020304" charset="0"/>
                </a:rPr>
                <a:t>表示，</a:t>
              </a:r>
              <a:r>
                <a:rPr lang="zh-CN" altLang="en-US">
                  <a:uFillTx/>
                  <a:latin typeface="Times New Roman" panose="02020603050405020304" pitchFamily="18" charset="0"/>
                  <a:ea typeface="黑体" charset="0"/>
                  <a:cs typeface="黑体" charset="0"/>
                  <a:sym typeface="+mn-ea"/>
                </a:rPr>
                <a:t> </a:t>
              </a:r>
              <a:r>
                <a:rPr lang="en-US" altLang="zh-CN" b="1" i="1">
                  <a:uFillTx/>
                  <a:latin typeface="Times New Roman Bold Italic" panose="02020603050405020304" charset="0"/>
                  <a:ea typeface="黑体" charset="0"/>
                  <a:cs typeface="Times New Roman Bold Italic" panose="02020603050405020304" charset="0"/>
                  <a:sym typeface="+mn-ea"/>
                </a:rPr>
                <a:t>X </a:t>
              </a:r>
              <a:r>
                <a:rPr lang="zh-CN" altLang="en-US">
                  <a:uFillTx/>
                  <a:latin typeface="Times New Roman" panose="02020603050405020304" pitchFamily="18" charset="0"/>
                  <a:ea typeface="黑体" charset="0"/>
                  <a:cs typeface="Times New Roman" panose="02020603050405020304" pitchFamily="18" charset="0"/>
                  <a:sym typeface="+mn-ea"/>
                </a:rPr>
                <a:t>中的每一个元素 </a:t>
              </a:r>
              <a:r>
                <a:rPr lang="en-US" altLang="zh-CN" b="1" i="1">
                  <a:uFillTx/>
                  <a:latin typeface="Times New Roman Bold Italic" panose="02020603050405020304" charset="0"/>
                  <a:ea typeface="黑体" charset="0"/>
                  <a:cs typeface="Times New Roman Bold Italic" panose="02020603050405020304" charset="0"/>
                  <a:sym typeface="+mn-ea"/>
                </a:rPr>
                <a:t>x</a:t>
              </a:r>
              <a:r>
                <a:rPr lang="en-US" altLang="zh-CN" b="1" i="1" baseline="-25000">
                  <a:uFillTx/>
                  <a:latin typeface="Times New Roman Bold Italic" panose="02020603050405020304" charset="0"/>
                  <a:ea typeface="黑体" charset="0"/>
                  <a:cs typeface="Times New Roman Bold Italic" panose="02020603050405020304" charset="0"/>
                  <a:sym typeface="+mn-ea"/>
                </a:rPr>
                <a:t>ij </a:t>
              </a:r>
              <a:r>
                <a:rPr lang="zh-CN" altLang="en-US">
                  <a:uFillTx/>
                  <a:latin typeface="Times New Roman Bold Italic" panose="02020603050405020304" charset="0"/>
                  <a:ea typeface="黑体" charset="0"/>
                  <a:cs typeface="Times New Roman Bold Italic" panose="02020603050405020304" charset="0"/>
                  <a:sym typeface="+mn-ea"/>
                </a:rPr>
                <a:t>是一个三元组</a:t>
              </a:r>
              <a:r>
                <a:rPr lang="en-US" altLang="zh-CN">
                  <a:uFillTx/>
                  <a:latin typeface="Times New Roman Bold Italic" panose="02020603050405020304" charset="0"/>
                  <a:ea typeface="黑体" charset="0"/>
                  <a:cs typeface="Times New Roman Bold Italic" panose="02020603050405020304" charset="0"/>
                  <a:sym typeface="+mn-ea"/>
                </a:rPr>
                <a:t>&lt;e</a:t>
              </a:r>
              <a:r>
                <a:rPr lang="en-US" altLang="zh-CN" baseline="-25000">
                  <a:uFillTx/>
                  <a:latin typeface="Times New Roman Bold Italic" panose="02020603050405020304" charset="0"/>
                  <a:ea typeface="黑体" charset="0"/>
                  <a:cs typeface="Times New Roman Bold Italic" panose="02020603050405020304" charset="0"/>
                  <a:sym typeface="+mn-ea"/>
                </a:rPr>
                <a:t>i </a:t>
              </a:r>
              <a:r>
                <a:rPr lang="en-US" altLang="zh-CN">
                  <a:uFillTx/>
                  <a:latin typeface="Times New Roman Bold Italic" panose="02020603050405020304" charset="0"/>
                  <a:ea typeface="黑体" charset="0"/>
                  <a:cs typeface="Times New Roman Bold Italic" panose="02020603050405020304" charset="0"/>
                  <a:sym typeface="+mn-ea"/>
                </a:rPr>
                <a:t>, r , e</a:t>
              </a:r>
              <a:r>
                <a:rPr lang="en-US" altLang="zh-CN" baseline="-25000">
                  <a:uFillTx/>
                  <a:latin typeface="Times New Roman Bold Italic" panose="02020603050405020304" charset="0"/>
                  <a:ea typeface="黑体" charset="0"/>
                  <a:cs typeface="Times New Roman Bold Italic" panose="02020603050405020304" charset="0"/>
                  <a:sym typeface="+mn-ea"/>
                </a:rPr>
                <a:t>j</a:t>
              </a:r>
              <a:r>
                <a:rPr lang="en-US" altLang="zh-CN">
                  <a:uFillTx/>
                  <a:latin typeface="Times New Roman Bold Italic" panose="02020603050405020304" charset="0"/>
                  <a:ea typeface="黑体" charset="0"/>
                  <a:cs typeface="Times New Roman Bold Italic" panose="02020603050405020304" charset="0"/>
                  <a:sym typeface="+mn-ea"/>
                </a:rPr>
                <a:t>&gt;,</a:t>
              </a:r>
              <a:r>
                <a:rPr lang="zh-CN" altLang="en-US">
                  <a:uFillTx/>
                  <a:latin typeface="Times New Roman Bold Italic" panose="02020603050405020304" charset="0"/>
                  <a:ea typeface="黑体" charset="0"/>
                  <a:cs typeface="Times New Roman Bold Italic" panose="02020603050405020304" charset="0"/>
                  <a:sym typeface="+mn-ea"/>
                </a:rPr>
                <a:t>其中</a:t>
              </a:r>
              <a:r>
                <a:rPr lang="en-US" altLang="zh-CN">
                  <a:uFillTx/>
                  <a:latin typeface="Times New Roman Bold Italic" panose="02020603050405020304" charset="0"/>
                  <a:ea typeface="黑体" charset="0"/>
                  <a:cs typeface="Times New Roman Bold Italic" panose="02020603050405020304" charset="0"/>
                  <a:sym typeface="+mn-ea"/>
                </a:rPr>
                <a:t>e</a:t>
              </a:r>
              <a:r>
                <a:rPr lang="en-US" altLang="zh-CN" baseline="-25000">
                  <a:uFillTx/>
                  <a:latin typeface="Times New Roman Bold Italic" panose="02020603050405020304" charset="0"/>
                  <a:ea typeface="黑体" charset="0"/>
                  <a:cs typeface="Times New Roman Bold Italic" panose="02020603050405020304" charset="0"/>
                  <a:sym typeface="+mn-ea"/>
                </a:rPr>
                <a:t>i </a:t>
              </a:r>
              <a:r>
                <a:rPr lang="zh-CN" altLang="en-US">
                  <a:uFillTx/>
                  <a:latin typeface="Times New Roman Bold Italic" panose="02020603050405020304" charset="0"/>
                  <a:ea typeface="黑体" charset="0"/>
                  <a:cs typeface="Times New Roman Bold Italic" panose="02020603050405020304" charset="0"/>
                  <a:sym typeface="+mn-ea"/>
                </a:rPr>
                <a:t>和</a:t>
              </a:r>
              <a:r>
                <a:rPr lang="en-US" altLang="zh-CN">
                  <a:uFillTx/>
                  <a:latin typeface="Times New Roman Bold Italic" panose="02020603050405020304" charset="0"/>
                  <a:ea typeface="黑体" charset="0"/>
                  <a:cs typeface="Times New Roman Bold Italic" panose="02020603050405020304" charset="0"/>
                  <a:sym typeface="+mn-ea"/>
                </a:rPr>
                <a:t> e</a:t>
              </a:r>
              <a:r>
                <a:rPr lang="en-US" altLang="zh-CN" baseline="-25000">
                  <a:uFillTx/>
                  <a:latin typeface="Times New Roman Bold Italic" panose="02020603050405020304" charset="0"/>
                  <a:ea typeface="黑体" charset="0"/>
                  <a:cs typeface="Times New Roman Bold Italic" panose="02020603050405020304" charset="0"/>
                  <a:sym typeface="+mn-ea"/>
                </a:rPr>
                <a:t>j </a:t>
              </a:r>
              <a:r>
                <a:rPr lang="zh-CN" altLang="en-US">
                  <a:uFillTx/>
                  <a:latin typeface="Times New Roman Bold Italic" panose="02020603050405020304" charset="0"/>
                  <a:ea typeface="黑体" charset="0"/>
                  <a:cs typeface="Times New Roman Bold Italic" panose="02020603050405020304" charset="0"/>
                  <a:sym typeface="+mn-ea"/>
                </a:rPr>
                <a:t>是两个实体，r 代表实体间的关系。</a:t>
              </a:r>
            </a:p>
            <a:p>
              <a:pPr indent="457200" fontAlgn="auto">
                <a:lnSpc>
                  <a:spcPct val="130000"/>
                </a:lnSpc>
                <a:buFont typeface="Arial" panose="020B0604020202090204" pitchFamily="34" charset="0"/>
                <a:buNone/>
              </a:pPr>
              <a:endParaRPr lang="zh-CN" altLang="en-US">
                <a:uFillTx/>
                <a:latin typeface="Times New Roman Bold Italic" panose="02020603050405020304" charset="0"/>
                <a:ea typeface="黑体" charset="0"/>
                <a:cs typeface="Times New Roman Bold Italic" panose="02020603050405020304" charset="0"/>
                <a:sym typeface="+mn-ea"/>
              </a:endParaRPr>
            </a:p>
            <a:p>
              <a:pPr indent="457200" fontAlgn="auto">
                <a:lnSpc>
                  <a:spcPct val="130000"/>
                </a:lnSpc>
                <a:buFont typeface="Arial" panose="020B0604020202090204" pitchFamily="34" charset="0"/>
                <a:buNone/>
              </a:pPr>
              <a:endParaRPr lang="zh-CN" altLang="en-US">
                <a:uFillTx/>
                <a:latin typeface="Times New Roman Bold Italic" panose="02020603050405020304" charset="0"/>
                <a:ea typeface="黑体" charset="0"/>
                <a:cs typeface="Times New Roman Bold Italic" panose="02020603050405020304" charset="0"/>
                <a:sym typeface="+mn-ea"/>
              </a:endParaRPr>
            </a:p>
            <a:p>
              <a:pPr indent="457200" fontAlgn="auto">
                <a:lnSpc>
                  <a:spcPct val="130000"/>
                </a:lnSpc>
                <a:buFont typeface="Arial" panose="020B0604020202090204" pitchFamily="34" charset="0"/>
                <a:buNone/>
              </a:pPr>
              <a:r>
                <a:rPr lang="zh-CN" altLang="en-US">
                  <a:uFillTx/>
                  <a:latin typeface="Times New Roman Bold Italic" panose="02020603050405020304" charset="0"/>
                  <a:ea typeface="黑体" charset="0"/>
                  <a:cs typeface="Times New Roman Bold Italic" panose="02020603050405020304" charset="0"/>
                  <a:sym typeface="+mn-ea"/>
                </a:rPr>
                <a:t>张量分解可以高效地支持基于现有知识图谱发现两个实体是否相关的</a:t>
              </a:r>
              <a:r>
                <a:rPr lang="zh-CN" altLang="en-US" b="1">
                  <a:solidFill>
                    <a:srgbClr val="C00000"/>
                  </a:solidFill>
                  <a:uFillTx/>
                  <a:latin typeface="Times New Roman Bold Italic" panose="02020603050405020304" charset="0"/>
                  <a:ea typeface="黑体" charset="0"/>
                  <a:cs typeface="Times New Roman Bold Italic" panose="02020603050405020304" charset="0"/>
                  <a:sym typeface="+mn-ea"/>
                </a:rPr>
                <a:t>链接预测</a:t>
              </a:r>
              <a:r>
                <a:rPr lang="zh-CN" altLang="en-US">
                  <a:uFillTx/>
                  <a:latin typeface="Times New Roman Bold Italic" panose="02020603050405020304" charset="0"/>
                  <a:ea typeface="黑体" charset="0"/>
                  <a:cs typeface="Times New Roman Bold Italic" panose="02020603050405020304" charset="0"/>
                  <a:sym typeface="+mn-ea"/>
                </a:rPr>
                <a:t>任务。</a:t>
              </a:r>
            </a:p>
            <a:p>
              <a:pPr indent="457200" fontAlgn="auto">
                <a:lnSpc>
                  <a:spcPct val="130000"/>
                </a:lnSpc>
                <a:buFont typeface="Arial" panose="020B0604020202090204" pitchFamily="34" charset="0"/>
                <a:buNone/>
              </a:pPr>
              <a:r>
                <a:rPr lang="zh-CN" altLang="en-US">
                  <a:uFillTx/>
                  <a:latin typeface="Times New Roman Bold Italic" panose="02020603050405020304" charset="0"/>
                  <a:ea typeface="黑体" charset="0"/>
                  <a:cs typeface="Times New Roman Bold Italic" panose="02020603050405020304" charset="0"/>
                  <a:sym typeface="+mn-ea"/>
                </a:rPr>
                <a:t>基于张量分解的知识图谱融合核心思想是将图谱中</a:t>
              </a:r>
              <a:r>
                <a:rPr lang="zh-CN" altLang="en-US" b="1">
                  <a:solidFill>
                    <a:srgbClr val="C00000"/>
                  </a:solidFill>
                  <a:uFillTx/>
                  <a:latin typeface="Times New Roman Bold Italic" panose="02020603050405020304" charset="0"/>
                  <a:ea typeface="黑体" charset="0"/>
                  <a:cs typeface="Times New Roman Bold Italic" panose="02020603050405020304" charset="0"/>
                  <a:sym typeface="+mn-ea"/>
                </a:rPr>
                <a:t>实体以及实体间关系</a:t>
              </a:r>
              <a:r>
                <a:rPr lang="zh-CN" altLang="en-US">
                  <a:uFillTx/>
                  <a:latin typeface="Times New Roman Bold Italic" panose="02020603050405020304" charset="0"/>
                  <a:ea typeface="黑体" charset="0"/>
                  <a:cs typeface="Times New Roman Bold Italic" panose="02020603050405020304" charset="0"/>
                  <a:sym typeface="+mn-ea"/>
                </a:rPr>
                <a:t>建模成向量，通过</a:t>
              </a:r>
              <a:r>
                <a:rPr lang="zh-CN" altLang="en-US" b="1">
                  <a:solidFill>
                    <a:srgbClr val="C00000"/>
                  </a:solidFill>
                  <a:uFillTx/>
                  <a:latin typeface="Times New Roman Bold Italic" panose="02020603050405020304" charset="0"/>
                  <a:ea typeface="黑体" charset="0"/>
                  <a:cs typeface="Times New Roman Bold Italic" panose="02020603050405020304" charset="0"/>
                  <a:sym typeface="+mn-ea"/>
                </a:rPr>
                <a:t>矩阵运算</a:t>
              </a:r>
              <a:r>
                <a:rPr lang="zh-CN" altLang="en-US">
                  <a:uFillTx/>
                  <a:latin typeface="Times New Roman Bold Italic" panose="02020603050405020304" charset="0"/>
                  <a:ea typeface="黑体" charset="0"/>
                  <a:cs typeface="Times New Roman Bold Italic" panose="02020603050405020304" charset="0"/>
                  <a:sym typeface="+mn-ea"/>
                </a:rPr>
                <a:t>（如正则化分解和成对交互张量分解）来发现新的 RDF 三元组。</a:t>
              </a:r>
            </a:p>
          </p:txBody>
        </p:sp>
        <p:pic>
          <p:nvPicPr>
            <p:cNvPr id="6" name="图片 5"/>
            <p:cNvPicPr>
              <a:picLocks noChangeAspect="1"/>
            </p:cNvPicPr>
            <p:nvPr/>
          </p:nvPicPr>
          <p:blipFill>
            <a:blip r:embed="rId2"/>
            <a:srcRect r="16363" b="-2295"/>
            <a:stretch>
              <a:fillRect/>
            </a:stretch>
          </p:blipFill>
          <p:spPr>
            <a:xfrm>
              <a:off x="4293" y="3653"/>
              <a:ext cx="7565" cy="936"/>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70170" y="213360"/>
            <a:ext cx="3762375" cy="583565"/>
          </a:xfrm>
          <a:prstGeom prst="rect">
            <a:avLst/>
          </a:prstGeom>
          <a:noFill/>
        </p:spPr>
        <p:txBody>
          <a:bodyPr wrap="none" rtlCol="0">
            <a:spAutoFit/>
          </a:bodyPr>
          <a:lstStyle/>
          <a:p>
            <a:pPr algn="l"/>
            <a:r>
              <a:rPr lang="zh-CN" altLang="en-US" sz="3200" b="1">
                <a:solidFill>
                  <a:schemeClr val="tx1"/>
                </a:solidFill>
                <a:uFillTx/>
                <a:latin typeface="Times New Roman" panose="02020603050405020304" pitchFamily="18" charset="0"/>
                <a:ea typeface="黑体" charset="0"/>
              </a:rPr>
              <a:t>Embedding methods</a:t>
            </a:r>
          </a:p>
        </p:txBody>
      </p:sp>
      <p:sp>
        <p:nvSpPr>
          <p:cNvPr id="4" name="文本框 3"/>
          <p:cNvSpPr txBox="1"/>
          <p:nvPr/>
        </p:nvSpPr>
        <p:spPr>
          <a:xfrm>
            <a:off x="965200" y="1894840"/>
            <a:ext cx="7214235" cy="2609215"/>
          </a:xfrm>
          <a:prstGeom prst="rect">
            <a:avLst/>
          </a:prstGeom>
          <a:noFill/>
        </p:spPr>
        <p:txBody>
          <a:bodyPr wrap="square" rtlCol="0" anchor="t">
            <a:spAutoFit/>
          </a:bodyPr>
          <a:lstStyle/>
          <a:p>
            <a:pPr indent="457200" fontAlgn="auto">
              <a:lnSpc>
                <a:spcPct val="130000"/>
              </a:lnSpc>
              <a:buFont typeface="Arial" panose="020B0604020202090204" pitchFamily="34" charset="0"/>
              <a:buNone/>
            </a:pPr>
            <a:r>
              <a:rPr lang="zh-CN" altLang="en-US">
                <a:uFillTx/>
                <a:latin typeface="Times New Roman Bold Italic" panose="02020603050405020304" charset="0"/>
                <a:ea typeface="黑体" charset="0"/>
                <a:cs typeface="Times New Roman Bold Italic" panose="02020603050405020304" charset="0"/>
                <a:sym typeface="+mn-ea"/>
              </a:rPr>
              <a:t>嵌入方法旨在学习如何在低维向量空间中嵌入知识图谱中的实体和关系。该方法也称为知识图谱嵌入方法。学习嵌入的基本思想是建立一个</a:t>
            </a:r>
            <a:r>
              <a:rPr lang="zh-CN" altLang="en-US" b="1">
                <a:solidFill>
                  <a:srgbClr val="C00000"/>
                </a:solidFill>
                <a:uFillTx/>
                <a:latin typeface="Times New Roman Bold Italic" panose="02020603050405020304" charset="0"/>
                <a:ea typeface="黑体" charset="0"/>
                <a:cs typeface="Times New Roman Bold Italic" panose="02020603050405020304" charset="0"/>
                <a:sym typeface="+mn-ea"/>
              </a:rPr>
              <a:t>得分函数</a:t>
            </a:r>
            <a:r>
              <a:rPr lang="zh-CN" altLang="en-US">
                <a:uFillTx/>
                <a:latin typeface="Times New Roman Bold Italic" panose="02020603050405020304" charset="0"/>
                <a:ea typeface="黑体" charset="0"/>
                <a:cs typeface="Times New Roman Bold Italic" panose="02020603050405020304" charset="0"/>
                <a:sym typeface="+mn-ea"/>
              </a:rPr>
              <a:t>来衡量嵌入空间中三元组的</a:t>
            </a:r>
            <a:r>
              <a:rPr lang="zh-CN" altLang="en-US" b="1">
                <a:solidFill>
                  <a:srgbClr val="C00000"/>
                </a:solidFill>
                <a:uFillTx/>
                <a:latin typeface="Times New Roman Bold Italic" panose="02020603050405020304" charset="0"/>
                <a:ea typeface="黑体" charset="0"/>
                <a:cs typeface="Times New Roman Bold Italic" panose="02020603050405020304" charset="0"/>
                <a:sym typeface="+mn-ea"/>
              </a:rPr>
              <a:t>合理性</a:t>
            </a:r>
            <a:r>
              <a:rPr lang="zh-CN" altLang="en-US">
                <a:uFillTx/>
                <a:latin typeface="Times New Roman Bold Italic" panose="02020603050405020304" charset="0"/>
                <a:ea typeface="黑体" charset="0"/>
                <a:cs typeface="Times New Roman Bold Italic" panose="02020603050405020304" charset="0"/>
                <a:sym typeface="+mn-ea"/>
              </a:rPr>
              <a:t>。</a:t>
            </a:r>
          </a:p>
          <a:p>
            <a:pPr indent="457200" fontAlgn="auto">
              <a:lnSpc>
                <a:spcPct val="130000"/>
              </a:lnSpc>
              <a:buFont typeface="Arial" panose="020B0604020202090204" pitchFamily="34" charset="0"/>
              <a:buNone/>
            </a:pPr>
            <a:endParaRPr lang="zh-CN" altLang="en-US">
              <a:uFillTx/>
              <a:latin typeface="Times New Roman Bold Italic" panose="02020603050405020304" charset="0"/>
              <a:ea typeface="黑体" charset="0"/>
              <a:cs typeface="Times New Roman Bold Italic" panose="02020603050405020304" charset="0"/>
              <a:sym typeface="+mn-ea"/>
            </a:endParaRPr>
          </a:p>
          <a:p>
            <a:pPr indent="457200" fontAlgn="auto">
              <a:lnSpc>
                <a:spcPct val="130000"/>
              </a:lnSpc>
              <a:buFont typeface="Arial" panose="020B0604020202090204" pitchFamily="34" charset="0"/>
              <a:buNone/>
            </a:pPr>
            <a:r>
              <a:rPr lang="zh-CN" altLang="en-US">
                <a:uFillTx/>
                <a:latin typeface="Times New Roman Bold Italic" panose="02020603050405020304" charset="0"/>
                <a:ea typeface="黑体" charset="0"/>
                <a:cs typeface="Times New Roman Bold Italic" panose="02020603050405020304" charset="0"/>
                <a:sym typeface="+mn-ea"/>
              </a:rPr>
              <a:t>知识图谱中的三元组被建模为</a:t>
            </a:r>
            <a:r>
              <a:rPr lang="en-US" altLang="zh-CN">
                <a:uFillTx/>
                <a:latin typeface="Times New Roman Regular" panose="02020603050405020304" charset="0"/>
                <a:ea typeface="黑体" charset="0"/>
                <a:cs typeface="Times New Roman Regular" panose="02020603050405020304" charset="0"/>
                <a:sym typeface="+mn-ea"/>
              </a:rPr>
              <a:t>&lt; </a:t>
            </a:r>
            <a:r>
              <a:rPr lang="zh-CN" altLang="en-US" i="1">
                <a:uFillTx/>
                <a:latin typeface="Times New Roman Regular" panose="02020603050405020304" charset="0"/>
                <a:ea typeface="黑体" charset="0"/>
                <a:cs typeface="Times New Roman Regular" panose="02020603050405020304" charset="0"/>
                <a:sym typeface="+mn-ea"/>
              </a:rPr>
              <a:t>h, r, t</a:t>
            </a:r>
            <a:r>
              <a:rPr lang="zh-CN" altLang="en-US">
                <a:uFillTx/>
                <a:latin typeface="Times New Roman Regular" panose="02020603050405020304" charset="0"/>
                <a:ea typeface="黑体" charset="0"/>
                <a:cs typeface="Times New Roman Regular" panose="02020603050405020304" charset="0"/>
                <a:sym typeface="+mn-ea"/>
              </a:rPr>
              <a:t> </a:t>
            </a:r>
            <a:r>
              <a:rPr lang="en-US" altLang="zh-CN">
                <a:uFillTx/>
                <a:latin typeface="Times New Roman Regular" panose="02020603050405020304" charset="0"/>
                <a:ea typeface="黑体" charset="0"/>
                <a:cs typeface="Times New Roman Regular" panose="02020603050405020304" charset="0"/>
                <a:sym typeface="+mn-ea"/>
              </a:rPr>
              <a:t>&gt;</a:t>
            </a:r>
            <a:r>
              <a:rPr lang="zh-CN" altLang="en-US">
                <a:uFillTx/>
                <a:latin typeface="Times New Roman Bold Italic" panose="02020603050405020304" charset="0"/>
                <a:ea typeface="黑体" charset="0"/>
                <a:cs typeface="Times New Roman Bold Italic" panose="02020603050405020304" charset="0"/>
                <a:sym typeface="+mn-ea"/>
              </a:rPr>
              <a:t>，其中 h, t 是头和尾实体，r是关系。粗体字母</a:t>
            </a:r>
            <a:r>
              <a:rPr lang="zh-CN" altLang="en-US" b="1" i="1">
                <a:solidFill>
                  <a:srgbClr val="C00000"/>
                </a:solidFill>
                <a:uFillTx/>
                <a:latin typeface="Times New Roman Regular" panose="02020603050405020304" charset="0"/>
                <a:ea typeface="黑体" charset="0"/>
                <a:cs typeface="Times New Roman Regular" panose="02020603050405020304" charset="0"/>
                <a:sym typeface="+mn-ea"/>
              </a:rPr>
              <a:t> h、r、t </a:t>
            </a:r>
            <a:r>
              <a:rPr lang="zh-CN" altLang="en-US">
                <a:uFillTx/>
                <a:latin typeface="Times New Roman Bold Italic" panose="02020603050405020304" charset="0"/>
                <a:ea typeface="黑体" charset="0"/>
                <a:cs typeface="Times New Roman Bold Italic" panose="02020603050405020304" charset="0"/>
                <a:sym typeface="+mn-ea"/>
              </a:rPr>
              <a:t>表示相应的嵌入表示。我们称 S 是一组正确的三元组</a:t>
            </a:r>
            <a:r>
              <a:rPr lang="zh-CN" altLang="en-US">
                <a:uFillTx/>
                <a:latin typeface="Times New Roman" panose="02020603050405020304" pitchFamily="18" charset="0"/>
                <a:ea typeface="黑体" charset="0"/>
                <a:cs typeface="Times New Roman" panose="02020603050405020304" pitchFamily="18" charset="0"/>
                <a:sym typeface="+mn-ea"/>
              </a:rPr>
              <a:t>;</a:t>
            </a:r>
            <a:r>
              <a:rPr lang="zh-CN" altLang="en-US">
                <a:uFillTx/>
                <a:latin typeface="Times New Roman Bold Italic" panose="02020603050405020304" charset="0"/>
                <a:ea typeface="黑体" charset="0"/>
                <a:cs typeface="Times New Roman Bold Italic" panose="02020603050405020304" charset="0"/>
                <a:sym typeface="+mn-ea"/>
              </a:rPr>
              <a:t> S' 是一组损坏的三元组 。</a:t>
            </a:r>
            <a:endParaRPr lang="en-US" altLang="zh-CN">
              <a:uFillTx/>
              <a:latin typeface="Times New Roman Bold Italic" panose="02020603050405020304" charset="0"/>
              <a:ea typeface="黑体" charset="0"/>
              <a:cs typeface="Times New Roman Bold Italic" panose="0202060305040502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82320" y="3833495"/>
            <a:ext cx="7578725" cy="2458720"/>
          </a:xfrm>
          <a:prstGeom prst="rect">
            <a:avLst/>
          </a:prstGeom>
        </p:spPr>
      </p:pic>
      <p:sp>
        <p:nvSpPr>
          <p:cNvPr id="4" name="文本框 3"/>
          <p:cNvSpPr txBox="1"/>
          <p:nvPr/>
        </p:nvSpPr>
        <p:spPr>
          <a:xfrm>
            <a:off x="3710940" y="177165"/>
            <a:ext cx="5433060" cy="583565"/>
          </a:xfrm>
          <a:prstGeom prst="rect">
            <a:avLst/>
          </a:prstGeom>
          <a:noFill/>
        </p:spPr>
        <p:txBody>
          <a:bodyPr wrap="none" rtlCol="0">
            <a:spAutoFit/>
          </a:bodyPr>
          <a:lstStyle/>
          <a:p>
            <a:pPr algn="l"/>
            <a:r>
              <a:rPr lang="zh-CN" altLang="en-US" sz="3200" b="1">
                <a:latin typeface="Times New Roman Bold" panose="02020603050405020304" charset="0"/>
                <a:cs typeface="Times New Roman Bold" panose="02020603050405020304" charset="0"/>
                <a:sym typeface="+mn-ea"/>
              </a:rPr>
              <a:t>Translation-based approaches</a:t>
            </a:r>
            <a:endParaRPr lang="zh-CN" altLang="en-US" sz="3200" b="1">
              <a:solidFill>
                <a:schemeClr val="tx1"/>
              </a:solidFill>
              <a:uFillTx/>
              <a:latin typeface="Times New Roman Bold" panose="02020603050405020304" charset="0"/>
              <a:ea typeface="黑体" charset="0"/>
              <a:cs typeface="Times New Roman Bold" panose="02020603050405020304" charset="0"/>
              <a:sym typeface="+mn-ea"/>
            </a:endParaRPr>
          </a:p>
        </p:txBody>
      </p:sp>
      <p:grpSp>
        <p:nvGrpSpPr>
          <p:cNvPr id="13" name="组合 12"/>
          <p:cNvGrpSpPr/>
          <p:nvPr/>
        </p:nvGrpSpPr>
        <p:grpSpPr>
          <a:xfrm>
            <a:off x="671830" y="1224280"/>
            <a:ext cx="7800975" cy="2609215"/>
            <a:chOff x="1058" y="1928"/>
            <a:chExt cx="12285" cy="4109"/>
          </a:xfrm>
        </p:grpSpPr>
        <p:grpSp>
          <p:nvGrpSpPr>
            <p:cNvPr id="11" name="组合 10"/>
            <p:cNvGrpSpPr/>
            <p:nvPr/>
          </p:nvGrpSpPr>
          <p:grpSpPr>
            <a:xfrm>
              <a:off x="1058" y="1928"/>
              <a:ext cx="12285" cy="4109"/>
              <a:chOff x="1058" y="1928"/>
              <a:chExt cx="12285" cy="4109"/>
            </a:xfrm>
          </p:grpSpPr>
          <p:sp>
            <p:nvSpPr>
              <p:cNvPr id="5" name="文本框 4"/>
              <p:cNvSpPr txBox="1"/>
              <p:nvPr/>
            </p:nvSpPr>
            <p:spPr>
              <a:xfrm>
                <a:off x="1058" y="1928"/>
                <a:ext cx="12285" cy="4109"/>
              </a:xfrm>
              <a:prstGeom prst="rect">
                <a:avLst/>
              </a:prstGeom>
              <a:noFill/>
            </p:spPr>
            <p:txBody>
              <a:bodyPr wrap="square" rtlCol="0" anchor="t">
                <a:spAutoFit/>
              </a:bodyPr>
              <a:lstStyle/>
              <a:p>
                <a:pPr indent="457200" fontAlgn="auto">
                  <a:lnSpc>
                    <a:spcPct val="130000"/>
                  </a:lnSpc>
                </a:pPr>
                <a:r>
                  <a:rPr lang="zh-CN" altLang="en-US">
                    <a:solidFill>
                      <a:schemeClr val="tx1"/>
                    </a:solidFill>
                    <a:uFillTx/>
                    <a:latin typeface="Times New Roman" panose="02020603050405020304" pitchFamily="18" charset="0"/>
                    <a:ea typeface="黑体" charset="0"/>
                    <a:cs typeface="黑体" charset="0"/>
                  </a:rPr>
                  <a:t>基本思想是，每个</a:t>
                </a:r>
                <a:r>
                  <a:rPr lang="zh-CN" altLang="en-US" b="1">
                    <a:solidFill>
                      <a:srgbClr val="C00000"/>
                    </a:solidFill>
                    <a:uFillTx/>
                    <a:latin typeface="Times New Roman" panose="02020603050405020304" pitchFamily="18" charset="0"/>
                    <a:ea typeface="黑体" charset="0"/>
                    <a:cs typeface="黑体" charset="0"/>
                  </a:rPr>
                  <a:t>实体</a:t>
                </a:r>
                <a:r>
                  <a:rPr lang="zh-CN" altLang="en-US">
                    <a:solidFill>
                      <a:schemeClr val="tx1"/>
                    </a:solidFill>
                    <a:uFillTx/>
                    <a:latin typeface="Times New Roman" panose="02020603050405020304" pitchFamily="18" charset="0"/>
                    <a:ea typeface="黑体" charset="0"/>
                    <a:cs typeface="黑体" charset="0"/>
                  </a:rPr>
                  <a:t>都被建模为向量空间中的一个</a:t>
                </a:r>
                <a:r>
                  <a:rPr lang="zh-CN" altLang="en-US" b="1">
                    <a:solidFill>
                      <a:srgbClr val="C00000"/>
                    </a:solidFill>
                    <a:uFillTx/>
                    <a:latin typeface="Times New Roman" panose="02020603050405020304" pitchFamily="18" charset="0"/>
                    <a:ea typeface="黑体" charset="0"/>
                    <a:cs typeface="黑体" charset="0"/>
                  </a:rPr>
                  <a:t>点</a:t>
                </a:r>
                <a:r>
                  <a:rPr lang="zh-CN" altLang="en-US">
                    <a:solidFill>
                      <a:schemeClr val="tx1"/>
                    </a:solidFill>
                    <a:uFillTx/>
                    <a:latin typeface="Times New Roman" panose="02020603050405020304" pitchFamily="18" charset="0"/>
                    <a:ea typeface="黑体" charset="0"/>
                    <a:cs typeface="黑体" charset="0"/>
                  </a:rPr>
                  <a:t>，每个</a:t>
                </a:r>
                <a:r>
                  <a:rPr lang="zh-CN" altLang="en-US" b="1">
                    <a:solidFill>
                      <a:srgbClr val="C00000"/>
                    </a:solidFill>
                    <a:uFillTx/>
                    <a:latin typeface="Times New Roman" panose="02020603050405020304" pitchFamily="18" charset="0"/>
                    <a:ea typeface="黑体" charset="0"/>
                    <a:cs typeface="黑体" charset="0"/>
                  </a:rPr>
                  <a:t>关系</a:t>
                </a:r>
                <a:r>
                  <a:rPr lang="zh-CN" altLang="en-US">
                    <a:solidFill>
                      <a:schemeClr val="tx1"/>
                    </a:solidFill>
                    <a:uFillTx/>
                    <a:latin typeface="Times New Roman" panose="02020603050405020304" pitchFamily="18" charset="0"/>
                    <a:ea typeface="黑体" charset="0"/>
                    <a:cs typeface="黑体" charset="0"/>
                  </a:rPr>
                  <a:t>都被建模为该空间中的一个</a:t>
                </a:r>
                <a:r>
                  <a:rPr lang="zh-CN" altLang="en-US" b="1">
                    <a:solidFill>
                      <a:srgbClr val="C00000"/>
                    </a:solidFill>
                    <a:uFillTx/>
                    <a:latin typeface="Times New Roman" panose="02020603050405020304" pitchFamily="18" charset="0"/>
                    <a:ea typeface="黑体" charset="0"/>
                    <a:cs typeface="黑体" charset="0"/>
                  </a:rPr>
                  <a:t>操作(平移和投影)</a:t>
                </a:r>
                <a:r>
                  <a:rPr lang="zh-CN" altLang="en-US">
                    <a:solidFill>
                      <a:schemeClr val="tx1"/>
                    </a:solidFill>
                    <a:uFillTx/>
                    <a:latin typeface="Times New Roman" panose="02020603050405020304" pitchFamily="18" charset="0"/>
                    <a:ea typeface="黑体" charset="0"/>
                    <a:cs typeface="黑体" charset="0"/>
                  </a:rPr>
                  <a:t>。</a:t>
                </a:r>
              </a:p>
              <a:p>
                <a:pPr marL="285750" indent="0" fontAlgn="auto">
                  <a:lnSpc>
                    <a:spcPct val="130000"/>
                  </a:lnSpc>
                  <a:buFont typeface="Arial" panose="020B0604020202090204" pitchFamily="34" charset="0"/>
                  <a:buChar char="•"/>
                </a:pPr>
                <a:r>
                  <a:rPr lang="en-US" altLang="zh-CN">
                    <a:solidFill>
                      <a:schemeClr val="tx1"/>
                    </a:solidFill>
                    <a:uFillTx/>
                    <a:latin typeface="Times New Roman" panose="02020603050405020304" pitchFamily="18" charset="0"/>
                    <a:ea typeface="黑体" charset="0"/>
                    <a:cs typeface="黑体" charset="0"/>
                  </a:rPr>
                  <a:t>TransE</a:t>
                </a:r>
                <a:r>
                  <a:rPr lang="zh-CN" altLang="en-US">
                    <a:solidFill>
                      <a:schemeClr val="tx1"/>
                    </a:solidFill>
                    <a:uFillTx/>
                    <a:latin typeface="Times New Roman" panose="02020603050405020304" pitchFamily="18" charset="0"/>
                    <a:ea typeface="黑体" charset="0"/>
                    <a:cs typeface="黑体" charset="0"/>
                  </a:rPr>
                  <a:t>：</a:t>
                </a:r>
                <a:r>
                  <a:rPr lang="en-US" altLang="zh-CN">
                    <a:solidFill>
                      <a:schemeClr val="tx1"/>
                    </a:solidFill>
                    <a:uFillTx/>
                    <a:latin typeface="Times New Roman" panose="02020603050405020304" pitchFamily="18" charset="0"/>
                    <a:ea typeface="黑体" charset="0"/>
                    <a:cs typeface="黑体" charset="0"/>
                  </a:rPr>
                  <a:t>如果三元组                         ，那么                   (头实体的嵌入加上关系的嵌入应该接近尾实体的嵌入)                             </a:t>
                </a:r>
                <a:r>
                  <a:rPr lang="zh-CN" altLang="en-US" b="1">
                    <a:solidFill>
                      <a:srgbClr val="C00000"/>
                    </a:solidFill>
                    <a:uFillTx/>
                    <a:latin typeface="Times New Roman" panose="02020603050405020304" pitchFamily="18" charset="0"/>
                    <a:ea typeface="黑体" charset="0"/>
                    <a:cs typeface="黑体" charset="0"/>
                  </a:rPr>
                  <a:t>适用于一对一的关系</a:t>
                </a:r>
                <a:endParaRPr lang="en-US" altLang="zh-CN">
                  <a:solidFill>
                    <a:schemeClr val="tx1"/>
                  </a:solidFill>
                  <a:uFillTx/>
                  <a:latin typeface="Times New Roman" panose="02020603050405020304" pitchFamily="18" charset="0"/>
                  <a:ea typeface="黑体" charset="0"/>
                  <a:cs typeface="黑体" charset="0"/>
                </a:endParaRPr>
              </a:p>
              <a:p>
                <a:pPr marL="285750" indent="0" fontAlgn="auto">
                  <a:lnSpc>
                    <a:spcPct val="130000"/>
                  </a:lnSpc>
                  <a:buFont typeface="Arial" panose="020B0604020202090204" pitchFamily="34" charset="0"/>
                  <a:buChar char="•"/>
                </a:pPr>
                <a:r>
                  <a:rPr lang="en-US" altLang="zh-CN">
                    <a:solidFill>
                      <a:schemeClr val="tx1"/>
                    </a:solidFill>
                    <a:uFillTx/>
                    <a:latin typeface="Times New Roman" panose="02020603050405020304" pitchFamily="18" charset="0"/>
                    <a:ea typeface="黑体" charset="0"/>
                    <a:cs typeface="黑体" charset="0"/>
                  </a:rPr>
                  <a:t>TransH</a:t>
                </a:r>
                <a:r>
                  <a:rPr lang="zh-CN" altLang="en-US">
                    <a:solidFill>
                      <a:schemeClr val="tx1"/>
                    </a:solidFill>
                    <a:uFillTx/>
                    <a:latin typeface="Times New Roman" panose="02020603050405020304" pitchFamily="18" charset="0"/>
                    <a:ea typeface="黑体" charset="0"/>
                    <a:cs typeface="黑体" charset="0"/>
                  </a:rPr>
                  <a:t>：将关系建模为一个超平面，并在超平面上进行转换操作。</a:t>
                </a:r>
                <a:r>
                  <a:rPr lang="en-US" altLang="zh-CN" b="1" i="1">
                    <a:solidFill>
                      <a:schemeClr val="tx1"/>
                    </a:solidFill>
                    <a:uFillTx/>
                    <a:latin typeface="Times New Roman Bold Italic" panose="02020603050405020304" charset="0"/>
                    <a:ea typeface="黑体" charset="0"/>
                    <a:cs typeface="Times New Roman Bold Italic" panose="02020603050405020304" charset="0"/>
                  </a:rPr>
                  <a:t>h</a:t>
                </a:r>
                <a:r>
                  <a:rPr lang="zh-CN" altLang="en-US">
                    <a:solidFill>
                      <a:schemeClr val="tx1"/>
                    </a:solidFill>
                    <a:uFillTx/>
                    <a:latin typeface="Times New Roman" panose="02020603050405020304" pitchFamily="18" charset="0"/>
                    <a:ea typeface="黑体" charset="0"/>
                    <a:cs typeface="黑体" charset="0"/>
                  </a:rPr>
                  <a:t>和</a:t>
                </a:r>
                <a:r>
                  <a:rPr lang="en-US" altLang="zh-CN" b="1" i="1">
                    <a:solidFill>
                      <a:schemeClr val="tx1"/>
                    </a:solidFill>
                    <a:uFillTx/>
                    <a:latin typeface="Times New Roman Bold Italic" panose="02020603050405020304" charset="0"/>
                    <a:ea typeface="黑体" charset="0"/>
                    <a:cs typeface="Times New Roman Bold Italic" panose="02020603050405020304" charset="0"/>
                  </a:rPr>
                  <a:t>t</a:t>
                </a:r>
                <a:r>
                  <a:rPr lang="zh-CN" altLang="en-US">
                    <a:solidFill>
                      <a:schemeClr val="tx1"/>
                    </a:solidFill>
                    <a:uFillTx/>
                    <a:latin typeface="Times New Roman" panose="02020603050405020304" pitchFamily="18" charset="0"/>
                    <a:ea typeface="黑体" charset="0"/>
                    <a:cs typeface="黑体" charset="0"/>
                  </a:rPr>
                  <a:t>的投影分别记为</a:t>
                </a:r>
                <a:r>
                  <a:rPr lang="en-US" altLang="zh-CN" b="1" i="1">
                    <a:solidFill>
                      <a:schemeClr val="tx1"/>
                    </a:solidFill>
                    <a:uFillTx/>
                    <a:latin typeface="Times New Roman Bold Italic" panose="02020603050405020304" charset="0"/>
                    <a:ea typeface="黑体" charset="0"/>
                    <a:cs typeface="Times New Roman Bold Italic" panose="02020603050405020304" charset="0"/>
                  </a:rPr>
                  <a:t>h</a:t>
                </a:r>
                <a:r>
                  <a:rPr lang="en-US" altLang="zh-CN" b="1" i="1" baseline="-25000">
                    <a:solidFill>
                      <a:schemeClr val="tx1"/>
                    </a:solidFill>
                    <a:uFillTx/>
                    <a:latin typeface="Times New Roman Bold Italic" panose="02020603050405020304" charset="0"/>
                    <a:ea typeface="黑体" charset="0"/>
                    <a:cs typeface="Times New Roman Bold Italic" panose="02020603050405020304" charset="0"/>
                  </a:rPr>
                  <a:t>r</a:t>
                </a:r>
                <a:r>
                  <a:rPr lang="zh-CN" altLang="en-US">
                    <a:solidFill>
                      <a:schemeClr val="tx1"/>
                    </a:solidFill>
                    <a:uFillTx/>
                    <a:latin typeface="Times New Roman" panose="02020603050405020304" pitchFamily="18" charset="0"/>
                    <a:ea typeface="黑体" charset="0"/>
                    <a:cs typeface="黑体" charset="0"/>
                  </a:rPr>
                  <a:t>和</a:t>
                </a:r>
                <a:r>
                  <a:rPr lang="en-US" altLang="zh-CN" b="1" i="1">
                    <a:solidFill>
                      <a:schemeClr val="tx1"/>
                    </a:solidFill>
                    <a:uFillTx/>
                    <a:latin typeface="Times New Roman Bold Italic" panose="02020603050405020304" charset="0"/>
                    <a:ea typeface="黑体" charset="0"/>
                    <a:cs typeface="Times New Roman Bold Italic" panose="02020603050405020304" charset="0"/>
                  </a:rPr>
                  <a:t>t</a:t>
                </a:r>
                <a:r>
                  <a:rPr lang="en-US" altLang="zh-CN" b="1" i="1" baseline="-25000">
                    <a:solidFill>
                      <a:schemeClr val="tx1"/>
                    </a:solidFill>
                    <a:uFillTx/>
                    <a:latin typeface="Times New Roman Bold Italic" panose="02020603050405020304" charset="0"/>
                    <a:ea typeface="黑体" charset="0"/>
                    <a:cs typeface="Times New Roman Bold Italic" panose="02020603050405020304" charset="0"/>
                  </a:rPr>
                  <a:t>r</a:t>
                </a:r>
                <a:endParaRPr lang="zh-CN" altLang="en-US">
                  <a:solidFill>
                    <a:schemeClr val="tx1"/>
                  </a:solidFill>
                  <a:uFillTx/>
                  <a:latin typeface="Times New Roman" panose="02020603050405020304" pitchFamily="18" charset="0"/>
                  <a:ea typeface="黑体" charset="0"/>
                  <a:cs typeface="黑体" charset="0"/>
                </a:endParaRPr>
              </a:p>
              <a:p>
                <a:pPr marL="285750" indent="0" fontAlgn="auto">
                  <a:lnSpc>
                    <a:spcPct val="130000"/>
                  </a:lnSpc>
                  <a:buFont typeface="Arial" panose="020B0604020202090204" pitchFamily="34" charset="0"/>
                  <a:buChar char="•"/>
                </a:pPr>
                <a:r>
                  <a:rPr lang="en-US" altLang="zh-CN">
                    <a:solidFill>
                      <a:schemeClr val="tx1"/>
                    </a:solidFill>
                    <a:uFillTx/>
                    <a:latin typeface="Times New Roman" panose="02020603050405020304" pitchFamily="18" charset="0"/>
                    <a:ea typeface="黑体" charset="0"/>
                    <a:cs typeface="黑体" charset="0"/>
                  </a:rPr>
                  <a:t>TransR</a:t>
                </a:r>
                <a:r>
                  <a:rPr lang="zh-CN" altLang="en-US">
                    <a:solidFill>
                      <a:schemeClr val="tx1"/>
                    </a:solidFill>
                    <a:uFillTx/>
                    <a:latin typeface="Times New Roman" panose="02020603050405020304" pitchFamily="18" charset="0"/>
                    <a:ea typeface="黑体" charset="0"/>
                    <a:cs typeface="黑体" charset="0"/>
                  </a:rPr>
                  <a:t>：引入了一个</a:t>
                </a:r>
                <a:r>
                  <a:rPr lang="zh-CN" altLang="en-US" b="1">
                    <a:solidFill>
                      <a:srgbClr val="C00000"/>
                    </a:solidFill>
                    <a:uFillTx/>
                    <a:latin typeface="Times New Roman" panose="02020603050405020304" pitchFamily="18" charset="0"/>
                    <a:ea typeface="黑体" charset="0"/>
                    <a:cs typeface="黑体" charset="0"/>
                  </a:rPr>
                  <a:t>转换矩阵</a:t>
                </a:r>
                <a:r>
                  <a:rPr lang="zh-CN" altLang="en-US">
                    <a:solidFill>
                      <a:schemeClr val="tx1"/>
                    </a:solidFill>
                    <a:uFillTx/>
                    <a:latin typeface="Times New Roman" panose="02020603050405020304" pitchFamily="18" charset="0"/>
                    <a:ea typeface="黑体" charset="0"/>
                    <a:cs typeface="黑体" charset="0"/>
                  </a:rPr>
                  <a:t>       ，将实体嵌入投影到关系空间中。</a:t>
                </a:r>
              </a:p>
            </p:txBody>
          </p:sp>
          <p:pic>
            <p:nvPicPr>
              <p:cNvPr id="9" name="图片 8"/>
              <p:cNvPicPr>
                <a:picLocks noChangeAspect="1"/>
              </p:cNvPicPr>
              <p:nvPr/>
            </p:nvPicPr>
            <p:blipFill>
              <a:blip r:embed="rId4"/>
              <a:stretch>
                <a:fillRect/>
              </a:stretch>
            </p:blipFill>
            <p:spPr>
              <a:xfrm>
                <a:off x="4969" y="3223"/>
                <a:ext cx="2240" cy="480"/>
              </a:xfrm>
              <a:prstGeom prst="rect">
                <a:avLst/>
              </a:prstGeom>
            </p:spPr>
          </p:pic>
          <p:pic>
            <p:nvPicPr>
              <p:cNvPr id="10" name="图片 9"/>
              <p:cNvPicPr>
                <a:picLocks noChangeAspect="1"/>
              </p:cNvPicPr>
              <p:nvPr/>
            </p:nvPicPr>
            <p:blipFill>
              <a:blip r:embed="rId5"/>
              <a:stretch>
                <a:fillRect/>
              </a:stretch>
            </p:blipFill>
            <p:spPr>
              <a:xfrm>
                <a:off x="8279" y="3223"/>
                <a:ext cx="1640" cy="500"/>
              </a:xfrm>
              <a:prstGeom prst="rect">
                <a:avLst/>
              </a:prstGeom>
            </p:spPr>
          </p:pic>
        </p:grpSp>
        <p:pic>
          <p:nvPicPr>
            <p:cNvPr id="12" name="图片 11"/>
            <p:cNvPicPr>
              <a:picLocks noChangeAspect="1"/>
            </p:cNvPicPr>
            <p:nvPr/>
          </p:nvPicPr>
          <p:blipFill>
            <a:blip r:embed="rId6"/>
            <a:stretch>
              <a:fillRect/>
            </a:stretch>
          </p:blipFill>
          <p:spPr>
            <a:xfrm>
              <a:off x="6473" y="5505"/>
              <a:ext cx="560" cy="360"/>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834380" y="200660"/>
            <a:ext cx="3309620" cy="583565"/>
          </a:xfrm>
          <a:prstGeom prst="rect">
            <a:avLst/>
          </a:prstGeom>
          <a:noFill/>
        </p:spPr>
        <p:txBody>
          <a:bodyPr wrap="none" rtlCol="0">
            <a:spAutoFit/>
          </a:bodyPr>
          <a:lstStyle/>
          <a:p>
            <a:pPr algn="l"/>
            <a:r>
              <a:rPr lang="zh-CN" altLang="en-US" sz="3200" b="1">
                <a:latin typeface="Times New Roman Bold" panose="02020603050405020304" charset="0"/>
                <a:cs typeface="Times New Roman Bold" panose="02020603050405020304" charset="0"/>
                <a:sym typeface="+mn-ea"/>
              </a:rPr>
              <a:t>Other approaches</a:t>
            </a:r>
          </a:p>
        </p:txBody>
      </p:sp>
      <p:grpSp>
        <p:nvGrpSpPr>
          <p:cNvPr id="15" name="组合 14"/>
          <p:cNvGrpSpPr/>
          <p:nvPr/>
        </p:nvGrpSpPr>
        <p:grpSpPr>
          <a:xfrm>
            <a:off x="901700" y="1845945"/>
            <a:ext cx="7340600" cy="3166745"/>
            <a:chOff x="1421" y="1937"/>
            <a:chExt cx="11560" cy="4987"/>
          </a:xfrm>
        </p:grpSpPr>
        <p:sp>
          <p:nvSpPr>
            <p:cNvPr id="6" name="文本框 5"/>
            <p:cNvSpPr txBox="1"/>
            <p:nvPr/>
          </p:nvSpPr>
          <p:spPr>
            <a:xfrm>
              <a:off x="1421" y="1937"/>
              <a:ext cx="11560" cy="4675"/>
            </a:xfrm>
            <a:prstGeom prst="rect">
              <a:avLst/>
            </a:prstGeom>
            <a:noFill/>
          </p:spPr>
          <p:txBody>
            <a:bodyPr wrap="square" rtlCol="0">
              <a:spAutoFit/>
            </a:bodyPr>
            <a:lstStyle/>
            <a:p>
              <a:pPr indent="457200" fontAlgn="auto">
                <a:lnSpc>
                  <a:spcPct val="130000"/>
                </a:lnSpc>
              </a:pPr>
              <a:r>
                <a:rPr lang="zh-CN" altLang="en-US">
                  <a:solidFill>
                    <a:schemeClr val="tx1"/>
                  </a:solidFill>
                  <a:uFillTx/>
                  <a:latin typeface="Times New Roman" panose="02020603050405020304" pitchFamily="18" charset="0"/>
                  <a:ea typeface="黑体" charset="0"/>
                  <a:cs typeface="黑体" charset="0"/>
                </a:rPr>
                <a:t>除了基于转换的方法，嵌入方法还包括使用</a:t>
              </a:r>
              <a:r>
                <a:rPr lang="zh-CN" altLang="en-US" b="1">
                  <a:solidFill>
                    <a:srgbClr val="C00000"/>
                  </a:solidFill>
                  <a:uFillTx/>
                  <a:latin typeface="Times New Roman" panose="02020603050405020304" pitchFamily="18" charset="0"/>
                  <a:ea typeface="黑体" charset="0"/>
                  <a:cs typeface="黑体" charset="0"/>
                </a:rPr>
                <a:t>神经网络</a:t>
              </a:r>
              <a:r>
                <a:rPr lang="zh-CN" altLang="en-US">
                  <a:solidFill>
                    <a:schemeClr val="tx1"/>
                  </a:solidFill>
                  <a:uFillTx/>
                  <a:latin typeface="Times New Roman" panose="02020603050405020304" pitchFamily="18" charset="0"/>
                  <a:ea typeface="黑体" charset="0"/>
                  <a:cs typeface="黑体" charset="0"/>
                </a:rPr>
                <a:t>来表示三元组中两实体关系的方法。如通过单层模型(Single Layer Model, </a:t>
              </a:r>
              <a:r>
                <a:rPr lang="zh-CN" altLang="en-US" b="1">
                  <a:solidFill>
                    <a:srgbClr val="C00000"/>
                  </a:solidFill>
                  <a:uFillTx/>
                  <a:latin typeface="Times New Roman Bold" panose="02020603050405020304" charset="0"/>
                  <a:ea typeface="黑体" charset="0"/>
                  <a:cs typeface="Times New Roman Bold" panose="02020603050405020304" charset="0"/>
                </a:rPr>
                <a:t>SLM</a:t>
              </a:r>
              <a:r>
                <a:rPr lang="zh-CN" altLang="en-US">
                  <a:solidFill>
                    <a:schemeClr val="tx1"/>
                  </a:solidFill>
                  <a:uFillTx/>
                  <a:latin typeface="Times New Roman" panose="02020603050405020304" pitchFamily="18" charset="0"/>
                  <a:ea typeface="黑体" charset="0"/>
                  <a:cs typeface="黑体" charset="0"/>
                </a:rPr>
                <a:t>)对三元组的正确性进行建模，如果三元组正确则返回高分，否则返回低分。</a:t>
              </a:r>
              <a:r>
                <a:rPr lang="en-US" altLang="zh-CN">
                  <a:solidFill>
                    <a:schemeClr val="tx1"/>
                  </a:solidFill>
                  <a:uFillTx/>
                  <a:latin typeface="Times New Roman" panose="02020603050405020304" pitchFamily="18" charset="0"/>
                  <a:ea typeface="黑体" charset="0"/>
                  <a:cs typeface="黑体" charset="0"/>
                </a:rPr>
                <a:t>Score</a:t>
              </a:r>
              <a:r>
                <a:rPr lang="zh-CN" altLang="en-US">
                  <a:solidFill>
                    <a:schemeClr val="tx1"/>
                  </a:solidFill>
                  <a:uFillTx/>
                  <a:latin typeface="Times New Roman" panose="02020603050405020304" pitchFamily="18" charset="0"/>
                  <a:ea typeface="黑体" charset="0"/>
                  <a:cs typeface="黑体" charset="0"/>
                </a:rPr>
                <a:t>函数如下：</a:t>
              </a:r>
            </a:p>
            <a:p>
              <a:pPr indent="457200" fontAlgn="auto">
                <a:lnSpc>
                  <a:spcPct val="130000"/>
                </a:lnSpc>
              </a:pPr>
              <a:endParaRPr lang="zh-CN" altLang="en-US">
                <a:solidFill>
                  <a:schemeClr val="tx1"/>
                </a:solidFill>
                <a:uFillTx/>
                <a:latin typeface="Times New Roman" panose="02020603050405020304" pitchFamily="18" charset="0"/>
                <a:ea typeface="黑体" charset="0"/>
                <a:cs typeface="黑体" charset="0"/>
              </a:endParaRPr>
            </a:p>
            <a:p>
              <a:pPr indent="457200" fontAlgn="auto">
                <a:lnSpc>
                  <a:spcPct val="130000"/>
                </a:lnSpc>
              </a:pPr>
              <a:r>
                <a:rPr lang="zh-CN" altLang="en-US">
                  <a:solidFill>
                    <a:schemeClr val="tx1"/>
                  </a:solidFill>
                  <a:uFillTx/>
                  <a:latin typeface="Times New Roman" panose="02020603050405020304" pitchFamily="18" charset="0"/>
                  <a:ea typeface="黑体" charset="0"/>
                  <a:cs typeface="黑体" charset="0"/>
                </a:rPr>
                <a:t>此外通过引入神经十阶网络(</a:t>
              </a:r>
              <a:r>
                <a:rPr lang="zh-CN" altLang="en-US" b="1">
                  <a:solidFill>
                    <a:srgbClr val="C00000"/>
                  </a:solidFill>
                  <a:uFillTx/>
                  <a:latin typeface="Times New Roman Bold" panose="02020603050405020304" charset="0"/>
                  <a:ea typeface="黑体" charset="0"/>
                  <a:cs typeface="Times New Roman Bold" panose="02020603050405020304" charset="0"/>
                </a:rPr>
                <a:t>NTN</a:t>
              </a:r>
              <a:r>
                <a:rPr lang="zh-CN" altLang="en-US">
                  <a:solidFill>
                    <a:schemeClr val="tx1"/>
                  </a:solidFill>
                  <a:uFillTx/>
                  <a:latin typeface="Times New Roman" panose="02020603050405020304" pitchFamily="18" charset="0"/>
                  <a:ea typeface="黑体" charset="0"/>
                  <a:cs typeface="黑体" charset="0"/>
                </a:rPr>
                <a:t>)模型对SLM进行改进，可以得到更强大的神经网络模型，</a:t>
              </a:r>
              <a:r>
                <a:rPr lang="en-US" altLang="zh-CN">
                  <a:solidFill>
                    <a:schemeClr val="tx1"/>
                  </a:solidFill>
                  <a:uFillTx/>
                  <a:latin typeface="Times New Roman" panose="02020603050405020304" pitchFamily="18" charset="0"/>
                  <a:ea typeface="黑体" charset="0"/>
                  <a:cs typeface="黑体" charset="0"/>
                </a:rPr>
                <a:t>Score</a:t>
              </a:r>
              <a:r>
                <a:rPr lang="zh-CN" altLang="en-US">
                  <a:solidFill>
                    <a:schemeClr val="tx1"/>
                  </a:solidFill>
                  <a:uFillTx/>
                  <a:latin typeface="Times New Roman" panose="02020603050405020304" pitchFamily="18" charset="0"/>
                  <a:ea typeface="黑体" charset="0"/>
                  <a:cs typeface="黑体" charset="0"/>
                </a:rPr>
                <a:t>函数如下：</a:t>
              </a:r>
            </a:p>
            <a:p>
              <a:pPr indent="457200" fontAlgn="auto">
                <a:lnSpc>
                  <a:spcPct val="130000"/>
                </a:lnSpc>
              </a:pPr>
              <a:endParaRPr lang="zh-CN" altLang="en-US">
                <a:solidFill>
                  <a:schemeClr val="tx1"/>
                </a:solidFill>
                <a:uFillTx/>
                <a:latin typeface="Times New Roman" panose="02020603050405020304" pitchFamily="18" charset="0"/>
                <a:ea typeface="黑体" charset="0"/>
                <a:cs typeface="黑体" charset="0"/>
              </a:endParaRPr>
            </a:p>
          </p:txBody>
        </p:sp>
        <p:pic>
          <p:nvPicPr>
            <p:cNvPr id="8" name="图片 7"/>
            <p:cNvPicPr>
              <a:picLocks noChangeAspect="1"/>
            </p:cNvPicPr>
            <p:nvPr/>
          </p:nvPicPr>
          <p:blipFill>
            <a:blip r:embed="rId2"/>
            <a:stretch>
              <a:fillRect/>
            </a:stretch>
          </p:blipFill>
          <p:spPr>
            <a:xfrm>
              <a:off x="2175" y="4203"/>
              <a:ext cx="5580" cy="640"/>
            </a:xfrm>
            <a:prstGeom prst="rect">
              <a:avLst/>
            </a:prstGeom>
          </p:spPr>
        </p:pic>
        <p:pic>
          <p:nvPicPr>
            <p:cNvPr id="14" name="图片 13"/>
            <p:cNvPicPr>
              <a:picLocks noChangeAspect="1"/>
            </p:cNvPicPr>
            <p:nvPr/>
          </p:nvPicPr>
          <p:blipFill>
            <a:blip r:embed="rId3"/>
            <a:stretch>
              <a:fillRect/>
            </a:stretch>
          </p:blipFill>
          <p:spPr>
            <a:xfrm>
              <a:off x="2365" y="5924"/>
              <a:ext cx="5200" cy="1000"/>
            </a:xfrm>
            <a:prstGeom prst="rect">
              <a:avLst/>
            </a:prstGeom>
          </p:spPr>
        </p:pic>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132">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B132">
      <a:majorFont>
        <a:latin typeface="-쉬리B"/>
        <a:ea typeface="-쉬리B"/>
        <a:cs typeface=""/>
      </a:majorFont>
      <a:minorFont>
        <a:latin typeface="-쉬리M"/>
        <a:ea typeface="-쉬리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defRPr>
        </a:defPPr>
      </a:lstStyle>
    </a:lnDef>
  </a:objectDefaults>
  <a:extraClrSchemeLst>
    <a:extraClrScheme>
      <a:clrScheme name="B13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13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13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13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13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13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13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2272</Words>
  <Application>Microsoft Office PowerPoint</Application>
  <PresentationFormat>全屏显示(4:3)</PresentationFormat>
  <Paragraphs>118</Paragraphs>
  <Slides>23</Slides>
  <Notes>12</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23</vt:i4>
      </vt:variant>
    </vt:vector>
  </HeadingPairs>
  <TitlesOfParts>
    <vt:vector size="41" baseType="lpstr">
      <vt:lpstr>Times New Roman Regular</vt:lpstr>
      <vt:lpstr>等线</vt:lpstr>
      <vt:lpstr>等线 Light</vt:lpstr>
      <vt:lpstr>黑体</vt:lpstr>
      <vt:lpstr>宋体</vt:lpstr>
      <vt:lpstr>-쉬리B</vt:lpstr>
      <vt:lpstr>-쉬리M</vt:lpstr>
      <vt:lpstr>Arial</vt:lpstr>
      <vt:lpstr>Arial Black</vt:lpstr>
      <vt:lpstr>Calibri</vt:lpstr>
      <vt:lpstr>Calibri Light</vt:lpstr>
      <vt:lpstr>Times New Roman</vt:lpstr>
      <vt:lpstr>Times New Roman Bold</vt:lpstr>
      <vt:lpstr>Times New Roman Bold Italic</vt:lpstr>
      <vt:lpstr>Times New Roman Italic</vt:lpstr>
      <vt:lpstr>Office 主题</vt:lpstr>
      <vt:lpstr>Office 主题​​</vt:lpstr>
      <vt:lpstr>B132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liuzeyu</dc:creator>
  <cp:lastModifiedBy>ssyyg</cp:lastModifiedBy>
  <cp:revision>5</cp:revision>
  <dcterms:created xsi:type="dcterms:W3CDTF">2022-08-09T13:42:17Z</dcterms:created>
  <dcterms:modified xsi:type="dcterms:W3CDTF">2022-08-10T05:50:45Z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2052-4.1.2.6545</vt:lpwstr>
  </property>
</Properties>
</file>