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73" r:id="rId2"/>
    <p:sldId id="480" r:id="rId3"/>
    <p:sldId id="481" r:id="rId4"/>
    <p:sldId id="485" r:id="rId5"/>
    <p:sldId id="493" r:id="rId6"/>
    <p:sldId id="483" r:id="rId7"/>
    <p:sldId id="484" r:id="rId8"/>
    <p:sldId id="486" r:id="rId9"/>
    <p:sldId id="494" r:id="rId10"/>
    <p:sldId id="487" r:id="rId11"/>
    <p:sldId id="482" r:id="rId12"/>
    <p:sldId id="488" r:id="rId13"/>
    <p:sldId id="489" r:id="rId14"/>
    <p:sldId id="490" r:id="rId15"/>
    <p:sldId id="491" r:id="rId16"/>
    <p:sldId id="49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 DD" initials="LD" lastIdx="1" clrIdx="0">
    <p:extLst>
      <p:ext uri="{19B8F6BF-5375-455C-9EA6-DF929625EA0E}">
        <p15:presenceInfo xmlns:p15="http://schemas.microsoft.com/office/powerpoint/2012/main" userId="4f6e1e5d6a9c8c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437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42128-866D-48F7-857E-7D063F8CB288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E1DAA-2120-4D67-B9C2-12A690B81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41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2B19-90B7-4BD8-BF1D-48CF31DDAFC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98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F0F74-5992-D4F5-32BE-81E315B30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6333FC-75F1-C7D0-D33D-B63957DDF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CACD6-FA2C-F208-F1FA-5D2CB88D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9810-02BB-4C51-BD0E-6BC5C2AB8CCF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9D4BC-0663-A92A-ADE3-A5CC5B87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935D6-FD14-9CB4-F465-6D121F79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718F-A922-49AB-957B-D1868CA3C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5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03FB1-9AF4-F7CA-D601-3CD65007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F1BEEB-7037-B16F-71F6-6D5542DEE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4A662-F2D5-A414-7953-7830344E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9810-02BB-4C51-BD0E-6BC5C2AB8CCF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A85C9-0190-A247-6084-9C9BA68F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BB305-F781-577A-E3DD-12122FA9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718F-A922-49AB-957B-D1868CA3C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66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223896-B345-1F17-70D6-F78A9ED55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39F2CC-4F76-776B-DA0C-98BCF64E0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DFE3C-604E-A4B4-D9C5-2AC0C4C5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9810-02BB-4C51-BD0E-6BC5C2AB8CCF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326F4-7B62-ECAD-A510-EC60B9E5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60D3D-ECAC-FFB3-64A1-07AEDC27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718F-A922-49AB-957B-D1868CA3C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5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 rot="2700000">
            <a:off x="10252997" y="5797864"/>
            <a:ext cx="1570400" cy="1570400"/>
          </a:xfrm>
          <a:custGeom>
            <a:avLst/>
            <a:gdLst>
              <a:gd name="connsiteX0" fmla="*/ 0 w 4680599"/>
              <a:gd name="connsiteY0" fmla="*/ 0 h 4680600"/>
              <a:gd name="connsiteX1" fmla="*/ 4680599 w 4680599"/>
              <a:gd name="connsiteY1" fmla="*/ 0 h 4680600"/>
              <a:gd name="connsiteX2" fmla="*/ 4680599 w 4680599"/>
              <a:gd name="connsiteY2" fmla="*/ 4680599 h 4680600"/>
              <a:gd name="connsiteX3" fmla="*/ 0 w 4680599"/>
              <a:gd name="connsiteY3" fmla="*/ 4680600 h 4680600"/>
              <a:gd name="connsiteX4" fmla="*/ 0 w 4680599"/>
              <a:gd name="connsiteY4" fmla="*/ 0 h 4680600"/>
              <a:gd name="connsiteX5" fmla="*/ 813656 w 4680599"/>
              <a:gd name="connsiteY5" fmla="*/ 813659 h 4680600"/>
              <a:gd name="connsiteX6" fmla="*/ 813656 w 4680599"/>
              <a:gd name="connsiteY6" fmla="*/ 3765987 h 4680600"/>
              <a:gd name="connsiteX7" fmla="*/ 3765984 w 4680599"/>
              <a:gd name="connsiteY7" fmla="*/ 3765987 h 4680600"/>
              <a:gd name="connsiteX8" fmla="*/ 3765984 w 4680599"/>
              <a:gd name="connsiteY8" fmla="*/ 813659 h 4680600"/>
              <a:gd name="connsiteX9" fmla="*/ 813656 w 4680599"/>
              <a:gd name="connsiteY9" fmla="*/ 813659 h 468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80599" h="4680600">
                <a:moveTo>
                  <a:pt x="0" y="0"/>
                </a:moveTo>
                <a:lnTo>
                  <a:pt x="4680599" y="0"/>
                </a:lnTo>
                <a:lnTo>
                  <a:pt x="4680599" y="4680599"/>
                </a:lnTo>
                <a:lnTo>
                  <a:pt x="0" y="4680600"/>
                </a:lnTo>
                <a:lnTo>
                  <a:pt x="0" y="0"/>
                </a:lnTo>
                <a:close/>
                <a:moveTo>
                  <a:pt x="813656" y="813659"/>
                </a:moveTo>
                <a:lnTo>
                  <a:pt x="813656" y="3765987"/>
                </a:lnTo>
                <a:lnTo>
                  <a:pt x="3765984" y="3765987"/>
                </a:lnTo>
                <a:lnTo>
                  <a:pt x="3765984" y="813659"/>
                </a:lnTo>
                <a:lnTo>
                  <a:pt x="813656" y="813659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pic>
        <p:nvPicPr>
          <p:cNvPr id="10" name="图片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" y="6286499"/>
            <a:ext cx="12191999" cy="59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669925" y="4"/>
            <a:ext cx="10850563" cy="1028699"/>
          </a:xfrm>
        </p:spPr>
        <p:txBody>
          <a:bodyPr>
            <a:normAutofit/>
          </a:bodyPr>
          <a:lstStyle>
            <a:lvl1pPr>
              <a:defRPr sz="2700">
                <a:latin typeface="+mn-ea"/>
                <a:ea typeface="+mn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7" y="6153452"/>
            <a:ext cx="3527764" cy="9966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359601"/>
            <a:ext cx="3265715" cy="44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22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1DFB-8277-26C3-2B50-609DFDDC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F0ADB-E89C-C1AA-7D47-1B3676C92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9B590-8CDF-663A-013D-D78286A6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9810-02BB-4C51-BD0E-6BC5C2AB8CCF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1ED8B-DAA3-9674-1203-9190D88B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F92DB-8FDA-A72A-ABAF-470A5A62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718F-A922-49AB-957B-D1868CA3C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F81ED-2FF8-B738-4BEA-AF66BC3A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B1319-00E2-CE46-2DED-0552EC724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BE895-E4E4-05D4-B3AF-BFDEFE61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9810-02BB-4C51-BD0E-6BC5C2AB8CCF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0C4C2-BEAA-F8A6-8013-C889653A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80CC0-1D74-496B-D453-E7CEA9C5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718F-A922-49AB-957B-D1868CA3C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6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0CBBF-E26D-E21A-6AA7-21ED379C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3FD31-C522-34ED-EEE1-969AAA2E6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33D0A8-09A2-788A-4E37-D05F206AF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E8DF40-ED17-55F0-8E59-2095DB59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9810-02BB-4C51-BD0E-6BC5C2AB8CCF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F9BD1-5367-5351-A391-7840B8F0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658BE3-43C4-306A-8E00-2F93366F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718F-A922-49AB-957B-D1868CA3C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0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E87D0-D7BC-C7D2-810C-557F41FB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997CB4-0680-ACC3-CB5C-1B7A1DBE9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0E62F1-8659-8892-35AD-66495989A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0DB753-4590-6198-E101-9680CFB4A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22DC28-DF40-784B-7420-ABC90B918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650429-2EE8-60CD-3962-2B02B282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9810-02BB-4C51-BD0E-6BC5C2AB8CCF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798BDC-E7C9-A9C6-4406-1ECF8DA9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ED091C-9F67-20F5-F43A-7CD6CFD1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718F-A922-49AB-957B-D1868CA3C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8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5D5AE-980D-8E78-EF7C-9AD1F8A5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C58754-24BD-C8A7-12EF-59C10A97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9810-02BB-4C51-BD0E-6BC5C2AB8CCF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48C8EC-9249-733F-2185-6214F396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B60E7A-767D-978D-6877-DB36479D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718F-A922-49AB-957B-D1868CA3C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8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CB29F0-F85F-1879-7A18-03EF5ED1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9810-02BB-4C51-BD0E-6BC5C2AB8CCF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154615-39B5-09D3-9580-D8954184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83A1E1-DF7D-5531-3D1E-B16F2E3C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718F-A922-49AB-957B-D1868CA3C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3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7432F-50BC-7A6A-B016-7EF156B9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A7FA1-6CFC-45AD-D43F-961231D87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0562F7-5E82-1DD8-7039-09C1B101C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7405B9-57E7-7381-FAD5-F031C5DE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9810-02BB-4C51-BD0E-6BC5C2AB8CCF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855FD-1DF7-57F2-7B54-9109009D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0788C8-440E-EA85-60E5-1575878E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718F-A922-49AB-957B-D1868CA3C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36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A08B4-6999-E1A9-FE16-351FE874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86CBD3-C946-8C27-8B33-743B3F91F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89D795-D11F-7388-0684-E6FA19453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277BAD-CC74-E6B1-B226-5407D548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9810-02BB-4C51-BD0E-6BC5C2AB8CCF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DDF615-9BA7-1AA6-539D-DBD5CA7E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CD746-5B46-4C80-B545-1F328D87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718F-A922-49AB-957B-D1868CA3C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05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615889-B113-A07C-9FD2-E37797C6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8D3F7-F0C8-5AD8-8BCD-34C1BC111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8EBFC-2200-0374-D8C7-D794EEAC1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9810-02BB-4C51-BD0E-6BC5C2AB8CCF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34050-8A1A-5FF0-23ED-216ACF35A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D40DC-FF48-A07A-90D7-CFE031F44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718F-A922-49AB-957B-D1868CA3C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80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39"/>
          <p:cNvSpPr/>
          <p:nvPr/>
        </p:nvSpPr>
        <p:spPr>
          <a:xfrm>
            <a:off x="1524000" y="5290171"/>
            <a:ext cx="9152934" cy="499039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>
              <a:latin typeface="Kontrapunkt Bob Light" panose="02000000000000000000" pitchFamily="50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42" y="596224"/>
            <a:ext cx="983907" cy="9839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7" t="20747" r="29966" b="43953"/>
          <a:stretch/>
        </p:blipFill>
        <p:spPr>
          <a:xfrm>
            <a:off x="4779086" y="504721"/>
            <a:ext cx="1130973" cy="10090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7AC530-FD42-4375-8657-B658FBA24D64}"/>
              </a:ext>
            </a:extLst>
          </p:cNvPr>
          <p:cNvSpPr txBox="1"/>
          <p:nvPr/>
        </p:nvSpPr>
        <p:spPr>
          <a:xfrm>
            <a:off x="4830090" y="3783133"/>
            <a:ext cx="5837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i="0" dirty="0">
                <a:solidFill>
                  <a:srgbClr val="24292F"/>
                </a:solidFill>
                <a:effectLst/>
                <a:latin typeface="-apple-system"/>
              </a:rPr>
              <a:t>IJCAI Workshop              2021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EC91BD-828F-C4F7-3EC3-D5C8CBADC52D}"/>
              </a:ext>
            </a:extLst>
          </p:cNvPr>
          <p:cNvSpPr txBox="1"/>
          <p:nvPr/>
        </p:nvSpPr>
        <p:spPr>
          <a:xfrm>
            <a:off x="1969827" y="2444839"/>
            <a:ext cx="93512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i="0" dirty="0">
                <a:solidFill>
                  <a:srgbClr val="24292F"/>
                </a:solidFill>
                <a:effectLst/>
                <a:latin typeface="+mn-ea"/>
              </a:rPr>
              <a:t>Decentralized Federated Graph Neural Networks</a:t>
            </a:r>
            <a:endParaRPr lang="zh-CN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856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41A19A0-36C6-4587-A657-79E80D939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11" y="1050709"/>
            <a:ext cx="4844056" cy="36982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19796C-B681-9D28-2D84-FD7F4A7D7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50709"/>
            <a:ext cx="4483510" cy="434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2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654CF4-27E5-868A-E996-A674B0A1A96A}"/>
              </a:ext>
            </a:extLst>
          </p:cNvPr>
          <p:cNvSpPr txBox="1"/>
          <p:nvPr/>
        </p:nvSpPr>
        <p:spPr>
          <a:xfrm>
            <a:off x="487680" y="426720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Dataset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0B23D6-6A98-8323-483A-DB01EFD8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18" y="1125137"/>
            <a:ext cx="7653554" cy="398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9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088767-F04A-FFCE-6E24-CA269A92AC82}"/>
              </a:ext>
            </a:extLst>
          </p:cNvPr>
          <p:cNvSpPr txBox="1"/>
          <p:nvPr/>
        </p:nvSpPr>
        <p:spPr>
          <a:xfrm>
            <a:off x="780288" y="7924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791A4E2-EFC7-B903-C31E-7777F51D6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476" y="1643285"/>
            <a:ext cx="6419048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6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60C376-74C2-0E80-683E-BA7AE05B2595}"/>
              </a:ext>
            </a:extLst>
          </p:cNvPr>
          <p:cNvSpPr txBox="1"/>
          <p:nvPr/>
        </p:nvSpPr>
        <p:spPr>
          <a:xfrm>
            <a:off x="4660490" y="2487561"/>
            <a:ext cx="3578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Thanks!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2C9BCE-6470-31A3-DDB7-F472BC58E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718" y="1108025"/>
            <a:ext cx="6485714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4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60C376-74C2-0E80-683E-BA7AE05B2595}"/>
              </a:ext>
            </a:extLst>
          </p:cNvPr>
          <p:cNvSpPr txBox="1"/>
          <p:nvPr/>
        </p:nvSpPr>
        <p:spPr>
          <a:xfrm>
            <a:off x="4660490" y="2487561"/>
            <a:ext cx="3578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Thanks!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65A7D3-43B1-0758-885B-6FF95F648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524" y="2052809"/>
            <a:ext cx="6380952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8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7C6240-1D2C-FE8A-66DF-5A6201B55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5" y="1241894"/>
            <a:ext cx="6342857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72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60C376-74C2-0E80-683E-BA7AE05B2595}"/>
              </a:ext>
            </a:extLst>
          </p:cNvPr>
          <p:cNvSpPr txBox="1"/>
          <p:nvPr/>
        </p:nvSpPr>
        <p:spPr>
          <a:xfrm>
            <a:off x="4660490" y="2487561"/>
            <a:ext cx="3578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Thanks!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88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976944E-B88C-236B-64B3-30120203DB55}"/>
              </a:ext>
            </a:extLst>
          </p:cNvPr>
          <p:cNvSpPr txBox="1"/>
          <p:nvPr/>
        </p:nvSpPr>
        <p:spPr>
          <a:xfrm>
            <a:off x="1499617" y="780288"/>
            <a:ext cx="83515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         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由于本地用户端的隐私越来越重要，基于联邦学习的 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GNN 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可以从位于不同客户端的图结构数据中协同训练一个 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GNN 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模型并且同时考虑数据的隐私安全问题。然而，集中式联邦 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GNN 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总是需要一个中央服务器来进行模型聚合，不符合现实情况，因此一个分散的联邦图学习模型对于现实世界的应用是至关重要的。此外集中式联邦 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GNN 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很少考虑最繁忙的中心服务器节点的通信成本。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0FB25C2-DEF8-FC28-FCFF-94AAC4BF6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25" y="3457944"/>
            <a:ext cx="6495238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6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B538C09-676A-3D61-3071-6FEC2853C074}"/>
              </a:ext>
            </a:extLst>
          </p:cNvPr>
          <p:cNvSpPr txBox="1"/>
          <p:nvPr/>
        </p:nvSpPr>
        <p:spPr>
          <a:xfrm>
            <a:off x="1987296" y="1738759"/>
            <a:ext cx="82174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D-</a:t>
            </a:r>
            <a:r>
              <a:rPr lang="en-US" altLang="zh-CN" sz="2400" dirty="0" err="1"/>
              <a:t>FedGNN</a:t>
            </a:r>
            <a:r>
              <a:rPr lang="zh-CN" altLang="en-US" sz="2400" dirty="0"/>
              <a:t>允许多个本地客户端协同训练一个 </a:t>
            </a:r>
            <a:r>
              <a:rPr lang="en-US" altLang="zh-CN" sz="2400" dirty="0"/>
              <a:t>GNN</a:t>
            </a:r>
            <a:r>
              <a:rPr lang="zh-CN" altLang="en-US" sz="2400" dirty="0"/>
              <a:t>，而不需要依赖中心服务器节点来宏观调控 </a:t>
            </a:r>
            <a:r>
              <a:rPr lang="en-US" altLang="zh-CN" sz="2400" dirty="0"/>
              <a:t>GNN </a:t>
            </a:r>
            <a:r>
              <a:rPr lang="zh-CN" altLang="en-US" sz="2400" dirty="0"/>
              <a:t>参数的更新：</a:t>
            </a:r>
          </a:p>
          <a:p>
            <a:r>
              <a:rPr lang="en-US" altLang="zh-CN" sz="2400" dirty="0"/>
              <a:t>1.  D-</a:t>
            </a:r>
            <a:r>
              <a:rPr lang="en-US" altLang="zh-CN" sz="2400" dirty="0" err="1"/>
              <a:t>FedGNN</a:t>
            </a:r>
            <a:r>
              <a:rPr lang="en-US" altLang="zh-CN" sz="2400" dirty="0"/>
              <a:t> </a:t>
            </a:r>
            <a:r>
              <a:rPr lang="zh-CN" altLang="en-US" sz="2400" dirty="0"/>
              <a:t>利用一个分散并行的随机梯度下降算法（</a:t>
            </a:r>
            <a:r>
              <a:rPr lang="en-US" altLang="zh-CN" sz="2400" dirty="0"/>
              <a:t>DPSGD</a:t>
            </a:r>
            <a:r>
              <a:rPr lang="zh-CN" altLang="en-US" sz="2400" dirty="0"/>
              <a:t>）平衡参与节点的通信负载；</a:t>
            </a:r>
          </a:p>
          <a:p>
            <a:r>
              <a:rPr lang="en-US" altLang="zh-CN" sz="2400" dirty="0"/>
              <a:t>2.  </a:t>
            </a:r>
            <a:r>
              <a:rPr lang="zh-CN" altLang="en-US" sz="2400" dirty="0"/>
              <a:t>为了在模型参数更新过程中保护隐私，</a:t>
            </a:r>
            <a:r>
              <a:rPr lang="en-US" altLang="zh-CN" sz="2400" dirty="0"/>
              <a:t>D-</a:t>
            </a:r>
            <a:r>
              <a:rPr lang="en-US" altLang="zh-CN" sz="2400" dirty="0" err="1"/>
              <a:t>FedGNN</a:t>
            </a:r>
            <a:r>
              <a:rPr lang="en-US" altLang="zh-CN" sz="2400" dirty="0"/>
              <a:t> </a:t>
            </a:r>
            <a:r>
              <a:rPr lang="zh-CN" altLang="en-US" sz="2400" dirty="0"/>
              <a:t>引入 </a:t>
            </a:r>
            <a:r>
              <a:rPr lang="en-US" altLang="zh-CN" sz="2400" dirty="0"/>
              <a:t>Diffie-Hellman </a:t>
            </a:r>
            <a:r>
              <a:rPr lang="zh-CN" altLang="en-US" sz="2400" dirty="0"/>
              <a:t>密钥交换方法以实现客户端之间安全的模型聚合。</a:t>
            </a:r>
          </a:p>
        </p:txBody>
      </p:sp>
    </p:spTree>
    <p:extLst>
      <p:ext uri="{BB962C8B-B14F-4D97-AF65-F5344CB8AC3E}">
        <p14:creationId xmlns:p14="http://schemas.microsoft.com/office/powerpoint/2010/main" val="93399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4749B7-B204-9AF3-56DC-C461B91C33C7}"/>
              </a:ext>
            </a:extLst>
          </p:cNvPr>
          <p:cNvSpPr txBox="1"/>
          <p:nvPr/>
        </p:nvSpPr>
        <p:spPr>
          <a:xfrm>
            <a:off x="249762" y="839462"/>
            <a:ext cx="40540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D-</a:t>
            </a:r>
            <a:r>
              <a:rPr lang="en-US" altLang="zh-CN" sz="2400" dirty="0" err="1">
                <a:solidFill>
                  <a:srgbClr val="121212"/>
                </a:solidFill>
                <a:latin typeface="-apple-system"/>
              </a:rPr>
              <a:t>FedGNN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  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模型主要包含三个部分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GNN Model</a:t>
            </a:r>
          </a:p>
          <a:p>
            <a:pPr algn="l">
              <a:buFont typeface="+mj-lt"/>
              <a:buAutoNum type="arabicPeriod"/>
            </a:pP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peer-to-peer network structure 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来建模客户端节点之间的网络拓扑结构</a:t>
            </a:r>
          </a:p>
          <a:p>
            <a:pPr algn="l">
              <a:buFont typeface="+mj-lt"/>
              <a:buAutoNum type="arabicPeriod"/>
            </a:pP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Diffie-Hellman 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的隐私保护机制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A8CEF5-B132-5275-07AD-D93404A23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01" y="589513"/>
            <a:ext cx="6352381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2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3D767D-A061-2005-7862-9ACC94AC841B}"/>
              </a:ext>
            </a:extLst>
          </p:cNvPr>
          <p:cNvSpPr txBox="1"/>
          <p:nvPr/>
        </p:nvSpPr>
        <p:spPr>
          <a:xfrm>
            <a:off x="1463040" y="2136338"/>
            <a:ext cx="81930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在算法初始化时，客户端 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0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初始化模型权重参数和以无向图定义的分散加权通信拓扑结构 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(V,A) 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，其中 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V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 代表 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n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 个可计算的节点， </a:t>
            </a:r>
            <a:r>
              <a:rPr lang="en-US" altLang="zh-CN" sz="2400" i="0" dirty="0" err="1">
                <a:solidFill>
                  <a:srgbClr val="121212"/>
                </a:solidFill>
                <a:effectLst/>
                <a:latin typeface="-apple-system"/>
              </a:rPr>
              <a:t>A∈R</a:t>
            </a:r>
            <a:r>
              <a:rPr lang="en-US" altLang="zh-CN" sz="2400" i="0" baseline="30000" dirty="0" err="1">
                <a:solidFill>
                  <a:srgbClr val="121212"/>
                </a:solidFill>
                <a:effectLst/>
                <a:latin typeface="-apple-system"/>
              </a:rPr>
              <a:t>n</a:t>
            </a:r>
            <a:r>
              <a:rPr lang="en-US" altLang="zh-CN" sz="2400" i="0" baseline="30000" dirty="0">
                <a:solidFill>
                  <a:srgbClr val="121212"/>
                </a:solidFill>
                <a:effectLst/>
                <a:latin typeface="-apple-system"/>
              </a:rPr>
              <a:t>*n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代表一个对称的双随机矩阵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然后，客户端 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0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将可训练的模型参数和分散的加权通信拓扑结构发送给其他客户端。最后，每个客户端 </a:t>
            </a:r>
            <a:r>
              <a:rPr lang="en-US" altLang="zh-CN" sz="2400" i="0" dirty="0" err="1">
                <a:solidFill>
                  <a:srgbClr val="121212"/>
                </a:solidFill>
                <a:effectLst/>
                <a:latin typeface="-apple-system"/>
              </a:rPr>
              <a:t>i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调用 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Diffie-Hellman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密钥交换协议，与客户端 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j 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建立一个共享密钥 </a:t>
            </a:r>
            <a:r>
              <a:rPr lang="en-US" altLang="zh-CN" sz="2400" i="0" dirty="0" err="1">
                <a:solidFill>
                  <a:srgbClr val="121212"/>
                </a:solidFill>
                <a:effectLst/>
                <a:latin typeface="-apple-system"/>
              </a:rPr>
              <a:t>sk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sz="2400" i="0" dirty="0" err="1">
                <a:solidFill>
                  <a:srgbClr val="121212"/>
                </a:solidFill>
                <a:effectLst/>
                <a:latin typeface="-apple-system"/>
              </a:rPr>
              <a:t>ij</a:t>
            </a:r>
            <a:r>
              <a:rPr lang="en-US" altLang="zh-CN" sz="2400" baseline="30000" dirty="0">
                <a:solidFill>
                  <a:srgbClr val="121212"/>
                </a:solidFill>
                <a:latin typeface="-apple-system"/>
              </a:rPr>
              <a:t>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DA43F6-F8BC-7AA8-601B-5251477D0784}"/>
              </a:ext>
            </a:extLst>
          </p:cNvPr>
          <p:cNvSpPr txBox="1"/>
          <p:nvPr/>
        </p:nvSpPr>
        <p:spPr>
          <a:xfrm>
            <a:off x="1133856" y="7437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算法步骤</a:t>
            </a:r>
          </a:p>
        </p:txBody>
      </p:sp>
    </p:spTree>
    <p:extLst>
      <p:ext uri="{BB962C8B-B14F-4D97-AF65-F5344CB8AC3E}">
        <p14:creationId xmlns:p14="http://schemas.microsoft.com/office/powerpoint/2010/main" val="391128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F3F90F-EDD0-D7FF-5459-7BC5465C9E1C}"/>
              </a:ext>
            </a:extLst>
          </p:cNvPr>
          <p:cNvSpPr txBox="1"/>
          <p:nvPr/>
        </p:nvSpPr>
        <p:spPr>
          <a:xfrm>
            <a:off x="1036320" y="1078915"/>
            <a:ext cx="8900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本地的 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GNN 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采用 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GCN 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进行训练，最后转换成一个 </a:t>
            </a:r>
            <a:r>
              <a:rPr lang="en-US" altLang="zh-CN" sz="2400" b="0" i="0" dirty="0" err="1">
                <a:solidFill>
                  <a:srgbClr val="121212"/>
                </a:solidFill>
                <a:effectLst/>
                <a:latin typeface="-apple-system"/>
              </a:rPr>
              <a:t>softmax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输出的多分类问题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：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99E493-D254-58F9-F75C-198D25145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00" y="2314843"/>
            <a:ext cx="4149980" cy="7014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56D536-9655-70DB-BAA4-6B3A149E8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43" y="3421180"/>
            <a:ext cx="8128313" cy="7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0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ABE1406-84DE-3584-26FE-683AE77D034B}"/>
              </a:ext>
            </a:extLst>
          </p:cNvPr>
          <p:cNvSpPr txBox="1"/>
          <p:nvPr/>
        </p:nvSpPr>
        <p:spPr>
          <a:xfrm>
            <a:off x="926592" y="729734"/>
            <a:ext cx="6949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D-</a:t>
            </a:r>
            <a:r>
              <a:rPr lang="en-US" altLang="zh-CN" sz="2800" b="0" i="0" dirty="0" err="1">
                <a:solidFill>
                  <a:srgbClr val="121212"/>
                </a:solidFill>
                <a:effectLst/>
                <a:latin typeface="-apple-system"/>
              </a:rPr>
              <a:t>FedGNN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的损失函数和梯度更新过程如下：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8422DA-526E-3B75-7028-9793E2593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67" y="1510910"/>
            <a:ext cx="7943720" cy="17931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2F51B3-1C33-0E37-5D97-0E16497F0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3" y="3821646"/>
            <a:ext cx="6992835" cy="9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9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654CF4-27E5-868A-E996-A674B0A1A96A}"/>
              </a:ext>
            </a:extLst>
          </p:cNvPr>
          <p:cNvSpPr txBox="1"/>
          <p:nvPr/>
        </p:nvSpPr>
        <p:spPr>
          <a:xfrm>
            <a:off x="487680" y="42672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聚合参数：</a:t>
            </a: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C5FF06-03B8-2ACF-DEF2-69582E216E22}"/>
              </a:ext>
            </a:extLst>
          </p:cNvPr>
          <p:cNvSpPr txBox="1"/>
          <p:nvPr/>
        </p:nvSpPr>
        <p:spPr>
          <a:xfrm>
            <a:off x="1048512" y="1424678"/>
            <a:ext cx="10424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一个客户端 </a:t>
            </a:r>
            <a:r>
              <a:rPr lang="en-US" altLang="zh-CN" sz="2400" b="0" i="0" dirty="0" err="1">
                <a:solidFill>
                  <a:srgbClr val="121212"/>
                </a:solidFill>
                <a:effectLst/>
                <a:latin typeface="-apple-system"/>
              </a:rPr>
              <a:t>i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首先遮掩其本地模型参数 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W</a:t>
            </a:r>
            <a:r>
              <a:rPr lang="en-US" altLang="zh-CN" sz="2400" b="0" i="0" baseline="-25000" dirty="0">
                <a:solidFill>
                  <a:srgbClr val="121212"/>
                </a:solidFill>
                <a:effectLst/>
                <a:latin typeface="-apple-system"/>
              </a:rPr>
              <a:t>i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，其中 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PRG(⋅) 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是一个伪随机数发生器， </a:t>
            </a:r>
            <a:r>
              <a:rPr lang="en-US" altLang="zh-CN" sz="2400" b="0" i="0" dirty="0" err="1">
                <a:solidFill>
                  <a:srgbClr val="121212"/>
                </a:solidFill>
                <a:effectLst/>
                <a:latin typeface="-apple-system"/>
              </a:rPr>
              <a:t>ski,j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是 </a:t>
            </a:r>
            <a:r>
              <a:rPr lang="en-US" altLang="zh-CN" sz="2400" b="0" i="0" dirty="0" err="1">
                <a:solidFill>
                  <a:srgbClr val="121212"/>
                </a:solidFill>
                <a:effectLst/>
                <a:latin typeface="-apple-system"/>
              </a:rPr>
              <a:t>i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和 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j 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之间的共享密钥，然后将参数发动给邻居节点。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62EF48-E3A7-8CE6-CABD-18B206924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41" y="2695998"/>
            <a:ext cx="6041040" cy="8396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FED5370-DB3A-6C71-E335-CB6619EA0FDB}"/>
              </a:ext>
            </a:extLst>
          </p:cNvPr>
          <p:cNvSpPr txBox="1"/>
          <p:nvPr/>
        </p:nvSpPr>
        <p:spPr>
          <a:xfrm>
            <a:off x="1103472" y="3652836"/>
            <a:ext cx="79551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在收到邻居的所有屏蔽的模型参数后，客户端在本地执行模型聚合：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2B7715F-19FD-5BAA-AFBC-E60690C95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33" y="4549243"/>
            <a:ext cx="5362703" cy="13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6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F9F8617-38E8-9033-993A-482CAD4D2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190" y="583270"/>
            <a:ext cx="5809524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8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394</Words>
  <Application>Microsoft Office PowerPoint</Application>
  <PresentationFormat>宽屏</PresentationFormat>
  <Paragraphs>23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-apple-system</vt:lpstr>
      <vt:lpstr>Kontrapunkt Bob Light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DD</dc:creator>
  <cp:lastModifiedBy>L DD</cp:lastModifiedBy>
  <cp:revision>14</cp:revision>
  <dcterms:created xsi:type="dcterms:W3CDTF">2022-08-08T07:04:35Z</dcterms:created>
  <dcterms:modified xsi:type="dcterms:W3CDTF">2022-08-09T02:34:57Z</dcterms:modified>
</cp:coreProperties>
</file>