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webp" ContentType="image/jpe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9" r:id="rId3"/>
    <p:sldId id="262" r:id="rId4"/>
    <p:sldId id="263" r:id="rId5"/>
    <p:sldId id="264" r:id="rId6"/>
    <p:sldId id="266" r:id="rId7"/>
    <p:sldId id="268" r:id="rId8"/>
    <p:sldId id="271" r:id="rId9"/>
    <p:sldId id="280" r:id="rId10"/>
    <p:sldId id="274" r:id="rId11"/>
    <p:sldId id="278" r:id="rId12"/>
    <p:sldId id="281" r:id="rId13"/>
    <p:sldId id="275" r:id="rId14"/>
    <p:sldId id="277" r:id="rId15"/>
    <p:sldId id="282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5EFBF8-DA20-4C65-92A2-7A89AA54E71D}" type="datetimeFigureOut">
              <a:rPr lang="zh-CN" altLang="en-US" smtClean="0"/>
              <a:t>2022/8/9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F4D14D-D41C-4094-AA4F-579072FA5D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045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768503A-DFBC-43C4-905C-C38DA70CF40B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5442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45001-6C9C-4085-8133-73433068B1F5}" type="datetimeFigureOut">
              <a:rPr lang="zh-CN" altLang="en-US" smtClean="0"/>
              <a:t>2022/8/9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7518D-50DC-44FA-AE7B-04B28261B1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836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45001-6C9C-4085-8133-73433068B1F5}" type="datetimeFigureOut">
              <a:rPr lang="zh-CN" altLang="en-US" smtClean="0"/>
              <a:t>2022/8/9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7518D-50DC-44FA-AE7B-04B28261B1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944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45001-6C9C-4085-8133-73433068B1F5}" type="datetimeFigureOut">
              <a:rPr lang="zh-CN" altLang="en-US" smtClean="0"/>
              <a:t>2022/8/9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7518D-50DC-44FA-AE7B-04B28261B1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123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45001-6C9C-4085-8133-73433068B1F5}" type="datetimeFigureOut">
              <a:rPr lang="zh-CN" altLang="en-US" smtClean="0"/>
              <a:t>2022/8/9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7518D-50DC-44FA-AE7B-04B28261B1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7982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45001-6C9C-4085-8133-73433068B1F5}" type="datetimeFigureOut">
              <a:rPr lang="zh-CN" altLang="en-US" smtClean="0"/>
              <a:t>2022/8/9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7518D-50DC-44FA-AE7B-04B28261B1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2232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45001-6C9C-4085-8133-73433068B1F5}" type="datetimeFigureOut">
              <a:rPr lang="zh-CN" altLang="en-US" smtClean="0"/>
              <a:t>2022/8/9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7518D-50DC-44FA-AE7B-04B28261B1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958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45001-6C9C-4085-8133-73433068B1F5}" type="datetimeFigureOut">
              <a:rPr lang="zh-CN" altLang="en-US" smtClean="0"/>
              <a:t>2022/8/9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7518D-50DC-44FA-AE7B-04B28261B1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415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45001-6C9C-4085-8133-73433068B1F5}" type="datetimeFigureOut">
              <a:rPr lang="zh-CN" altLang="en-US" smtClean="0"/>
              <a:t>2022/8/9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7518D-50DC-44FA-AE7B-04B28261B1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2080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45001-6C9C-4085-8133-73433068B1F5}" type="datetimeFigureOut">
              <a:rPr lang="zh-CN" altLang="en-US" smtClean="0"/>
              <a:t>2022/8/9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7518D-50DC-44FA-AE7B-04B28261B1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8823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45001-6C9C-4085-8133-73433068B1F5}" type="datetimeFigureOut">
              <a:rPr lang="zh-CN" altLang="en-US" smtClean="0"/>
              <a:t>2022/8/9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7518D-50DC-44FA-AE7B-04B28261B1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2912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45001-6C9C-4085-8133-73433068B1F5}" type="datetimeFigureOut">
              <a:rPr lang="zh-CN" altLang="en-US" smtClean="0"/>
              <a:t>2022/8/9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7518D-50DC-44FA-AE7B-04B28261B1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4301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545001-6C9C-4085-8133-73433068B1F5}" type="datetimeFigureOut">
              <a:rPr lang="zh-CN" altLang="en-US" smtClean="0"/>
              <a:t>2022/8/9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7518D-50DC-44FA-AE7B-04B28261B1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1161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0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2.tm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eb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18856" y="935931"/>
            <a:ext cx="11412245" cy="238760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Mini Survey:</a:t>
            </a:r>
            <a:br>
              <a:rPr lang="en-US" altLang="zh-CN" b="1" dirty="0">
                <a:latin typeface="Rockwell" panose="02060603020205020403" pitchFamily="18" charset="0"/>
              </a:rPr>
            </a:b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Molecular properties prediction</a:t>
            </a:r>
            <a:b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89877" y="4030463"/>
            <a:ext cx="9144000" cy="1388560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/>
              <a:t>陈哲棠</a:t>
            </a:r>
            <a:endParaRPr lang="en-US" altLang="zh-CN" dirty="0"/>
          </a:p>
          <a:p>
            <a:pPr algn="l"/>
            <a:r>
              <a:rPr lang="en-US" altLang="zh-CN" dirty="0"/>
              <a:t>2022.8.09	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2970" y="228999"/>
            <a:ext cx="1192731" cy="1192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049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50796" y="101140"/>
            <a:ext cx="109952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Architecture</a:t>
            </a:r>
          </a:p>
        </p:txBody>
      </p:sp>
      <p:sp>
        <p:nvSpPr>
          <p:cNvPr id="3" name="矩形 2"/>
          <p:cNvSpPr/>
          <p:nvPr/>
        </p:nvSpPr>
        <p:spPr>
          <a:xfrm>
            <a:off x="8833171" y="1549589"/>
            <a:ext cx="319840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Pre-processing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Embedding Layer</a:t>
            </a:r>
          </a:p>
          <a:p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75" y="3057831"/>
            <a:ext cx="1428571" cy="38095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24360"/>
            <a:ext cx="8587877" cy="402274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5575" y="3829628"/>
            <a:ext cx="1657143" cy="352381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595947" y="4708657"/>
            <a:ext cx="61523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Radial Basis Function (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径向基函数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)Layer</a:t>
            </a:r>
          </a:p>
          <a:p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2089" y="5872987"/>
            <a:ext cx="3000000" cy="352381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10282" y="6382510"/>
            <a:ext cx="1533333" cy="352381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98923" y="5193131"/>
            <a:ext cx="4591149" cy="614563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2970" y="228999"/>
            <a:ext cx="1192731" cy="1192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323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50796" y="101140"/>
            <a:ext cx="109952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Architecture</a:t>
            </a:r>
          </a:p>
        </p:txBody>
      </p:sp>
      <p:sp>
        <p:nvSpPr>
          <p:cNvPr id="4" name="矩形 3"/>
          <p:cNvSpPr/>
          <p:nvPr/>
        </p:nvSpPr>
        <p:spPr>
          <a:xfrm>
            <a:off x="8679166" y="1435402"/>
            <a:ext cx="34005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Message Passing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Interaction Layers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4360"/>
            <a:ext cx="8587877" cy="402274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239" y="4731056"/>
            <a:ext cx="5238095" cy="140952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8426" y="4731056"/>
            <a:ext cx="5238095" cy="48571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6960" y="5435818"/>
            <a:ext cx="5990476" cy="390476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7846017" y="6045342"/>
            <a:ext cx="2308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M(x) = </a:t>
            </a:r>
            <a:r>
              <a:rPr lang="en-US" altLang="zh-CN" dirty="0" err="1"/>
              <a:t>Wx</a:t>
            </a:r>
            <a:r>
              <a:rPr lang="en-US" altLang="zh-CN" dirty="0"/>
              <a:t> + b</a:t>
            </a:r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2970" y="228999"/>
            <a:ext cx="1192731" cy="1192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217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50796" y="101140"/>
            <a:ext cx="109952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Architecture</a:t>
            </a:r>
          </a:p>
        </p:txBody>
      </p:sp>
      <p:sp>
        <p:nvSpPr>
          <p:cNvPr id="4" name="矩形 3"/>
          <p:cNvSpPr/>
          <p:nvPr/>
        </p:nvSpPr>
        <p:spPr>
          <a:xfrm>
            <a:off x="8688792" y="943894"/>
            <a:ext cx="31984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Read 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ReadOut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Layer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4360"/>
            <a:ext cx="8587877" cy="4022742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659" y="5170321"/>
            <a:ext cx="3758000" cy="80024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7877" y="2384383"/>
            <a:ext cx="3571933" cy="72269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2126" y="5170321"/>
            <a:ext cx="5769571" cy="105491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2970" y="228999"/>
            <a:ext cx="1192731" cy="119273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E78349D-2B37-02EE-DDA5-E6C20D1392A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547" y="6280544"/>
            <a:ext cx="4143953" cy="47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741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35" y="955771"/>
            <a:ext cx="10752947" cy="339484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448" y="4437247"/>
            <a:ext cx="5979498" cy="1530417"/>
          </a:xfrm>
          <a:prstGeom prst="rect">
            <a:avLst/>
          </a:prstGeom>
        </p:spPr>
      </p:pic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554115" y="644894"/>
            <a:ext cx="10515600" cy="5391921"/>
          </a:xfrm>
        </p:spPr>
        <p:txBody>
          <a:bodyPr/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Result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2970" y="228999"/>
            <a:ext cx="1192731" cy="1192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1911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554115" y="644894"/>
            <a:ext cx="10515600" cy="5391921"/>
          </a:xfrm>
        </p:spPr>
        <p:txBody>
          <a:bodyPr/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Result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172" y="1251453"/>
            <a:ext cx="4262730" cy="520125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2869" y="644894"/>
            <a:ext cx="4286870" cy="347893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3661" y="4600877"/>
            <a:ext cx="4681097" cy="175541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2970" y="228999"/>
            <a:ext cx="1192731" cy="1192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2709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57213" indent="-214313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57250" indent="-171450"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00150" indent="-17145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43050" indent="-17145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fld id="{AA06D052-8CE9-4B47-AAA1-C700BE872F2D}" type="slidenum">
              <a:rPr lang="en-US" altLang="zh-CN" sz="105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t>15</a:t>
            </a:fld>
            <a:endParaRPr lang="en-US" altLang="zh-CN" sz="1050">
              <a:solidFill>
                <a:srgbClr val="00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293834" y="3018409"/>
            <a:ext cx="34001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latin typeface="Rockwell" panose="02060603020205020403" pitchFamily="18" charset="0"/>
              </a:rPr>
              <a:t>Thank You</a:t>
            </a:r>
            <a:endParaRPr lang="zh-CN" altLang="en-US" sz="4800" b="1" dirty="0">
              <a:latin typeface="Rockwell" panose="02060603020205020403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2970" y="228999"/>
            <a:ext cx="1192731" cy="1192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993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4115" y="644895"/>
            <a:ext cx="10515600" cy="5400798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Molecular properties prediction</a:t>
            </a:r>
          </a:p>
          <a:p>
            <a:pPr marL="0" indent="0">
              <a:buNone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药物发现中最关键的问题之一是分子属性的表征。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实验方法：高通量体外筛选、低通量体内测试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花费：一个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FDA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药物被批准进入临床平均需要筛选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5000-10000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个化合物，平均开发成本为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28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亿美元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用于准确预测的计算方法可以显着加快以更快、更廉价的方式寻找更好候选药物的整个过程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15" y="4451684"/>
            <a:ext cx="6281054" cy="240631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2970" y="228999"/>
            <a:ext cx="1192731" cy="1192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993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4115" y="644895"/>
            <a:ext cx="10515600" cy="2772073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Molecular properties prediction</a:t>
            </a:r>
          </a:p>
          <a:p>
            <a:pPr marL="0" indent="0">
              <a:buNone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传统方法：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提取</a:t>
            </a:r>
            <a:r>
              <a:rPr lang="zh-CN" altLang="en-US" sz="2000" u="sng" dirty="0">
                <a:latin typeface="宋体" panose="02010600030101010101" pitchFamily="2" charset="-122"/>
                <a:ea typeface="宋体" panose="02010600030101010101" pitchFamily="2" charset="-122"/>
              </a:rPr>
              <a:t>指纹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en-US" sz="2000" u="sng" dirty="0">
                <a:latin typeface="宋体" panose="02010600030101010101" pitchFamily="2" charset="-122"/>
                <a:ea typeface="宋体" panose="02010600030101010101" pitchFamily="2" charset="-122"/>
              </a:rPr>
              <a:t>手工设计的特征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后将其与机器学习算法结合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缺点：依赖领域知识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953" y="3282216"/>
            <a:ext cx="7941543" cy="3103084"/>
          </a:xfrm>
          <a:prstGeom prst="rect">
            <a:avLst/>
          </a:prstGeom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1260909" y="2629454"/>
            <a:ext cx="5791714" cy="652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Molecular representations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2970" y="228999"/>
            <a:ext cx="1192731" cy="1192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052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0907" y="1790179"/>
            <a:ext cx="2996953" cy="1092792"/>
          </a:xfrm>
        </p:spPr>
        <p:txBody>
          <a:bodyPr>
            <a:normAutofit/>
          </a:bodyPr>
          <a:lstStyle/>
          <a:p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InChI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/SMILES</a:t>
            </a:r>
          </a:p>
          <a:p>
            <a:pPr marL="0" indent="0">
              <a:buNone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109" y="4484671"/>
            <a:ext cx="4333724" cy="124795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860" y="253164"/>
            <a:ext cx="3338003" cy="4796043"/>
          </a:xfrm>
          <a:prstGeom prst="rect">
            <a:avLst/>
          </a:prstGeom>
        </p:spPr>
      </p:pic>
      <p:sp>
        <p:nvSpPr>
          <p:cNvPr id="7" name="内容占位符 2"/>
          <p:cNvSpPr txBox="1">
            <a:spLocks/>
          </p:cNvSpPr>
          <p:nvPr/>
        </p:nvSpPr>
        <p:spPr>
          <a:xfrm>
            <a:off x="714753" y="2336575"/>
            <a:ext cx="6734454" cy="2430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ECFP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摩根指纹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原理：利用分子中每个原子的信息来生成原子及其周围环境的描述符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554115" y="644895"/>
            <a:ext cx="10515600" cy="27720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Molecular properties prediction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2970" y="228999"/>
            <a:ext cx="1192731" cy="1192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710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554115" y="644895"/>
            <a:ext cx="10515600" cy="5313143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Molecular properties prediction</a:t>
            </a: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量子化学属性预测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：回归任务，能量、坐标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.. 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物理化学属性预测：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回归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分类，物理化学性质类别包括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个分子性质，其中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水溶性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是可用数据集的主要性质。其他特性包括极性表面积、生物利用度、辛醇溶解度、代谢稳定性、沸点和熔点、疏水性、溶剂化自由能、被动膜通透性和血脑通透性。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生物属性预测：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回归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分类，生物效应类别包括三个分子性质集合，即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副作用、毒性和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ADMET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  <a:p>
            <a:pPr marL="0" indent="0">
              <a:buNone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2970" y="228999"/>
            <a:ext cx="1192731" cy="1192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375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2754" y="3971058"/>
            <a:ext cx="6590476" cy="57142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745" y="1181927"/>
            <a:ext cx="10110432" cy="269781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4338" y="4396873"/>
            <a:ext cx="5347308" cy="177995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2970" y="228999"/>
            <a:ext cx="1192731" cy="1192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890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54115" y="644895"/>
                <a:ext cx="11063578" cy="5755905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Motivation</a:t>
                </a:r>
              </a:p>
              <a:p>
                <a:pPr marL="0" indent="0">
                  <a:buNone/>
                </a:pP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lvl="1"/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研究物理化学性质</a:t>
                </a:r>
                <a:r>
                  <a: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(</a:t>
                </a:r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分子能量大小</a:t>
                </a:r>
                <a:r>
                  <a: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 </a:t>
                </a: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密度泛函理论</a:t>
                </a:r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(density functional theory ,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DFT</a:t>
                </a:r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)</a:t>
                </a: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：粒子（如原子）间存在量子相互作用，这种作用产生了与其固有特性密切相关的分子属性。基于这种理论产生了许多方法对分子属性进行预测。</a:t>
                </a:r>
                <a:endPara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lvl="1"/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缺点</a:t>
                </a:r>
                <a:endParaRPr lang="en-US" altLang="zh-CN" sz="20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 DFT </a:t>
                </a: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的计算成本很高，因为它们通常使用特定的函数来确定粒子的相互作用，这被证明是非常耗时的。</a:t>
                </a:r>
                <a:endPara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0">
                  <a:buNone/>
                </a:pP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实验结果表明，仅仅预测一个具有 </a:t>
                </a:r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20 </a:t>
                </a: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个原子的分子的性质就需要将近一个小时。</a:t>
                </a:r>
              </a:p>
              <a:p>
                <a:pPr marL="0" indent="0">
                  <a:buNone/>
                </a:pPr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DFT</a:t>
                </a: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复杂度</a:t>
                </a:r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𝑁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)</a:t>
                </a:r>
              </a:p>
            </p:txBody>
          </p:sp>
        </mc:Choice>
        <mc:Fallback xmlns="">
          <p:sp>
            <p:nvSpPr>
              <p:cNvPr id="5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4115" y="644895"/>
                <a:ext cx="11063578" cy="5755905"/>
              </a:xfrm>
              <a:blipFill>
                <a:blip r:embed="rId2"/>
                <a:stretch>
                  <a:fillRect l="-882" t="-15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2970" y="228999"/>
            <a:ext cx="1192731" cy="1192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612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1052" y="428399"/>
            <a:ext cx="10995260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Highlights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多级图网络，从多个层次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单原子、成对、三重等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直接模拟分子的多级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量子相互作用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逐级传递交互信息，有利于有限数据的泛化性和不平衡数据的可迁移性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0184" y="1264904"/>
            <a:ext cx="6771986" cy="225418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2970" y="228999"/>
            <a:ext cx="1192731" cy="1192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739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50796" y="101140"/>
            <a:ext cx="109952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Architecture</a:t>
            </a:r>
          </a:p>
        </p:txBody>
      </p:sp>
      <p:sp>
        <p:nvSpPr>
          <p:cNvPr id="3" name="矩形 2"/>
          <p:cNvSpPr/>
          <p:nvPr/>
        </p:nvSpPr>
        <p:spPr>
          <a:xfrm>
            <a:off x="8688792" y="943894"/>
            <a:ext cx="31984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Input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4360"/>
            <a:ext cx="8587877" cy="402274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2970" y="228999"/>
            <a:ext cx="1192731" cy="1192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176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1954</TotalTime>
  <Words>433</Words>
  <Application>Microsoft Office PowerPoint</Application>
  <PresentationFormat>宽屏</PresentationFormat>
  <Paragraphs>73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等线</vt:lpstr>
      <vt:lpstr>等线 Light</vt:lpstr>
      <vt:lpstr>宋体</vt:lpstr>
      <vt:lpstr>Arial</vt:lpstr>
      <vt:lpstr>Cambria Math</vt:lpstr>
      <vt:lpstr>Rockwell</vt:lpstr>
      <vt:lpstr>Office 主题​​</vt:lpstr>
      <vt:lpstr>Mini Survey: Molecular properties prediction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Molecular properties prediction</dc:title>
  <dc:creator>Cain</dc:creator>
  <cp:lastModifiedBy>Administrator</cp:lastModifiedBy>
  <cp:revision>72</cp:revision>
  <dcterms:created xsi:type="dcterms:W3CDTF">2022-08-05T07:32:28Z</dcterms:created>
  <dcterms:modified xsi:type="dcterms:W3CDTF">2022-08-09T05:32:47Z</dcterms:modified>
</cp:coreProperties>
</file>