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2" r:id="rId4"/>
    <p:sldId id="261" r:id="rId5"/>
    <p:sldId id="262" r:id="rId6"/>
    <p:sldId id="283" r:id="rId7"/>
    <p:sldId id="284" r:id="rId8"/>
    <p:sldId id="285" r:id="rId9"/>
    <p:sldId id="286" r:id="rId10"/>
    <p:sldId id="287" r:id="rId11"/>
    <p:sldId id="273" r:id="rId12"/>
    <p:sldId id="274" r:id="rId13"/>
    <p:sldId id="275" r:id="rId14"/>
    <p:sldId id="276" r:id="rId15"/>
    <p:sldId id="264" r:id="rId16"/>
    <p:sldId id="280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 showGuides="1">
      <p:cViewPr varScale="1">
        <p:scale>
          <a:sx n="126" d="100"/>
          <a:sy n="126" d="100"/>
        </p:scale>
        <p:origin x="232" y="23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846E-F13C-E81C-33A9-37009599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51BAD-63DA-0D4C-3DD0-9CF760BAF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CC6F-0655-C064-2F11-C5E3BC53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D44A-7C81-66EA-C803-6EB83C7B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B9FB-6669-5687-60F4-6F6DE728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DC6E-82B0-DB2E-6BC2-1BAAEFB0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7F0BD-9FC4-AFBC-33C6-1822A0FE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3BCB-EEC2-2306-DA6D-D0BEE4CB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06BE-298D-DE67-6ABC-AF2527DF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BB7A-8144-30E8-201A-3A4EDCEB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3E227-9E6C-B077-8D42-76392DAD3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BDF0-B4BA-B77B-5DB1-A28EFE23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B215-C3F3-3B20-C208-D55AB8B8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4A949-B044-9F5B-A579-B422E0BA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4121-6922-3528-9778-32AB939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7649-C5D0-043C-BF5C-BA5323FE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62B1-EDBA-735D-084F-239CC908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61B9-5F1D-EB18-7E2A-1F09B55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1323-5BD5-A79A-D27E-9A5EF4AE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156D-D291-8D5F-D35A-41AC69AF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C932-D9DC-5858-2E7F-CD1A2A37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D8EAC-3D3A-0CD5-41E9-8C22C18E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7804-D05C-BC06-0798-D0381E18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32CA-A12D-C55A-EE32-A7E9CEE9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ACC9-6D3D-D6A7-B33E-6A010D2C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D82-2D5A-429F-4627-E85120EB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8B36-FCEC-6188-D490-1ABC8F033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67002-B57F-12E0-2E11-1A4947664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3922C-F987-A7B8-CFD1-6FDE06D7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E99C-4B0D-751F-1506-E86B8AAE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5C25-2F6D-C7B0-3FD8-9F7D3258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EBC6-B3F9-0330-AE68-B013454A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344C-3B6E-A3C4-B91B-F13C3888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A500-89B0-CC96-E931-B697B21E6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12331-8C87-24EB-23D9-B1DA61C81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613CA-5DC4-571F-C837-85FF2B3AC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CD09D-9826-EA0E-31AB-33355505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B37C3-72F1-13C5-F587-4490968A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68757-0A30-B4D9-2FEB-9AB91CF0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6491-8378-758F-2FB3-1CC66ADB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9F2AF-430A-1833-34DC-50100371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DDEA9-CAC7-CD61-D34D-EA7C6AD7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2BC0-3FFF-BFCA-8989-944192FD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AAE67-6E5D-3B05-119B-D9568D77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955AC-D33C-5B76-9B26-75D9CA0A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7C8A5-056C-BFFD-6F6C-6137B74E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7CFB-9841-673D-21EF-A4B2629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5D95-6C9C-161A-5F6B-334A8B3C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4426-EB65-2804-0064-6A70CB70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33FA-C07D-4948-4195-7DD16D49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1507-5AC0-3A67-05E6-9102C73C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BD264-05EC-95A1-80B9-8F69B211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C1A6-C54B-DE0E-29FC-BF9FDF99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87DA7-E38E-7D00-084E-D20F0FD67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4BC3F-1251-8CFA-E2D1-47A191F27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8B1BF-F3E2-EAC6-18FC-272FD03B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DF919-FECA-23DF-EF72-07AF1F3A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CD11-DE57-18DB-62A3-6563381A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BEB2B-2F07-20AB-0634-0E9000BF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F7765-80E6-9440-C699-8B43BE4C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3ADC-D64C-5E18-9D1B-BE04E607C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6E715-6313-7C4C-B2D2-54863D22F27E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A753B-DBBC-8FBF-B1B9-4B41DA8EC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15AD-7C07-EEFB-A1E6-D52110799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B841F-29E1-8F4C-865D-D887EC24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nfrederickson.com/numerical-optimiz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F90C-3087-CB48-ADEE-C82CC9E39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minimization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08517-ED8A-96F6-BDC3-B54AEEF70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 “Guess-and-check” but better and you don’t have to write it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5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EC627-92CD-AC06-A2D4-1B48D0C2F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2783-4F92-61B9-69D4-F11ADA3A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865ED-16A2-CB8B-585D-EB323AFA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96397" cy="45961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7B5732-35CA-F83E-A815-DAE8D9B52428}"/>
              </a:ext>
            </a:extLst>
          </p:cNvPr>
          <p:cNvCxnSpPr>
            <a:cxnSpLocks/>
          </p:cNvCxnSpPr>
          <p:nvPr/>
        </p:nvCxnSpPr>
        <p:spPr>
          <a:xfrm flipV="1">
            <a:off x="10909429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EA8E63-4789-2417-447F-D107439435F1}"/>
              </a:ext>
            </a:extLst>
          </p:cNvPr>
          <p:cNvCxnSpPr>
            <a:cxnSpLocks/>
          </p:cNvCxnSpPr>
          <p:nvPr/>
        </p:nvCxnSpPr>
        <p:spPr>
          <a:xfrm flipV="1">
            <a:off x="8896698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7262D8D-7804-4B72-7A49-61AD20B20D30}"/>
              </a:ext>
            </a:extLst>
          </p:cNvPr>
          <p:cNvSpPr/>
          <p:nvPr/>
        </p:nvSpPr>
        <p:spPr>
          <a:xfrm>
            <a:off x="10830601" y="448909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8D3DF2-82C7-2F1F-879F-9B36F461050E}"/>
              </a:ext>
            </a:extLst>
          </p:cNvPr>
          <p:cNvSpPr/>
          <p:nvPr/>
        </p:nvSpPr>
        <p:spPr>
          <a:xfrm>
            <a:off x="8825875" y="480440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D0070-320B-7259-DDC0-0C051DE0D93B}"/>
              </a:ext>
            </a:extLst>
          </p:cNvPr>
          <p:cNvSpPr txBox="1"/>
          <p:nvPr/>
        </p:nvSpPr>
        <p:spPr>
          <a:xfrm>
            <a:off x="8724203" y="1461574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9E897-87DB-9E0A-E47B-11737F23DF99}"/>
              </a:ext>
            </a:extLst>
          </p:cNvPr>
          <p:cNvSpPr txBox="1"/>
          <p:nvPr/>
        </p:nvSpPr>
        <p:spPr>
          <a:xfrm>
            <a:off x="9512868" y="1461574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E7289-EFB4-43C5-AD42-F82CDD1AFA50}"/>
              </a:ext>
            </a:extLst>
          </p:cNvPr>
          <p:cNvSpPr txBox="1"/>
          <p:nvPr/>
        </p:nvSpPr>
        <p:spPr>
          <a:xfrm>
            <a:off x="10766758" y="1466580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69257-A2B1-5736-A783-F783C49A4F32}"/>
              </a:ext>
            </a:extLst>
          </p:cNvPr>
          <p:cNvSpPr txBox="1"/>
          <p:nvPr/>
        </p:nvSpPr>
        <p:spPr>
          <a:xfrm>
            <a:off x="9165678" y="4932953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54EBE-3791-56BD-751A-FA16310C48DC}"/>
              </a:ext>
            </a:extLst>
          </p:cNvPr>
          <p:cNvSpPr txBox="1"/>
          <p:nvPr/>
        </p:nvSpPr>
        <p:spPr>
          <a:xfrm>
            <a:off x="11048753" y="437311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f(c)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A09E6BD-DF83-1CAB-972C-C439C3BB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Compare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f(d) </a:t>
            </a:r>
            <a:r>
              <a:rPr lang="en-US" dirty="0"/>
              <a:t>and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  <a:p>
            <a:pPr lvl="1"/>
            <a:r>
              <a:rPr lang="en-US" dirty="0"/>
              <a:t>Redefine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  <a:r>
              <a:rPr lang="en-US" dirty="0"/>
              <a:t>, and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/>
              <a:t> such that the interval is centered at the lowest value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f(x) </a:t>
            </a:r>
            <a:r>
              <a:rPr lang="en-US" dirty="0"/>
              <a:t>computed so far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repeat with our new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a, b, c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D0C924-ACBA-5463-5C24-94277902C6FF}"/>
              </a:ext>
            </a:extLst>
          </p:cNvPr>
          <p:cNvCxnSpPr>
            <a:cxnSpLocks/>
          </p:cNvCxnSpPr>
          <p:nvPr/>
        </p:nvCxnSpPr>
        <p:spPr>
          <a:xfrm flipV="1">
            <a:off x="9690394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0A89E09-23DA-63D4-AC08-39C6AC746C05}"/>
              </a:ext>
            </a:extLst>
          </p:cNvPr>
          <p:cNvSpPr/>
          <p:nvPr/>
        </p:nvSpPr>
        <p:spPr>
          <a:xfrm>
            <a:off x="9611566" y="5288593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03E46-9C27-AE19-B24F-248B2F3BC395}"/>
              </a:ext>
            </a:extLst>
          </p:cNvPr>
          <p:cNvSpPr txBox="1"/>
          <p:nvPr/>
        </p:nvSpPr>
        <p:spPr>
          <a:xfrm>
            <a:off x="8184538" y="468842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f(a)</a:t>
            </a:r>
          </a:p>
        </p:txBody>
      </p:sp>
    </p:spTree>
    <p:extLst>
      <p:ext uri="{BB962C8B-B14F-4D97-AF65-F5344CB8AC3E}">
        <p14:creationId xmlns:p14="http://schemas.microsoft.com/office/powerpoint/2010/main" val="36660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1E21-AF0C-7EF4-EA7D-919F829B2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2ED-11BE-7B64-5405-6B811C6B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02BC9-8ED0-B535-5DC3-ED89B119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907"/>
            <a:ext cx="5996397" cy="45961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3801C79-A641-16D5-2B94-635EAC9B8F4B}"/>
              </a:ext>
            </a:extLst>
          </p:cNvPr>
          <p:cNvSpPr/>
          <p:nvPr/>
        </p:nvSpPr>
        <p:spPr>
          <a:xfrm>
            <a:off x="10830601" y="4159310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17F1ED-AE0E-72E4-682C-2DD870C0C82E}"/>
              </a:ext>
            </a:extLst>
          </p:cNvPr>
          <p:cNvSpPr/>
          <p:nvPr/>
        </p:nvSpPr>
        <p:spPr>
          <a:xfrm>
            <a:off x="8825875" y="4474620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4305AD-F0E1-D5F2-EDCB-79AF0E301608}"/>
              </a:ext>
            </a:extLst>
          </p:cNvPr>
          <p:cNvSpPr/>
          <p:nvPr/>
        </p:nvSpPr>
        <p:spPr>
          <a:xfrm>
            <a:off x="9821608" y="4889779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C8B70-E52E-AF5D-D1EA-EA45685F6D1C}"/>
              </a:ext>
            </a:extLst>
          </p:cNvPr>
          <p:cNvSpPr txBox="1"/>
          <p:nvPr/>
        </p:nvSpPr>
        <p:spPr>
          <a:xfrm>
            <a:off x="8250844" y="4358647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3B790-1B45-53C1-6511-99867EFE1F58}"/>
              </a:ext>
            </a:extLst>
          </p:cNvPr>
          <p:cNvSpPr txBox="1"/>
          <p:nvPr/>
        </p:nvSpPr>
        <p:spPr>
          <a:xfrm>
            <a:off x="11048753" y="4043337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E122C7-690B-05AF-5875-D90D48C9801F}"/>
              </a:ext>
            </a:extLst>
          </p:cNvPr>
          <p:cNvSpPr txBox="1"/>
          <p:nvPr/>
        </p:nvSpPr>
        <p:spPr>
          <a:xfrm>
            <a:off x="10051910" y="4758757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B2AE4-09F0-D2A1-1395-38A63402F5FC}"/>
              </a:ext>
            </a:extLst>
          </p:cNvPr>
          <p:cNvSpPr/>
          <p:nvPr/>
        </p:nvSpPr>
        <p:spPr>
          <a:xfrm>
            <a:off x="7683062" y="2049517"/>
            <a:ext cx="4256690" cy="3008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steps later…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7E63616-5938-18C1-4F24-2CB85696E0D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1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8D7A-AB48-AC1C-07D3-AA7D8106D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EC99-0971-010A-8561-BDD579D8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 The midpoint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  <a:r>
              <a:rPr lang="en-US" dirty="0"/>
              <a:t> will approach the true minimum but will never be exactly correct:</a:t>
            </a:r>
          </a:p>
          <a:p>
            <a:pPr lvl="1"/>
            <a:r>
              <a:rPr lang="en-US" dirty="0"/>
              <a:t>Eventually we have to say “good enough” and stop repeating these steps</a:t>
            </a:r>
          </a:p>
          <a:p>
            <a:r>
              <a:rPr lang="en-US" dirty="0"/>
              <a:t>Tolerance (</a:t>
            </a:r>
            <a:r>
              <a:rPr lang="en-US" dirty="0" err="1"/>
              <a:t>tol</a:t>
            </a:r>
            <a:r>
              <a:rPr lang="en-US" dirty="0"/>
              <a:t>) – how close to the minimum do we want to 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4FA4F-B833-F22F-FA00-D51312CC5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907"/>
            <a:ext cx="5996397" cy="45961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A7AD80-520D-7DE5-FA42-DA206D089546}"/>
              </a:ext>
            </a:extLst>
          </p:cNvPr>
          <p:cNvCxnSpPr>
            <a:cxnSpLocks/>
          </p:cNvCxnSpPr>
          <p:nvPr/>
        </p:nvCxnSpPr>
        <p:spPr>
          <a:xfrm flipV="1">
            <a:off x="10026887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29FF6C-7EAE-58F9-70E0-2375ADF1B098}"/>
              </a:ext>
            </a:extLst>
          </p:cNvPr>
          <p:cNvCxnSpPr>
            <a:cxnSpLocks/>
          </p:cNvCxnSpPr>
          <p:nvPr/>
        </p:nvCxnSpPr>
        <p:spPr>
          <a:xfrm flipV="1">
            <a:off x="9775740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68258CB-A6EE-9AAB-178F-18637C1D7682}"/>
              </a:ext>
            </a:extLst>
          </p:cNvPr>
          <p:cNvSpPr/>
          <p:nvPr/>
        </p:nvSpPr>
        <p:spPr>
          <a:xfrm>
            <a:off x="9948062" y="4831543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410FFE-6A10-C992-6699-F2A9FF0CB46E}"/>
              </a:ext>
            </a:extLst>
          </p:cNvPr>
          <p:cNvSpPr/>
          <p:nvPr/>
        </p:nvSpPr>
        <p:spPr>
          <a:xfrm>
            <a:off x="9695156" y="495606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E9B08-ACEC-3F6E-DF8F-1A39B4448461}"/>
              </a:ext>
            </a:extLst>
          </p:cNvPr>
          <p:cNvCxnSpPr>
            <a:cxnSpLocks/>
          </p:cNvCxnSpPr>
          <p:nvPr/>
        </p:nvCxnSpPr>
        <p:spPr>
          <a:xfrm flipV="1">
            <a:off x="9848748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D0C253E-0DE6-0E26-9F25-E6A656211BF4}"/>
              </a:ext>
            </a:extLst>
          </p:cNvPr>
          <p:cNvSpPr/>
          <p:nvPr/>
        </p:nvSpPr>
        <p:spPr>
          <a:xfrm>
            <a:off x="9757718" y="4900082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F0FC15-0B3A-302B-3D0C-0E18DB58229A}"/>
              </a:ext>
            </a:extLst>
          </p:cNvPr>
          <p:cNvSpPr txBox="1"/>
          <p:nvPr/>
        </p:nvSpPr>
        <p:spPr>
          <a:xfrm>
            <a:off x="9417393" y="1140991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900C0-F80A-C5F0-90CD-831C4B016E65}"/>
              </a:ext>
            </a:extLst>
          </p:cNvPr>
          <p:cNvSpPr txBox="1"/>
          <p:nvPr/>
        </p:nvSpPr>
        <p:spPr>
          <a:xfrm>
            <a:off x="9967079" y="1125043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C47E0B-F99D-16AC-15EF-3F629740FDE6}"/>
              </a:ext>
            </a:extLst>
          </p:cNvPr>
          <p:cNvSpPr txBox="1"/>
          <p:nvPr/>
        </p:nvSpPr>
        <p:spPr>
          <a:xfrm>
            <a:off x="9170298" y="482715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F7A083-FDB0-6D5D-F0E7-6FB42A407A2D}"/>
              </a:ext>
            </a:extLst>
          </p:cNvPr>
          <p:cNvSpPr txBox="1"/>
          <p:nvPr/>
        </p:nvSpPr>
        <p:spPr>
          <a:xfrm>
            <a:off x="10030951" y="4612645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7478A9-3400-6B59-7DC1-2F9237B0A668}"/>
              </a:ext>
            </a:extLst>
          </p:cNvPr>
          <p:cNvSpPr txBox="1"/>
          <p:nvPr/>
        </p:nvSpPr>
        <p:spPr>
          <a:xfrm>
            <a:off x="9710141" y="1132477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685FD-6EF3-90A4-D0A2-6038BB900923}"/>
              </a:ext>
            </a:extLst>
          </p:cNvPr>
          <p:cNvSpPr txBox="1"/>
          <p:nvPr/>
        </p:nvSpPr>
        <p:spPr>
          <a:xfrm>
            <a:off x="9848748" y="5003896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f(b)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DE03E4-9A02-A31B-6CE2-F2A6356B04B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6A67F-9461-F99C-9CFE-D725F401B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2A9FCEA1-9F39-4BBE-5465-F17278DE5EC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064B-D7AC-7F89-CB28-78A2954E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tol</a:t>
            </a:r>
            <a:r>
              <a:rPr lang="en-US" dirty="0"/>
              <a:t> = 1e-8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28BAD-12C5-BCE8-B1A9-0E9D32AA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907"/>
            <a:ext cx="5996397" cy="45961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D5DC18-D0C3-4DB0-6E19-5E8F31E57E9E}"/>
              </a:ext>
            </a:extLst>
          </p:cNvPr>
          <p:cNvCxnSpPr>
            <a:cxnSpLocks/>
          </p:cNvCxnSpPr>
          <p:nvPr/>
        </p:nvCxnSpPr>
        <p:spPr>
          <a:xfrm flipV="1">
            <a:off x="10026887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26B212-DFEA-14A1-D99E-72BE288BDB80}"/>
              </a:ext>
            </a:extLst>
          </p:cNvPr>
          <p:cNvCxnSpPr>
            <a:cxnSpLocks/>
          </p:cNvCxnSpPr>
          <p:nvPr/>
        </p:nvCxnSpPr>
        <p:spPr>
          <a:xfrm flipV="1">
            <a:off x="9775740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51558F1-0554-F3DC-D907-C5A55846EA8F}"/>
              </a:ext>
            </a:extLst>
          </p:cNvPr>
          <p:cNvSpPr/>
          <p:nvPr/>
        </p:nvSpPr>
        <p:spPr>
          <a:xfrm>
            <a:off x="9948062" y="4831543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E8569E-AC72-4F5A-17C3-6C98A1815B83}"/>
              </a:ext>
            </a:extLst>
          </p:cNvPr>
          <p:cNvSpPr/>
          <p:nvPr/>
        </p:nvSpPr>
        <p:spPr>
          <a:xfrm>
            <a:off x="9695156" y="495606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47D6AD-5E8F-4055-8E05-2E0FE335758B}"/>
              </a:ext>
            </a:extLst>
          </p:cNvPr>
          <p:cNvCxnSpPr>
            <a:cxnSpLocks/>
          </p:cNvCxnSpPr>
          <p:nvPr/>
        </p:nvCxnSpPr>
        <p:spPr>
          <a:xfrm flipV="1">
            <a:off x="9848748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80DC6A-D88E-4D75-F2C8-BF52252BBA66}"/>
              </a:ext>
            </a:extLst>
          </p:cNvPr>
          <p:cNvSpPr txBox="1"/>
          <p:nvPr/>
        </p:nvSpPr>
        <p:spPr>
          <a:xfrm>
            <a:off x="9417393" y="1142811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67648-E11E-8726-A5F1-99953007D6D7}"/>
              </a:ext>
            </a:extLst>
          </p:cNvPr>
          <p:cNvSpPr txBox="1"/>
          <p:nvPr/>
        </p:nvSpPr>
        <p:spPr>
          <a:xfrm>
            <a:off x="9967079" y="1142811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F3BF2-C19B-731F-1767-969D76431B44}"/>
              </a:ext>
            </a:extLst>
          </p:cNvPr>
          <p:cNvSpPr txBox="1"/>
          <p:nvPr/>
        </p:nvSpPr>
        <p:spPr>
          <a:xfrm>
            <a:off x="9190603" y="4850966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06605-F724-7F4B-7B08-A4DDE6242064}"/>
              </a:ext>
            </a:extLst>
          </p:cNvPr>
          <p:cNvSpPr txBox="1"/>
          <p:nvPr/>
        </p:nvSpPr>
        <p:spPr>
          <a:xfrm>
            <a:off x="10030951" y="4612645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A2FD4-63A3-4D27-B1BB-F2964CBE4B6F}"/>
              </a:ext>
            </a:extLst>
          </p:cNvPr>
          <p:cNvSpPr txBox="1"/>
          <p:nvPr/>
        </p:nvSpPr>
        <p:spPr>
          <a:xfrm>
            <a:off x="9710141" y="1142811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98F78-CB4E-6481-3085-D79D26A4AAF3}"/>
              </a:ext>
            </a:extLst>
          </p:cNvPr>
          <p:cNvSpPr txBox="1"/>
          <p:nvPr/>
        </p:nvSpPr>
        <p:spPr>
          <a:xfrm>
            <a:off x="9399513" y="5095247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879FD00-EC6D-C1B5-EBCC-78DA235993F9}"/>
              </a:ext>
            </a:extLst>
          </p:cNvPr>
          <p:cNvSpPr/>
          <p:nvPr/>
        </p:nvSpPr>
        <p:spPr>
          <a:xfrm>
            <a:off x="9807050" y="4924943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BB633-F6AB-A9C9-4416-C64EC57E9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AE54-A202-D670-BFC3-BE39205D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err="1"/>
              <a:t>tol</a:t>
            </a:r>
            <a:r>
              <a:rPr lang="en-US" dirty="0"/>
              <a:t> = 1e-8  </a:t>
            </a:r>
          </a:p>
          <a:p>
            <a:r>
              <a:rPr lang="en-US" dirty="0"/>
              <a:t>If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 – f(d) &lt; 10</a:t>
            </a:r>
            <a:r>
              <a:rPr lang="en-US" baseline="30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-8</a:t>
            </a:r>
            <a:r>
              <a:rPr lang="en-US" dirty="0"/>
              <a:t>, we can say that we have found the minimum at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x = 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EF861-93D3-A776-9E4D-032CC9C4C5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0907"/>
            <a:ext cx="5996397" cy="4596140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60655F51-E4E0-DE73-CA47-DF4B379BD9E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3194B3-BE19-FEC3-CEC2-E9E7856398F3}"/>
              </a:ext>
            </a:extLst>
          </p:cNvPr>
          <p:cNvCxnSpPr>
            <a:cxnSpLocks/>
          </p:cNvCxnSpPr>
          <p:nvPr/>
        </p:nvCxnSpPr>
        <p:spPr>
          <a:xfrm flipV="1">
            <a:off x="10026887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2E41FD-9130-8362-5635-A3E181E67849}"/>
              </a:ext>
            </a:extLst>
          </p:cNvPr>
          <p:cNvCxnSpPr>
            <a:cxnSpLocks/>
          </p:cNvCxnSpPr>
          <p:nvPr/>
        </p:nvCxnSpPr>
        <p:spPr>
          <a:xfrm flipV="1">
            <a:off x="9775740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ACF245B-D191-8E9F-A4ED-7B1D91970578}"/>
              </a:ext>
            </a:extLst>
          </p:cNvPr>
          <p:cNvSpPr/>
          <p:nvPr/>
        </p:nvSpPr>
        <p:spPr>
          <a:xfrm>
            <a:off x="9948062" y="4831543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2A1A4D-A665-9244-D24C-3010EB983E62}"/>
              </a:ext>
            </a:extLst>
          </p:cNvPr>
          <p:cNvSpPr/>
          <p:nvPr/>
        </p:nvSpPr>
        <p:spPr>
          <a:xfrm>
            <a:off x="9695156" y="495606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53321C-F537-CA89-CCCF-7A76B85B3A0F}"/>
              </a:ext>
            </a:extLst>
          </p:cNvPr>
          <p:cNvCxnSpPr>
            <a:cxnSpLocks/>
          </p:cNvCxnSpPr>
          <p:nvPr/>
        </p:nvCxnSpPr>
        <p:spPr>
          <a:xfrm flipV="1">
            <a:off x="9848748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2E9D51B-FC7D-1CF4-CE13-F3DD624B7C1F}"/>
              </a:ext>
            </a:extLst>
          </p:cNvPr>
          <p:cNvSpPr txBox="1"/>
          <p:nvPr/>
        </p:nvSpPr>
        <p:spPr>
          <a:xfrm>
            <a:off x="9190603" y="4850966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D0395-E35D-BBDD-1166-0042D507B960}"/>
              </a:ext>
            </a:extLst>
          </p:cNvPr>
          <p:cNvSpPr txBox="1"/>
          <p:nvPr/>
        </p:nvSpPr>
        <p:spPr>
          <a:xfrm>
            <a:off x="10030951" y="4612645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A99E9D-2A1B-7587-8B0C-084828573357}"/>
              </a:ext>
            </a:extLst>
          </p:cNvPr>
          <p:cNvSpPr txBox="1"/>
          <p:nvPr/>
        </p:nvSpPr>
        <p:spPr>
          <a:xfrm>
            <a:off x="9848748" y="5003896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f(d)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671467-C803-CC8D-A630-89DB0ABE9E5F}"/>
              </a:ext>
            </a:extLst>
          </p:cNvPr>
          <p:cNvSpPr txBox="1"/>
          <p:nvPr/>
        </p:nvSpPr>
        <p:spPr>
          <a:xfrm>
            <a:off x="9417393" y="1142811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25AB64-8C61-61B3-0AC4-7D44F0C33EEE}"/>
              </a:ext>
            </a:extLst>
          </p:cNvPr>
          <p:cNvSpPr txBox="1"/>
          <p:nvPr/>
        </p:nvSpPr>
        <p:spPr>
          <a:xfrm>
            <a:off x="9967079" y="1142811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799863-6774-DE14-DA45-8AF11DE360DF}"/>
              </a:ext>
            </a:extLst>
          </p:cNvPr>
          <p:cNvSpPr txBox="1"/>
          <p:nvPr/>
        </p:nvSpPr>
        <p:spPr>
          <a:xfrm>
            <a:off x="9710141" y="1142811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CC0D77-73F3-AF37-5774-2350CDEAA1F3}"/>
              </a:ext>
            </a:extLst>
          </p:cNvPr>
          <p:cNvCxnSpPr>
            <a:cxnSpLocks/>
          </p:cNvCxnSpPr>
          <p:nvPr/>
        </p:nvCxnSpPr>
        <p:spPr>
          <a:xfrm flipV="1">
            <a:off x="9948062" y="1450428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FB8DBE3-921B-C815-A60E-68404190C38C}"/>
              </a:ext>
            </a:extLst>
          </p:cNvPr>
          <p:cNvSpPr/>
          <p:nvPr/>
        </p:nvSpPr>
        <p:spPr>
          <a:xfrm>
            <a:off x="9797043" y="4935404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9AE3D79-BE5F-8BA0-A432-8DB41381E7B6}"/>
              </a:ext>
            </a:extLst>
          </p:cNvPr>
          <p:cNvSpPr/>
          <p:nvPr/>
        </p:nvSpPr>
        <p:spPr>
          <a:xfrm>
            <a:off x="9856851" y="4875625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B7D9C8-6BDA-06BC-60A9-8034E5B21C65}"/>
              </a:ext>
            </a:extLst>
          </p:cNvPr>
          <p:cNvSpPr txBox="1"/>
          <p:nvPr/>
        </p:nvSpPr>
        <p:spPr>
          <a:xfrm>
            <a:off x="9834700" y="899636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d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CAB480-23C2-3E62-FCCD-2D8A35C66EB7}"/>
              </a:ext>
            </a:extLst>
          </p:cNvPr>
          <p:cNvCxnSpPr>
            <a:cxnSpLocks/>
          </p:cNvCxnSpPr>
          <p:nvPr/>
        </p:nvCxnSpPr>
        <p:spPr>
          <a:xfrm>
            <a:off x="9967210" y="1220222"/>
            <a:ext cx="3910" cy="18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19CD9DD-EBB3-FA47-B740-0939D7AB13EC}"/>
              </a:ext>
            </a:extLst>
          </p:cNvPr>
          <p:cNvSpPr txBox="1"/>
          <p:nvPr/>
        </p:nvSpPr>
        <p:spPr>
          <a:xfrm>
            <a:off x="9507066" y="5103569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</p:txBody>
      </p:sp>
    </p:spTree>
    <p:extLst>
      <p:ext uri="{BB962C8B-B14F-4D97-AF65-F5344CB8AC3E}">
        <p14:creationId xmlns:p14="http://schemas.microsoft.com/office/powerpoint/2010/main" val="248934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83B75-3C80-37C6-4396-8CFAFCE5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6756-0C59-A23A-EA3C-09517D89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Golden-section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6B68-E67E-DD3C-BC9E-11DCBDE4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How to pick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Depending on which interval we are splitting: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DC6D182-B549-1E8C-C76E-130E6238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2723516"/>
            <a:ext cx="3249504" cy="121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5DCDD1D-FADE-D337-83FC-C386F6E6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66" y="4195466"/>
            <a:ext cx="3344059" cy="7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7BC9C5-9F4A-9826-17C4-2D46FE2D8D41}"/>
              </a:ext>
            </a:extLst>
          </p:cNvPr>
          <p:cNvCxnSpPr>
            <a:cxnSpLocks/>
            <a:stCxn id="5126" idx="3"/>
          </p:cNvCxnSpPr>
          <p:nvPr/>
        </p:nvCxnSpPr>
        <p:spPr>
          <a:xfrm>
            <a:off x="6496125" y="4585187"/>
            <a:ext cx="120515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EE3CA7-B6F3-5E58-FED3-571CD0838820}"/>
              </a:ext>
            </a:extLst>
          </p:cNvPr>
          <p:cNvSpPr txBox="1"/>
          <p:nvPr/>
        </p:nvSpPr>
        <p:spPr>
          <a:xfrm>
            <a:off x="7802880" y="4400521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“Golden ratio”</a:t>
            </a:r>
          </a:p>
        </p:txBody>
      </p:sp>
    </p:spTree>
    <p:extLst>
      <p:ext uri="{BB962C8B-B14F-4D97-AF65-F5344CB8AC3E}">
        <p14:creationId xmlns:p14="http://schemas.microsoft.com/office/powerpoint/2010/main" val="24305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2150-3930-103F-693B-A20874A2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and multimodal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62DB-893D-EF1D-0035-6CB78F61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1000" cy="4351338"/>
          </a:xfrm>
        </p:spPr>
        <p:txBody>
          <a:bodyPr/>
          <a:lstStyle/>
          <a:p>
            <a:r>
              <a:rPr lang="en-US" dirty="0"/>
              <a:t>These require more complex algorithms for optimization</a:t>
            </a:r>
          </a:p>
          <a:p>
            <a:r>
              <a:rPr lang="en-US" dirty="0"/>
              <a:t>Commonly used in astronomy: Markov Chain Monte Carlo (MCMC)</a:t>
            </a:r>
          </a:p>
          <a:p>
            <a:endParaRPr lang="en-US" dirty="0"/>
          </a:p>
        </p:txBody>
      </p:sp>
      <p:pic>
        <p:nvPicPr>
          <p:cNvPr id="5" name="Picture 4" descr="A colorful graph on a white background&#10;&#10;AI-generated content may be incorrect.">
            <a:extLst>
              <a:ext uri="{FF2B5EF4-FFF2-40B4-BE49-F238E27FC236}">
                <a16:creationId xmlns:a16="http://schemas.microsoft.com/office/drawing/2014/main" id="{1B9F17AE-A3A8-F620-8114-8B099A0C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40" y="1928336"/>
            <a:ext cx="5298920" cy="41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00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5A4A-F787-BCA5-EFF9-5C0522F7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8FC2-08EC-C4C0-D6BF-6EDB06FC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https://www.benfrederickson.com/numerical-optimization/</a:t>
            </a:r>
            <a:endParaRPr lang="en-US" dirty="0"/>
          </a:p>
          <a:p>
            <a:r>
              <a:rPr lang="en-US" dirty="0"/>
              <a:t>More complex algorithms for minimizing 1D functions</a:t>
            </a:r>
          </a:p>
          <a:p>
            <a:r>
              <a:rPr lang="en-US" dirty="0"/>
              <a:t>Minimizing functions in two or more dimensions</a:t>
            </a:r>
          </a:p>
        </p:txBody>
      </p:sp>
    </p:spTree>
    <p:extLst>
      <p:ext uri="{BB962C8B-B14F-4D97-AF65-F5344CB8AC3E}">
        <p14:creationId xmlns:p14="http://schemas.microsoft.com/office/powerpoint/2010/main" val="293253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038E-815F-908B-5D6B-7C57BA0D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minimum?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36AB0-5DAC-5AC4-7076-36983E48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6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say we have some function f(x)</a:t>
            </a:r>
          </a:p>
          <a:p>
            <a:pPr marL="0" indent="0">
              <a:buNone/>
            </a:pPr>
            <a:r>
              <a:rPr lang="en-US" sz="2400" dirty="0"/>
              <a:t>The minimum is the lowest value of the function. To minimize is to find the value of x where f(x) is the lowest.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minimum of a function occurs where:</a:t>
            </a:r>
          </a:p>
          <a:p>
            <a:r>
              <a:rPr lang="en-US" sz="2400" dirty="0"/>
              <a:t>the derivative f’(x) = 0 </a:t>
            </a:r>
          </a:p>
          <a:p>
            <a:r>
              <a:rPr lang="en-US" sz="2400" dirty="0"/>
              <a:t>the second derivative f’’(x) &gt; 0. 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1D662-6C8D-046B-7C04-1FCB08C19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F7E8-8B27-2BB2-32BD-3D492C9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minimum?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2AB9A-C8AF-9401-A066-441A3BD9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59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Let’s say we have some function f(x)</a:t>
            </a:r>
          </a:p>
          <a:p>
            <a:pPr marL="0" indent="0">
              <a:buNone/>
            </a:pPr>
            <a:r>
              <a:rPr lang="en-US" sz="2400" dirty="0"/>
              <a:t>The minimum is the lowest value of the function. To minimize is to find the value of x where f(x) is the lowest.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minimum of a function occurs where:</a:t>
            </a:r>
          </a:p>
          <a:p>
            <a:r>
              <a:rPr lang="en-US" sz="2400" dirty="0"/>
              <a:t>the derivative f’(x) = 0 </a:t>
            </a:r>
          </a:p>
          <a:p>
            <a:r>
              <a:rPr lang="en-US" sz="2400" dirty="0"/>
              <a:t>the second derivative f’’(x) &gt; 0. 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272CA-2550-A07D-1C48-2DEB1FCD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2" y="1924368"/>
            <a:ext cx="4856478" cy="37224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81DEF8-F3AF-35FD-46E3-CEE959BDE210}"/>
              </a:ext>
            </a:extLst>
          </p:cNvPr>
          <p:cNvCxnSpPr>
            <a:cxnSpLocks/>
          </p:cNvCxnSpPr>
          <p:nvPr/>
        </p:nvCxnSpPr>
        <p:spPr>
          <a:xfrm>
            <a:off x="9154160" y="4937760"/>
            <a:ext cx="89408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CA38C4-8978-2A83-6D53-98BE24E8CCD4}"/>
              </a:ext>
            </a:extLst>
          </p:cNvPr>
          <p:cNvSpPr txBox="1"/>
          <p:nvPr/>
        </p:nvSpPr>
        <p:spPr>
          <a:xfrm>
            <a:off x="10180763" y="475309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f’(x) = 0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BADDEAE-868D-7576-FB60-0A0375614537}"/>
              </a:ext>
            </a:extLst>
          </p:cNvPr>
          <p:cNvSpPr/>
          <p:nvPr/>
        </p:nvSpPr>
        <p:spPr>
          <a:xfrm>
            <a:off x="8768080" y="4419600"/>
            <a:ext cx="995680" cy="376114"/>
          </a:xfrm>
          <a:custGeom>
            <a:avLst/>
            <a:gdLst>
              <a:gd name="connsiteX0" fmla="*/ 0 w 995680"/>
              <a:gd name="connsiteY0" fmla="*/ 0 h 376114"/>
              <a:gd name="connsiteX1" fmla="*/ 396240 w 995680"/>
              <a:gd name="connsiteY1" fmla="*/ 375920 h 376114"/>
              <a:gd name="connsiteX2" fmla="*/ 995680 w 995680"/>
              <a:gd name="connsiteY2" fmla="*/ 40640 h 37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680" h="376114">
                <a:moveTo>
                  <a:pt x="0" y="0"/>
                </a:moveTo>
                <a:cubicBezTo>
                  <a:pt x="115146" y="184573"/>
                  <a:pt x="230293" y="369147"/>
                  <a:pt x="396240" y="375920"/>
                </a:cubicBezTo>
                <a:cubicBezTo>
                  <a:pt x="562187" y="382693"/>
                  <a:pt x="778933" y="211666"/>
                  <a:pt x="995680" y="4064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7A39E-C0EB-0121-CB50-351AE8DEB106}"/>
              </a:ext>
            </a:extLst>
          </p:cNvPr>
          <p:cNvSpPr txBox="1"/>
          <p:nvPr/>
        </p:nvSpPr>
        <p:spPr>
          <a:xfrm>
            <a:off x="9051553" y="4092888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f’’(x) &gt; 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001AAA-F541-39B4-2825-2A319B0138A3}"/>
              </a:ext>
            </a:extLst>
          </p:cNvPr>
          <p:cNvCxnSpPr>
            <a:cxnSpLocks/>
          </p:cNvCxnSpPr>
          <p:nvPr/>
        </p:nvCxnSpPr>
        <p:spPr>
          <a:xfrm>
            <a:off x="8585200" y="4937760"/>
            <a:ext cx="1463040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6ACFD-20FC-2316-7F0E-01CF11BB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4C085-3473-1811-711E-499BD939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basic example: Quadratic function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FFCEC2-0147-1F2E-FCB9-AB375CC7C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25" y="2747724"/>
            <a:ext cx="3531514" cy="46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A2A57B1-5302-5AF8-0453-A04AB21C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89" y="3477049"/>
            <a:ext cx="2932075" cy="4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80BC2CD-8DB4-1270-C4D5-CCC6496F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06196"/>
            <a:ext cx="2064476" cy="4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B59E953-84E4-B778-2E29-EE80F6EB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02" y="3057648"/>
            <a:ext cx="3951048" cy="116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6AB00B-1CC8-B11E-499A-614C4BB1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minimum?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BDA1F-CACD-5D7F-BAA9-B2D877ADE31C}"/>
              </a:ext>
            </a:extLst>
          </p:cNvPr>
          <p:cNvSpPr/>
          <p:nvPr/>
        </p:nvSpPr>
        <p:spPr>
          <a:xfrm>
            <a:off x="6498916" y="3147024"/>
            <a:ext cx="3951048" cy="49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A0DA-A2F7-8D86-A656-DC1BD66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5516-C0B1-A67D-6AA4-5D6BF99E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5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Functions can be minimized easily if they are:</a:t>
            </a:r>
          </a:p>
          <a:p>
            <a:r>
              <a:rPr lang="en-US" sz="2400" dirty="0"/>
              <a:t>Convex: function that only has one minimum</a:t>
            </a:r>
          </a:p>
          <a:p>
            <a:r>
              <a:rPr lang="en-US" sz="2400" dirty="0"/>
              <a:t>Differentiable/smooth: derivative of the function can be calculated everywhere</a:t>
            </a:r>
          </a:p>
          <a:p>
            <a:endParaRPr lang="en-US" sz="2400" dirty="0"/>
          </a:p>
          <a:p>
            <a:r>
              <a:rPr lang="en-US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ꭓ</a:t>
            </a:r>
            <a:r>
              <a:rPr lang="en-US" sz="2400" baseline="30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US"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2400" dirty="0"/>
              <a:t>functions are generally convex and smooth </a:t>
            </a:r>
            <a:r>
              <a:rPr lang="en-US" sz="2400" dirty="0">
                <a:sym typeface="Wingdings" pitchFamily="2" charset="2"/>
              </a:rPr>
              <a:t> easy to minimize</a:t>
            </a:r>
            <a:r>
              <a:rPr lang="en-US" sz="2400" dirty="0"/>
              <a:t> 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1E2EADA3-3EE4-0844-8132-41EA67ED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030" y="1690688"/>
            <a:ext cx="3989554" cy="4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4DF6-2EA7-A8E8-9E33-0AA7BD70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7E1D-7472-315A-94DE-C72B6AB7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E04C-25FB-F9BC-931A-8B4E7D76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04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CCC5D-1619-31C6-C6D6-EEBED500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C96-4A3C-8351-37E5-37B9CBC8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8EE620-8924-85FB-4009-C1E6848B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53" y="1813089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Choose two points that bracket the minimum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/>
              <a:t> and compute their functional values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f(a) </a:t>
            </a:r>
            <a:r>
              <a:rPr lang="en-US" dirty="0"/>
              <a:t>and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f(c)</a:t>
            </a:r>
          </a:p>
          <a:p>
            <a:r>
              <a:rPr lang="en-US" dirty="0"/>
              <a:t>Choose a point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  <a:r>
              <a:rPr lang="en-US" dirty="0"/>
              <a:t> between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/>
              <a:t> and compute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969EB-8C29-ED13-97FD-9E7724A9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96397" cy="45961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E96246-0909-612C-D5A8-489C65D66BBB}"/>
              </a:ext>
            </a:extLst>
          </p:cNvPr>
          <p:cNvCxnSpPr>
            <a:cxnSpLocks/>
          </p:cNvCxnSpPr>
          <p:nvPr/>
        </p:nvCxnSpPr>
        <p:spPr>
          <a:xfrm flipV="1">
            <a:off x="8013829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45AA81-CA46-79D6-CF28-59658237D9F5}"/>
              </a:ext>
            </a:extLst>
          </p:cNvPr>
          <p:cNvCxnSpPr>
            <a:cxnSpLocks/>
          </p:cNvCxnSpPr>
          <p:nvPr/>
        </p:nvCxnSpPr>
        <p:spPr>
          <a:xfrm flipV="1">
            <a:off x="10909429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7A5BD0-08A2-CF89-2273-CA748072A564}"/>
              </a:ext>
            </a:extLst>
          </p:cNvPr>
          <p:cNvCxnSpPr>
            <a:cxnSpLocks/>
          </p:cNvCxnSpPr>
          <p:nvPr/>
        </p:nvCxnSpPr>
        <p:spPr>
          <a:xfrm flipV="1">
            <a:off x="8896698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19F1E93-0310-A92F-A6EA-07FB9768C8D0}"/>
              </a:ext>
            </a:extLst>
          </p:cNvPr>
          <p:cNvSpPr/>
          <p:nvPr/>
        </p:nvSpPr>
        <p:spPr>
          <a:xfrm>
            <a:off x="7935001" y="3548415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E5E-84F3-16B2-B0AF-E8B419423C18}"/>
              </a:ext>
            </a:extLst>
          </p:cNvPr>
          <p:cNvSpPr/>
          <p:nvPr/>
        </p:nvSpPr>
        <p:spPr>
          <a:xfrm>
            <a:off x="10830601" y="448909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D7D66E-D3DE-EF52-A5D7-CFDE7D71109F}"/>
              </a:ext>
            </a:extLst>
          </p:cNvPr>
          <p:cNvSpPr/>
          <p:nvPr/>
        </p:nvSpPr>
        <p:spPr>
          <a:xfrm>
            <a:off x="8825875" y="480440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D92ED-DA6A-5F2C-CBDC-3D575F852184}"/>
              </a:ext>
            </a:extLst>
          </p:cNvPr>
          <p:cNvSpPr txBox="1"/>
          <p:nvPr/>
        </p:nvSpPr>
        <p:spPr>
          <a:xfrm>
            <a:off x="7852519" y="1453528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5E1D8-D6A3-B4C9-700A-E8812DEA379D}"/>
              </a:ext>
            </a:extLst>
          </p:cNvPr>
          <p:cNvSpPr txBox="1"/>
          <p:nvPr/>
        </p:nvSpPr>
        <p:spPr>
          <a:xfrm>
            <a:off x="8754028" y="1453528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  <a:endParaRPr lang="en-US" sz="2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FF1DE-E93D-6261-8926-4BC9BA557066}"/>
              </a:ext>
            </a:extLst>
          </p:cNvPr>
          <p:cNvSpPr txBox="1"/>
          <p:nvPr/>
        </p:nvSpPr>
        <p:spPr>
          <a:xfrm>
            <a:off x="10766758" y="1466580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50D49-774F-71DE-2360-61F77875FA1C}"/>
              </a:ext>
            </a:extLst>
          </p:cNvPr>
          <p:cNvSpPr txBox="1"/>
          <p:nvPr/>
        </p:nvSpPr>
        <p:spPr>
          <a:xfrm>
            <a:off x="7312178" y="3432442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4CB33F-7FA6-C009-6FB4-EA950E2C70EE}"/>
              </a:ext>
            </a:extLst>
          </p:cNvPr>
          <p:cNvSpPr txBox="1"/>
          <p:nvPr/>
        </p:nvSpPr>
        <p:spPr>
          <a:xfrm>
            <a:off x="8250844" y="468842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083CCF-8742-DA96-9728-2B4D158BE237}"/>
              </a:ext>
            </a:extLst>
          </p:cNvPr>
          <p:cNvSpPr txBox="1"/>
          <p:nvPr/>
        </p:nvSpPr>
        <p:spPr>
          <a:xfrm>
            <a:off x="11048753" y="437311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f(c)</a:t>
            </a:r>
          </a:p>
        </p:txBody>
      </p:sp>
    </p:spTree>
    <p:extLst>
      <p:ext uri="{BB962C8B-B14F-4D97-AF65-F5344CB8AC3E}">
        <p14:creationId xmlns:p14="http://schemas.microsoft.com/office/powerpoint/2010/main" val="253973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6325-6E17-13D1-B53C-0D7A088A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8EAF-D010-2EAF-6523-E71A2D2B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1AC9B-3D0A-0F2A-2C7B-9E3C8027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96397" cy="45961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8A5627-B566-340B-42A6-9BB2A4A090CE}"/>
              </a:ext>
            </a:extLst>
          </p:cNvPr>
          <p:cNvCxnSpPr>
            <a:cxnSpLocks/>
          </p:cNvCxnSpPr>
          <p:nvPr/>
        </p:nvCxnSpPr>
        <p:spPr>
          <a:xfrm flipV="1">
            <a:off x="8013829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E81C4-10F1-006A-C769-85EB5B862AE4}"/>
              </a:ext>
            </a:extLst>
          </p:cNvPr>
          <p:cNvCxnSpPr>
            <a:cxnSpLocks/>
          </p:cNvCxnSpPr>
          <p:nvPr/>
        </p:nvCxnSpPr>
        <p:spPr>
          <a:xfrm flipV="1">
            <a:off x="10909429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18774-0A23-9CCD-A440-CBC79B842E60}"/>
              </a:ext>
            </a:extLst>
          </p:cNvPr>
          <p:cNvCxnSpPr>
            <a:cxnSpLocks/>
          </p:cNvCxnSpPr>
          <p:nvPr/>
        </p:nvCxnSpPr>
        <p:spPr>
          <a:xfrm flipV="1">
            <a:off x="8896698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433A9EA-F0B5-ECE6-C3CB-5B0D707EC20B}"/>
              </a:ext>
            </a:extLst>
          </p:cNvPr>
          <p:cNvSpPr/>
          <p:nvPr/>
        </p:nvSpPr>
        <p:spPr>
          <a:xfrm>
            <a:off x="7935001" y="3548415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329A40-3ECA-BB62-0967-C2B9B0012625}"/>
              </a:ext>
            </a:extLst>
          </p:cNvPr>
          <p:cNvSpPr/>
          <p:nvPr/>
        </p:nvSpPr>
        <p:spPr>
          <a:xfrm>
            <a:off x="10830601" y="448909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66CD51-C44C-9E36-FAA0-A0F92A86C0EC}"/>
              </a:ext>
            </a:extLst>
          </p:cNvPr>
          <p:cNvSpPr/>
          <p:nvPr/>
        </p:nvSpPr>
        <p:spPr>
          <a:xfrm>
            <a:off x="8825875" y="480440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D380F-2BBD-8001-BFC6-A21037E6B2DF}"/>
              </a:ext>
            </a:extLst>
          </p:cNvPr>
          <p:cNvSpPr txBox="1"/>
          <p:nvPr/>
        </p:nvSpPr>
        <p:spPr>
          <a:xfrm>
            <a:off x="7852519" y="1453528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B1255-1CA9-C16C-77F1-C184A7534840}"/>
              </a:ext>
            </a:extLst>
          </p:cNvPr>
          <p:cNvSpPr txBox="1"/>
          <p:nvPr/>
        </p:nvSpPr>
        <p:spPr>
          <a:xfrm>
            <a:off x="8754028" y="1453528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7EEBF-2DB9-C8F9-8FEC-A0DA459D1969}"/>
              </a:ext>
            </a:extLst>
          </p:cNvPr>
          <p:cNvSpPr txBox="1"/>
          <p:nvPr/>
        </p:nvSpPr>
        <p:spPr>
          <a:xfrm>
            <a:off x="10766758" y="1466580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0863B-5AF7-D20D-15EB-FBC47218D828}"/>
              </a:ext>
            </a:extLst>
          </p:cNvPr>
          <p:cNvSpPr txBox="1"/>
          <p:nvPr/>
        </p:nvSpPr>
        <p:spPr>
          <a:xfrm>
            <a:off x="7312178" y="3432442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7622B6-E6B0-A589-F5F5-C292F4074B26}"/>
              </a:ext>
            </a:extLst>
          </p:cNvPr>
          <p:cNvSpPr txBox="1"/>
          <p:nvPr/>
        </p:nvSpPr>
        <p:spPr>
          <a:xfrm>
            <a:off x="8250844" y="468842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5D74EC-710F-4D67-C65C-39C8BB72B01E}"/>
              </a:ext>
            </a:extLst>
          </p:cNvPr>
          <p:cNvSpPr txBox="1"/>
          <p:nvPr/>
        </p:nvSpPr>
        <p:spPr>
          <a:xfrm>
            <a:off x="11048753" y="437311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f(c)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A8B5DF-C609-F8CC-9AE0-916CC3AA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“Probe” the function:</a:t>
            </a:r>
          </a:p>
          <a:p>
            <a:pPr lvl="1"/>
            <a:r>
              <a:rPr lang="en-US" dirty="0"/>
              <a:t>Choose a new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x</a:t>
            </a:r>
            <a:r>
              <a:rPr lang="en-US" dirty="0"/>
              <a:t> value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d</a:t>
            </a:r>
            <a:r>
              <a:rPr lang="en-US" dirty="0"/>
              <a:t> in the middle of the larger interval of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[</a:t>
            </a:r>
            <a:r>
              <a:rPr lang="en-US" dirty="0" err="1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a,b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] </a:t>
            </a:r>
            <a:r>
              <a:rPr lang="en-US" dirty="0"/>
              <a:t>or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[</a:t>
            </a:r>
            <a:r>
              <a:rPr lang="en-US" dirty="0" err="1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b,c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] </a:t>
            </a:r>
            <a:r>
              <a:rPr lang="en-US" dirty="0"/>
              <a:t>and compute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f(d)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E2591-0D39-E5DB-56D1-CD971621E6EA}"/>
              </a:ext>
            </a:extLst>
          </p:cNvPr>
          <p:cNvCxnSpPr/>
          <p:nvPr/>
        </p:nvCxnSpPr>
        <p:spPr>
          <a:xfrm>
            <a:off x="8013829" y="2238703"/>
            <a:ext cx="882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0F04FC-46B8-5018-22AE-B8C949E25054}"/>
              </a:ext>
            </a:extLst>
          </p:cNvPr>
          <p:cNvCxnSpPr>
            <a:cxnSpLocks/>
          </p:cNvCxnSpPr>
          <p:nvPr/>
        </p:nvCxnSpPr>
        <p:spPr>
          <a:xfrm>
            <a:off x="8896698" y="2238703"/>
            <a:ext cx="20127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429014-2BBB-D5B9-9051-5038EDA0E908}"/>
              </a:ext>
            </a:extLst>
          </p:cNvPr>
          <p:cNvSpPr txBox="1"/>
          <p:nvPr/>
        </p:nvSpPr>
        <p:spPr>
          <a:xfrm>
            <a:off x="8064406" y="1885599"/>
            <a:ext cx="792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 − 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022642-75F3-FDC7-A0C2-195E54B0D3F6}"/>
              </a:ext>
            </a:extLst>
          </p:cNvPr>
          <p:cNvCxnSpPr>
            <a:cxnSpLocks/>
          </p:cNvCxnSpPr>
          <p:nvPr/>
        </p:nvCxnSpPr>
        <p:spPr>
          <a:xfrm flipV="1">
            <a:off x="9690394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26F3621-38F7-4C4C-C9E5-82561A89C792}"/>
              </a:ext>
            </a:extLst>
          </p:cNvPr>
          <p:cNvSpPr/>
          <p:nvPr/>
        </p:nvSpPr>
        <p:spPr>
          <a:xfrm>
            <a:off x="9611566" y="5288593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743FE9-584E-0C35-78D8-DA111ED19A6A}"/>
              </a:ext>
            </a:extLst>
          </p:cNvPr>
          <p:cNvSpPr txBox="1"/>
          <p:nvPr/>
        </p:nvSpPr>
        <p:spPr>
          <a:xfrm flipH="1">
            <a:off x="9661325" y="1451082"/>
            <a:ext cx="81930" cy="40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834F6-5557-3DB8-B42C-F4E049886FE9}"/>
              </a:ext>
            </a:extLst>
          </p:cNvPr>
          <p:cNvSpPr txBox="1"/>
          <p:nvPr/>
        </p:nvSpPr>
        <p:spPr>
          <a:xfrm>
            <a:off x="9815488" y="513057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0DF9CA-9434-E8F6-6389-4BC5A601AC4A}"/>
              </a:ext>
            </a:extLst>
          </p:cNvPr>
          <p:cNvSpPr txBox="1"/>
          <p:nvPr/>
        </p:nvSpPr>
        <p:spPr>
          <a:xfrm>
            <a:off x="9503996" y="1891428"/>
            <a:ext cx="792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 − 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97A36-0461-878B-3A41-FB86DC7A9DE0}"/>
              </a:ext>
            </a:extLst>
          </p:cNvPr>
          <p:cNvSpPr/>
          <p:nvPr/>
        </p:nvSpPr>
        <p:spPr>
          <a:xfrm>
            <a:off x="9598847" y="1869365"/>
            <a:ext cx="608431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/>
      <p:bldP spid="27" grpId="0"/>
      <p:bldP spid="28" grpId="0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FB59-A4AB-A409-BCBA-0F5E27D8C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7D6B-3D98-73EA-C29F-31207C74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Minimizing a 1D convex, smooth function -</a:t>
            </a:r>
            <a:br>
              <a:rPr lang="en-US" dirty="0"/>
            </a:br>
            <a:r>
              <a:rPr lang="en-US" sz="3600" dirty="0"/>
              <a:t>Line search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3903A-E053-733B-9F55-A0F4989D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996397" cy="45961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AE0DF-556A-71E1-11BA-978B7ECB693D}"/>
              </a:ext>
            </a:extLst>
          </p:cNvPr>
          <p:cNvCxnSpPr>
            <a:cxnSpLocks/>
          </p:cNvCxnSpPr>
          <p:nvPr/>
        </p:nvCxnSpPr>
        <p:spPr>
          <a:xfrm flipV="1">
            <a:off x="8013829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E1F05F-34DA-46F1-F5B9-1F7B164C4337}"/>
              </a:ext>
            </a:extLst>
          </p:cNvPr>
          <p:cNvCxnSpPr>
            <a:cxnSpLocks/>
          </p:cNvCxnSpPr>
          <p:nvPr/>
        </p:nvCxnSpPr>
        <p:spPr>
          <a:xfrm flipV="1">
            <a:off x="10909429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87236-B81C-F517-EF5E-55FC6FCAFCA0}"/>
              </a:ext>
            </a:extLst>
          </p:cNvPr>
          <p:cNvCxnSpPr>
            <a:cxnSpLocks/>
          </p:cNvCxnSpPr>
          <p:nvPr/>
        </p:nvCxnSpPr>
        <p:spPr>
          <a:xfrm flipV="1">
            <a:off x="8896698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13529FE-9D43-6750-FDBF-5CDE3BFE9284}"/>
              </a:ext>
            </a:extLst>
          </p:cNvPr>
          <p:cNvSpPr/>
          <p:nvPr/>
        </p:nvSpPr>
        <p:spPr>
          <a:xfrm>
            <a:off x="7935001" y="3548415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654C9-94A0-4BB8-2501-B58E4D196831}"/>
              </a:ext>
            </a:extLst>
          </p:cNvPr>
          <p:cNvSpPr/>
          <p:nvPr/>
        </p:nvSpPr>
        <p:spPr>
          <a:xfrm>
            <a:off x="10830601" y="448909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8C6786-B165-D720-AFD5-BE66D1CEFC6E}"/>
              </a:ext>
            </a:extLst>
          </p:cNvPr>
          <p:cNvSpPr/>
          <p:nvPr/>
        </p:nvSpPr>
        <p:spPr>
          <a:xfrm>
            <a:off x="8825875" y="4804401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1C10E-0A4A-C9D0-8978-A558D1F59C05}"/>
              </a:ext>
            </a:extLst>
          </p:cNvPr>
          <p:cNvSpPr txBox="1"/>
          <p:nvPr/>
        </p:nvSpPr>
        <p:spPr>
          <a:xfrm>
            <a:off x="7852519" y="1453528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4F9B8-F830-3A79-B189-6D7047881135}"/>
              </a:ext>
            </a:extLst>
          </p:cNvPr>
          <p:cNvSpPr txBox="1"/>
          <p:nvPr/>
        </p:nvSpPr>
        <p:spPr>
          <a:xfrm>
            <a:off x="8754028" y="1453528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B3EB2-8AB0-DDE0-CC09-4B764E808E1B}"/>
              </a:ext>
            </a:extLst>
          </p:cNvPr>
          <p:cNvSpPr txBox="1"/>
          <p:nvPr/>
        </p:nvSpPr>
        <p:spPr>
          <a:xfrm>
            <a:off x="10766758" y="1466580"/>
            <a:ext cx="285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9D8D0-25A9-5190-BBFC-E651A6B05828}"/>
              </a:ext>
            </a:extLst>
          </p:cNvPr>
          <p:cNvSpPr txBox="1"/>
          <p:nvPr/>
        </p:nvSpPr>
        <p:spPr>
          <a:xfrm>
            <a:off x="7312178" y="3432442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BF60-7607-6AD3-628B-88DEEA82D9F9}"/>
              </a:ext>
            </a:extLst>
          </p:cNvPr>
          <p:cNvSpPr txBox="1"/>
          <p:nvPr/>
        </p:nvSpPr>
        <p:spPr>
          <a:xfrm>
            <a:off x="8250844" y="468842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7C5A5-6944-5B18-C0B6-53948459B1CC}"/>
              </a:ext>
            </a:extLst>
          </p:cNvPr>
          <p:cNvSpPr txBox="1"/>
          <p:nvPr/>
        </p:nvSpPr>
        <p:spPr>
          <a:xfrm>
            <a:off x="11048753" y="437311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f(c)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32BB849-1350-AB65-09C1-03454DD8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Compare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f(d) </a:t>
            </a:r>
            <a:r>
              <a:rPr lang="en-US" dirty="0"/>
              <a:t>and 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f(b)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54BCA-D820-D975-C856-FE72E4E4CD10}"/>
              </a:ext>
            </a:extLst>
          </p:cNvPr>
          <p:cNvCxnSpPr>
            <a:cxnSpLocks/>
          </p:cNvCxnSpPr>
          <p:nvPr/>
        </p:nvCxnSpPr>
        <p:spPr>
          <a:xfrm flipV="1">
            <a:off x="9690394" y="1780209"/>
            <a:ext cx="0" cy="3800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951EE36-63B8-0C58-B6C2-D79667EDA762}"/>
              </a:ext>
            </a:extLst>
          </p:cNvPr>
          <p:cNvSpPr/>
          <p:nvPr/>
        </p:nvSpPr>
        <p:spPr>
          <a:xfrm>
            <a:off x="9611566" y="5288593"/>
            <a:ext cx="157655" cy="1681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Classical Serif" panose="02000603000000000000" pitchFamily="2" charset="0"/>
              <a:ea typeface="CMU Classical Serif" panose="02000603000000000000" pitchFamily="2" charset="0"/>
              <a:cs typeface="CMU Classical Serif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C1CA06-3525-6585-4355-69246D3ABC85}"/>
              </a:ext>
            </a:extLst>
          </p:cNvPr>
          <p:cNvSpPr txBox="1"/>
          <p:nvPr/>
        </p:nvSpPr>
        <p:spPr>
          <a:xfrm flipH="1">
            <a:off x="9661325" y="1451082"/>
            <a:ext cx="81930" cy="40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D6651-5DBE-57AF-1AB9-412406750323}"/>
              </a:ext>
            </a:extLst>
          </p:cNvPr>
          <p:cNvSpPr txBox="1"/>
          <p:nvPr/>
        </p:nvSpPr>
        <p:spPr>
          <a:xfrm>
            <a:off x="9815488" y="5130578"/>
            <a:ext cx="606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f(d)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07B9B-E8A6-2096-2A61-C6B695E81059}"/>
              </a:ext>
            </a:extLst>
          </p:cNvPr>
          <p:cNvSpPr/>
          <p:nvPr/>
        </p:nvSpPr>
        <p:spPr>
          <a:xfrm>
            <a:off x="8241229" y="3398689"/>
            <a:ext cx="292212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Compare: f(d) and f(b)</a:t>
            </a:r>
          </a:p>
          <a:p>
            <a:pPr algn="ctr"/>
            <a:r>
              <a:rPr lang="en-US" dirty="0"/>
              <a:t>whichever is lower is the new “middle point”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6EFDE3-2346-FC1E-E6D3-17B0720591B7}"/>
              </a:ext>
            </a:extLst>
          </p:cNvPr>
          <p:cNvCxnSpPr>
            <a:cxnSpLocks/>
          </p:cNvCxnSpPr>
          <p:nvPr/>
        </p:nvCxnSpPr>
        <p:spPr>
          <a:xfrm>
            <a:off x="9014668" y="4861996"/>
            <a:ext cx="626638" cy="415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2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769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CMU Classical Serif</vt:lpstr>
      <vt:lpstr>CMU SERIF ROMAN</vt:lpstr>
      <vt:lpstr>CMU SERIF ROMAN</vt:lpstr>
      <vt:lpstr>Wingdings</vt:lpstr>
      <vt:lpstr>Office Theme</vt:lpstr>
      <vt:lpstr>Numerical minimization</vt:lpstr>
      <vt:lpstr>What is a minimum?</vt:lpstr>
      <vt:lpstr>What is a minimum?</vt:lpstr>
      <vt:lpstr>What is a minimum?</vt:lpstr>
      <vt:lpstr>Important function properties</vt:lpstr>
      <vt:lpstr>Minimizing a 1D convex, smooth function - Line search</vt:lpstr>
      <vt:lpstr>Minimizing a 1D convex, smooth function - Line search</vt:lpstr>
      <vt:lpstr>Minimizing a 1D convex, smooth function - Line search</vt:lpstr>
      <vt:lpstr>Minimizing a 1D convex, smooth function - Line search</vt:lpstr>
      <vt:lpstr>Minimizing a 1D convex, smooth function - Line search</vt:lpstr>
      <vt:lpstr>PowerPoint Presentation</vt:lpstr>
      <vt:lpstr>PowerPoint Presentation</vt:lpstr>
      <vt:lpstr>PowerPoint Presentation</vt:lpstr>
      <vt:lpstr>PowerPoint Presentation</vt:lpstr>
      <vt:lpstr>Golden-section search</vt:lpstr>
      <vt:lpstr>Non-convex and multimodal functions</vt:lpstr>
      <vt:lpstr>Other methods: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Dedrick, Cayla</dc:creator>
  <cp:lastModifiedBy>Dedrick, Cayla</cp:lastModifiedBy>
  <cp:revision>1</cp:revision>
  <dcterms:created xsi:type="dcterms:W3CDTF">2025-03-24T16:54:51Z</dcterms:created>
  <dcterms:modified xsi:type="dcterms:W3CDTF">2025-03-25T17:10:14Z</dcterms:modified>
</cp:coreProperties>
</file>