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  <p:embeddedFont>
      <p:font typeface="Alfa Slab One"/>
      <p:regular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AlfaSlabOn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roximaNov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393771d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393771d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93771d32_0_2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393771d32_0_2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393771d32_0_2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393771d32_0_2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93771d32_0_2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93771d32_0_2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93771d32_0_2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393771d32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393771d32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393771d32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393771d32_0_2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393771d32_0_2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93771d32_0_2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93771d32_0_2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393771d32_0_2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393771d32_0_2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393771d32_0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393771d32_0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393771d32_0_2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393771d32_0_2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97a551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97a551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9b14533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9b14533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9b67be1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9b67be1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9b67be17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9b67be17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9b67be17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9b67be17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9b67be17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9b67be17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9b67be17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9b67be17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9b67be17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9b67be17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9b67be17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9b67be17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9b67be17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9b67be17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9b67be17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9b67be17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93771d32_0_2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93771d32_0_2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9b67be17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9b67be17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9b67be17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9b67be17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9b67be17d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9b67be17d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9b67be17d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9b67be17d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9b67be17d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9b67be17d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9b67be17d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9b67be17d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9b67be17d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9b67be17d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9b67be17d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9b67be17d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9b67be17d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9b67be17d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9b67be17d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9b67be17d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93771d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93771d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9b67be17d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9b67be17d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9b67be17d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f9b67be17d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9b67be17d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9b67be17d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9b67be17d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f9b67be17d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9b67be17d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9b67be17d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9b67be17d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9b67be17d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9b67be17d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f9b67be17d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9b67be17d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f9b67be17d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93771d32_0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393771d32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393771d32_0_2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393771d32_0_2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93771d32_0_2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93771d32_0_2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93771d32_0_2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393771d32_0_2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93771d32_0_2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93771d32_0_2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53325" y="2609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Estudio de Mercado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450700" y="35225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Buscando una App rentable en las tiendas Google Play y App Store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956450" y="1089888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Estados Unidos de América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5237" l="0" r="0" t="5237"/>
          <a:stretch/>
        </p:blipFill>
        <p:spPr>
          <a:xfrm>
            <a:off x="1877025" y="2571749"/>
            <a:ext cx="5378649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1902450" y="1612738"/>
            <a:ext cx="53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iOS sigue siendo el S.O. móvil preferido por los estadounidenses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Pese a ello, la tendencia es un equilibrio de fuerzas en el futuro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563" r="563" t="0"/>
          <a:stretch/>
        </p:blipFill>
        <p:spPr>
          <a:xfrm>
            <a:off x="7261325" y="-2"/>
            <a:ext cx="1882678" cy="117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956450" y="1089888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Europa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2480" l="0" r="0" t="2480"/>
          <a:stretch/>
        </p:blipFill>
        <p:spPr>
          <a:xfrm>
            <a:off x="1882675" y="2413275"/>
            <a:ext cx="5378649" cy="273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1902450" y="1612738"/>
            <a:ext cx="53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El 67,3% de los usuarios europeos utilizan Android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iOS se queda en un 32,16% de usuarios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 amt="35000"/>
          </a:blip>
          <a:srcRect b="6962" l="0" r="0" t="6971"/>
          <a:stretch/>
        </p:blipFill>
        <p:spPr>
          <a:xfrm>
            <a:off x="7261325" y="-2"/>
            <a:ext cx="1882682" cy="1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956450" y="1089888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Europa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2480" l="0" r="0" t="2480"/>
          <a:stretch/>
        </p:blipFill>
        <p:spPr>
          <a:xfrm>
            <a:off x="1882675" y="2413275"/>
            <a:ext cx="5378649" cy="273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1902450" y="1612738"/>
            <a:ext cx="53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iOS gana un 5,5% del mercado en 12 meses, un resultado espectacular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Posible equilibrio en el mercado a futuro, al igual que en EE.UU.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 amt="35000"/>
          </a:blip>
          <a:srcRect b="6962" l="0" r="0" t="6971"/>
          <a:stretch/>
        </p:blipFill>
        <p:spPr>
          <a:xfrm>
            <a:off x="7261325" y="-2"/>
            <a:ext cx="1882682" cy="1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956450" y="1089888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Sudamérica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2480" l="0" r="0" t="2480"/>
          <a:stretch/>
        </p:blipFill>
        <p:spPr>
          <a:xfrm>
            <a:off x="1882675" y="2413275"/>
            <a:ext cx="5378649" cy="273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1902450" y="1612738"/>
            <a:ext cx="53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Dominación total del mercado por parte de Android: 88,38% de usuarios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Los datos no cambian en el último año para ninguno de los dos S.O.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4">
            <a:alphaModFix amt="22000"/>
          </a:blip>
          <a:srcRect b="18749" l="0" r="0" t="18750"/>
          <a:stretch/>
        </p:blipFill>
        <p:spPr>
          <a:xfrm>
            <a:off x="7261325" y="-2"/>
            <a:ext cx="1882685" cy="117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5308" r="5317" t="0"/>
          <a:stretch/>
        </p:blipFill>
        <p:spPr>
          <a:xfrm>
            <a:off x="7261325" y="-2"/>
            <a:ext cx="1882675" cy="11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1956450" y="1089888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Los dispositivos móviles siguen al alza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902450" y="1612738"/>
            <a:ext cx="53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El uso de móviles crece un 4,4% en los últimos doce meses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Los S.O. móviles son los más utilizados del mundo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2480" l="0" r="0" t="2480"/>
          <a:stretch/>
        </p:blipFill>
        <p:spPr>
          <a:xfrm>
            <a:off x="1882675" y="2413275"/>
            <a:ext cx="5378649" cy="27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5308" r="5317" t="0"/>
          <a:stretch/>
        </p:blipFill>
        <p:spPr>
          <a:xfrm>
            <a:off x="7261325" y="-2"/>
            <a:ext cx="1882675" cy="11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1956450" y="1089888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Conclusiones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902450" y="1612738"/>
            <a:ext cx="5339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Los tres mercados nos ofrecen posibilidades de negocio. 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Estados Unidos es uno de los mercados más fuertes del mundo, y nuestros idiomas encajan perfectamente con la cultura del país: el inglés es el idioma oficial, y existen más de 57 Millones de hispanohablantes.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En Europa, el 51% habla inglés, o bien de forma nativa o bien de manera fluida. Además, una parte importante del continente habla o inglés o castellano.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En Sudamérica, existen 400 millones de smartphones, y el 82% de los hispanohablantes nativos del mundo se concentran allí.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Ambas tiendas (App Store y Google Play) son importantes para nosotros. Aunque Apple está por detrás de Google en número de usuarios, ha experimentado un crecimiento importante en Europa, y sigue siendo la plataforma favorita de los norteamericanos.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s" sz="2900">
                <a:latin typeface="Lato"/>
                <a:ea typeface="Lato"/>
                <a:cs typeface="Lato"/>
                <a:sym typeface="Lato"/>
              </a:rPr>
              <a:t>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 amt="74000"/>
          </a:blip>
          <a:srcRect b="0" l="7155" r="7147" t="0"/>
          <a:stretch/>
        </p:blipFill>
        <p:spPr>
          <a:xfrm>
            <a:off x="4303425" y="2319225"/>
            <a:ext cx="4840576" cy="28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680300" y="1556450"/>
            <a:ext cx="354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Objetivos: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Obtener datos de las tiendas Google Play y App Store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Encontrar un mercado rentable para nuestra App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Estudiar el comportamiento de las Apps en el mercado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s" sz="2900">
                <a:latin typeface="Lato"/>
                <a:ea typeface="Lato"/>
                <a:cs typeface="Lato"/>
                <a:sym typeface="Lato"/>
              </a:rPr>
              <a:t>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Datos de Apps disponibles 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419025" y="2406825"/>
            <a:ext cx="426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2.3 Millones de Apps de Google Play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760.000 Apps de App Store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Más de 70 Millones de datos brutos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Datos obtenidos de Kaggle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 amt="57000"/>
          </a:blip>
          <a:srcRect b="0" l="11137" r="11137" t="0"/>
          <a:stretch/>
        </p:blipFill>
        <p:spPr>
          <a:xfrm>
            <a:off x="7261325" y="-2"/>
            <a:ext cx="1882680" cy="1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s" sz="2900">
                <a:latin typeface="Lato"/>
                <a:ea typeface="Lato"/>
                <a:cs typeface="Lato"/>
                <a:sym typeface="Lato"/>
              </a:rPr>
              <a:t>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Volumen de datos limpios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2419025" y="2406825"/>
            <a:ext cx="426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265.000 Apps de Google Play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114.000 Apps de App Store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Todas las Apps en castellano o inglés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Todas las Apps gratuitas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 amt="57000"/>
          </a:blip>
          <a:srcRect b="0" l="11137" r="11137" t="0"/>
          <a:stretch/>
        </p:blipFill>
        <p:spPr>
          <a:xfrm>
            <a:off x="7261325" y="-2"/>
            <a:ext cx="1882680" cy="1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s" sz="2900">
                <a:latin typeface="Lato"/>
                <a:ea typeface="Lato"/>
                <a:cs typeface="Lato"/>
                <a:sym typeface="Lato"/>
              </a:rPr>
              <a:t>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367200" y="855900"/>
            <a:ext cx="86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totales divididas por Categoría</a:t>
            </a:r>
            <a:endParaRPr i="1" sz="17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1314" l="0" r="0" t="1304"/>
          <a:stretch/>
        </p:blipFill>
        <p:spPr>
          <a:xfrm>
            <a:off x="548850" y="2506800"/>
            <a:ext cx="4154399" cy="265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 rotWithShape="1">
          <a:blip r:embed="rId4">
            <a:alphaModFix/>
          </a:blip>
          <a:srcRect b="0" l="709" r="699" t="0"/>
          <a:stretch/>
        </p:blipFill>
        <p:spPr>
          <a:xfrm>
            <a:off x="4983820" y="2504750"/>
            <a:ext cx="4024222" cy="267191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958925" y="1302300"/>
            <a:ext cx="274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APP STORE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48.000 Juegos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13.800 Apps de Educación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11.000 Apps de Entretenimiento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5419850" y="1302300"/>
            <a:ext cx="274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GOOGLE PLAY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49.500 Juegos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43.100 Apps de Utilidades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31.800 Apps de Entretenimiento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50" y="-37050"/>
            <a:ext cx="4209975" cy="52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5999450" y="-23250"/>
            <a:ext cx="4303200" cy="5217600"/>
          </a:xfrm>
          <a:prstGeom prst="rect">
            <a:avLst/>
          </a:prstGeom>
          <a:solidFill>
            <a:srgbClr val="000000">
              <a:alpha val="473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6200" y="-37050"/>
            <a:ext cx="6092700" cy="521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6175" y="424100"/>
            <a:ext cx="23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Antonio Jiménez Adalia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" name="Google Shape;67;p14"/>
          <p:cNvCxnSpPr>
            <a:stCxn id="66" idx="1"/>
          </p:cNvCxnSpPr>
          <p:nvPr/>
        </p:nvCxnSpPr>
        <p:spPr>
          <a:xfrm>
            <a:off x="486175" y="608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6" idx="1"/>
          </p:cNvCxnSpPr>
          <p:nvPr/>
        </p:nvCxnSpPr>
        <p:spPr>
          <a:xfrm>
            <a:off x="486175" y="608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2317025" y="879200"/>
            <a:ext cx="7219925" cy="740200"/>
            <a:chOff x="1799825" y="879200"/>
            <a:chExt cx="7219925" cy="740200"/>
          </a:xfrm>
        </p:grpSpPr>
        <p:sp>
          <p:nvSpPr>
            <p:cNvPr id="70" name="Google Shape;70;p14"/>
            <p:cNvSpPr/>
            <p:nvPr/>
          </p:nvSpPr>
          <p:spPr>
            <a:xfrm>
              <a:off x="5192650" y="879200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1799825" y="936475"/>
              <a:ext cx="7219925" cy="682925"/>
              <a:chOff x="1799825" y="936475"/>
              <a:chExt cx="7219925" cy="682925"/>
            </a:xfrm>
          </p:grpSpPr>
          <p:sp>
            <p:nvSpPr>
              <p:cNvPr id="72" name="Google Shape;72;p14"/>
              <p:cNvSpPr txBox="1"/>
              <p:nvPr/>
            </p:nvSpPr>
            <p:spPr>
              <a:xfrm>
                <a:off x="6185650" y="982675"/>
                <a:ext cx="2834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Introducción</a:t>
                </a:r>
                <a:endParaRPr b="1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" name="Google Shape;73;p14"/>
              <p:cNvSpPr txBox="1"/>
              <p:nvPr/>
            </p:nvSpPr>
            <p:spPr>
              <a:xfrm>
                <a:off x="5368500" y="936475"/>
                <a:ext cx="755100" cy="6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700">
                    <a:solidFill>
                      <a:schemeClr val="dk2"/>
                    </a:solidFill>
                  </a:rPr>
                  <a:t>1</a:t>
                </a:r>
                <a:endParaRPr b="1" sz="2700">
                  <a:solidFill>
                    <a:schemeClr val="dk2"/>
                  </a:solidFill>
                </a:endParaRPr>
              </a:p>
            </p:txBody>
          </p:sp>
          <p:sp>
            <p:nvSpPr>
              <p:cNvPr id="74" name="Google Shape;74;p14"/>
              <p:cNvSpPr txBox="1"/>
              <p:nvPr/>
            </p:nvSpPr>
            <p:spPr>
              <a:xfrm>
                <a:off x="1799825" y="1034400"/>
                <a:ext cx="35067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200">
                    <a:latin typeface="Lato"/>
                    <a:ea typeface="Lato"/>
                    <a:cs typeface="Lato"/>
                    <a:sym typeface="Lato"/>
                  </a:rPr>
                  <a:t>Supuesto: Lanzar una App al Mercado</a:t>
                </a:r>
                <a:endParaRPr b="1" sz="1200"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/>
                  <a:t> </a:t>
                </a:r>
                <a:endParaRPr b="1"/>
              </a:p>
            </p:txBody>
          </p:sp>
        </p:grpSp>
      </p:grpSp>
      <p:grpSp>
        <p:nvGrpSpPr>
          <p:cNvPr id="75" name="Google Shape;75;p14"/>
          <p:cNvGrpSpPr/>
          <p:nvPr/>
        </p:nvGrpSpPr>
        <p:grpSpPr>
          <a:xfrm>
            <a:off x="2317025" y="1890150"/>
            <a:ext cx="7219925" cy="724200"/>
            <a:chOff x="1799825" y="879200"/>
            <a:chExt cx="7219925" cy="724200"/>
          </a:xfrm>
        </p:grpSpPr>
        <p:sp>
          <p:nvSpPr>
            <p:cNvPr id="76" name="Google Shape;76;p14"/>
            <p:cNvSpPr/>
            <p:nvPr/>
          </p:nvSpPr>
          <p:spPr>
            <a:xfrm>
              <a:off x="5192650" y="879200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1799825" y="934350"/>
              <a:ext cx="7219925" cy="600300"/>
              <a:chOff x="1799825" y="934350"/>
              <a:chExt cx="7219925" cy="600300"/>
            </a:xfrm>
          </p:grpSpPr>
          <p:sp>
            <p:nvSpPr>
              <p:cNvPr id="78" name="Google Shape;78;p14"/>
              <p:cNvSpPr txBox="1"/>
              <p:nvPr/>
            </p:nvSpPr>
            <p:spPr>
              <a:xfrm>
                <a:off x="6185650" y="982675"/>
                <a:ext cx="2834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Mercados</a:t>
                </a:r>
                <a:endParaRPr b="1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5368538" y="934350"/>
                <a:ext cx="755100" cy="6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700">
                    <a:solidFill>
                      <a:schemeClr val="dk2"/>
                    </a:solidFill>
                  </a:rPr>
                  <a:t>2</a:t>
                </a:r>
                <a:endParaRPr b="1" sz="2700">
                  <a:solidFill>
                    <a:schemeClr val="dk2"/>
                  </a:solidFill>
                </a:endParaRPr>
              </a:p>
            </p:txBody>
          </p:sp>
          <p:sp>
            <p:nvSpPr>
              <p:cNvPr id="80" name="Google Shape;80;p14"/>
              <p:cNvSpPr txBox="1"/>
              <p:nvPr/>
            </p:nvSpPr>
            <p:spPr>
              <a:xfrm>
                <a:off x="1799825" y="1034400"/>
                <a:ext cx="3506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200">
                    <a:latin typeface="Lato"/>
                    <a:ea typeface="Lato"/>
                    <a:cs typeface="Lato"/>
                    <a:sym typeface="Lato"/>
                  </a:rPr>
                  <a:t>Análisis de los mercados Occidentales</a:t>
                </a:r>
                <a:r>
                  <a:rPr b="1" lang="es"/>
                  <a:t> </a:t>
                </a:r>
                <a:endParaRPr b="1"/>
              </a:p>
            </p:txBody>
          </p:sp>
        </p:grpSp>
      </p:grpSp>
      <p:grpSp>
        <p:nvGrpSpPr>
          <p:cNvPr id="81" name="Google Shape;81;p14"/>
          <p:cNvGrpSpPr/>
          <p:nvPr/>
        </p:nvGrpSpPr>
        <p:grpSpPr>
          <a:xfrm>
            <a:off x="2317025" y="2901100"/>
            <a:ext cx="7219925" cy="724200"/>
            <a:chOff x="1799825" y="879200"/>
            <a:chExt cx="7219925" cy="724200"/>
          </a:xfrm>
        </p:grpSpPr>
        <p:sp>
          <p:nvSpPr>
            <p:cNvPr id="82" name="Google Shape;82;p14"/>
            <p:cNvSpPr/>
            <p:nvPr/>
          </p:nvSpPr>
          <p:spPr>
            <a:xfrm>
              <a:off x="5192650" y="879200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4"/>
            <p:cNvGrpSpPr/>
            <p:nvPr/>
          </p:nvGrpSpPr>
          <p:grpSpPr>
            <a:xfrm>
              <a:off x="1799825" y="936475"/>
              <a:ext cx="7219925" cy="600300"/>
              <a:chOff x="1799825" y="936475"/>
              <a:chExt cx="7219925" cy="600300"/>
            </a:xfrm>
          </p:grpSpPr>
          <p:sp>
            <p:nvSpPr>
              <p:cNvPr id="84" name="Google Shape;84;p14"/>
              <p:cNvSpPr txBox="1"/>
              <p:nvPr/>
            </p:nvSpPr>
            <p:spPr>
              <a:xfrm>
                <a:off x="6185650" y="982675"/>
                <a:ext cx="2834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Exploración de Datos</a:t>
                </a:r>
                <a:endParaRPr b="1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" name="Google Shape;85;p14"/>
              <p:cNvSpPr txBox="1"/>
              <p:nvPr/>
            </p:nvSpPr>
            <p:spPr>
              <a:xfrm>
                <a:off x="5368500" y="936475"/>
                <a:ext cx="755100" cy="6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700">
                    <a:solidFill>
                      <a:schemeClr val="dk2"/>
                    </a:solidFill>
                  </a:rPr>
                  <a:t>3</a:t>
                </a:r>
                <a:endParaRPr b="1" sz="2700">
                  <a:solidFill>
                    <a:schemeClr val="dk2"/>
                  </a:solidFill>
                </a:endParaRPr>
              </a:p>
            </p:txBody>
          </p:sp>
          <p:sp>
            <p:nvSpPr>
              <p:cNvPr id="86" name="Google Shape;86;p14"/>
              <p:cNvSpPr txBox="1"/>
              <p:nvPr/>
            </p:nvSpPr>
            <p:spPr>
              <a:xfrm>
                <a:off x="1799825" y="1034400"/>
                <a:ext cx="3506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200">
                    <a:latin typeface="Lato"/>
                    <a:ea typeface="Lato"/>
                    <a:cs typeface="Lato"/>
                    <a:sym typeface="Lato"/>
                  </a:rPr>
                  <a:t>App Store y Google Play Store</a:t>
                </a:r>
                <a:r>
                  <a:rPr b="1" lang="es"/>
                  <a:t> </a:t>
                </a:r>
                <a:endParaRPr b="1"/>
              </a:p>
            </p:txBody>
          </p:sp>
        </p:grpSp>
      </p:grpSp>
      <p:grpSp>
        <p:nvGrpSpPr>
          <p:cNvPr id="87" name="Google Shape;87;p14"/>
          <p:cNvGrpSpPr/>
          <p:nvPr/>
        </p:nvGrpSpPr>
        <p:grpSpPr>
          <a:xfrm>
            <a:off x="2317025" y="3912050"/>
            <a:ext cx="7219925" cy="724200"/>
            <a:chOff x="1799825" y="879200"/>
            <a:chExt cx="7219925" cy="724200"/>
          </a:xfrm>
        </p:grpSpPr>
        <p:sp>
          <p:nvSpPr>
            <p:cNvPr id="88" name="Google Shape;88;p14"/>
            <p:cNvSpPr/>
            <p:nvPr/>
          </p:nvSpPr>
          <p:spPr>
            <a:xfrm>
              <a:off x="5192650" y="879200"/>
              <a:ext cx="724200" cy="72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1799825" y="936475"/>
              <a:ext cx="7219925" cy="600300"/>
              <a:chOff x="1799825" y="936475"/>
              <a:chExt cx="7219925" cy="600300"/>
            </a:xfrm>
          </p:grpSpPr>
          <p:sp>
            <p:nvSpPr>
              <p:cNvPr id="90" name="Google Shape;90;p14"/>
              <p:cNvSpPr txBox="1"/>
              <p:nvPr/>
            </p:nvSpPr>
            <p:spPr>
              <a:xfrm>
                <a:off x="6185650" y="982675"/>
                <a:ext cx="2834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Conclusiones</a:t>
                </a:r>
                <a:endParaRPr b="1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14"/>
              <p:cNvSpPr txBox="1"/>
              <p:nvPr/>
            </p:nvSpPr>
            <p:spPr>
              <a:xfrm>
                <a:off x="5368500" y="936475"/>
                <a:ext cx="755100" cy="6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700">
                    <a:solidFill>
                      <a:schemeClr val="dk2"/>
                    </a:solidFill>
                  </a:rPr>
                  <a:t>4</a:t>
                </a:r>
                <a:endParaRPr b="1" sz="2700">
                  <a:solidFill>
                    <a:schemeClr val="dk2"/>
                  </a:solidFill>
                </a:endParaRPr>
              </a:p>
            </p:txBody>
          </p:sp>
          <p:sp>
            <p:nvSpPr>
              <p:cNvPr id="92" name="Google Shape;92;p14"/>
              <p:cNvSpPr txBox="1"/>
              <p:nvPr/>
            </p:nvSpPr>
            <p:spPr>
              <a:xfrm>
                <a:off x="1799825" y="1034400"/>
                <a:ext cx="3506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200">
                    <a:latin typeface="Lato"/>
                    <a:ea typeface="Lato"/>
                    <a:cs typeface="Lato"/>
                    <a:sym typeface="Lato"/>
                  </a:rPr>
                  <a:t>Resultados del estudio</a:t>
                </a:r>
                <a:r>
                  <a:rPr b="1" lang="es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b="1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93" name="Google Shape;93;p14"/>
          <p:cNvSpPr/>
          <p:nvPr/>
        </p:nvSpPr>
        <p:spPr>
          <a:xfrm>
            <a:off x="-82750" y="-37050"/>
            <a:ext cx="279300" cy="521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190375" y="1231750"/>
            <a:ext cx="36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Debemos encontrar un mercado rentable para lanzar nuestra App</a:t>
            </a:r>
            <a:endParaRPr b="1"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190375" y="2248650"/>
            <a:ext cx="36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Análisis de los mercados que son interesantes para nuestro estudio</a:t>
            </a:r>
            <a:endParaRPr b="1"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190375" y="3265550"/>
            <a:ext cx="36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Obtención, limpieza e interpretación de los datos</a:t>
            </a:r>
            <a:endParaRPr b="1"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190375" y="4282450"/>
            <a:ext cx="36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Conclusiones finales y una propuesta de negocio para la empresa</a:t>
            </a:r>
            <a:endParaRPr b="1"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367200" y="855900"/>
            <a:ext cx="86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Valoración Media</a:t>
            </a: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por Categoría (ratings sobre 5, más es mejor)</a:t>
            </a:r>
            <a:endParaRPr i="1" sz="17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2317" l="0" r="0" t="2308"/>
          <a:stretch/>
        </p:blipFill>
        <p:spPr>
          <a:xfrm>
            <a:off x="548850" y="2583000"/>
            <a:ext cx="3975419" cy="254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0" l="1960" r="1950" t="0"/>
          <a:stretch/>
        </p:blipFill>
        <p:spPr>
          <a:xfrm>
            <a:off x="4988695" y="2465725"/>
            <a:ext cx="3832592" cy="261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32"/>
          <p:cNvGrpSpPr/>
          <p:nvPr/>
        </p:nvGrpSpPr>
        <p:grpSpPr>
          <a:xfrm>
            <a:off x="760575" y="1302300"/>
            <a:ext cx="7819225" cy="1118400"/>
            <a:chOff x="760575" y="1302300"/>
            <a:chExt cx="7819225" cy="1118400"/>
          </a:xfrm>
        </p:grpSpPr>
        <p:sp>
          <p:nvSpPr>
            <p:cNvPr id="266" name="Google Shape;266;p32"/>
            <p:cNvSpPr txBox="1"/>
            <p:nvPr/>
          </p:nvSpPr>
          <p:spPr>
            <a:xfrm>
              <a:off x="760575" y="1302300"/>
              <a:ext cx="916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APP STORE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849750" y="1543500"/>
              <a:ext cx="1721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Mejor valoradas: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Finance:  4,01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Books:  3,94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Business: 3,84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5217875" y="1302300"/>
              <a:ext cx="114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GOOGLE PLAY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5299050" y="1543500"/>
              <a:ext cx="1721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Proxima Nova"/>
                  <a:ea typeface="Proxima Nova"/>
                  <a:cs typeface="Proxima Nova"/>
                  <a:sym typeface="Proxima Nova"/>
                </a:rPr>
                <a:t>Mejor valoradas:</a:t>
              </a:r>
              <a:endParaRPr sz="9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Medical:  4,28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Music:  4,26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Education: 4,25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0" name="Google Shape;270;p32"/>
            <p:cNvSpPr txBox="1"/>
            <p:nvPr/>
          </p:nvSpPr>
          <p:spPr>
            <a:xfrm>
              <a:off x="2693900" y="1543500"/>
              <a:ext cx="1721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Pe</a:t>
              </a: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or valoradas: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Utilities:  3,42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Entertainment:  3,38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Stickers: 3,22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32"/>
            <p:cNvSpPr txBox="1"/>
            <p:nvPr/>
          </p:nvSpPr>
          <p:spPr>
            <a:xfrm>
              <a:off x="6858700" y="1543500"/>
              <a:ext cx="1721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Pe</a:t>
              </a: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or valoradas: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Navigation:  4,02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Entertainment:  4,00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Photo &amp; Video</a:t>
              </a: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: 3,98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367200" y="855900"/>
            <a:ext cx="86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Valoración Media por Categoría - Ambas Tiendas (ratings sobre 5, más es mejor)</a:t>
            </a:r>
            <a:endParaRPr i="1" sz="17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13" y="1432700"/>
            <a:ext cx="4119924" cy="371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33"/>
          <p:cNvGrpSpPr/>
          <p:nvPr/>
        </p:nvGrpSpPr>
        <p:grpSpPr>
          <a:xfrm>
            <a:off x="5389600" y="1950525"/>
            <a:ext cx="3285000" cy="2309275"/>
            <a:chOff x="5066975" y="1950525"/>
            <a:chExt cx="3285000" cy="2309275"/>
          </a:xfrm>
        </p:grpSpPr>
        <p:sp>
          <p:nvSpPr>
            <p:cNvPr id="281" name="Google Shape;281;p33"/>
            <p:cNvSpPr txBox="1"/>
            <p:nvPr/>
          </p:nvSpPr>
          <p:spPr>
            <a:xfrm>
              <a:off x="5066975" y="1950525"/>
              <a:ext cx="328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Mejores Categorías - Ambas Tiendas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Books &amp; Reference:  4,06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Finance:  4,05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Medical: 4,05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2" name="Google Shape;282;p33"/>
            <p:cNvSpPr txBox="1"/>
            <p:nvPr/>
          </p:nvSpPr>
          <p:spPr>
            <a:xfrm>
              <a:off x="5066975" y="3305500"/>
              <a:ext cx="328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Peor</a:t>
              </a: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es Categorías - Ambas Tiendas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Stickers:  3,68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Entertainment:  3,69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Photo &amp; Video: 3,75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mejor Valoradas - 4,5 de rating o más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2419025" y="1966075"/>
            <a:ext cx="426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50.997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Apps de App Store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90.399 Apps de Google Play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367200" y="855900"/>
            <a:ext cx="860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mejor Valoradas - 4,5 de rating o más</a:t>
            </a:r>
            <a:endParaRPr i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1047" l="0" r="0" t="1047"/>
          <a:stretch/>
        </p:blipFill>
        <p:spPr>
          <a:xfrm>
            <a:off x="548850" y="2506800"/>
            <a:ext cx="4154399" cy="265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 rotWithShape="1">
          <a:blip r:embed="rId4">
            <a:alphaModFix/>
          </a:blip>
          <a:srcRect b="0" l="1009" r="1009" t="0"/>
          <a:stretch/>
        </p:blipFill>
        <p:spPr>
          <a:xfrm>
            <a:off x="4853650" y="2504750"/>
            <a:ext cx="4154400" cy="2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5"/>
          <p:cNvSpPr txBox="1"/>
          <p:nvPr/>
        </p:nvSpPr>
        <p:spPr>
          <a:xfrm>
            <a:off x="958925" y="1302300"/>
            <a:ext cx="274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APP STORE - Categorías con más Apps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21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.500 Juegos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5.800 Apps de Educación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4.700 Apps de Finanzas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5419850" y="1302300"/>
            <a:ext cx="274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GOOGLE PLAY</a:t>
            </a:r>
            <a:r>
              <a:rPr b="1" lang="es" sz="1000">
                <a:latin typeface="Lato"/>
                <a:ea typeface="Lato"/>
                <a:cs typeface="Lato"/>
                <a:sym typeface="Lato"/>
              </a:rPr>
              <a:t> - Categorías con más Apps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15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.500 Juegos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15.200 Apps de Utilidades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11.600 Apps de Música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1937825" y="13487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Esperanza Matemática o Valor Esperado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2419025" y="1673825"/>
            <a:ext cx="4268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En vez de calcular el total de Apps, calculamos el porcentaje respecto de la esperanza matemática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Estos porcentajes nos van a ayudar a comprender mejor qué Categorías tienen unos mayores ratings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367200" y="855900"/>
            <a:ext cx="860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mejor Valoradas - Esperanza Matemática  (más es mejor)</a:t>
            </a:r>
            <a:endParaRPr i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787" l="0" r="0" t="787"/>
          <a:stretch/>
        </p:blipFill>
        <p:spPr>
          <a:xfrm>
            <a:off x="406363" y="2515650"/>
            <a:ext cx="4237486" cy="270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7"/>
          <p:cNvPicPr preferRelativeResize="0"/>
          <p:nvPr/>
        </p:nvPicPr>
        <p:blipFill rotWithShape="1">
          <a:blip r:embed="rId4">
            <a:alphaModFix/>
          </a:blip>
          <a:srcRect b="0" l="1057" r="1057" t="0"/>
          <a:stretch/>
        </p:blipFill>
        <p:spPr>
          <a:xfrm>
            <a:off x="4773000" y="2504750"/>
            <a:ext cx="4237488" cy="2722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37"/>
          <p:cNvGrpSpPr/>
          <p:nvPr/>
        </p:nvGrpSpPr>
        <p:grpSpPr>
          <a:xfrm>
            <a:off x="666465" y="1302300"/>
            <a:ext cx="8169735" cy="1118400"/>
            <a:chOff x="666569" y="1302300"/>
            <a:chExt cx="8161574" cy="1118400"/>
          </a:xfrm>
        </p:grpSpPr>
        <p:sp>
          <p:nvSpPr>
            <p:cNvPr id="320" name="Google Shape;320;p37"/>
            <p:cNvSpPr txBox="1"/>
            <p:nvPr/>
          </p:nvSpPr>
          <p:spPr>
            <a:xfrm>
              <a:off x="666569" y="1302300"/>
              <a:ext cx="916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APP STORE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1" name="Google Shape;321;p37"/>
            <p:cNvSpPr txBox="1"/>
            <p:nvPr/>
          </p:nvSpPr>
          <p:spPr>
            <a:xfrm>
              <a:off x="760585" y="1543500"/>
              <a:ext cx="18102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Mejores Categorías: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Finance:  +24,95%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Shopping:  +19,98%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Health &amp; Fit: +18,67%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5217875" y="1302300"/>
              <a:ext cx="114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GOOGLE PLAY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3" name="Google Shape;323;p37"/>
            <p:cNvSpPr txBox="1"/>
            <p:nvPr/>
          </p:nvSpPr>
          <p:spPr>
            <a:xfrm>
              <a:off x="5299050" y="1543500"/>
              <a:ext cx="1721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Mejores Categorías: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Medical:  +27,1%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Music:  +22,12%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Food &amp; Drink:+20,2%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4" name="Google Shape;324;p37"/>
            <p:cNvSpPr txBox="1"/>
            <p:nvPr/>
          </p:nvSpPr>
          <p:spPr>
            <a:xfrm>
              <a:off x="2693900" y="1543500"/>
              <a:ext cx="1721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Peores Categorías::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Navigation</a:t>
              </a: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:  -25,25%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Utilities:  -20,7%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Entertainment</a:t>
              </a: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: -20%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6978343" y="1543500"/>
              <a:ext cx="18498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Peores Categorías: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Photo &amp; Video</a:t>
              </a: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:  -42,9%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Entertainment:  -23,3%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Navigation</a:t>
              </a: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: -19,39%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367200" y="855900"/>
            <a:ext cx="86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mejor Valoradas Ambas Tiendas - Esperanza Matemática  (más es mejor)</a:t>
            </a:r>
            <a:endParaRPr i="1" sz="16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38"/>
          <p:cNvPicPr preferRelativeResize="0"/>
          <p:nvPr/>
        </p:nvPicPr>
        <p:blipFill rotWithShape="1">
          <a:blip r:embed="rId3">
            <a:alphaModFix/>
          </a:blip>
          <a:srcRect b="1886" l="0" r="0" t="1886"/>
          <a:stretch/>
        </p:blipFill>
        <p:spPr>
          <a:xfrm>
            <a:off x="733113" y="1432700"/>
            <a:ext cx="4119924" cy="371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38"/>
          <p:cNvGrpSpPr/>
          <p:nvPr/>
        </p:nvGrpSpPr>
        <p:grpSpPr>
          <a:xfrm>
            <a:off x="5389600" y="1950525"/>
            <a:ext cx="3285000" cy="2309275"/>
            <a:chOff x="5066975" y="1950525"/>
            <a:chExt cx="3285000" cy="2309275"/>
          </a:xfrm>
        </p:grpSpPr>
        <p:sp>
          <p:nvSpPr>
            <p:cNvPr id="335" name="Google Shape;335;p38"/>
            <p:cNvSpPr txBox="1"/>
            <p:nvPr/>
          </p:nvSpPr>
          <p:spPr>
            <a:xfrm>
              <a:off x="5066975" y="1950525"/>
              <a:ext cx="328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Mejores Categorías - Ambas Tiendas (Esp. Matemática)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Medical:  +21,75%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Shopping:  +19,5%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Social Networking: +16,68%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38"/>
            <p:cNvSpPr txBox="1"/>
            <p:nvPr/>
          </p:nvSpPr>
          <p:spPr>
            <a:xfrm>
              <a:off x="5066975" y="3305500"/>
              <a:ext cx="328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Peores Categorías - Ambas Tiendas </a:t>
              </a: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(Esp. Matemática)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Photo &amp; Video:  -25,91%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Navigation:  -22,32%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Entertainment: -21,85%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367200" y="855900"/>
            <a:ext cx="860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peor Valoradas - Esperanza Matemática  (menos es mejor)</a:t>
            </a:r>
            <a:endParaRPr i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196550" y="2515650"/>
            <a:ext cx="4497225" cy="27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 rotWithShape="1">
          <a:blip r:embed="rId4">
            <a:alphaModFix/>
          </a:blip>
          <a:srcRect b="0" l="1390" r="1390" t="0"/>
          <a:stretch/>
        </p:blipFill>
        <p:spPr>
          <a:xfrm>
            <a:off x="4693775" y="2504750"/>
            <a:ext cx="4450226" cy="2722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9"/>
          <p:cNvGrpSpPr/>
          <p:nvPr/>
        </p:nvGrpSpPr>
        <p:grpSpPr>
          <a:xfrm>
            <a:off x="666465" y="1302300"/>
            <a:ext cx="8169735" cy="1118400"/>
            <a:chOff x="666569" y="1302300"/>
            <a:chExt cx="8161574" cy="1118400"/>
          </a:xfrm>
        </p:grpSpPr>
        <p:sp>
          <p:nvSpPr>
            <p:cNvPr id="347" name="Google Shape;347;p39"/>
            <p:cNvSpPr txBox="1"/>
            <p:nvPr/>
          </p:nvSpPr>
          <p:spPr>
            <a:xfrm>
              <a:off x="666569" y="1302300"/>
              <a:ext cx="916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APP STORE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8" name="Google Shape;348;p39"/>
            <p:cNvSpPr txBox="1"/>
            <p:nvPr/>
          </p:nvSpPr>
          <p:spPr>
            <a:xfrm>
              <a:off x="760585" y="1543500"/>
              <a:ext cx="18102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Mejores Categorías: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Books:  -47,25%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Finance:  -37,13%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Medical: -18,67%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9" name="Google Shape;349;p39"/>
            <p:cNvSpPr txBox="1"/>
            <p:nvPr/>
          </p:nvSpPr>
          <p:spPr>
            <a:xfrm>
              <a:off x="5217875" y="1302300"/>
              <a:ext cx="114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GOOGLE PLAY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0" name="Google Shape;350;p39"/>
            <p:cNvSpPr txBox="1"/>
            <p:nvPr/>
          </p:nvSpPr>
          <p:spPr>
            <a:xfrm>
              <a:off x="5299050" y="1543500"/>
              <a:ext cx="1721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Mejores Categorías: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Weather:  -49,5%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Medical:  -48,5%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Music: -44,12%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1" name="Google Shape;351;p39"/>
            <p:cNvSpPr txBox="1"/>
            <p:nvPr/>
          </p:nvSpPr>
          <p:spPr>
            <a:xfrm>
              <a:off x="2693900" y="1543500"/>
              <a:ext cx="1721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Peores Categorías: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Stickers:  +74,27%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Entertainment</a:t>
              </a: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:+32%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Utilities: +30,9%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2" name="Google Shape;352;p39"/>
            <p:cNvSpPr txBox="1"/>
            <p:nvPr/>
          </p:nvSpPr>
          <p:spPr>
            <a:xfrm>
              <a:off x="6978343" y="1543500"/>
              <a:ext cx="18498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Peores Categorías: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Navigation:  +104,87%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Productivity:  +62,11%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Font typeface="Lato"/>
                <a:buChar char="●"/>
              </a:pPr>
              <a:r>
                <a:rPr lang="es" sz="900">
                  <a:latin typeface="Lato"/>
                  <a:ea typeface="Lato"/>
                  <a:cs typeface="Lato"/>
                  <a:sym typeface="Lato"/>
                </a:rPr>
                <a:t>Photo &amp; Video: +55,5%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40"/>
          <p:cNvSpPr txBox="1"/>
          <p:nvPr/>
        </p:nvSpPr>
        <p:spPr>
          <a:xfrm>
            <a:off x="367200" y="855900"/>
            <a:ext cx="86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peor Valoradas Ambas Tiendas - Esperanza Matemática  (menos es mejor)</a:t>
            </a:r>
            <a:endParaRPr i="1" sz="16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 b="1746" l="0" r="0" t="1746"/>
          <a:stretch/>
        </p:blipFill>
        <p:spPr>
          <a:xfrm>
            <a:off x="733113" y="1432700"/>
            <a:ext cx="4119923" cy="371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40"/>
          <p:cNvGrpSpPr/>
          <p:nvPr/>
        </p:nvGrpSpPr>
        <p:grpSpPr>
          <a:xfrm>
            <a:off x="5389600" y="1950525"/>
            <a:ext cx="3285000" cy="2309275"/>
            <a:chOff x="5066975" y="1950525"/>
            <a:chExt cx="3285000" cy="2309275"/>
          </a:xfrm>
        </p:grpSpPr>
        <p:sp>
          <p:nvSpPr>
            <p:cNvPr id="362" name="Google Shape;362;p40"/>
            <p:cNvSpPr txBox="1"/>
            <p:nvPr/>
          </p:nvSpPr>
          <p:spPr>
            <a:xfrm>
              <a:off x="5066975" y="1950525"/>
              <a:ext cx="328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Mejores Categorías - Ambas Tiendas (Esp. Matemática)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Medical:  -33,62%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Books &amp; Reference:  -30,41%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Weather: -26,26%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40"/>
            <p:cNvSpPr txBox="1"/>
            <p:nvPr/>
          </p:nvSpPr>
          <p:spPr>
            <a:xfrm>
              <a:off x="5066975" y="3305500"/>
              <a:ext cx="328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Peores Categorías - Ambas Tiendas (Esp. Matemática)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Navigation:  +50,05%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Entertainment:  +39,53%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Lato"/>
                <a:buChar char="●"/>
              </a:pPr>
              <a:r>
                <a:rPr b="1" lang="es" sz="1000">
                  <a:latin typeface="Lato"/>
                  <a:ea typeface="Lato"/>
                  <a:cs typeface="Lato"/>
                  <a:sym typeface="Lato"/>
                </a:rPr>
                <a:t>Photo &amp; Video: +33,57%</a:t>
              </a:r>
              <a:endParaRPr b="1"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Ratings por Categorías - Resumen </a:t>
            </a: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1" name="Google Shape;371;p41"/>
          <p:cNvGrpSpPr/>
          <p:nvPr/>
        </p:nvGrpSpPr>
        <p:grpSpPr>
          <a:xfrm>
            <a:off x="1596100" y="2147025"/>
            <a:ext cx="5940500" cy="2489250"/>
            <a:chOff x="590200" y="2121350"/>
            <a:chExt cx="5940500" cy="2489250"/>
          </a:xfrm>
        </p:grpSpPr>
        <p:sp>
          <p:nvSpPr>
            <p:cNvPr id="372" name="Google Shape;372;p41"/>
            <p:cNvSpPr txBox="1"/>
            <p:nvPr/>
          </p:nvSpPr>
          <p:spPr>
            <a:xfrm>
              <a:off x="590200" y="2206875"/>
              <a:ext cx="19587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latin typeface="Lato"/>
                  <a:ea typeface="Lato"/>
                  <a:cs typeface="Lato"/>
                  <a:sym typeface="Lato"/>
                </a:rPr>
                <a:t>Mejor Valoración Media (Ambas Tiendas)</a:t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Libros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Finanzas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Médico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Negocios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Shopping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373;p41"/>
            <p:cNvSpPr txBox="1"/>
            <p:nvPr/>
          </p:nvSpPr>
          <p:spPr>
            <a:xfrm>
              <a:off x="2613300" y="2206875"/>
              <a:ext cx="19587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latin typeface="Lato"/>
                  <a:ea typeface="Lato"/>
                  <a:cs typeface="Lato"/>
                  <a:sym typeface="Lato"/>
                </a:rPr>
                <a:t>Más presencia entre las mejor valoradas</a:t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Médico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Shopping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Redes Sociales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Comida y Bebida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Libros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4" name="Google Shape;374;p41"/>
            <p:cNvSpPr txBox="1"/>
            <p:nvPr/>
          </p:nvSpPr>
          <p:spPr>
            <a:xfrm>
              <a:off x="4572000" y="2206875"/>
              <a:ext cx="19587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latin typeface="Lato"/>
                  <a:ea typeface="Lato"/>
                  <a:cs typeface="Lato"/>
                  <a:sym typeface="Lato"/>
                </a:rPr>
                <a:t>Menos presencia entre las peor valoradas</a:t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Médico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Libros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El Tiempo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Música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Lato"/>
                <a:buChar char="●"/>
              </a:pPr>
              <a:r>
                <a:rPr lang="es" sz="1100">
                  <a:latin typeface="Lato"/>
                  <a:ea typeface="Lato"/>
                  <a:cs typeface="Lato"/>
                  <a:sym typeface="Lato"/>
                </a:rPr>
                <a:t>Viajes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75" name="Google Shape;375;p41"/>
            <p:cNvCxnSpPr/>
            <p:nvPr/>
          </p:nvCxnSpPr>
          <p:spPr>
            <a:xfrm flipH="1" rot="10800000">
              <a:off x="598775" y="2121500"/>
              <a:ext cx="58677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41"/>
            <p:cNvCxnSpPr/>
            <p:nvPr/>
          </p:nvCxnSpPr>
          <p:spPr>
            <a:xfrm>
              <a:off x="598775" y="4603650"/>
              <a:ext cx="586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41"/>
            <p:cNvCxnSpPr/>
            <p:nvPr/>
          </p:nvCxnSpPr>
          <p:spPr>
            <a:xfrm>
              <a:off x="598900" y="2121350"/>
              <a:ext cx="0" cy="248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41"/>
            <p:cNvCxnSpPr/>
            <p:nvPr/>
          </p:nvCxnSpPr>
          <p:spPr>
            <a:xfrm>
              <a:off x="6466475" y="2121350"/>
              <a:ext cx="0" cy="248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41"/>
            <p:cNvCxnSpPr/>
            <p:nvPr/>
          </p:nvCxnSpPr>
          <p:spPr>
            <a:xfrm>
              <a:off x="2417725" y="2129900"/>
              <a:ext cx="0" cy="248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41"/>
            <p:cNvCxnSpPr/>
            <p:nvPr/>
          </p:nvCxnSpPr>
          <p:spPr>
            <a:xfrm>
              <a:off x="4417725" y="2121500"/>
              <a:ext cx="0" cy="248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AutoNum type="arabicPeriod"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Introducción - Supuesto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303425" y="2319225"/>
            <a:ext cx="4840576" cy="28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680300" y="1556450"/>
            <a:ext cx="354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Somos Analistas de Datos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Una start-up nos contrata, porque quiere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lanzar al mercado una App para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dispositivos móviles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App debe cumplir unos requisitos que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nos detalla la empresa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Debemos encontrar un hueco en el mercado para lanzar la App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2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>
            <a:off x="1937825" y="1365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Mejores y Peores Categorías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88" name="Google Shape;388;p42"/>
          <p:cNvGrpSpPr/>
          <p:nvPr/>
        </p:nvGrpSpPr>
        <p:grpSpPr>
          <a:xfrm>
            <a:off x="5465950" y="2414144"/>
            <a:ext cx="1958700" cy="2244031"/>
            <a:chOff x="6928650" y="2364394"/>
            <a:chExt cx="1958700" cy="2244031"/>
          </a:xfrm>
        </p:grpSpPr>
        <p:sp>
          <p:nvSpPr>
            <p:cNvPr id="389" name="Google Shape;389;p42"/>
            <p:cNvSpPr txBox="1"/>
            <p:nvPr/>
          </p:nvSpPr>
          <p:spPr>
            <a:xfrm>
              <a:off x="6928650" y="2761325"/>
              <a:ext cx="19587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Lato"/>
                  <a:ea typeface="Lato"/>
                  <a:cs typeface="Lato"/>
                  <a:sym typeface="Lato"/>
                </a:rPr>
                <a:t>    PE</a:t>
              </a:r>
              <a:r>
                <a:rPr b="1" lang="es" sz="1200">
                  <a:latin typeface="Lato"/>
                  <a:ea typeface="Lato"/>
                  <a:cs typeface="Lato"/>
                  <a:sym typeface="Lato"/>
                </a:rPr>
                <a:t>ORES CATEGORÍAS </a:t>
              </a:r>
              <a:endParaRPr b="1"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Lato"/>
                <a:buChar char="●"/>
              </a:pPr>
              <a:r>
                <a:rPr lang="es" sz="1200">
                  <a:latin typeface="Lato"/>
                  <a:ea typeface="Lato"/>
                  <a:cs typeface="Lato"/>
                  <a:sym typeface="Lato"/>
                </a:rPr>
                <a:t>Entretenimiento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Lato"/>
                <a:buChar char="●"/>
              </a:pPr>
              <a:r>
                <a:rPr lang="es" sz="1200">
                  <a:latin typeface="Lato"/>
                  <a:ea typeface="Lato"/>
                  <a:cs typeface="Lato"/>
                  <a:sym typeface="Lato"/>
                </a:rPr>
                <a:t>Foto y Vídeo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Lato"/>
                <a:buChar char="●"/>
              </a:pPr>
              <a:r>
                <a:rPr lang="es" sz="1200">
                  <a:latin typeface="Lato"/>
                  <a:ea typeface="Lato"/>
                  <a:cs typeface="Lato"/>
                  <a:sym typeface="Lato"/>
                </a:rPr>
                <a:t>Navegación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7731928" y="2364394"/>
              <a:ext cx="342325" cy="325432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2"/>
          <p:cNvGrpSpPr/>
          <p:nvPr/>
        </p:nvGrpSpPr>
        <p:grpSpPr>
          <a:xfrm>
            <a:off x="1546750" y="2414143"/>
            <a:ext cx="1958700" cy="2244032"/>
            <a:chOff x="6928650" y="2364393"/>
            <a:chExt cx="1958700" cy="2244032"/>
          </a:xfrm>
        </p:grpSpPr>
        <p:sp>
          <p:nvSpPr>
            <p:cNvPr id="392" name="Google Shape;392;p42"/>
            <p:cNvSpPr txBox="1"/>
            <p:nvPr/>
          </p:nvSpPr>
          <p:spPr>
            <a:xfrm>
              <a:off x="6928650" y="2761325"/>
              <a:ext cx="19587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Lato"/>
                  <a:ea typeface="Lato"/>
                  <a:cs typeface="Lato"/>
                  <a:sym typeface="Lato"/>
                </a:rPr>
                <a:t>MEJORES CATEGORÍAS </a:t>
              </a:r>
              <a:endParaRPr b="1"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Lato"/>
                <a:buChar char="●"/>
              </a:pPr>
              <a:r>
                <a:rPr lang="es" sz="1200">
                  <a:latin typeface="Lato"/>
                  <a:ea typeface="Lato"/>
                  <a:cs typeface="Lato"/>
                  <a:sym typeface="Lato"/>
                </a:rPr>
                <a:t>Médico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Lato"/>
                <a:buChar char="●"/>
              </a:pPr>
              <a:r>
                <a:rPr lang="es" sz="1200">
                  <a:latin typeface="Lato"/>
                  <a:ea typeface="Lato"/>
                  <a:cs typeface="Lato"/>
                  <a:sym typeface="Lato"/>
                </a:rPr>
                <a:t>Libros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Lato"/>
                <a:buChar char="●"/>
              </a:pPr>
              <a:r>
                <a:rPr lang="es" sz="1200">
                  <a:latin typeface="Lato"/>
                  <a:ea typeface="Lato"/>
                  <a:cs typeface="Lato"/>
                  <a:sym typeface="Lato"/>
                </a:rPr>
                <a:t>Shopping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93" name="Google Shape;393;p42"/>
            <p:cNvGrpSpPr/>
            <p:nvPr/>
          </p:nvGrpSpPr>
          <p:grpSpPr>
            <a:xfrm>
              <a:off x="6928655" y="2364393"/>
              <a:ext cx="749193" cy="325432"/>
              <a:chOff x="7168925" y="2155650"/>
              <a:chExt cx="957925" cy="416100"/>
            </a:xfrm>
          </p:grpSpPr>
          <p:sp>
            <p:nvSpPr>
              <p:cNvPr id="394" name="Google Shape;394;p42"/>
              <p:cNvSpPr/>
              <p:nvPr/>
            </p:nvSpPr>
            <p:spPr>
              <a:xfrm>
                <a:off x="7168925" y="2155650"/>
                <a:ext cx="437700" cy="4161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2"/>
              <p:cNvSpPr/>
              <p:nvPr/>
            </p:nvSpPr>
            <p:spPr>
              <a:xfrm>
                <a:off x="7689150" y="2155650"/>
                <a:ext cx="437700" cy="4161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42"/>
            <p:cNvGrpSpPr/>
            <p:nvPr/>
          </p:nvGrpSpPr>
          <p:grpSpPr>
            <a:xfrm>
              <a:off x="7731928" y="2364394"/>
              <a:ext cx="1155416" cy="325432"/>
              <a:chOff x="7321325" y="2308050"/>
              <a:chExt cx="1477325" cy="416100"/>
            </a:xfrm>
          </p:grpSpPr>
          <p:sp>
            <p:nvSpPr>
              <p:cNvPr id="397" name="Google Shape;397;p42"/>
              <p:cNvSpPr/>
              <p:nvPr/>
            </p:nvSpPr>
            <p:spPr>
              <a:xfrm>
                <a:off x="8360950" y="2308050"/>
                <a:ext cx="437700" cy="4161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8" name="Google Shape;398;p42"/>
              <p:cNvGrpSpPr/>
              <p:nvPr/>
            </p:nvGrpSpPr>
            <p:grpSpPr>
              <a:xfrm>
                <a:off x="7321325" y="2308050"/>
                <a:ext cx="957925" cy="416100"/>
                <a:chOff x="7168925" y="2155650"/>
                <a:chExt cx="957925" cy="416100"/>
              </a:xfrm>
            </p:grpSpPr>
            <p:sp>
              <p:nvSpPr>
                <p:cNvPr id="399" name="Google Shape;399;p42"/>
                <p:cNvSpPr/>
                <p:nvPr/>
              </p:nvSpPr>
              <p:spPr>
                <a:xfrm>
                  <a:off x="7168925" y="2155650"/>
                  <a:ext cx="437700" cy="416100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42"/>
                <p:cNvSpPr/>
                <p:nvPr/>
              </p:nvSpPr>
              <p:spPr>
                <a:xfrm>
                  <a:off x="7689150" y="2155650"/>
                  <a:ext cx="437700" cy="416100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3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1937825" y="1365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Feedback de los Usuarios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2419025" y="1673825"/>
            <a:ext cx="4268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Número de Reseñas recibidas por Categorías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Los resultados no tienen por qué ser concluyentes porque muchos usuarios no escriben reseñas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367200" y="855900"/>
            <a:ext cx="860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Media de Reseñas de Usuarios por Categoría</a:t>
            </a:r>
            <a:endParaRPr i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6" name="Google Shape;416;p44"/>
          <p:cNvPicPr preferRelativeResize="0"/>
          <p:nvPr/>
        </p:nvPicPr>
        <p:blipFill rotWithShape="1">
          <a:blip r:embed="rId3">
            <a:alphaModFix/>
          </a:blip>
          <a:srcRect b="0" l="1047" r="1037" t="0"/>
          <a:stretch/>
        </p:blipFill>
        <p:spPr>
          <a:xfrm>
            <a:off x="367200" y="2506800"/>
            <a:ext cx="4336050" cy="26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4"/>
          <p:cNvPicPr preferRelativeResize="0"/>
          <p:nvPr/>
        </p:nvPicPr>
        <p:blipFill rotWithShape="1">
          <a:blip r:embed="rId4">
            <a:alphaModFix/>
          </a:blip>
          <a:srcRect b="0" l="337" r="337" t="0"/>
          <a:stretch/>
        </p:blipFill>
        <p:spPr>
          <a:xfrm>
            <a:off x="4776675" y="2418900"/>
            <a:ext cx="4367325" cy="27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4"/>
          <p:cNvSpPr txBox="1"/>
          <p:nvPr/>
        </p:nvSpPr>
        <p:spPr>
          <a:xfrm>
            <a:off x="958925" y="1302300"/>
            <a:ext cx="274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APP STORE - Categorías con más Reseñas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Food &amp; Drink: 6.499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Travel: 4.434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Finance: 4096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44"/>
          <p:cNvSpPr txBox="1"/>
          <p:nvPr/>
        </p:nvSpPr>
        <p:spPr>
          <a:xfrm>
            <a:off x="5419850" y="1302300"/>
            <a:ext cx="274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GOOGLE PLAY - Categorías con más Reseñas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Shopping: 16.055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Foto &amp; Vídeo: 13.980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Social Networking: 8.969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4465075" y="2608900"/>
            <a:ext cx="188100" cy="216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4"/>
          <p:cNvSpPr/>
          <p:nvPr/>
        </p:nvSpPr>
        <p:spPr>
          <a:xfrm>
            <a:off x="4413750" y="4576275"/>
            <a:ext cx="102600" cy="2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4"/>
          <p:cNvSpPr/>
          <p:nvPr/>
        </p:nvSpPr>
        <p:spPr>
          <a:xfrm>
            <a:off x="8955825" y="2506800"/>
            <a:ext cx="145500" cy="22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4"/>
          <p:cNvSpPr/>
          <p:nvPr/>
        </p:nvSpPr>
        <p:spPr>
          <a:xfrm>
            <a:off x="8887375" y="4619150"/>
            <a:ext cx="102600" cy="2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4"/>
          <p:cNvSpPr/>
          <p:nvPr/>
        </p:nvSpPr>
        <p:spPr>
          <a:xfrm>
            <a:off x="8844625" y="4542150"/>
            <a:ext cx="17100" cy="2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4"/>
          <p:cNvSpPr/>
          <p:nvPr/>
        </p:nvSpPr>
        <p:spPr>
          <a:xfrm>
            <a:off x="8844625" y="4516400"/>
            <a:ext cx="213900" cy="15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5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367200" y="855900"/>
            <a:ext cx="860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Esperanza Matemática - Reseñas</a:t>
            </a:r>
            <a:r>
              <a:rPr i="1" lang="es" sz="19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de Usuarios de las Mejores Categorías</a:t>
            </a:r>
            <a:endParaRPr i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3" name="Google Shape;433;p45"/>
          <p:cNvPicPr preferRelativeResize="0"/>
          <p:nvPr/>
        </p:nvPicPr>
        <p:blipFill rotWithShape="1">
          <a:blip r:embed="rId3">
            <a:alphaModFix/>
          </a:blip>
          <a:srcRect b="0" l="1996" r="2006" t="0"/>
          <a:stretch/>
        </p:blipFill>
        <p:spPr>
          <a:xfrm>
            <a:off x="196550" y="2506800"/>
            <a:ext cx="4500551" cy="26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5"/>
          <p:cNvPicPr preferRelativeResize="0"/>
          <p:nvPr/>
        </p:nvPicPr>
        <p:blipFill rotWithShape="1">
          <a:blip r:embed="rId4">
            <a:alphaModFix/>
          </a:blip>
          <a:srcRect b="0" l="2088" r="2088" t="0"/>
          <a:stretch/>
        </p:blipFill>
        <p:spPr>
          <a:xfrm>
            <a:off x="4697100" y="2506800"/>
            <a:ext cx="4446900" cy="2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5"/>
          <p:cNvSpPr txBox="1"/>
          <p:nvPr/>
        </p:nvSpPr>
        <p:spPr>
          <a:xfrm>
            <a:off x="958925" y="1302300"/>
            <a:ext cx="274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APP STORE - Más reseñas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Finance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: +115%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Shopping: +42%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Books &amp; Reference: -45%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>
            <a:off x="5419850" y="1302300"/>
            <a:ext cx="274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GOOGLE PLAY - Más Reseñas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Shopping: +411%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Finance: +39%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Business: -63%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6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1937825" y="1365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Mejores Apps - Rating y Reseñas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6"/>
          <p:cNvSpPr txBox="1"/>
          <p:nvPr/>
        </p:nvSpPr>
        <p:spPr>
          <a:xfrm>
            <a:off x="2419025" y="1673825"/>
            <a:ext cx="4268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No podemos entrar en el mercado de Shopping ni de Finance por falta de presupuesto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Entre las mejores Categorías, la que más se ajusta a nuestros propósitos es Libros (Apps baratas y de fácil desarrollo y mantenimiento)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7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1937825" y="1365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Desarrolladores de Apps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2419025" y="1673825"/>
            <a:ext cx="4268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Buscamos los mejores desarrolladores de Apps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Mostramos los 25 mejor valorados por los usuarios, que tengan 5 o mas Apps en el mercado y un mínimo de 500 reseñas medias por App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8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48"/>
          <p:cNvSpPr txBox="1"/>
          <p:nvPr/>
        </p:nvSpPr>
        <p:spPr>
          <a:xfrm>
            <a:off x="367200" y="855900"/>
            <a:ext cx="86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 Store - </a:t>
            </a: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Desarrolladores mejor Valorados y Categorías</a:t>
            </a:r>
            <a:endParaRPr i="1" sz="17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5283050" y="1572675"/>
            <a:ext cx="360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Categorías con más desarrolladores y Apps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Books &amp; Reference: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163 Apps, 8 desarrolladores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Finance: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73 Apps, 10 desarrolladores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Business / Medical: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99 Apps,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3 desarrolladores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1" name="Google Shape;4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" y="1454700"/>
            <a:ext cx="4638322" cy="35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8"/>
          <p:cNvSpPr txBox="1"/>
          <p:nvPr/>
        </p:nvSpPr>
        <p:spPr>
          <a:xfrm>
            <a:off x="5283050" y="3150350"/>
            <a:ext cx="3410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i="1" lang="es" sz="1300">
                <a:latin typeface="Lato"/>
                <a:ea typeface="Lato"/>
                <a:cs typeface="Lato"/>
                <a:sym typeface="Lato"/>
              </a:rPr>
              <a:t>Los tamaños de los puntos indican el número de Apps de cada desarrollador</a:t>
            </a:r>
            <a:endParaRPr i="1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i="1" lang="es" sz="1300">
                <a:latin typeface="Lato"/>
                <a:ea typeface="Lato"/>
                <a:cs typeface="Lato"/>
                <a:sym typeface="Lato"/>
              </a:rPr>
              <a:t>Medical tiene la mejor media, pero </a:t>
            </a:r>
            <a:r>
              <a:rPr b="1" i="1" lang="es" sz="1300">
                <a:latin typeface="Lato"/>
                <a:ea typeface="Lato"/>
                <a:cs typeface="Lato"/>
                <a:sym typeface="Lato"/>
              </a:rPr>
              <a:t>Books mantiene una nota media muy elevada con 163 Apps</a:t>
            </a:r>
            <a:r>
              <a:rPr i="1" lang="es" sz="1300">
                <a:latin typeface="Lato"/>
                <a:ea typeface="Lato"/>
                <a:cs typeface="Lato"/>
                <a:sym typeface="Lato"/>
              </a:rPr>
              <a:t> y con 8 desarrolladores</a:t>
            </a:r>
            <a:endParaRPr i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3" name="Google Shape;4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300" y="2654400"/>
            <a:ext cx="565786" cy="56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9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367200" y="855900"/>
            <a:ext cx="86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 Store - Desarrolladores mejor Valorados y Categorías</a:t>
            </a:r>
            <a:endParaRPr i="1" sz="17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49"/>
          <p:cNvSpPr txBox="1"/>
          <p:nvPr/>
        </p:nvSpPr>
        <p:spPr>
          <a:xfrm>
            <a:off x="5283050" y="1572675"/>
            <a:ext cx="360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Categorías con más desarrolladores y Apps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Books &amp; Reference: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 299 Apps, 24 desarrolladores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1" lang="es" sz="1000">
                <a:latin typeface="Lato"/>
                <a:ea typeface="Lato"/>
                <a:cs typeface="Lato"/>
                <a:sym typeface="Lato"/>
              </a:rPr>
              <a:t>Medical: 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6 Apps, 1 desarrollador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2" name="Google Shape;4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" y="1454700"/>
            <a:ext cx="4638322" cy="35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9"/>
          <p:cNvSpPr txBox="1"/>
          <p:nvPr/>
        </p:nvSpPr>
        <p:spPr>
          <a:xfrm>
            <a:off x="5283050" y="3150350"/>
            <a:ext cx="3410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i="1" lang="es" sz="1300">
                <a:latin typeface="Lato"/>
                <a:ea typeface="Lato"/>
                <a:cs typeface="Lato"/>
                <a:sym typeface="Lato"/>
              </a:rPr>
              <a:t>Los tamaños de los puntos indican el número de Apps de cada desarrollador</a:t>
            </a:r>
            <a:endParaRPr i="1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i="1" lang="es" sz="1300">
                <a:latin typeface="Lato"/>
                <a:ea typeface="Lato"/>
                <a:cs typeface="Lato"/>
                <a:sym typeface="Lato"/>
              </a:rPr>
              <a:t>Los desarrolladores de Libros acaparan los mejores ratings, con una nota media de 4,67 y con el 98% de las Apps</a:t>
            </a:r>
            <a:endParaRPr i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4" name="Google Shape;4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300" y="2654400"/>
            <a:ext cx="565786" cy="56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9"/>
          <p:cNvPicPr preferRelativeResize="0"/>
          <p:nvPr/>
        </p:nvPicPr>
        <p:blipFill rotWithShape="1">
          <a:blip r:embed="rId5">
            <a:alphaModFix/>
          </a:blip>
          <a:srcRect b="563" l="0" r="0" t="573"/>
          <a:stretch/>
        </p:blipFill>
        <p:spPr>
          <a:xfrm>
            <a:off x="348950" y="1454700"/>
            <a:ext cx="4638321" cy="35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9"/>
          <p:cNvPicPr preferRelativeResize="0"/>
          <p:nvPr/>
        </p:nvPicPr>
        <p:blipFill rotWithShape="1">
          <a:blip r:embed="rId6">
            <a:alphaModFix/>
          </a:blip>
          <a:srcRect b="0" l="1848" r="1858" t="0"/>
          <a:stretch/>
        </p:blipFill>
        <p:spPr>
          <a:xfrm>
            <a:off x="4234300" y="2654400"/>
            <a:ext cx="565785" cy="56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0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50"/>
          <p:cNvSpPr txBox="1"/>
          <p:nvPr/>
        </p:nvSpPr>
        <p:spPr>
          <a:xfrm>
            <a:off x="1937825" y="1365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Mejores d</a:t>
            </a: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esarrolladores de Apps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741525" y="2125425"/>
            <a:ext cx="346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Nombres de los mejores desarrolladores por rating: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Mecca Media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Aleluiah Apps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Bibles Free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BIBLE Free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Study Bible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bible app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TheDailyBible.NET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5123725" y="2266750"/>
            <a:ext cx="31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50"/>
          <p:cNvSpPr txBox="1"/>
          <p:nvPr/>
        </p:nvSpPr>
        <p:spPr>
          <a:xfrm>
            <a:off x="5495800" y="2476125"/>
            <a:ext cx="3466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Los mejores desarrolladores se dedican a hacer Apps bíblicas</a:t>
            </a:r>
            <a:endParaRPr b="1" sz="2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1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1937825" y="1365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de contenido religioso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1"/>
          <p:cNvSpPr txBox="1"/>
          <p:nvPr/>
        </p:nvSpPr>
        <p:spPr>
          <a:xfrm>
            <a:off x="3457625" y="1323125"/>
            <a:ext cx="2191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App barata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Multilenguaje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De bajo coste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51"/>
          <p:cNvSpPr txBox="1"/>
          <p:nvPr/>
        </p:nvSpPr>
        <p:spPr>
          <a:xfrm>
            <a:off x="682775" y="3464300"/>
            <a:ext cx="77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Vamos a comparar las Apps religiosas contra el resto de Apps del mercado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AutoNum type="arabicPeriod"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Introducción - Supuesto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468675" y="2427425"/>
            <a:ext cx="416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Gratuita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Barata de desarrollar y mantener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En Inglés y Castellano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Que admita publicidad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Requisitos de la App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2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52"/>
          <p:cNvSpPr txBox="1"/>
          <p:nvPr/>
        </p:nvSpPr>
        <p:spPr>
          <a:xfrm>
            <a:off x="367200" y="855900"/>
            <a:ext cx="86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de contenido bíblico vs. Resto de Apps - Ratings Medios</a:t>
            </a:r>
            <a:endParaRPr i="1" sz="17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3" name="Google Shape;5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13" y="1460700"/>
            <a:ext cx="6288786" cy="35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3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53"/>
          <p:cNvSpPr txBox="1"/>
          <p:nvPr/>
        </p:nvSpPr>
        <p:spPr>
          <a:xfrm>
            <a:off x="1161900" y="1365875"/>
            <a:ext cx="706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de contenido religioso vs. Resto de Categorías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53"/>
          <p:cNvSpPr txBox="1"/>
          <p:nvPr/>
        </p:nvSpPr>
        <p:spPr>
          <a:xfrm>
            <a:off x="2559050" y="1365875"/>
            <a:ext cx="4014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Notas medias muy elevadas respecto de las demás Categorías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 Llama la atención la tienda de Apple, donde las notas medias son bajas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53"/>
          <p:cNvSpPr txBox="1"/>
          <p:nvPr/>
        </p:nvSpPr>
        <p:spPr>
          <a:xfrm>
            <a:off x="722650" y="4009950"/>
            <a:ext cx="782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Lato"/>
                <a:ea typeface="Lato"/>
                <a:cs typeface="Lato"/>
                <a:sym typeface="Lato"/>
              </a:rPr>
              <a:t>Vamos a compararlas contra las Mejores Categorías...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4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4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54"/>
          <p:cNvSpPr txBox="1"/>
          <p:nvPr/>
        </p:nvSpPr>
        <p:spPr>
          <a:xfrm>
            <a:off x="367200" y="855900"/>
            <a:ext cx="86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de contenido bíblico vs. Mejores Categorías - Ratings Medios</a:t>
            </a:r>
            <a:endParaRPr i="1" sz="17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0" name="Google Shape;5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75" y="1544450"/>
            <a:ext cx="7480256" cy="353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5"/>
          <p:cNvSpPr txBox="1"/>
          <p:nvPr/>
        </p:nvSpPr>
        <p:spPr>
          <a:xfrm>
            <a:off x="830250" y="258825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55"/>
          <p:cNvSpPr txBox="1"/>
          <p:nvPr/>
        </p:nvSpPr>
        <p:spPr>
          <a:xfrm>
            <a:off x="367200" y="855900"/>
            <a:ext cx="86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de contenido bíblico vs. Mejores Categorías - Ratings Medios</a:t>
            </a:r>
            <a:endParaRPr i="1" sz="17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8" name="Google Shape;528;p55"/>
          <p:cNvPicPr preferRelativeResize="0"/>
          <p:nvPr/>
        </p:nvPicPr>
        <p:blipFill rotWithShape="1">
          <a:blip r:embed="rId3">
            <a:alphaModFix/>
          </a:blip>
          <a:srcRect b="0" l="1066" r="1066" t="0"/>
          <a:stretch/>
        </p:blipFill>
        <p:spPr>
          <a:xfrm>
            <a:off x="931175" y="1544450"/>
            <a:ext cx="7480257" cy="353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6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3.	Exploración de Datos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56"/>
          <p:cNvSpPr txBox="1"/>
          <p:nvPr/>
        </p:nvSpPr>
        <p:spPr>
          <a:xfrm>
            <a:off x="701400" y="1329425"/>
            <a:ext cx="774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Ya tenemos nuestro nicho de mercado, vamos a ver cuantas Apps de contenido religioso existen en cada tienda para comprobar la viabilidad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56"/>
          <p:cNvSpPr txBox="1"/>
          <p:nvPr/>
        </p:nvSpPr>
        <p:spPr>
          <a:xfrm>
            <a:off x="701400" y="2307850"/>
            <a:ext cx="77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56"/>
          <p:cNvSpPr txBox="1"/>
          <p:nvPr/>
        </p:nvSpPr>
        <p:spPr>
          <a:xfrm>
            <a:off x="624900" y="2332800"/>
            <a:ext cx="760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Apps que han recibido actualizaciones en los últimos 12 meses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56"/>
          <p:cNvSpPr txBox="1"/>
          <p:nvPr/>
        </p:nvSpPr>
        <p:spPr>
          <a:xfrm>
            <a:off x="3495125" y="3241375"/>
            <a:ext cx="298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APP STORE:</a:t>
            </a:r>
            <a:r>
              <a:rPr lang="es" sz="1700">
                <a:latin typeface="Lato"/>
                <a:ea typeface="Lato"/>
                <a:cs typeface="Lato"/>
                <a:sym typeface="Lato"/>
              </a:rPr>
              <a:t>  162 Apps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56"/>
          <p:cNvSpPr txBox="1"/>
          <p:nvPr/>
        </p:nvSpPr>
        <p:spPr>
          <a:xfrm>
            <a:off x="3371700" y="3779675"/>
            <a:ext cx="32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Lato"/>
                <a:ea typeface="Lato"/>
                <a:cs typeface="Lato"/>
                <a:sym typeface="Lato"/>
              </a:rPr>
              <a:t>GOOGLE PLAY</a:t>
            </a:r>
            <a:r>
              <a:rPr b="1" lang="es" sz="170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s" sz="1700">
                <a:latin typeface="Lato"/>
                <a:ea typeface="Lato"/>
                <a:cs typeface="Lato"/>
                <a:sym typeface="Lato"/>
              </a:rPr>
              <a:t>  850 Apps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7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es" sz="2900">
                <a:latin typeface="Lato"/>
                <a:ea typeface="Lato"/>
                <a:cs typeface="Lato"/>
                <a:sym typeface="Lato"/>
              </a:rPr>
              <a:t>.	Conclusiones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 amt="42000"/>
          </a:blip>
          <a:srcRect b="835" l="0" r="0" t="826"/>
          <a:stretch/>
        </p:blipFill>
        <p:spPr>
          <a:xfrm>
            <a:off x="4303425" y="2349364"/>
            <a:ext cx="4840573" cy="27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7"/>
          <p:cNvSpPr txBox="1"/>
          <p:nvPr/>
        </p:nvSpPr>
        <p:spPr>
          <a:xfrm>
            <a:off x="680300" y="1556450"/>
            <a:ext cx="354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Resultados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Una App de contenido religioso (libros religiosos) se adapta a lo que nos pedía la empresa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Los desarrolladores mejor valorados, en su mayoría desarrollan Biblias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 un tipo de App muy flexible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8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8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es" sz="2900">
                <a:latin typeface="Lato"/>
                <a:ea typeface="Lato"/>
                <a:cs typeface="Lato"/>
                <a:sym typeface="Lato"/>
              </a:rPr>
              <a:t>.	Conclusiones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58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5" name="Google Shape;555;p58"/>
          <p:cNvPicPr preferRelativeResize="0"/>
          <p:nvPr/>
        </p:nvPicPr>
        <p:blipFill rotWithShape="1">
          <a:blip r:embed="rId3">
            <a:alphaModFix/>
          </a:blip>
          <a:srcRect b="0" l="5308" r="5317" t="0"/>
          <a:stretch/>
        </p:blipFill>
        <p:spPr>
          <a:xfrm>
            <a:off x="7261325" y="-2"/>
            <a:ext cx="1882675" cy="11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8"/>
          <p:cNvSpPr txBox="1"/>
          <p:nvPr/>
        </p:nvSpPr>
        <p:spPr>
          <a:xfrm>
            <a:off x="1956450" y="1089888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Propuesta para la empresa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58"/>
          <p:cNvSpPr txBox="1"/>
          <p:nvPr/>
        </p:nvSpPr>
        <p:spPr>
          <a:xfrm>
            <a:off x="1902450" y="1877213"/>
            <a:ext cx="533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Proponemos el desarrollo de un libro bíblico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Se adapta a todos los requisitos que nos impuso la empresa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Flexibilidad de contenido: puede contener texto, audio, vídeo o incluso streaming (actos religiosos importantes, eventos religiosos)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Flexibilidad de mercados: la religión es algo común a todos los mercados y a todas las clases socio-económicas. 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Flexibilidad de targets: cualquier persona —desde niños hasta ancianos— pueden consumir contenido religioso.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La religión es atemporal y con proyección alcista según diversos estudios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/>
        </p:nvSpPr>
        <p:spPr>
          <a:xfrm>
            <a:off x="873775" y="1308300"/>
            <a:ext cx="663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400">
                <a:latin typeface="Lato"/>
                <a:ea typeface="Lato"/>
                <a:cs typeface="Lato"/>
                <a:sym typeface="Lato"/>
              </a:rPr>
              <a:t>Gracias.</a:t>
            </a:r>
            <a:endParaRPr b="1" sz="5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AutoNum type="arabicPeriod"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Introducción - Supuesto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468675" y="2406825"/>
            <a:ext cx="416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Estudio de los mercados mundiales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Estudio de los distintos S.O.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Valorar viabilidad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Recabar datos y analizarlos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937825" y="1442863"/>
            <a:ext cx="523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1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Procedimiento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 amt="68000"/>
          </a:blip>
          <a:srcRect b="6263" l="0" r="0" t="6263"/>
          <a:stretch/>
        </p:blipFill>
        <p:spPr>
          <a:xfrm>
            <a:off x="4303425" y="2319225"/>
            <a:ext cx="4840577" cy="28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80300" y="1556450"/>
            <a:ext cx="354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Objetivos: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Identificar nuestros clientes potenciales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Conocer los S.O. más utilizados por regiones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Determinar la plataforma para la App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937825" y="1442863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Identificando a nuestros clientes potenciales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468675" y="2406825"/>
            <a:ext cx="4169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Debe hablar castellano o inglés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Descartamos mercados orientales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Análisis de mercados occidentales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Datos obtenidos de </a:t>
            </a:r>
            <a:r>
              <a:rPr i="1" lang="es" sz="1800">
                <a:latin typeface="Lato"/>
                <a:ea typeface="Lato"/>
                <a:cs typeface="Lato"/>
                <a:sym typeface="Lato"/>
              </a:rPr>
              <a:t>statcounter</a:t>
            </a:r>
            <a:endParaRPr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950800" y="1234125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Sistemas Operativos: usuarios a nivel global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675" y="2548774"/>
            <a:ext cx="5378649" cy="25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994575" y="1730925"/>
            <a:ext cx="504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A fecha de hoy, el 72,4% de los usuarios a nivel mundial utiliza el S.O. Android, mientras que iOS ocupa el 26,8% del mercado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El resto de S.O. son residuales y no nos interesan para nuestro estudio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5308" r="5317" t="0"/>
          <a:stretch/>
        </p:blipFill>
        <p:spPr>
          <a:xfrm>
            <a:off x="7261325" y="-2"/>
            <a:ext cx="1882675" cy="117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-82750" y="0"/>
            <a:ext cx="279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824600" y="458700"/>
            <a:ext cx="748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Lato"/>
                <a:ea typeface="Lato"/>
                <a:cs typeface="Lato"/>
                <a:sym typeface="Lato"/>
              </a:rPr>
              <a:t>2.	Mercados - Análisis   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956450" y="1089888"/>
            <a:ext cx="52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Estados Unidos de América</a:t>
            </a:r>
            <a:endParaRPr i="1" sz="22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025" y="2571749"/>
            <a:ext cx="5378649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902450" y="1612738"/>
            <a:ext cx="53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En septiembre de 2021, el 57,08% de los usuarios de EE.UU. utiliza iOS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i="1" lang="es" sz="1200">
                <a:latin typeface="Lato"/>
                <a:ea typeface="Lato"/>
                <a:cs typeface="Lato"/>
                <a:sym typeface="Lato"/>
              </a:rPr>
              <a:t>Android, pese a contar con un 42,59% de usuarios, crece un 2,5% respecto a septiembre de 2020</a:t>
            </a:r>
            <a:endParaRPr b="1" i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563" r="563" t="0"/>
          <a:stretch/>
        </p:blipFill>
        <p:spPr>
          <a:xfrm>
            <a:off x="7261325" y="-2"/>
            <a:ext cx="1882678" cy="117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