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28"/>
  </p:notesMasterIdLst>
  <p:sldIdLst>
    <p:sldId id="256" r:id="rId3"/>
    <p:sldId id="286" r:id="rId4"/>
    <p:sldId id="257" r:id="rId5"/>
    <p:sldId id="287" r:id="rId6"/>
    <p:sldId id="258" r:id="rId7"/>
    <p:sldId id="260" r:id="rId8"/>
    <p:sldId id="268" r:id="rId9"/>
    <p:sldId id="261" r:id="rId10"/>
    <p:sldId id="262" r:id="rId11"/>
    <p:sldId id="263" r:id="rId12"/>
    <p:sldId id="264" r:id="rId13"/>
    <p:sldId id="265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8" r:id="rId26"/>
    <p:sldId id="266" r:id="rId27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c099360e7_3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25c099360e7_3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c099360e7_3_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057A6FEA-B123-EAC0-7B6D-552513ACB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9F88C2A0-1C44-4319-CC68-3BBE02D1B0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51306312-D585-0B27-B2CC-C7D1CD96B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98AC6AA9-BB75-8BAC-D5F0-D805FD3D1B2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7588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7786CAAF-7C24-83C8-0650-0E4C50A69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C994080A-1BA9-A09B-048F-FD5FB1FB8C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92EC5DEF-8A4B-78EE-5877-8AE02032EC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9E914230-1C79-523F-9D63-B76EE8E9E01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0286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F69B7CE3-96EA-F5F6-38D8-3B13537F3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25BE6C49-5E99-52E2-6D6D-61F2022CCE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E11E10FF-49C2-B22D-60B9-FE3B52926B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E42B8C7E-553B-EE53-2D13-8287351C4CC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2604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D426DA5A-9860-5FC5-75E0-9AFB09014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4FE0552E-7CBD-9798-7836-082A4314C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1D982508-0079-0155-174A-72BD36E7D9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935D8953-8033-C231-3E4E-B3F97DBC8FF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3164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503271F9-5A18-F821-CE5A-8C3401C11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4452AE60-5E09-B714-182D-5E602687BC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906731F7-0CFB-681F-36D7-75A21EDCAC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26BBB96F-DEED-5EBE-8243-39041E04DA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1378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007E0AC4-A48B-65F3-597A-8419F3DB6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E4CAE7B4-F4D6-05E2-7B5F-3493756160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068528A0-FFED-3BC2-2FC9-108C3EEE57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D6590F15-FCEC-22D5-B147-5858B4E45D3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224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1775335E-6B5B-6EB8-5D27-56A8AAC0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65932ED2-A744-296C-A9F2-FCD991DA37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F2035789-725A-E45F-2E8B-B9107BCAF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ABCA06E5-4E72-8938-252F-DBDA667ABA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4137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85E87BF4-715C-9006-1462-3EB766439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97F948A3-1FF5-B413-1F7F-7C37AEEC8C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A8417868-00A1-7021-29BE-CCE6BD5D8E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469C0934-F017-E4AA-7FC8-2E557AEC8A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0569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458E3D71-D978-8D4F-BCEE-6FFDFA3B2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A9A6D35E-6EEA-4FF4-F066-13DE29EC3E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4BFCDCBC-9F44-2938-F1B6-EB83A8815A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3E63C8A0-D8F1-6099-0C4C-3084AFAF7ED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9691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c099360e7_3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25c099360e7_3_2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5c099360e7_3_2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F432C513-8AA6-684C-52E9-7C1831C0A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BE02581A-8A6A-5F6E-CC97-2915883ABD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EF63F0B0-8145-3988-829A-6C5E3E4593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1472087E-5CB6-B7AB-3166-500EC77ED48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547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957A78FF-813D-FF47-B895-FECDBA5BA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0725EC67-EBC0-C738-3A74-754771A73B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F51290DF-B90E-89CA-3A93-04EB69CD1E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C90E055C-0EA0-7E44-2D7A-E48B2986CD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1630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5c099360e7_3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25c099360e7_3_2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25c099360e7_3_2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08C096D8-FF9A-A17A-8529-E028E0239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>
            <a:extLst>
              <a:ext uri="{FF2B5EF4-FFF2-40B4-BE49-F238E27FC236}">
                <a16:creationId xmlns:a16="http://schemas.microsoft.com/office/drawing/2014/main" id="{9BF9BC67-B5D7-B838-C411-42CA27CD23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>
            <a:extLst>
              <a:ext uri="{FF2B5EF4-FFF2-40B4-BE49-F238E27FC236}">
                <a16:creationId xmlns:a16="http://schemas.microsoft.com/office/drawing/2014/main" id="{B0DA1FAC-D83B-7FE8-2BB7-D8D457716E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5c099360e7_3_227:notes">
            <a:extLst>
              <a:ext uri="{FF2B5EF4-FFF2-40B4-BE49-F238E27FC236}">
                <a16:creationId xmlns:a16="http://schemas.microsoft.com/office/drawing/2014/main" id="{269F1002-C43A-5CB3-4C34-9D97FEA3F27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8115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c099360e7_3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25c099360e7_3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5c099360e7_3_2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c099360e7_3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25c099360e7_3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5c099360e7_3_2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c099360e7_3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25c099360e7_3_2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25c099360e7_3_2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099360e7_3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c099360e7_3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5c099360e7_3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099360e7_3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25c099360e7_3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5c099360e7_3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c099360e7_3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5c099360e7_3_2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25c099360e7_3_2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 avec image">
  <p:cSld name="Diapositive de titre avec imag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8" name="Google Shape;58;p1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59;p14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1" name="Google Shape;61;p14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rgbClr val="E2606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 01">
  <p:cSld name="DISPOSITION DU TEXTE 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Google Shape;66;p15"/>
          <p:cNvCxnSpPr/>
          <p:nvPr/>
        </p:nvCxnSpPr>
        <p:spPr>
          <a:xfrm rot="10800000" flipH="1">
            <a:off x="4781550" y="3785308"/>
            <a:ext cx="1143431" cy="1352550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5" title="Sous-titre"/>
          <p:cNvSpPr txBox="1">
            <a:spLocks noGrp="1"/>
          </p:cNvSpPr>
          <p:nvPr>
            <p:ph type="body" idx="2"/>
          </p:nvPr>
        </p:nvSpPr>
        <p:spPr>
          <a:xfrm>
            <a:off x="398534" y="1922608"/>
            <a:ext cx="5506973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>
            <a:spLocks noGrp="1"/>
          </p:cNvSpPr>
          <p:nvPr>
            <p:ph type="pic" idx="3"/>
          </p:nvPr>
        </p:nvSpPr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 avec sous-titre">
  <p:cSld name="Comparaison avec sous-titr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4" name="Google Shape;74;p1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75" name="Google Shape;75;p1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6" name="Google Shape;76;p1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7" name="Google Shape;77;p1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EE95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90524" y="1578666"/>
            <a:ext cx="4106468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6" title="Puces"/>
          <p:cNvSpPr txBox="1">
            <a:spLocks noGrp="1"/>
          </p:cNvSpPr>
          <p:nvPr>
            <p:ph type="body" idx="2"/>
          </p:nvPr>
        </p:nvSpPr>
        <p:spPr>
          <a:xfrm>
            <a:off x="390524" y="2164557"/>
            <a:ext cx="4106468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3"/>
          </p:nvPr>
        </p:nvSpPr>
        <p:spPr>
          <a:xfrm>
            <a:off x="4640035" y="1578666"/>
            <a:ext cx="4106700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6" title="Puces"/>
          <p:cNvSpPr txBox="1">
            <a:spLocks noGrp="1"/>
          </p:cNvSpPr>
          <p:nvPr>
            <p:ph type="body" idx="4"/>
          </p:nvPr>
        </p:nvSpPr>
        <p:spPr>
          <a:xfrm>
            <a:off x="4640035" y="2164557"/>
            <a:ext cx="4106700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 title="Sous-titre"/>
          <p:cNvSpPr txBox="1">
            <a:spLocks noGrp="1"/>
          </p:cNvSpPr>
          <p:nvPr>
            <p:ph type="body" idx="5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86" name="Google Shape;86;p1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 avec image">
  <p:cSld name="En-tête de section avec imag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rgbClr val="EE95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7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93" name="Google Shape;93;p17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7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7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97" name="Google Shape;97;p17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7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que">
  <p:cSld name="Graphiqu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8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01" name="Google Shape;101;p18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" name="Google Shape;102;p18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" name="Google Shape;103;p18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EE95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8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08" name="Google Shape;108;p18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2"/>
          </p:nvPr>
        </p:nvSpPr>
        <p:spPr>
          <a:xfrm>
            <a:off x="398860" y="1504321"/>
            <a:ext cx="3919323" cy="3062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 title="Graphique"/>
          <p:cNvSpPr>
            <a:spLocks noGrp="1"/>
          </p:cNvSpPr>
          <p:nvPr>
            <p:ph type="chart" idx="3"/>
          </p:nvPr>
        </p:nvSpPr>
        <p:spPr>
          <a:xfrm>
            <a:off x="4347086" y="1504322"/>
            <a:ext cx="4289548" cy="306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 02">
  <p:cSld name="Disposition du texte 0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>
            <a:spLocks noGrp="1"/>
          </p:cNvSpPr>
          <p:nvPr>
            <p:ph type="pic" idx="2"/>
          </p:nvPr>
        </p:nvSpPr>
        <p:spPr>
          <a:xfrm>
            <a:off x="4627633" y="1076325"/>
            <a:ext cx="4516366" cy="40671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14" name="Google Shape;114;p19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 rot="10800000" flipH="1">
            <a:off x="7764236" y="889089"/>
            <a:ext cx="1379764" cy="122546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9" title="Sous-titre"/>
          <p:cNvSpPr txBox="1">
            <a:spLocks noGrp="1"/>
          </p:cNvSpPr>
          <p:nvPr>
            <p:ph type="body" idx="3"/>
          </p:nvPr>
        </p:nvSpPr>
        <p:spPr>
          <a:xfrm>
            <a:off x="398534" y="1922608"/>
            <a:ext cx="5506966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8305038" y="178308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19" name="Google Shape;119;p19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au">
  <p:cSld name="Tableau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 title="Tableau"/>
          <p:cNvSpPr>
            <a:spLocks noGrp="1"/>
          </p:cNvSpPr>
          <p:nvPr>
            <p:ph type="tbl" idx="2"/>
          </p:nvPr>
        </p:nvSpPr>
        <p:spPr>
          <a:xfrm>
            <a:off x="398533" y="1998602"/>
            <a:ext cx="8245031" cy="257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4" name="Google Shape;124;p2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25" name="Google Shape;125;p2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" name="Google Shape;126;p2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7" name="Google Shape;127;p2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32" name="Google Shape;132;p20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nde photo">
  <p:cSld name="Grande phot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 rot="10800000" flipH="1">
            <a:off x="0" y="-4"/>
            <a:ext cx="8810625" cy="472440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 title="Image"/>
          <p:cNvSpPr>
            <a:spLocks noGrp="1"/>
          </p:cNvSpPr>
          <p:nvPr>
            <p:ph type="pic" idx="2"/>
          </p:nvPr>
        </p:nvSpPr>
        <p:spPr>
          <a:xfrm>
            <a:off x="269422" y="244928"/>
            <a:ext cx="8605156" cy="4653644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36" name="Google Shape;136;p21"/>
          <p:cNvCxnSpPr/>
          <p:nvPr/>
        </p:nvCxnSpPr>
        <p:spPr>
          <a:xfrm rot="10800000" flipH="1">
            <a:off x="0" y="4008665"/>
            <a:ext cx="1771650" cy="93072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21" title="Titre "/>
          <p:cNvSpPr txBox="1">
            <a:spLocks noGrp="1"/>
          </p:cNvSpPr>
          <p:nvPr>
            <p:ph type="title"/>
          </p:nvPr>
        </p:nvSpPr>
        <p:spPr>
          <a:xfrm>
            <a:off x="269422" y="419101"/>
            <a:ext cx="6249917" cy="704849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216000" tIns="34275" rIns="68575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rci">
  <p:cSld name="Merci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5117197" y="2595872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2"/>
          </p:nvPr>
        </p:nvSpPr>
        <p:spPr>
          <a:xfrm>
            <a:off x="5117197" y="287958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3"/>
          </p:nvPr>
        </p:nvSpPr>
        <p:spPr>
          <a:xfrm>
            <a:off x="5117196" y="3162502"/>
            <a:ext cx="2584337" cy="21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4"/>
          </p:nvPr>
        </p:nvSpPr>
        <p:spPr>
          <a:xfrm>
            <a:off x="5117197" y="344621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4844204" y="2628935"/>
            <a:ext cx="194156" cy="1941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4880717" y="2923490"/>
            <a:ext cx="121130" cy="22207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4844204" y="3245959"/>
            <a:ext cx="194156" cy="1412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4853787" y="3487561"/>
            <a:ext cx="174989" cy="17498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22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" name="Google Shape;149;p22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22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22"/>
          <p:cNvSpPr>
            <a:spLocks noGrp="1"/>
          </p:cNvSpPr>
          <p:nvPr>
            <p:ph type="pic" idx="5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 title="Titre"/>
          <p:cNvSpPr txBox="1">
            <a:spLocks noGrp="1"/>
          </p:cNvSpPr>
          <p:nvPr>
            <p:ph type="ctrTitle"/>
          </p:nvPr>
        </p:nvSpPr>
        <p:spPr>
          <a:xfrm>
            <a:off x="4781791" y="1365767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3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" name="Google Shape;156;p23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23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59" name="Google Shape;159;p23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>
  <p:cSld name="En-tête de sec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4" name="Google Shape;164;p24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66" name="Google Shape;166;p2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24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4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24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24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25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73" name="Google Shape;173;p25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74" name="Google Shape;174;p2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5" name="Google Shape;175;p25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6" name="Google Shape;176;p2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25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78" name="Google Shape;178;p25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81" name="Google Shape;181;p25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389008" y="1253943"/>
            <a:ext cx="8126342" cy="337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Deux contenu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2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85" name="Google Shape;185;p2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86" name="Google Shape;186;p2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7" name="Google Shape;187;p2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8" name="Google Shape;188;p2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26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90" name="Google Shape;190;p2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93" name="Google Shape;193;p2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397265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2"/>
          </p:nvPr>
        </p:nvSpPr>
        <p:spPr>
          <a:xfrm>
            <a:off x="4629150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>
  <p:cSld name="Comparaiso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27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98" name="Google Shape;198;p27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99" name="Google Shape;199;p2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0" name="Google Shape;200;p27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1" name="Google Shape;201;p2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27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203" name="Google Shape;203;p27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06" name="Google Shape;206;p27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389008" y="1260872"/>
            <a:ext cx="4036876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2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3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4"/>
          </p:nvPr>
        </p:nvSpPr>
        <p:spPr>
          <a:xfrm>
            <a:off x="389008" y="1878806"/>
            <a:ext cx="4043812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>
  <p:cSld name="Contenu avec légend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8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p28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28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16" name="Google Shape;216;p28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2"/>
          </p:nvPr>
        </p:nvSpPr>
        <p:spPr>
          <a:xfrm>
            <a:off x="4620987" y="1718035"/>
            <a:ext cx="4352754" cy="325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>
  <p:cSld name="Image avec légende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29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9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29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24" name="Google Shape;224;p29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Google Shape;226;p29"/>
          <p:cNvSpPr>
            <a:spLocks noGrp="1"/>
          </p:cNvSpPr>
          <p:nvPr>
            <p:ph type="pic" idx="2"/>
          </p:nvPr>
        </p:nvSpPr>
        <p:spPr>
          <a:xfrm>
            <a:off x="4687477" y="1703895"/>
            <a:ext cx="4286263" cy="32705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Vid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29" name="Google Shape;229;p3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0" name="Google Shape;230;p3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1" name="Google Shape;231;p3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2" name="Google Shape;232;p3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3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>
  <p:cSld name="Titre uniqueme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38" name="Google Shape;238;p31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9" name="Google Shape;239;p3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0" name="Google Shape;240;p31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1" name="Google Shape;241;p3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31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1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personnalisée">
  <p:cSld name="Disposition personnalisé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3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/>
              <a:t>Création et utilisation de la base de données</a:t>
            </a:r>
            <a:endParaRPr/>
          </a:p>
        </p:txBody>
      </p:sp>
      <p:sp>
        <p:nvSpPr>
          <p:cNvPr id="256" name="Google Shape;256;p33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257" name="Google Shape;257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0217" y="3713672"/>
            <a:ext cx="4303784" cy="1429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5">
            <a:alphaModFix/>
          </a:blip>
          <a:srcRect l="11387" t="12667" r="63940" b="13973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fr-FR" sz="2400" b="0" dirty="0"/>
              <a:t>La base de données</a:t>
            </a:r>
            <a:endParaRPr sz="2400" b="0" dirty="0"/>
          </a:p>
        </p:txBody>
      </p:sp>
      <p:sp>
        <p:nvSpPr>
          <p:cNvPr id="322" name="Google Shape;322;p40"/>
          <p:cNvSpPr txBox="1">
            <a:spLocks noGrp="1"/>
          </p:cNvSpPr>
          <p:nvPr>
            <p:ph type="body" idx="2"/>
          </p:nvPr>
        </p:nvSpPr>
        <p:spPr>
          <a:xfrm>
            <a:off x="390523" y="1552755"/>
            <a:ext cx="4507480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>
              <a:buNone/>
            </a:pPr>
            <a:r>
              <a:rPr lang="fr-FR" b="1" dirty="0"/>
              <a:t>📊 Statistiques des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Biens : 🏠 34 169 lignes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Ventes : 📄 34 169 lignes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Communes : 🌍 34 991 lignes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Régions : 🗺 19 lignes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323" name="Google Shape;323;p4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24" name="Google Shape;324;p4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D1065EC-7F6E-2EAD-6D40-C03450FE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000" y="78385"/>
            <a:ext cx="2869966" cy="49867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1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1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fr" b="0">
                <a:latin typeface="Calibri"/>
                <a:ea typeface="Calibri"/>
                <a:cs typeface="Calibri"/>
                <a:sym typeface="Calibri"/>
              </a:rPr>
              <a:t>Requêtes SQL et résultats</a:t>
            </a:r>
            <a:endParaRPr/>
          </a:p>
        </p:txBody>
      </p:sp>
      <p:sp>
        <p:nvSpPr>
          <p:cNvPr id="333" name="Google Shape;333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1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Sous-titre</a:t>
            </a:r>
            <a:endParaRPr/>
          </a:p>
        </p:txBody>
      </p:sp>
      <p:pic>
        <p:nvPicPr>
          <p:cNvPr id="335" name="Google Shape;335;p41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 l="11387" t="12667" r="63940" b="13973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627547" y="102393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 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  <p:sp>
        <p:nvSpPr>
          <p:cNvPr id="345" name="Google Shape;345;p42"/>
          <p:cNvSpPr txBox="1"/>
          <p:nvPr/>
        </p:nvSpPr>
        <p:spPr>
          <a:xfrm>
            <a:off x="390523" y="1552755"/>
            <a:ext cx="6978592" cy="343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2E7A40"/>
              </a:buClr>
              <a:buSzPts val="1800"/>
            </a:pP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total d’appartements vendus au 1er semestre 2020.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2E7A40"/>
              </a:buClr>
              <a:buSzPts val="1800"/>
            </a:pP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Clr>
                <a:srgbClr val="2E7A40"/>
              </a:buClr>
              <a:buSzPts val="1800"/>
            </a:pP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COUNT(*) AS Vente1erSemestre </a:t>
            </a:r>
          </a:p>
          <a:p>
            <a:pPr lvl="2">
              <a:lnSpc>
                <a:spcPct val="90000"/>
              </a:lnSpc>
              <a:buClr>
                <a:srgbClr val="2E7A40"/>
              </a:buClr>
              <a:buSzPts val="1800"/>
            </a:pP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vente v </a:t>
            </a:r>
          </a:p>
          <a:p>
            <a:pPr lvl="2">
              <a:lnSpc>
                <a:spcPct val="90000"/>
              </a:lnSpc>
              <a:buClr>
                <a:srgbClr val="2E7A40"/>
              </a:buClr>
              <a:buSzPts val="1800"/>
            </a:pP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bien b ON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b.id_bien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v.id_bien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90000"/>
              </a:lnSpc>
              <a:buClr>
                <a:srgbClr val="2E7A40"/>
              </a:buClr>
              <a:buSzPts val="1800"/>
            </a:pP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v.date_mutation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90000"/>
              </a:lnSpc>
              <a:buClr>
                <a:srgbClr val="2E7A40"/>
              </a:buClr>
              <a:buSzPts val="1800"/>
            </a:pP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 '2020-01-01' AND '2020-06-30' AND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b.type_local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='Appartement';</a:t>
            </a:r>
          </a:p>
          <a:p>
            <a:pPr lvl="2">
              <a:lnSpc>
                <a:spcPct val="90000"/>
              </a:lnSpc>
              <a:buClr>
                <a:srgbClr val="2E7A40"/>
              </a:buClr>
              <a:buSzPts val="1800"/>
            </a:pPr>
            <a:endParaRPr lang="fr-FR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Clr>
                <a:srgbClr val="2E7A40"/>
              </a:buClr>
              <a:buSzPts val="1800"/>
            </a:pPr>
            <a:endParaRPr lang="fr-FR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Clr>
                <a:srgbClr val="2E7A40"/>
              </a:buClr>
              <a:buSzPts val="1800"/>
            </a:pPr>
            <a:endParaRPr lang="fr-FR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Clr>
                <a:srgbClr val="2E7A40"/>
              </a:buClr>
              <a:buSzPts val="1800"/>
            </a:pP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1C9A88E-2434-D225-686D-AC1520D04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08" y="3019063"/>
            <a:ext cx="8150147" cy="12131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4D68D51C-140B-26D3-2C9A-79D292DC1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7EC811D4-12C8-8515-99F5-91CD86750F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2 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1712DE25-3F0C-24DF-6809-AE6EAB8CF42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7896C203-4C9B-E325-71CF-A604694030B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  <p:sp>
        <p:nvSpPr>
          <p:cNvPr id="345" name="Google Shape;345;p42">
            <a:extLst>
              <a:ext uri="{FF2B5EF4-FFF2-40B4-BE49-F238E27FC236}">
                <a16:creationId xmlns:a16="http://schemas.microsoft.com/office/drawing/2014/main" id="{93FE0AB6-EDD3-352B-9517-8C896B171E6E}"/>
              </a:ext>
            </a:extLst>
          </p:cNvPr>
          <p:cNvSpPr txBox="1"/>
          <p:nvPr/>
        </p:nvSpPr>
        <p:spPr>
          <a:xfrm>
            <a:off x="390523" y="1552755"/>
            <a:ext cx="5024315" cy="2884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nombre de ventes d’appartement par région pour le 1er semestre 2020.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fr-FR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c.reg_code</a:t>
            </a: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r.reg_nom</a:t>
            </a: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COUNT(*) AS </a:t>
            </a:r>
            <a:r>
              <a:rPr lang="fr-FR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nombre_de_ventes</a:t>
            </a: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vente v 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bien b ON </a:t>
            </a:r>
            <a:r>
              <a:rPr lang="fr-FR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b.id_bien</a:t>
            </a: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v.id_bien</a:t>
            </a: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commune c ON </a:t>
            </a:r>
            <a:r>
              <a:rPr lang="fr-FR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c.coddep_codcommune</a:t>
            </a: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b.coddep_codcommune</a:t>
            </a: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r>
              <a:rPr lang="fr-FR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</a:t>
            </a: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 ON </a:t>
            </a:r>
            <a:r>
              <a:rPr lang="fr-FR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r.reg_code</a:t>
            </a: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c.reg_code</a:t>
            </a: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fr-FR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b.type_local</a:t>
            </a: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'Appartement’ 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fr-FR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v.date_mutation</a:t>
            </a: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BETWEEN '2020-01-01' AND '2020-06-30’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fr-FR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r.reg_code</a:t>
            </a: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r.reg_nom</a:t>
            </a:r>
            <a:endParaRPr lang="fr-FR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fr-FR" sz="105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nombre_de_ventes</a:t>
            </a:r>
            <a:r>
              <a:rPr lang="fr-FR" sz="105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 \G;</a:t>
            </a:r>
          </a:p>
          <a:p>
            <a:pPr lvl="2">
              <a:lnSpc>
                <a:spcPct val="90000"/>
              </a:lnSpc>
              <a:buClr>
                <a:srgbClr val="2E7A40"/>
              </a:buClr>
              <a:buSzPts val="1800"/>
            </a:pP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B4768B-9B43-8ADF-2356-FD638B362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649" y="236814"/>
            <a:ext cx="2178630" cy="263188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6B7DEBE-61C1-587C-7B62-9D8A793AA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930" y="2863453"/>
            <a:ext cx="2180349" cy="217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02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132084DD-238D-8F84-E468-33B7592D7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852C3241-E609-A892-2290-E3EF2C5901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3 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6A57A169-93BC-88A6-F0B8-712CDE08E0D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B00A37EB-F2DC-311B-49B9-07E5A08850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  <p:sp>
        <p:nvSpPr>
          <p:cNvPr id="345" name="Google Shape;345;p42">
            <a:extLst>
              <a:ext uri="{FF2B5EF4-FFF2-40B4-BE49-F238E27FC236}">
                <a16:creationId xmlns:a16="http://schemas.microsoft.com/office/drawing/2014/main" id="{3A5D09E5-2D4C-322E-E2DF-54B64D81D4CE}"/>
              </a:ext>
            </a:extLst>
          </p:cNvPr>
          <p:cNvSpPr txBox="1"/>
          <p:nvPr/>
        </p:nvSpPr>
        <p:spPr>
          <a:xfrm>
            <a:off x="390523" y="1552755"/>
            <a:ext cx="4181477" cy="328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2">
              <a:lnSpc>
                <a:spcPct val="90000"/>
              </a:lnSpc>
              <a:buClr>
                <a:srgbClr val="2E7A40"/>
              </a:buClr>
              <a:buSzPts val="1800"/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Proportion des ventes d’appartements par le nombre de pièces</a:t>
            </a:r>
          </a:p>
          <a:p>
            <a:pPr lvl="2">
              <a:lnSpc>
                <a:spcPct val="90000"/>
              </a:lnSpc>
              <a:buClr>
                <a:srgbClr val="2E7A40"/>
              </a:buClr>
              <a:buSzPts val="1800"/>
            </a:pP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total_piece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COUNT(*) AS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nombre_vente_appartement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CONCAT(ROUND(COUNT(*) * 100.0 / (SELECT COUNT(*) FROM bien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type_local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'Appartement'), 2), ' %') AS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proportion_ventes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bien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type_local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'Appartement'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total_piece</a:t>
            </a: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fr-FR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total_piece</a:t>
            </a:r>
            <a:r>
              <a:rPr lang="fr-F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2">
              <a:lnSpc>
                <a:spcPct val="90000"/>
              </a:lnSpc>
              <a:buClr>
                <a:srgbClr val="2E7A40"/>
              </a:buClr>
              <a:buSzPts val="1800"/>
            </a:pP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BECCB8-297C-8CA9-E4D3-9FE305007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730" y="3027677"/>
            <a:ext cx="4907373" cy="18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37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689040BD-5C0D-0533-3127-7E9C3C950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8215BAF1-52DA-3162-0EE5-A48F87DF9A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4 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287B4D83-C5D5-B36F-C31E-53C39772408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B9EFB8B1-4538-2E93-805E-7F0EE301453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  <p:sp>
        <p:nvSpPr>
          <p:cNvPr id="345" name="Google Shape;345;p42">
            <a:extLst>
              <a:ext uri="{FF2B5EF4-FFF2-40B4-BE49-F238E27FC236}">
                <a16:creationId xmlns:a16="http://schemas.microsoft.com/office/drawing/2014/main" id="{B4DC1912-429B-9A0C-13B1-173D2967E761}"/>
              </a:ext>
            </a:extLst>
          </p:cNvPr>
          <p:cNvSpPr txBox="1"/>
          <p:nvPr/>
        </p:nvSpPr>
        <p:spPr>
          <a:xfrm>
            <a:off x="390523" y="1552755"/>
            <a:ext cx="4515432" cy="2884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2">
              <a:lnSpc>
                <a:spcPct val="90000"/>
              </a:lnSpc>
              <a:buClr>
                <a:srgbClr val="2E7A40"/>
              </a:buClr>
              <a:buSzPts val="1800"/>
            </a:pP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10 départements où le prix du mètre carré est le plus élevé.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c.nom_departement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ROUND(AVG(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v.valeur_fonciere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b.surface_carrez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),2) AS prix_m2_moyen </a:t>
            </a:r>
          </a:p>
          <a:p>
            <a:pPr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bien b </a:t>
            </a:r>
          </a:p>
          <a:p>
            <a:pPr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commune c ON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c.coddep_codcommune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b.coddep_codcommune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JOIN vente v ON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v.id_bien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b.id_bien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c.nom_departement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prix_m2_moyen DESC</a:t>
            </a:r>
          </a:p>
          <a:p>
            <a:pPr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10 ;</a:t>
            </a:r>
          </a:p>
          <a:p>
            <a:pPr lvl="2">
              <a:lnSpc>
                <a:spcPct val="90000"/>
              </a:lnSpc>
              <a:buClr>
                <a:srgbClr val="2E7A40"/>
              </a:buClr>
              <a:buSzPts val="1800"/>
            </a:pP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C117F4B-D570-21BE-AE01-3CABA2BC0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393" y="1903640"/>
            <a:ext cx="3486488" cy="274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08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DCD8BAC6-C4B5-E27D-EA07-E9F22E533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6A9BB498-5E96-AE59-3C3E-13BE1F2E74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5 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92783625-1FA4-1E4A-F27E-101CA83B63A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FBDA037D-56F6-941F-E6E8-B9C191714BA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  <p:sp>
        <p:nvSpPr>
          <p:cNvPr id="345" name="Google Shape;345;p42">
            <a:extLst>
              <a:ext uri="{FF2B5EF4-FFF2-40B4-BE49-F238E27FC236}">
                <a16:creationId xmlns:a16="http://schemas.microsoft.com/office/drawing/2014/main" id="{FDBFF9C3-0867-BDF1-77B5-9BAAE88C6731}"/>
              </a:ext>
            </a:extLst>
          </p:cNvPr>
          <p:cNvSpPr txBox="1"/>
          <p:nvPr/>
        </p:nvSpPr>
        <p:spPr>
          <a:xfrm>
            <a:off x="390523" y="1552755"/>
            <a:ext cx="6978592" cy="2884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2">
              <a:lnSpc>
                <a:spcPct val="90000"/>
              </a:lnSpc>
              <a:buClr>
                <a:srgbClr val="2E7A40"/>
              </a:buClr>
              <a:buSzPts val="1800"/>
            </a:pP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Prix moyen du mètre carré d’une maison en Île-de-France.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Clr>
                <a:srgbClr val="2E7A40"/>
              </a:buClr>
              <a:buSzPts val="1800"/>
            </a:pP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ROUND(AVG(</a:t>
            </a:r>
            <a:r>
              <a:rPr lang="fr-FR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v.valeur_fonciere</a:t>
            </a: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fr-FR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b.surface_carrez</a:t>
            </a: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),2) AS </a:t>
            </a:r>
            <a:r>
              <a:rPr lang="fr-FR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Prix_moyen_metre_carré_IleDeFrance</a:t>
            </a: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vente v </a:t>
            </a:r>
          </a:p>
          <a:p>
            <a:pPr>
              <a:spcAft>
                <a:spcPts val="800"/>
              </a:spcAft>
            </a:pP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bien b ON </a:t>
            </a:r>
            <a:r>
              <a:rPr lang="fr-FR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b.id_bien</a:t>
            </a: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v.id_bien</a:t>
            </a: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commune c ON </a:t>
            </a:r>
            <a:r>
              <a:rPr lang="fr-FR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c.coddep_codcommune</a:t>
            </a: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b.coddep_codcommune</a:t>
            </a: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800"/>
              </a:spcAft>
            </a:pP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fr-FR" sz="10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fr-FR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.is_province</a:t>
            </a: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'Ile-de-France' </a:t>
            </a:r>
          </a:p>
          <a:p>
            <a:pPr>
              <a:spcAft>
                <a:spcPts val="800"/>
              </a:spcAft>
            </a:pP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fr-FR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b.type_local</a:t>
            </a: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='Maison'</a:t>
            </a:r>
          </a:p>
          <a:p>
            <a:pPr>
              <a:spcAft>
                <a:spcPts val="800"/>
              </a:spcAft>
            </a:pP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fr-FR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b.surface_carrez</a:t>
            </a: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NOT NULL </a:t>
            </a:r>
          </a:p>
          <a:p>
            <a:pPr>
              <a:spcAft>
                <a:spcPts val="800"/>
              </a:spcAft>
            </a:pP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fr-FR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v.valeur_fonciere</a:t>
            </a: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NOT NULL;</a:t>
            </a:r>
          </a:p>
          <a:p>
            <a:pPr lvl="2">
              <a:lnSpc>
                <a:spcPct val="90000"/>
              </a:lnSpc>
              <a:buClr>
                <a:srgbClr val="2E7A40"/>
              </a:buClr>
              <a:buSzPts val="1800"/>
            </a:pP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14EEAE-3A93-8832-0D0D-0A6177D89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380" y="2886323"/>
            <a:ext cx="5251848" cy="117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2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2E74593E-BCC7-4C98-73FC-A502F83DF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1FED0C1C-BE9A-1690-D0BF-0FEB51CD3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6 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2F9A7128-E674-40D2-91AD-3218597E881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C9AC2364-5F1C-248B-D333-BC2804B3876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  <p:sp>
        <p:nvSpPr>
          <p:cNvPr id="345" name="Google Shape;345;p42">
            <a:extLst>
              <a:ext uri="{FF2B5EF4-FFF2-40B4-BE49-F238E27FC236}">
                <a16:creationId xmlns:a16="http://schemas.microsoft.com/office/drawing/2014/main" id="{A6C25E68-DCE0-8079-A660-686A8FF421C9}"/>
              </a:ext>
            </a:extLst>
          </p:cNvPr>
          <p:cNvSpPr txBox="1"/>
          <p:nvPr/>
        </p:nvSpPr>
        <p:spPr>
          <a:xfrm>
            <a:off x="389008" y="1294464"/>
            <a:ext cx="5008413" cy="2554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10 appartements les plus chers avec la région et le nombre</a:t>
            </a:r>
            <a:r>
              <a:rPr lang="fr-FR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mètres carrés.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b.id_bien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r.reg_nom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b.surface_carrez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metres_carres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v.valeur_fonciere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prix ,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b.type_local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Type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bien b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commune c ON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c.coddep_codcommune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b.coddep_codcommune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 ON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r.reg_code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c.reg_code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vente v ON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v.id_bien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b.id_bien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b.type_local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'Appartement'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v.valeur_fonciere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 LIMIT 10;</a:t>
            </a:r>
          </a:p>
          <a:p>
            <a:pPr lvl="2">
              <a:lnSpc>
                <a:spcPct val="90000"/>
              </a:lnSpc>
              <a:buClr>
                <a:srgbClr val="2E7A40"/>
              </a:buClr>
              <a:buSzPts val="1800"/>
            </a:pP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359E130-8857-8842-7D35-57F7FAB36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861" y="104030"/>
            <a:ext cx="2479888" cy="234497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8B0AE21-029E-8B0F-0A2E-D3D386285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523" y="2449002"/>
            <a:ext cx="2455480" cy="244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6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57446DA2-16D2-4F1B-BBE0-2A93D3873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13538AEB-DDF9-496C-E3C2-64039CF3E5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7 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9FA58026-7673-5D4D-4CA4-F8DE2047B64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6B425448-59C1-1958-C617-7A00E063192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  <p:sp>
        <p:nvSpPr>
          <p:cNvPr id="345" name="Google Shape;345;p42">
            <a:extLst>
              <a:ext uri="{FF2B5EF4-FFF2-40B4-BE49-F238E27FC236}">
                <a16:creationId xmlns:a16="http://schemas.microsoft.com/office/drawing/2014/main" id="{89653421-BF3F-3A7B-BA0A-9D501920C57F}"/>
              </a:ext>
            </a:extLst>
          </p:cNvPr>
          <p:cNvSpPr txBox="1"/>
          <p:nvPr/>
        </p:nvSpPr>
        <p:spPr>
          <a:xfrm>
            <a:off x="390523" y="1552755"/>
            <a:ext cx="6805407" cy="2884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Taux d’évolution du nombre de ventes entre le premier et le second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trimestre de 2020.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</a:t>
            </a:r>
            <a:r>
              <a:rPr lang="fr-FR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ventes_par_trimestres</a:t>
            </a: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 SELECT </a:t>
            </a:r>
          </a:p>
          <a:p>
            <a:pPr indent="449580">
              <a:lnSpc>
                <a:spcPct val="50000"/>
              </a:lnSpc>
              <a:spcAft>
                <a:spcPts val="800"/>
              </a:spcAft>
            </a:pP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</a:t>
            </a:r>
          </a:p>
          <a:p>
            <a:pPr marL="449580" indent="449580">
              <a:lnSpc>
                <a:spcPct val="50000"/>
              </a:lnSpc>
              <a:spcAft>
                <a:spcPts val="800"/>
              </a:spcAft>
            </a:pP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MONTH(</a:t>
            </a:r>
            <a:r>
              <a:rPr lang="fr-FR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v.date_mutation</a:t>
            </a: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BETWEEN 1 AND 3 THEN 'Q1' </a:t>
            </a:r>
          </a:p>
          <a:p>
            <a:pPr marL="449580" indent="449580">
              <a:lnSpc>
                <a:spcPct val="50000"/>
              </a:lnSpc>
              <a:spcAft>
                <a:spcPts val="800"/>
              </a:spcAft>
            </a:pP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MONTH(</a:t>
            </a:r>
            <a:r>
              <a:rPr lang="fr-FR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v.date_mutation</a:t>
            </a: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BETWEEN 4 AND 6 THEN 'Q2' </a:t>
            </a:r>
          </a:p>
          <a:p>
            <a:pPr indent="449580">
              <a:lnSpc>
                <a:spcPct val="50000"/>
              </a:lnSpc>
              <a:spcAft>
                <a:spcPts val="800"/>
              </a:spcAft>
            </a:pP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AS trimestre, 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COUNT(</a:t>
            </a:r>
            <a:r>
              <a:rPr lang="fr-FR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v.id_vente</a:t>
            </a: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fr-FR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nombre_ventes</a:t>
            </a: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vente v 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trimestre ) 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ROUND(((q2.nombre_ventes - q1.nombre_ventes) / q1.nombre_ventes) * 100, 2) AS </a:t>
            </a:r>
            <a:r>
              <a:rPr lang="fr-FR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taux_evolution</a:t>
            </a: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(SELECT </a:t>
            </a:r>
            <a:r>
              <a:rPr lang="fr-FR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nombre_ventes</a:t>
            </a: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FROM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ventes_par_trimestres</a:t>
            </a: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trimestre = 'Q1') q1, 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(SELECT </a:t>
            </a:r>
            <a:r>
              <a:rPr lang="fr-FR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nombre_ventes</a:t>
            </a: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fr-FR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ventes_par_trimestres</a:t>
            </a: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trimestre = 'Q2') q2;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Clr>
                <a:srgbClr val="2E7A40"/>
              </a:buClr>
              <a:buSzPts val="1800"/>
            </a:pP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C5E2F23-5352-4A33-2B5B-3C1973C1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171" y="1917732"/>
            <a:ext cx="4946803" cy="171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51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EA30DF1B-186A-53A6-960F-99CF5457C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975ED239-A03D-B91B-BCEA-4527514840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8 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1E1D1DB5-41B9-58D8-F32E-AD64C93AB23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0A0989FC-0ADC-5891-2F18-7895D6DDB63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  <p:sp>
        <p:nvSpPr>
          <p:cNvPr id="345" name="Google Shape;345;p42">
            <a:extLst>
              <a:ext uri="{FF2B5EF4-FFF2-40B4-BE49-F238E27FC236}">
                <a16:creationId xmlns:a16="http://schemas.microsoft.com/office/drawing/2014/main" id="{E98353FA-88D2-D9EC-F5EF-EF0A8985E7FC}"/>
              </a:ext>
            </a:extLst>
          </p:cNvPr>
          <p:cNvSpPr txBox="1"/>
          <p:nvPr/>
        </p:nvSpPr>
        <p:spPr>
          <a:xfrm>
            <a:off x="270040" y="1216550"/>
            <a:ext cx="5136543" cy="3204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classement des régions par rapport au prix au mètre carré des</a:t>
            </a:r>
            <a:r>
              <a:rPr lang="fr-FR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appartement de plus de 4 pièces.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Clr>
                <a:srgbClr val="2E7A40"/>
              </a:buClr>
              <a:buSzPts val="1800"/>
            </a:pP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fr-FR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r.reg_nom</a:t>
            </a: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ROUND(AVG(</a:t>
            </a:r>
            <a:r>
              <a:rPr lang="fr-FR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v.valeur_fonciere</a:t>
            </a: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fr-FR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b.surface_carrez</a:t>
            </a: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2) AS </a:t>
            </a:r>
            <a:r>
              <a:rPr lang="fr-FR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prix_metre_carre_moyen_appartement</a:t>
            </a: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AVG(</a:t>
            </a:r>
            <a:r>
              <a:rPr lang="fr-FR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b.total_piece</a:t>
            </a: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fr-FR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nombre_pieces_moyen</a:t>
            </a: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vente v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bien b ON </a:t>
            </a:r>
            <a:r>
              <a:rPr lang="fr-FR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v.id_bien</a:t>
            </a: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b.id_bien</a:t>
            </a: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commune c ON </a:t>
            </a:r>
            <a:r>
              <a:rPr lang="fr-FR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c.coddep_codcommune</a:t>
            </a: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b.coddep_codcommune</a:t>
            </a: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r>
              <a:rPr lang="fr-FR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</a:t>
            </a: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 ON </a:t>
            </a:r>
            <a:r>
              <a:rPr lang="fr-FR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r.reg_code</a:t>
            </a: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c.reg_code</a:t>
            </a: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fr-FR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b.type_local</a:t>
            </a: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'Appartement'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fr-FR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b.total_piece</a:t>
            </a: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4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fr-FR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b.surface_carrez</a:t>
            </a: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NOT NULL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fr-FR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v.valeur_fonciere</a:t>
            </a: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NOT NULL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fr-FR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r.reg_nom</a:t>
            </a: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fr-FR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prix_metre_carre_moyen_appartement</a:t>
            </a:r>
            <a:r>
              <a:rPr lang="fr-FR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DESC\G ;</a:t>
            </a:r>
          </a:p>
          <a:p>
            <a:pPr lvl="2">
              <a:lnSpc>
                <a:spcPct val="90000"/>
              </a:lnSpc>
              <a:buClr>
                <a:srgbClr val="2E7A40"/>
              </a:buClr>
              <a:buSzPts val="1800"/>
            </a:pPr>
            <a:endParaRPr lang="fr-FR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28AB281-0AB1-6205-CC94-7981A8F81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616" y="68300"/>
            <a:ext cx="2417197" cy="282440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8429BD3-9F14-C625-A648-9861CD3DB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15" y="2892707"/>
            <a:ext cx="2417197" cy="187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FFA9EB4-F2D9-B16F-B7AF-88A2FE224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8532" y="1407381"/>
            <a:ext cx="7051839" cy="3209011"/>
          </a:xfrm>
        </p:spPr>
        <p:txBody>
          <a:bodyPr/>
          <a:lstStyle/>
          <a:p>
            <a:r>
              <a:rPr lang="fr-FR" dirty="0"/>
              <a:t>Contexte</a:t>
            </a:r>
          </a:p>
          <a:p>
            <a:r>
              <a:rPr lang="fr-FR" dirty="0"/>
              <a:t>Données initiales</a:t>
            </a:r>
          </a:p>
          <a:p>
            <a:r>
              <a:rPr lang="fr-FR" dirty="0"/>
              <a:t>Conformité RGPD</a:t>
            </a:r>
          </a:p>
          <a:p>
            <a:r>
              <a:rPr lang="fr-FR" dirty="0"/>
              <a:t>Le dictionnaire de données</a:t>
            </a:r>
          </a:p>
          <a:p>
            <a:r>
              <a:rPr lang="fr-FR" dirty="0"/>
              <a:t>Schéma relationnel normalisé</a:t>
            </a:r>
          </a:p>
          <a:p>
            <a:r>
              <a:rPr lang="fr" dirty="0"/>
              <a:t>La base de données</a:t>
            </a:r>
          </a:p>
          <a:p>
            <a:r>
              <a:rPr lang="fr" dirty="0"/>
              <a:t>Requêtes SQL demandées</a:t>
            </a:r>
          </a:p>
          <a:p>
            <a:r>
              <a:rPr lang="fr" dirty="0"/>
              <a:t>Conclusion</a:t>
            </a:r>
            <a:endParaRPr lang="fr-FR" dirty="0"/>
          </a:p>
          <a:p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95377F0-B90E-E6E3-84AF-563413C8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27" y="321405"/>
            <a:ext cx="5506967" cy="911674"/>
          </a:xfrm>
        </p:spPr>
        <p:txBody>
          <a:bodyPr/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2732268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50E3F2BF-F2AC-55FA-0ECB-57C1D9F32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870F236D-1785-E5C8-B920-B257C66D95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9 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3755BD10-832C-00D9-DF34-74AE5329D87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E05EFBD9-34CD-D30B-94E6-DD7B5CDFFB0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  <p:sp>
        <p:nvSpPr>
          <p:cNvPr id="345" name="Google Shape;345;p42">
            <a:extLst>
              <a:ext uri="{FF2B5EF4-FFF2-40B4-BE49-F238E27FC236}">
                <a16:creationId xmlns:a16="http://schemas.microsoft.com/office/drawing/2014/main" id="{9938D711-4296-30E6-676B-D522F4E82347}"/>
              </a:ext>
            </a:extLst>
          </p:cNvPr>
          <p:cNvSpPr txBox="1"/>
          <p:nvPr/>
        </p:nvSpPr>
        <p:spPr>
          <a:xfrm>
            <a:off x="390523" y="1552755"/>
            <a:ext cx="4372308" cy="2884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2">
              <a:lnSpc>
                <a:spcPct val="90000"/>
              </a:lnSpc>
              <a:buClr>
                <a:srgbClr val="2E7A40"/>
              </a:buClr>
              <a:buSzPts val="1800"/>
            </a:pP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communes ayant eu au moins 50 ventes au 1er trimestre</a:t>
            </a:r>
          </a:p>
          <a:p>
            <a:pPr lvl="2">
              <a:lnSpc>
                <a:spcPct val="90000"/>
              </a:lnSpc>
              <a:buClr>
                <a:srgbClr val="2E7A40"/>
              </a:buClr>
              <a:buSzPts val="1800"/>
            </a:pP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fr-FR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c.commune</a:t>
            </a: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COUNT(</a:t>
            </a:r>
            <a:r>
              <a:rPr lang="fr-FR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v.id_vente</a:t>
            </a: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fr-FR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nombre_ventes</a:t>
            </a: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vente v 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bien b ON </a:t>
            </a:r>
            <a:r>
              <a:rPr lang="fr-FR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b.id_bien</a:t>
            </a: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v.id_bien</a:t>
            </a: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commune c ON </a:t>
            </a:r>
            <a:r>
              <a:rPr lang="fr-FR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c.coddep_codcommune</a:t>
            </a: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b.coddep_codcommune</a:t>
            </a: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MONTH(</a:t>
            </a:r>
            <a:r>
              <a:rPr lang="fr-FR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v.date_mutation</a:t>
            </a: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BETWEEN 1 AND 3 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fr-FR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c.commune</a:t>
            </a: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COUNT(</a:t>
            </a:r>
            <a:r>
              <a:rPr lang="fr-FR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v.id_vente</a:t>
            </a: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&gt;= 50 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fr-FR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nombre_ventes</a:t>
            </a:r>
            <a:r>
              <a:rPr lang="fr-FR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DESC;</a:t>
            </a:r>
          </a:p>
          <a:p>
            <a:pPr lvl="2">
              <a:lnSpc>
                <a:spcPct val="90000"/>
              </a:lnSpc>
              <a:buClr>
                <a:srgbClr val="2E7A40"/>
              </a:buClr>
              <a:buSzPts val="1800"/>
            </a:pP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226086F-92AE-2FF1-6CE0-4A2BC2735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12" y="375901"/>
            <a:ext cx="2005259" cy="358188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18866DD-6DE3-EDA4-44FE-D14A39FCA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112" y="3957784"/>
            <a:ext cx="2005260" cy="117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3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1F6B1560-CA0F-C8A1-4AE1-178B86A0A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1CD6A0A2-9913-FB93-2CC0-73CA280B55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10 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9BDF57F4-8DE6-84EF-E46E-5A39FC82EE9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1133FA2B-4D12-62D2-C2F6-DA2075A8A8F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  <p:sp>
        <p:nvSpPr>
          <p:cNvPr id="345" name="Google Shape;345;p42">
            <a:extLst>
              <a:ext uri="{FF2B5EF4-FFF2-40B4-BE49-F238E27FC236}">
                <a16:creationId xmlns:a16="http://schemas.microsoft.com/office/drawing/2014/main" id="{CBAA02A5-9937-1A27-34AD-A21F819EC450}"/>
              </a:ext>
            </a:extLst>
          </p:cNvPr>
          <p:cNvSpPr txBox="1"/>
          <p:nvPr/>
        </p:nvSpPr>
        <p:spPr>
          <a:xfrm>
            <a:off x="390523" y="1176793"/>
            <a:ext cx="6978592" cy="326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Différence en pourcentage du prix au mètre carré entre un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appartement de 2 pièces et un appartement de 3 pièces.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Clr>
                <a:srgbClr val="2E7A40"/>
              </a:buClr>
              <a:buSzPts val="1800"/>
            </a:pP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fr-FR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prix_m2_par_piece AS ( </a:t>
            </a:r>
          </a:p>
          <a:p>
            <a:pPr indent="449580">
              <a:lnSpc>
                <a:spcPct val="50000"/>
              </a:lnSpc>
              <a:spcAft>
                <a:spcPts val="800"/>
              </a:spcAft>
            </a:pPr>
            <a:r>
              <a:rPr lang="fr-FR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fr-FR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</a:t>
            </a:r>
            <a:r>
              <a:rPr lang="fr-FR" sz="9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total_piece</a:t>
            </a:r>
            <a:r>
              <a:rPr lang="fr-FR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449580">
              <a:lnSpc>
                <a:spcPct val="50000"/>
              </a:lnSpc>
              <a:spcAft>
                <a:spcPts val="800"/>
              </a:spcAft>
            </a:pPr>
            <a:r>
              <a:rPr lang="fr-FR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ROUND(AVG(</a:t>
            </a:r>
            <a:r>
              <a:rPr lang="fr-FR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v.valeur_fonciere</a:t>
            </a:r>
            <a:r>
              <a:rPr lang="fr-FR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fr-FR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b.surface_carrez</a:t>
            </a:r>
            <a:r>
              <a:rPr lang="fr-FR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2) AS prix_m2_moyen </a:t>
            </a:r>
          </a:p>
          <a:p>
            <a:pPr marL="449580">
              <a:lnSpc>
                <a:spcPct val="50000"/>
              </a:lnSpc>
              <a:spcAft>
                <a:spcPts val="800"/>
              </a:spcAft>
            </a:pPr>
            <a:r>
              <a:rPr lang="fr-FR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vente v </a:t>
            </a:r>
          </a:p>
          <a:p>
            <a:pPr marL="449580">
              <a:lnSpc>
                <a:spcPct val="50000"/>
              </a:lnSpc>
              <a:spcAft>
                <a:spcPts val="800"/>
              </a:spcAft>
            </a:pPr>
            <a:r>
              <a:rPr lang="fr-FR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bien b ON </a:t>
            </a:r>
            <a:r>
              <a:rPr lang="fr-FR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v.id_bien</a:t>
            </a:r>
            <a:r>
              <a:rPr lang="fr-FR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b.id_bien</a:t>
            </a:r>
            <a:r>
              <a:rPr lang="fr-FR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49580">
              <a:lnSpc>
                <a:spcPct val="50000"/>
              </a:lnSpc>
              <a:spcAft>
                <a:spcPts val="800"/>
              </a:spcAft>
            </a:pPr>
            <a:r>
              <a:rPr lang="fr-FR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fr-FR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b.type_local</a:t>
            </a:r>
            <a:r>
              <a:rPr lang="fr-FR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'Appartement' </a:t>
            </a:r>
          </a:p>
          <a:p>
            <a:pPr marL="449580">
              <a:lnSpc>
                <a:spcPct val="50000"/>
              </a:lnSpc>
              <a:spcAft>
                <a:spcPts val="800"/>
              </a:spcAft>
            </a:pPr>
            <a:r>
              <a:rPr lang="fr-FR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fr-FR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</a:t>
            </a:r>
            <a:r>
              <a:rPr lang="fr-FR" sz="9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total_piece</a:t>
            </a:r>
            <a:r>
              <a:rPr lang="fr-FR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(2, 3) </a:t>
            </a:r>
          </a:p>
          <a:p>
            <a:pPr marL="449580">
              <a:lnSpc>
                <a:spcPct val="50000"/>
              </a:lnSpc>
              <a:spcAft>
                <a:spcPts val="800"/>
              </a:spcAft>
            </a:pPr>
            <a:r>
              <a:rPr lang="fr-FR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fr-FR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v.valeur_fonciere</a:t>
            </a:r>
            <a:r>
              <a:rPr lang="fr-FR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NOT NULL </a:t>
            </a:r>
          </a:p>
          <a:p>
            <a:pPr marL="449580">
              <a:lnSpc>
                <a:spcPct val="50000"/>
              </a:lnSpc>
              <a:spcAft>
                <a:spcPts val="800"/>
              </a:spcAft>
            </a:pPr>
            <a:r>
              <a:rPr lang="fr-FR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fr-FR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b.surface_carrez</a:t>
            </a:r>
            <a:r>
              <a:rPr lang="fr-FR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NOT NULL</a:t>
            </a:r>
          </a:p>
          <a:p>
            <a:pPr marL="449580">
              <a:lnSpc>
                <a:spcPct val="50000"/>
              </a:lnSpc>
              <a:spcAft>
                <a:spcPts val="800"/>
              </a:spcAft>
            </a:pPr>
            <a:r>
              <a:rPr lang="fr-FR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fr-FR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</a:t>
            </a:r>
            <a:r>
              <a:rPr lang="fr-FR" sz="9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total_piece</a:t>
            </a:r>
            <a:r>
              <a:rPr lang="fr-FR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marL="449580">
              <a:lnSpc>
                <a:spcPct val="50000"/>
              </a:lnSpc>
              <a:spcAft>
                <a:spcPts val="800"/>
              </a:spcAft>
            </a:pPr>
            <a:r>
              <a:rPr lang="fr-FR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ROUND( ((p3.prix_m2_moyen - p2.prix_m2_moyen) / p2.prix_m2_moyen) * 100, 2 ) AS </a:t>
            </a:r>
            <a:r>
              <a:rPr lang="fr-FR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difference_pourcentage</a:t>
            </a:r>
            <a:r>
              <a:rPr lang="fr-FR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49580">
              <a:lnSpc>
                <a:spcPct val="50000"/>
              </a:lnSpc>
              <a:spcAft>
                <a:spcPts val="800"/>
              </a:spcAft>
            </a:pPr>
            <a:r>
              <a:rPr lang="fr-FR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(SELECT prix_m2_moyen FROM prix_m2_par_piece WHERE </a:t>
            </a:r>
            <a:r>
              <a:rPr lang="fr-FR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total_piece</a:t>
            </a:r>
            <a:r>
              <a:rPr lang="fr-FR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2) p2, </a:t>
            </a:r>
          </a:p>
          <a:p>
            <a:pPr marL="449580">
              <a:lnSpc>
                <a:spcPct val="50000"/>
              </a:lnSpc>
              <a:spcAft>
                <a:spcPts val="800"/>
              </a:spcAft>
            </a:pPr>
            <a:r>
              <a:rPr lang="fr-FR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(SELECT prix_m2_moyen FROM prix_m2_par_piece WHERE </a:t>
            </a:r>
            <a:r>
              <a:rPr lang="fr-FR" sz="9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total_piece</a:t>
            </a:r>
            <a:r>
              <a:rPr lang="fr-FR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3) p3;</a:t>
            </a:r>
          </a:p>
          <a:p>
            <a:pPr lvl="2">
              <a:lnSpc>
                <a:spcPct val="90000"/>
              </a:lnSpc>
              <a:buClr>
                <a:srgbClr val="2E7A40"/>
              </a:buClr>
              <a:buSzPts val="1800"/>
            </a:pP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BF0E264-A644-241B-2DA0-54CE4AF66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106" y="2011680"/>
            <a:ext cx="4784894" cy="171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48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513C4BB7-3FA1-526A-0FF4-674539CB7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7D3307DE-7B0F-5B1B-9B7C-5E93A7C200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11 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A93405B4-FF47-2E6C-218B-FA192C08BE2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1A02FDB9-2967-263D-EBB2-5DF50C63E40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  <p:sp>
        <p:nvSpPr>
          <p:cNvPr id="345" name="Google Shape;345;p42">
            <a:extLst>
              <a:ext uri="{FF2B5EF4-FFF2-40B4-BE49-F238E27FC236}">
                <a16:creationId xmlns:a16="http://schemas.microsoft.com/office/drawing/2014/main" id="{62CFEB82-5AC5-9726-1B4C-98CE3DE13011}"/>
              </a:ext>
            </a:extLst>
          </p:cNvPr>
          <p:cNvSpPr txBox="1"/>
          <p:nvPr/>
        </p:nvSpPr>
        <p:spPr>
          <a:xfrm>
            <a:off x="390523" y="1176793"/>
            <a:ext cx="6978592" cy="326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moyennes de valeurs foncières pour le top 3 des communes des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départements 6, 13, 33, 59 et 69.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top3_communes AS ( SELECT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c.commune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c.code_departement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ROUND(AVG(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v.valeur_fonciere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2) AS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moyenne_valeur_fonciere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ROW_NUMBER() OVER (PARTITION BY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c.code_departement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ORDER BY AVG(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v.valeur_fonciere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DESC) AS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row_num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vente v 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bien b ON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b.id_bien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v.id_bien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commune c ON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c.coddep_codcommune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b.coddep_codcommune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c.code_departement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(6, 13, 33, 59, 69) 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c.commune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c.code_departement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 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code_departement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ROUND(AVG(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moyenne_valeur_fonciere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2)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moyenne_top3 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top3_communes 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row_num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&lt;= 3 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code_departement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50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moyenne_top3 DESC;</a:t>
            </a:r>
          </a:p>
          <a:p>
            <a:pPr lvl="2">
              <a:lnSpc>
                <a:spcPct val="90000"/>
              </a:lnSpc>
              <a:buClr>
                <a:srgbClr val="2E7A40"/>
              </a:buClr>
              <a:buSzPts val="1800"/>
            </a:pP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F11395C-0830-ACB7-AA52-BAA633EE3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115" y="2571750"/>
            <a:ext cx="4377516" cy="219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99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6C661713-EF14-7A65-3946-8716B0C98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16A66926-A5D5-E361-FCF1-6D9BBB58FC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12 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4A83FF11-D641-C7C8-09B1-E9249AF79B2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F14E9B3C-1AE9-5702-5FE7-367EA3590DC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  <p:sp>
        <p:nvSpPr>
          <p:cNvPr id="345" name="Google Shape;345;p42">
            <a:extLst>
              <a:ext uri="{FF2B5EF4-FFF2-40B4-BE49-F238E27FC236}">
                <a16:creationId xmlns:a16="http://schemas.microsoft.com/office/drawing/2014/main" id="{82F17799-7218-449F-1572-C9D93D1B2F3B}"/>
              </a:ext>
            </a:extLst>
          </p:cNvPr>
          <p:cNvSpPr txBox="1"/>
          <p:nvPr/>
        </p:nvSpPr>
        <p:spPr>
          <a:xfrm>
            <a:off x="390522" y="1176793"/>
            <a:ext cx="6622527" cy="326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20 communes avec le plus de transactions pour 1000 habitants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les communes qui dépassent les 10 000 habitants.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Clr>
                <a:srgbClr val="2E7A40"/>
              </a:buClr>
              <a:buSzPts val="1800"/>
            </a:pP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c.commune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COUNT(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v.id_vente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nb_ventes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ROUND((COUNT(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v.id_vente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/ (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c.pop_total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1000)), 2) AS transactions_par_1000_habitants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vente v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bien b ON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b.id_bien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v.id_bien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commune c ON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c.coddep_codcommune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b.coddep_codcommune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c.pop_total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10000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c.commune</a:t>
            </a: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c.pop_total</a:t>
            </a:r>
            <a:endParaRPr lang="fr-FR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transactions_par_1000_habitants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 LIMIT 20;</a:t>
            </a:r>
          </a:p>
          <a:p>
            <a:pPr lvl="2">
              <a:lnSpc>
                <a:spcPct val="90000"/>
              </a:lnSpc>
              <a:buClr>
                <a:srgbClr val="2E7A40"/>
              </a:buClr>
              <a:buSzPts val="1800"/>
            </a:pP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08246EE-50B8-B9BD-986B-33D665EF4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675" y="2488758"/>
            <a:ext cx="3561318" cy="25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91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5BF9B53-1387-011C-7AE9-02186210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FBF1F3-9C17-3168-8662-FB645CEF3F5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98860" y="1504321"/>
            <a:ext cx="7870497" cy="3062916"/>
          </a:xfrm>
        </p:spPr>
        <p:txBody>
          <a:bodyPr/>
          <a:lstStyle/>
          <a:p>
            <a:pPr>
              <a:buNone/>
            </a:pPr>
            <a:r>
              <a:rPr lang="fr-FR" b="1" dirty="0"/>
              <a:t>🔹 Déroulement du projet</a:t>
            </a:r>
          </a:p>
          <a:p>
            <a:pPr>
              <a:buNone/>
            </a:pPr>
            <a:r>
              <a:rPr lang="fr-FR" dirty="0"/>
              <a:t>✔ Création réussie de la base de données et exécution de toutes les requêtes demandées.</a:t>
            </a:r>
          </a:p>
          <a:p>
            <a:pPr>
              <a:buNone/>
            </a:pPr>
            <a:r>
              <a:rPr lang="fr-FR" b="1" dirty="0"/>
              <a:t>📌 Apports du projet</a:t>
            </a:r>
          </a:p>
          <a:p>
            <a:r>
              <a:rPr lang="fr-FR" dirty="0"/>
              <a:t>✔ Renforcement de la méthodologie de création de bases de données (analyse, dictionnaire, schéma, requêtes...).</a:t>
            </a:r>
          </a:p>
          <a:p>
            <a:r>
              <a:rPr lang="fr-FR" dirty="0"/>
              <a:t>✔ Développement d'automatismes dans l’écriture des requêtes SQL.</a:t>
            </a:r>
          </a:p>
          <a:p>
            <a:r>
              <a:rPr lang="fr-FR" dirty="0"/>
              <a:t>✔Approfondissement des connaissances sur </a:t>
            </a:r>
            <a:r>
              <a:rPr lang="fr-FR" b="1" dirty="0"/>
              <a:t>l’atomicité des données</a:t>
            </a:r>
            <a:r>
              <a:rPr lang="fr-FR" dirty="0"/>
              <a:t> et le respect des </a:t>
            </a:r>
            <a:r>
              <a:rPr lang="fr-FR" b="1" dirty="0"/>
              <a:t>normes de normalisation (3FN)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3642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3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3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3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fr"/>
              <a:t>Merci !</a:t>
            </a:r>
            <a:endParaRPr/>
          </a:p>
        </p:txBody>
      </p:sp>
      <p:pic>
        <p:nvPicPr>
          <p:cNvPr id="354" name="Google Shape;354;p4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 l="11387" t="12667" r="63940" b="13973"/>
          <a:stretch/>
        </p:blipFill>
        <p:spPr>
          <a:xfrm>
            <a:off x="1980103" y="1578297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398534" y="647408"/>
            <a:ext cx="3449898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dirty="0"/>
              <a:t>Contexte </a:t>
            </a:r>
            <a:endParaRPr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1"/>
          </p:nvPr>
        </p:nvSpPr>
        <p:spPr>
          <a:xfrm>
            <a:off x="398533" y="1852671"/>
            <a:ext cx="3707122" cy="264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>
              <a:buNone/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Analyst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chez Laplace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Immo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– réseau national d’agences immobilières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Création d’un modèle pour mieux prévoir le prix de vente des biens immobiliers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Modification et gestion de la base de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Analyse du marché pour accompagner les différentes agences régionales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dirty="0"/>
          </a:p>
        </p:txBody>
      </p:sp>
      <p:pic>
        <p:nvPicPr>
          <p:cNvPr id="268" name="Google Shape;268;p34" title="Horizon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3312" r="23313"/>
          <a:stretch/>
        </p:blipFill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69" name="Google Shape;269;p34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>
          <a:extLst>
            <a:ext uri="{FF2B5EF4-FFF2-40B4-BE49-F238E27FC236}">
              <a16:creationId xmlns:a16="http://schemas.microsoft.com/office/drawing/2014/main" id="{4224071E-948E-B50C-54C0-AED021647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>
            <a:extLst>
              <a:ext uri="{FF2B5EF4-FFF2-40B4-BE49-F238E27FC236}">
                <a16:creationId xmlns:a16="http://schemas.microsoft.com/office/drawing/2014/main" id="{276D3247-7B0D-8A98-9216-A9805BA608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Les données initiales</a:t>
            </a:r>
            <a:endParaRPr b="0" dirty="0"/>
          </a:p>
        </p:txBody>
      </p:sp>
      <p:sp>
        <p:nvSpPr>
          <p:cNvPr id="286" name="Google Shape;286;p36">
            <a:extLst>
              <a:ext uri="{FF2B5EF4-FFF2-40B4-BE49-F238E27FC236}">
                <a16:creationId xmlns:a16="http://schemas.microsoft.com/office/drawing/2014/main" id="{66D6A7CB-4463-FEA4-E124-D9ED3D687F7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90522" y="1552755"/>
            <a:ext cx="7433561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>
              <a:buNone/>
            </a:pPr>
            <a:r>
              <a:rPr lang="fr-FR" b="1" dirty="0"/>
              <a:t>📂 Fichiers et conformité RGPD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donnees_communes.xlsx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Contient des informations sur l’ensemble des communes françaises (population, code, nom...).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✅ Conforme au RGPD.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Fr_referentiel_geographique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Fournit des informations complémentaires sur les communes françaises (nom du département, région...).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✅ Conforme au RGPD.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Valeurs_foncières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Liste des biens vendus par l’agence immobilière.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❌ </a:t>
            </a:r>
            <a:r>
              <a:rPr lang="fr-FR" b="1" dirty="0"/>
              <a:t>Non conforme au RGPD</a:t>
            </a:r>
            <a:r>
              <a:rPr lang="fr-FR" dirty="0"/>
              <a:t> : contient des informations personnelles sur les clients (nom).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287" name="Google Shape;287;p36">
            <a:extLst>
              <a:ext uri="{FF2B5EF4-FFF2-40B4-BE49-F238E27FC236}">
                <a16:creationId xmlns:a16="http://schemas.microsoft.com/office/drawing/2014/main" id="{B4B41B4D-8316-E562-77C4-90BF885BC59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" sz="900" b="0" i="0" u="none" strike="noStrike" kern="0" cap="none" spc="0" normalizeH="0" baseline="0" noProof="0">
                <a:ln>
                  <a:noFill/>
                </a:ln>
                <a:solidFill>
                  <a:srgbClr val="9E9E9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88" name="Google Shape;288;p36">
            <a:extLst>
              <a:ext uri="{FF2B5EF4-FFF2-40B4-BE49-F238E27FC236}">
                <a16:creationId xmlns:a16="http://schemas.microsoft.com/office/drawing/2014/main" id="{5C5B8852-F0A2-6E46-28CD-A43045E09F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900" b="0" i="0" u="none" strike="noStrike" kern="0" cap="none" spc="0" normalizeH="0" baseline="0" noProof="0">
                <a:ln>
                  <a:noFill/>
                </a:ln>
                <a:solidFill>
                  <a:srgbClr val="9E9E9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9E9E9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041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kumimoji="0" lang="fr-FR" altLang="fr-F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🔒 </a:t>
            </a:r>
            <a:r>
              <a:rPr lang="fr-FR" b="0" dirty="0"/>
              <a:t>Conformité RGPD</a:t>
            </a:r>
            <a:endParaRPr b="0" dirty="0"/>
          </a:p>
        </p:txBody>
      </p:sp>
      <p:sp>
        <p:nvSpPr>
          <p:cNvPr id="278" name="Google Shape;278;p3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79" name="Google Shape;279;p3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5ACA2E-9689-3D6A-E2D5-BCBD9024886E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619127" y="5229503"/>
            <a:ext cx="59228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F312969-F05B-B855-196C-C65C18D70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1" y="1714626"/>
            <a:ext cx="7596951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Anonymisation de la table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Valeurs_foncieres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Suppression de la colonne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"Nom de l’acquéreur"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pour garantir l’anonymat des données.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Minimisation des données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Suppression de toutes les colonnes non essentielles à la mise en place de la base de données sur l’ensemble des fichiers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4689794" cy="722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Le dictionnaire de données</a:t>
            </a:r>
            <a:endParaRPr b="0" dirty="0"/>
          </a:p>
        </p:txBody>
      </p:sp>
      <p:sp>
        <p:nvSpPr>
          <p:cNvPr id="296" name="Google Shape;296;p3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97" name="Google Shape;297;p3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77A4AD8-B771-DEB3-6F63-D81889EC7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00" y="1152920"/>
            <a:ext cx="8770290" cy="17697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34F7D27-4D7D-A966-0219-EF5317FFF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13" y="2978760"/>
            <a:ext cx="8770290" cy="17885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E86B2BB3-AE18-53C3-9FAB-8254A9BA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3000"/>
            <a:ext cx="9144000" cy="24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4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/>
              <a:t>Le schéma relationnel normalisé</a:t>
            </a:r>
            <a:endParaRPr b="0"/>
          </a:p>
        </p:txBody>
      </p:sp>
      <p:sp>
        <p:nvSpPr>
          <p:cNvPr id="305" name="Google Shape;305;p38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06" name="Google Shape;306;p38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9013A92-39EB-BEE8-03DE-1A28FA9EA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408" y="1930601"/>
            <a:ext cx="5242946" cy="2675365"/>
          </a:xfrm>
          <a:prstGeom prst="rect">
            <a:avLst/>
          </a:prstGeom>
        </p:spPr>
      </p:pic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2BAD70E-8F32-DD05-FAF4-1A2BC5205172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882596" y="1284270"/>
            <a:ext cx="52619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Schéma relationnel atomique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→ Aucune redondance, données indivisibles.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Respect de la 3FN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→ Élimination des dépendances transitoires, intégrité assurée.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-FR" b="0" dirty="0"/>
              <a:t>La base de données</a:t>
            </a:r>
            <a:endParaRPr b="0" dirty="0"/>
          </a:p>
        </p:txBody>
      </p:sp>
      <p:sp>
        <p:nvSpPr>
          <p:cNvPr id="313" name="Google Shape;313;p39"/>
          <p:cNvSpPr txBox="1">
            <a:spLocks noGrp="1"/>
          </p:cNvSpPr>
          <p:nvPr>
            <p:ph type="body" idx="2"/>
          </p:nvPr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dirty="0"/>
          </a:p>
        </p:txBody>
      </p:sp>
      <p:sp>
        <p:nvSpPr>
          <p:cNvPr id="314" name="Google Shape;314;p3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7BDA5D0-59DF-FCFA-E433-EF4133A76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071" y="1109517"/>
            <a:ext cx="4661889" cy="347915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DB3E6B6-4CC9-BA9B-827E-FA63E1259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03" y="1109517"/>
            <a:ext cx="4158568" cy="33067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2067</Words>
  <Application>Microsoft Office PowerPoint</Application>
  <PresentationFormat>Affichage à l'écran (16:9)</PresentationFormat>
  <Paragraphs>264</Paragraphs>
  <Slides>25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Calibri</vt:lpstr>
      <vt:lpstr>Arial</vt:lpstr>
      <vt:lpstr>Arial Black</vt:lpstr>
      <vt:lpstr>Simple Light</vt:lpstr>
      <vt:lpstr>Thème Office</vt:lpstr>
      <vt:lpstr>Création et utilisation de la base de données</vt:lpstr>
      <vt:lpstr>Plan</vt:lpstr>
      <vt:lpstr>Contexte </vt:lpstr>
      <vt:lpstr>Les données initiales</vt:lpstr>
      <vt:lpstr>🔒 Conformité RGPD</vt:lpstr>
      <vt:lpstr>Le dictionnaire de données</vt:lpstr>
      <vt:lpstr>Présentation PowerPoint</vt:lpstr>
      <vt:lpstr>Le schéma relationnel normalisé</vt:lpstr>
      <vt:lpstr>La base de données</vt:lpstr>
      <vt:lpstr>La base de données</vt:lpstr>
      <vt:lpstr>Requêtes SQL et résultats</vt:lpstr>
      <vt:lpstr>Requête 1 </vt:lpstr>
      <vt:lpstr>Requête 2 </vt:lpstr>
      <vt:lpstr>Requête 3 </vt:lpstr>
      <vt:lpstr>Requête 4 </vt:lpstr>
      <vt:lpstr>Requête 5 </vt:lpstr>
      <vt:lpstr>Requête 6 </vt:lpstr>
      <vt:lpstr>Requête 7 </vt:lpstr>
      <vt:lpstr>Requête 8 </vt:lpstr>
      <vt:lpstr>Requête 9 </vt:lpstr>
      <vt:lpstr>Requête 10 </vt:lpstr>
      <vt:lpstr>Requête 11 </vt:lpstr>
      <vt:lpstr>Requête 12 </vt:lpstr>
      <vt:lpstr>Conclusion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Baptiste Trespaillé-Barrau</cp:lastModifiedBy>
  <cp:revision>21</cp:revision>
  <dcterms:modified xsi:type="dcterms:W3CDTF">2025-06-11T12:57:20Z</dcterms:modified>
</cp:coreProperties>
</file>