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3" r:id="rId4"/>
    <p:sldId id="257" r:id="rId5"/>
    <p:sldId id="268" r:id="rId6"/>
    <p:sldId id="269" r:id="rId7"/>
    <p:sldId id="258" r:id="rId8"/>
    <p:sldId id="259" r:id="rId9"/>
    <p:sldId id="270" r:id="rId10"/>
    <p:sldId id="272" r:id="rId11"/>
    <p:sldId id="275" r:id="rId12"/>
    <p:sldId id="273" r:id="rId13"/>
    <p:sldId id="271" r:id="rId14"/>
    <p:sldId id="279" r:id="rId15"/>
    <p:sldId id="278" r:id="rId16"/>
    <p:sldId id="274" r:id="rId17"/>
    <p:sldId id="280" r:id="rId18"/>
    <p:sldId id="282" r:id="rId19"/>
    <p:sldId id="281" r:id="rId20"/>
    <p:sldId id="261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DAB4E492-6AA1-2D21-4CBC-6C3C91114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>
            <a:extLst>
              <a:ext uri="{FF2B5EF4-FFF2-40B4-BE49-F238E27FC236}">
                <a16:creationId xmlns:a16="http://schemas.microsoft.com/office/drawing/2014/main" id="{47CA3693-4539-5101-9583-F6D31A8276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>
            <a:extLst>
              <a:ext uri="{FF2B5EF4-FFF2-40B4-BE49-F238E27FC236}">
                <a16:creationId xmlns:a16="http://schemas.microsoft.com/office/drawing/2014/main" id="{A1722083-9545-B2D8-7FC2-2CD0395B85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858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53DE6882-39D0-72A9-A1DA-EFE7E1944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96CBA545-8E24-56F2-E577-ACA51BF90E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489DC63C-F18F-5727-2D4D-ACBF163DC1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80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0659D853-E651-3D9F-1C0D-E758533C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4EFBE02F-E606-B898-0961-0B3ACFD9F8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C3E58A01-6509-BE62-A2C9-1F3124A993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462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5D428EA7-62FB-F282-4610-62D1ECC0D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D538B50A-935D-D9B9-9DC7-0804033E8B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5B00590A-DED4-3CC4-A2F1-A7FF21C53B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99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2FF58C10-5911-0393-2766-85E6860BC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9EB4695A-0FDD-01EF-7A09-818A9CF8D3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E5B96816-C3A7-897C-12FD-4911D1708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136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45FCAEA3-72CF-CBF0-D930-36175DF0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2867339A-7C49-07FB-7B28-DC2A1A30A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0177DC34-E7F2-D041-0EF4-5E24A07775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976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F8761F12-527F-C75C-38EF-048F1A346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F50DFE35-A604-59B7-A6C4-79F2CE8B66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BFCC3A9E-B2E2-D89B-4BEA-BF9BBCFEC2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53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2FFD838A-F853-84F5-9757-368B96B7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D3119B7A-6A6A-F94A-9F06-BC6BB8C854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4C975B7F-C60E-6399-45E7-45F30E41ED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075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4E9C7CE9-1634-25DA-F4CE-C634046CD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A733E670-52AA-8498-0399-907EE19EF0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BC8502D9-B1A5-FD89-CF11-E1C3583608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024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16F31402-85E0-4498-BF59-269C20BDB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B6DDE41A-89D1-DBA2-9C61-9EFC293EB9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BFD09529-5F51-C488-EBA4-F90C91CEBF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98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50DFCA47-BA87-B71E-4C40-37DDBAA50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522C5B21-DEDC-9B9F-00EE-BDE8196B10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86D44D1B-1D25-05F9-9F06-B33238A69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967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763B9A67-E03F-3DED-55A3-1EFF2E49D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46324A11-B6D5-9E26-BF9D-F7AAAE3F6C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5693D48E-56A6-537B-666F-E541895B17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6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C112C65F-37D4-C081-D9FD-8BE730463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570D6288-3C8D-8CAC-B94F-7217C6C9C3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1F1E0046-5CB2-A208-27BD-84FC3B8B12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52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FA76CF62-BF50-0C5B-FC3F-F18E81797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DC366C3B-3E8E-2231-2524-01FEF35F57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C6D2310B-54FD-E2E0-31B4-E92BB6B0B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00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1EE68369-ED4F-273C-41F9-7F6FA4193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>
            <a:extLst>
              <a:ext uri="{FF2B5EF4-FFF2-40B4-BE49-F238E27FC236}">
                <a16:creationId xmlns:a16="http://schemas.microsoft.com/office/drawing/2014/main" id="{740D85E0-5E47-7E58-217E-D95FC2BE82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>
            <a:extLst>
              <a:ext uri="{FF2B5EF4-FFF2-40B4-BE49-F238E27FC236}">
                <a16:creationId xmlns:a16="http://schemas.microsoft.com/office/drawing/2014/main" id="{3792F612-8B20-B964-64A7-B08764F7C1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3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22/09/12/16629708720608_image1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652150" y="1367624"/>
            <a:ext cx="7983300" cy="13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3200" dirty="0">
                <a:solidFill>
                  <a:schemeClr val="tx1"/>
                </a:solidFill>
                <a:effectLst/>
              </a:rPr>
              <a:t>Optimisez la gestion des données d'une boutique avec Python</a:t>
            </a:r>
            <a:endParaRPr sz="2800" b="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 analyst</a:t>
            </a:r>
            <a:endParaRPr sz="2800" b="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2800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04/04/2025</a:t>
            </a:r>
            <a:endParaRPr sz="2800" b="0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8" name="Picture 4" descr="Logo de l'entreprise Bottleneck  rouge et noir avec un sous-titre ">
            <a:hlinkClick r:id="rId3"/>
            <a:extLst>
              <a:ext uri="{FF2B5EF4-FFF2-40B4-BE49-F238E27FC236}">
                <a16:creationId xmlns:a16="http://schemas.microsoft.com/office/drawing/2014/main" id="{44400A07-2174-82AA-71BE-ED198780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73" y="2955928"/>
            <a:ext cx="35337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10522502-D146-AD0B-7959-38747C2B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>
            <a:extLst>
              <a:ext uri="{FF2B5EF4-FFF2-40B4-BE49-F238E27FC236}">
                <a16:creationId xmlns:a16="http://schemas.microsoft.com/office/drawing/2014/main" id="{2314D25E-7E50-AF76-0CE9-A848C62759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79" y="1528607"/>
            <a:ext cx="430096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fr-FR" dirty="0"/>
              <a:t>📌 </a:t>
            </a:r>
            <a:r>
              <a:rPr lang="fr-FR" b="1" dirty="0"/>
              <a:t>Détection des </a:t>
            </a:r>
            <a:r>
              <a:rPr lang="fr-FR" b="1" dirty="0" err="1"/>
              <a:t>Outliers</a:t>
            </a:r>
            <a:endParaRPr lang="fr-FR" dirty="0"/>
          </a:p>
          <a:p>
            <a:pPr>
              <a:buNone/>
            </a:pPr>
            <a:endParaRPr lang="fr-FR" sz="1400" dirty="0"/>
          </a:p>
          <a:p>
            <a:pPr>
              <a:buNone/>
            </a:pPr>
            <a:r>
              <a:rPr lang="fr-FR" sz="1200" dirty="0"/>
              <a:t>📉 </a:t>
            </a:r>
            <a:r>
              <a:rPr lang="fr-FR" sz="1200" b="1" dirty="0"/>
              <a:t>Borne basse</a:t>
            </a:r>
            <a:r>
              <a:rPr lang="fr-FR" sz="1200" dirty="0"/>
              <a:t> : </a:t>
            </a:r>
            <a:r>
              <a:rPr lang="fr-FR" sz="1200" i="1" dirty="0"/>
              <a:t>Q1 - 1.5 × IQR = -26,5</a:t>
            </a:r>
          </a:p>
          <a:p>
            <a:pPr>
              <a:buNone/>
            </a:pPr>
            <a:r>
              <a:rPr lang="fr-FR" sz="1200" dirty="0"/>
              <a:t>📈 </a:t>
            </a:r>
            <a:r>
              <a:rPr lang="fr-FR" sz="1200" b="1" dirty="0"/>
              <a:t>Borne supérieure</a:t>
            </a:r>
            <a:r>
              <a:rPr lang="fr-FR" sz="1200" dirty="0"/>
              <a:t> : </a:t>
            </a:r>
            <a:r>
              <a:rPr lang="fr-FR" sz="1200" i="1" dirty="0"/>
              <a:t>Q3 + 1.5 × IQR = </a:t>
            </a:r>
            <a:r>
              <a:rPr lang="fr-FR" sz="1200" b="1" i="1" dirty="0">
                <a:solidFill>
                  <a:srgbClr val="FF0000"/>
                </a:solidFill>
              </a:rPr>
              <a:t>83,1</a:t>
            </a:r>
            <a:endParaRPr lang="fr-FR" sz="1200" b="1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fr-FR" sz="1200" dirty="0"/>
              <a:t>📊 </a:t>
            </a:r>
            <a:r>
              <a:rPr lang="fr-FR" sz="1200" b="1" dirty="0"/>
              <a:t>Articles considérés comme </a:t>
            </a:r>
            <a:r>
              <a:rPr lang="fr-FR" sz="1200" b="1" dirty="0" err="1"/>
              <a:t>outliers</a:t>
            </a:r>
            <a:r>
              <a:rPr lang="fr-FR" sz="1200" dirty="0"/>
              <a:t> : </a:t>
            </a:r>
            <a:r>
              <a:rPr lang="fr-FR" sz="1200" dirty="0">
                <a:solidFill>
                  <a:schemeClr val="tx1"/>
                </a:solidFill>
              </a:rPr>
              <a:t>36</a:t>
            </a:r>
            <a:br>
              <a:rPr lang="fr-FR" sz="1200" dirty="0"/>
            </a:br>
            <a:r>
              <a:rPr lang="fr-FR" sz="1200" dirty="0"/>
              <a:t>📌 </a:t>
            </a:r>
            <a:r>
              <a:rPr lang="fr-FR" sz="1200" b="1" dirty="0"/>
              <a:t>Proportion dans le catalogue</a:t>
            </a:r>
            <a:r>
              <a:rPr lang="fr-FR" sz="1200" dirty="0"/>
              <a:t> : </a:t>
            </a:r>
            <a:r>
              <a:rPr lang="fr-FR" sz="1200" b="1" dirty="0"/>
              <a:t>4,36%</a:t>
            </a:r>
            <a:endParaRPr lang="fr-FR" sz="1200" dirty="0"/>
          </a:p>
          <a:p>
            <a:pPr marL="114300" indent="0">
              <a:buClr>
                <a:srgbClr val="999999"/>
              </a:buClr>
              <a:buNone/>
            </a:pPr>
            <a:r>
              <a:rPr lang="fr-FR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endParaRPr lang="fr-F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Clr>
                <a:srgbClr val="999999"/>
              </a:buClr>
              <a:buNone/>
            </a:pPr>
            <a:endParaRPr lang="fr-F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pPr marL="114300" indent="0">
              <a:buClr>
                <a:srgbClr val="999999"/>
              </a:buClr>
              <a:buNone/>
            </a:pPr>
            <a:endParaRPr lang="fr-F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6">
            <a:extLst>
              <a:ext uri="{FF2B5EF4-FFF2-40B4-BE49-F238E27FC236}">
                <a16:creationId xmlns:a16="http://schemas.microsoft.com/office/drawing/2014/main" id="{C22E410A-EE00-C7CD-49B5-8015AF965D8B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>
            <a:extLst>
              <a:ext uri="{FF2B5EF4-FFF2-40B4-BE49-F238E27FC236}">
                <a16:creationId xmlns:a16="http://schemas.microsoft.com/office/drawing/2014/main" id="{3256F03A-3EC3-7328-EB41-ED6BB2FB2775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>
            <a:extLst>
              <a:ext uri="{FF2B5EF4-FFF2-40B4-BE49-F238E27FC236}">
                <a16:creationId xmlns:a16="http://schemas.microsoft.com/office/drawing/2014/main" id="{86A9A515-0B10-F34B-FDCA-DF17A9CB15CF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68F9CE8-08CA-D931-2C7D-21ED5E9D1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80" y="1581540"/>
            <a:ext cx="3084264" cy="217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6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6B76E420-04A8-A8EC-DC06-23BBE76BB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059A5129-C565-BAEE-C0CC-A1DF05DA628B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4028E4DF-4617-76D9-378A-3B27619E7B08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buSzPts val="2500"/>
            </a:pPr>
            <a:r>
              <a:rPr lang="fr" sz="27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Chiffre d’affaire : Global &amp; Top20</a:t>
            </a:r>
            <a:endParaRPr lang="fr" sz="27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3007E985-45F5-A98F-CBEA-663D7849FFBC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C44AFAA4-D030-322C-447B-69A209B1E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6935" y="1536557"/>
            <a:ext cx="7910860" cy="334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14300" indent="0">
              <a:buClr>
                <a:srgbClr val="999999"/>
              </a:buClr>
              <a:buNone/>
            </a:pPr>
            <a:r>
              <a:rPr lang="fr-FR" sz="2200" b="1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📊 Chiffre d'Affaires Global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2200" dirty="0">
              <a:solidFill>
                <a:srgbClr val="434343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1600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💰 </a:t>
            </a:r>
            <a:r>
              <a:rPr lang="fr-FR" sz="1600" b="1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Total CA du site web : </a:t>
            </a:r>
            <a:r>
              <a:rPr lang="fr-FR" sz="1600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143,680.10 $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600" dirty="0">
              <a:solidFill>
                <a:srgbClr val="434343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endParaRPr lang="fr-FR" sz="2000" dirty="0">
              <a:solidFill>
                <a:srgbClr val="434343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2000" b="1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📌 Top 20 Articles par Chiffre d'Affaires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2000" dirty="0">
              <a:solidFill>
                <a:srgbClr val="434343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1600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🍷 </a:t>
            </a:r>
            <a:r>
              <a:rPr lang="fr-FR" sz="1600" b="1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Catégories dominantes :</a:t>
            </a:r>
            <a:r>
              <a:rPr lang="fr-FR" sz="1600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 Vin, Champagne, Cognac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1700" dirty="0">
              <a:solidFill>
                <a:srgbClr val="434343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1700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🏆 </a:t>
            </a:r>
            <a:r>
              <a:rPr lang="fr-FR" sz="1700" b="1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Produit avec le plus haut CA :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600" dirty="0">
              <a:solidFill>
                <a:srgbClr val="434343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1100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    </a:t>
            </a:r>
            <a:r>
              <a:rPr lang="fr-FR" sz="1600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Champagne Egly </a:t>
            </a:r>
            <a:r>
              <a:rPr lang="fr-FR" sz="1600" dirty="0" err="1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Ouriet</a:t>
            </a:r>
            <a:r>
              <a:rPr lang="fr-FR" sz="1600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 Grand Cru Millésime 2008 🥂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1500" dirty="0">
              <a:solidFill>
                <a:srgbClr val="434343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1900" b="1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⚖️ Analyse :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1900" dirty="0">
              <a:solidFill>
                <a:srgbClr val="434343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1500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📈 Les articles avec le plus haut CA sont des spiritueux plus âgés et plus chers.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fr-FR" sz="1500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📉 Les articles les plus vendus en quantité sont généralement plus jeunes et moins chers.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1500" dirty="0">
              <a:solidFill>
                <a:srgbClr val="434343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1900" b="1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💡 Conclusion :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fr-FR" sz="1500" dirty="0">
                <a:solidFill>
                  <a:srgbClr val="434343"/>
                </a:solidFill>
                <a:latin typeface="+mn-lt"/>
                <a:ea typeface="Montserrat"/>
                <a:cs typeface="Montserrat"/>
                <a:sym typeface="Montserrat"/>
              </a:rPr>
              <a:t>Les ventes en volume et les ventes en valeur ne suivent pas la même tendance : les produits chers génèrent un fort CA même s’ils se vendent moins.</a:t>
            </a:r>
            <a:endParaRPr sz="1500" dirty="0">
              <a:solidFill>
                <a:srgbClr val="434343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98E8F7-8D09-F322-94D3-EDA02BDB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626" y="1482853"/>
            <a:ext cx="5255812" cy="161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5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BD65E110-1AB1-753D-F9BC-57F4F2FCC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AA4AE9B5-1CFE-2820-B71F-9906A93FE8E1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79503FA8-4A46-C3E9-E762-B9B4ED7F039B}"/>
              </a:ext>
            </a:extLst>
          </p:cNvPr>
          <p:cNvSpPr txBox="1"/>
          <p:nvPr/>
        </p:nvSpPr>
        <p:spPr>
          <a:xfrm>
            <a:off x="623400" y="357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>
              <a:buSzPts val="2500"/>
            </a:pPr>
            <a:r>
              <a:rPr lang="fr" sz="51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Chiffre d’affaire: Top20 CA et Top10 Quantités vendues</a:t>
            </a:r>
            <a:endParaRPr lang="fr" sz="51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569AA332-ECC2-ECC8-617B-DED53FCFC1FF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EA7235-4732-6185-9420-77B0F755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418" y="3175594"/>
            <a:ext cx="4733999" cy="19992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F281B2C-8075-16E4-8EFD-8022481DA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67" y="1409581"/>
            <a:ext cx="6101624" cy="17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3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7CAFE69C-E52A-2650-3A4F-D80E4A6F1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2F772541-B2B0-920C-4D92-C723B4505B15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94E76BFF-481C-90D4-3A52-3361B9AFD181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Chiffre d’affaire : Paretto(80/20)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F3B07E78-0AA3-B772-B3C1-F33A4CDA019B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70BAE3-747B-07C4-5C3F-D897AB92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825" y="1636689"/>
            <a:ext cx="4866198" cy="3089921"/>
          </a:xfrm>
          <a:prstGeom prst="rect">
            <a:avLst/>
          </a:prstGeom>
        </p:spPr>
      </p:pic>
      <p:sp>
        <p:nvSpPr>
          <p:cNvPr id="198" name="ZoneTexte 197">
            <a:extLst>
              <a:ext uri="{FF2B5EF4-FFF2-40B4-BE49-F238E27FC236}">
                <a16:creationId xmlns:a16="http://schemas.microsoft.com/office/drawing/2014/main" id="{BCB41423-E4E4-BB6E-8C43-44DE590B350E}"/>
              </a:ext>
            </a:extLst>
          </p:cNvPr>
          <p:cNvSpPr txBox="1"/>
          <p:nvPr/>
        </p:nvSpPr>
        <p:spPr>
          <a:xfrm>
            <a:off x="55660" y="2039588"/>
            <a:ext cx="422214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1400" dirty="0"/>
              <a:t>📊 </a:t>
            </a:r>
            <a:r>
              <a:rPr lang="fr-FR" sz="1400" b="1" dirty="0"/>
              <a:t>Analyse 80/20 :</a:t>
            </a:r>
            <a:br>
              <a:rPr lang="fr-FR" sz="1400" dirty="0"/>
            </a:br>
            <a:r>
              <a:rPr lang="fr-FR" sz="1200" dirty="0"/>
              <a:t>60.64% des articles génèrent 80% du CA, donc distribution moins concentrée qu'un vrai 80/20.</a:t>
            </a:r>
          </a:p>
          <a:p>
            <a:pPr>
              <a:buNone/>
            </a:pPr>
            <a:r>
              <a:rPr lang="fr-FR" sz="1400" dirty="0"/>
              <a:t>💡 </a:t>
            </a:r>
            <a:r>
              <a:rPr lang="fr-FR" sz="1400" b="1" dirty="0"/>
              <a:t>Interprétation :</a:t>
            </a:r>
            <a:endParaRPr lang="fr-FR" sz="1400" dirty="0"/>
          </a:p>
          <a:p>
            <a:r>
              <a:rPr lang="fr-FR" sz="1200" dirty="0"/>
              <a:t>Un vrai Pareto = 142 articles (20%) pour 80% du CA.</a:t>
            </a:r>
          </a:p>
          <a:p>
            <a:r>
              <a:rPr lang="fr-FR" sz="1200" dirty="0"/>
              <a:t>Ici, il en faut 434 articles (61%).</a:t>
            </a:r>
          </a:p>
          <a:p>
            <a:r>
              <a:rPr lang="fr-FR" sz="1400" dirty="0"/>
              <a:t>📌 </a:t>
            </a:r>
            <a:r>
              <a:rPr lang="fr-FR" sz="1400" b="1" dirty="0"/>
              <a:t>Conclusion :</a:t>
            </a:r>
            <a:br>
              <a:rPr lang="fr-FR" sz="1400" dirty="0"/>
            </a:br>
            <a:r>
              <a:rPr lang="fr-FR" sz="1200" dirty="0"/>
              <a:t>Pas un 80/20 parfait, mais certains articles sont bien plus performants.</a:t>
            </a:r>
          </a:p>
          <a:p>
            <a:pPr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12091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0D4CC469-2955-ACA4-27C7-CEDB2E510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A8C8784B-8248-1C56-5F70-DE19AD1DE6F7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118B4B23-AC29-1D2A-EAB1-77C11B97174C}"/>
              </a:ext>
            </a:extLst>
          </p:cNvPr>
          <p:cNvSpPr txBox="1"/>
          <p:nvPr/>
        </p:nvSpPr>
        <p:spPr>
          <a:xfrm>
            <a:off x="808060" y="31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2500"/>
            </a:pPr>
            <a:r>
              <a:rPr lang="fr" sz="20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Quantités vendues: général &amp; top 20</a:t>
            </a:r>
            <a:endParaRPr lang="fr" sz="20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95A1AE1A-208A-1079-B333-709F917A3B5D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D8A604-E6BF-676F-5E78-9A59F7D93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51" y="1980325"/>
            <a:ext cx="6297787" cy="275252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BFFEE22-5AD3-AD68-AF1C-88B8D9A257AE}"/>
              </a:ext>
            </a:extLst>
          </p:cNvPr>
          <p:cNvSpPr txBox="1"/>
          <p:nvPr/>
        </p:nvSpPr>
        <p:spPr>
          <a:xfrm>
            <a:off x="0" y="1980325"/>
            <a:ext cx="27511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1100" dirty="0"/>
              <a:t>✅ </a:t>
            </a:r>
            <a:r>
              <a:rPr lang="fr-FR" sz="1100" b="1" dirty="0"/>
              <a:t>Un article se démarque nettement</a:t>
            </a:r>
            <a:r>
              <a:rPr lang="fr-FR" sz="1100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/>
              <a:t>30 unités vendues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/>
              <a:t>produit phare qui génère une part importante des ventes.</a:t>
            </a:r>
          </a:p>
          <a:p>
            <a:pPr>
              <a:buNone/>
            </a:pPr>
            <a:r>
              <a:rPr lang="fr-FR" sz="1100" dirty="0"/>
              <a:t>✅ </a:t>
            </a:r>
            <a:r>
              <a:rPr lang="fr-FR" sz="1100" b="1" dirty="0"/>
              <a:t>Une répartition homogène après le premier article</a:t>
            </a:r>
            <a:r>
              <a:rPr lang="fr-FR" sz="1100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/>
              <a:t>Ventes assez proches, entre </a:t>
            </a:r>
            <a:r>
              <a:rPr lang="fr-FR" sz="1100" b="1" dirty="0"/>
              <a:t>15 et 30 unités vendues</a:t>
            </a:r>
            <a:r>
              <a:rPr lang="fr-FR" sz="1100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950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96BAEAA3-D6BB-F397-03CA-DDD0FBEA4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AB4295B5-4B82-98EE-F26D-122562D9CC84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36F03CC7-E5D0-FEF5-C468-F9D912F5EE95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2500"/>
            </a:pP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Quantité Vente: Paretto(80/20)</a:t>
            </a:r>
            <a:endParaRPr lang="fr"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EBABC993-E069-75D0-2122-994617AAB3C2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B90906AA-6CC7-AFF5-538C-B0754901DA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0589" y="1528607"/>
            <a:ext cx="302252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fr-FR" sz="1300" b="1" dirty="0"/>
              <a:t>🔎 Analyse 80/20 (Pareto)</a:t>
            </a:r>
            <a:endParaRPr lang="fr-FR" sz="1300" dirty="0"/>
          </a:p>
          <a:p>
            <a:pPr>
              <a:buNone/>
            </a:pPr>
            <a:r>
              <a:rPr lang="fr-FR" sz="1300" dirty="0"/>
              <a:t>✅ </a:t>
            </a:r>
            <a:r>
              <a:rPr lang="fr-FR" sz="1300" b="1" dirty="0"/>
              <a:t>Constat</a:t>
            </a:r>
            <a:r>
              <a:rPr lang="fr-FR" sz="1300" dirty="0"/>
              <a:t> : </a:t>
            </a:r>
          </a:p>
          <a:p>
            <a:pPr>
              <a:buNone/>
            </a:pPr>
            <a:r>
              <a:rPr lang="fr-FR" sz="1300" dirty="0"/>
              <a:t>	60.64% des articles génèrent 80% des ventes.</a:t>
            </a:r>
          </a:p>
          <a:p>
            <a:pPr>
              <a:buNone/>
            </a:pPr>
            <a:r>
              <a:rPr lang="fr-FR" sz="1300" dirty="0"/>
              <a:t>📊 </a:t>
            </a:r>
            <a:r>
              <a:rPr lang="fr-FR" sz="1300" b="1" dirty="0"/>
              <a:t>Comparaison avec 80/20</a:t>
            </a:r>
            <a:r>
              <a:rPr lang="fr-FR" sz="1300" dirty="0"/>
              <a:t> :</a:t>
            </a:r>
          </a:p>
          <a:p>
            <a:pPr marL="114300" indent="0">
              <a:buNone/>
            </a:pPr>
            <a:r>
              <a:rPr lang="fr-FR" sz="1300" dirty="0"/>
              <a:t>  80/20 impliquerait </a:t>
            </a:r>
            <a:r>
              <a:rPr lang="fr-FR" sz="1300" b="1" dirty="0"/>
              <a:t>142 articles sur 713</a:t>
            </a:r>
            <a:r>
              <a:rPr lang="fr-FR" sz="1300" dirty="0"/>
              <a:t>.</a:t>
            </a:r>
          </a:p>
          <a:p>
            <a:pPr marL="114300" indent="0">
              <a:buNone/>
            </a:pPr>
            <a:r>
              <a:rPr lang="fr-FR" sz="1300" dirty="0"/>
              <a:t>Ici, il faut </a:t>
            </a:r>
            <a:r>
              <a:rPr lang="fr-FR" sz="1300" b="1" dirty="0"/>
              <a:t>433 articles (≈61%)</a:t>
            </a:r>
            <a:r>
              <a:rPr lang="fr-FR" sz="1300" dirty="0"/>
              <a:t>, ce qui montre une </a:t>
            </a:r>
            <a:r>
              <a:rPr lang="fr-FR" sz="1300" b="1" dirty="0"/>
              <a:t>répartition plus large</a:t>
            </a:r>
            <a:r>
              <a:rPr lang="fr-FR" sz="1300" dirty="0"/>
              <a:t>.</a:t>
            </a:r>
          </a:p>
          <a:p>
            <a:pPr marL="114300" indent="0">
              <a:buNone/>
            </a:pPr>
            <a:r>
              <a:rPr lang="fr-FR" sz="1300" dirty="0"/>
              <a:t>📌 </a:t>
            </a:r>
            <a:r>
              <a:rPr lang="fr-FR" sz="1300" b="1" dirty="0"/>
              <a:t>Conclusion</a:t>
            </a:r>
            <a:r>
              <a:rPr lang="fr-FR" sz="1300" dirty="0"/>
              <a:t> : </a:t>
            </a:r>
          </a:p>
          <a:p>
            <a:pPr marL="114300" indent="0">
              <a:buNone/>
            </a:pPr>
            <a:r>
              <a:rPr lang="fr-FR" sz="1300" dirty="0"/>
              <a:t>      Pas un Pareto strict, mais certains articles performent nettement plus que d’autres.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A91421-B214-0D71-38C9-3A3B631CC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239" y="1727450"/>
            <a:ext cx="5517172" cy="30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4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039B7B4D-9372-61F4-ED22-1C8AB5D1C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D40369B0-23B8-EE5B-DBB3-6E2BF151BE36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840E380A-42DF-9FCE-1CAC-3304701B9532}"/>
              </a:ext>
            </a:extLst>
          </p:cNvPr>
          <p:cNvSpPr txBox="1"/>
          <p:nvPr/>
        </p:nvSpPr>
        <p:spPr>
          <a:xfrm>
            <a:off x="704694" y="360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2500"/>
            </a:pPr>
            <a:r>
              <a:rPr lang="fr" sz="24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Rotation des stocks: général &amp; Top20</a:t>
            </a:r>
            <a:endParaRPr sz="2400"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8A7BBE98-63EE-94AB-BCAE-6DA3EBA83FCB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7BEEA2A0-3A31-68C6-6885-A099E8A368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80" y="1528607"/>
            <a:ext cx="4014720" cy="93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>
              <a:buNone/>
            </a:pPr>
            <a:r>
              <a:rPr lang="fr-FR" sz="2600" dirty="0"/>
              <a:t>📊 </a:t>
            </a:r>
            <a:r>
              <a:rPr lang="fr-FR" sz="2600" b="1" dirty="0"/>
              <a:t>Rotation des Stocks :</a:t>
            </a:r>
            <a:endParaRPr lang="fr-FR" sz="2600" dirty="0"/>
          </a:p>
          <a:p>
            <a:pPr marL="114300" indent="0">
              <a:buNone/>
            </a:pPr>
            <a:r>
              <a:rPr lang="fr-FR" b="1" dirty="0"/>
              <a:t>    Chiffre d'Affaires (CA) :</a:t>
            </a:r>
            <a:r>
              <a:rPr lang="fr-FR" dirty="0"/>
              <a:t> 143 680,10 €</a:t>
            </a:r>
          </a:p>
          <a:p>
            <a:pPr marL="114300" indent="0">
              <a:buNone/>
            </a:pPr>
            <a:r>
              <a:rPr lang="fr-FR" b="1" dirty="0"/>
              <a:t>     Valeur des stocks :</a:t>
            </a:r>
            <a:r>
              <a:rPr lang="fr-FR" dirty="0"/>
              <a:t> 277 328,07 €</a:t>
            </a:r>
          </a:p>
          <a:p>
            <a:pPr marL="114300" indent="0">
              <a:buNone/>
            </a:pPr>
            <a:r>
              <a:rPr lang="fr-FR" b="1" dirty="0"/>
              <a:t>     Rotation des stocks :</a:t>
            </a:r>
            <a:r>
              <a:rPr lang="fr-FR" dirty="0"/>
              <a:t> 0,52 (ratio)</a:t>
            </a:r>
          </a:p>
          <a:p>
            <a:pPr marL="114300" indent="0">
              <a:buNone/>
            </a:pPr>
            <a:endParaRPr lang="fr-FR" dirty="0"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12FBAC-5403-FBE6-7DEA-9F87D24A6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76" y="2571750"/>
            <a:ext cx="7450373" cy="246142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56EB9E7-F795-5C72-A0C7-6B06DB72079E}"/>
              </a:ext>
            </a:extLst>
          </p:cNvPr>
          <p:cNvSpPr txBox="1"/>
          <p:nvPr/>
        </p:nvSpPr>
        <p:spPr>
          <a:xfrm>
            <a:off x="4181698" y="1621751"/>
            <a:ext cx="40869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1600" b="1" dirty="0"/>
              <a:t>🥂 Rotation des Stocks - Top 20</a:t>
            </a:r>
            <a:endParaRPr lang="fr-FR" sz="1600" dirty="0"/>
          </a:p>
          <a:p>
            <a:r>
              <a:rPr lang="fr-FR" sz="1100" dirty="0"/>
              <a:t>Presque exclusivement du </a:t>
            </a:r>
            <a:r>
              <a:rPr lang="fr-FR" sz="1100" b="1" dirty="0"/>
              <a:t>champagne</a:t>
            </a:r>
          </a:p>
          <a:p>
            <a:r>
              <a:rPr lang="fr-FR" sz="1100" dirty="0"/>
              <a:t>Stock très mal gérée, mauvaise anticipation &amp; </a:t>
            </a:r>
            <a:r>
              <a:rPr lang="fr-FR" sz="1100" dirty="0" err="1"/>
              <a:t>plannification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89371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C8733540-4D25-0EB7-0302-6DC9B7B07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7BF572DB-1416-D5F4-8CFD-3658CCE0613B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3CFB44A7-3F8F-20C8-18B8-ADDB0E3E1D5D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2500"/>
            </a:pP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Taux de marge : général</a:t>
            </a:r>
            <a:endParaRPr lang="fr"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9E6F14C1-1611-61DC-ED25-4B6FBDFCC77C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F2E8E9-C111-126E-1C39-3A3BE3211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699" y="1390200"/>
            <a:ext cx="6693399" cy="325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fr-FR" sz="1400" b="1" dirty="0"/>
              <a:t>📊 Taux de marge des produits :</a:t>
            </a:r>
            <a:endParaRPr lang="fr-FR" sz="1400" dirty="0"/>
          </a:p>
          <a:p>
            <a:pPr marL="114300" indent="0">
              <a:buNone/>
            </a:pPr>
            <a:r>
              <a:rPr lang="fr-FR" sz="1100" b="1" dirty="0"/>
              <a:t>         Min. taux de marge (HT) :</a:t>
            </a:r>
            <a:r>
              <a:rPr lang="fr-FR" sz="1100" dirty="0"/>
              <a:t> -83.67%</a:t>
            </a:r>
          </a:p>
          <a:p>
            <a:pPr marL="114300" indent="0">
              <a:buNone/>
            </a:pPr>
            <a:r>
              <a:rPr lang="fr-FR" sz="1100" b="1" dirty="0"/>
              <a:t>         Max. taux de marge (HT) :</a:t>
            </a:r>
            <a:r>
              <a:rPr lang="fr-FR" sz="1100" dirty="0"/>
              <a:t> 129.69%</a:t>
            </a:r>
          </a:p>
          <a:p>
            <a:pPr marL="114300" indent="0">
              <a:buNone/>
            </a:pPr>
            <a:r>
              <a:rPr lang="fr-FR" sz="1100" b="1" dirty="0"/>
              <a:t>         Prix min. des produits avec marge positive :</a:t>
            </a:r>
            <a:r>
              <a:rPr lang="fr-FR" sz="1100" dirty="0"/>
              <a:t> 5,20 €</a:t>
            </a:r>
          </a:p>
          <a:p>
            <a:pPr marL="114300" indent="0">
              <a:buNone/>
            </a:pPr>
            <a:r>
              <a:rPr lang="fr-FR" sz="1100" b="1" dirty="0"/>
              <a:t>         Prix max. des produits avec marge positive :</a:t>
            </a:r>
            <a:r>
              <a:rPr lang="fr-FR" sz="1100" dirty="0"/>
              <a:t> 225,00 €</a:t>
            </a:r>
          </a:p>
          <a:p>
            <a:pPr marL="114300" indent="0">
              <a:buNone/>
            </a:pPr>
            <a:endParaRPr lang="fr-FR" sz="1100" dirty="0"/>
          </a:p>
          <a:p>
            <a:pPr>
              <a:buNone/>
            </a:pPr>
            <a:r>
              <a:rPr lang="fr-FR" sz="1400" dirty="0"/>
              <a:t>⚠️ </a:t>
            </a:r>
            <a:r>
              <a:rPr lang="fr-FR" sz="1400" b="1" dirty="0"/>
              <a:t>Produit avec marge négative :</a:t>
            </a:r>
            <a:endParaRPr lang="fr-FR" sz="1400" dirty="0"/>
          </a:p>
          <a:p>
            <a:pPr marL="114300" indent="0">
              <a:buNone/>
            </a:pPr>
            <a:r>
              <a:rPr lang="fr-FR" sz="1100" b="1" dirty="0"/>
              <a:t>         Prix d'achat :</a:t>
            </a:r>
            <a:r>
              <a:rPr lang="fr-FR" sz="1100" dirty="0"/>
              <a:t> 77,48 €</a:t>
            </a:r>
          </a:p>
          <a:p>
            <a:pPr marL="114300" indent="0">
              <a:buNone/>
            </a:pPr>
            <a:r>
              <a:rPr lang="fr-FR" sz="1100" b="1" dirty="0"/>
              <a:t>         Prix de vente :</a:t>
            </a:r>
            <a:r>
              <a:rPr lang="fr-FR" sz="1100" dirty="0"/>
              <a:t> 12,65 €</a:t>
            </a:r>
          </a:p>
          <a:p>
            <a:pPr marL="114300" indent="0">
              <a:buNone/>
            </a:pPr>
            <a:endParaRPr lang="fr-FR" sz="1100" dirty="0"/>
          </a:p>
          <a:p>
            <a:pPr marL="114300" indent="0">
              <a:buNone/>
            </a:pPr>
            <a:r>
              <a:rPr lang="fr-FR" sz="1400" b="1" dirty="0"/>
              <a:t>💡 Interprétation :</a:t>
            </a:r>
            <a:br>
              <a:rPr lang="fr-FR" sz="1100" dirty="0"/>
            </a:br>
            <a:r>
              <a:rPr lang="fr-FR" sz="1100" dirty="0"/>
              <a:t>Le taux de marge est très variable, indiquant une large gamme de produits avec des marges très différentes. Un produit en particulier a une marge extrêmement négative, ce qui mérite une attention particulière.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1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280249B8-2798-456E-D8B1-943456CD6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F0A51266-9B69-929E-6F6D-544B465AA34B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347E03F5-0F9F-4461-9B40-495BA01A99BF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Taux de marge : Moyen par produit</a:t>
            </a:r>
            <a:endParaRPr lang="fr"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4410ECD7-296A-50E9-AB4A-D94AB3D487F4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7E15AF-57A1-4AB3-FB5F-432911D1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80" y="1727450"/>
            <a:ext cx="8009337" cy="321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6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2A617EEE-E245-D57C-7EBA-CA2A58060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543CDF55-5D87-1BE0-5BD2-0E1522A2725D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4B7742B7-F17E-07FB-DB57-0024E63C92F9}"/>
              </a:ext>
            </a:extLst>
          </p:cNvPr>
          <p:cNvSpPr txBox="1"/>
          <p:nvPr/>
        </p:nvSpPr>
        <p:spPr>
          <a:xfrm>
            <a:off x="895525" y="35144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dirty="0">
                <a:solidFill>
                  <a:schemeClr val="bg1"/>
                </a:solidFill>
                <a:latin typeface="Montserrat" panose="00000500000000000000" pitchFamily="2" charset="0"/>
              </a:rPr>
              <a:t>Corrélation : Sales, Stock &amp; Price</a:t>
            </a:r>
            <a:endParaRPr sz="25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5C8A5576-4655-981A-48ED-288CB7CF8DFE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15A116E2-3D76-B93A-0FC3-1D2EF8C0AB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7" y="1528607"/>
            <a:ext cx="333954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fr-FR" sz="1600" b="1" dirty="0"/>
              <a:t>📊 Corrélations :</a:t>
            </a:r>
            <a:endParaRPr lang="fr-FR" sz="1600" dirty="0"/>
          </a:p>
          <a:p>
            <a:pPr marL="114300" indent="0">
              <a:buNone/>
            </a:pPr>
            <a:r>
              <a:rPr lang="fr-FR" sz="1400" b="1" dirty="0"/>
              <a:t> Prix ↔ Quantité en stock</a:t>
            </a:r>
            <a:r>
              <a:rPr lang="fr-FR" sz="1400" dirty="0"/>
              <a:t> : </a:t>
            </a:r>
          </a:p>
          <a:p>
            <a:pPr marL="114300" indent="0">
              <a:buNone/>
            </a:pPr>
            <a:r>
              <a:rPr lang="fr-FR" sz="1400" b="1" dirty="0"/>
              <a:t>    👎</a:t>
            </a:r>
            <a:r>
              <a:rPr lang="fr-FR" sz="1400" dirty="0"/>
              <a:t> Corrélation négligeable (-0.11)</a:t>
            </a:r>
          </a:p>
          <a:p>
            <a:pPr marL="114300" indent="0">
              <a:buNone/>
            </a:pPr>
            <a:endParaRPr lang="fr-FR" sz="1400" dirty="0"/>
          </a:p>
          <a:p>
            <a:pPr marL="114300" indent="0">
              <a:buNone/>
            </a:pPr>
            <a:r>
              <a:rPr lang="fr-FR" sz="1400" b="1" dirty="0"/>
              <a:t> Ventes totales ↔ Quantité en stock</a:t>
            </a:r>
            <a:r>
              <a:rPr lang="fr-FR" sz="1400" dirty="0"/>
              <a:t>: </a:t>
            </a:r>
          </a:p>
          <a:p>
            <a:pPr marL="114300" indent="0">
              <a:buNone/>
            </a:pPr>
            <a:r>
              <a:rPr lang="fr-FR" sz="1400" b="1" dirty="0"/>
              <a:t>    📉</a:t>
            </a:r>
            <a:r>
              <a:rPr lang="fr-FR" sz="1400" dirty="0"/>
              <a:t> Corrélation négative (-0.44)</a:t>
            </a:r>
          </a:p>
          <a:p>
            <a:pPr marL="114300" indent="0">
              <a:buNone/>
            </a:pPr>
            <a:endParaRPr lang="fr-FR" sz="1400" dirty="0"/>
          </a:p>
          <a:p>
            <a:pPr marL="114300" indent="0">
              <a:buNone/>
            </a:pPr>
            <a:r>
              <a:rPr lang="fr-FR" sz="1400" b="1" dirty="0"/>
              <a:t> Prix ↔ Ventes totales</a:t>
            </a:r>
            <a:r>
              <a:rPr lang="fr-FR" sz="1400" dirty="0"/>
              <a:t> :</a:t>
            </a:r>
          </a:p>
          <a:p>
            <a:pPr marL="114300" indent="0">
              <a:buNone/>
            </a:pPr>
            <a:r>
              <a:rPr lang="fr-FR" sz="1400" dirty="0"/>
              <a:t>    </a:t>
            </a:r>
            <a:r>
              <a:rPr lang="fr-FR" sz="1400" b="1" dirty="0"/>
              <a:t>📉</a:t>
            </a:r>
            <a:r>
              <a:rPr lang="fr-FR" sz="1400" dirty="0"/>
              <a:t> Corrélation négative (-0.52)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5CC49A-7E13-EB66-4C0C-240BCDB7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338" y="1455589"/>
            <a:ext cx="5007723" cy="356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0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2B385081-C80C-6EE4-CD60-1101E0407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818D2799-A9E8-75FC-866D-E302C8514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DBD64D00-5876-2824-4D70-7894D140CAB5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B6D7A8"/>
              </a:highligh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4C892845-E845-CD69-C03E-E07CAA38C166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-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6EE8580B-A8DB-AD42-79AA-92DE9A566706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4EF69BE-46BE-914E-52CA-CEE7DCE50E7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12175" y="1604340"/>
            <a:ext cx="6001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SOMMAIRE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0) Présentation du projet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Analyses Exploratoires des Données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Fusion et Consolidation des Données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Analyse Univariée du Prix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Analyse du Chiffre d’Affaires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Analyse des Quantités Vendues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6) Analyse de la Rotation des Stocks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7) Analyse du Taux de Marge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8) Corrélation entre Ventes, Stocks et Prix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9) Actions à Mettre en Place &amp; Conclusion</a:t>
            </a:r>
            <a:endParaRPr lang="fr-FR" altLang="fr-F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67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 &amp; Conclusion</a:t>
            </a:r>
            <a:endParaRPr dirty="0"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🚀 </a:t>
            </a:r>
            <a:r>
              <a:rPr lang="fr-FR" sz="2800" b="1" dirty="0"/>
              <a:t>📊 Recommandations pour l’amélioration des données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/>
              <a:t>  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/>
              <a:t>🛠 Mettre en place un contrôle qualité des données</a:t>
            </a:r>
            <a:br>
              <a:rPr lang="fr-FR" sz="2800" dirty="0"/>
            </a:br>
            <a:r>
              <a:rPr lang="fr-FR" sz="2800" dirty="0"/>
              <a:t>     </a:t>
            </a:r>
            <a:r>
              <a:rPr lang="fr-FR" sz="2500" dirty="0"/>
              <a:t>Définir des </a:t>
            </a:r>
            <a:r>
              <a:rPr lang="fr-FR" sz="2500" b="1" dirty="0"/>
              <a:t>seuils d’alerte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/>
              <a:t>           -stock &lt; 0 → alerte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/>
              <a:t>           - prix &lt; 0 → alerte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/>
              <a:t>      Mettre en place des expressions régulières pour la colonne SKU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500" dirty="0"/>
          </a:p>
          <a:p>
            <a:pPr>
              <a:buNone/>
            </a:pPr>
            <a:r>
              <a:rPr lang="fr-FR" sz="2800" b="1" dirty="0"/>
              <a:t>🔎 Analyse et Retour d’Expérience</a:t>
            </a:r>
          </a:p>
          <a:p>
            <a:pPr>
              <a:buNone/>
            </a:pPr>
            <a:endParaRPr lang="fr-FR" sz="2800" b="1" dirty="0"/>
          </a:p>
          <a:p>
            <a:pPr>
              <a:buNone/>
            </a:pPr>
            <a:r>
              <a:rPr lang="fr-FR" sz="2800" b="1" dirty="0"/>
              <a:t>⚠️ Points de difficulté</a:t>
            </a:r>
          </a:p>
          <a:p>
            <a:pPr marL="114300" indent="0">
              <a:buNone/>
            </a:pPr>
            <a:r>
              <a:rPr lang="fr-FR" sz="2500" b="1" dirty="0"/>
              <a:t>   Mauvaise compréhension des données</a:t>
            </a:r>
            <a:r>
              <a:rPr lang="fr-FR" sz="2500" dirty="0"/>
              <a:t> (ex. </a:t>
            </a:r>
            <a:r>
              <a:rPr lang="fr-FR" sz="2500" i="1" dirty="0" err="1"/>
              <a:t>poste_title</a:t>
            </a:r>
            <a:r>
              <a:rPr lang="fr-FR" sz="2500" i="1" dirty="0"/>
              <a:t> : attachement</a:t>
            </a:r>
            <a:r>
              <a:rPr lang="fr-FR" sz="2500" dirty="0"/>
              <a:t> mal interprété).</a:t>
            </a:r>
          </a:p>
          <a:p>
            <a:pPr marL="114300" indent="0">
              <a:buNone/>
            </a:pPr>
            <a:r>
              <a:rPr lang="fr-FR" sz="2500" b="1" dirty="0"/>
              <a:t>   Erreur de jointure</a:t>
            </a:r>
            <a:r>
              <a:rPr lang="fr-FR" sz="2500" dirty="0"/>
              <a:t> (</a:t>
            </a:r>
            <a:r>
              <a:rPr lang="fr-FR" sz="2500" i="1" dirty="0"/>
              <a:t>INNER JOIN</a:t>
            </a:r>
            <a:r>
              <a:rPr lang="fr-FR" sz="2500" dirty="0"/>
              <a:t> utilisé au lieu de </a:t>
            </a:r>
            <a:r>
              <a:rPr lang="fr-FR" sz="2500" i="1" dirty="0"/>
              <a:t>OUTER JOIN</a:t>
            </a:r>
            <a:r>
              <a:rPr lang="fr-FR" sz="2500" dirty="0"/>
              <a:t>), impactant les résultats.</a:t>
            </a:r>
          </a:p>
          <a:p>
            <a:pPr>
              <a:buNone/>
            </a:pPr>
            <a:endParaRPr lang="fr-FR" sz="2800" b="1" dirty="0"/>
          </a:p>
          <a:p>
            <a:pPr>
              <a:buNone/>
            </a:pPr>
            <a:r>
              <a:rPr lang="fr-FR" sz="2800" b="1" dirty="0"/>
              <a:t>🎯 Leçon Apprise</a:t>
            </a:r>
          </a:p>
          <a:p>
            <a:pPr>
              <a:buNone/>
            </a:pPr>
            <a:r>
              <a:rPr lang="fr-FR" sz="2500" dirty="0"/>
              <a:t>     🛠 </a:t>
            </a:r>
            <a:r>
              <a:rPr lang="fr-FR" sz="2500" b="1" dirty="0"/>
              <a:t>Prendre plus de temps</a:t>
            </a:r>
            <a:r>
              <a:rPr lang="fr-FR" sz="2500" dirty="0"/>
              <a:t> pour analyser et comprendre les données avant de commencer.</a:t>
            </a:r>
          </a:p>
          <a:p>
            <a:pPr>
              <a:buNone/>
            </a:pPr>
            <a:endParaRPr lang="fr-FR" sz="2800" b="1" dirty="0"/>
          </a:p>
          <a:p>
            <a:pPr>
              <a:buNone/>
            </a:pPr>
            <a:r>
              <a:rPr lang="fr-FR" sz="2800" b="1" dirty="0"/>
              <a:t>📌 Compétences Acquises</a:t>
            </a:r>
          </a:p>
          <a:p>
            <a:pPr marL="114300" indent="0">
              <a:buNone/>
            </a:pPr>
            <a:r>
              <a:rPr lang="fr-FR" sz="2500" dirty="0"/>
              <a:t>    ✅Entrainement nettoyage de données </a:t>
            </a:r>
            <a:br>
              <a:rPr lang="fr-FR" sz="2500" dirty="0"/>
            </a:br>
            <a:r>
              <a:rPr lang="fr-FR" sz="2500" dirty="0"/>
              <a:t>    ✅Approche plus rigoureuse dans l’interprétation des informations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   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	       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2A352C10-AE43-7C58-0FF8-4AAF2F28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BD7E2A5A-9F9F-0D85-831A-8F83D195C1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>
              <a:buNone/>
            </a:pPr>
            <a:r>
              <a:rPr lang="fr-FR" sz="2100" b="1" dirty="0"/>
              <a:t>💾 Sources de données utilisées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ERP</a:t>
            </a:r>
            <a:r>
              <a:rPr lang="fr-FR" dirty="0"/>
              <a:t> (système interne de l'entreprise)</a:t>
            </a:r>
            <a:br>
              <a:rPr lang="fr-FR" dirty="0"/>
            </a:br>
            <a:r>
              <a:rPr lang="fr-FR" dirty="0"/>
              <a:t>➤ Contient :</a:t>
            </a:r>
            <a:br>
              <a:rPr lang="fr-FR" dirty="0"/>
            </a:br>
            <a:r>
              <a:rPr lang="fr-FR" dirty="0"/>
              <a:t>▪ Référence produit</a:t>
            </a:r>
            <a:br>
              <a:rPr lang="fr-FR" dirty="0"/>
            </a:br>
            <a:r>
              <a:rPr lang="fr-FR" dirty="0"/>
              <a:t>▪ Prix</a:t>
            </a:r>
            <a:br>
              <a:rPr lang="fr-FR" dirty="0"/>
            </a:br>
            <a:r>
              <a:rPr lang="fr-FR" dirty="0"/>
              <a:t>▪ État du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Web</a:t>
            </a:r>
            <a:r>
              <a:rPr lang="fr-FR" dirty="0"/>
              <a:t> (base de données du site e-commerce - Wordpress)</a:t>
            </a:r>
            <a:br>
              <a:rPr lang="fr-FR" dirty="0"/>
            </a:br>
            <a:r>
              <a:rPr lang="fr-FR" dirty="0"/>
              <a:t>➤ Contient notamment :</a:t>
            </a:r>
            <a:br>
              <a:rPr lang="fr-FR" dirty="0"/>
            </a:br>
            <a:r>
              <a:rPr lang="fr-FR" dirty="0"/>
              <a:t>▪ SKU</a:t>
            </a:r>
            <a:br>
              <a:rPr lang="fr-FR" dirty="0"/>
            </a:br>
            <a:r>
              <a:rPr lang="fr-FR" dirty="0"/>
              <a:t>▪ Quantités vendues</a:t>
            </a:r>
            <a:br>
              <a:rPr lang="fr-FR" dirty="0"/>
            </a:br>
            <a:r>
              <a:rPr lang="fr-FR" dirty="0"/>
              <a:t>▪ Description des produits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Table de liaison</a:t>
            </a:r>
            <a:br>
              <a:rPr lang="fr-FR" dirty="0"/>
            </a:br>
            <a:r>
              <a:rPr lang="fr-FR" dirty="0"/>
              <a:t>➤ Permet de relier les références entre :</a:t>
            </a:r>
            <a:br>
              <a:rPr lang="fr-FR" dirty="0"/>
            </a:br>
            <a:r>
              <a:rPr lang="fr-FR" dirty="0"/>
              <a:t>▪ La base de données Wordpress</a:t>
            </a:r>
            <a:br>
              <a:rPr lang="fr-FR" dirty="0"/>
            </a:br>
            <a:r>
              <a:rPr lang="fr-FR" dirty="0"/>
              <a:t>▪ L'extraction de l'ERP de l'entreprise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5C57F39A-5EF4-8CEC-2DE5-6FE18F2BD18B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B6D7A8"/>
              </a:highligh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D6A7460D-13C1-B155-9969-FC4BED33AC75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C82B187B-62A2-FB09-6EAA-D08A08245309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01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410495" y="1560909"/>
            <a:ext cx="8520600" cy="325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buNone/>
            </a:pPr>
            <a:r>
              <a:rPr lang="fr-FR" sz="2800" b="1" dirty="0"/>
              <a:t>📦 ERP</a:t>
            </a:r>
          </a:p>
          <a:p>
            <a:pPr>
              <a:buNone/>
            </a:pPr>
            <a:endParaRPr lang="fr-FR" sz="2800" b="1" dirty="0"/>
          </a:p>
          <a:p>
            <a:pPr>
              <a:buNone/>
            </a:pPr>
            <a:r>
              <a:rPr lang="fr-FR" sz="1600" b="1" dirty="0"/>
              <a:t>🔄 Stock-</a:t>
            </a:r>
            <a:r>
              <a:rPr lang="fr-FR" sz="1600" b="1" dirty="0" err="1"/>
              <a:t>Status</a:t>
            </a:r>
            <a:endParaRPr lang="fr-FR" sz="1600" b="1" dirty="0"/>
          </a:p>
          <a:p>
            <a:pPr>
              <a:buNone/>
            </a:pPr>
            <a:r>
              <a:rPr lang="fr-FR" dirty="0"/>
              <a:t>	 </a:t>
            </a:r>
            <a:r>
              <a:rPr lang="fr-FR" sz="1400" dirty="0"/>
              <a:t>Correction des statuts erronés (inversés entre "</a:t>
            </a:r>
            <a:r>
              <a:rPr lang="fr-FR" sz="1400" dirty="0" err="1"/>
              <a:t>instock</a:t>
            </a:r>
            <a:r>
              <a:rPr lang="fr-FR" sz="1400" dirty="0"/>
              <a:t>" et "</a:t>
            </a:r>
            <a:r>
              <a:rPr lang="fr-FR" sz="1400" dirty="0" err="1"/>
              <a:t>outofstock</a:t>
            </a:r>
            <a:r>
              <a:rPr lang="fr-FR" sz="1400" dirty="0"/>
              <a:t>").</a:t>
            </a:r>
            <a:endParaRPr lang="fr-FR" dirty="0"/>
          </a:p>
          <a:p>
            <a:pPr>
              <a:buNone/>
            </a:pPr>
            <a:r>
              <a:rPr lang="fr-FR" sz="1600" b="1" dirty="0"/>
              <a:t>💰 Prix</a:t>
            </a:r>
          </a:p>
          <a:p>
            <a:pPr>
              <a:buNone/>
            </a:pPr>
            <a:r>
              <a:rPr lang="fr-FR" dirty="0"/>
              <a:t>	 </a:t>
            </a:r>
            <a:r>
              <a:rPr lang="fr-FR" sz="1400" dirty="0"/>
              <a:t>Suppression des lignes avec un prix négatif (incohérent pour la vente).</a:t>
            </a:r>
          </a:p>
          <a:p>
            <a:pPr>
              <a:buNone/>
            </a:pPr>
            <a:r>
              <a:rPr lang="fr-FR" sz="1600" b="1" dirty="0"/>
              <a:t>📊 Stock</a:t>
            </a:r>
          </a:p>
          <a:p>
            <a:pPr>
              <a:buNone/>
            </a:pPr>
            <a:r>
              <a:rPr lang="fr-FR" dirty="0"/>
              <a:t>	 </a:t>
            </a:r>
            <a:r>
              <a:rPr lang="fr-FR" sz="1400" dirty="0"/>
              <a:t>Remplacement des stocks négatifs par zéro.</a:t>
            </a:r>
            <a:endParaRPr lang="fr-FR" dirty="0"/>
          </a:p>
          <a:p>
            <a:pPr>
              <a:buNone/>
            </a:pPr>
            <a:r>
              <a:rPr lang="fr-FR" sz="1600" b="1" dirty="0"/>
              <a:t>🗑️ Colonnes inutiles</a:t>
            </a:r>
          </a:p>
          <a:p>
            <a:pPr marL="114300" indent="0">
              <a:buNone/>
            </a:pPr>
            <a:r>
              <a:rPr lang="fr-FR" sz="1400" dirty="0"/>
              <a:t>        Suppression des colonnes non pertinentes.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22B6DBB3-0E13-5457-A6C3-B2D2A963B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A5340E2A-9021-B03C-1048-A27F4A8C67A0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B6BECB12-6A87-9256-B8F7-AAFEC8399AA1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9D747600-090B-DBEF-B204-40D14CCFC08C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8645C3C-419E-1720-0CA8-A70B666EB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5493" y="2053604"/>
            <a:ext cx="8224796" cy="210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🌐 Web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🔢 SKU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⚠️ Anomalies détectées :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13127-1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bon-cadeau-25-euros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Conservation de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13127-1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et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bon-cadeau-25-euros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(potentielle correspondance dans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df_erp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Suppression des lignes avec SKU vide ou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Doublons SKU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Suppression des lignes où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post_type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attachment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7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B69DC7F5-F06A-544E-6DE5-8F4F366B0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23D4EA06-2A6F-792B-F877-9B6B75658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5525" y="1674500"/>
            <a:ext cx="7151195" cy="299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fr-FR" sz="2800" b="1" dirty="0"/>
              <a:t>🔗 Liaison</a:t>
            </a:r>
          </a:p>
          <a:p>
            <a:pPr>
              <a:buNone/>
            </a:pPr>
            <a:r>
              <a:rPr lang="fr-FR" b="1" dirty="0"/>
              <a:t>❌ Articles sans correspondance</a:t>
            </a:r>
          </a:p>
          <a:p>
            <a:pPr marL="114300" indent="0">
              <a:buNone/>
            </a:pPr>
            <a:r>
              <a:rPr lang="fr-FR" sz="1400" dirty="0"/>
              <a:t>Pas de correction appliquée (</a:t>
            </a:r>
            <a:r>
              <a:rPr lang="fr-FR" sz="1400" dirty="0" err="1"/>
              <a:t>ID_web</a:t>
            </a:r>
            <a:r>
              <a:rPr lang="fr-FR" sz="1400" dirty="0"/>
              <a:t> vide).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4EBF4B21-0840-299D-1821-E188B3B1C0C5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13F215B2-79F4-E201-A1C8-F0C186012864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F70DB837-747D-B502-1E85-8132C24D641A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98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1CA3E7-E91E-30F1-1715-2463AED1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006" y="1390199"/>
            <a:ext cx="8180293" cy="3178675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fr-FR" sz="3300" dirty="0"/>
              <a:t>🔄 Processus de fusion</a:t>
            </a:r>
          </a:p>
          <a:p>
            <a:endParaRPr lang="fr-FR" dirty="0"/>
          </a:p>
          <a:p>
            <a:pPr marL="114300" indent="0">
              <a:buNone/>
            </a:pPr>
            <a:r>
              <a:rPr lang="fr-FR" dirty="0"/>
              <a:t>➤ Étape 1 : Fusion ERP &amp; liaison</a:t>
            </a:r>
          </a:p>
          <a:p>
            <a:pPr marL="114300" indent="0">
              <a:buNone/>
            </a:pPr>
            <a:r>
              <a:rPr lang="fr-FR" dirty="0"/>
              <a:t>Création du </a:t>
            </a:r>
            <a:r>
              <a:rPr lang="fr-FR" dirty="0" err="1"/>
              <a:t>dataframme</a:t>
            </a:r>
            <a:r>
              <a:rPr lang="fr-FR" dirty="0"/>
              <a:t> </a:t>
            </a:r>
            <a:r>
              <a:rPr lang="fr-FR" dirty="0" err="1"/>
              <a:t>df_erp_liaison</a:t>
            </a:r>
            <a:r>
              <a:rPr lang="fr-FR" dirty="0"/>
              <a:t> en fusionnant les données ERP et la table de liaison sur la colonne </a:t>
            </a:r>
            <a:r>
              <a:rPr lang="fr-FR" dirty="0" err="1"/>
              <a:t>product_id</a:t>
            </a:r>
            <a:r>
              <a:rPr lang="fr-FR" dirty="0"/>
              <a:t> (jointure externe).</a:t>
            </a:r>
          </a:p>
          <a:p>
            <a:endParaRPr lang="fr-FR" dirty="0"/>
          </a:p>
          <a:p>
            <a:pPr marL="114300" indent="0">
              <a:buNone/>
            </a:pPr>
            <a:r>
              <a:rPr lang="fr-FR" dirty="0"/>
              <a:t>➤ Étape 2 : Fusion </a:t>
            </a:r>
            <a:r>
              <a:rPr lang="fr-FR" dirty="0" err="1"/>
              <a:t>df_erp_liaison</a:t>
            </a:r>
            <a:r>
              <a:rPr lang="fr-FR" dirty="0"/>
              <a:t> &amp; Web</a:t>
            </a:r>
          </a:p>
          <a:p>
            <a:pPr marL="114300" indent="0">
              <a:buNone/>
            </a:pPr>
            <a:r>
              <a:rPr lang="fr-FR" dirty="0"/>
              <a:t>Création du </a:t>
            </a:r>
            <a:r>
              <a:rPr lang="fr-FR" dirty="0" err="1"/>
              <a:t>dataframme</a:t>
            </a:r>
            <a:r>
              <a:rPr lang="fr-FR" dirty="0"/>
              <a:t> </a:t>
            </a:r>
            <a:r>
              <a:rPr lang="fr-FR" dirty="0" err="1"/>
              <a:t>df_merge</a:t>
            </a:r>
            <a:r>
              <a:rPr lang="fr-FR" dirty="0"/>
              <a:t> en fusionnant </a:t>
            </a:r>
            <a:r>
              <a:rPr lang="fr-FR" dirty="0" err="1"/>
              <a:t>df_erp_liaison</a:t>
            </a:r>
            <a:r>
              <a:rPr lang="fr-FR" dirty="0"/>
              <a:t> et les données du site web (</a:t>
            </a:r>
            <a:r>
              <a:rPr lang="fr-FR" dirty="0" err="1"/>
              <a:t>df_web</a:t>
            </a:r>
            <a:r>
              <a:rPr lang="fr-FR" dirty="0"/>
              <a:t>) via les colonnes </a:t>
            </a:r>
            <a:r>
              <a:rPr lang="fr-FR" dirty="0" err="1"/>
              <a:t>id_web</a:t>
            </a:r>
            <a:r>
              <a:rPr lang="fr-FR" dirty="0"/>
              <a:t> et </a:t>
            </a:r>
            <a:r>
              <a:rPr lang="fr-FR" dirty="0" err="1"/>
              <a:t>sku</a:t>
            </a:r>
            <a:r>
              <a:rPr lang="fr-FR" dirty="0"/>
              <a:t> (jointure externe).</a:t>
            </a:r>
          </a:p>
          <a:p>
            <a:endParaRPr lang="fr-FR" dirty="0"/>
          </a:p>
          <a:p>
            <a:pPr marL="114300" indent="0">
              <a:buNone/>
            </a:pPr>
            <a:r>
              <a:rPr lang="fr-FR" dirty="0"/>
              <a:t>➤ Étape 3 : Nettoyage des données</a:t>
            </a:r>
          </a:p>
          <a:p>
            <a:pPr marL="114300" indent="0">
              <a:buNone/>
            </a:pPr>
            <a:r>
              <a:rPr lang="fr-FR" dirty="0"/>
              <a:t>Suppression des lignes sans correspondance entre </a:t>
            </a:r>
            <a:r>
              <a:rPr lang="fr-FR" dirty="0" err="1"/>
              <a:t>id_web</a:t>
            </a:r>
            <a:r>
              <a:rPr lang="fr-FR" dirty="0"/>
              <a:t> et </a:t>
            </a:r>
            <a:r>
              <a:rPr lang="fr-FR" dirty="0" err="1"/>
              <a:t>sku</a:t>
            </a:r>
            <a:r>
              <a:rPr lang="fr-FR" dirty="0"/>
              <a:t>, car ces lignes n'apportent aucune information utile (prix ou quantité manquante).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200634" y="1582309"/>
            <a:ext cx="4014721" cy="337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>
              <a:buNone/>
            </a:pPr>
            <a:r>
              <a:rPr lang="fr-FR" b="1" dirty="0"/>
              <a:t>🔍 Analyse des Prix des Articles Vendus</a:t>
            </a:r>
          </a:p>
          <a:p>
            <a:pPr>
              <a:buNone/>
            </a:pPr>
            <a:r>
              <a:rPr lang="fr-FR" dirty="0"/>
              <a:t>📌 </a:t>
            </a:r>
            <a:r>
              <a:rPr lang="fr-FR" b="1" dirty="0"/>
              <a:t>Statistiques principales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Moyenne des prix</a:t>
            </a:r>
            <a:r>
              <a:rPr lang="fr-FR" dirty="0"/>
              <a:t> : 32,33 €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Écart-type</a:t>
            </a:r>
            <a:r>
              <a:rPr lang="fr-FR" dirty="0"/>
              <a:t> : 27,6 €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Médiane</a:t>
            </a:r>
            <a:r>
              <a:rPr lang="fr-FR" dirty="0"/>
              <a:t> : ~20 €</a:t>
            </a:r>
          </a:p>
          <a:p>
            <a:pPr>
              <a:buNone/>
            </a:pPr>
            <a:r>
              <a:rPr lang="fr-FR" dirty="0"/>
              <a:t>📊 </a:t>
            </a:r>
            <a:r>
              <a:rPr lang="fr-FR" b="1" dirty="0"/>
              <a:t>Interprétations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Forte variabilité des prix</a:t>
            </a:r>
            <a:r>
              <a:rPr lang="fr-FR" dirty="0"/>
              <a:t> : L’écart-type élevé indique une grande dispersion des prix.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Asymétrie probable de la distribution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b="1" dirty="0"/>
              <a:t>médiane (20 €) est nettement inférieure à la moyenne (32,33 €)</a:t>
            </a:r>
            <a:r>
              <a:rPr lang="fr-FR" dirty="0"/>
              <a:t>, ce qui suggère une distribution </a:t>
            </a:r>
            <a:r>
              <a:rPr lang="fr-FR" b="1" dirty="0"/>
              <a:t>asymétrique à droite</a:t>
            </a:r>
            <a:r>
              <a:rPr lang="fr-FR" dirty="0"/>
              <a:t> (présence d'articles très chers qui augmentent la moyenne).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Présence de valeurs extrêmes</a:t>
            </a:r>
            <a:r>
              <a:rPr lang="fr-FR" dirty="0"/>
              <a:t> : La boîte à moustaches confirme l’existence de prix très élevés qui influencent les statistiques.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E13667-1DA7-0C5E-73AE-0918E00AE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96" y="1658205"/>
            <a:ext cx="4366304" cy="30410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BF1AF298-255E-CA3F-D732-605572561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>
            <a:extLst>
              <a:ext uri="{FF2B5EF4-FFF2-40B4-BE49-F238E27FC236}">
                <a16:creationId xmlns:a16="http://schemas.microsoft.com/office/drawing/2014/main" id="{21DDDB2A-E275-DBF5-ABDA-8A47570F8F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203" y="1473600"/>
            <a:ext cx="2973098" cy="341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fr-FR" sz="1300" dirty="0"/>
              <a:t>📌 </a:t>
            </a:r>
            <a:r>
              <a:rPr lang="fr-FR" sz="1300" b="1" dirty="0"/>
              <a:t>Détection des </a:t>
            </a:r>
            <a:r>
              <a:rPr lang="fr-FR" sz="1300" b="1" dirty="0" err="1"/>
              <a:t>Outliers</a:t>
            </a:r>
            <a:r>
              <a:rPr lang="fr-FR" sz="1300" b="1" dirty="0"/>
              <a:t> (Z-Score)</a:t>
            </a:r>
          </a:p>
          <a:p>
            <a:pPr>
              <a:buNone/>
            </a:pPr>
            <a:endParaRPr lang="fr-FR" sz="1300" dirty="0"/>
          </a:p>
          <a:p>
            <a:pPr>
              <a:buNone/>
            </a:pPr>
            <a:r>
              <a:rPr lang="fr-FR" sz="1100" dirty="0"/>
              <a:t>📊 </a:t>
            </a:r>
            <a:r>
              <a:rPr lang="fr-FR" sz="1100" b="1" dirty="0"/>
              <a:t>Nombre d’articles où Z-score &gt; 3</a:t>
            </a:r>
            <a:r>
              <a:rPr lang="fr-FR" sz="1100" dirty="0"/>
              <a:t> : 13</a:t>
            </a:r>
            <a:br>
              <a:rPr lang="fr-FR" sz="1100" dirty="0"/>
            </a:br>
            <a:r>
              <a:rPr lang="fr-FR" sz="1100" dirty="0"/>
              <a:t>📏 </a:t>
            </a:r>
            <a:r>
              <a:rPr lang="fr-FR" sz="1100" b="1" dirty="0"/>
              <a:t>Seuil de valeur pour Z-score &gt; 3</a:t>
            </a:r>
            <a:r>
              <a:rPr lang="fr-FR" sz="1100" dirty="0"/>
              <a:t> : 116.4</a:t>
            </a:r>
          </a:p>
          <a:p>
            <a:pPr>
              <a:buNone/>
            </a:pPr>
            <a:r>
              <a:rPr lang="fr-FR" sz="1100" dirty="0"/>
              <a:t>📂 </a:t>
            </a:r>
            <a:r>
              <a:rPr lang="fr-FR" sz="1100" b="1" dirty="0"/>
              <a:t>Catégories des articles avec Z-Score &gt; 3:</a:t>
            </a:r>
            <a:br>
              <a:rPr lang="fr-FR" sz="1100" dirty="0"/>
            </a:br>
            <a:r>
              <a:rPr lang="fr-FR" sz="1100" dirty="0"/>
              <a:t>➡️ </a:t>
            </a:r>
            <a:r>
              <a:rPr lang="fr-FR" sz="1100" i="1" dirty="0"/>
              <a:t>Cognac</a:t>
            </a:r>
            <a:r>
              <a:rPr lang="fr-FR" sz="1100" dirty="0"/>
              <a:t>, </a:t>
            </a:r>
            <a:r>
              <a:rPr lang="fr-FR" sz="1100" i="1" dirty="0"/>
              <a:t>Vin</a:t>
            </a:r>
            <a:r>
              <a:rPr lang="fr-FR" sz="1100" dirty="0"/>
              <a:t>, </a:t>
            </a:r>
            <a:r>
              <a:rPr lang="fr-FR" sz="1100" i="1" dirty="0"/>
              <a:t>Whisky</a:t>
            </a:r>
            <a:r>
              <a:rPr lang="fr-FR" sz="1100" dirty="0"/>
              <a:t>, </a:t>
            </a:r>
            <a:r>
              <a:rPr lang="fr-FR" sz="1100" i="1" dirty="0"/>
              <a:t>Champagne</a:t>
            </a:r>
            <a:endParaRPr lang="fr-FR" sz="1100" dirty="0"/>
          </a:p>
          <a:p>
            <a:pPr marL="114300" indent="0">
              <a:buNone/>
            </a:pPr>
            <a:r>
              <a:rPr lang="fr-FR" sz="1100" dirty="0"/>
              <a:t>🧐 </a:t>
            </a:r>
            <a:r>
              <a:rPr lang="fr-FR" sz="1100" b="1" dirty="0"/>
              <a:t>Analyse</a:t>
            </a:r>
            <a:r>
              <a:rPr lang="fr-FR" sz="1100" dirty="0"/>
              <a:t> :</a:t>
            </a:r>
            <a:br>
              <a:rPr lang="fr-FR" sz="1100" dirty="0"/>
            </a:br>
            <a:r>
              <a:rPr lang="fr-FR" sz="1100" dirty="0"/>
              <a:t>✔️ Étant donné la nature des produits vendus, certains peuvent être considérés comme luxueux.</a:t>
            </a:r>
            <a:br>
              <a:rPr lang="fr-FR" sz="1100" dirty="0"/>
            </a:br>
            <a:r>
              <a:rPr lang="fr-FR" sz="1100" dirty="0"/>
              <a:t>✔️ </a:t>
            </a:r>
            <a:r>
              <a:rPr lang="fr-FR" sz="1100" b="1" dirty="0"/>
              <a:t>Conclusion</a:t>
            </a:r>
            <a:r>
              <a:rPr lang="fr-FR" sz="1100" dirty="0"/>
              <a:t> : Dans ce contexte, il convient de les conserver</a:t>
            </a:r>
          </a:p>
          <a:p>
            <a:pPr marL="114300" indent="0">
              <a:buNone/>
            </a:pPr>
            <a:endParaRPr lang="fr-FR" sz="1100" dirty="0"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sz="1100" i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6">
            <a:extLst>
              <a:ext uri="{FF2B5EF4-FFF2-40B4-BE49-F238E27FC236}">
                <a16:creationId xmlns:a16="http://schemas.microsoft.com/office/drawing/2014/main" id="{F7F90E5B-3432-0EA6-8005-5D76B61B2589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>
            <a:extLst>
              <a:ext uri="{FF2B5EF4-FFF2-40B4-BE49-F238E27FC236}">
                <a16:creationId xmlns:a16="http://schemas.microsoft.com/office/drawing/2014/main" id="{DD9916AB-8ED3-0DE5-42E3-5053D16EDFE0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>
            <a:extLst>
              <a:ext uri="{FF2B5EF4-FFF2-40B4-BE49-F238E27FC236}">
                <a16:creationId xmlns:a16="http://schemas.microsoft.com/office/drawing/2014/main" id="{8D60B853-2946-ED91-A798-84CA463D3A8F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156A91D-47D1-D64D-BA7A-52B47B555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764" y="1608323"/>
            <a:ext cx="5923033" cy="338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456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1380</Words>
  <Application>Microsoft Office PowerPoint</Application>
  <PresentationFormat>Affichage à l'écran (16:9)</PresentationFormat>
  <Paragraphs>178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Courier New</vt:lpstr>
      <vt:lpstr>Montserrat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</dc:creator>
  <cp:lastModifiedBy>Baptiste Trespaillé-Barrau</cp:lastModifiedBy>
  <cp:revision>31</cp:revision>
  <dcterms:modified xsi:type="dcterms:W3CDTF">2025-06-11T13:05:26Z</dcterms:modified>
</cp:coreProperties>
</file>