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59" r:id="rId6"/>
    <p:sldId id="268" r:id="rId7"/>
    <p:sldId id="265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D968B-BF52-4B2E-9D70-45D08D72A7CE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BAEFA5-43AB-43BA-AB75-CCF6E188E20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06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BAEFA5-43AB-43BA-AB75-CCF6E188E20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293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3B13-5EAA-4372-A769-8DF698BEF6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99956A3-5DBC-4205-A3D3-2D4949681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73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3B13-5EAA-4372-A769-8DF698BEF6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9956A3-5DBC-4205-A3D3-2D4949681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82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3B13-5EAA-4372-A769-8DF698BEF6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9956A3-5DBC-4205-A3D3-2D4949681F98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041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3B13-5EAA-4372-A769-8DF698BEF6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9956A3-5DBC-4205-A3D3-2D4949681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562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3B13-5EAA-4372-A769-8DF698BEF6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9956A3-5DBC-4205-A3D3-2D4949681F98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5749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3B13-5EAA-4372-A769-8DF698BEF6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9956A3-5DBC-4205-A3D3-2D4949681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0326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3B13-5EAA-4372-A769-8DF698BEF6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56A3-5DBC-4205-A3D3-2D4949681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80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3B13-5EAA-4372-A769-8DF698BEF6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56A3-5DBC-4205-A3D3-2D4949681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26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3B13-5EAA-4372-A769-8DF698BEF6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56A3-5DBC-4205-A3D3-2D4949681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52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3B13-5EAA-4372-A769-8DF698BEF6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99956A3-5DBC-4205-A3D3-2D4949681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38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3B13-5EAA-4372-A769-8DF698BEF6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9956A3-5DBC-4205-A3D3-2D4949681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47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3B13-5EAA-4372-A769-8DF698BEF6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99956A3-5DBC-4205-A3D3-2D4949681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3B13-5EAA-4372-A769-8DF698BEF6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56A3-5DBC-4205-A3D3-2D4949681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940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3B13-5EAA-4372-A769-8DF698BEF6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56A3-5DBC-4205-A3D3-2D4949681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617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3B13-5EAA-4372-A769-8DF698BEF6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956A3-5DBC-4205-A3D3-2D4949681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550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F3B13-5EAA-4372-A769-8DF698BEF6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99956A3-5DBC-4205-A3D3-2D4949681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78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F3B13-5EAA-4372-A769-8DF698BEF634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99956A3-5DBC-4205-A3D3-2D4949681F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63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3F2A7-4736-6DF9-BC41-E8ADCF2EB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3400" y="1828801"/>
            <a:ext cx="8915399" cy="1874693"/>
          </a:xfrm>
        </p:spPr>
        <p:txBody>
          <a:bodyPr/>
          <a:lstStyle/>
          <a:p>
            <a:r>
              <a:rPr lang="fr-FR" b="1" dirty="0" err="1"/>
              <a:t>Sanitoral</a:t>
            </a:r>
            <a:r>
              <a:rPr lang="fr-FR" b="1" dirty="0"/>
              <a:t> : Tableau de bord Power BI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30EC1D4-03BB-B0D5-84C7-22785A84805C}"/>
              </a:ext>
            </a:extLst>
          </p:cNvPr>
          <p:cNvSpPr txBox="1"/>
          <p:nvPr/>
        </p:nvSpPr>
        <p:spPr>
          <a:xfrm>
            <a:off x="7981507" y="5167423"/>
            <a:ext cx="4210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/>
              <a:t>Data </a:t>
            </a:r>
            <a:r>
              <a:rPr lang="fr-FR" sz="2000" dirty="0" err="1"/>
              <a:t>Analyst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4193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B6BAC6-89E8-AF98-5A25-5FFCE6E2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ACB67A-B5B8-24AA-79EF-3120304E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1) Présentation du Product </a:t>
            </a:r>
            <a:r>
              <a:rPr lang="fr-FR" dirty="0" err="1"/>
              <a:t>Strategy</a:t>
            </a:r>
            <a:r>
              <a:rPr lang="fr-FR" dirty="0"/>
              <a:t> Canvas</a:t>
            </a:r>
          </a:p>
          <a:p>
            <a:r>
              <a:rPr lang="fr-FR" dirty="0"/>
              <a:t>2) Etapes de traitement des donnés via Power </a:t>
            </a:r>
            <a:r>
              <a:rPr lang="fr-FR" dirty="0" err="1"/>
              <a:t>Query</a:t>
            </a:r>
            <a:r>
              <a:rPr lang="fr-FR" dirty="0"/>
              <a:t>(Mise à jour)</a:t>
            </a:r>
          </a:p>
          <a:p>
            <a:r>
              <a:rPr lang="fr-FR" dirty="0"/>
              <a:t>3) Explication du modèle de données</a:t>
            </a:r>
          </a:p>
          <a:p>
            <a:r>
              <a:rPr lang="fr-FR" dirty="0"/>
              <a:t>4) Présentation du tableau de bord </a:t>
            </a:r>
          </a:p>
          <a:p>
            <a:r>
              <a:rPr lang="fr-FR" dirty="0"/>
              <a:t>5) Proposition d’axes stratégiques</a:t>
            </a:r>
          </a:p>
        </p:txBody>
      </p:sp>
    </p:spTree>
    <p:extLst>
      <p:ext uri="{BB962C8B-B14F-4D97-AF65-F5344CB8AC3E}">
        <p14:creationId xmlns:p14="http://schemas.microsoft.com/office/powerpoint/2010/main" val="268792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8A5E7-8F74-9A1B-5B73-5ABA665D6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9433" y="687905"/>
            <a:ext cx="9633282" cy="800653"/>
          </a:xfrm>
        </p:spPr>
        <p:txBody>
          <a:bodyPr/>
          <a:lstStyle/>
          <a:p>
            <a:r>
              <a:rPr lang="fr-FR" b="1" dirty="0"/>
              <a:t>Présentation du Product </a:t>
            </a:r>
            <a:r>
              <a:rPr lang="fr-FR" b="1" dirty="0" err="1"/>
              <a:t>Strategy</a:t>
            </a:r>
            <a:r>
              <a:rPr lang="fr-FR" b="1" dirty="0"/>
              <a:t> Canvas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BD725D7-30D1-89B0-65D6-B9E8E0126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5022" y="1488558"/>
            <a:ext cx="6985033" cy="5249984"/>
          </a:xfrm>
        </p:spPr>
      </p:pic>
    </p:spTree>
    <p:extLst>
      <p:ext uri="{BB962C8B-B14F-4D97-AF65-F5344CB8AC3E}">
        <p14:creationId xmlns:p14="http://schemas.microsoft.com/office/powerpoint/2010/main" val="1495212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88D332-ABE8-A594-DBA9-7532C8D3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de traitement des données via Power </a:t>
            </a:r>
            <a:r>
              <a:rPr lang="fr-FR" dirty="0" err="1"/>
              <a:t>Query</a:t>
            </a:r>
            <a:r>
              <a:rPr lang="fr-FR" dirty="0"/>
              <a:t>(Mise à jour)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8136A8-0D2A-33C3-7D88-5E55850944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37062" y="1859292"/>
            <a:ext cx="956383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Pour garantir des données propres et fiables, plusieurs traitements ont été réalisés dans Power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Suppression des lignes inutiles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fr-FR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En-têtes vides ou lignes d’information supprimées dans toutes les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Promotion des en-têtes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Les vraies valeurs de colonnes sont utilisées comme noms de colonnes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Définition des bons types de données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Conversion de champs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(ex. :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 Date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 format date, 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Project ID</a:t>
            </a:r>
            <a:r>
              <a:rPr kumimoji="0" lang="fr-FR" altLang="fr-F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 texte)</a:t>
            </a:r>
            <a:endParaRPr kumimoji="0" lang="fr-FR" altLang="fr-F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Renommage des colonnes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fr-FR" altLang="fr-FR" sz="1400" dirty="0">
                <a:solidFill>
                  <a:schemeClr val="tx1"/>
                </a:solidFill>
                <a:latin typeface="Arial" panose="020B0604020202020204" pitchFamily="34" charset="0"/>
              </a:rPr>
              <a:t>ID </a:t>
            </a:r>
            <a:r>
              <a:rPr lang="fr-FR" altLang="fr-FR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Projects</a:t>
            </a:r>
            <a:r>
              <a:rPr lang="fr-FR" altLang="fr-FR" sz="1400" dirty="0">
                <a:solidFill>
                  <a:schemeClr val="tx1"/>
                </a:solidFill>
                <a:latin typeface="Arial" panose="020B0604020202020204" pitchFamily="34" charset="0"/>
              </a:rPr>
              <a:t> en </a:t>
            </a:r>
            <a:r>
              <a:rPr lang="fr-FR" altLang="fr-FR" sz="1400" dirty="0" err="1">
                <a:solidFill>
                  <a:schemeClr val="tx1"/>
                </a:solidFill>
                <a:latin typeface="Arial" panose="020B0604020202020204" pitchFamily="34" charset="0"/>
              </a:rPr>
              <a:t>Projects</a:t>
            </a:r>
            <a:r>
              <a:rPr lang="fr-FR" altLang="fr-FR" sz="1400" dirty="0">
                <a:solidFill>
                  <a:schemeClr val="tx1"/>
                </a:solidFill>
                <a:latin typeface="Arial" panose="020B0604020202020204" pitchFamily="34" charset="0"/>
              </a:rPr>
              <a:t> ID dans certaines tables pour normaliser les clés </a:t>
            </a:r>
            <a:endParaRPr kumimoji="0" lang="fr-FR" altLang="fr-F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Ajout d'une colonne personnalisée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Création d’une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clé unique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Project ID - Phase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pour relier les données planifiées et réelles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Filtrage des valeurs nulles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Suppression des lignes incomplètes pour éviter les erreurs dans les visualisations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3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920825-59F0-89B5-C6AF-7A722528A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0675" y="234496"/>
            <a:ext cx="8911687" cy="719661"/>
          </a:xfrm>
        </p:spPr>
        <p:txBody>
          <a:bodyPr>
            <a:normAutofit fontScale="90000"/>
          </a:bodyPr>
          <a:lstStyle/>
          <a:p>
            <a:r>
              <a:rPr lang="fr-FR" sz="4000" dirty="0"/>
              <a:t>🔍 Modèle de données – Explication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B3F564-88B7-5A7B-82B5-7C480D643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521" y="1594884"/>
            <a:ext cx="10420091" cy="51716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700" dirty="0"/>
              <a:t>Le modèle de données du tableau de bord suit une structure en étoile, centrée sur la table principale </a:t>
            </a:r>
            <a:r>
              <a:rPr lang="fr-FR" sz="1700" dirty="0" err="1"/>
              <a:t>Projects_plans</a:t>
            </a:r>
            <a:r>
              <a:rPr lang="fr-FR" sz="1700" dirty="0"/>
              <a:t> qui regroupe les informations de planification des projets et de tables de dimensions</a:t>
            </a:r>
          </a:p>
          <a:p>
            <a:pPr marL="0" indent="0">
              <a:buNone/>
            </a:pPr>
            <a:r>
              <a:rPr lang="fr-FR" sz="2000" b="1" dirty="0"/>
              <a:t>🧩 Table de fait principale : </a:t>
            </a:r>
            <a:r>
              <a:rPr lang="fr-FR" sz="2000" b="1" dirty="0" err="1"/>
              <a:t>Projects_plans</a:t>
            </a:r>
            <a:endParaRPr lang="fr-FR" sz="2000" b="1" dirty="0"/>
          </a:p>
          <a:p>
            <a:pPr marL="0" indent="0">
              <a:buNone/>
            </a:pPr>
            <a:r>
              <a:rPr lang="fr-FR" sz="2000" b="1" dirty="0"/>
              <a:t>📂 Tables de faits secondaires</a:t>
            </a:r>
          </a:p>
          <a:p>
            <a:pPr marL="0" indent="0">
              <a:buNone/>
            </a:pPr>
            <a:r>
              <a:rPr lang="fr-FR" sz="1600" b="1" dirty="0" err="1"/>
              <a:t>Actual_Costs</a:t>
            </a:r>
            <a:r>
              <a:rPr lang="fr-FR" sz="1600" dirty="0"/>
              <a:t>: Coûts réels par phase de projet</a:t>
            </a:r>
          </a:p>
          <a:p>
            <a:pPr marL="0" indent="0">
              <a:buNone/>
            </a:pPr>
            <a:r>
              <a:rPr lang="fr-FR" sz="1600" b="1" dirty="0" err="1"/>
              <a:t>Actual_Duration</a:t>
            </a:r>
            <a:r>
              <a:rPr lang="fr-FR" sz="1600" dirty="0"/>
              <a:t>: Durées réelles</a:t>
            </a:r>
          </a:p>
          <a:p>
            <a:pPr marL="0" indent="0">
              <a:buNone/>
            </a:pPr>
            <a:r>
              <a:rPr lang="fr-FR" sz="1600" b="1" dirty="0" err="1"/>
              <a:t>Actual_Deliverable</a:t>
            </a:r>
            <a:r>
              <a:rPr lang="fr-FR" sz="1600" dirty="0"/>
              <a:t>: Livrables réellement produits</a:t>
            </a:r>
          </a:p>
          <a:p>
            <a:pPr marL="0" indent="0">
              <a:buNone/>
            </a:pPr>
            <a:r>
              <a:rPr lang="fr-FR" sz="2000" b="1" dirty="0"/>
              <a:t>📂 Tables  dimensions </a:t>
            </a:r>
            <a:endParaRPr lang="fr-FR" sz="2000" dirty="0"/>
          </a:p>
          <a:p>
            <a:pPr marL="0" indent="0">
              <a:buNone/>
            </a:pPr>
            <a:r>
              <a:rPr lang="fr-FR" sz="1600" b="1" dirty="0" err="1"/>
              <a:t>Project_type</a:t>
            </a:r>
            <a:r>
              <a:rPr lang="fr-FR" sz="1600" dirty="0"/>
              <a:t>: Type de projet (IT ou Marketing)</a:t>
            </a:r>
          </a:p>
          <a:p>
            <a:pPr marL="0" indent="0">
              <a:buNone/>
            </a:pPr>
            <a:r>
              <a:rPr lang="fr-FR" sz="1600" b="1" dirty="0" err="1"/>
              <a:t>Projects_Locations</a:t>
            </a:r>
            <a:r>
              <a:rPr lang="fr-FR" sz="1600" b="1" dirty="0"/>
              <a:t> </a:t>
            </a:r>
            <a:r>
              <a:rPr lang="fr-FR" sz="1600" dirty="0"/>
              <a:t>: Localisation géographique des projets</a:t>
            </a:r>
          </a:p>
          <a:p>
            <a:pPr marL="0" indent="0">
              <a:buNone/>
            </a:pPr>
            <a:r>
              <a:rPr lang="fr-FR" sz="1600" b="1" dirty="0" err="1"/>
              <a:t>Country_Profiles</a:t>
            </a:r>
            <a:r>
              <a:rPr lang="fr-FR" sz="1600" dirty="0"/>
              <a:t>: Profil pays (abréviation, région, etc.)</a:t>
            </a:r>
          </a:p>
          <a:p>
            <a:pPr marL="0" indent="0">
              <a:buNone/>
            </a:pPr>
            <a:r>
              <a:rPr lang="fr-FR" sz="1600" b="1" dirty="0" err="1"/>
              <a:t>Table_Calendar</a:t>
            </a:r>
            <a:r>
              <a:rPr lang="fr-FR" sz="1600" b="1" dirty="0"/>
              <a:t>: </a:t>
            </a:r>
            <a:r>
              <a:rPr lang="fr-FR" sz="1600" dirty="0"/>
              <a:t>Table de dates pour analyses temporelles 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588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174EE7-65DD-5902-B63C-9B80BD14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1138" y="741067"/>
            <a:ext cx="8911687" cy="715593"/>
          </a:xfrm>
        </p:spPr>
        <p:txBody>
          <a:bodyPr/>
          <a:lstStyle/>
          <a:p>
            <a:r>
              <a:rPr lang="fr-FR" sz="3600" dirty="0"/>
              <a:t>🔍 Modèle de données – Explication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7C885B-80D6-8CF0-165D-F4281CB94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3629" y="1797846"/>
            <a:ext cx="4470806" cy="37776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2000" b="1" dirty="0"/>
              <a:t>🔗 Logique de relation</a:t>
            </a:r>
          </a:p>
          <a:p>
            <a:pPr marL="0" indent="0">
              <a:buNone/>
            </a:pPr>
            <a:r>
              <a:rPr lang="fr-FR" sz="1800" dirty="0"/>
              <a:t>    </a:t>
            </a:r>
            <a:r>
              <a:rPr lang="fr-FR" dirty="0"/>
              <a:t>Relations entre tables de faits secondaires et tables de fait principale : 1:1(clé: Project ID-Phase)</a:t>
            </a:r>
          </a:p>
          <a:p>
            <a:pPr marL="0" indent="0">
              <a:buNone/>
            </a:pPr>
            <a:r>
              <a:rPr lang="fr-FR" dirty="0"/>
              <a:t>    Relations entre tables de fait principale et dimension : 1:N(clé: Project ID)</a:t>
            </a:r>
          </a:p>
          <a:p>
            <a:pPr marL="0" indent="0">
              <a:buNone/>
            </a:pPr>
            <a:r>
              <a:rPr lang="fr-FR" sz="2000" b="1" dirty="0"/>
              <a:t>🌟 Pourquoi un modèle en étoile ?</a:t>
            </a:r>
          </a:p>
          <a:p>
            <a:pPr marL="0" indent="0">
              <a:buNone/>
            </a:pPr>
            <a:r>
              <a:rPr lang="fr-FR" sz="1800" dirty="0"/>
              <a:t>Un modèle en étoile est une architecture classique en BI (Business Intelligence) :</a:t>
            </a:r>
          </a:p>
          <a:p>
            <a:pPr marL="0" indent="0">
              <a:buNone/>
            </a:pPr>
            <a:r>
              <a:rPr lang="fr-FR" sz="1800" dirty="0"/>
              <a:t>    Il place une table centrale de faits (ici : </a:t>
            </a:r>
            <a:r>
              <a:rPr lang="fr-FR" sz="1800" dirty="0" err="1"/>
              <a:t>Projects_plans</a:t>
            </a:r>
            <a:r>
              <a:rPr lang="fr-FR" sz="1800" dirty="0"/>
              <a:t>) au centre du modèle ainsi que des tables de faits secondaires.</a:t>
            </a:r>
          </a:p>
          <a:p>
            <a:pPr marL="0" indent="0">
              <a:buNone/>
            </a:pPr>
            <a:r>
              <a:rPr lang="fr-FR" sz="1800" dirty="0"/>
              <a:t>    Les tables de dimensions pour filtrer, segmenter sont disposées autour.</a:t>
            </a:r>
          </a:p>
          <a:p>
            <a:pPr marL="0" indent="0">
              <a:buNone/>
            </a:pPr>
            <a:r>
              <a:rPr lang="fr-FR" sz="1800" dirty="0"/>
              <a:t>    Avantages :</a:t>
            </a:r>
          </a:p>
          <a:p>
            <a:pPr marL="0" indent="0">
              <a:buNone/>
            </a:pPr>
            <a:r>
              <a:rPr lang="fr-FR" sz="1800" dirty="0"/>
              <a:t>        Performance : requêtes plus rapides.</a:t>
            </a:r>
          </a:p>
          <a:p>
            <a:pPr marL="0" indent="0">
              <a:buNone/>
            </a:pPr>
            <a:r>
              <a:rPr lang="fr-FR" sz="1800" dirty="0"/>
              <a:t>        Lisibilité : structure simple à comprendre et à maintenir.</a:t>
            </a:r>
          </a:p>
          <a:p>
            <a:pPr marL="0" indent="0">
              <a:buNone/>
            </a:pPr>
            <a:r>
              <a:rPr lang="fr-FR" sz="1800" dirty="0"/>
              <a:t>        Analyse efficace : facilite les agrégations et les filtres sur différents axes (temps, pays, types…).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F386CF-C1BD-AFB5-E77B-EBCB89DB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84" y="1652999"/>
            <a:ext cx="6865356" cy="406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2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BE65E-AC4F-0179-26CC-7535BC8A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641" y="2148110"/>
            <a:ext cx="8911687" cy="1280890"/>
          </a:xfrm>
        </p:spPr>
        <p:txBody>
          <a:bodyPr/>
          <a:lstStyle/>
          <a:p>
            <a:r>
              <a:rPr lang="fr-FR" dirty="0"/>
              <a:t>Présentation tableau de bord (direct)</a:t>
            </a:r>
          </a:p>
        </p:txBody>
      </p:sp>
    </p:spTree>
    <p:extLst>
      <p:ext uri="{BB962C8B-B14F-4D97-AF65-F5344CB8AC3E}">
        <p14:creationId xmlns:p14="http://schemas.microsoft.com/office/powerpoint/2010/main" val="368300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A6EF1-7AB7-2C1E-5233-B623FED9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297" y="2788555"/>
            <a:ext cx="8911687" cy="1280890"/>
          </a:xfrm>
        </p:spPr>
        <p:txBody>
          <a:bodyPr/>
          <a:lstStyle/>
          <a:p>
            <a:r>
              <a:rPr lang="fr-FR" dirty="0"/>
              <a:t>Proposition d’axes stratégiques (direct)</a:t>
            </a:r>
          </a:p>
        </p:txBody>
      </p:sp>
    </p:spTree>
    <p:extLst>
      <p:ext uri="{BB962C8B-B14F-4D97-AF65-F5344CB8AC3E}">
        <p14:creationId xmlns:p14="http://schemas.microsoft.com/office/powerpoint/2010/main" val="26256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123B2-9420-7211-0DEC-9ABC4681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120" y="2410380"/>
            <a:ext cx="4456461" cy="1280890"/>
          </a:xfrm>
        </p:spPr>
        <p:txBody>
          <a:bodyPr>
            <a:normAutofit/>
          </a:bodyPr>
          <a:lstStyle/>
          <a:p>
            <a:r>
              <a:rPr lang="fr-FR" sz="7200" dirty="0"/>
              <a:t>Merci ! </a:t>
            </a:r>
            <a:r>
              <a:rPr lang="fr-FR" sz="7200" dirty="0">
                <a:sym typeface="Wingdings" panose="05000000000000000000" pitchFamily="2" charset="2"/>
              </a:rPr>
              <a:t></a:t>
            </a:r>
            <a:endParaRPr lang="fr-FR" sz="7200" dirty="0"/>
          </a:p>
        </p:txBody>
      </p:sp>
    </p:spTree>
    <p:extLst>
      <p:ext uri="{BB962C8B-B14F-4D97-AF65-F5344CB8AC3E}">
        <p14:creationId xmlns:p14="http://schemas.microsoft.com/office/powerpoint/2010/main" val="89701862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931</TotalTime>
  <Words>504</Words>
  <Application>Microsoft Office PowerPoint</Application>
  <PresentationFormat>Grand écran</PresentationFormat>
  <Paragraphs>46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Calibri</vt:lpstr>
      <vt:lpstr>Century Gothic</vt:lpstr>
      <vt:lpstr>Wingdings</vt:lpstr>
      <vt:lpstr>Wingdings 3</vt:lpstr>
      <vt:lpstr>Brin</vt:lpstr>
      <vt:lpstr>Sanitoral : Tableau de bord Power BI</vt:lpstr>
      <vt:lpstr>Sommaire</vt:lpstr>
      <vt:lpstr>Présentation du Product Strategy Canvas</vt:lpstr>
      <vt:lpstr>Etapes de traitement des données via Power Query(Mise à jour)</vt:lpstr>
      <vt:lpstr>🔍 Modèle de données – Explication</vt:lpstr>
      <vt:lpstr>🔍 Modèle de données – Explication</vt:lpstr>
      <vt:lpstr>Présentation tableau de bord (direct)</vt:lpstr>
      <vt:lpstr>Proposition d’axes stratégiques (direct)</vt:lpstr>
      <vt:lpstr>Merci !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Baptiste Trespaillé-Barrau</dc:creator>
  <cp:lastModifiedBy>Baptiste Trespaillé-Barrau</cp:lastModifiedBy>
  <cp:revision>7</cp:revision>
  <dcterms:created xsi:type="dcterms:W3CDTF">2025-04-18T07:47:19Z</dcterms:created>
  <dcterms:modified xsi:type="dcterms:W3CDTF">2025-06-11T13:13:04Z</dcterms:modified>
</cp:coreProperties>
</file>