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75" r:id="rId6"/>
    <p:sldId id="262" r:id="rId7"/>
    <p:sldId id="271" r:id="rId8"/>
    <p:sldId id="270" r:id="rId9"/>
    <p:sldId id="269" r:id="rId10"/>
    <p:sldId id="272" r:id="rId11"/>
    <p:sldId id="267" r:id="rId12"/>
    <p:sldId id="265" r:id="rId13"/>
    <p:sldId id="273" r:id="rId14"/>
    <p:sldId id="26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4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92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006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822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55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801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43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29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4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63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2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91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33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21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28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EDE59-3E2F-49E7-AC87-DE6F6E12B9F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7909F60-3FD8-4347-BBE4-B3B9F48F8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92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paths/804/projects/158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3F067-7C38-3F4E-21C8-C51865A54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683" y="2691014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fr-FR" b="1" u="none" strike="noStrike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Analysez des indicateurs de l'égalité femmes/hommes en respect du RGPD</a:t>
            </a:r>
            <a:br>
              <a:rPr lang="fr-FR" b="1" dirty="0"/>
            </a:b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EE5BEB0E-5468-B3B7-7FB0-93F57B853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209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E5FC8-DD3E-B0A7-5A77-66F71F328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EB350-8168-032F-C9F3-927E5D2E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601" y="624110"/>
            <a:ext cx="10324399" cy="1810746"/>
          </a:xfrm>
        </p:spPr>
        <p:txBody>
          <a:bodyPr>
            <a:normAutofit/>
          </a:bodyPr>
          <a:lstStyle/>
          <a:p>
            <a:r>
              <a:rPr lang="fr-FR" dirty="0"/>
              <a:t>3. Ecart de taux de promotions(15points)</a:t>
            </a:r>
            <a:br>
              <a:rPr lang="fr-FR" dirty="0"/>
            </a:b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1C93103-01AB-A4F6-6C39-B247E673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18" y="3501803"/>
            <a:ext cx="4614530" cy="2732087"/>
          </a:xfrm>
          <a:prstGeom prst="rect">
            <a:avLst/>
          </a:prstGeom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5394E0B4-538A-4F19-B236-83B07833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Écart constaté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obtenu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⭐ 15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15</a:t>
            </a:r>
          </a:p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0115E9-2EB8-FBA8-1D53-8B3B0229C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568" y="3503976"/>
            <a:ext cx="4227336" cy="272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D2FC4-E893-116B-9FB9-EF4DAD91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051" y="624110"/>
            <a:ext cx="9615561" cy="1280890"/>
          </a:xfrm>
        </p:spPr>
        <p:txBody>
          <a:bodyPr>
            <a:normAutofit fontScale="90000"/>
          </a:bodyPr>
          <a:lstStyle/>
          <a:p>
            <a:r>
              <a:rPr lang="fr-FR" dirty="0"/>
              <a:t>4. nombre de salariées augmentées à leur retour de congé maternité(15 points)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2D3916-425F-BDCF-3687-536CD83AA847}"/>
              </a:ext>
            </a:extLst>
          </p:cNvPr>
          <p:cNvSpPr txBox="1"/>
          <p:nvPr/>
        </p:nvSpPr>
        <p:spPr>
          <a:xfrm>
            <a:off x="1998921" y="1531088"/>
            <a:ext cx="830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fr-FR" sz="1400" dirty="0"/>
          </a:p>
          <a:p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728FDFC-B292-22BD-6EF0-416A4754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5916836" cy="103490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Salariés augmentés après retour congé maternité: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100% des salariés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obtenu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⭐ </a:t>
            </a:r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15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points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15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5F79C0C-DE5B-DD95-4D92-B272E920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3505544"/>
            <a:ext cx="4921678" cy="247318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A8E511F-D6C3-3CFA-437A-1A7C2D2D8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46" y="3505544"/>
            <a:ext cx="4921786" cy="24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0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CD6E6-3811-15E3-A68D-8D773FF2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391" y="624110"/>
            <a:ext cx="9548221" cy="1280890"/>
          </a:xfrm>
        </p:spPr>
        <p:txBody>
          <a:bodyPr>
            <a:normAutofit fontScale="90000"/>
          </a:bodyPr>
          <a:lstStyle/>
          <a:p>
            <a:r>
              <a:rPr lang="fr-FR" dirty="0"/>
              <a:t>5. parité parmi les 10 plus hautes rémunérations (10 points)</a:t>
            </a:r>
            <a:br>
              <a:rPr lang="fr-FR" dirty="0"/>
            </a:b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E1A6DD0-C8CF-99B3-9C04-582F2021D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009" y="3429000"/>
            <a:ext cx="5571981" cy="279018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8B02483-E25A-E91F-78A2-2F8ADB4C15C2}"/>
              </a:ext>
            </a:extLst>
          </p:cNvPr>
          <p:cNvSpPr txBox="1"/>
          <p:nvPr/>
        </p:nvSpPr>
        <p:spPr>
          <a:xfrm>
            <a:off x="2286000" y="2041451"/>
            <a:ext cx="5263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 salariés sexe sous représentés: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obtenu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⭐ </a:t>
            </a:r>
            <a:r>
              <a:rPr lang="fr-FR" altLang="fr-FR" b="1" dirty="0">
                <a:latin typeface="Arial" panose="020B0604020202020204" pitchFamily="34" charset="0"/>
              </a:rPr>
              <a:t>5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points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10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61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AAA6E-ECEB-05DC-DCD0-821E1D16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 entreprise : Résultats par catégorie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F1465-98BA-2756-28ED-0B2EEEAF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792" y="1997814"/>
            <a:ext cx="9293040" cy="12050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obtenu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⭐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81 points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Score &lt; 85 : 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Fixation et publication d’objectifs de progression pour chaque indicateur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9F589B-6311-3957-F74D-083D403D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87" y="3576638"/>
            <a:ext cx="6143625" cy="2752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3EF21E-C708-4953-75D0-376527716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09" y="3481165"/>
            <a:ext cx="2517913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6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4EFAA-3A4A-DCB2-5A24-945E9BD7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829" y="259298"/>
            <a:ext cx="8911687" cy="1280890"/>
          </a:xfrm>
        </p:spPr>
        <p:txBody>
          <a:bodyPr>
            <a:normAutofit/>
          </a:bodyPr>
          <a:lstStyle/>
          <a:p>
            <a:r>
              <a:rPr lang="fr-FR" dirty="0"/>
              <a:t>Pistes d’amélioration &amp; conclusion</a:t>
            </a:r>
            <a:br>
              <a:rPr lang="fr-FR" dirty="0"/>
            </a:b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B26EC-A8B0-F134-D4A2-69D4B90C3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9" y="1280891"/>
            <a:ext cx="9939528" cy="5317811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1200" b="1" dirty="0"/>
          </a:p>
          <a:p>
            <a:pPr>
              <a:buNone/>
            </a:pPr>
            <a:r>
              <a:rPr lang="fr-FR" b="1" dirty="0"/>
              <a:t>🔍 Score = 81 (&lt; 85)</a:t>
            </a:r>
          </a:p>
          <a:p>
            <a:pPr>
              <a:buNone/>
            </a:pPr>
            <a:r>
              <a:rPr lang="fr-FR" sz="1200" b="1" dirty="0"/>
              <a:t>Stratégies et pistes d’amélioration par indicateur :</a:t>
            </a:r>
          </a:p>
          <a:p>
            <a:pPr>
              <a:buNone/>
            </a:pPr>
            <a:r>
              <a:rPr lang="fr-FR" sz="1200" b="1" dirty="0"/>
              <a:t>    Comparer systématiquement les taux d’augmentation par sexe avant validation finale</a:t>
            </a:r>
          </a:p>
          <a:p>
            <a:pPr>
              <a:buNone/>
            </a:pPr>
            <a:r>
              <a:rPr lang="fr-FR" sz="1200" b="1" dirty="0"/>
              <a:t>    Former les équipes sur l’égalité salariale et les biais cognitifs dans les décisions d’augmentation</a:t>
            </a:r>
          </a:p>
          <a:p>
            <a:pPr>
              <a:buNone/>
            </a:pPr>
            <a:r>
              <a:rPr lang="fr-FR" sz="1200" b="1" dirty="0"/>
              <a:t>    Mettre en place une grille d’évaluation neutre et standardisée pour éviter les écarts liés au genre ou aux biais inconscients</a:t>
            </a:r>
          </a:p>
          <a:p>
            <a:pPr>
              <a:buNone/>
            </a:pPr>
            <a:endParaRPr lang="fr-FR" sz="1200" b="1" dirty="0"/>
          </a:p>
          <a:p>
            <a:pPr>
              <a:buNone/>
            </a:pPr>
            <a:r>
              <a:rPr lang="fr-FR" b="1" dirty="0"/>
              <a:t>🎯 Objectifs :</a:t>
            </a:r>
            <a:endParaRPr lang="fr-FR" sz="1200" b="1" dirty="0"/>
          </a:p>
          <a:p>
            <a:pPr>
              <a:buNone/>
            </a:pPr>
            <a:r>
              <a:rPr lang="fr-FR" sz="1200" b="1" dirty="0"/>
              <a:t>    Atteindre la parité dans le top 10 des salaires</a:t>
            </a:r>
          </a:p>
          <a:p>
            <a:pPr>
              <a:buNone/>
            </a:pPr>
            <a:r>
              <a:rPr lang="fr-FR" sz="1200" b="1" dirty="0"/>
              <a:t>    Augmenter le score des augmentations de 5 points</a:t>
            </a:r>
          </a:p>
          <a:p>
            <a:pPr>
              <a:buNone/>
            </a:pPr>
            <a:r>
              <a:rPr lang="fr-FR" sz="1200" b="1" dirty="0"/>
              <a:t>    Améliorer le score des rémunérations d’au moins 1 point (déjà très élevé)</a:t>
            </a:r>
          </a:p>
          <a:p>
            <a:pPr>
              <a:buNone/>
            </a:pPr>
            <a:endParaRPr lang="fr-FR" sz="1200" b="1" dirty="0"/>
          </a:p>
          <a:p>
            <a:pPr>
              <a:buNone/>
            </a:pPr>
            <a:r>
              <a:rPr lang="fr-FR" sz="1200" b="1" dirty="0"/>
              <a:t>📚 Ce que j’ai appris</a:t>
            </a:r>
          </a:p>
          <a:p>
            <a:pPr marL="0" indent="0">
              <a:buNone/>
            </a:pPr>
            <a:r>
              <a:rPr lang="fr-FR" sz="1200" dirty="0"/>
              <a:t>   ✅ </a:t>
            </a:r>
            <a:r>
              <a:rPr lang="fr-FR" sz="1200" b="1" dirty="0"/>
              <a:t>Nettoyer et structurer des données</a:t>
            </a:r>
            <a:r>
              <a:rPr lang="fr-FR" sz="1200" dirty="0"/>
              <a:t> avec l’ETL </a:t>
            </a:r>
            <a:r>
              <a:rPr lang="fr-FR" sz="1200" b="1" dirty="0"/>
              <a:t>KNIME</a:t>
            </a:r>
            <a:br>
              <a:rPr lang="fr-FR" sz="1200" dirty="0"/>
            </a:br>
            <a:r>
              <a:rPr lang="fr-FR" sz="1200" dirty="0"/>
              <a:t>   ✅ </a:t>
            </a:r>
            <a:r>
              <a:rPr lang="fr-FR" sz="1200" b="1" dirty="0"/>
              <a:t>Créer des graphiques dynamiques</a:t>
            </a:r>
            <a:r>
              <a:rPr lang="fr-FR" sz="1200" dirty="0"/>
              <a:t> via cette ETL</a:t>
            </a:r>
          </a:p>
          <a:p>
            <a:pPr marL="0" indent="0">
              <a:buNone/>
            </a:pPr>
            <a:r>
              <a:rPr lang="fr-FR" sz="1200" dirty="0"/>
              <a:t>   ✅ </a:t>
            </a:r>
            <a:r>
              <a:rPr lang="fr-FR" sz="1200" b="1" dirty="0"/>
              <a:t>Développer un score</a:t>
            </a:r>
            <a:br>
              <a:rPr lang="fr-FR" sz="1200" dirty="0"/>
            </a:br>
            <a:r>
              <a:rPr lang="fr-FR" sz="1200" dirty="0"/>
              <a:t>   ✅ </a:t>
            </a:r>
            <a:r>
              <a:rPr lang="fr-FR" sz="1200" b="1" dirty="0"/>
              <a:t>Proposer des recommandations post analyse de donnée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24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B0533-4D8E-F073-D2C4-9435E1FF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474" y="2314591"/>
            <a:ext cx="4993086" cy="2228818"/>
          </a:xfrm>
        </p:spPr>
        <p:txBody>
          <a:bodyPr>
            <a:noAutofit/>
          </a:bodyPr>
          <a:lstStyle/>
          <a:p>
            <a:r>
              <a:rPr lang="fr-FR" sz="99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364140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F6DFE-C830-8772-C215-04007A27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CAF304-FF63-109C-432F-5EC89F4F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  <a:p>
            <a:r>
              <a:rPr lang="fr-FR" dirty="0"/>
              <a:t>Méthodologie de collecte, agrégation et de vérification cohérence donnée</a:t>
            </a:r>
          </a:p>
          <a:p>
            <a:r>
              <a:rPr lang="fr-FR" dirty="0"/>
              <a:t>Etapes d’anonymisation des données et respect du RGPD</a:t>
            </a:r>
          </a:p>
          <a:p>
            <a:r>
              <a:rPr lang="fr-FR" dirty="0"/>
              <a:t>Présentation des indicateurs de l’égalité H/F</a:t>
            </a:r>
          </a:p>
          <a:p>
            <a:r>
              <a:rPr lang="fr-FR" dirty="0"/>
              <a:t>Score de l’entreprise</a:t>
            </a:r>
          </a:p>
          <a:p>
            <a:r>
              <a:rPr lang="fr-FR" dirty="0"/>
              <a:t>Pistes d’amélioration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324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4846A-A07C-D787-DCB5-3EA5F71A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DAC767-2AE4-9968-15F1-3CB2E99A9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74" y="1570073"/>
            <a:ext cx="10696538" cy="49157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sz="1300" dirty="0"/>
              <a:t>Pour réaliser ces analyses, j'avais accès à </a:t>
            </a:r>
            <a:r>
              <a:rPr lang="fr-FR" sz="1300" b="1" dirty="0"/>
              <a:t>3 fichiers Excel</a:t>
            </a:r>
            <a:r>
              <a:rPr lang="fr-FR" sz="1300" dirty="0"/>
              <a:t> :</a:t>
            </a:r>
          </a:p>
          <a:p>
            <a:pPr>
              <a:buNone/>
            </a:pPr>
            <a:r>
              <a:rPr lang="fr-FR" sz="1600" dirty="0"/>
              <a:t>1️⃣ </a:t>
            </a:r>
            <a:r>
              <a:rPr lang="fr-FR" sz="1600" b="1" dirty="0" err="1"/>
              <a:t>Info_pro</a:t>
            </a:r>
            <a:r>
              <a:rPr lang="fr-FR" sz="1600" dirty="0"/>
              <a:t> :</a:t>
            </a:r>
            <a:br>
              <a:rPr lang="fr-FR" sz="1300" dirty="0"/>
            </a:br>
            <a:r>
              <a:rPr lang="fr-FR" sz="1300" dirty="0"/>
              <a:t>Contient des informations </a:t>
            </a:r>
            <a:r>
              <a:rPr lang="fr-FR" sz="1300" b="1" dirty="0"/>
              <a:t>générales</a:t>
            </a:r>
            <a:r>
              <a:rPr lang="fr-FR" sz="1300" dirty="0"/>
              <a:t> sur les salariés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/>
              <a:t>Service</a:t>
            </a:r>
            <a:r>
              <a:rPr lang="fr-FR" sz="1300" dirty="0"/>
              <a:t> 🏢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/>
              <a:t>Ancienneté</a:t>
            </a:r>
            <a:r>
              <a:rPr lang="fr-FR" sz="1300" dirty="0"/>
              <a:t> 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/>
              <a:t>Accidents de travail</a:t>
            </a:r>
            <a:r>
              <a:rPr lang="fr-FR" sz="1300" dirty="0"/>
              <a:t> 🚑</a:t>
            </a:r>
          </a:p>
          <a:p>
            <a:pPr>
              <a:buNone/>
            </a:pPr>
            <a:r>
              <a:rPr lang="fr-FR" sz="1600" dirty="0"/>
              <a:t>2️⃣ </a:t>
            </a:r>
            <a:r>
              <a:rPr lang="fr-FR" sz="1600" b="1" dirty="0"/>
              <a:t>Rémunération</a:t>
            </a:r>
            <a:r>
              <a:rPr lang="fr-FR" sz="1600" dirty="0"/>
              <a:t> :</a:t>
            </a:r>
            <a:br>
              <a:rPr lang="fr-FR" sz="1300" dirty="0"/>
            </a:br>
            <a:r>
              <a:rPr lang="fr-FR" sz="1300" dirty="0"/>
              <a:t>Inclut des données sur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/>
              <a:t>Contrats</a:t>
            </a:r>
            <a:r>
              <a:rPr lang="fr-FR" sz="1300" dirty="0"/>
              <a:t> 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/>
              <a:t>Salaires</a:t>
            </a:r>
            <a:r>
              <a:rPr lang="fr-FR" sz="1300" dirty="0"/>
              <a:t> 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/>
              <a:t>Augmentations et promotions</a:t>
            </a:r>
            <a:r>
              <a:rPr lang="fr-FR" sz="1300" dirty="0"/>
              <a:t> 📈</a:t>
            </a:r>
          </a:p>
          <a:p>
            <a:pPr>
              <a:buNone/>
            </a:pPr>
            <a:r>
              <a:rPr lang="fr-FR" sz="1600" dirty="0"/>
              <a:t>3️⃣ </a:t>
            </a:r>
            <a:r>
              <a:rPr lang="fr-FR" sz="1600" b="1" dirty="0"/>
              <a:t>Salaries</a:t>
            </a:r>
            <a:r>
              <a:rPr lang="fr-FR" sz="1600" dirty="0"/>
              <a:t> :</a:t>
            </a:r>
            <a:br>
              <a:rPr lang="fr-FR" sz="1300" dirty="0"/>
            </a:br>
            <a:r>
              <a:rPr lang="fr-FR" sz="1300" dirty="0"/>
              <a:t>Contient des informations </a:t>
            </a:r>
            <a:r>
              <a:rPr lang="fr-FR" sz="1300" b="1" dirty="0"/>
              <a:t>personnelles</a:t>
            </a:r>
            <a:r>
              <a:rPr lang="fr-FR" sz="1300" dirty="0"/>
              <a:t> (sensibles) sur les salariés, mais après suppression des données non conformes au </a:t>
            </a:r>
            <a:r>
              <a:rPr lang="fr-FR" sz="1300" b="1" dirty="0"/>
              <a:t>RGPD</a:t>
            </a:r>
            <a:r>
              <a:rPr lang="fr-FR" sz="1300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/>
              <a:t>Sexe</a:t>
            </a:r>
            <a:r>
              <a:rPr lang="fr-FR" sz="1300" dirty="0"/>
              <a:t> 👨‍🦰👩‍🦰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b="1" dirty="0"/>
              <a:t>Âge</a:t>
            </a:r>
            <a:r>
              <a:rPr lang="fr-FR" sz="1300" dirty="0"/>
              <a:t> 🎂</a:t>
            </a:r>
          </a:p>
          <a:p>
            <a:pPr marL="0" indent="0">
              <a:buNone/>
            </a:pPr>
            <a:r>
              <a:rPr lang="fr-FR" sz="1300" dirty="0"/>
              <a:t>Les informations telles que </a:t>
            </a:r>
            <a:r>
              <a:rPr lang="fr-FR" sz="1300" b="1" dirty="0"/>
              <a:t>prénoms</a:t>
            </a:r>
            <a:r>
              <a:rPr lang="fr-FR" sz="1300" dirty="0"/>
              <a:t>, </a:t>
            </a:r>
            <a:r>
              <a:rPr lang="fr-FR" sz="1300" b="1" dirty="0"/>
              <a:t>noms</a:t>
            </a:r>
            <a:r>
              <a:rPr lang="fr-FR" sz="1300" dirty="0"/>
              <a:t>, et </a:t>
            </a:r>
            <a:r>
              <a:rPr lang="fr-FR" sz="1300" b="1" dirty="0"/>
              <a:t>numéros de téléphone</a:t>
            </a:r>
            <a:r>
              <a:rPr lang="fr-FR" sz="1300" dirty="0"/>
              <a:t> ont été supprimées pour se conformer aux règles du </a:t>
            </a:r>
            <a:r>
              <a:rPr lang="fr-FR" sz="1300" b="1" dirty="0"/>
              <a:t>RGPD</a:t>
            </a:r>
            <a:r>
              <a:rPr lang="fr-FR" sz="1300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902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3CEE6-03EB-1FA2-351C-ACF908A1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Méthodologie de collecte, agrégation et de vérification cohérence donnée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7A22DB-133D-464A-BA27-E1BDBE38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781" y="2133600"/>
            <a:ext cx="9877831" cy="37776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600" b="1" dirty="0"/>
              <a:t>📊 Méthodologie de collecte, agrégation et vérification de la cohérence des données</a:t>
            </a:r>
          </a:p>
          <a:p>
            <a:pPr>
              <a:buNone/>
            </a:pPr>
            <a:r>
              <a:rPr lang="fr-FR" sz="1600" dirty="0"/>
              <a:t>1️⃣ </a:t>
            </a:r>
            <a:r>
              <a:rPr lang="fr-FR" sz="1600" b="1" dirty="0"/>
              <a:t>Importation des données (Nœud : CSV Reader)</a:t>
            </a:r>
            <a:br>
              <a:rPr lang="fr-FR" sz="1400" dirty="0"/>
            </a:br>
            <a:r>
              <a:rPr lang="fr-FR" sz="1400" dirty="0"/>
              <a:t>📥 Les données ont été importées dans </a:t>
            </a:r>
            <a:r>
              <a:rPr lang="fr-FR" sz="1400" b="1" dirty="0"/>
              <a:t>KNIME</a:t>
            </a:r>
            <a:r>
              <a:rPr lang="fr-FR" sz="1400" dirty="0"/>
              <a:t> pour analyse et validation de leur qualité.</a:t>
            </a:r>
          </a:p>
          <a:p>
            <a:pPr>
              <a:buNone/>
            </a:pPr>
            <a:r>
              <a:rPr lang="fr-FR" sz="1600" dirty="0"/>
              <a:t>2️⃣ </a:t>
            </a:r>
            <a:r>
              <a:rPr lang="fr-FR" sz="1600" b="1" dirty="0"/>
              <a:t>Exploration et compréhension du </a:t>
            </a:r>
            <a:r>
              <a:rPr lang="fr-FR" sz="1600" b="1" dirty="0" err="1"/>
              <a:t>dataset</a:t>
            </a:r>
            <a:br>
              <a:rPr lang="fr-FR" sz="1400" dirty="0"/>
            </a:br>
            <a:r>
              <a:rPr lang="fr-FR" sz="1400" dirty="0"/>
              <a:t>🔍 Analyse des colonnes et des valeurs pour une meilleure compréhension de la structure des données.</a:t>
            </a:r>
            <a:br>
              <a:rPr lang="fr-FR" sz="1400" dirty="0"/>
            </a:br>
            <a:r>
              <a:rPr lang="fr-FR" sz="1400" dirty="0"/>
              <a:t>🗂️ Sélection des variables pertinentes et suppression des informations inutiles.</a:t>
            </a:r>
          </a:p>
          <a:p>
            <a:pPr>
              <a:buNone/>
            </a:pPr>
            <a:r>
              <a:rPr lang="fr-FR" sz="1600" dirty="0"/>
              <a:t>3️⃣ </a:t>
            </a:r>
            <a:r>
              <a:rPr lang="fr-FR" sz="1600" b="1" dirty="0"/>
              <a:t>Vérification de la qualité des données</a:t>
            </a:r>
            <a:br>
              <a:rPr lang="fr-FR" sz="1400" dirty="0"/>
            </a:br>
            <a:r>
              <a:rPr lang="fr-FR" sz="1400" dirty="0"/>
              <a:t>✅Une valeur </a:t>
            </a:r>
            <a:r>
              <a:rPr lang="fr-FR" sz="1400" dirty="0" err="1"/>
              <a:t>abscente</a:t>
            </a:r>
            <a:r>
              <a:rPr lang="fr-FR" sz="1400" dirty="0"/>
              <a:t> dans augmentation </a:t>
            </a:r>
            <a:r>
              <a:rPr lang="fr-FR" sz="1400" dirty="0">
                <a:sym typeface="Wingdings" panose="05000000000000000000" pitchFamily="2" charset="2"/>
              </a:rPr>
              <a:t> remplacer par 0</a:t>
            </a:r>
            <a:r>
              <a:rPr lang="fr-FR" sz="1400" dirty="0"/>
              <a:t>.</a:t>
            </a:r>
            <a:br>
              <a:rPr lang="fr-FR" sz="1400" dirty="0"/>
            </a:br>
            <a:r>
              <a:rPr lang="fr-FR" sz="1400" dirty="0"/>
              <a:t>🆔 Vérification de l’unicité des </a:t>
            </a:r>
            <a:r>
              <a:rPr lang="fr-FR" sz="1400" b="1" dirty="0" err="1"/>
              <a:t>id_salaries</a:t>
            </a:r>
            <a:r>
              <a:rPr lang="fr-FR" sz="1400" dirty="0"/>
              <a:t> pour assurer des jointures fiables entre les fichiers.</a:t>
            </a:r>
          </a:p>
          <a:p>
            <a:pPr marL="0" indent="0">
              <a:buNone/>
            </a:pPr>
            <a:r>
              <a:rPr lang="fr-FR" sz="1400" dirty="0"/>
              <a:t>       🔎 Ces étapes garantissent </a:t>
            </a:r>
            <a:r>
              <a:rPr lang="fr-FR" sz="1400" b="1" dirty="0"/>
              <a:t>cohérence et fiabilité</a:t>
            </a:r>
            <a:r>
              <a:rPr lang="fr-FR" sz="1400" dirty="0"/>
              <a:t> des données avant l’analyse et la création des indicateurs clés.</a:t>
            </a:r>
          </a:p>
        </p:txBody>
      </p:sp>
    </p:spTree>
    <p:extLst>
      <p:ext uri="{BB962C8B-B14F-4D97-AF65-F5344CB8AC3E}">
        <p14:creationId xmlns:p14="http://schemas.microsoft.com/office/powerpoint/2010/main" val="106713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1BCA5-2F3E-91D7-6247-29D28841C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B9AA7-2605-E0CD-1638-C5536C74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Etapes d’anonymisation des données et respect du RGPD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93E69F-92E7-0A3F-51D7-AE1D325E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65006"/>
            <a:ext cx="8915400" cy="49175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/>
              <a:t>🔒 Les grands principes de la protection des données personnelles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Finalité</a:t>
            </a:r>
            <a:br>
              <a:rPr lang="fr-FR" dirty="0"/>
            </a:br>
            <a:r>
              <a:rPr lang="fr-FR" dirty="0"/>
              <a:t>Les données doivent être collectées pour un </a:t>
            </a:r>
            <a:r>
              <a:rPr lang="fr-FR" b="1" dirty="0"/>
              <a:t>but précis, légal et légitime</a:t>
            </a:r>
            <a:r>
              <a:rPr lang="fr-FR" dirty="0"/>
              <a:t>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Pertinence et proportionnalité</a:t>
            </a:r>
            <a:br>
              <a:rPr lang="fr-FR" dirty="0"/>
            </a:br>
            <a:r>
              <a:rPr lang="fr-FR" dirty="0"/>
              <a:t>Seules les </a:t>
            </a:r>
            <a:r>
              <a:rPr lang="fr-FR" b="1" dirty="0"/>
              <a:t>données strictement nécessaires</a:t>
            </a:r>
            <a:r>
              <a:rPr lang="fr-FR" dirty="0"/>
              <a:t> doivent être enregistrées.  Suppression des colonnes non pertinentes pour l’analyse.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Durée de conservation limitée</a:t>
            </a:r>
            <a:br>
              <a:rPr lang="fr-FR" dirty="0"/>
            </a:br>
            <a:r>
              <a:rPr lang="fr-FR" dirty="0"/>
              <a:t>Il faut définir une </a:t>
            </a:r>
            <a:r>
              <a:rPr lang="fr-FR" b="1" dirty="0"/>
              <a:t>durée de conservation claire</a:t>
            </a:r>
            <a:r>
              <a:rPr lang="fr-FR" dirty="0"/>
              <a:t>, adaptée à l’objectif.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Sécurité et confidentialité</a:t>
            </a:r>
            <a:br>
              <a:rPr lang="fr-FR" dirty="0"/>
            </a:br>
            <a:r>
              <a:rPr lang="fr-FR" dirty="0"/>
              <a:t>Le responsable du fichier doit garantir la </a:t>
            </a:r>
            <a:r>
              <a:rPr lang="fr-FR" b="1" dirty="0"/>
              <a:t>protection des données</a:t>
            </a:r>
            <a:r>
              <a:rPr lang="fr-FR" dirty="0"/>
              <a:t> . Ici pas de donnée sensible.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Droits des personnes</a:t>
            </a:r>
            <a:br>
              <a:rPr lang="fr-FR" dirty="0"/>
            </a:br>
            <a:r>
              <a:rPr lang="fr-FR" dirty="0"/>
              <a:t>Pas de données personnelles permettant d’identifier les personnes.</a:t>
            </a:r>
          </a:p>
        </p:txBody>
      </p:sp>
    </p:spTree>
    <p:extLst>
      <p:ext uri="{BB962C8B-B14F-4D97-AF65-F5344CB8AC3E}">
        <p14:creationId xmlns:p14="http://schemas.microsoft.com/office/powerpoint/2010/main" val="73836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05623-C4A5-35BC-BE60-B8092142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Indice de l’égalité professionnel &amp; explication des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2CAC23-5C88-B375-FDA5-7E025FF4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940" y="2131215"/>
            <a:ext cx="9415388" cy="40250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255F29-0970-68DB-617D-EBBF298003E7}"/>
              </a:ext>
            </a:extLst>
          </p:cNvPr>
          <p:cNvSpPr txBox="1"/>
          <p:nvPr/>
        </p:nvSpPr>
        <p:spPr>
          <a:xfrm>
            <a:off x="2001708" y="1998921"/>
            <a:ext cx="9813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b="1" dirty="0"/>
              <a:t>🔍 Index de l’Égalité Professionnelle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5 indicateurs</a:t>
            </a:r>
            <a:r>
              <a:rPr lang="fr-FR" dirty="0"/>
              <a:t> totalisant </a:t>
            </a:r>
            <a:r>
              <a:rPr lang="fr-FR" b="1" dirty="0"/>
              <a:t>un score sur 100 points</a:t>
            </a:r>
            <a:br>
              <a:rPr lang="fr-FR" dirty="0"/>
            </a:br>
            <a:r>
              <a:rPr lang="fr-FR" dirty="0"/>
              <a:t>👉 Plus le score est élevé, plus l’égalité professionnelle est respectée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Obligation pour les entreprises de 50 salariés et plus</a:t>
            </a:r>
          </a:p>
          <a:p>
            <a:pPr>
              <a:buNone/>
            </a:pPr>
            <a:endParaRPr lang="fr-FR" b="1" dirty="0"/>
          </a:p>
          <a:p>
            <a:pPr>
              <a:buNone/>
            </a:pPr>
            <a:r>
              <a:rPr lang="fr-FR" b="1" dirty="0"/>
              <a:t>⚙️ Obligations selon le score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Index &lt; 85 points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📌 Fixer et publier des </a:t>
            </a:r>
            <a:r>
              <a:rPr lang="fr-FR" b="1" dirty="0"/>
              <a:t>objectifs de progression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Index &lt; 75 points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📌 Publier les </a:t>
            </a:r>
            <a:r>
              <a:rPr lang="fr-FR" b="1" dirty="0"/>
              <a:t>mesures de correction et de rattrapage</a:t>
            </a:r>
            <a:endParaRPr lang="fr-FR" dirty="0"/>
          </a:p>
          <a:p>
            <a:pPr>
              <a:buNone/>
            </a:pPr>
            <a:endParaRPr lang="fr-FR" b="1" dirty="0"/>
          </a:p>
          <a:p>
            <a:pPr>
              <a:buNone/>
            </a:pPr>
            <a:r>
              <a:rPr lang="fr-FR" b="1" dirty="0"/>
              <a:t>⚠️ Sanctions :</a:t>
            </a:r>
          </a:p>
          <a:p>
            <a:r>
              <a:rPr lang="fr-FR" dirty="0"/>
              <a:t>En cas de non-mise en œuvre, l’entreprise s’expose à une </a:t>
            </a:r>
            <a:r>
              <a:rPr lang="fr-FR" b="1" dirty="0"/>
              <a:t>pénalité financière allant jusqu’à 1 %</a:t>
            </a:r>
            <a:r>
              <a:rPr lang="fr-FR" dirty="0"/>
              <a:t> de la masse salariale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339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EEA28-158B-6317-5EB9-E9FC1689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 des indicateurs de l’égalité H/F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0A57D-2D90-4118-DE65-8A02C9455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228" y="1740195"/>
            <a:ext cx="9495059" cy="3777622"/>
          </a:xfrm>
        </p:spPr>
        <p:txBody>
          <a:bodyPr/>
          <a:lstStyle/>
          <a:p>
            <a:pPr>
              <a:buNone/>
            </a:pPr>
            <a:r>
              <a:rPr lang="fr-FR" b="1" dirty="0"/>
              <a:t>📊 Les 5 indicateurs de l’Index de l’Égalité Professionnelle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Écart de rémunération</a:t>
            </a:r>
            <a:br>
              <a:rPr lang="fr-FR" dirty="0"/>
            </a:br>
            <a:r>
              <a:rPr lang="fr-FR" dirty="0"/>
              <a:t>➤ </a:t>
            </a:r>
            <a:r>
              <a:rPr lang="fr-FR" i="1" dirty="0"/>
              <a:t>40 points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Écart de répartition des augmentations individuelles</a:t>
            </a:r>
            <a:br>
              <a:rPr lang="fr-FR" dirty="0"/>
            </a:br>
            <a:r>
              <a:rPr lang="fr-FR" dirty="0"/>
              <a:t>➤ </a:t>
            </a:r>
            <a:r>
              <a:rPr lang="fr-FR" i="1" dirty="0"/>
              <a:t>20 points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Proportion de salariées augmentées au retour de congé maternité</a:t>
            </a:r>
            <a:br>
              <a:rPr lang="fr-FR" dirty="0"/>
            </a:br>
            <a:r>
              <a:rPr lang="fr-FR" dirty="0"/>
              <a:t>➤ </a:t>
            </a:r>
            <a:r>
              <a:rPr lang="fr-FR" i="1" dirty="0"/>
              <a:t>15 points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Écart de répartition des promotions</a:t>
            </a:r>
            <a:br>
              <a:rPr lang="fr-FR" dirty="0"/>
            </a:br>
            <a:r>
              <a:rPr lang="fr-FR" dirty="0"/>
              <a:t>➤ </a:t>
            </a:r>
            <a:r>
              <a:rPr lang="fr-FR" i="1" dirty="0"/>
              <a:t>15 points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Parité parmi les 10 plus hautes rémunérations</a:t>
            </a:r>
            <a:br>
              <a:rPr lang="fr-FR" dirty="0"/>
            </a:br>
            <a:r>
              <a:rPr lang="fr-FR" dirty="0"/>
              <a:t>➤ </a:t>
            </a:r>
            <a:r>
              <a:rPr lang="fr-FR" i="1" dirty="0"/>
              <a:t>10 points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36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C753B-77B4-08F3-FB3F-38DD1609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35" y="414669"/>
            <a:ext cx="9994605" cy="1231106"/>
          </a:xfrm>
        </p:spPr>
        <p:txBody>
          <a:bodyPr>
            <a:normAutofit/>
          </a:bodyPr>
          <a:lstStyle/>
          <a:p>
            <a:r>
              <a:rPr lang="fr-FR" dirty="0"/>
              <a:t>1.Ecart de rémunération H/F (40 points)</a:t>
            </a:r>
            <a:br>
              <a:rPr lang="fr-FR" dirty="0"/>
            </a:b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D4333F-A547-AD10-A543-6B84A47250D1}"/>
              </a:ext>
            </a:extLst>
          </p:cNvPr>
          <p:cNvSpPr txBox="1"/>
          <p:nvPr/>
        </p:nvSpPr>
        <p:spPr>
          <a:xfrm>
            <a:off x="1706665" y="1317800"/>
            <a:ext cx="867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fr-FR" sz="1400" dirty="0"/>
          </a:p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A58BADC-79BE-05AB-2B45-E7741F0C3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029" y="3001474"/>
            <a:ext cx="4530763" cy="2679350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32966E-8784-757B-1F12-40AE6ACA8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09" y="3001474"/>
            <a:ext cx="4940595" cy="2679350"/>
          </a:xfrm>
          <a:prstGeom prst="rect">
            <a:avLst/>
          </a:prstGeom>
        </p:spPr>
      </p:pic>
      <p:sp>
        <p:nvSpPr>
          <p:cNvPr id="20" name="Rectangle 5">
            <a:extLst>
              <a:ext uri="{FF2B5EF4-FFF2-40B4-BE49-F238E27FC236}">
                <a16:creationId xmlns:a16="http://schemas.microsoft.com/office/drawing/2014/main" id="{EDAD26AE-A661-DC7B-F536-7EA8D73F6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665" y="1536603"/>
            <a:ext cx="424879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Écart constaté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2,2 %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Toutes classes sociales confondues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obtenu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⭐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36 points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40</a:t>
            </a:r>
          </a:p>
        </p:txBody>
      </p:sp>
    </p:spTree>
    <p:extLst>
      <p:ext uri="{BB962C8B-B14F-4D97-AF65-F5344CB8AC3E}">
        <p14:creationId xmlns:p14="http://schemas.microsoft.com/office/powerpoint/2010/main" val="80909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61919-91DB-1A6E-A67B-DC2BE930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372" y="306332"/>
            <a:ext cx="10600661" cy="1150328"/>
          </a:xfrm>
        </p:spPr>
        <p:txBody>
          <a:bodyPr>
            <a:normAutofit fontScale="90000"/>
          </a:bodyPr>
          <a:lstStyle/>
          <a:p>
            <a:r>
              <a:rPr lang="fr-FR" dirty="0"/>
              <a:t>2. Ecart de taux d’augmentations individuelles (20 points)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DAAE0D-4C05-6E30-2867-EA8F6801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808" y="1977895"/>
            <a:ext cx="8915400" cy="312549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Écart constaté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4,7 %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obtenu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⭐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points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20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A3AF052-8AE7-1E08-8B62-CF98E4E0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5" y="3540641"/>
            <a:ext cx="5465525" cy="271908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88A15EB-9E5E-C705-3F20-6A438B12C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51" y="3540641"/>
            <a:ext cx="5205970" cy="27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1157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1687</TotalTime>
  <Words>894</Words>
  <Application>Microsoft Office PowerPoint</Application>
  <PresentationFormat>Grand écran</PresentationFormat>
  <Paragraphs>90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Brin</vt:lpstr>
      <vt:lpstr>Analysez des indicateurs de l'égalité femmes/hommes en respect du RGPD </vt:lpstr>
      <vt:lpstr>Sommaire</vt:lpstr>
      <vt:lpstr>Présentation des données</vt:lpstr>
      <vt:lpstr>Méthodologie de collecte, agrégation et de vérification cohérence donnée  </vt:lpstr>
      <vt:lpstr>Etapes d’anonymisation des données et respect du RGPD </vt:lpstr>
      <vt:lpstr>Indice de l’égalité professionnel &amp; explication des scores</vt:lpstr>
      <vt:lpstr>Présentation des indicateurs de l’égalité H/F </vt:lpstr>
      <vt:lpstr>1.Ecart de rémunération H/F (40 points) </vt:lpstr>
      <vt:lpstr>2. Ecart de taux d’augmentations individuelles (20 points)  </vt:lpstr>
      <vt:lpstr>3. Ecart de taux de promotions(15points) </vt:lpstr>
      <vt:lpstr>4. nombre de salariées augmentées à leur retour de congé maternité(15 points)  </vt:lpstr>
      <vt:lpstr>5. parité parmi les 10 plus hautes rémunérations (10 points) </vt:lpstr>
      <vt:lpstr>Score entreprise : Résultats par catégorie</vt:lpstr>
      <vt:lpstr>Pistes d’amélioration &amp; conclusion  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Baptiste Trespaillé-Barrau</dc:creator>
  <cp:lastModifiedBy>Baptiste Trespaillé-Barrau</cp:lastModifiedBy>
  <cp:revision>27</cp:revision>
  <dcterms:created xsi:type="dcterms:W3CDTF">2025-03-12T13:35:02Z</dcterms:created>
  <dcterms:modified xsi:type="dcterms:W3CDTF">2025-06-11T13:19:23Z</dcterms:modified>
</cp:coreProperties>
</file>