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328" r:id="rId5"/>
    <p:sldId id="282" r:id="rId6"/>
    <p:sldId id="311" r:id="rId7"/>
    <p:sldId id="288" r:id="rId8"/>
    <p:sldId id="259" r:id="rId9"/>
    <p:sldId id="310" r:id="rId10"/>
    <p:sldId id="287" r:id="rId11"/>
    <p:sldId id="266" r:id="rId12"/>
    <p:sldId id="325" r:id="rId13"/>
    <p:sldId id="281" r:id="rId14"/>
    <p:sldId id="298" r:id="rId15"/>
    <p:sldId id="301" r:id="rId16"/>
    <p:sldId id="299" r:id="rId17"/>
    <p:sldId id="300" r:id="rId18"/>
    <p:sldId id="302" r:id="rId19"/>
    <p:sldId id="312" r:id="rId20"/>
    <p:sldId id="263" r:id="rId21"/>
    <p:sldId id="303" r:id="rId22"/>
    <p:sldId id="313" r:id="rId23"/>
    <p:sldId id="278" r:id="rId24"/>
    <p:sldId id="273" r:id="rId25"/>
    <p:sldId id="261" r:id="rId26"/>
    <p:sldId id="332" r:id="rId27"/>
    <p:sldId id="333" r:id="rId28"/>
    <p:sldId id="260" r:id="rId29"/>
    <p:sldId id="331" r:id="rId30"/>
    <p:sldId id="321" r:id="rId31"/>
    <p:sldId id="322" r:id="rId32"/>
    <p:sldId id="323" r:id="rId33"/>
    <p:sldId id="324" r:id="rId34"/>
    <p:sldId id="32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9216" autoAdjust="0"/>
  </p:normalViewPr>
  <p:slideViewPr>
    <p:cSldViewPr snapToGrid="0">
      <p:cViewPr varScale="1">
        <p:scale>
          <a:sx n="57" d="100"/>
          <a:sy n="57" d="100"/>
        </p:scale>
        <p:origin x="9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51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63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32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653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496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50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24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98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7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03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3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3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4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1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27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0BFE-5EBF-4E3E-BC83-D4EA65ECD86A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5E56DB-2ABC-4401-9BAB-60444CA32F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5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paths/804/projects/158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B3FB8-AA69-7129-BE77-3EB64B7A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287" y="1846855"/>
            <a:ext cx="9133369" cy="1280890"/>
          </a:xfrm>
        </p:spPr>
        <p:txBody>
          <a:bodyPr>
            <a:normAutofit fontScale="90000"/>
          </a:bodyPr>
          <a:lstStyle/>
          <a:p>
            <a:r>
              <a:rPr lang="fr-FR" sz="6000" b="1" dirty="0">
                <a:solidFill>
                  <a:schemeClr val="tx1"/>
                </a:solidFill>
              </a:rPr>
              <a:t>Projet 9 : </a:t>
            </a:r>
            <a:r>
              <a:rPr lang="fr-FR" sz="6000" b="1" u="none" strike="noStrike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Analysez les ventes d'une librairie avec R ou Python</a:t>
            </a:r>
            <a:br>
              <a:rPr lang="fr-FR" b="1" dirty="0"/>
            </a:b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08254B4-6572-5F28-5FFC-155BC805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4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0FFB-A61C-4995-3786-C061AAD1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824" y="755601"/>
            <a:ext cx="8911687" cy="1280890"/>
          </a:xfrm>
        </p:spPr>
        <p:txBody>
          <a:bodyPr/>
          <a:lstStyle/>
          <a:p>
            <a:r>
              <a:rPr lang="fr-FR" dirty="0"/>
              <a:t>Nombre total de produits vendus par année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F62235D-7927-AF1E-1E19-A02B4BA1D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3294006"/>
            <a:ext cx="3816938" cy="187743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3497C8-C22E-163F-404C-633F4934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95" y="2719028"/>
            <a:ext cx="1526428" cy="282622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7F2BE97-66A6-F5B7-3A66-9773F9939C37}"/>
              </a:ext>
            </a:extLst>
          </p:cNvPr>
          <p:cNvSpPr txBox="1">
            <a:spLocks/>
          </p:cNvSpPr>
          <p:nvPr/>
        </p:nvSpPr>
        <p:spPr>
          <a:xfrm>
            <a:off x="6946392" y="2088155"/>
            <a:ext cx="3816938" cy="392539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sz="2400" b="1" dirty="0"/>
              <a:t>📊 Évolution des Ventes</a:t>
            </a:r>
          </a:p>
          <a:p>
            <a:pPr>
              <a:buNone/>
            </a:pPr>
            <a:r>
              <a:rPr lang="fr-FR" sz="1300" b="1" dirty="0"/>
              <a:t>Croissance</a:t>
            </a:r>
            <a:r>
              <a:rPr lang="fr-FR" sz="1300" dirty="0"/>
              <a:t> : </a:t>
            </a:r>
            <a:r>
              <a:rPr lang="fr-FR" sz="1300" b="1" dirty="0"/>
              <a:t>+20,8 % ente 2021 et 2022</a:t>
            </a:r>
            <a:endParaRPr lang="fr-FR" sz="1300" dirty="0"/>
          </a:p>
          <a:p>
            <a:pPr marL="0" indent="0">
              <a:buNone/>
            </a:pPr>
            <a:r>
              <a:rPr lang="fr-FR" sz="1300" dirty="0"/>
              <a:t>🕒 </a:t>
            </a:r>
            <a:r>
              <a:rPr lang="fr-FR" sz="1300" b="1" dirty="0"/>
              <a:t>Manque d’historique</a:t>
            </a:r>
            <a:r>
              <a:rPr lang="fr-FR" sz="1300" dirty="0"/>
              <a:t> pour identifier la tendance à long terme</a:t>
            </a:r>
          </a:p>
          <a:p>
            <a:pPr marL="0" indent="0">
              <a:buNone/>
            </a:pPr>
            <a:endParaRPr lang="fr-FR" b="1" dirty="0"/>
          </a:p>
          <a:p>
            <a:pPr>
              <a:buFont typeface="Wingdings 3" charset="2"/>
              <a:buNone/>
            </a:pPr>
            <a:r>
              <a:rPr lang="fr-FR" sz="2300" b="1" dirty="0"/>
              <a:t>📊 Les chiffres chocs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	</a:t>
            </a:r>
            <a:r>
              <a:rPr lang="fr-FR" sz="1300" dirty="0"/>
              <a:t>▶️ </a:t>
            </a:r>
            <a:r>
              <a:rPr lang="fr-FR" sz="1300" b="1" dirty="0"/>
              <a:t>Étendue folle</a:t>
            </a:r>
            <a:r>
              <a:rPr lang="fr-FR" sz="1300" dirty="0"/>
              <a:t> : </a:t>
            </a:r>
            <a:r>
              <a:rPr lang="fr-FR" sz="1300" b="1" dirty="0"/>
              <a:t>1 </a:t>
            </a:r>
            <a:r>
              <a:rPr lang="fr-FR" sz="1300" dirty="0"/>
              <a:t>→ </a:t>
            </a:r>
            <a:r>
              <a:rPr lang="fr-FR" sz="1300" b="1" dirty="0"/>
              <a:t>2340</a:t>
            </a:r>
            <a:r>
              <a:rPr lang="fr-FR" sz="1300" dirty="0"/>
              <a:t> par article</a:t>
            </a:r>
          </a:p>
          <a:p>
            <a:pPr marL="0" indent="0">
              <a:buFont typeface="Wingdings 3" charset="2"/>
              <a:buNone/>
            </a:pPr>
            <a:r>
              <a:rPr lang="fr-FR" sz="1300" dirty="0"/>
              <a:t>	⚖️ </a:t>
            </a:r>
            <a:r>
              <a:rPr lang="fr-FR" sz="1300" b="1" dirty="0"/>
              <a:t>Médiane</a:t>
            </a:r>
            <a:r>
              <a:rPr lang="fr-FR" sz="1300" dirty="0"/>
              <a:t> : 57</a:t>
            </a:r>
          </a:p>
          <a:p>
            <a:pPr marL="0" indent="0">
              <a:buFont typeface="Wingdings 3" charset="2"/>
              <a:buNone/>
            </a:pPr>
            <a:r>
              <a:rPr lang="fr-FR" sz="1300" dirty="0"/>
              <a:t>	📉 </a:t>
            </a:r>
            <a:r>
              <a:rPr lang="fr-FR" sz="1300" b="1" dirty="0"/>
              <a:t>Moyenne biaisée</a:t>
            </a:r>
            <a:r>
              <a:rPr lang="fr-FR" sz="1300" dirty="0"/>
              <a:t> : </a:t>
            </a:r>
            <a:r>
              <a:rPr lang="fr-FR" sz="1300" b="1" dirty="0"/>
              <a:t>211</a:t>
            </a:r>
            <a:r>
              <a:rPr lang="fr-FR" sz="1300" dirty="0"/>
              <a:t> (à cause des best-sellers)</a:t>
            </a:r>
          </a:p>
          <a:p>
            <a:pPr marL="0" indent="0">
              <a:buFont typeface="Wingdings 3" charset="2"/>
              <a:buNone/>
            </a:pPr>
            <a:r>
              <a:rPr lang="fr-FR" sz="1300" dirty="0"/>
              <a:t>	🔝 </a:t>
            </a:r>
            <a:r>
              <a:rPr lang="fr-FR" sz="1300" b="1" dirty="0"/>
              <a:t>Top 25%</a:t>
            </a:r>
            <a:r>
              <a:rPr lang="fr-FR" sz="1300" dirty="0"/>
              <a:t> : </a:t>
            </a:r>
            <a:r>
              <a:rPr lang="fr-FR" sz="1300" b="1" dirty="0"/>
              <a:t>&gt; 242</a:t>
            </a:r>
            <a:r>
              <a:rPr lang="fr-FR" sz="1300" dirty="0"/>
              <a:t> → </a:t>
            </a:r>
            <a:r>
              <a:rPr lang="fr-FR" sz="1300" i="1" dirty="0"/>
              <a:t>eux seuls comptent vraiment</a:t>
            </a:r>
            <a:endParaRPr lang="fr-FR" sz="1700" b="1" dirty="0"/>
          </a:p>
          <a:p>
            <a:pPr marL="0" indent="0">
              <a:buFont typeface="Wingdings 3" charset="2"/>
              <a:buNone/>
            </a:pPr>
            <a:r>
              <a:rPr lang="fr-FR" sz="1300" b="1" dirty="0"/>
              <a:t>	Quelques stars</a:t>
            </a:r>
            <a:r>
              <a:rPr lang="fr-FR" sz="1300" dirty="0"/>
              <a:t> </a:t>
            </a:r>
            <a:r>
              <a:rPr lang="fr-FR" sz="1300" b="1" dirty="0"/>
              <a:t>dopent la moyenne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49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EB9BA-38AF-6A20-634A-051A3303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43" y="294501"/>
            <a:ext cx="8911687" cy="1280890"/>
          </a:xfrm>
        </p:spPr>
        <p:txBody>
          <a:bodyPr/>
          <a:lstStyle/>
          <a:p>
            <a:r>
              <a:rPr lang="fr-FR" dirty="0"/>
              <a:t>Nombre total de produits vendus par catégorie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7A1638C-6362-265B-DD6C-D4200006B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50" y="1890203"/>
            <a:ext cx="3918647" cy="1932846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252E1B0-FDD4-A403-5142-43BB8F252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3" y="1572708"/>
            <a:ext cx="2207562" cy="229486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DD1284F-9658-8D64-9C2B-B10734BD8817}"/>
              </a:ext>
            </a:extLst>
          </p:cNvPr>
          <p:cNvSpPr txBox="1"/>
          <p:nvPr/>
        </p:nvSpPr>
        <p:spPr>
          <a:xfrm>
            <a:off x="7290908" y="1451128"/>
            <a:ext cx="4710592" cy="49398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📊 Répartition des Produits Vendus par Catégorie</a:t>
            </a:r>
          </a:p>
          <a:p>
            <a:endParaRPr lang="fr-FR" sz="1200" dirty="0"/>
          </a:p>
          <a:p>
            <a:r>
              <a:rPr lang="fr-FR" sz="1100" b="1" dirty="0"/>
              <a:t>Catégorie 0 :</a:t>
            </a:r>
          </a:p>
          <a:p>
            <a:r>
              <a:rPr lang="fr-FR" sz="1100" dirty="0"/>
              <a:t>        60,4 % des ventes</a:t>
            </a:r>
          </a:p>
          <a:p>
            <a:r>
              <a:rPr lang="fr-FR" sz="1100" b="1" dirty="0"/>
              <a:t>➤ Catégorie la plus performante</a:t>
            </a:r>
          </a:p>
          <a:p>
            <a:endParaRPr lang="fr-FR" sz="1100" dirty="0"/>
          </a:p>
          <a:p>
            <a:r>
              <a:rPr lang="fr-FR" sz="1100" b="1" dirty="0"/>
              <a:t>    Catégorie 1 :</a:t>
            </a:r>
          </a:p>
          <a:p>
            <a:r>
              <a:rPr lang="fr-FR" sz="1100" dirty="0"/>
              <a:t>        34,3 % des ventes</a:t>
            </a:r>
            <a:endParaRPr lang="fr-FR" sz="1200" dirty="0"/>
          </a:p>
          <a:p>
            <a:r>
              <a:rPr lang="fr-FR" sz="1100" b="1" dirty="0"/>
              <a:t>➤ Bonne performance</a:t>
            </a:r>
          </a:p>
          <a:p>
            <a:endParaRPr lang="fr-FR" sz="1100" dirty="0"/>
          </a:p>
          <a:p>
            <a:r>
              <a:rPr lang="fr-FR" sz="1100" dirty="0"/>
              <a:t>    </a:t>
            </a:r>
            <a:r>
              <a:rPr lang="fr-FR" sz="1100" b="1" dirty="0"/>
              <a:t>Catégorie 2 :</a:t>
            </a:r>
          </a:p>
          <a:p>
            <a:r>
              <a:rPr lang="fr-FR" sz="1100" dirty="0"/>
              <a:t>        5,3 % des ventes</a:t>
            </a:r>
            <a:endParaRPr lang="fr-FR" sz="1200" dirty="0"/>
          </a:p>
          <a:p>
            <a:r>
              <a:rPr lang="fr-FR" sz="1100" b="1" dirty="0"/>
              <a:t>➤ Catégorie à faible impact</a:t>
            </a:r>
          </a:p>
          <a:p>
            <a:endParaRPr lang="fr-FR" sz="1100" b="1" dirty="0"/>
          </a:p>
          <a:p>
            <a:r>
              <a:rPr lang="fr-FR" sz="1400" b="1" dirty="0"/>
              <a:t>📊 Analyse des Ventes rapporté au nombre d’article</a:t>
            </a:r>
            <a:endParaRPr lang="fr-FR" sz="1400" dirty="0"/>
          </a:p>
          <a:p>
            <a:r>
              <a:rPr lang="fr-FR" sz="1100" dirty="0"/>
              <a:t>Vue globale des ventes :</a:t>
            </a:r>
          </a:p>
          <a:p>
            <a:r>
              <a:rPr lang="fr-FR" sz="1100" dirty="0"/>
              <a:t>    </a:t>
            </a:r>
            <a:r>
              <a:rPr lang="fr-FR" sz="1100" b="1" dirty="0"/>
              <a:t>Catégorie 0 :</a:t>
            </a:r>
          </a:p>
          <a:p>
            <a:r>
              <a:rPr lang="fr-FR" sz="1100" dirty="0"/>
              <a:t>        181,3 ventes par article</a:t>
            </a:r>
          </a:p>
          <a:p>
            <a:r>
              <a:rPr lang="fr-FR" sz="1100" dirty="0"/>
              <a:t>        ➤ </a:t>
            </a:r>
            <a:r>
              <a:rPr lang="fr-FR" sz="1100" b="1" dirty="0"/>
              <a:t>efficacité moyenne</a:t>
            </a:r>
          </a:p>
          <a:p>
            <a:endParaRPr lang="fr-FR" sz="1100" b="1" dirty="0"/>
          </a:p>
          <a:p>
            <a:r>
              <a:rPr lang="fr-FR" sz="1100" b="1" dirty="0"/>
              <a:t>    Catégorie 1 :</a:t>
            </a:r>
          </a:p>
          <a:p>
            <a:r>
              <a:rPr lang="fr-FR" sz="1100" dirty="0"/>
              <a:t>        319,7 ventes par article</a:t>
            </a:r>
          </a:p>
          <a:p>
            <a:r>
              <a:rPr lang="fr-FR" sz="1100" dirty="0"/>
              <a:t>        ➤ </a:t>
            </a:r>
            <a:r>
              <a:rPr lang="fr-FR" sz="1100" b="1" dirty="0"/>
              <a:t>Très forte efficacité commerciale</a:t>
            </a:r>
          </a:p>
          <a:p>
            <a:endParaRPr lang="fr-FR" sz="1100" dirty="0"/>
          </a:p>
          <a:p>
            <a:r>
              <a:rPr lang="fr-FR" sz="1100" dirty="0"/>
              <a:t>    </a:t>
            </a:r>
            <a:r>
              <a:rPr lang="fr-FR" sz="1100" b="1" dirty="0"/>
              <a:t>Catégorie 2 :</a:t>
            </a:r>
          </a:p>
          <a:p>
            <a:r>
              <a:rPr lang="fr-FR" sz="1100" dirty="0"/>
              <a:t>        154,6 ventes par article</a:t>
            </a:r>
          </a:p>
          <a:p>
            <a:r>
              <a:rPr lang="fr-FR" sz="1100" dirty="0"/>
              <a:t>        ➤</a:t>
            </a:r>
            <a:r>
              <a:rPr lang="fr-FR" sz="1100" b="1" dirty="0"/>
              <a:t>efficacité moyenne, mais la plus basse</a:t>
            </a:r>
          </a:p>
          <a:p>
            <a:endParaRPr lang="fr-FR" sz="1100" b="1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062A88C6-11D8-5538-5657-DEC6AF4D2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54" y="4137862"/>
            <a:ext cx="4362906" cy="22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EC920-3BAF-A784-3F0E-A1F8F935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526912"/>
            <a:ext cx="12347775" cy="2730888"/>
          </a:xfrm>
        </p:spPr>
        <p:txBody>
          <a:bodyPr>
            <a:normAutofit/>
          </a:bodyPr>
          <a:lstStyle/>
          <a:p>
            <a:r>
              <a:rPr lang="fr-FR" sz="5400" b="1" dirty="0"/>
              <a:t>Analyse Top et Flop CA et ventes</a:t>
            </a:r>
          </a:p>
        </p:txBody>
      </p:sp>
    </p:spTree>
    <p:extLst>
      <p:ext uri="{BB962C8B-B14F-4D97-AF65-F5344CB8AC3E}">
        <p14:creationId xmlns:p14="http://schemas.microsoft.com/office/powerpoint/2010/main" val="362915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E19BF-CE9E-1760-381A-F647CC16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055" y="482153"/>
            <a:ext cx="8071531" cy="844685"/>
          </a:xfrm>
        </p:spPr>
        <p:txBody>
          <a:bodyPr/>
          <a:lstStyle/>
          <a:p>
            <a:r>
              <a:rPr lang="fr-FR" dirty="0"/>
              <a:t>Top 10 produits par rapport au CA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C48896-107B-66C0-C9D5-4B502EE80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7" y="1615272"/>
            <a:ext cx="6742018" cy="433823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605B80-B3B7-5631-AC12-18C725570354}"/>
              </a:ext>
            </a:extLst>
          </p:cNvPr>
          <p:cNvSpPr txBox="1"/>
          <p:nvPr/>
        </p:nvSpPr>
        <p:spPr>
          <a:xfrm>
            <a:off x="7311657" y="1859339"/>
            <a:ext cx="4433776" cy="31393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b="1" dirty="0"/>
              <a:t>🏆 Top 10 des Produits par Chiffre d’Affaires </a:t>
            </a:r>
          </a:p>
          <a:p>
            <a:pPr>
              <a:buNone/>
            </a:pP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🔢 </a:t>
            </a:r>
            <a:r>
              <a:rPr lang="fr-FR" sz="1400" b="1" dirty="0"/>
              <a:t>6 produits</a:t>
            </a:r>
            <a:r>
              <a:rPr lang="fr-FR" sz="1400" dirty="0"/>
              <a:t> appartiennent à la </a:t>
            </a:r>
            <a:r>
              <a:rPr lang="fr-FR" sz="1400" b="1" dirty="0"/>
              <a:t>catégorie 2</a:t>
            </a:r>
            <a:r>
              <a:rPr lang="fr-FR" sz="1400" dirty="0"/>
              <a:t>, </a:t>
            </a:r>
            <a:r>
              <a:rPr lang="fr-FR" sz="1400" b="1" dirty="0"/>
              <a:t>4 à la catégorie 1</a:t>
            </a:r>
            <a:r>
              <a:rPr lang="fr-F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❌ </a:t>
            </a:r>
            <a:r>
              <a:rPr lang="fr-FR" sz="1400" b="1" dirty="0"/>
              <a:t>Catégorie 0 absente</a:t>
            </a:r>
            <a:r>
              <a:rPr lang="fr-FR" sz="1400" dirty="0"/>
              <a:t> : moins génératrice de chiffre d'affaires.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💸 </a:t>
            </a:r>
            <a:r>
              <a:rPr lang="fr-FR" sz="1400" b="1" dirty="0"/>
              <a:t>Prix des best-CA : entre 23,83 € et 145,99 €</a:t>
            </a:r>
            <a:r>
              <a:rPr lang="fr-F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📈 </a:t>
            </a:r>
            <a:r>
              <a:rPr lang="fr-FR" sz="1400" b="1" dirty="0"/>
              <a:t>Produit le plus performant</a:t>
            </a:r>
            <a:r>
              <a:rPr lang="fr-FR" sz="1400" dirty="0"/>
              <a:t> : 94 894 € de CA avec un prix élevé (145,99 €).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✅ </a:t>
            </a:r>
            <a:r>
              <a:rPr lang="fr-FR" sz="1400" b="1" dirty="0"/>
              <a:t>Conclusion</a:t>
            </a:r>
            <a:r>
              <a:rPr lang="fr-FR" sz="1400" dirty="0"/>
              <a:t> : les produits premium (cat. 1 et 2), bien positionnés, génèrent un CA important.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75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3E060-F21D-799F-E3C8-9E2D9688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586" y="412177"/>
            <a:ext cx="8911687" cy="714874"/>
          </a:xfrm>
        </p:spPr>
        <p:txBody>
          <a:bodyPr/>
          <a:lstStyle/>
          <a:p>
            <a:r>
              <a:rPr lang="fr-FR" dirty="0"/>
              <a:t>Flop 10 produits par rapport au CA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F1BF901-D641-77AA-09DD-3FB58AEA9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3" y="2032591"/>
            <a:ext cx="6945581" cy="443997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E977A8-A3B7-F955-DA58-C13768E26AEE}"/>
              </a:ext>
            </a:extLst>
          </p:cNvPr>
          <p:cNvSpPr txBox="1"/>
          <p:nvPr/>
        </p:nvSpPr>
        <p:spPr>
          <a:xfrm>
            <a:off x="8110424" y="1024795"/>
            <a:ext cx="3934231" cy="48013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❌ Flop 10 des Produits par Chiffre d'Affaires</a:t>
            </a:r>
          </a:p>
          <a:p>
            <a:endParaRPr lang="fr-FR" dirty="0"/>
          </a:p>
          <a:p>
            <a:r>
              <a:rPr lang="fr-FR" sz="1400" dirty="0"/>
              <a:t>    Tous les produits proviennent de la catégorie 0, qui semble peu performante.</a:t>
            </a:r>
          </a:p>
          <a:p>
            <a:r>
              <a:rPr lang="fr-FR" sz="1400" dirty="0"/>
              <a:t>    Prix très bas (0,99 € à 2,48 €) ➝ faible contribution au CA.</a:t>
            </a:r>
          </a:p>
          <a:p>
            <a:r>
              <a:rPr lang="fr-FR" sz="1400" dirty="0"/>
              <a:t>    CA maximum : 2,56 €, très loin des top ventes.</a:t>
            </a:r>
          </a:p>
          <a:p>
            <a:r>
              <a:rPr lang="fr-FR" sz="1400" dirty="0"/>
              <a:t>    Ces produits ne sont ni attractifs, ni vendus en volume.</a:t>
            </a:r>
          </a:p>
          <a:p>
            <a:endParaRPr lang="fr-FR" dirty="0"/>
          </a:p>
          <a:p>
            <a:r>
              <a:rPr lang="fr-FR" b="1" dirty="0"/>
              <a:t>    👉 Actions possibles :</a:t>
            </a:r>
            <a:endParaRPr lang="fr-FR" dirty="0"/>
          </a:p>
          <a:p>
            <a:r>
              <a:rPr lang="fr-FR" sz="1600" dirty="0"/>
              <a:t>        </a:t>
            </a:r>
            <a:r>
              <a:rPr lang="fr-FR" sz="1400" dirty="0"/>
              <a:t>Réévaluer l’utilité de ces produits au catalogue.</a:t>
            </a:r>
          </a:p>
          <a:p>
            <a:r>
              <a:rPr lang="fr-FR" sz="1400" dirty="0"/>
              <a:t>        Les retirer ou les regrouper dans des offres packagées.</a:t>
            </a:r>
          </a:p>
          <a:p>
            <a:r>
              <a:rPr lang="fr-FR" sz="1400" dirty="0"/>
              <a:t>        Tester une meilleure visibilité ou repositionnement marketing.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262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30F10-B615-5914-53F3-F8A0D6B2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34" y="539050"/>
            <a:ext cx="8911687" cy="1280890"/>
          </a:xfrm>
        </p:spPr>
        <p:txBody>
          <a:bodyPr/>
          <a:lstStyle/>
          <a:p>
            <a:r>
              <a:rPr lang="fr-FR" dirty="0"/>
              <a:t>Distribution du CA par produit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6BFCF2A-B952-31F7-9EE6-78649A7D4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1" y="2261191"/>
            <a:ext cx="7266795" cy="377825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2F269A-8ECD-C055-E597-E21439779BB2}"/>
              </a:ext>
            </a:extLst>
          </p:cNvPr>
          <p:cNvSpPr txBox="1"/>
          <p:nvPr/>
        </p:nvSpPr>
        <p:spPr>
          <a:xfrm>
            <a:off x="8197702" y="1446028"/>
            <a:ext cx="3795824" cy="47705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🔍 Décryptage de ta phrase :</a:t>
            </a:r>
          </a:p>
          <a:p>
            <a:endParaRPr lang="fr-FR" sz="1600" dirty="0"/>
          </a:p>
          <a:p>
            <a:r>
              <a:rPr lang="fr-FR" sz="1400" dirty="0"/>
              <a:t>    80 % du chiffre d'affaires (CA) provient de 21,42 % des produits.</a:t>
            </a:r>
          </a:p>
          <a:p>
            <a:r>
              <a:rPr lang="fr-FR" sz="1400" dirty="0"/>
              <a:t>    → Ce qui est très proche de la règle de Pareto : 20 % des causes (ici, les produits) génèrent 80 % des effets (ici, le CA).</a:t>
            </a:r>
          </a:p>
          <a:p>
            <a:endParaRPr lang="fr-FR" sz="1600" dirty="0"/>
          </a:p>
          <a:p>
            <a:r>
              <a:rPr lang="fr-FR" sz="1600" b="1" dirty="0"/>
              <a:t>✅ Ce que ça implique :</a:t>
            </a:r>
          </a:p>
          <a:p>
            <a:r>
              <a:rPr lang="fr-FR" sz="1400" dirty="0"/>
              <a:t>    Une minorité de produits génèrent la majorité des revenus.</a:t>
            </a:r>
          </a:p>
          <a:p>
            <a:r>
              <a:rPr lang="fr-FR" sz="1400" dirty="0"/>
              <a:t>    C’est un indicateur puissant pour optimiser la gestion : marketing, stock, mise en avant, etc.</a:t>
            </a:r>
          </a:p>
          <a:p>
            <a:r>
              <a:rPr lang="fr-FR" sz="1400" dirty="0"/>
              <a:t>    Ça permet d’ :</a:t>
            </a:r>
          </a:p>
          <a:p>
            <a:r>
              <a:rPr lang="fr-FR" sz="1400" dirty="0"/>
              <a:t>       - Identifier les produits phares à prioriser.</a:t>
            </a:r>
          </a:p>
          <a:p>
            <a:r>
              <a:rPr lang="fr-FR" sz="1400" dirty="0"/>
              <a:t>        -Repenser les efforts investis dans les produits qui rapportent peu.</a:t>
            </a:r>
          </a:p>
          <a:p>
            <a:r>
              <a:rPr lang="fr-FR" sz="1400" dirty="0"/>
              <a:t>        -Affiner l’offre ou la stratégie commerciale.</a:t>
            </a:r>
          </a:p>
        </p:txBody>
      </p:sp>
    </p:spTree>
    <p:extLst>
      <p:ext uri="{BB962C8B-B14F-4D97-AF65-F5344CB8AC3E}">
        <p14:creationId xmlns:p14="http://schemas.microsoft.com/office/powerpoint/2010/main" val="205736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A7815-C2AA-B1B3-2DAD-82523356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10 produits par rapport aux ventes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E1523D-F8A1-8056-70B8-88BA60DAE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7" y="1905000"/>
            <a:ext cx="7234753" cy="465528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B2A2F33-BD27-1953-D156-F13453B1E20F}"/>
              </a:ext>
            </a:extLst>
          </p:cNvPr>
          <p:cNvSpPr txBox="1"/>
          <p:nvPr/>
        </p:nvSpPr>
        <p:spPr>
          <a:xfrm>
            <a:off x="7666074" y="1905000"/>
            <a:ext cx="3997842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🏆 Top 10 des Produits par Chiffre d’Affaires </a:t>
            </a:r>
          </a:p>
          <a:p>
            <a:r>
              <a:rPr lang="fr-FR" sz="1400" dirty="0"/>
              <a:t>🔢 Tout les produits appartiennent à la catégorie 1</a:t>
            </a:r>
          </a:p>
          <a:p>
            <a:r>
              <a:rPr lang="fr-FR" sz="1400" dirty="0"/>
              <a:t>❌ Catégorie 0 &amp; 2 absente </a:t>
            </a:r>
          </a:p>
          <a:p>
            <a:r>
              <a:rPr lang="fr-FR" sz="1400" dirty="0"/>
              <a:t>💸 </a:t>
            </a:r>
            <a:r>
              <a:rPr lang="fr-FR" sz="1400" b="1" dirty="0"/>
              <a:t>Prix des best-seller </a:t>
            </a:r>
            <a:r>
              <a:rPr lang="fr-FR" sz="1400" dirty="0"/>
              <a:t>: entre 15,99 € et 23,99 €.</a:t>
            </a:r>
          </a:p>
          <a:p>
            <a:r>
              <a:rPr lang="fr-FR" sz="1400" dirty="0"/>
              <a:t>📈 Produit le plus performant : 2340 € de CA avec un prix élevé (23,99 €).</a:t>
            </a:r>
          </a:p>
          <a:p>
            <a:r>
              <a:rPr lang="fr-FR" sz="1400" dirty="0"/>
              <a:t>✅ </a:t>
            </a:r>
            <a:r>
              <a:rPr lang="fr-FR" sz="1400" b="1" dirty="0"/>
              <a:t>Conclusion : </a:t>
            </a:r>
            <a:r>
              <a:rPr lang="fr-FR" sz="1400" dirty="0"/>
              <a:t>les produits </a:t>
            </a:r>
            <a:r>
              <a:rPr lang="fr-FR" sz="1400" dirty="0" err="1"/>
              <a:t>categ</a:t>
            </a:r>
            <a:r>
              <a:rPr lang="fr-FR" sz="1400" dirty="0"/>
              <a:t> 1 sont plus performants</a:t>
            </a:r>
          </a:p>
        </p:txBody>
      </p:sp>
    </p:spTree>
    <p:extLst>
      <p:ext uri="{BB962C8B-B14F-4D97-AF65-F5344CB8AC3E}">
        <p14:creationId xmlns:p14="http://schemas.microsoft.com/office/powerpoint/2010/main" val="1272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57E3D-25B6-2D83-1BA8-3A0D0B79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17" y="624110"/>
            <a:ext cx="9441896" cy="917611"/>
          </a:xfrm>
        </p:spPr>
        <p:txBody>
          <a:bodyPr/>
          <a:lstStyle/>
          <a:p>
            <a:r>
              <a:rPr lang="fr-FR" dirty="0"/>
              <a:t>Flop 20 produits par rapport aux ventes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63309E0-A753-AA72-DB63-A635BB444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9" y="2100356"/>
            <a:ext cx="6976792" cy="4459931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E071ACF-A7D6-176D-AC4C-76E2097E3C01}"/>
              </a:ext>
            </a:extLst>
          </p:cNvPr>
          <p:cNvSpPr txBox="1"/>
          <p:nvPr/>
        </p:nvSpPr>
        <p:spPr>
          <a:xfrm>
            <a:off x="7558037" y="1622989"/>
            <a:ext cx="4327451" cy="3939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❌ Flop 20 des Produits par Ventes</a:t>
            </a:r>
            <a:endParaRPr lang="fr-FR" dirty="0"/>
          </a:p>
          <a:p>
            <a:r>
              <a:rPr lang="fr-FR" sz="1400" dirty="0"/>
              <a:t>    Ces 20 produits n’ont enregistré qu’une seule vente chacun.</a:t>
            </a:r>
          </a:p>
          <a:p>
            <a:r>
              <a:rPr lang="fr-FR" sz="1400" b="1" dirty="0"/>
              <a:t>📉 Prix de vente : </a:t>
            </a:r>
            <a:r>
              <a:rPr lang="fr-FR" sz="1400" dirty="0"/>
              <a:t>entre 0,99 € et 115,99 €</a:t>
            </a:r>
          </a:p>
          <a:p>
            <a:r>
              <a:rPr lang="fr-FR" sz="1400" b="1" dirty="0"/>
              <a:t>📦 Répartition par catégorie :</a:t>
            </a:r>
            <a:endParaRPr lang="fr-FR" sz="1400" dirty="0"/>
          </a:p>
          <a:p>
            <a:r>
              <a:rPr lang="fr-FR" sz="1400" dirty="0"/>
              <a:t>    16 produits dans la catégorie 0</a:t>
            </a:r>
          </a:p>
          <a:p>
            <a:r>
              <a:rPr lang="fr-FR" sz="1400" dirty="0"/>
              <a:t>    3 dans la catégorie 2</a:t>
            </a:r>
          </a:p>
          <a:p>
            <a:r>
              <a:rPr lang="fr-FR" sz="1400" dirty="0"/>
              <a:t>    1 dans la catégorie 1</a:t>
            </a:r>
          </a:p>
          <a:p>
            <a:endParaRPr lang="fr-FR" dirty="0"/>
          </a:p>
          <a:p>
            <a:r>
              <a:rPr lang="fr-FR" b="1" dirty="0"/>
              <a:t>🔍 Observations complémentaires :</a:t>
            </a:r>
            <a:endParaRPr lang="fr-FR" dirty="0"/>
          </a:p>
          <a:p>
            <a:r>
              <a:rPr lang="fr-FR" sz="1400" dirty="0"/>
              <a:t>-Produits potentiellement obsolètes, peu demandés, ou mal positionnés.</a:t>
            </a:r>
          </a:p>
          <a:p>
            <a:endParaRPr lang="fr-FR" sz="1400" dirty="0"/>
          </a:p>
          <a:p>
            <a:r>
              <a:rPr lang="fr-FR" sz="1400" b="1" dirty="0"/>
              <a:t>👉 Actions possibles :</a:t>
            </a:r>
          </a:p>
          <a:p>
            <a:r>
              <a:rPr lang="fr-FR" sz="1400" dirty="0"/>
              <a:t>    Lancer des promotions ciblées ou du déstockage.</a:t>
            </a:r>
          </a:p>
          <a:p>
            <a:r>
              <a:rPr lang="fr-FR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7684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42544-DDAB-B30E-C4EF-714FA8AA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587" y="375799"/>
            <a:ext cx="6497912" cy="1280890"/>
          </a:xfrm>
        </p:spPr>
        <p:txBody>
          <a:bodyPr/>
          <a:lstStyle/>
          <a:p>
            <a:r>
              <a:rPr lang="fr-FR" dirty="0"/>
              <a:t>Distribution des ventes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0BF106-7FCF-AE15-CD53-B4916569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4" y="2265684"/>
            <a:ext cx="7564507" cy="396609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494DCD6-001A-3097-E3C2-E2F40F9E7007}"/>
              </a:ext>
            </a:extLst>
          </p:cNvPr>
          <p:cNvSpPr txBox="1"/>
          <p:nvPr/>
        </p:nvSpPr>
        <p:spPr>
          <a:xfrm>
            <a:off x="8617131" y="1438571"/>
            <a:ext cx="3356344" cy="45858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📊 Analyse des Ventes - Répartition Produits</a:t>
            </a:r>
          </a:p>
          <a:p>
            <a:endParaRPr lang="fr-FR" sz="1400" dirty="0"/>
          </a:p>
          <a:p>
            <a:r>
              <a:rPr lang="fr-FR" sz="1400" dirty="0"/>
              <a:t>    80 % des ventes sont réalisées par seulement 24,79 % des produits.</a:t>
            </a:r>
          </a:p>
          <a:p>
            <a:endParaRPr lang="fr-FR" sz="1400" dirty="0"/>
          </a:p>
          <a:p>
            <a:r>
              <a:rPr lang="fr-FR" sz="1400" dirty="0"/>
              <a:t>💡 Cela confirme une tendance proche de la loi de Pareto :</a:t>
            </a:r>
          </a:p>
          <a:p>
            <a:endParaRPr lang="fr-FR" sz="1400" dirty="0"/>
          </a:p>
          <a:p>
            <a:r>
              <a:rPr lang="fr-FR" sz="1400" dirty="0"/>
              <a:t>    Environ 20 % des produits génèrent 80 % du chiffre d’affaires.</a:t>
            </a:r>
          </a:p>
          <a:p>
            <a:endParaRPr lang="fr-FR" sz="1400" dirty="0"/>
          </a:p>
          <a:p>
            <a:r>
              <a:rPr lang="fr-FR" b="1" dirty="0"/>
              <a:t>🔍 Interprétation :</a:t>
            </a:r>
          </a:p>
          <a:p>
            <a:endParaRPr lang="fr-FR" sz="1400" dirty="0"/>
          </a:p>
          <a:p>
            <a:r>
              <a:rPr lang="fr-FR" sz="1400" dirty="0"/>
              <a:t>    Forte concentration de la performance sur une minorité de références.</a:t>
            </a:r>
          </a:p>
          <a:p>
            <a:r>
              <a:rPr lang="fr-FR" sz="1400" dirty="0"/>
              <a:t>    Opportunité d’optimiser l’offre en mettant l’accent sur les produits les plus rentables.</a:t>
            </a:r>
          </a:p>
        </p:txBody>
      </p:sp>
    </p:spTree>
    <p:extLst>
      <p:ext uri="{BB962C8B-B14F-4D97-AF65-F5344CB8AC3E}">
        <p14:creationId xmlns:p14="http://schemas.microsoft.com/office/powerpoint/2010/main" val="64726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05855-35DC-3A44-EBB1-344DCCBA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946" y="2660965"/>
            <a:ext cx="9335386" cy="2038626"/>
          </a:xfrm>
        </p:spPr>
        <p:txBody>
          <a:bodyPr>
            <a:noAutofit/>
          </a:bodyPr>
          <a:lstStyle/>
          <a:p>
            <a:r>
              <a:rPr lang="fr-FR" sz="6000" b="1" dirty="0"/>
              <a:t>Analyse clients distincts</a:t>
            </a:r>
          </a:p>
        </p:txBody>
      </p:sp>
    </p:spTree>
    <p:extLst>
      <p:ext uri="{BB962C8B-B14F-4D97-AF65-F5344CB8AC3E}">
        <p14:creationId xmlns:p14="http://schemas.microsoft.com/office/powerpoint/2010/main" val="227594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A9140-83A9-4195-2F6A-A108D52D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25" y="763473"/>
            <a:ext cx="3244349" cy="885713"/>
          </a:xfrm>
        </p:spPr>
        <p:txBody>
          <a:bodyPr>
            <a:normAutofit/>
          </a:bodyPr>
          <a:lstStyle/>
          <a:p>
            <a:r>
              <a:rPr lang="fr-FR" sz="4400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C323F-27D8-D7E8-86E1-5D111D99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0886" y="1671488"/>
            <a:ext cx="3697288" cy="3803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1) Présentation des données</a:t>
            </a:r>
          </a:p>
          <a:p>
            <a:pPr marL="0" indent="0">
              <a:buNone/>
            </a:pPr>
            <a:r>
              <a:rPr lang="fr-FR" b="1" dirty="0"/>
              <a:t>2) Analyse des prix</a:t>
            </a:r>
          </a:p>
          <a:p>
            <a:pPr marL="0" indent="0">
              <a:buNone/>
            </a:pPr>
            <a:r>
              <a:rPr lang="fr-FR" b="1" dirty="0"/>
              <a:t>3) Analyse du CA</a:t>
            </a:r>
          </a:p>
          <a:p>
            <a:pPr marL="0" indent="0">
              <a:buNone/>
            </a:pPr>
            <a:r>
              <a:rPr lang="fr-FR" b="1" dirty="0"/>
              <a:t>4) Analyse des ventes</a:t>
            </a:r>
          </a:p>
          <a:p>
            <a:pPr marL="0" indent="0">
              <a:buNone/>
            </a:pPr>
            <a:r>
              <a:rPr lang="fr-FR" b="1" dirty="0"/>
              <a:t>5) Top et Flop Vente &amp; CA</a:t>
            </a:r>
          </a:p>
          <a:p>
            <a:pPr marL="0" indent="0">
              <a:buNone/>
            </a:pPr>
            <a:r>
              <a:rPr lang="fr-FR" b="1" dirty="0"/>
              <a:t>7) Analyse clientèles distincts</a:t>
            </a:r>
          </a:p>
          <a:p>
            <a:pPr marL="0" indent="0">
              <a:buNone/>
            </a:pPr>
            <a:r>
              <a:rPr lang="fr-FR" b="1" dirty="0"/>
              <a:t>8) Segmentation clientèles</a:t>
            </a:r>
          </a:p>
          <a:p>
            <a:pPr marL="0" indent="0">
              <a:buNone/>
            </a:pPr>
            <a:r>
              <a:rPr lang="fr-FR" b="1" dirty="0"/>
              <a:t>9) Analyse corrélation</a:t>
            </a:r>
          </a:p>
          <a:p>
            <a:pPr marL="0" indent="0">
              <a:buNone/>
            </a:pPr>
            <a:r>
              <a:rPr lang="fr-FR" b="1" dirty="0"/>
              <a:t>10) Conclusions et Rappels</a:t>
            </a:r>
          </a:p>
        </p:txBody>
      </p:sp>
    </p:spTree>
    <p:extLst>
      <p:ext uri="{BB962C8B-B14F-4D97-AF65-F5344CB8AC3E}">
        <p14:creationId xmlns:p14="http://schemas.microsoft.com/office/powerpoint/2010/main" val="184600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D2E8B-1E4D-224D-A9A9-F7665A17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363" y="592297"/>
            <a:ext cx="6678666" cy="736857"/>
          </a:xfrm>
        </p:spPr>
        <p:txBody>
          <a:bodyPr/>
          <a:lstStyle/>
          <a:p>
            <a:r>
              <a:rPr lang="fr-FR" dirty="0"/>
              <a:t>Nombre de clients par mois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809D709-6C9E-435C-CC0C-C9A3C9834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22" y="2014388"/>
            <a:ext cx="7006199" cy="377825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0D1C78C-757E-401C-7E83-1603E50F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421" y="2014388"/>
            <a:ext cx="4414523" cy="34317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 dirty="0"/>
              <a:t>👥 Évolution des clients distincts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/>
              <a:t> </a:t>
            </a:r>
            <a:r>
              <a:rPr lang="fr-FR" sz="1400" dirty="0"/>
              <a:t>🔹 </a:t>
            </a:r>
            <a:r>
              <a:rPr lang="fr-FR" altLang="fr-FR" sz="1400" dirty="0"/>
              <a:t>03/21 – 09/21 : Stabilité (~5600-5700)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/>
              <a:t> </a:t>
            </a:r>
            <a:r>
              <a:rPr lang="fr-FR" sz="1400" dirty="0"/>
              <a:t>🔹 </a:t>
            </a:r>
            <a:r>
              <a:rPr lang="fr-FR" altLang="fr-FR" sz="1400" dirty="0"/>
              <a:t>09/21 – 02/22 : Pic en 09/21, puis baisse progressive (~5700-5800)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/>
              <a:t> </a:t>
            </a:r>
            <a:r>
              <a:rPr lang="fr-FR" sz="1400" dirty="0"/>
              <a:t>🔹 </a:t>
            </a:r>
            <a:r>
              <a:rPr lang="fr-FR" altLang="fr-FR" sz="1400" dirty="0"/>
              <a:t>02/22 – 01/23 : Stabilité haute (~5700-5850)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/>
              <a:t> </a:t>
            </a:r>
            <a:r>
              <a:rPr lang="fr-FR" sz="1400" dirty="0"/>
              <a:t>🔹 </a:t>
            </a:r>
            <a:r>
              <a:rPr lang="fr-FR" altLang="fr-FR" sz="1400" dirty="0"/>
              <a:t>01/23 – 02/23 : ❗ Chute brutale de 5800 → 5600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b="1" dirty="0"/>
              <a:t>⚠️ Risque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/>
              <a:t>    </a:t>
            </a:r>
            <a:r>
              <a:rPr lang="fr-FR" altLang="fr-FR" sz="1400" dirty="0"/>
              <a:t>Cette baisse soudaine pourrait impacter négativement le 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/>
              <a:t>    À surveiller : fidélisation &amp; acquisition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A4530-A05C-1E3F-A98B-CB2230D5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853" y="2534685"/>
            <a:ext cx="8124694" cy="1130262"/>
          </a:xfrm>
        </p:spPr>
        <p:txBody>
          <a:bodyPr>
            <a:normAutofit/>
          </a:bodyPr>
          <a:lstStyle/>
          <a:p>
            <a:r>
              <a:rPr lang="fr-FR" sz="6000" b="1" dirty="0"/>
              <a:t>Segmentation clients</a:t>
            </a:r>
          </a:p>
        </p:txBody>
      </p:sp>
    </p:spTree>
    <p:extLst>
      <p:ext uri="{BB962C8B-B14F-4D97-AF65-F5344CB8AC3E}">
        <p14:creationId xmlns:p14="http://schemas.microsoft.com/office/powerpoint/2010/main" val="173934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E3FD7-0B23-9943-88C4-FEB8F0AA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48" y="549682"/>
            <a:ext cx="8911687" cy="1280890"/>
          </a:xfrm>
        </p:spPr>
        <p:txBody>
          <a:bodyPr/>
          <a:lstStyle/>
          <a:p>
            <a:r>
              <a:rPr lang="fr-FR" dirty="0"/>
              <a:t>Segmentation client Récence Fréquence Montant(RFM)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FA4322-4B74-DC90-919E-01CAD90A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539" y="2112335"/>
            <a:ext cx="8549996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300" b="1" dirty="0"/>
              <a:t>📊 Composantes de l’analyse RFM :</a:t>
            </a:r>
          </a:p>
          <a:p>
            <a:pPr marL="0" indent="0">
              <a:buNone/>
            </a:pPr>
            <a:r>
              <a:rPr lang="fr-FR" sz="1400" b="1" dirty="0"/>
              <a:t>Récence </a:t>
            </a:r>
            <a:r>
              <a:rPr lang="fr-FR" sz="1400" dirty="0"/>
              <a:t>:Nombre de jours depuis la dernière commande (date actuelle - dernière commande)	</a:t>
            </a:r>
          </a:p>
          <a:p>
            <a:pPr marL="0" indent="0">
              <a:buNone/>
            </a:pPr>
            <a:r>
              <a:rPr lang="fr-FR" sz="1400" b="1" dirty="0"/>
              <a:t>Fréquence :</a:t>
            </a:r>
            <a:r>
              <a:rPr lang="fr-FR" sz="1400" dirty="0"/>
              <a:t>Nombre de transactions uniques (via </a:t>
            </a:r>
            <a:r>
              <a:rPr lang="fr-FR" sz="1400" dirty="0" err="1"/>
              <a:t>session_id</a:t>
            </a:r>
            <a:r>
              <a:rPr lang="fr-FR" sz="1400" dirty="0"/>
              <a:t>) sur la période analysée	</a:t>
            </a:r>
          </a:p>
          <a:p>
            <a:pPr marL="0" indent="0">
              <a:buNone/>
            </a:pPr>
            <a:r>
              <a:rPr lang="fr-FR" sz="1400" b="1" dirty="0"/>
              <a:t>Montant :</a:t>
            </a:r>
            <a:r>
              <a:rPr lang="fr-FR" sz="1400" dirty="0"/>
              <a:t>Somme totale dépensée (</a:t>
            </a:r>
            <a:r>
              <a:rPr lang="fr-FR" sz="1400" dirty="0" err="1"/>
              <a:t>price</a:t>
            </a:r>
            <a:r>
              <a:rPr lang="fr-FR" sz="1400" dirty="0"/>
              <a:t>) par client	</a:t>
            </a:r>
          </a:p>
          <a:p>
            <a:pPr marL="0" indent="0">
              <a:buNone/>
            </a:pPr>
            <a:r>
              <a:rPr lang="fr-FR" sz="2500" b="1" dirty="0"/>
              <a:t>🧮 Méthode de segmentation :</a:t>
            </a:r>
            <a:endParaRPr lang="fr-FR" sz="1400" dirty="0"/>
          </a:p>
          <a:p>
            <a:pPr marL="0" indent="0">
              <a:buNone/>
            </a:pPr>
            <a:r>
              <a:rPr lang="fr-FR" sz="1200" dirty="0"/>
              <a:t>    </a:t>
            </a:r>
            <a:r>
              <a:rPr lang="fr-FR" sz="1400" dirty="0"/>
              <a:t>Les clients sont classés par quintiles (20 % supérieurs, suivants, etc.).</a:t>
            </a:r>
          </a:p>
          <a:p>
            <a:pPr marL="0" indent="0">
              <a:buNone/>
            </a:pPr>
            <a:r>
              <a:rPr lang="fr-FR" sz="1400" dirty="0"/>
              <a:t>    Chaque client reçoit une note de 1 à 5 pour chaque dimension :</a:t>
            </a:r>
          </a:p>
          <a:p>
            <a:pPr marL="0" indent="0">
              <a:buNone/>
            </a:pPr>
            <a:r>
              <a:rPr lang="fr-FR" sz="1400" dirty="0"/>
              <a:t>        1 = faible, 5 = élevé (sauf pour la récence où 1 = très récent).</a:t>
            </a:r>
          </a:p>
          <a:p>
            <a:pPr marL="0" indent="0">
              <a:buNone/>
            </a:pPr>
            <a:r>
              <a:rPr lang="fr-FR" sz="1400" dirty="0"/>
              <a:t>    Le code RFM est formé en concaténant les scores :</a:t>
            </a:r>
          </a:p>
          <a:p>
            <a:pPr marL="0" indent="0">
              <a:buNone/>
            </a:pPr>
            <a:r>
              <a:rPr lang="fr-FR" sz="1400" dirty="0"/>
              <a:t>    ➤ Exemple : R=1, F=2, M=2 → Code 122</a:t>
            </a:r>
          </a:p>
        </p:txBody>
      </p:sp>
    </p:spTree>
    <p:extLst>
      <p:ext uri="{BB962C8B-B14F-4D97-AF65-F5344CB8AC3E}">
        <p14:creationId xmlns:p14="http://schemas.microsoft.com/office/powerpoint/2010/main" val="424150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7404E-33C8-377F-D50A-7B5A117D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Segmentation clients RFM(Récence Fréquence Montant)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C72614-5903-9932-DF9B-C70790A5C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7" y="3903810"/>
            <a:ext cx="3770466" cy="2971580"/>
          </a:xfrm>
          <a:prstGeom prst="rect">
            <a:avLst/>
          </a:prstGeo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0766C9B-937E-1654-09DB-8A6B1612D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884" y="2303609"/>
            <a:ext cx="4561370" cy="3200402"/>
          </a:xfrm>
          <a:ln w="28575"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fr-FR" b="1" dirty="0"/>
              <a:t>📈 Résultats de la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43,3 %</a:t>
            </a:r>
            <a:r>
              <a:rPr lang="fr-FR" dirty="0"/>
              <a:t> des clients sont </a:t>
            </a:r>
            <a:r>
              <a:rPr lang="fr-FR" b="1" dirty="0"/>
              <a:t>à suivre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19,5 %</a:t>
            </a:r>
            <a:r>
              <a:rPr lang="fr-FR" dirty="0"/>
              <a:t> à </a:t>
            </a:r>
            <a:r>
              <a:rPr lang="fr-FR" b="1" dirty="0"/>
              <a:t>réactiver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15 %</a:t>
            </a:r>
            <a:r>
              <a:rPr lang="fr-FR" dirty="0"/>
              <a:t> sont </a:t>
            </a:r>
            <a:r>
              <a:rPr lang="fr-FR" b="1" dirty="0"/>
              <a:t>récents</a:t>
            </a:r>
            <a:r>
              <a:rPr lang="fr-FR" dirty="0"/>
              <a:t>, </a:t>
            </a:r>
            <a:r>
              <a:rPr lang="fr-FR" b="1" dirty="0"/>
              <a:t>11,1 %</a:t>
            </a:r>
            <a:r>
              <a:rPr lang="fr-FR" dirty="0"/>
              <a:t> </a:t>
            </a:r>
            <a:r>
              <a:rPr lang="fr-FR" b="1" dirty="0"/>
              <a:t>fréquents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Seulement </a:t>
            </a:r>
            <a:r>
              <a:rPr lang="fr-FR" b="1" dirty="0"/>
              <a:t>6,6 % de champions</a:t>
            </a:r>
            <a:r>
              <a:rPr lang="fr-FR" dirty="0"/>
              <a:t> et </a:t>
            </a:r>
            <a:r>
              <a:rPr lang="fr-FR" b="1" dirty="0"/>
              <a:t>4,5 % de gros dépensiers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➡️ Ces derniers segments sont </a:t>
            </a:r>
            <a:r>
              <a:rPr lang="fr-FR" b="1" dirty="0"/>
              <a:t>à fort potentiel</a:t>
            </a:r>
            <a:r>
              <a:rPr lang="fr-FR" dirty="0"/>
              <a:t>, mais </a:t>
            </a:r>
            <a:r>
              <a:rPr lang="fr-FR" b="1" dirty="0"/>
              <a:t>en minorité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8C284DD-5BA7-AD1E-444D-6F1510E1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7" y="1922390"/>
            <a:ext cx="3228205" cy="19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0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4908A-AD1E-345A-AD1C-AD860BA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942" y="539050"/>
            <a:ext cx="4784651" cy="779388"/>
          </a:xfrm>
        </p:spPr>
        <p:txBody>
          <a:bodyPr/>
          <a:lstStyle/>
          <a:p>
            <a:r>
              <a:rPr lang="fr-FR" dirty="0"/>
              <a:t>Segmentation RFM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86A26B1-AAE7-9639-3383-D64469237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6" y="2073351"/>
            <a:ext cx="6413618" cy="4490150"/>
          </a:xfr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D123317-471B-9548-8E8B-C1651565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8433"/>
              </p:ext>
            </p:extLst>
          </p:nvPr>
        </p:nvGraphicFramePr>
        <p:xfrm>
          <a:off x="6673704" y="132694"/>
          <a:ext cx="5392890" cy="65926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7630">
                  <a:extLst>
                    <a:ext uri="{9D8B030D-6E8A-4147-A177-3AD203B41FA5}">
                      <a16:colId xmlns:a16="http://schemas.microsoft.com/office/drawing/2014/main" val="4117478556"/>
                    </a:ext>
                  </a:extLst>
                </a:gridCol>
                <a:gridCol w="1797630">
                  <a:extLst>
                    <a:ext uri="{9D8B030D-6E8A-4147-A177-3AD203B41FA5}">
                      <a16:colId xmlns:a16="http://schemas.microsoft.com/office/drawing/2014/main" val="1732084541"/>
                    </a:ext>
                  </a:extLst>
                </a:gridCol>
                <a:gridCol w="1797630">
                  <a:extLst>
                    <a:ext uri="{9D8B030D-6E8A-4147-A177-3AD203B41FA5}">
                      <a16:colId xmlns:a16="http://schemas.microsoft.com/office/drawing/2014/main" val="1446828402"/>
                    </a:ext>
                  </a:extLst>
                </a:gridCol>
              </a:tblGrid>
              <a:tr h="524290">
                <a:tc>
                  <a:txBody>
                    <a:bodyPr/>
                    <a:lstStyle/>
                    <a:p>
                      <a:r>
                        <a:rPr lang="fr-FR" sz="1600" b="1" dirty="0"/>
                        <a:t>Segment</a:t>
                      </a:r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Comportement en librairie</a:t>
                      </a:r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Objectif marketing</a:t>
                      </a:r>
                    </a:p>
                  </a:txBody>
                  <a:tcPr marL="74735" marR="74735" marT="37367" marB="37367" anchor="ctr"/>
                </a:tc>
                <a:extLst>
                  <a:ext uri="{0D108BD9-81ED-4DB2-BD59-A6C34878D82A}">
                    <a16:rowId xmlns:a16="http://schemas.microsoft.com/office/drawing/2014/main" val="3828807536"/>
                  </a:ext>
                </a:extLst>
              </a:tr>
              <a:tr h="974920">
                <a:tc>
                  <a:txBody>
                    <a:bodyPr/>
                    <a:lstStyle/>
                    <a:p>
                      <a:r>
                        <a:rPr lang="fr-FR" sz="1100" b="1"/>
                        <a:t>Champions</a:t>
                      </a:r>
                      <a:endParaRPr lang="fr-FR" sz="1100"/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Achètent souvent, récemment, gros paniers</a:t>
                      </a:r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Fidéliser avec avantages exclusifs</a:t>
                      </a:r>
                    </a:p>
                  </a:txBody>
                  <a:tcPr marL="74735" marR="74735" marT="37367" marB="37367" anchor="ctr"/>
                </a:tc>
                <a:extLst>
                  <a:ext uri="{0D108BD9-81ED-4DB2-BD59-A6C34878D82A}">
                    <a16:rowId xmlns:a16="http://schemas.microsoft.com/office/drawing/2014/main" val="3004395752"/>
                  </a:ext>
                </a:extLst>
              </a:tr>
              <a:tr h="1197753">
                <a:tc>
                  <a:txBody>
                    <a:bodyPr/>
                    <a:lstStyle/>
                    <a:p>
                      <a:r>
                        <a:rPr lang="fr-FR" sz="1100" b="1" dirty="0"/>
                        <a:t>Clients fréquents</a:t>
                      </a:r>
                      <a:endParaRPr lang="fr-FR" sz="1100" dirty="0"/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Visites régulières, achats plus petits</a:t>
                      </a:r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Stimuler l’achat (packs, cartes, nouveautés)</a:t>
                      </a:r>
                    </a:p>
                  </a:txBody>
                  <a:tcPr marL="74735" marR="74735" marT="37367" marB="37367" anchor="ctr"/>
                </a:tc>
                <a:extLst>
                  <a:ext uri="{0D108BD9-81ED-4DB2-BD59-A6C34878D82A}">
                    <a16:rowId xmlns:a16="http://schemas.microsoft.com/office/drawing/2014/main" val="3499156093"/>
                  </a:ext>
                </a:extLst>
              </a:tr>
              <a:tr h="974920">
                <a:tc>
                  <a:txBody>
                    <a:bodyPr/>
                    <a:lstStyle/>
                    <a:p>
                      <a:r>
                        <a:rPr lang="fr-FR" sz="1100" b="1"/>
                        <a:t>Clients récents</a:t>
                      </a:r>
                      <a:endParaRPr lang="fr-FR" sz="1100"/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Nouveaux clients, 1er achat récent</a:t>
                      </a:r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Engager vite avec une offre ou reco personnalisée</a:t>
                      </a:r>
                    </a:p>
                  </a:txBody>
                  <a:tcPr marL="74735" marR="74735" marT="37367" marB="37367" anchor="ctr"/>
                </a:tc>
                <a:extLst>
                  <a:ext uri="{0D108BD9-81ED-4DB2-BD59-A6C34878D82A}">
                    <a16:rowId xmlns:a16="http://schemas.microsoft.com/office/drawing/2014/main" val="2208369659"/>
                  </a:ext>
                </a:extLst>
              </a:tr>
              <a:tr h="972904">
                <a:tc>
                  <a:txBody>
                    <a:bodyPr/>
                    <a:lstStyle/>
                    <a:p>
                      <a:r>
                        <a:rPr lang="fr-FR" sz="1100" b="1"/>
                        <a:t>Gros dépensiers</a:t>
                      </a:r>
                      <a:endParaRPr lang="fr-FR" sz="1100"/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Achats importants mais visites rares</a:t>
                      </a:r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Inciter à revenir (invitation, promo)</a:t>
                      </a:r>
                    </a:p>
                  </a:txBody>
                  <a:tcPr marL="74735" marR="74735" marT="37367" marB="37367" anchor="ctr"/>
                </a:tc>
                <a:extLst>
                  <a:ext uri="{0D108BD9-81ED-4DB2-BD59-A6C34878D82A}">
                    <a16:rowId xmlns:a16="http://schemas.microsoft.com/office/drawing/2014/main" val="1647835577"/>
                  </a:ext>
                </a:extLst>
              </a:tr>
              <a:tr h="972904">
                <a:tc>
                  <a:txBody>
                    <a:bodyPr/>
                    <a:lstStyle/>
                    <a:p>
                      <a:r>
                        <a:rPr lang="fr-FR" sz="1100" b="1"/>
                        <a:t>À réactiver</a:t>
                      </a:r>
                      <a:endParaRPr lang="fr-FR" sz="1100"/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Plus de passage depuis longtemps</a:t>
                      </a:r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Relancer via newsletter ou bons d’achat</a:t>
                      </a:r>
                    </a:p>
                  </a:txBody>
                  <a:tcPr marL="74735" marR="74735" marT="37367" marB="37367" anchor="ctr"/>
                </a:tc>
                <a:extLst>
                  <a:ext uri="{0D108BD9-81ED-4DB2-BD59-A6C34878D82A}">
                    <a16:rowId xmlns:a16="http://schemas.microsoft.com/office/drawing/2014/main" val="3833905147"/>
                  </a:ext>
                </a:extLst>
              </a:tr>
              <a:tr h="974920">
                <a:tc>
                  <a:txBody>
                    <a:bodyPr/>
                    <a:lstStyle/>
                    <a:p>
                      <a:r>
                        <a:rPr lang="fr-FR" sz="1100" b="1"/>
                        <a:t>Clients à suivre</a:t>
                      </a:r>
                      <a:endParaRPr lang="fr-FR" sz="1100"/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/>
                        <a:t>Très peu engagés, souvent 1 seule visite</a:t>
                      </a:r>
                    </a:p>
                  </a:txBody>
                  <a:tcPr marL="74735" marR="74735" marT="37367" marB="37367"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Tester des actions d’animation ciblée</a:t>
                      </a:r>
                    </a:p>
                  </a:txBody>
                  <a:tcPr marL="74735" marR="74735" marT="37367" marB="37367" anchor="ctr"/>
                </a:tc>
                <a:extLst>
                  <a:ext uri="{0D108BD9-81ED-4DB2-BD59-A6C34878D82A}">
                    <a16:rowId xmlns:a16="http://schemas.microsoft.com/office/drawing/2014/main" val="81144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9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91E5B-D90A-C697-6362-9ADEA392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0" y="2487168"/>
            <a:ext cx="8038002" cy="1065026"/>
          </a:xfrm>
        </p:spPr>
        <p:txBody>
          <a:bodyPr>
            <a:noAutofit/>
          </a:bodyPr>
          <a:lstStyle/>
          <a:p>
            <a:r>
              <a:rPr lang="fr-FR" sz="6000" b="1" dirty="0"/>
              <a:t>Analyse corrélation </a:t>
            </a:r>
            <a:br>
              <a:rPr lang="fr-FR" sz="6000" dirty="0"/>
            </a:b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05735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D6808-9D85-FB7A-7F3C-0B4AA975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648148" cy="825549"/>
          </a:xfrm>
        </p:spPr>
        <p:txBody>
          <a:bodyPr>
            <a:normAutofit/>
          </a:bodyPr>
          <a:lstStyle/>
          <a:p>
            <a:r>
              <a:rPr lang="fr-FR" sz="4400" dirty="0" err="1"/>
              <a:t>Outliers</a:t>
            </a:r>
            <a:endParaRPr lang="fr-FR" sz="4400" dirty="0"/>
          </a:p>
        </p:txBody>
      </p:sp>
      <p:pic>
        <p:nvPicPr>
          <p:cNvPr id="4" name="Espace réservé du contenu 6">
            <a:extLst>
              <a:ext uri="{FF2B5EF4-FFF2-40B4-BE49-F238E27FC236}">
                <a16:creationId xmlns:a16="http://schemas.microsoft.com/office/drawing/2014/main" id="{761268FF-8A6A-3194-8D3B-244225521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2" y="2704441"/>
            <a:ext cx="2809121" cy="2931764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BE5F353-A535-D1A8-8913-1F5C9090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97" y="2704440"/>
            <a:ext cx="2809121" cy="29317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F6F4C0-D2C7-412A-FFC1-3C971776EFF2}"/>
              </a:ext>
            </a:extLst>
          </p:cNvPr>
          <p:cNvSpPr txBox="1"/>
          <p:nvPr/>
        </p:nvSpPr>
        <p:spPr>
          <a:xfrm>
            <a:off x="7003175" y="1955796"/>
            <a:ext cx="4003288" cy="4278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600" b="1" dirty="0"/>
              <a:t>📌 Détection des clients </a:t>
            </a:r>
            <a:r>
              <a:rPr lang="fr-FR" sz="1600" b="1" dirty="0" err="1"/>
              <a:t>outliers</a:t>
            </a:r>
            <a:r>
              <a:rPr lang="fr-FR" sz="1600" b="1" dirty="0"/>
              <a:t> (</a:t>
            </a:r>
            <a:r>
              <a:rPr lang="fr-FR" sz="1600" b="1" dirty="0" err="1"/>
              <a:t>BtoB</a:t>
            </a:r>
            <a:r>
              <a:rPr lang="fr-FR" sz="1600" b="1" dirty="0"/>
              <a:t>)</a:t>
            </a:r>
          </a:p>
          <a:p>
            <a:pPr>
              <a:buNone/>
            </a:pPr>
            <a:endParaRPr lang="fr-FR" sz="1200" dirty="0"/>
          </a:p>
          <a:p>
            <a:pPr>
              <a:buNone/>
            </a:pPr>
            <a:r>
              <a:rPr lang="fr-FR" sz="1200" dirty="0"/>
              <a:t>🔍 </a:t>
            </a:r>
            <a:r>
              <a:rPr lang="fr-FR" sz="1200" b="1" dirty="0"/>
              <a:t>Méthode utilisée</a:t>
            </a:r>
            <a:r>
              <a:rPr lang="fr-FR" sz="1200" dirty="0"/>
              <a:t> : Interquartile (IQR)</a:t>
            </a:r>
            <a:br>
              <a:rPr lang="fr-FR" sz="1600" dirty="0"/>
            </a:br>
            <a:endParaRPr lang="fr-FR" sz="1600" dirty="0"/>
          </a:p>
          <a:p>
            <a:pPr>
              <a:buNone/>
            </a:pPr>
            <a:r>
              <a:rPr lang="fr-FR" sz="1200" dirty="0"/>
              <a:t>📏 </a:t>
            </a:r>
            <a:r>
              <a:rPr lang="fr-FR" sz="1200" b="1" dirty="0"/>
              <a:t>Seuil personnalisé</a:t>
            </a:r>
            <a:r>
              <a:rPr lang="fr-FR" sz="1200" dirty="0"/>
              <a:t> : </a:t>
            </a:r>
            <a:r>
              <a:rPr lang="fr-FR" sz="1200" b="1" dirty="0"/>
              <a:t>5 x IQR</a:t>
            </a:r>
            <a:r>
              <a:rPr lang="fr-FR" sz="1200" dirty="0"/>
              <a:t> au lieu de 1.5</a:t>
            </a:r>
            <a:br>
              <a:rPr lang="fr-FR" sz="1200" dirty="0"/>
            </a:br>
            <a:endParaRPr lang="fr-FR" sz="1200" dirty="0"/>
          </a:p>
          <a:p>
            <a:pPr>
              <a:buNone/>
            </a:pPr>
            <a:r>
              <a:rPr lang="fr-FR" sz="1200" dirty="0"/>
              <a:t>🎯 </a:t>
            </a:r>
            <a:r>
              <a:rPr lang="fr-FR" sz="1200" b="1" dirty="0"/>
              <a:t>Objectif</a:t>
            </a:r>
            <a:r>
              <a:rPr lang="fr-FR" sz="1200" dirty="0"/>
              <a:t> : exclure uniquement les clients </a:t>
            </a:r>
            <a:r>
              <a:rPr lang="fr-FR" sz="1200" b="1" dirty="0" err="1"/>
              <a:t>BtoB</a:t>
            </a:r>
            <a:r>
              <a:rPr lang="fr-FR" sz="1200" dirty="0"/>
              <a:t> au comportement </a:t>
            </a:r>
            <a:r>
              <a:rPr lang="fr-FR" sz="1200" b="1" dirty="0"/>
              <a:t>vraiment exceptionnel</a:t>
            </a:r>
            <a:r>
              <a:rPr lang="fr-FR" sz="1200" dirty="0"/>
              <a:t>, pas les particuliers un peu au-dessus de la moyenne</a:t>
            </a:r>
          </a:p>
          <a:p>
            <a:pPr>
              <a:buNone/>
            </a:pPr>
            <a:endParaRPr lang="fr-FR" sz="1200" dirty="0"/>
          </a:p>
          <a:p>
            <a:pPr>
              <a:buNone/>
            </a:pPr>
            <a:r>
              <a:rPr lang="fr-FR" sz="1200" dirty="0"/>
              <a:t>📊 </a:t>
            </a:r>
            <a:r>
              <a:rPr lang="fr-FR" sz="1200" b="1" dirty="0"/>
              <a:t>Résultats</a:t>
            </a:r>
            <a:r>
              <a:rPr lang="fr-FR" sz="1200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0,05% des clients</a:t>
            </a:r>
            <a:r>
              <a:rPr lang="fr-FR" sz="1200" dirty="0"/>
              <a:t> identifiés (4 clients)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Génèrent </a:t>
            </a:r>
            <a:r>
              <a:rPr lang="fr-FR" sz="1200" b="1" dirty="0"/>
              <a:t>7% du chiffre d’affaires</a:t>
            </a:r>
            <a:r>
              <a:rPr lang="fr-FR" sz="1200" dirty="0"/>
              <a:t> 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Et </a:t>
            </a:r>
            <a:r>
              <a:rPr lang="fr-FR" sz="1200" b="1" dirty="0"/>
              <a:t>10% des ventes</a:t>
            </a:r>
            <a:r>
              <a:rPr lang="fr-FR" sz="1200" dirty="0"/>
              <a:t> 🛒</a:t>
            </a:r>
          </a:p>
          <a:p>
            <a:pPr>
              <a:buNone/>
            </a:pPr>
            <a:endParaRPr lang="fr-FR" sz="1200" dirty="0"/>
          </a:p>
          <a:p>
            <a:pPr>
              <a:buNone/>
            </a:pPr>
            <a:r>
              <a:rPr lang="fr-FR" sz="1200" dirty="0"/>
              <a:t>⚠️ Un seuil plus bas détectait trop de clients, mais avec </a:t>
            </a:r>
            <a:r>
              <a:rPr lang="fr-FR" sz="1200" b="1" dirty="0"/>
              <a:t>moins d’impact économique</a:t>
            </a:r>
            <a:r>
              <a:rPr lang="fr-FR" sz="1200" dirty="0"/>
              <a:t> → peu pertinent pour isoler les vrais </a:t>
            </a:r>
            <a:r>
              <a:rPr lang="fr-FR" sz="1200" dirty="0" err="1"/>
              <a:t>outliers</a:t>
            </a:r>
            <a:endParaRPr lang="fr-FR" sz="1200" dirty="0"/>
          </a:p>
          <a:p>
            <a:endParaRPr lang="fr-FR" sz="1200" dirty="0"/>
          </a:p>
          <a:p>
            <a:r>
              <a:rPr lang="fr-FR" sz="1200" b="1" dirty="0"/>
              <a:t>✅ Conclusion : </a:t>
            </a:r>
            <a:r>
              <a:rPr lang="fr-FR" sz="1200" dirty="0"/>
              <a:t>Ces clients sont très probablement des </a:t>
            </a:r>
            <a:r>
              <a:rPr lang="fr-FR" sz="1200" b="1" dirty="0"/>
              <a:t>entreprises</a:t>
            </a:r>
            <a:r>
              <a:rPr lang="fr-FR" sz="1200" dirty="0"/>
              <a:t>, donc exclus de l’analyse pour me concentrer sur les </a:t>
            </a:r>
            <a:r>
              <a:rPr lang="fr-FR" sz="1200" b="1" dirty="0"/>
              <a:t>clients particuliers</a:t>
            </a:r>
            <a:r>
              <a:rPr lang="fr-FR" sz="1200" dirty="0"/>
              <a:t> 👤</a:t>
            </a:r>
          </a:p>
        </p:txBody>
      </p:sp>
    </p:spTree>
    <p:extLst>
      <p:ext uri="{BB962C8B-B14F-4D97-AF65-F5344CB8AC3E}">
        <p14:creationId xmlns:p14="http://schemas.microsoft.com/office/powerpoint/2010/main" val="2147462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009B6-9273-F91C-2678-6DFFE4E4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818" y="501447"/>
            <a:ext cx="8911687" cy="1280890"/>
          </a:xfrm>
        </p:spPr>
        <p:txBody>
          <a:bodyPr/>
          <a:lstStyle/>
          <a:p>
            <a:r>
              <a:rPr lang="fr-FR" dirty="0"/>
              <a:t>Différence test paramétrique et non paramétrique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AE5875-3DED-BC80-BFF0-492CB8B994E1}"/>
              </a:ext>
            </a:extLst>
          </p:cNvPr>
          <p:cNvSpPr txBox="1"/>
          <p:nvPr/>
        </p:nvSpPr>
        <p:spPr>
          <a:xfrm>
            <a:off x="4583151" y="2085278"/>
            <a:ext cx="7456719" cy="46474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⚙️ Tests paramétriques</a:t>
            </a:r>
            <a:endParaRPr lang="fr-FR" dirty="0"/>
          </a:p>
          <a:p>
            <a:r>
              <a:rPr lang="fr-FR" sz="1400" dirty="0"/>
              <a:t>    -Se basent sur des hypothèses sur la distribution des données (souvent la loi normale).</a:t>
            </a:r>
          </a:p>
          <a:p>
            <a:r>
              <a:rPr lang="fr-FR" sz="1400" dirty="0"/>
              <a:t>    -Utilisent les valeurs absolues (moyenne, écart-type).</a:t>
            </a:r>
          </a:p>
          <a:p>
            <a:r>
              <a:rPr lang="fr-FR" sz="1400" dirty="0"/>
              <a:t>    Exemples : t-test, ANOVA.</a:t>
            </a:r>
          </a:p>
          <a:p>
            <a:endParaRPr lang="fr-FR" sz="1400" dirty="0"/>
          </a:p>
          <a:p>
            <a:r>
              <a:rPr lang="fr-FR" sz="1400" dirty="0"/>
              <a:t>✅ </a:t>
            </a:r>
            <a:r>
              <a:rPr lang="fr-FR" sz="1400" b="1" dirty="0"/>
              <a:t>Avantage : </a:t>
            </a:r>
            <a:r>
              <a:rPr lang="fr-FR" sz="1400" dirty="0"/>
              <a:t>puissants si les conditions sont respectées.</a:t>
            </a:r>
          </a:p>
          <a:p>
            <a:r>
              <a:rPr lang="fr-FR" sz="1400" dirty="0"/>
              <a:t>❌ </a:t>
            </a:r>
            <a:r>
              <a:rPr lang="fr-FR" sz="1400" b="1" dirty="0"/>
              <a:t>Inconvénient : </a:t>
            </a:r>
            <a:r>
              <a:rPr lang="fr-FR" sz="1400" dirty="0"/>
              <a:t>Peu fiables si les données ne sont pas normales (ou petits échantillons).</a:t>
            </a:r>
          </a:p>
          <a:p>
            <a:endParaRPr lang="fr-FR" sz="1400" dirty="0"/>
          </a:p>
          <a:p>
            <a:r>
              <a:rPr lang="fr-FR" b="1" dirty="0"/>
              <a:t>🧮 Tests non paramétriques</a:t>
            </a:r>
          </a:p>
          <a:p>
            <a:endParaRPr lang="fr-FR" dirty="0"/>
          </a:p>
          <a:p>
            <a:r>
              <a:rPr lang="fr-FR" dirty="0"/>
              <a:t>   -</a:t>
            </a:r>
            <a:r>
              <a:rPr lang="fr-FR" sz="1400" dirty="0"/>
              <a:t>Ne supposent aucune forme de distribution.</a:t>
            </a:r>
          </a:p>
          <a:p>
            <a:r>
              <a:rPr lang="fr-FR" sz="1400" dirty="0"/>
              <a:t>    -Se basent sur les rangs des données (position dans l’ordre croissant).</a:t>
            </a:r>
          </a:p>
          <a:p>
            <a:endParaRPr lang="fr-FR" sz="1400" dirty="0"/>
          </a:p>
          <a:p>
            <a:r>
              <a:rPr lang="fr-FR" sz="1400" dirty="0"/>
              <a:t>    Exemples : Test de Mann-Whitney, Test de </a:t>
            </a:r>
            <a:r>
              <a:rPr lang="fr-FR" sz="1400" dirty="0" err="1"/>
              <a:t>Kruskal</a:t>
            </a:r>
            <a:r>
              <a:rPr lang="fr-FR" sz="1400" dirty="0"/>
              <a:t>-Wallis, Test de Spearman.</a:t>
            </a:r>
          </a:p>
          <a:p>
            <a:endParaRPr lang="fr-FR" sz="1400" dirty="0"/>
          </a:p>
          <a:p>
            <a:r>
              <a:rPr lang="fr-FR" sz="1400" b="1" dirty="0"/>
              <a:t>✅ Avantage : </a:t>
            </a:r>
            <a:r>
              <a:rPr lang="fr-FR" sz="1400" dirty="0"/>
              <a:t>Robustes avec données non normales ou asymétriques.</a:t>
            </a:r>
          </a:p>
          <a:p>
            <a:r>
              <a:rPr lang="fr-FR" sz="1400" b="1" dirty="0"/>
              <a:t>❌ Inconvénient : </a:t>
            </a:r>
            <a:r>
              <a:rPr lang="fr-FR" sz="1400" dirty="0"/>
              <a:t>Moins puissants que les tests paramétriques si les données sont normales.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47E5BC1-638E-D10F-0402-C0F64644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0" y="2609383"/>
            <a:ext cx="4248618" cy="28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8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946DE-4C82-F98E-3D38-EE707B6F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307" y="610266"/>
            <a:ext cx="7974419" cy="726225"/>
          </a:xfrm>
        </p:spPr>
        <p:txBody>
          <a:bodyPr>
            <a:normAutofit/>
          </a:bodyPr>
          <a:lstStyle/>
          <a:p>
            <a:r>
              <a:rPr lang="fr-FR" dirty="0"/>
              <a:t>Ventes : catégorie de livres &amp; Sexe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CA96723-5799-3BD6-429C-994A785EC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6" y="2574794"/>
            <a:ext cx="5074930" cy="4105664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F8E86F2-C6EF-DA92-C619-B2003F533E32}"/>
              </a:ext>
            </a:extLst>
          </p:cNvPr>
          <p:cNvSpPr txBox="1"/>
          <p:nvPr/>
        </p:nvSpPr>
        <p:spPr>
          <a:xfrm>
            <a:off x="6969465" y="1517492"/>
            <a:ext cx="4503065" cy="4832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🧪 </a:t>
            </a:r>
            <a:r>
              <a:rPr lang="fr-FR" b="1" dirty="0"/>
              <a:t>Test utilisé</a:t>
            </a:r>
            <a:r>
              <a:rPr lang="fr-FR" dirty="0"/>
              <a:t> : </a:t>
            </a:r>
          </a:p>
          <a:p>
            <a:r>
              <a:rPr lang="fr-FR" sz="1600" dirty="0"/>
              <a:t>    -Chi² (variables qualitatives)</a:t>
            </a:r>
          </a:p>
          <a:p>
            <a:r>
              <a:rPr lang="fr-FR" dirty="0"/>
              <a:t>🔢 </a:t>
            </a:r>
            <a:r>
              <a:rPr lang="fr-FR" b="1" dirty="0"/>
              <a:t>Tableau de contingence</a:t>
            </a:r>
            <a:r>
              <a:rPr lang="fr-FR" dirty="0"/>
              <a:t> : </a:t>
            </a:r>
          </a:p>
          <a:p>
            <a:r>
              <a:rPr lang="fr-FR" sz="1600" dirty="0"/>
              <a:t>    -3 catégories de livres × 2 sexes</a:t>
            </a:r>
          </a:p>
          <a:p>
            <a:endParaRPr lang="fr-FR" dirty="0"/>
          </a:p>
          <a:p>
            <a:r>
              <a:rPr lang="fr-FR" dirty="0"/>
              <a:t>📏 </a:t>
            </a:r>
            <a:r>
              <a:rPr lang="fr-FR" b="1" dirty="0"/>
              <a:t>Conditions d’application</a:t>
            </a:r>
            <a:r>
              <a:rPr lang="fr-FR" dirty="0"/>
              <a:t> :</a:t>
            </a:r>
          </a:p>
          <a:p>
            <a:r>
              <a:rPr lang="fr-FR" sz="1600" dirty="0"/>
              <a:t>    -Observations </a:t>
            </a:r>
            <a:r>
              <a:rPr lang="fr-FR" sz="1600" b="1" dirty="0"/>
              <a:t>indépendantes</a:t>
            </a:r>
            <a:endParaRPr lang="fr-FR" sz="1600" dirty="0"/>
          </a:p>
          <a:p>
            <a:r>
              <a:rPr lang="fr-FR" sz="1600" b="1" dirty="0"/>
              <a:t>    -Échantillon suffisant</a:t>
            </a:r>
            <a:r>
              <a:rPr lang="fr-FR" sz="1600" dirty="0"/>
              <a:t> (effectifs &gt; 5)</a:t>
            </a:r>
          </a:p>
          <a:p>
            <a:endParaRPr lang="fr-FR" dirty="0"/>
          </a:p>
          <a:p>
            <a:r>
              <a:rPr lang="fr-FR" dirty="0"/>
              <a:t>📉 </a:t>
            </a:r>
            <a:r>
              <a:rPr lang="fr-FR" b="1" dirty="0"/>
              <a:t>Résultats</a:t>
            </a:r>
            <a:r>
              <a:rPr lang="fr-FR" dirty="0"/>
              <a:t> :</a:t>
            </a:r>
          </a:p>
          <a:p>
            <a:r>
              <a:rPr lang="fr-FR" sz="1600" b="1" dirty="0"/>
              <a:t>   -Chi² = 158,2</a:t>
            </a:r>
          </a:p>
          <a:p>
            <a:r>
              <a:rPr lang="fr-FR" sz="1600" b="1" dirty="0"/>
              <a:t>   - Degrés de liberté = 2</a:t>
            </a:r>
            <a:endParaRPr lang="fr-FR" sz="1600" dirty="0"/>
          </a:p>
          <a:p>
            <a:r>
              <a:rPr lang="fr-FR" sz="1600" b="1" dirty="0"/>
              <a:t>   - p-value très proche de 0</a:t>
            </a:r>
          </a:p>
          <a:p>
            <a:endParaRPr lang="fr-FR" b="1" dirty="0"/>
          </a:p>
          <a:p>
            <a:r>
              <a:rPr lang="fr-FR" dirty="0"/>
              <a:t>📍 </a:t>
            </a:r>
            <a:r>
              <a:rPr lang="fr-FR" b="1" dirty="0"/>
              <a:t>Conclusion</a:t>
            </a:r>
            <a:r>
              <a:rPr lang="fr-FR" dirty="0"/>
              <a:t> : </a:t>
            </a:r>
          </a:p>
          <a:p>
            <a:r>
              <a:rPr lang="fr-FR" sz="1600" b="1" dirty="0"/>
              <a:t>   -Association statistiquement significative</a:t>
            </a:r>
            <a:r>
              <a:rPr lang="fr-FR" sz="1600" dirty="0"/>
              <a:t>, mais </a:t>
            </a:r>
            <a:r>
              <a:rPr lang="fr-FR" sz="1600" b="1" dirty="0"/>
              <a:t>faible</a:t>
            </a:r>
            <a:r>
              <a:rPr lang="fr-FR" sz="1600" dirty="0"/>
              <a:t> dans l’écart.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4735BE-8169-729C-0198-BBF454562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5" y="1517492"/>
            <a:ext cx="4413761" cy="7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3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F60B7-E993-CF56-EBF2-1638A91E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34" y="517784"/>
            <a:ext cx="8911687" cy="1280890"/>
          </a:xfrm>
        </p:spPr>
        <p:txBody>
          <a:bodyPr/>
          <a:lstStyle/>
          <a:p>
            <a:r>
              <a:rPr lang="fr-FR" dirty="0"/>
              <a:t>Analyse de la distribution de la variable « </a:t>
            </a:r>
            <a:r>
              <a:rPr lang="fr-FR" dirty="0" err="1"/>
              <a:t>age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87490F-4BEB-1AD8-EE68-3DAE2108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088" y="1393902"/>
            <a:ext cx="5955835" cy="5187651"/>
          </a:xfrm>
          <a:ln w="28575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dirty="0"/>
              <a:t>🧪 </a:t>
            </a:r>
            <a:r>
              <a:rPr lang="fr-FR" b="1" dirty="0"/>
              <a:t>Test de Shapiro-</a:t>
            </a:r>
            <a:r>
              <a:rPr lang="fr-FR" b="1" dirty="0" err="1"/>
              <a:t>Wilk</a:t>
            </a:r>
            <a:r>
              <a:rPr lang="fr-FR" b="1" dirty="0"/>
              <a:t> – Normalité</a:t>
            </a:r>
            <a:endParaRPr lang="fr-FR" dirty="0"/>
          </a:p>
          <a:p>
            <a:pPr>
              <a:buNone/>
            </a:pPr>
            <a:r>
              <a:rPr lang="fr-FR" dirty="0"/>
              <a:t>🔍 Objectif : vérifier si une variable </a:t>
            </a:r>
            <a:r>
              <a:rPr lang="fr-FR" b="1" dirty="0"/>
              <a:t>suit une distribution normale</a:t>
            </a:r>
            <a:endParaRPr lang="fr-FR" dirty="0"/>
          </a:p>
          <a:p>
            <a:pPr>
              <a:buNone/>
            </a:pPr>
            <a:r>
              <a:rPr lang="fr-FR" dirty="0"/>
              <a:t>⚙️ Fonctionnement :</a:t>
            </a:r>
          </a:p>
          <a:p>
            <a:pPr>
              <a:buFont typeface="+mj-lt"/>
              <a:buAutoNum type="arabicPeriod"/>
            </a:pPr>
            <a:r>
              <a:rPr lang="fr-FR" dirty="0"/>
              <a:t>Trie les valeurs 📊</a:t>
            </a:r>
          </a:p>
          <a:p>
            <a:pPr>
              <a:buFont typeface="+mj-lt"/>
              <a:buAutoNum type="arabicPeriod"/>
            </a:pPr>
            <a:r>
              <a:rPr lang="fr-FR" dirty="0"/>
              <a:t>Compare la forme observée 📈 à une forme normale idéale 🎯</a:t>
            </a:r>
          </a:p>
          <a:p>
            <a:pPr>
              <a:buFont typeface="+mj-lt"/>
              <a:buAutoNum type="arabicPeriod"/>
            </a:pPr>
            <a:r>
              <a:rPr lang="fr-FR" dirty="0"/>
              <a:t>Calcule un score (statistique </a:t>
            </a:r>
            <a:r>
              <a:rPr lang="fr-FR" b="1" dirty="0"/>
              <a:t>W</a:t>
            </a:r>
            <a:r>
              <a:rPr lang="fr-FR" dirty="0"/>
              <a:t>) → converti en </a:t>
            </a:r>
            <a:r>
              <a:rPr lang="fr-FR" b="1" dirty="0"/>
              <a:t>p-value</a:t>
            </a:r>
            <a:endParaRPr lang="fr-FR" dirty="0"/>
          </a:p>
          <a:p>
            <a:pPr>
              <a:buNone/>
            </a:pPr>
            <a:r>
              <a:rPr lang="fr-FR" dirty="0"/>
              <a:t>🧠 Hypothèses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H0 : distribution </a:t>
            </a:r>
            <a:r>
              <a:rPr lang="fr-FR" b="1" dirty="0"/>
              <a:t>normale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H1 : distribution </a:t>
            </a:r>
            <a:r>
              <a:rPr lang="fr-FR" b="1" dirty="0"/>
              <a:t>non normale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Si </a:t>
            </a:r>
            <a:r>
              <a:rPr lang="fr-FR" b="1" dirty="0"/>
              <a:t>p &lt; 0.05</a:t>
            </a:r>
            <a:r>
              <a:rPr lang="fr-FR" dirty="0"/>
              <a:t> → ❌ la distribution </a:t>
            </a:r>
            <a:r>
              <a:rPr lang="fr-FR" b="1" dirty="0"/>
              <a:t>n’est pas normale</a:t>
            </a:r>
            <a:r>
              <a:rPr lang="fr-FR" dirty="0"/>
              <a:t> → on rejette H0</a:t>
            </a:r>
            <a:br>
              <a:rPr lang="fr-FR" dirty="0"/>
            </a:br>
            <a:r>
              <a:rPr lang="fr-FR" dirty="0"/>
              <a:t> Si </a:t>
            </a:r>
            <a:r>
              <a:rPr lang="fr-FR" b="1" dirty="0"/>
              <a:t>p &gt; 0.05</a:t>
            </a:r>
            <a:r>
              <a:rPr lang="fr-FR" dirty="0"/>
              <a:t> → ✅ distribution </a:t>
            </a:r>
            <a:r>
              <a:rPr lang="fr-FR" b="1" dirty="0"/>
              <a:t>normale</a:t>
            </a:r>
            <a:r>
              <a:rPr lang="fr-FR" dirty="0"/>
              <a:t> → on garde H0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📉 Résultat : </a:t>
            </a:r>
            <a:r>
              <a:rPr lang="fr-FR" b="1" dirty="0"/>
              <a:t>p-value &lt; 0,05</a:t>
            </a:r>
          </a:p>
          <a:p>
            <a:pPr>
              <a:buNone/>
            </a:pPr>
            <a:r>
              <a:rPr lang="fr-FR" dirty="0"/>
              <a:t>❌ Donc je </a:t>
            </a:r>
            <a:r>
              <a:rPr lang="fr-FR" b="1" dirty="0"/>
              <a:t>rejette H0</a:t>
            </a:r>
            <a:r>
              <a:rPr lang="fr-FR" dirty="0"/>
              <a:t> → la variable </a:t>
            </a:r>
            <a:r>
              <a:rPr lang="fr-FR" b="1" dirty="0"/>
              <a:t>âge ne suit pas une loi normale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🎯 Conclusion : je dois utiliser un </a:t>
            </a:r>
            <a:r>
              <a:rPr lang="fr-FR" b="1" dirty="0"/>
              <a:t>test non paramétrique</a:t>
            </a:r>
            <a:r>
              <a:rPr lang="fr-FR" dirty="0"/>
              <a:t> adapté à une distribution non normale.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938C81-C71D-8EB3-0C09-86A7ECA9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7" y="2429754"/>
            <a:ext cx="4659233" cy="7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0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C7F81-BE97-181F-3513-A9844339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688" y="634742"/>
            <a:ext cx="5445289" cy="800653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données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89DF25-7ECA-D041-EFA4-42A74842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095" y="5185145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EE3469-5006-E42E-2264-60E59DBD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211" y="1660588"/>
            <a:ext cx="6649577" cy="35086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🧾 Fichiers sources et préparation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customers.csv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Données clients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client_id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(clé primaire)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birth_year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➜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 en âge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 sexe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(H/F)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products.csv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Données produits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id_product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(clé primaire)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-catégorie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0, 1, 2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-prix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transactions.csv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Historique des achats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id_customer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➜ lien vers clients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id_product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➜ lien vers produits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-date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(avec heure)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400" dirty="0">
                <a:latin typeface="Arial Unicode MS"/>
              </a:rPr>
              <a:t>   -</a:t>
            </a:r>
            <a:r>
              <a:rPr lang="fr-FR" altLang="fr-FR" sz="1400" dirty="0" err="1">
                <a:latin typeface="Arial Unicode MS"/>
              </a:rPr>
              <a:t>s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ession_id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(identifiant unique de transaction)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Jointure effectuée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les 3 fichiers pour centraliser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1713775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03347-46FD-C0DF-E472-25CE09CE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034" y="578349"/>
            <a:ext cx="6232098" cy="779388"/>
          </a:xfrm>
        </p:spPr>
        <p:txBody>
          <a:bodyPr/>
          <a:lstStyle/>
          <a:p>
            <a:r>
              <a:rPr lang="fr-FR" dirty="0"/>
              <a:t>Age et Montant d’achat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5DE6B1A-5ADC-EC2F-9940-3E2E07F24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7" y="2952529"/>
            <a:ext cx="4189671" cy="312585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30A122-792F-91E8-9C72-D643E338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60" y="2481374"/>
            <a:ext cx="4116998" cy="47115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0F4C3C1-EF2C-4EF9-03A0-B1092C6C5396}"/>
              </a:ext>
            </a:extLst>
          </p:cNvPr>
          <p:cNvSpPr txBox="1"/>
          <p:nvPr/>
        </p:nvSpPr>
        <p:spPr>
          <a:xfrm>
            <a:off x="6096000" y="1428968"/>
            <a:ext cx="5489058" cy="48936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600" dirty="0"/>
              <a:t>🧪 </a:t>
            </a:r>
            <a:r>
              <a:rPr lang="fr-FR" sz="1600" b="1" dirty="0"/>
              <a:t>Test utilisé</a:t>
            </a:r>
            <a:r>
              <a:rPr lang="fr-FR" sz="1600" dirty="0"/>
              <a:t> : </a:t>
            </a:r>
          </a:p>
          <a:p>
            <a:pPr>
              <a:buNone/>
            </a:pPr>
            <a:r>
              <a:rPr lang="fr-FR" sz="1600" dirty="0"/>
              <a:t>   </a:t>
            </a:r>
            <a:r>
              <a:rPr lang="fr-FR" sz="1400" dirty="0"/>
              <a:t>Spearman (non-paramétrique)</a:t>
            </a:r>
          </a:p>
          <a:p>
            <a:endParaRPr lang="fr-FR" sz="1600" dirty="0"/>
          </a:p>
          <a:p>
            <a:r>
              <a:rPr lang="fr-FR" sz="1600" dirty="0"/>
              <a:t>🔢 </a:t>
            </a:r>
            <a:r>
              <a:rPr lang="fr-FR" sz="1600" b="1" dirty="0"/>
              <a:t>Principe</a:t>
            </a:r>
            <a:r>
              <a:rPr lang="fr-FR" sz="1600" dirty="0"/>
              <a:t> : </a:t>
            </a:r>
          </a:p>
          <a:p>
            <a:r>
              <a:rPr lang="fr-FR" sz="1600" dirty="0"/>
              <a:t>   </a:t>
            </a:r>
            <a:r>
              <a:rPr lang="fr-FR" sz="1400" dirty="0"/>
              <a:t>Compare les </a:t>
            </a:r>
            <a:r>
              <a:rPr lang="fr-FR" sz="1400" b="1" dirty="0"/>
              <a:t>rangs</a:t>
            </a:r>
            <a:r>
              <a:rPr lang="fr-FR" sz="1400" dirty="0"/>
              <a:t> des deux variables</a:t>
            </a:r>
          </a:p>
          <a:p>
            <a:endParaRPr lang="fr-FR" sz="1600" dirty="0"/>
          </a:p>
          <a:p>
            <a:r>
              <a:rPr lang="fr-FR" sz="1600" dirty="0"/>
              <a:t>🧐 </a:t>
            </a:r>
            <a:r>
              <a:rPr lang="fr-FR" sz="1600" b="1" dirty="0"/>
              <a:t>Alignement des rangs</a:t>
            </a:r>
            <a:r>
              <a:rPr lang="fr-FR" sz="1600" dirty="0"/>
              <a:t> :</a:t>
            </a:r>
          </a:p>
          <a:p>
            <a:r>
              <a:rPr lang="fr-FR" sz="1400" dirty="0"/>
              <a:t>     Si les rangs sont parfaitement alignés</a:t>
            </a:r>
          </a:p>
          <a:p>
            <a:r>
              <a:rPr lang="fr-FR" sz="1400" dirty="0"/>
              <a:t>         ➡️ Corrélation </a:t>
            </a:r>
            <a:r>
              <a:rPr lang="fr-FR" sz="1400" b="1" dirty="0"/>
              <a:t>forte</a:t>
            </a:r>
            <a:r>
              <a:rPr lang="fr-FR" sz="1400" dirty="0"/>
              <a:t> (positive ou négative)</a:t>
            </a:r>
          </a:p>
          <a:p>
            <a:r>
              <a:rPr lang="fr-FR" sz="1400" dirty="0"/>
              <a:t>     Si les rangs diffèrent </a:t>
            </a:r>
          </a:p>
          <a:p>
            <a:r>
              <a:rPr lang="fr-FR" sz="1400" dirty="0"/>
              <a:t>         ➡️ Corrélation </a:t>
            </a:r>
            <a:r>
              <a:rPr lang="fr-FR" sz="1400" b="1" dirty="0"/>
              <a:t>faible</a:t>
            </a:r>
            <a:r>
              <a:rPr lang="fr-FR" sz="1400" dirty="0"/>
              <a:t>.</a:t>
            </a:r>
          </a:p>
          <a:p>
            <a:endParaRPr lang="fr-FR" sz="1600" dirty="0"/>
          </a:p>
          <a:p>
            <a:r>
              <a:rPr lang="fr-FR" sz="1600" dirty="0"/>
              <a:t>📉 </a:t>
            </a:r>
            <a:r>
              <a:rPr lang="fr-FR" sz="1600" b="1" dirty="0"/>
              <a:t>Résultat</a:t>
            </a:r>
            <a:r>
              <a:rPr lang="fr-FR" sz="1600" dirty="0"/>
              <a:t> : </a:t>
            </a:r>
          </a:p>
          <a:p>
            <a:r>
              <a:rPr lang="fr-FR" sz="1600" dirty="0"/>
              <a:t>    </a:t>
            </a:r>
            <a:r>
              <a:rPr lang="fr-FR" sz="1400" dirty="0"/>
              <a:t>Corrélation </a:t>
            </a:r>
            <a:r>
              <a:rPr lang="fr-FR" sz="1400" b="1" dirty="0"/>
              <a:t>négative faible</a:t>
            </a:r>
            <a:r>
              <a:rPr lang="fr-FR" sz="1400" dirty="0"/>
              <a:t> (</a:t>
            </a:r>
            <a:r>
              <a:rPr lang="fr-FR" sz="1400" b="1" dirty="0"/>
              <a:t>-0.19</a:t>
            </a:r>
            <a:r>
              <a:rPr lang="fr-FR" sz="1400" dirty="0"/>
              <a:t>)</a:t>
            </a:r>
          </a:p>
          <a:p>
            <a:endParaRPr lang="fr-FR" sz="1600" dirty="0"/>
          </a:p>
          <a:p>
            <a:r>
              <a:rPr lang="fr-FR" sz="1600" dirty="0"/>
              <a:t>📍 </a:t>
            </a:r>
            <a:r>
              <a:rPr lang="fr-FR" sz="1600" b="1" dirty="0"/>
              <a:t>Significatif</a:t>
            </a:r>
            <a:r>
              <a:rPr lang="fr-FR" sz="1600" dirty="0"/>
              <a:t> : </a:t>
            </a:r>
          </a:p>
          <a:p>
            <a:r>
              <a:rPr lang="fr-FR" sz="1600" dirty="0"/>
              <a:t>    </a:t>
            </a:r>
            <a:r>
              <a:rPr lang="fr-FR" sz="1400" dirty="0"/>
              <a:t>✅ </a:t>
            </a:r>
            <a:r>
              <a:rPr lang="fr-FR" sz="1400" i="1" dirty="0"/>
              <a:t>p-value proche de 0</a:t>
            </a:r>
            <a:endParaRPr lang="fr-FR" sz="1400" dirty="0"/>
          </a:p>
          <a:p>
            <a:endParaRPr lang="fr-FR" sz="1600" dirty="0"/>
          </a:p>
          <a:p>
            <a:r>
              <a:rPr lang="fr-FR" sz="1600" dirty="0"/>
              <a:t>👵➡️💳 </a:t>
            </a:r>
            <a:r>
              <a:rPr lang="fr-FR" sz="1600" b="1" dirty="0"/>
              <a:t>Plus les clients sont âgés, moins leur montant d'achat est élevé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4773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E4C34-3BBF-2C2C-964F-B6C914A6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603" y="604930"/>
            <a:ext cx="6604239" cy="683695"/>
          </a:xfrm>
        </p:spPr>
        <p:txBody>
          <a:bodyPr/>
          <a:lstStyle/>
          <a:p>
            <a:r>
              <a:rPr lang="fr-FR" dirty="0"/>
              <a:t>Age et Fréquence d’achat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216D8B4-D7AB-AE47-3E5E-CB8B5E9C4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5" y="2579741"/>
            <a:ext cx="4635724" cy="356402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2E3A24-D627-516E-3366-FFB54EE6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45" y="2049985"/>
            <a:ext cx="4635724" cy="36537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4BBD378-5237-12DC-146C-E1F40CAE1D1B}"/>
              </a:ext>
            </a:extLst>
          </p:cNvPr>
          <p:cNvSpPr txBox="1"/>
          <p:nvPr/>
        </p:nvSpPr>
        <p:spPr>
          <a:xfrm>
            <a:off x="6445031" y="1574866"/>
            <a:ext cx="5314578" cy="4832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🧪 </a:t>
            </a:r>
            <a:r>
              <a:rPr lang="fr-FR" b="1" dirty="0"/>
              <a:t>Test utilisé</a:t>
            </a:r>
            <a:r>
              <a:rPr lang="fr-FR" dirty="0"/>
              <a:t> : </a:t>
            </a:r>
          </a:p>
          <a:p>
            <a:r>
              <a:rPr lang="fr-FR" sz="1600" dirty="0"/>
              <a:t>    </a:t>
            </a:r>
            <a:r>
              <a:rPr lang="fr-FR" sz="1400" dirty="0"/>
              <a:t>Spearman (non-paramétrique)</a:t>
            </a:r>
          </a:p>
          <a:p>
            <a:endParaRPr lang="fr-FR" dirty="0"/>
          </a:p>
          <a:p>
            <a:r>
              <a:rPr lang="fr-FR" dirty="0"/>
              <a:t>🔢 </a:t>
            </a:r>
            <a:r>
              <a:rPr lang="fr-FR" b="1" dirty="0"/>
              <a:t>Principe</a:t>
            </a:r>
            <a:r>
              <a:rPr lang="fr-FR" dirty="0"/>
              <a:t> : </a:t>
            </a:r>
          </a:p>
          <a:p>
            <a:r>
              <a:rPr lang="fr-FR" sz="1400" dirty="0"/>
              <a:t>   Compare les </a:t>
            </a:r>
            <a:r>
              <a:rPr lang="fr-FR" sz="1400" b="1" dirty="0"/>
              <a:t>rangs</a:t>
            </a:r>
            <a:r>
              <a:rPr lang="fr-FR" sz="1400" dirty="0"/>
              <a:t> des deux variables</a:t>
            </a:r>
          </a:p>
          <a:p>
            <a:endParaRPr lang="fr-FR" dirty="0"/>
          </a:p>
          <a:p>
            <a:r>
              <a:rPr lang="fr-FR" dirty="0"/>
              <a:t>🧐 </a:t>
            </a:r>
            <a:r>
              <a:rPr lang="fr-FR" b="1" dirty="0"/>
              <a:t>Alignement des rangs</a:t>
            </a:r>
            <a:r>
              <a:rPr lang="fr-FR" dirty="0"/>
              <a:t> :</a:t>
            </a:r>
          </a:p>
          <a:p>
            <a:r>
              <a:rPr lang="fr-FR" sz="1400" dirty="0"/>
              <a:t>   Si les rangs sont parfaitement alignés</a:t>
            </a:r>
          </a:p>
          <a:p>
            <a:r>
              <a:rPr lang="fr-FR" sz="1400" dirty="0"/>
              <a:t>        ➡️ Corrélation forte</a:t>
            </a:r>
          </a:p>
          <a:p>
            <a:r>
              <a:rPr lang="fr-FR" sz="1400" dirty="0"/>
              <a:t>   Si les rangs diffèrent </a:t>
            </a:r>
          </a:p>
          <a:p>
            <a:pPr lvl="1"/>
            <a:r>
              <a:rPr lang="fr-FR" sz="1400" dirty="0"/>
              <a:t>➡️ Corrélation plus faible.</a:t>
            </a:r>
          </a:p>
          <a:p>
            <a:endParaRPr lang="fr-FR" dirty="0"/>
          </a:p>
          <a:p>
            <a:r>
              <a:rPr lang="fr-FR" dirty="0"/>
              <a:t>📉 </a:t>
            </a:r>
            <a:r>
              <a:rPr lang="fr-FR" b="1" dirty="0"/>
              <a:t>Résultat</a:t>
            </a:r>
            <a:r>
              <a:rPr lang="fr-FR" dirty="0"/>
              <a:t> : </a:t>
            </a:r>
          </a:p>
          <a:p>
            <a:r>
              <a:rPr lang="fr-FR" sz="1400" dirty="0"/>
              <a:t>   Corrélation </a:t>
            </a:r>
            <a:r>
              <a:rPr lang="fr-FR" sz="1400" b="1" dirty="0"/>
              <a:t>faible mais significative</a:t>
            </a:r>
            <a:r>
              <a:rPr lang="fr-FR" sz="1400" dirty="0"/>
              <a:t> (</a:t>
            </a:r>
            <a:r>
              <a:rPr lang="fr-FR" sz="1400" b="1" dirty="0"/>
              <a:t>ρ = 0.22</a:t>
            </a:r>
            <a:r>
              <a:rPr lang="fr-FR" sz="1400" dirty="0"/>
              <a:t>)</a:t>
            </a:r>
          </a:p>
          <a:p>
            <a:r>
              <a:rPr lang="fr-FR" dirty="0"/>
              <a:t>📍 </a:t>
            </a:r>
            <a:r>
              <a:rPr lang="fr-FR" b="1" dirty="0"/>
              <a:t>Significatif</a:t>
            </a:r>
            <a:r>
              <a:rPr lang="fr-FR" dirty="0"/>
              <a:t> : </a:t>
            </a:r>
          </a:p>
          <a:p>
            <a:r>
              <a:rPr lang="fr-FR" sz="1400" dirty="0"/>
              <a:t>   ✅ </a:t>
            </a:r>
            <a:r>
              <a:rPr lang="fr-FR" sz="1400" i="1" dirty="0"/>
              <a:t>p-value proche de 0</a:t>
            </a:r>
          </a:p>
          <a:p>
            <a:endParaRPr lang="fr-FR" sz="1600" dirty="0"/>
          </a:p>
          <a:p>
            <a:r>
              <a:rPr lang="fr-FR" sz="2000" dirty="0"/>
              <a:t>🧑‍🦱➡️💳 </a:t>
            </a:r>
            <a:r>
              <a:rPr lang="fr-FR" sz="1600" b="1" dirty="0"/>
              <a:t>L'âge influence légèrement la fréquence d'achat (22%)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7618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16A15-0E30-5585-1397-52660E9D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255" y="677273"/>
            <a:ext cx="5051885" cy="704960"/>
          </a:xfrm>
        </p:spPr>
        <p:txBody>
          <a:bodyPr/>
          <a:lstStyle/>
          <a:p>
            <a:r>
              <a:rPr lang="fr-FR" dirty="0"/>
              <a:t>Age et panier moyen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22603F-DFDC-FE60-B754-97DDA0D44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18" y="2616367"/>
            <a:ext cx="5432498" cy="408923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1E074D-C9F6-96ED-92B2-288CB342F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17" y="1945758"/>
            <a:ext cx="6688542" cy="54048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0A11EB8-9190-57A2-697F-43AE2BAB608D}"/>
              </a:ext>
            </a:extLst>
          </p:cNvPr>
          <p:cNvSpPr txBox="1"/>
          <p:nvPr/>
        </p:nvSpPr>
        <p:spPr>
          <a:xfrm>
            <a:off x="6741042" y="1754995"/>
            <a:ext cx="4705940" cy="403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🧪 </a:t>
            </a:r>
            <a:r>
              <a:rPr lang="fr-FR" sz="1600" b="1" dirty="0"/>
              <a:t>Test utilisé</a:t>
            </a:r>
            <a:r>
              <a:rPr lang="fr-FR" sz="1600" dirty="0"/>
              <a:t> : </a:t>
            </a:r>
          </a:p>
          <a:p>
            <a:r>
              <a:rPr lang="fr-FR" sz="1400" dirty="0"/>
              <a:t>   Spearman (non-paramétrique)</a:t>
            </a:r>
          </a:p>
          <a:p>
            <a:endParaRPr lang="fr-FR" sz="1600" dirty="0"/>
          </a:p>
          <a:p>
            <a:r>
              <a:rPr lang="fr-FR" sz="1600" dirty="0"/>
              <a:t>🔢 </a:t>
            </a:r>
            <a:r>
              <a:rPr lang="fr-FR" sz="1600" b="1" dirty="0"/>
              <a:t>Principe</a:t>
            </a:r>
            <a:r>
              <a:rPr lang="fr-FR" sz="1600" dirty="0"/>
              <a:t> : </a:t>
            </a:r>
          </a:p>
          <a:p>
            <a:r>
              <a:rPr lang="fr-FR" sz="1400" dirty="0"/>
              <a:t>   Compare les </a:t>
            </a:r>
            <a:r>
              <a:rPr lang="fr-FR" sz="1400" b="1" dirty="0"/>
              <a:t>rangs</a:t>
            </a:r>
            <a:r>
              <a:rPr lang="fr-FR" sz="1400" dirty="0"/>
              <a:t> des deux variables</a:t>
            </a:r>
          </a:p>
          <a:p>
            <a:r>
              <a:rPr lang="fr-FR" sz="1400" dirty="0"/>
              <a:t>↕️ </a:t>
            </a:r>
            <a:r>
              <a:rPr lang="fr-FR" sz="1400" b="1" dirty="0"/>
              <a:t>Rangs alignés = corrélation positive</a:t>
            </a:r>
            <a:endParaRPr lang="fr-FR" sz="1400" dirty="0"/>
          </a:p>
          <a:p>
            <a:r>
              <a:rPr lang="fr-FR" sz="1400" dirty="0"/>
              <a:t>↕️ </a:t>
            </a:r>
            <a:r>
              <a:rPr lang="fr-FR" sz="1400" b="1" dirty="0"/>
              <a:t>Rangs inversés = corrélation négative</a:t>
            </a:r>
            <a:endParaRPr lang="fr-FR" sz="1400" dirty="0"/>
          </a:p>
          <a:p>
            <a:endParaRPr lang="fr-FR" sz="1600" dirty="0"/>
          </a:p>
          <a:p>
            <a:r>
              <a:rPr lang="fr-FR" sz="1600" dirty="0"/>
              <a:t>📉 </a:t>
            </a:r>
            <a:r>
              <a:rPr lang="fr-FR" sz="1600" b="1" dirty="0"/>
              <a:t>Résultat</a:t>
            </a:r>
            <a:r>
              <a:rPr lang="fr-FR" sz="1600" dirty="0"/>
              <a:t> : </a:t>
            </a:r>
          </a:p>
          <a:p>
            <a:r>
              <a:rPr lang="fr-FR" sz="1400" dirty="0"/>
              <a:t>   Corrélation </a:t>
            </a:r>
            <a:r>
              <a:rPr lang="fr-FR" sz="1400" b="1" dirty="0"/>
              <a:t>négative forte</a:t>
            </a:r>
            <a:r>
              <a:rPr lang="fr-FR" sz="1400" dirty="0"/>
              <a:t> (</a:t>
            </a:r>
            <a:r>
              <a:rPr lang="el-GR" sz="1400" b="1" dirty="0"/>
              <a:t>ρ = -0.7</a:t>
            </a:r>
            <a:r>
              <a:rPr lang="el-GR" sz="1400" dirty="0"/>
              <a:t>)</a:t>
            </a:r>
          </a:p>
          <a:p>
            <a:endParaRPr lang="fr-FR" sz="1600" dirty="0"/>
          </a:p>
          <a:p>
            <a:r>
              <a:rPr lang="fr-FR" sz="1600" dirty="0"/>
              <a:t>📍 </a:t>
            </a:r>
            <a:r>
              <a:rPr lang="fr-FR" sz="1600" b="1" dirty="0"/>
              <a:t>Significatif</a:t>
            </a:r>
            <a:r>
              <a:rPr lang="fr-FR" sz="1600" dirty="0"/>
              <a:t> : </a:t>
            </a:r>
          </a:p>
          <a:p>
            <a:r>
              <a:rPr lang="fr-FR" sz="1400" dirty="0"/>
              <a:t>   ✅ </a:t>
            </a:r>
            <a:r>
              <a:rPr lang="fr-FR" sz="1400" i="1" dirty="0"/>
              <a:t>p-value &lt; 0.05</a:t>
            </a:r>
            <a:endParaRPr lang="fr-FR" sz="1400" dirty="0"/>
          </a:p>
          <a:p>
            <a:endParaRPr lang="fr-FR" sz="1600" dirty="0"/>
          </a:p>
          <a:p>
            <a:r>
              <a:rPr lang="fr-FR" sz="1600" dirty="0"/>
              <a:t>👶➡️💸 </a:t>
            </a:r>
            <a:r>
              <a:rPr lang="fr-FR" sz="1600" b="1" dirty="0"/>
              <a:t>Plus le client est jeune, plus le panier moyen est élevé</a:t>
            </a:r>
            <a:endParaRPr lang="fr-FR" sz="1600" dirty="0"/>
          </a:p>
          <a:p>
            <a:pPr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56374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7A382-1600-B774-DC7E-263BC120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502" y="676553"/>
            <a:ext cx="6753094" cy="715592"/>
          </a:xfrm>
        </p:spPr>
        <p:txBody>
          <a:bodyPr/>
          <a:lstStyle/>
          <a:p>
            <a:r>
              <a:rPr lang="fr-FR" dirty="0"/>
              <a:t>Age et catégorie de produit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49A662-3566-D8F6-B100-2283092EE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22065" y="1797120"/>
            <a:ext cx="5234612" cy="430887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Boîtes à moustaches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Observer la répartition des âges par catégorie de livre.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Test de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-Wallis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L’âge n'est pas distribué normalement 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nécessite pas de distribution normale 🔄 et moins        sensible aux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⚠️.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Résultats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P-value proche de 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Corrélation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significative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entre l’âge et la catégorie de livre 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H ≈ 69 000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Différence de rangs entre les catégories 🔢.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Impact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N² ≈ 0,12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L'âge explique environ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12 %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choix de la catégorie de livre 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Impact modéré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💪, mais non négligeable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691E83-08AB-0DF0-409F-1E304368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3" y="2621581"/>
            <a:ext cx="5131830" cy="40671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F9C038-A25B-362C-0C82-E462FCF8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2" y="1797120"/>
            <a:ext cx="5234612" cy="6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2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21666-E9B4-AFFB-16D7-57534148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060" y="589099"/>
            <a:ext cx="3798798" cy="927466"/>
          </a:xfrm>
        </p:spPr>
        <p:txBody>
          <a:bodyPr>
            <a:normAutofit/>
          </a:bodyPr>
          <a:lstStyle/>
          <a:p>
            <a:r>
              <a:rPr lang="fr-FR" sz="48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F1FE2-68C9-F20F-7E80-A8ECC2E1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246" y="1776760"/>
            <a:ext cx="8915400" cy="3777622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⚠️ On doit se méfier d'une possible </a:t>
            </a:r>
            <a:r>
              <a:rPr lang="fr-FR" b="1" dirty="0"/>
              <a:t>baisse du chiffre d'affaires</a:t>
            </a:r>
            <a:r>
              <a:rPr lang="fr-FR" dirty="0"/>
              <a:t> et des </a:t>
            </a:r>
            <a:r>
              <a:rPr lang="fr-FR" b="1" dirty="0"/>
              <a:t>ventes</a:t>
            </a:r>
            <a:r>
              <a:rPr lang="fr-FR" dirty="0"/>
              <a:t> dans les mois à venir, en lien avec le nombre de client distinct observée par mois.</a:t>
            </a:r>
          </a:p>
          <a:p>
            <a:pPr>
              <a:buNone/>
            </a:pPr>
            <a:r>
              <a:rPr lang="fr-FR" dirty="0"/>
              <a:t>📈 Pour y faire face, on peut :</a:t>
            </a:r>
          </a:p>
          <a:p>
            <a:pPr marL="0" indent="0">
              <a:buNone/>
            </a:pPr>
            <a:r>
              <a:rPr lang="fr-FR" dirty="0"/>
              <a:t>     🔝 Mettre en avant les </a:t>
            </a:r>
            <a:r>
              <a:rPr lang="fr-FR" b="1" dirty="0"/>
              <a:t>produits qui génèrent le plus de ventes ou de CA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📦 Proposer des </a:t>
            </a:r>
            <a:r>
              <a:rPr lang="fr-FR" b="1" dirty="0"/>
              <a:t>offres groupées</a:t>
            </a:r>
            <a:r>
              <a:rPr lang="fr-FR" dirty="0"/>
              <a:t> pour </a:t>
            </a:r>
            <a:r>
              <a:rPr lang="fr-FR" b="1" dirty="0"/>
              <a:t>écouler les produits invendus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🧠 Une </a:t>
            </a:r>
            <a:r>
              <a:rPr lang="fr-FR" b="1" dirty="0"/>
              <a:t>corrélation négative forte</a:t>
            </a:r>
            <a:r>
              <a:rPr lang="fr-FR" dirty="0"/>
              <a:t> a aussi été observée entre </a:t>
            </a:r>
            <a:r>
              <a:rPr lang="fr-FR" b="1" dirty="0"/>
              <a:t>l’âge</a:t>
            </a:r>
            <a:r>
              <a:rPr lang="fr-FR" dirty="0"/>
              <a:t> et la </a:t>
            </a:r>
            <a:r>
              <a:rPr lang="fr-FR" b="1" dirty="0"/>
              <a:t>taille du panier moyen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👉 Cette information peut être </a:t>
            </a:r>
            <a:r>
              <a:rPr lang="fr-FR" b="1" dirty="0"/>
              <a:t>intégrée à nos stratégies marketing</a:t>
            </a:r>
            <a:r>
              <a:rPr lang="fr-FR" dirty="0"/>
              <a:t> ou au moins </a:t>
            </a:r>
            <a:r>
              <a:rPr lang="fr-FR" b="1" dirty="0"/>
              <a:t>prise en compte</a:t>
            </a:r>
            <a:r>
              <a:rPr lang="fr-FR" dirty="0"/>
              <a:t> pour éviter une baisse de performance.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92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6DCCC-56C5-EF50-6341-2498A630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2258202"/>
            <a:ext cx="10577802" cy="1170798"/>
          </a:xfrm>
        </p:spPr>
        <p:txBody>
          <a:bodyPr>
            <a:normAutofit/>
          </a:bodyPr>
          <a:lstStyle/>
          <a:p>
            <a:r>
              <a:rPr lang="fr-FR" sz="6000" b="1" dirty="0"/>
              <a:t>Analyse du prix des articles</a:t>
            </a:r>
          </a:p>
        </p:txBody>
      </p:sp>
    </p:spTree>
    <p:extLst>
      <p:ext uri="{BB962C8B-B14F-4D97-AF65-F5344CB8AC3E}">
        <p14:creationId xmlns:p14="http://schemas.microsoft.com/office/powerpoint/2010/main" val="142936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E32AD-A3DC-6FB5-506F-DE73FF5A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419" y="343809"/>
            <a:ext cx="8486200" cy="1066467"/>
          </a:xfrm>
        </p:spPr>
        <p:txBody>
          <a:bodyPr>
            <a:normAutofit fontScale="90000"/>
          </a:bodyPr>
          <a:lstStyle/>
          <a:p>
            <a:r>
              <a:rPr lang="fr-FR" dirty="0"/>
              <a:t>Caractéristiques générales des articles de la librairie et leur prix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C1B0649-7C0E-1A55-07C6-BE9882D3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45" y="1760269"/>
            <a:ext cx="4528591" cy="200100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125E1DA-6DE3-B9A1-1183-D81113956680}"/>
              </a:ext>
            </a:extLst>
          </p:cNvPr>
          <p:cNvSpPr txBox="1"/>
          <p:nvPr/>
        </p:nvSpPr>
        <p:spPr>
          <a:xfrm>
            <a:off x="8339328" y="1089898"/>
            <a:ext cx="3026650" cy="4678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400" b="1" dirty="0"/>
              <a:t>🛒 Articles</a:t>
            </a:r>
          </a:p>
          <a:p>
            <a:r>
              <a:rPr lang="fr-FR" sz="1100" dirty="0"/>
              <a:t>📦 </a:t>
            </a:r>
            <a:r>
              <a:rPr lang="fr-FR" sz="1100" b="1" dirty="0"/>
              <a:t>Beaucoup de produits divers</a:t>
            </a:r>
            <a:r>
              <a:rPr lang="fr-FR" sz="1100" dirty="0"/>
              <a:t> (3 286 articles)</a:t>
            </a:r>
          </a:p>
          <a:p>
            <a:r>
              <a:rPr lang="fr-FR" sz="1100" dirty="0"/>
              <a:t>🧮 </a:t>
            </a:r>
            <a:r>
              <a:rPr lang="fr-FR" sz="1100" b="1" dirty="0"/>
              <a:t>La catégorie 0 contient beaucoup plus d’articles</a:t>
            </a:r>
            <a:r>
              <a:rPr lang="fr-FR" sz="1100" dirty="0"/>
              <a:t> que les autres</a:t>
            </a:r>
          </a:p>
          <a:p>
            <a:r>
              <a:rPr lang="fr-FR" sz="1100" dirty="0"/>
              <a:t>📉 </a:t>
            </a:r>
            <a:r>
              <a:rPr lang="fr-FR" sz="1100" b="1" dirty="0"/>
              <a:t>Certains articles sont invendus</a:t>
            </a:r>
            <a:r>
              <a:rPr lang="fr-FR" sz="1100" dirty="0"/>
              <a:t>, mais cela reste </a:t>
            </a:r>
            <a:r>
              <a:rPr lang="fr-FR" sz="1100" b="1" dirty="0"/>
              <a:t>faible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100" b="1" dirty="0"/>
          </a:p>
          <a:p>
            <a:pPr>
              <a:buNone/>
            </a:pPr>
            <a:r>
              <a:rPr lang="fr-FR" sz="1400" b="1" dirty="0"/>
              <a:t>💰 Prix</a:t>
            </a:r>
          </a:p>
          <a:p>
            <a:r>
              <a:rPr lang="fr-FR" sz="1100" dirty="0"/>
              <a:t>🔢 </a:t>
            </a:r>
            <a:r>
              <a:rPr lang="fr-FR" sz="1100" b="1" dirty="0"/>
              <a:t>Prix minimum</a:t>
            </a:r>
            <a:r>
              <a:rPr lang="fr-FR" sz="1100" dirty="0"/>
              <a:t> = 0,62 € | </a:t>
            </a:r>
            <a:r>
              <a:rPr lang="fr-FR" sz="1100" b="1" dirty="0"/>
              <a:t>Prix maximum</a:t>
            </a:r>
            <a:r>
              <a:rPr lang="fr-FR" sz="1100" dirty="0"/>
              <a:t> = 300 €</a:t>
            </a:r>
            <a:br>
              <a:rPr lang="fr-FR" sz="1100" dirty="0"/>
            </a:br>
            <a:r>
              <a:rPr lang="fr-FR" sz="1100" dirty="0"/>
              <a:t>➔ </a:t>
            </a:r>
            <a:r>
              <a:rPr lang="fr-FR" sz="1100" b="1" dirty="0"/>
              <a:t>Large gamme de produits</a:t>
            </a:r>
            <a:endParaRPr lang="fr-FR" sz="1100" dirty="0"/>
          </a:p>
          <a:p>
            <a:r>
              <a:rPr lang="fr-FR" sz="1100" dirty="0"/>
              <a:t>📊 </a:t>
            </a:r>
            <a:r>
              <a:rPr lang="fr-FR" sz="1100" b="1" dirty="0"/>
              <a:t>Prix moyen</a:t>
            </a:r>
            <a:r>
              <a:rPr lang="fr-FR" sz="1100" dirty="0"/>
              <a:t> = 17,5 € | </a:t>
            </a:r>
            <a:r>
              <a:rPr lang="fr-FR" sz="1100" b="1" dirty="0"/>
              <a:t>Q3</a:t>
            </a:r>
            <a:r>
              <a:rPr lang="fr-FR" sz="1100" dirty="0"/>
              <a:t> (3ᵉ quartile) = 19 €</a:t>
            </a:r>
            <a:br>
              <a:rPr lang="fr-FR" sz="1100" dirty="0"/>
            </a:br>
            <a:r>
              <a:rPr lang="fr-FR" sz="1100" dirty="0"/>
              <a:t>➔ </a:t>
            </a:r>
            <a:r>
              <a:rPr lang="fr-FR" sz="1100" b="1" dirty="0"/>
              <a:t>Présence possible de livres chers</a:t>
            </a:r>
            <a:r>
              <a:rPr lang="fr-FR" sz="1100" dirty="0"/>
              <a:t> (collections ?) 📚💎</a:t>
            </a:r>
          </a:p>
          <a:p>
            <a:pPr>
              <a:buNone/>
            </a:pPr>
            <a:endParaRPr lang="fr-FR" sz="1100" b="1" dirty="0"/>
          </a:p>
          <a:p>
            <a:pPr>
              <a:buNone/>
            </a:pPr>
            <a:r>
              <a:rPr lang="fr-FR" sz="1400" b="1" dirty="0"/>
              <a:t>📚 Répartition des prix par catégorie</a:t>
            </a:r>
          </a:p>
          <a:p>
            <a:r>
              <a:rPr lang="fr-FR" sz="1100" dirty="0"/>
              <a:t>🟢 </a:t>
            </a:r>
            <a:r>
              <a:rPr lang="fr-FR" sz="1100" b="1" dirty="0"/>
              <a:t>Catégorie 0</a:t>
            </a:r>
            <a:r>
              <a:rPr lang="fr-FR" sz="1100" dirty="0"/>
              <a:t> : entrée de gamme → </a:t>
            </a:r>
            <a:r>
              <a:rPr lang="fr-FR" sz="1100" b="1" dirty="0"/>
              <a:t>0,62 à 41 €</a:t>
            </a:r>
            <a:endParaRPr lang="fr-FR" sz="1100" dirty="0"/>
          </a:p>
          <a:p>
            <a:r>
              <a:rPr lang="fr-FR" sz="1100" dirty="0"/>
              <a:t>🟡 </a:t>
            </a:r>
            <a:r>
              <a:rPr lang="fr-FR" sz="1100" b="1" dirty="0"/>
              <a:t>Catégorie 1</a:t>
            </a:r>
            <a:r>
              <a:rPr lang="fr-FR" sz="1100" dirty="0"/>
              <a:t> : milieu de gamme → </a:t>
            </a:r>
            <a:r>
              <a:rPr lang="fr-FR" sz="1100" b="1" dirty="0"/>
              <a:t>2 à 81 €</a:t>
            </a:r>
            <a:endParaRPr lang="fr-FR" sz="1100" dirty="0"/>
          </a:p>
          <a:p>
            <a:r>
              <a:rPr lang="fr-FR" sz="1100" dirty="0"/>
              <a:t>🔴 </a:t>
            </a:r>
            <a:r>
              <a:rPr lang="fr-FR" sz="1100" b="1" dirty="0"/>
              <a:t>Catégorie 2</a:t>
            </a:r>
            <a:r>
              <a:rPr lang="fr-FR" sz="1100" dirty="0"/>
              <a:t> : luxe / collectionneur → </a:t>
            </a:r>
            <a:r>
              <a:rPr lang="fr-FR" sz="1100" b="1" dirty="0"/>
              <a:t>20 à 300 €</a:t>
            </a:r>
            <a:endParaRPr lang="fr-FR" sz="1100" dirty="0"/>
          </a:p>
          <a:p>
            <a:pPr>
              <a:buFont typeface="Arial" panose="020B0604020202020204" pitchFamily="34" charset="0"/>
              <a:buChar char="•"/>
            </a:pPr>
            <a:endParaRPr lang="fr-FR" sz="11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6999E-B8B4-4A55-FF56-30AE97BB7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6" y="3761275"/>
            <a:ext cx="2702386" cy="3096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60FC3C-5548-0F1F-B44B-EF537BB11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53" y="3776656"/>
            <a:ext cx="4400335" cy="308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7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3D110-C189-5C27-DC0C-135B9BF3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2495440"/>
            <a:ext cx="8911687" cy="1280890"/>
          </a:xfrm>
        </p:spPr>
        <p:txBody>
          <a:bodyPr>
            <a:normAutofit/>
          </a:bodyPr>
          <a:lstStyle/>
          <a:p>
            <a:r>
              <a:rPr lang="fr-FR" sz="6000" b="1" dirty="0"/>
              <a:t>Analyse du CA</a:t>
            </a:r>
          </a:p>
        </p:txBody>
      </p:sp>
    </p:spTree>
    <p:extLst>
      <p:ext uri="{BB962C8B-B14F-4D97-AF65-F5344CB8AC3E}">
        <p14:creationId xmlns:p14="http://schemas.microsoft.com/office/powerpoint/2010/main" val="3005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9351-00CC-9E47-B29A-BE8316EF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5" y="337031"/>
            <a:ext cx="4359350" cy="736857"/>
          </a:xfrm>
        </p:spPr>
        <p:txBody>
          <a:bodyPr/>
          <a:lstStyle/>
          <a:p>
            <a:r>
              <a:rPr lang="fr-FR" dirty="0"/>
              <a:t>Chiffre d’affaire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E426B7-6AA2-17DF-1601-674367F9D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97" y="1236239"/>
            <a:ext cx="4063180" cy="2782868"/>
          </a:xfrm>
        </p:spPr>
      </p:pic>
      <p:pic>
        <p:nvPicPr>
          <p:cNvPr id="3" name="Espace réservé du contenu 6">
            <a:extLst>
              <a:ext uri="{FF2B5EF4-FFF2-40B4-BE49-F238E27FC236}">
                <a16:creationId xmlns:a16="http://schemas.microsoft.com/office/drawing/2014/main" id="{24D4D95B-DA10-57BA-11FF-A82D0B54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6" y="4075132"/>
            <a:ext cx="4611793" cy="266595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7E17E8A-C49D-53C2-44B1-6EA92B0049C6}"/>
              </a:ext>
            </a:extLst>
          </p:cNvPr>
          <p:cNvSpPr txBox="1"/>
          <p:nvPr/>
        </p:nvSpPr>
        <p:spPr>
          <a:xfrm>
            <a:off x="8275675" y="835231"/>
            <a:ext cx="2847983" cy="40934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📈 Les chiffres </a:t>
            </a:r>
          </a:p>
          <a:p>
            <a:r>
              <a:rPr lang="fr-FR" sz="1200" dirty="0"/>
              <a:t>2021 → 4 944 761€ </a:t>
            </a:r>
          </a:p>
          <a:p>
            <a:r>
              <a:rPr lang="fr-FR" sz="1200" dirty="0"/>
              <a:t>2022 → 6 108 682€ </a:t>
            </a:r>
          </a:p>
          <a:p>
            <a:r>
              <a:rPr lang="fr-FR" sz="1200" dirty="0"/>
              <a:t>2023 → 974 220€ </a:t>
            </a:r>
          </a:p>
          <a:p>
            <a:endParaRPr lang="fr-FR" sz="1200" dirty="0"/>
          </a:p>
          <a:p>
            <a:r>
              <a:rPr lang="fr-FR" sz="1400" b="1" dirty="0"/>
              <a:t>⚠️ Limites </a:t>
            </a:r>
          </a:p>
          <a:p>
            <a:r>
              <a:rPr lang="fr-FR" sz="1200" dirty="0"/>
              <a:t>Pas assez de recul : Seulement 2 années </a:t>
            </a:r>
          </a:p>
          <a:p>
            <a:endParaRPr lang="fr-FR" sz="1200" dirty="0"/>
          </a:p>
          <a:p>
            <a:r>
              <a:rPr lang="fr-FR" sz="1400" b="1" dirty="0"/>
              <a:t>📈 Évolution du CA journalier (Moyenne mobile mensuelle) </a:t>
            </a:r>
          </a:p>
          <a:p>
            <a:pPr marL="228600" indent="-228600">
              <a:buAutoNum type="arabicPeriod"/>
            </a:pPr>
            <a:r>
              <a:rPr lang="fr-FR" sz="1200" b="1" dirty="0" err="1"/>
              <a:t>Fév</a:t>
            </a:r>
            <a:r>
              <a:rPr lang="fr-FR" sz="1200" b="1" dirty="0"/>
              <a:t> – Sept 2021 </a:t>
            </a:r>
            <a:r>
              <a:rPr lang="fr-FR" sz="1200" dirty="0"/>
              <a:t>🔹 CA stable entre 15 000 – 16 000 € </a:t>
            </a:r>
          </a:p>
          <a:p>
            <a:r>
              <a:rPr lang="fr-FR" sz="1200" b="1" dirty="0"/>
              <a:t>2.  </a:t>
            </a:r>
            <a:r>
              <a:rPr lang="fr-FR" sz="1200" b="1" dirty="0" err="1"/>
              <a:t>Oct</a:t>
            </a:r>
            <a:r>
              <a:rPr lang="fr-FR" sz="1200" b="1" dirty="0"/>
              <a:t> 2021 – Avril 2022 </a:t>
            </a:r>
            <a:r>
              <a:rPr lang="fr-FR" sz="1200" dirty="0"/>
              <a:t>🔹 Volatilité accrue 🔹 Creux à 15 000 €, puis pic à 19 000 € (Mars 2022) 🔹 Possible effet d’une stratégie commerciale → creux puis rebond </a:t>
            </a:r>
          </a:p>
          <a:p>
            <a:r>
              <a:rPr lang="fr-FR" sz="1200" b="1" dirty="0"/>
              <a:t>3.  Avril 2022 – </a:t>
            </a:r>
            <a:r>
              <a:rPr lang="fr-FR" sz="1200" b="1" dirty="0" err="1"/>
              <a:t>Fév</a:t>
            </a:r>
            <a:r>
              <a:rPr lang="fr-FR" sz="1200" b="1" dirty="0"/>
              <a:t> 2023 </a:t>
            </a:r>
            <a:r>
              <a:rPr lang="fr-FR" sz="1200" dirty="0"/>
              <a:t>🔹 Nouvelle stabilité, mais plus élevée (16 000 – 17 000 €</a:t>
            </a:r>
          </a:p>
        </p:txBody>
      </p:sp>
    </p:spTree>
    <p:extLst>
      <p:ext uri="{BB962C8B-B14F-4D97-AF65-F5344CB8AC3E}">
        <p14:creationId xmlns:p14="http://schemas.microsoft.com/office/powerpoint/2010/main" val="41605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D3C3-DFF0-5E05-FB49-0B0BDF7C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563" y="507152"/>
            <a:ext cx="4849866" cy="1280890"/>
          </a:xfrm>
        </p:spPr>
        <p:txBody>
          <a:bodyPr/>
          <a:lstStyle/>
          <a:p>
            <a:r>
              <a:rPr lang="fr-FR" dirty="0"/>
              <a:t>Evolution du CA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E0317C-0A20-2BDF-61FD-B404C7B7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7" y="1518484"/>
            <a:ext cx="3433308" cy="2412224"/>
          </a:xfrm>
          <a:prstGeom prst="rect">
            <a:avLst/>
          </a:prstGeom>
        </p:spPr>
      </p:pic>
      <p:pic>
        <p:nvPicPr>
          <p:cNvPr id="6" name="Espace réservé du contenu 9">
            <a:extLst>
              <a:ext uri="{FF2B5EF4-FFF2-40B4-BE49-F238E27FC236}">
                <a16:creationId xmlns:a16="http://schemas.microsoft.com/office/drawing/2014/main" id="{7287E362-B992-38D9-E5D7-88261AD9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7" y="4204567"/>
            <a:ext cx="5091804" cy="249394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E64BDA-E473-53CB-72F6-4778F484F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280" y="1447321"/>
            <a:ext cx="1647787" cy="2412224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0A5B5B0-A4D5-8051-3D43-38BD89A33A8E}"/>
              </a:ext>
            </a:extLst>
          </p:cNvPr>
          <p:cNvSpPr txBox="1">
            <a:spLocks/>
          </p:cNvSpPr>
          <p:nvPr/>
        </p:nvSpPr>
        <p:spPr>
          <a:xfrm>
            <a:off x="7086601" y="507151"/>
            <a:ext cx="4374766" cy="506154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fr-FR" b="1" dirty="0"/>
          </a:p>
          <a:p>
            <a:pPr>
              <a:buFont typeface="Wingdings 3" charset="2"/>
              <a:buNone/>
            </a:pPr>
            <a:r>
              <a:rPr lang="fr-FR" sz="2500" b="1" dirty="0"/>
              <a:t>📊 Les chiffres chocs</a:t>
            </a:r>
          </a:p>
          <a:p>
            <a:pPr marL="0" indent="0">
              <a:buFont typeface="Wingdings 3" charset="2"/>
              <a:buNone/>
            </a:pPr>
            <a:r>
              <a:rPr lang="fr-FR" sz="1400" dirty="0"/>
              <a:t>	</a:t>
            </a:r>
            <a:r>
              <a:rPr lang="fr-FR" dirty="0"/>
              <a:t>▶️ </a:t>
            </a:r>
            <a:r>
              <a:rPr lang="fr-FR" b="1" dirty="0"/>
              <a:t>Étendue folle</a:t>
            </a:r>
            <a:r>
              <a:rPr lang="fr-FR" dirty="0"/>
              <a:t> : </a:t>
            </a:r>
            <a:r>
              <a:rPr lang="fr-FR" b="1" dirty="0"/>
              <a:t>0,99€</a:t>
            </a:r>
            <a:r>
              <a:rPr lang="fr-FR" dirty="0"/>
              <a:t> → </a:t>
            </a:r>
            <a:r>
              <a:rPr lang="fr-FR" b="1" dirty="0"/>
              <a:t>94 893€</a:t>
            </a:r>
            <a:r>
              <a:rPr lang="fr-FR" dirty="0"/>
              <a:t> par article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	⚖️ </a:t>
            </a:r>
            <a:r>
              <a:rPr lang="fr-FR" b="1" dirty="0"/>
              <a:t>Médiane</a:t>
            </a:r>
            <a:r>
              <a:rPr lang="fr-FR" dirty="0"/>
              <a:t> : </a:t>
            </a:r>
            <a:r>
              <a:rPr lang="fr-FR" b="1" dirty="0"/>
              <a:t>810€</a:t>
            </a:r>
            <a:r>
              <a:rPr lang="fr-FR" dirty="0"/>
              <a:t> (50% des articles ≤ ce montant)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	📉 </a:t>
            </a:r>
            <a:r>
              <a:rPr lang="fr-FR" b="1" dirty="0"/>
              <a:t>Moyenne biaisée</a:t>
            </a:r>
            <a:r>
              <a:rPr lang="fr-FR" dirty="0"/>
              <a:t> : </a:t>
            </a:r>
            <a:r>
              <a:rPr lang="fr-FR" b="1" dirty="0"/>
              <a:t>3 683€ </a:t>
            </a:r>
            <a:r>
              <a:rPr lang="fr-FR" dirty="0"/>
              <a:t> (à cause des best-CA)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	🔝 </a:t>
            </a:r>
            <a:r>
              <a:rPr lang="fr-FR" b="1" dirty="0"/>
              <a:t>Top 25%</a:t>
            </a:r>
            <a:r>
              <a:rPr lang="fr-FR" dirty="0"/>
              <a:t> : </a:t>
            </a:r>
            <a:r>
              <a:rPr lang="fr-FR" b="1" dirty="0"/>
              <a:t>&gt; 3 458€</a:t>
            </a:r>
            <a:r>
              <a:rPr lang="fr-FR" dirty="0"/>
              <a:t> → </a:t>
            </a:r>
            <a:r>
              <a:rPr lang="fr-FR" i="1" dirty="0"/>
              <a:t>eux seuls comptent vraiment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	Quelques stars</a:t>
            </a:r>
            <a:r>
              <a:rPr lang="fr-FR" dirty="0"/>
              <a:t> </a:t>
            </a:r>
            <a:r>
              <a:rPr lang="fr-FR" b="1" dirty="0"/>
              <a:t>dopent la moyenne</a:t>
            </a:r>
          </a:p>
          <a:p>
            <a:pPr>
              <a:buFont typeface="Wingdings 3" charset="2"/>
              <a:buNone/>
            </a:pPr>
            <a:r>
              <a:rPr lang="fr-FR" b="1" dirty="0"/>
              <a:t>Catégorie 1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40,1 % du CA</a:t>
            </a:r>
            <a:r>
              <a:rPr lang="fr-FR" dirty="0"/>
              <a:t> → </a:t>
            </a:r>
            <a:r>
              <a:rPr lang="fr-FR" b="1" dirty="0"/>
              <a:t>Pilier principal</a:t>
            </a:r>
            <a:br>
              <a:rPr lang="fr-FR" dirty="0"/>
            </a:br>
            <a:r>
              <a:rPr lang="fr-FR" dirty="0"/>
              <a:t>🔹 À </a:t>
            </a:r>
            <a:r>
              <a:rPr lang="fr-FR" b="1" dirty="0"/>
              <a:t>consolider</a:t>
            </a:r>
            <a:r>
              <a:rPr lang="fr-FR" dirty="0"/>
              <a:t> : marketing, innovation, analyse des succès</a:t>
            </a:r>
          </a:p>
          <a:p>
            <a:pPr>
              <a:buFont typeface="Wingdings 3" charset="2"/>
              <a:buNone/>
            </a:pPr>
            <a:r>
              <a:rPr lang="fr-FR" b="1" dirty="0"/>
              <a:t>Catégorie 0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36,7 % du CA</a:t>
            </a:r>
            <a:br>
              <a:rPr lang="fr-FR" dirty="0"/>
            </a:br>
            <a:r>
              <a:rPr lang="fr-FR" dirty="0"/>
              <a:t>🔹 Bonne contribution → </a:t>
            </a:r>
            <a:r>
              <a:rPr lang="fr-FR" b="1" dirty="0"/>
              <a:t>potentiel à optimiser</a:t>
            </a:r>
            <a:r>
              <a:rPr lang="fr-FR" dirty="0"/>
              <a:t> via promotions ou offres ciblées</a:t>
            </a:r>
          </a:p>
          <a:p>
            <a:pPr marL="0" indent="0">
              <a:buFont typeface="Wingdings 3" charset="2"/>
              <a:buNone/>
            </a:pPr>
            <a:r>
              <a:rPr lang="fr-FR" b="1" dirty="0"/>
              <a:t>Catégorie 2</a:t>
            </a:r>
            <a:br>
              <a:rPr lang="fr-FR" dirty="0"/>
            </a:br>
            <a:r>
              <a:rPr lang="fr-FR" dirty="0"/>
              <a:t>	🔹 </a:t>
            </a:r>
            <a:r>
              <a:rPr lang="fr-FR" b="1" dirty="0"/>
              <a:t>23,1 % du CA</a:t>
            </a:r>
            <a:br>
              <a:rPr lang="fr-FR" dirty="0"/>
            </a:br>
            <a:r>
              <a:rPr lang="fr-FR" dirty="0"/>
              <a:t>	🔹 </a:t>
            </a:r>
            <a:r>
              <a:rPr lang="fr-FR" dirty="0" err="1"/>
              <a:t>Sous-performante</a:t>
            </a:r>
            <a:endParaRPr lang="fr-FR" dirty="0"/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fr-FR" sz="2500" b="1" dirty="0"/>
              <a:t>📊 CA catégorie rapporté au nombre d’article</a:t>
            </a:r>
            <a:endParaRPr lang="fr-FR" sz="2500" dirty="0"/>
          </a:p>
          <a:p>
            <a:pPr marL="0" indent="0">
              <a:buNone/>
            </a:pPr>
            <a:r>
              <a:rPr lang="fr-FR" sz="1900" dirty="0"/>
              <a:t>🔹 </a:t>
            </a:r>
            <a:r>
              <a:rPr lang="fr-FR" sz="1900" b="1" dirty="0"/>
              <a:t>Catégorie 2 </a:t>
            </a:r>
            <a:r>
              <a:rPr lang="fr-FR" sz="1900" dirty="0"/>
              <a:t>💎 → Meilleure rentabilité unitaire</a:t>
            </a:r>
          </a:p>
          <a:p>
            <a:pPr marL="0" indent="0">
              <a:buNone/>
            </a:pPr>
            <a:r>
              <a:rPr lang="fr-FR" sz="1900" dirty="0"/>
              <a:t>🔹 Env. 2× plus rentable que la Catégorie 1</a:t>
            </a:r>
          </a:p>
          <a:p>
            <a:pPr marL="0" indent="0">
              <a:buNone/>
            </a:pPr>
            <a:r>
              <a:rPr lang="fr-FR" sz="1900" dirty="0"/>
              <a:t>🔹 Catégorie 1 &gt;&gt; Catégorie 0</a:t>
            </a:r>
          </a:p>
          <a:p>
            <a:pPr marL="0" indent="0">
              <a:buFont typeface="Wingdings 3" charset="2"/>
              <a:buNone/>
            </a:pPr>
            <a:endParaRPr lang="fr-FR" sz="1400" b="1" dirty="0"/>
          </a:p>
          <a:p>
            <a:pPr marL="0" indent="0">
              <a:buFont typeface="Wingdings 3" charset="2"/>
              <a:buNone/>
            </a:pPr>
            <a:endParaRPr lang="fr-FR" sz="1400" b="1" dirty="0"/>
          </a:p>
          <a:p>
            <a:pPr marL="0" indent="0">
              <a:buFont typeface="Wingdings 3" charset="2"/>
              <a:buNone/>
            </a:pP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17921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3A52A-97E5-3A05-30D9-4FFC826F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740" y="2942008"/>
            <a:ext cx="7401680" cy="1280890"/>
          </a:xfrm>
        </p:spPr>
        <p:txBody>
          <a:bodyPr>
            <a:normAutofit/>
          </a:bodyPr>
          <a:lstStyle/>
          <a:p>
            <a:r>
              <a:rPr lang="fr-FR" sz="6000" b="1" dirty="0"/>
              <a:t>Analyse des ventes</a:t>
            </a:r>
          </a:p>
        </p:txBody>
      </p:sp>
    </p:spTree>
    <p:extLst>
      <p:ext uri="{BB962C8B-B14F-4D97-AF65-F5344CB8AC3E}">
        <p14:creationId xmlns:p14="http://schemas.microsoft.com/office/powerpoint/2010/main" val="148618468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6162</TotalTime>
  <Words>2700</Words>
  <Application>Microsoft Office PowerPoint</Application>
  <PresentationFormat>Grand écran</PresentationFormat>
  <Paragraphs>380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Arial Unicode MS</vt:lpstr>
      <vt:lpstr>Century Gothic</vt:lpstr>
      <vt:lpstr>Wingdings 3</vt:lpstr>
      <vt:lpstr>Brin</vt:lpstr>
      <vt:lpstr>Projet 9 : Analysez les ventes d'une librairie avec R ou Python </vt:lpstr>
      <vt:lpstr>Sommaire</vt:lpstr>
      <vt:lpstr>Présentation des données </vt:lpstr>
      <vt:lpstr>Analyse du prix des articles</vt:lpstr>
      <vt:lpstr>Caractéristiques générales des articles de la librairie et leur prix</vt:lpstr>
      <vt:lpstr>Analyse du CA</vt:lpstr>
      <vt:lpstr>Chiffre d’affaire</vt:lpstr>
      <vt:lpstr>Evolution du CA </vt:lpstr>
      <vt:lpstr>Analyse des ventes</vt:lpstr>
      <vt:lpstr>Nombre total de produits vendus par année</vt:lpstr>
      <vt:lpstr>Nombre total de produits vendus par catégorie </vt:lpstr>
      <vt:lpstr>Analyse Top et Flop CA et ventes</vt:lpstr>
      <vt:lpstr>Top 10 produits par rapport au CA</vt:lpstr>
      <vt:lpstr>Flop 10 produits par rapport au CA</vt:lpstr>
      <vt:lpstr>Distribution du CA par produit</vt:lpstr>
      <vt:lpstr>Top 10 produits par rapport aux ventes</vt:lpstr>
      <vt:lpstr>Flop 20 produits par rapport aux ventes</vt:lpstr>
      <vt:lpstr>Distribution des ventes</vt:lpstr>
      <vt:lpstr>Analyse clients distincts</vt:lpstr>
      <vt:lpstr>Nombre de clients par mois</vt:lpstr>
      <vt:lpstr>Segmentation clients</vt:lpstr>
      <vt:lpstr>Segmentation client Récence Fréquence Montant(RFM)</vt:lpstr>
      <vt:lpstr>Segmentation clients RFM(Récence Fréquence Montant)</vt:lpstr>
      <vt:lpstr>Segmentation RFM</vt:lpstr>
      <vt:lpstr>Analyse corrélation  </vt:lpstr>
      <vt:lpstr>Outliers</vt:lpstr>
      <vt:lpstr>Différence test paramétrique et non paramétrique</vt:lpstr>
      <vt:lpstr>Ventes : catégorie de livres &amp; Sexe</vt:lpstr>
      <vt:lpstr>Analyse de la distribution de la variable « age »</vt:lpstr>
      <vt:lpstr>Age et Montant d’achat</vt:lpstr>
      <vt:lpstr>Age et Fréquence d’achat</vt:lpstr>
      <vt:lpstr>Age et panier moyen</vt:lpstr>
      <vt:lpstr>Age et catégorie de produit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Baptiste Trespaillé-Barrau</dc:creator>
  <cp:lastModifiedBy>Baptiste Trespaillé-Barrau</cp:lastModifiedBy>
  <cp:revision>75</cp:revision>
  <dcterms:created xsi:type="dcterms:W3CDTF">2025-04-23T15:20:36Z</dcterms:created>
  <dcterms:modified xsi:type="dcterms:W3CDTF">2025-06-11T13:22:14Z</dcterms:modified>
</cp:coreProperties>
</file>