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0"/>
  </p:notesMasterIdLst>
  <p:sldIdLst>
    <p:sldId id="256" r:id="rId2"/>
    <p:sldId id="281" r:id="rId3"/>
    <p:sldId id="282" r:id="rId4"/>
    <p:sldId id="283" r:id="rId5"/>
    <p:sldId id="258" r:id="rId6"/>
    <p:sldId id="285" r:id="rId7"/>
    <p:sldId id="288" r:id="rId8"/>
    <p:sldId id="286" r:id="rId9"/>
    <p:sldId id="284" r:id="rId10"/>
    <p:sldId id="259" r:id="rId11"/>
    <p:sldId id="260" r:id="rId12"/>
    <p:sldId id="261" r:id="rId13"/>
    <p:sldId id="262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64" r:id="rId22"/>
    <p:sldId id="265" r:id="rId23"/>
    <p:sldId id="274" r:id="rId24"/>
    <p:sldId id="275" r:id="rId25"/>
    <p:sldId id="276" r:id="rId26"/>
    <p:sldId id="277" r:id="rId27"/>
    <p:sldId id="279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71" autoAdjust="0"/>
  </p:normalViewPr>
  <p:slideViewPr>
    <p:cSldViewPr snapToGrid="0">
      <p:cViewPr>
        <p:scale>
          <a:sx n="52" d="100"/>
          <a:sy n="52" d="100"/>
        </p:scale>
        <p:origin x="31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4EA84-D5AA-4D6B-B27A-CD71FBD52CF9}" type="datetimeFigureOut">
              <a:rPr lang="pl-PL" smtClean="0"/>
              <a:t>06.11.2023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17A9F-B8EC-4125-A204-389ACF219C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0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jest rozproszonym systemem kontroli wersji ułatwiającym pracę nad tworzeniem aplikacji, stron internetowych i innych narzędzi w grupach. System śledzi wszystkie wykonywane zmiany w plikach, a także umożliwia przywrócenie ich dowolnej, wcześniejszej wersji. Za pomocą Gita możesz nanosić zmiany w kodzie przy jednoczesnym zachowaniu niezależności. Działa lokalnie.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46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to usługa </a:t>
            </a:r>
            <a:r>
              <a:rPr lang="pl-P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umożliwiająca zarządzanie repozytoriami Git. GitHub w przeciwieństwie do samego Gita działa w oparciu o chmurę. Umożliwia udostępnienie fragmentów kodu,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tworzenie projektów open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pozwala na obserwowanie cudzych projektów.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8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86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94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2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835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37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766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46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177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9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3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05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796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2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56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FE42E8-8B57-452D-A122-4DCE9AC771E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0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pl/resources/collaboration-in-the-workplace" TargetMode="External"/><Relationship Id="rId2" Type="http://schemas.openxmlformats.org/officeDocument/2006/relationships/hyperlink" Target="https://www.evertop.pl/czym-jest-ciagla-integracja-c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BE268116-E2A7-4F98-8812-192B4975E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A61FE77-8AAA-1A96-33E5-9FDCD6A1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pPr algn="ctr"/>
            <a:r>
              <a:rPr lang="pl-PL" sz="6000" dirty="0"/>
              <a:t>Git i </a:t>
            </a:r>
            <a:r>
              <a:rPr lang="pl-PL" sz="6000" dirty="0" err="1"/>
              <a:t>Github</a:t>
            </a:r>
            <a:r>
              <a:rPr lang="pl-PL" sz="6000" dirty="0"/>
              <a:t> - co to takiego?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6F6903C4-A9D4-904A-18B1-773F9D50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Aneta Kaczmarczyk, Anna </a:t>
            </a:r>
            <a:r>
              <a:rPr lang="pl-PL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jasielec</a:t>
            </a: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Wojciech </a:t>
            </a:r>
            <a:r>
              <a:rPr lang="pl-PL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JurGielewicz</a:t>
            </a:r>
            <a:endParaRPr lang="pl-P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3" descr="Sieć połączonych kropek">
            <a:extLst>
              <a:ext uri="{FF2B5EF4-FFF2-40B4-BE49-F238E27FC236}">
                <a16:creationId xmlns:a16="http://schemas.microsoft.com/office/drawing/2014/main" xmlns="" id="{56070890-D815-EF30-82A5-95ED9E654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5" r="-1" b="13125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73D8893D-DEBE-4F67-901F-166F75E9C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BEFFA83-BC6D-4CD2-A2BA-98AD67423B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B5696BF-D495-4CAC-AA8A-4EBFF2C32A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78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Repozytorium</a:t>
            </a:r>
            <a:endParaRPr lang="pl-PL" dirty="0"/>
          </a:p>
        </p:txBody>
      </p:sp>
      <p:pic>
        <p:nvPicPr>
          <p:cNvPr id="41" name="Symbol zastępczy zawartości 40" descr="Osoba w słuchawkach rozsyłająca kociak">
            <a:extLst>
              <a:ext uri="{FF2B5EF4-FFF2-40B4-BE49-F238E27FC236}">
                <a16:creationId xmlns:a16="http://schemas.microsoft.com/office/drawing/2014/main" xmlns="" id="{E72DB94A-D29F-F92F-2482-7F719DE51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95358"/>
            <a:ext cx="6492875" cy="4330760"/>
          </a:xfrm>
        </p:spPr>
      </p:pic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xmlns="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Magazynowanie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Składowanie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Upowszechnianie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Aktualne i archiwalne wersje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Segreguje i kategoryzuje dane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43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repozytoriów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xmlns="" id="{0D62AF6D-F77F-D71D-383B-F1D8125B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780" y="1538478"/>
            <a:ext cx="7440121" cy="3781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Instytucjonalne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Dziedzinowe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Projektowe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Instytucjonalne</a:t>
            </a:r>
          </a:p>
        </p:txBody>
      </p:sp>
    </p:spTree>
    <p:extLst>
      <p:ext uri="{BB962C8B-B14F-4D97-AF65-F5344CB8AC3E}">
        <p14:creationId xmlns:p14="http://schemas.microsoft.com/office/powerpoint/2010/main" val="86542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repozytoriów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xmlns="" id="{0D62AF6D-F77F-D71D-383B-F1D8125B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780" y="1538478"/>
            <a:ext cx="7440121" cy="3781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Instytucjonalne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Dziedzinowe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Projektowe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Dziedzinowe</a:t>
            </a:r>
          </a:p>
        </p:txBody>
      </p:sp>
    </p:spTree>
    <p:extLst>
      <p:ext uri="{BB962C8B-B14F-4D97-AF65-F5344CB8AC3E}">
        <p14:creationId xmlns:p14="http://schemas.microsoft.com/office/powerpoint/2010/main" val="262452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repozytoriów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xmlns="" id="{0D62AF6D-F77F-D71D-383B-F1D8125B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505" y="1050206"/>
            <a:ext cx="5130680" cy="2607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Instytucjonalne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Dziedzinowe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Projektowe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Projektowe</a:t>
            </a:r>
          </a:p>
        </p:txBody>
      </p:sp>
      <p:pic>
        <p:nvPicPr>
          <p:cNvPr id="2" name="Symbol zastępczy zawartości 8">
            <a:extLst>
              <a:ext uri="{FF2B5EF4-FFF2-40B4-BE49-F238E27FC236}">
                <a16:creationId xmlns:a16="http://schemas.microsoft.com/office/drawing/2014/main" xmlns="" id="{4646E0CC-E0C3-2500-AA3B-72517ACDEC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9102" y="2625292"/>
            <a:ext cx="4391284" cy="398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93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xmlns="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Zarządzanie repozytorium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7AB95BF-57D0-4E49-9EF2-408B47C8D4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C520CBD-F82E-44E4-BDA5-128716AD79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618AE32-A526-42FC-A854-732740BD3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89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Inicjowanie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EA6FA584-9791-AB02-4D34-F05BCAFF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45" y="2926080"/>
            <a:ext cx="3991532" cy="2734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xmlns="" id="{D071E3C4-ADD6-D9E2-224E-0E0398925E08}"/>
              </a:ext>
            </a:extLst>
          </p:cNvPr>
          <p:cNvSpPr txBox="1"/>
          <p:nvPr/>
        </p:nvSpPr>
        <p:spPr>
          <a:xfrm>
            <a:off x="4492565" y="990013"/>
            <a:ext cx="649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init</a:t>
            </a:r>
            <a:endParaRPr lang="pl-PL" sz="2800" b="1" dirty="0">
              <a:latin typeface="Calibri Light (Nagłówki)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xmlns="" id="{2B5168ED-EB78-089C-B1C8-B770B4E466A1}"/>
              </a:ext>
            </a:extLst>
          </p:cNvPr>
          <p:cNvSpPr txBox="1"/>
          <p:nvPr/>
        </p:nvSpPr>
        <p:spPr>
          <a:xfrm>
            <a:off x="4492565" y="2173490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16" name="Obraz 15" descr="Obraz zawierający Prostokąt, design&#10;&#10;Opis wygenerowany automatycznie">
            <a:extLst>
              <a:ext uri="{FF2B5EF4-FFF2-40B4-BE49-F238E27FC236}">
                <a16:creationId xmlns:a16="http://schemas.microsoft.com/office/drawing/2014/main" xmlns="" id="{1DE7C3C9-FA85-F8AE-0E41-ECDC59D4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225" y="5029200"/>
            <a:ext cx="1628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3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Klonowanie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xmlns="" id="{D071E3C4-ADD6-D9E2-224E-0E0398925E08}"/>
              </a:ext>
            </a:extLst>
          </p:cNvPr>
          <p:cNvSpPr txBox="1"/>
          <p:nvPr/>
        </p:nvSpPr>
        <p:spPr>
          <a:xfrm>
            <a:off x="4492565" y="990013"/>
            <a:ext cx="649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clone {adres repozytorium}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xmlns="" id="{2B5168ED-EB78-089C-B1C8-B770B4E466A1}"/>
              </a:ext>
            </a:extLst>
          </p:cNvPr>
          <p:cNvSpPr txBox="1"/>
          <p:nvPr/>
        </p:nvSpPr>
        <p:spPr>
          <a:xfrm>
            <a:off x="4492565" y="2173490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144A0506-FDFE-D9D4-FE08-0EF166AC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24425"/>
            <a:ext cx="4058216" cy="266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52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Dodawanie plików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xmlns="" id="{D071E3C4-ADD6-D9E2-224E-0E0398925E08}"/>
              </a:ext>
            </a:extLst>
          </p:cNvPr>
          <p:cNvSpPr txBox="1"/>
          <p:nvPr/>
        </p:nvSpPr>
        <p:spPr>
          <a:xfrm>
            <a:off x="4492565" y="990013"/>
            <a:ext cx="649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add</a:t>
            </a:r>
            <a:r>
              <a:rPr lang="pl-PL" sz="2800" b="1" dirty="0">
                <a:latin typeface="Calibri Light (Nagłówki)"/>
              </a:rPr>
              <a:t> {ścieżka pliku}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xmlns="" id="{2B5168ED-EB78-089C-B1C8-B770B4E466A1}"/>
              </a:ext>
            </a:extLst>
          </p:cNvPr>
          <p:cNvSpPr txBox="1"/>
          <p:nvPr/>
        </p:nvSpPr>
        <p:spPr>
          <a:xfrm>
            <a:off x="4492565" y="2173490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3" name="Obraz 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xmlns="" id="{0A580318-A211-55F8-8976-FCC3360C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627" y="2926080"/>
            <a:ext cx="3597630" cy="3264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9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Zatwierdzanie zmian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xmlns="" id="{D071E3C4-ADD6-D9E2-224E-0E0398925E08}"/>
              </a:ext>
            </a:extLst>
          </p:cNvPr>
          <p:cNvSpPr txBox="1"/>
          <p:nvPr/>
        </p:nvSpPr>
        <p:spPr>
          <a:xfrm>
            <a:off x="4492565" y="990013"/>
            <a:ext cx="649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commit</a:t>
            </a:r>
            <a:r>
              <a:rPr lang="pl-PL" sz="2800" b="1" dirty="0">
                <a:latin typeface="Calibri Light (Nagłówki)"/>
              </a:rPr>
              <a:t> –m „wiadomość”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xmlns="" id="{2B5168ED-EB78-089C-B1C8-B770B4E466A1}"/>
              </a:ext>
            </a:extLst>
          </p:cNvPr>
          <p:cNvSpPr txBox="1"/>
          <p:nvPr/>
        </p:nvSpPr>
        <p:spPr>
          <a:xfrm>
            <a:off x="4492565" y="2173490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E496CBE5-7910-2114-431E-BA909AFE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51" y="3007307"/>
            <a:ext cx="3779456" cy="3038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36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Zarządzanie </a:t>
            </a:r>
            <a:r>
              <a:rPr lang="pl-PL" sz="4400" b="1" dirty="0" err="1">
                <a:latin typeface="Calibri Light (Nagłówki)"/>
              </a:rPr>
              <a:t>branchami</a:t>
            </a:r>
            <a:endParaRPr lang="pl-PL" sz="4400" b="1" dirty="0">
              <a:latin typeface="Calibri Light (Nagłówki)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xmlns="" id="{D071E3C4-ADD6-D9E2-224E-0E0398925E08}"/>
              </a:ext>
            </a:extLst>
          </p:cNvPr>
          <p:cNvSpPr txBox="1"/>
          <p:nvPr/>
        </p:nvSpPr>
        <p:spPr>
          <a:xfrm>
            <a:off x="4519198" y="973494"/>
            <a:ext cx="6492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branch</a:t>
            </a:r>
            <a:r>
              <a:rPr lang="pl-PL" sz="2800" b="1" dirty="0">
                <a:latin typeface="Calibri Light (Nagłówki)"/>
              </a:rPr>
              <a:t>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checkout</a:t>
            </a:r>
            <a:r>
              <a:rPr lang="pl-PL" sz="2800" b="1" dirty="0">
                <a:latin typeface="Calibri Light (Nagłówki)"/>
              </a:rPr>
              <a:t> –b {nazwa gałęzi}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merge</a:t>
            </a:r>
            <a:r>
              <a:rPr lang="pl-PL" sz="2800" b="1" dirty="0">
                <a:latin typeface="Calibri Light (Nagłówki)"/>
              </a:rPr>
              <a:t> {nazwa gałęzi}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xmlns="" id="{2B5168ED-EB78-089C-B1C8-B770B4E466A1}"/>
              </a:ext>
            </a:extLst>
          </p:cNvPr>
          <p:cNvSpPr txBox="1"/>
          <p:nvPr/>
        </p:nvSpPr>
        <p:spPr>
          <a:xfrm>
            <a:off x="4519198" y="2789376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FDB49044-2B81-A2BC-9EB1-DD8F8A11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06" y="3429000"/>
            <a:ext cx="4372585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9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xmlns="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 vs </a:t>
            </a:r>
            <a:r>
              <a:rPr lang="pl-PL" sz="8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7AB95BF-57D0-4E49-9EF2-408B47C8D4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C520CBD-F82E-44E4-BDA5-128716AD79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618AE32-A526-42FC-A854-732740BD3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85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7861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Zarządzanie zdalnym repozytorium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xmlns="" id="{D071E3C4-ADD6-D9E2-224E-0E0398925E08}"/>
              </a:ext>
            </a:extLst>
          </p:cNvPr>
          <p:cNvSpPr txBox="1"/>
          <p:nvPr/>
        </p:nvSpPr>
        <p:spPr>
          <a:xfrm>
            <a:off x="4519198" y="973494"/>
            <a:ext cx="6492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fetch</a:t>
            </a:r>
            <a:endParaRPr lang="pl-PL" sz="2800" b="1" dirty="0">
              <a:latin typeface="Calibri Light (Nagłówki)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push</a:t>
            </a:r>
            <a:endParaRPr lang="pl-PL" sz="2800" b="1" dirty="0">
              <a:latin typeface="Calibri Light (Nagłówki)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pull</a:t>
            </a:r>
            <a:endParaRPr lang="pl-PL" sz="2800" b="1" dirty="0">
              <a:latin typeface="Calibri Light (Nagłówki)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xmlns="" id="{2B5168ED-EB78-089C-B1C8-B770B4E466A1}"/>
              </a:ext>
            </a:extLst>
          </p:cNvPr>
          <p:cNvSpPr txBox="1"/>
          <p:nvPr/>
        </p:nvSpPr>
        <p:spPr>
          <a:xfrm>
            <a:off x="4519198" y="2789376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FFDECA7E-ACD5-7B11-6963-B1A6B5AA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72" y="3545405"/>
            <a:ext cx="2372056" cy="600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9AD597DF-29DB-391A-EB40-CA19A4037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028" y="4536068"/>
            <a:ext cx="2372056" cy="584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D350FA67-E16B-CF2B-5F3F-61838F95E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748" y="5535092"/>
            <a:ext cx="2372056" cy="53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711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xmlns="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Czym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jest </a:t>
            </a:r>
            <a:r>
              <a:rPr lang="pl-PL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ciągła integracja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26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5180"/>
            <a:ext cx="3200400" cy="715967"/>
          </a:xfrm>
        </p:spPr>
        <p:txBody>
          <a:bodyPr>
            <a:normAutofit fontScale="90000"/>
          </a:bodyPr>
          <a:lstStyle/>
          <a:p>
            <a:r>
              <a:rPr lang="pl-PL" dirty="0"/>
              <a:t>Aspekty ciągłej integracja</a:t>
            </a:r>
          </a:p>
        </p:txBody>
      </p:sp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xmlns="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62400"/>
            <a:ext cx="3200400" cy="3475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Automatyzacja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Częste łączenie kodu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Testy automatyczne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Raportowanie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Izolacja błędów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Łatwa integracja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FA09B6-407F-11D7-5E1F-FF53D4A2F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95" y="336542"/>
            <a:ext cx="6452504" cy="55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2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5180"/>
            <a:ext cx="3200400" cy="715967"/>
          </a:xfrm>
        </p:spPr>
        <p:txBody>
          <a:bodyPr>
            <a:normAutofit/>
          </a:bodyPr>
          <a:lstStyle/>
          <a:p>
            <a:r>
              <a:rPr lang="pl-PL" dirty="0"/>
              <a:t>Zalety</a:t>
            </a:r>
          </a:p>
        </p:txBody>
      </p:sp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xmlns="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62400"/>
            <a:ext cx="3200400" cy="3475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Ograniczenie problemów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Cykl dostarczania oprogramowania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Stabilność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Efektywność zespołu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Jakość kodu źródłowego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Dostarczanie nowych funkcji i poprawek</a:t>
            </a:r>
          </a:p>
        </p:txBody>
      </p:sp>
      <p:pic>
        <p:nvPicPr>
          <p:cNvPr id="1026" name="Picture 2" descr="zautomatyzowane wdrazanie">
            <a:extLst>
              <a:ext uri="{FF2B5EF4-FFF2-40B4-BE49-F238E27FC236}">
                <a16:creationId xmlns:a16="http://schemas.microsoft.com/office/drawing/2014/main" xmlns="" id="{9274E072-5C25-1E02-9113-9A72283F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88" y="1262062"/>
            <a:ext cx="69342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0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5180"/>
            <a:ext cx="3200400" cy="715967"/>
          </a:xfrm>
        </p:spPr>
        <p:txBody>
          <a:bodyPr>
            <a:normAutofit/>
          </a:bodyPr>
          <a:lstStyle/>
          <a:p>
            <a:r>
              <a:rPr lang="pl-PL" dirty="0"/>
              <a:t>Narzędzia</a:t>
            </a:r>
          </a:p>
        </p:txBody>
      </p:sp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xmlns="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62400"/>
            <a:ext cx="3200400" cy="3475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Systemy zarządzania kodem źródłowym:</a:t>
            </a:r>
            <a:br>
              <a:rPr lang="pl-PL" dirty="0"/>
            </a:br>
            <a:r>
              <a:rPr lang="pl-PL" dirty="0"/>
              <a:t>- GIT/GITHUB</a:t>
            </a:r>
            <a:br>
              <a:rPr lang="pl-PL" dirty="0"/>
            </a:br>
            <a:r>
              <a:rPr lang="pl-PL" dirty="0"/>
              <a:t>-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Systemy wspomagające budowanie, testowanie i wdrażanie: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GitLab</a:t>
            </a:r>
            <a:r>
              <a:rPr lang="pl-PL" dirty="0"/>
              <a:t> CI</a:t>
            </a:r>
            <a:br>
              <a:rPr lang="pl-PL" dirty="0"/>
            </a:br>
            <a:r>
              <a:rPr lang="pl-PL" dirty="0"/>
              <a:t>- Jenkins</a:t>
            </a:r>
          </a:p>
        </p:txBody>
      </p:sp>
      <p:pic>
        <p:nvPicPr>
          <p:cNvPr id="2050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xmlns="" id="{7C17FE1B-8D6B-71BC-B3B2-AB648546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09" y="954598"/>
            <a:ext cx="4036640" cy="22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bucket Logo PNG vector in SVG, PDF, AI, CDR format">
            <a:extLst>
              <a:ext uri="{FF2B5EF4-FFF2-40B4-BE49-F238E27FC236}">
                <a16:creationId xmlns:a16="http://schemas.microsoft.com/office/drawing/2014/main" xmlns="" id="{450A700C-2876-D7AD-46EC-BF2DC207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80" y="909132"/>
            <a:ext cx="3007096" cy="226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Lab podnosi ceny od 1 kwietnia: skorzystaj z okazji i kup już teraz w  niższej cenie.:sklep orpogramowania Softlist">
            <a:extLst>
              <a:ext uri="{FF2B5EF4-FFF2-40B4-BE49-F238E27FC236}">
                <a16:creationId xmlns:a16="http://schemas.microsoft.com/office/drawing/2014/main" xmlns="" id="{43B88F48-7783-8194-D8F6-30F6FFEB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33" y="4388330"/>
            <a:ext cx="3236793" cy="99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enkins logo - Social media &amp; Logos Icons">
            <a:extLst>
              <a:ext uri="{FF2B5EF4-FFF2-40B4-BE49-F238E27FC236}">
                <a16:creationId xmlns:a16="http://schemas.microsoft.com/office/drawing/2014/main" xmlns="" id="{2CDE0E6B-690D-61E1-9A3A-23A30AA7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26" y="412633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9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xmlns="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Współpraca zespołu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8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9929"/>
            <a:ext cx="3200400" cy="715967"/>
          </a:xfrm>
        </p:spPr>
        <p:txBody>
          <a:bodyPr>
            <a:normAutofit fontScale="90000"/>
          </a:bodyPr>
          <a:lstStyle/>
          <a:p>
            <a:r>
              <a:rPr lang="pl-PL" dirty="0"/>
              <a:t>Przykłady współpracy członków zespołu</a:t>
            </a:r>
          </a:p>
        </p:txBody>
      </p:sp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xmlns="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079182"/>
            <a:ext cx="3200400" cy="3475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Burza mózgów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Różnorodne zespoły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Szczera komunikacja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Otwarte dyskusje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Zespołowe rozwiązywanie problemów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1CCFB744-30B4-4F97-D9D1-0A1B3694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49" y="1054714"/>
            <a:ext cx="7128551" cy="47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Rectangle 4167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170" name="Rectangle 4169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4172" name="Straight Connector 4171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74" name="Rectangle 4173">
            <a:extLst>
              <a:ext uri="{FF2B5EF4-FFF2-40B4-BE49-F238E27FC236}">
                <a16:creationId xmlns:a16="http://schemas.microsoft.com/office/drawing/2014/main" xmlns="" id="{EB1836F0-F9E0-4D93-9BDD-7EEC6EA05F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520D0A1-806B-7C49-F37B-AA7AB9A5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Dziękujemy</a:t>
            </a:r>
            <a:r>
              <a:rPr lang="pl-PL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r>
              <a:rPr lang="pl-PL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uwagę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F3132345-C3A2-2E75-10FD-CCB594728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" r="2" b="9004"/>
          <a:stretch/>
        </p:blipFill>
        <p:spPr>
          <a:xfrm>
            <a:off x="915526" y="620720"/>
            <a:ext cx="3438261" cy="5086933"/>
          </a:xfrm>
          <a:prstGeom prst="rect">
            <a:avLst/>
          </a:prstGeom>
        </p:spPr>
      </p:pic>
      <p:cxnSp>
        <p:nvCxnSpPr>
          <p:cNvPr id="4176" name="Straight Connector 4175">
            <a:extLst>
              <a:ext uri="{FF2B5EF4-FFF2-40B4-BE49-F238E27FC236}">
                <a16:creationId xmlns:a16="http://schemas.microsoft.com/office/drawing/2014/main" xmlns="" id="{7A49EFD3-A806-4D59-99F1-AA9AFAE4E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8" name="Rectangle 4177">
            <a:extLst>
              <a:ext uri="{FF2B5EF4-FFF2-40B4-BE49-F238E27FC236}">
                <a16:creationId xmlns:a16="http://schemas.microsoft.com/office/drawing/2014/main" xmlns="" id="{6D2F28D1-82F9-40FE-935C-85ECF7660D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180" name="Rectangle 4179">
            <a:extLst>
              <a:ext uri="{FF2B5EF4-FFF2-40B4-BE49-F238E27FC236}">
                <a16:creationId xmlns:a16="http://schemas.microsoft.com/office/drawing/2014/main" xmlns="" id="{4B670E93-2F53-48FC-AB6C-E99E22D17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3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xmlns="" id="{B3304D13-351B-B1D1-3C85-DE07E840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xmlns="" id="{F20FB69D-330A-B23B-EF80-1D4B3A2E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https://www.evertop.pl/czym-jest-ciagla-integracja-ci/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https://asana.com/pl/resources/collaboration-in-the-workplace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72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System kontroli wersji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Śledzi wykonywane zmiany w plikach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Umożliwia przywrócenie wc</a:t>
            </a:r>
            <a:r>
              <a:rPr lang="pl-PL" dirty="0" smtClean="0"/>
              <a:t>ześniejszej wersji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Pozwala pracować jednocześnie z innymi członkami bez nadpisywania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Działa lokalnie</a:t>
            </a:r>
            <a:endParaRPr lang="pl-PL" dirty="0"/>
          </a:p>
        </p:txBody>
      </p:sp>
      <p:pic>
        <p:nvPicPr>
          <p:cNvPr id="1026" name="Picture 2" descr="A Beginner's Guide to Git: All You Need To Know - 20i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4617"/>
            <a:ext cx="6492875" cy="3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Github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Usługa hostingu repozytoriów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Ułatwia pracę zespołową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Może pełnić funkcję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Działa w oparciu o chmurę</a:t>
            </a:r>
            <a:endParaRPr lang="pl-PL" dirty="0"/>
          </a:p>
        </p:txBody>
      </p:sp>
      <p:pic>
        <p:nvPicPr>
          <p:cNvPr id="2050" name="Picture 2" descr="UBC GitHub Instructor Guide | Learning Technology Hub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4617"/>
            <a:ext cx="6492875" cy="3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2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xmlns="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Integracja z IDE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7AB95BF-57D0-4E49-9EF2-408B47C8D4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C520CBD-F82E-44E4-BDA5-128716AD79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618AE32-A526-42FC-A854-732740BD3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345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 zintegrowane z Gitem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Visual Studio </a:t>
            </a:r>
            <a:r>
              <a:rPr lang="pl-PL" dirty="0" err="1" smtClean="0"/>
              <a:t>Code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IntelliJ</a:t>
            </a:r>
            <a:r>
              <a:rPr lang="pl-PL" dirty="0" smtClean="0"/>
              <a:t> IDEA</a:t>
            </a: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2780" y="1010718"/>
            <a:ext cx="2852132" cy="145328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smtClean="0">
                <a:latin typeface="Calibri Light (Nagłówki)"/>
              </a:rPr>
              <a:t>Visual Studio</a:t>
            </a:r>
            <a:endParaRPr lang="pl-PL" sz="4400" b="1" dirty="0">
              <a:latin typeface="Calibri Light (Nagłówki)"/>
            </a:endParaRPr>
          </a:p>
        </p:txBody>
      </p:sp>
      <p:pic>
        <p:nvPicPr>
          <p:cNvPr id="6146" name="Picture 2" descr="Screenshot of the Create a Git Repository dialog box in Visual Studi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87" y="2620564"/>
            <a:ext cx="5027348" cy="36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7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 zintegrowane z Gitem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IntelliJ</a:t>
            </a:r>
            <a:r>
              <a:rPr lang="pl-PL" dirty="0"/>
              <a:t> IDEA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smtClean="0">
                <a:latin typeface="Calibri Light (Nagłówki)"/>
              </a:rPr>
              <a:t>Visual Studio </a:t>
            </a:r>
            <a:r>
              <a:rPr lang="pl-PL" sz="4400" b="1" dirty="0" err="1" smtClean="0">
                <a:latin typeface="Calibri Light (Nagłówki)"/>
              </a:rPr>
              <a:t>Code</a:t>
            </a:r>
            <a:endParaRPr lang="pl-PL" sz="4400" b="1" dirty="0">
              <a:latin typeface="Calibri Light (Nagłówki)"/>
            </a:endParaRPr>
          </a:p>
        </p:txBody>
      </p:sp>
      <p:pic>
        <p:nvPicPr>
          <p:cNvPr id="3074" name="Picture 2" descr="Remote Repositories for Visual Studio Code - YouTub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29" y="1211372"/>
            <a:ext cx="3819142" cy="28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ource Control with Git in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80" y="4417157"/>
            <a:ext cx="6747642" cy="192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39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 zintegrowane z Gitem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IntelliJ</a:t>
            </a:r>
            <a:r>
              <a:rPr lang="pl-PL" dirty="0"/>
              <a:t> IDEA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err="1" smtClean="0">
                <a:latin typeface="Calibri Light (Nagłówki)"/>
              </a:rPr>
              <a:t>IntelliJ</a:t>
            </a:r>
            <a:r>
              <a:rPr lang="pl-PL" sz="4400" b="1" dirty="0" smtClean="0">
                <a:latin typeface="Calibri Light (Nagłówki)"/>
              </a:rPr>
              <a:t> IDEA</a:t>
            </a:r>
            <a:endParaRPr lang="pl-PL" sz="4400" b="1" dirty="0">
              <a:latin typeface="Calibri Light (Nagłówki)"/>
            </a:endParaRPr>
          </a:p>
        </p:txBody>
      </p:sp>
      <p:pic>
        <p:nvPicPr>
          <p:cNvPr id="5122" name="Picture 2" descr="HOW TO] Committing Code Using Intellij IDEA - Birkhoff Tech Blo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4617"/>
            <a:ext cx="6492875" cy="3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4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xmlns="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Czym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jest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repozytorium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7AB95BF-57D0-4E49-9EF2-408B47C8D4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C520CBD-F82E-44E4-BDA5-128716AD79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618AE32-A526-42FC-A854-732740BD3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24957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401</Words>
  <Application>Microsoft Office PowerPoint</Application>
  <PresentationFormat>Panoramiczny</PresentationFormat>
  <Paragraphs>165</Paragraphs>
  <Slides>28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Calibri Light (Nagłówki)</vt:lpstr>
      <vt:lpstr>Times New Roman</vt:lpstr>
      <vt:lpstr>Retrospekcja</vt:lpstr>
      <vt:lpstr>Git i Github - co to takiego?</vt:lpstr>
      <vt:lpstr>Git vs Github</vt:lpstr>
      <vt:lpstr>Git</vt:lpstr>
      <vt:lpstr>Github</vt:lpstr>
      <vt:lpstr>Integracja z IDE</vt:lpstr>
      <vt:lpstr>IDE zintegrowane z Gitem</vt:lpstr>
      <vt:lpstr>IDE zintegrowane z Gitem</vt:lpstr>
      <vt:lpstr>IDE zintegrowane z Gitem</vt:lpstr>
      <vt:lpstr>Czym jest repozytorium?</vt:lpstr>
      <vt:lpstr>Repozytorium</vt:lpstr>
      <vt:lpstr>Typy repozytoriów</vt:lpstr>
      <vt:lpstr>Typy repozytoriów</vt:lpstr>
      <vt:lpstr>Typy repozytoriów</vt:lpstr>
      <vt:lpstr>Zarządzanie repozytorium</vt:lpstr>
      <vt:lpstr>Funkcjonalności</vt:lpstr>
      <vt:lpstr>Funkcjonalności</vt:lpstr>
      <vt:lpstr>Funkcjonalności</vt:lpstr>
      <vt:lpstr>Funkcjonalności</vt:lpstr>
      <vt:lpstr>Funkcjonalności</vt:lpstr>
      <vt:lpstr>Funkcjonalności</vt:lpstr>
      <vt:lpstr>Czym jest ciągła integracja?</vt:lpstr>
      <vt:lpstr>Aspekty ciągłej integracja</vt:lpstr>
      <vt:lpstr>Zalety</vt:lpstr>
      <vt:lpstr>Narzędzia</vt:lpstr>
      <vt:lpstr>Współpraca zespołu</vt:lpstr>
      <vt:lpstr>Przykłady współpracy członków zespołu</vt:lpstr>
      <vt:lpstr>Dziękujemy za uwagę</vt:lpstr>
      <vt:lpstr>Źródła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 Github - co to takiego?</dc:title>
  <dc:creator>Wojciech Jurgielewicz</dc:creator>
  <cp:lastModifiedBy>Konto Microsoft</cp:lastModifiedBy>
  <cp:revision>21</cp:revision>
  <dcterms:created xsi:type="dcterms:W3CDTF">2023-11-04T10:43:10Z</dcterms:created>
  <dcterms:modified xsi:type="dcterms:W3CDTF">2023-11-06T15:17:48Z</dcterms:modified>
</cp:coreProperties>
</file>