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5"/>
  </p:notesMasterIdLst>
  <p:sldIdLst>
    <p:sldId id="284" r:id="rId2"/>
    <p:sldId id="354" r:id="rId3"/>
    <p:sldId id="371" r:id="rId4"/>
    <p:sldId id="347" r:id="rId5"/>
    <p:sldId id="346" r:id="rId6"/>
    <p:sldId id="364" r:id="rId7"/>
    <p:sldId id="368" r:id="rId8"/>
    <p:sldId id="367" r:id="rId9"/>
    <p:sldId id="351" r:id="rId10"/>
    <p:sldId id="369" r:id="rId11"/>
    <p:sldId id="357" r:id="rId12"/>
    <p:sldId id="373" r:id="rId13"/>
    <p:sldId id="372" r:id="rId14"/>
    <p:sldId id="370" r:id="rId15"/>
    <p:sldId id="374" r:id="rId16"/>
    <p:sldId id="350" r:id="rId17"/>
    <p:sldId id="348" r:id="rId18"/>
    <p:sldId id="349" r:id="rId19"/>
    <p:sldId id="366" r:id="rId20"/>
    <p:sldId id="378" r:id="rId21"/>
    <p:sldId id="359" r:id="rId22"/>
    <p:sldId id="356" r:id="rId23"/>
    <p:sldId id="360" r:id="rId24"/>
    <p:sldId id="362" r:id="rId25"/>
    <p:sldId id="375" r:id="rId26"/>
    <p:sldId id="377" r:id="rId27"/>
    <p:sldId id="376" r:id="rId28"/>
    <p:sldId id="382" r:id="rId29"/>
    <p:sldId id="379" r:id="rId30"/>
    <p:sldId id="380" r:id="rId31"/>
    <p:sldId id="381" r:id="rId32"/>
    <p:sldId id="363" r:id="rId33"/>
    <p:sldId id="383" r:id="rId34"/>
  </p:sldIdLst>
  <p:sldSz cx="12192000" cy="6858000"/>
  <p:notesSz cx="10020300" cy="68881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CA2"/>
    <a:srgbClr val="FF99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398" autoAdjust="0"/>
    <p:restoredTop sz="97710" autoAdjust="0"/>
  </p:normalViewPr>
  <p:slideViewPr>
    <p:cSldViewPr snapToGrid="0">
      <p:cViewPr varScale="1">
        <p:scale>
          <a:sx n="205" d="100"/>
          <a:sy n="205" d="100"/>
        </p:scale>
        <p:origin x="1112"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42129" cy="345604"/>
          </a:xfrm>
          <a:prstGeom prst="rect">
            <a:avLst/>
          </a:prstGeom>
        </p:spPr>
        <p:txBody>
          <a:bodyPr vert="horz" lIns="92446" tIns="46223" rIns="92446" bIns="46223" rtlCol="0"/>
          <a:lstStyle>
            <a:lvl1pPr algn="l">
              <a:defRPr sz="1200"/>
            </a:lvl1pPr>
          </a:lstStyle>
          <a:p>
            <a:endParaRPr lang="en-AU"/>
          </a:p>
        </p:txBody>
      </p:sp>
      <p:sp>
        <p:nvSpPr>
          <p:cNvPr id="3" name="Date Placeholder 2"/>
          <p:cNvSpPr>
            <a:spLocks noGrp="1"/>
          </p:cNvSpPr>
          <p:nvPr>
            <p:ph type="dt" idx="1"/>
          </p:nvPr>
        </p:nvSpPr>
        <p:spPr>
          <a:xfrm>
            <a:off x="5675852" y="0"/>
            <a:ext cx="4342129" cy="345604"/>
          </a:xfrm>
          <a:prstGeom prst="rect">
            <a:avLst/>
          </a:prstGeom>
        </p:spPr>
        <p:txBody>
          <a:bodyPr vert="horz" lIns="92446" tIns="46223" rIns="92446" bIns="46223" rtlCol="0"/>
          <a:lstStyle>
            <a:lvl1pPr algn="r">
              <a:defRPr sz="1200"/>
            </a:lvl1pPr>
          </a:lstStyle>
          <a:p>
            <a:fld id="{0803D3A9-FB13-419A-BF6C-27FB3FC6BC5B}" type="datetimeFigureOut">
              <a:rPr lang="en-AU" smtClean="0"/>
              <a:t>7/8/20</a:t>
            </a:fld>
            <a:endParaRPr lang="en-AU"/>
          </a:p>
        </p:txBody>
      </p:sp>
      <p:sp>
        <p:nvSpPr>
          <p:cNvPr id="4" name="Slide Image Placeholder 3"/>
          <p:cNvSpPr>
            <a:spLocks noGrp="1" noRot="1" noChangeAspect="1"/>
          </p:cNvSpPr>
          <p:nvPr>
            <p:ph type="sldImg" idx="2"/>
          </p:nvPr>
        </p:nvSpPr>
        <p:spPr>
          <a:xfrm>
            <a:off x="2943225" y="860425"/>
            <a:ext cx="4133850" cy="2325688"/>
          </a:xfrm>
          <a:prstGeom prst="rect">
            <a:avLst/>
          </a:prstGeom>
          <a:noFill/>
          <a:ln w="12700">
            <a:solidFill>
              <a:prstClr val="black"/>
            </a:solidFill>
          </a:ln>
        </p:spPr>
        <p:txBody>
          <a:bodyPr vert="horz" lIns="92446" tIns="46223" rIns="92446" bIns="46223" rtlCol="0" anchor="ctr"/>
          <a:lstStyle/>
          <a:p>
            <a:endParaRPr lang="en-AU"/>
          </a:p>
        </p:txBody>
      </p:sp>
      <p:sp>
        <p:nvSpPr>
          <p:cNvPr id="5" name="Notes Placeholder 4"/>
          <p:cNvSpPr>
            <a:spLocks noGrp="1"/>
          </p:cNvSpPr>
          <p:nvPr>
            <p:ph type="body" sz="quarter" idx="3"/>
          </p:nvPr>
        </p:nvSpPr>
        <p:spPr>
          <a:xfrm>
            <a:off x="1002031" y="3314929"/>
            <a:ext cx="8016239" cy="2712214"/>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1" y="6542560"/>
            <a:ext cx="4342129" cy="345604"/>
          </a:xfrm>
          <a:prstGeom prst="rect">
            <a:avLst/>
          </a:prstGeom>
        </p:spPr>
        <p:txBody>
          <a:bodyPr vert="horz" lIns="92446" tIns="46223" rIns="92446" bIns="46223" rtlCol="0" anchor="b"/>
          <a:lstStyle>
            <a:lvl1pPr algn="l">
              <a:defRPr sz="1200"/>
            </a:lvl1pPr>
          </a:lstStyle>
          <a:p>
            <a:endParaRPr lang="en-AU"/>
          </a:p>
        </p:txBody>
      </p:sp>
      <p:sp>
        <p:nvSpPr>
          <p:cNvPr id="7" name="Slide Number Placeholder 6"/>
          <p:cNvSpPr>
            <a:spLocks noGrp="1"/>
          </p:cNvSpPr>
          <p:nvPr>
            <p:ph type="sldNum" sz="quarter" idx="5"/>
          </p:nvPr>
        </p:nvSpPr>
        <p:spPr>
          <a:xfrm>
            <a:off x="5675852" y="6542560"/>
            <a:ext cx="4342129" cy="345604"/>
          </a:xfrm>
          <a:prstGeom prst="rect">
            <a:avLst/>
          </a:prstGeom>
        </p:spPr>
        <p:txBody>
          <a:bodyPr vert="horz" lIns="92446" tIns="46223" rIns="92446" bIns="46223" rtlCol="0" anchor="b"/>
          <a:lstStyle>
            <a:lvl1pPr algn="r">
              <a:defRPr sz="1200"/>
            </a:lvl1pPr>
          </a:lstStyle>
          <a:p>
            <a:fld id="{BAFD46A8-A79F-45BF-8213-BC25846E932A}" type="slidenum">
              <a:rPr lang="en-AU" smtClean="0"/>
              <a:t>‹#›</a:t>
            </a:fld>
            <a:endParaRPr lang="en-AU"/>
          </a:p>
        </p:txBody>
      </p:sp>
    </p:spTree>
    <p:extLst>
      <p:ext uri="{BB962C8B-B14F-4D97-AF65-F5344CB8AC3E}">
        <p14:creationId xmlns:p14="http://schemas.microsoft.com/office/powerpoint/2010/main" val="4051066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1</a:t>
            </a:fld>
            <a:endParaRPr lang="en-AU"/>
          </a:p>
        </p:txBody>
      </p:sp>
    </p:spTree>
    <p:extLst>
      <p:ext uri="{BB962C8B-B14F-4D97-AF65-F5344CB8AC3E}">
        <p14:creationId xmlns:p14="http://schemas.microsoft.com/office/powerpoint/2010/main" val="102856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AFD46A8-A79F-45BF-8213-BC25846E932A}" type="slidenum">
              <a:rPr lang="en-AU" smtClean="0"/>
              <a:t>3</a:t>
            </a:fld>
            <a:endParaRPr lang="en-AU"/>
          </a:p>
        </p:txBody>
      </p:sp>
    </p:spTree>
    <p:extLst>
      <p:ext uri="{BB962C8B-B14F-4D97-AF65-F5344CB8AC3E}">
        <p14:creationId xmlns:p14="http://schemas.microsoft.com/office/powerpoint/2010/main" val="182908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FD46A8-A79F-45BF-8213-BC25846E932A}" type="slidenum">
              <a:rPr lang="en-AU" smtClean="0"/>
              <a:t>15</a:t>
            </a:fld>
            <a:endParaRPr lang="en-AU"/>
          </a:p>
        </p:txBody>
      </p:sp>
    </p:spTree>
    <p:extLst>
      <p:ext uri="{BB962C8B-B14F-4D97-AF65-F5344CB8AC3E}">
        <p14:creationId xmlns:p14="http://schemas.microsoft.com/office/powerpoint/2010/main" val="3641194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06C8FE5-422C-44A3-A03F-DC3BD23259BD}"/>
              </a:ext>
            </a:extLst>
          </p:cNvPr>
          <p:cNvGrpSpPr/>
          <p:nvPr userDrawn="1"/>
        </p:nvGrpSpPr>
        <p:grpSpPr>
          <a:xfrm>
            <a:off x="-42631" y="-12700"/>
            <a:ext cx="12234631" cy="6913587"/>
            <a:chOff x="-42631" y="-12700"/>
            <a:chExt cx="12234631" cy="6913587"/>
          </a:xfrm>
        </p:grpSpPr>
        <p:grpSp>
          <p:nvGrpSpPr>
            <p:cNvPr id="4" name="Group 3">
              <a:extLst>
                <a:ext uri="{FF2B5EF4-FFF2-40B4-BE49-F238E27FC236}">
                  <a16:creationId xmlns:a16="http://schemas.microsoft.com/office/drawing/2014/main" id="{5564B7CC-DBF8-4B14-8B17-520BED4CD27F}"/>
                </a:ext>
              </a:extLst>
            </p:cNvPr>
            <p:cNvGrpSpPr/>
            <p:nvPr userDrawn="1"/>
          </p:nvGrpSpPr>
          <p:grpSpPr>
            <a:xfrm>
              <a:off x="-42631" y="-12700"/>
              <a:ext cx="12234631" cy="6913587"/>
              <a:chOff x="-42631" y="-12700"/>
              <a:chExt cx="12234631" cy="6913587"/>
            </a:xfrm>
          </p:grpSpPr>
          <p:sp>
            <p:nvSpPr>
              <p:cNvPr id="3" name="Rectangle 2">
                <a:extLst>
                  <a:ext uri="{FF2B5EF4-FFF2-40B4-BE49-F238E27FC236}">
                    <a16:creationId xmlns:a16="http://schemas.microsoft.com/office/drawing/2014/main" id="{08C88588-EA68-4505-89BB-5DCE41F968CB}"/>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7" name="Group 6"/>
              <p:cNvGrpSpPr/>
              <p:nvPr/>
            </p:nvGrpSpPr>
            <p:grpSpPr>
              <a:xfrm>
                <a:off x="-42631" y="-12700"/>
                <a:ext cx="12234631" cy="6913587"/>
                <a:chOff x="-31973" y="-55587"/>
                <a:chExt cx="9175973" cy="6913587"/>
              </a:xfrm>
            </p:grpSpPr>
            <p:cxnSp>
              <p:nvCxnSpPr>
                <p:cNvPr id="11" name="Straight Connector 10"/>
                <p:cNvCxnSpPr/>
                <p:nvPr/>
              </p:nvCxnSpPr>
              <p:spPr>
                <a:xfrm flipV="1">
                  <a:off x="0" y="1052736"/>
                  <a:ext cx="9144000" cy="288032"/>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0" y="4941168"/>
                  <a:ext cx="9144000" cy="648072"/>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654" y="332656"/>
                  <a:ext cx="9146654" cy="648072"/>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54" y="800708"/>
                  <a:ext cx="9144000" cy="252028"/>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654" y="4221088"/>
                  <a:ext cx="9144000" cy="360040"/>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1973" y="4753558"/>
                  <a:ext cx="9175973" cy="511646"/>
                </a:xfrm>
                <a:prstGeom prst="line">
                  <a:avLst/>
                </a:prstGeom>
                <a:ln w="101600">
                  <a:solidFill>
                    <a:srgbClr val="D60C8C"/>
                  </a:solidFill>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0" y="-55587"/>
                  <a:ext cx="9144000" cy="676275"/>
                </a:xfrm>
                <a:custGeom>
                  <a:avLst/>
                  <a:gdLst>
                    <a:gd name="connsiteX0" fmla="*/ 0 w 9153525"/>
                    <a:gd name="connsiteY0" fmla="*/ 19050 h 676275"/>
                    <a:gd name="connsiteX1" fmla="*/ 0 w 9153525"/>
                    <a:gd name="connsiteY1" fmla="*/ 676275 h 676275"/>
                    <a:gd name="connsiteX2" fmla="*/ 9153525 w 9153525"/>
                    <a:gd name="connsiteY2" fmla="*/ 295275 h 676275"/>
                    <a:gd name="connsiteX3" fmla="*/ 9134475 w 9153525"/>
                    <a:gd name="connsiteY3" fmla="*/ 0 h 676275"/>
                    <a:gd name="connsiteX4" fmla="*/ 0 w 9153525"/>
                    <a:gd name="connsiteY4" fmla="*/ 19050 h 676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3525" h="676275">
                      <a:moveTo>
                        <a:pt x="0" y="19050"/>
                      </a:moveTo>
                      <a:lnTo>
                        <a:pt x="0" y="676275"/>
                      </a:lnTo>
                      <a:lnTo>
                        <a:pt x="9153525" y="295275"/>
                      </a:lnTo>
                      <a:lnTo>
                        <a:pt x="9134475" y="0"/>
                      </a:lnTo>
                      <a:lnTo>
                        <a:pt x="0" y="19050"/>
                      </a:lnTo>
                      <a:close/>
                    </a:path>
                  </a:pathLst>
                </a:custGeom>
                <a:solidFill>
                  <a:srgbClr val="D60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8" name="Rectangle 17"/>
                <p:cNvSpPr/>
                <p:nvPr/>
              </p:nvSpPr>
              <p:spPr>
                <a:xfrm>
                  <a:off x="-2654" y="5589240"/>
                  <a:ext cx="9144000" cy="1268760"/>
                </a:xfrm>
                <a:prstGeom prst="rect">
                  <a:avLst/>
                </a:prstGeom>
                <a:solidFill>
                  <a:srgbClr val="D60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grpSp>
        </p:grpSp>
        <p:pic>
          <p:nvPicPr>
            <p:cNvPr id="24" name="Picture 2">
              <a:extLst>
                <a:ext uri="{FF2B5EF4-FFF2-40B4-BE49-F238E27FC236}">
                  <a16:creationId xmlns:a16="http://schemas.microsoft.com/office/drawing/2014/main" id="{91F5B7C0-FC20-4AD0-A080-A302CD703542}"/>
                </a:ext>
              </a:extLst>
            </p:cNvPr>
            <p:cNvPicPr>
              <a:picLocks noChangeArrowheads="1"/>
            </p:cNvPicPr>
            <p:nvPr userDrawn="1"/>
          </p:nvPicPr>
          <p:blipFill rotWithShape="1">
            <a:blip r:embed="rId2">
              <a:clrChange>
                <a:clrFrom>
                  <a:srgbClr val="D40B8D"/>
                </a:clrFrom>
                <a:clrTo>
                  <a:srgbClr val="D40B8D">
                    <a:alpha val="0"/>
                  </a:srgbClr>
                </a:clrTo>
              </a:clrChange>
              <a:extLst>
                <a:ext uri="{28A0092B-C50C-407E-A947-70E740481C1C}">
                  <a14:useLocalDpi xmlns:a14="http://schemas.microsoft.com/office/drawing/2010/main" val="0"/>
                </a:ext>
              </a:extLst>
            </a:blip>
            <a:srcRect l="52812" t="87202" r="16138" b="1701"/>
            <a:stretch/>
          </p:blipFill>
          <p:spPr bwMode="auto">
            <a:xfrm>
              <a:off x="9898912" y="6107212"/>
              <a:ext cx="1858928" cy="49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ctrTitle" hasCustomPrompt="1"/>
          </p:nvPr>
        </p:nvSpPr>
        <p:spPr>
          <a:xfrm>
            <a:off x="914400" y="1628801"/>
            <a:ext cx="10363200" cy="1470025"/>
          </a:xfrm>
          <a:effectLst>
            <a:outerShdw blurRad="266700" dist="88900" dir="2700000" algn="tl" rotWithShape="0">
              <a:prstClr val="black">
                <a:alpha val="40000"/>
              </a:prstClr>
            </a:outerShdw>
          </a:effectLst>
        </p:spPr>
        <p:txBody>
          <a:bodyPr/>
          <a:lstStyle>
            <a:lvl1pPr>
              <a:defRPr sz="6000" b="1">
                <a:solidFill>
                  <a:srgbClr val="5F6062"/>
                </a:solidFill>
                <a:effectLst/>
                <a:latin typeface="Calibri" panose="020F0502020204030204" pitchFamily="34" charset="0"/>
              </a:defRPr>
            </a:lvl1pPr>
          </a:lstStyle>
          <a:p>
            <a:r>
              <a:rPr lang="en-US" dirty="0"/>
              <a:t>TITLE</a:t>
            </a:r>
          </a:p>
        </p:txBody>
      </p:sp>
      <p:sp>
        <p:nvSpPr>
          <p:cNvPr id="8" name="Date Placeholder 3"/>
          <p:cNvSpPr>
            <a:spLocks noGrp="1"/>
          </p:cNvSpPr>
          <p:nvPr>
            <p:ph type="dt" sz="half" idx="10"/>
          </p:nvPr>
        </p:nvSpPr>
        <p:spPr/>
        <p:txBody>
          <a:bodyPr/>
          <a:lstStyle>
            <a:lvl1pPr>
              <a:defRPr/>
            </a:lvl1pPr>
          </a:lstStyle>
          <a:p>
            <a:fld id="{81F746EF-4F71-45F4-AA83-B93A7384D902}" type="datetimeFigureOut">
              <a:rPr lang="en-AU" smtClean="0"/>
              <a:t>7/8/20</a:t>
            </a:fld>
            <a:endParaRPr lang="en-AU"/>
          </a:p>
        </p:txBody>
      </p:sp>
      <p:sp>
        <p:nvSpPr>
          <p:cNvPr id="9" name="Footer Placeholder 4"/>
          <p:cNvSpPr>
            <a:spLocks noGrp="1"/>
          </p:cNvSpPr>
          <p:nvPr>
            <p:ph type="ftr" sz="quarter" idx="11"/>
          </p:nvPr>
        </p:nvSpPr>
        <p:spPr/>
        <p:txBody>
          <a:bodyPr/>
          <a:lstStyle>
            <a:lvl1pPr>
              <a:defRPr/>
            </a:lvl1pPr>
          </a:lstStyle>
          <a:p>
            <a:endParaRPr lang="en-AU"/>
          </a:p>
        </p:txBody>
      </p:sp>
      <p:sp>
        <p:nvSpPr>
          <p:cNvPr id="10" name="Slide Number Placeholder 5"/>
          <p:cNvSpPr>
            <a:spLocks noGrp="1"/>
          </p:cNvSpPr>
          <p:nvPr>
            <p:ph type="sldNum" sz="quarter" idx="12"/>
          </p:nvPr>
        </p:nvSpPr>
        <p:spPr/>
        <p:txBody>
          <a:bodyPr/>
          <a:lstStyle>
            <a:lvl1pPr>
              <a:defRPr/>
            </a:lvl1pPr>
          </a:lstStyle>
          <a:p>
            <a:fld id="{1FEF87AD-1ED7-419D-A03C-DD8C7E4E8378}" type="slidenum">
              <a:rPr lang="en-AU" smtClean="0"/>
              <a:t>‹#›</a:t>
            </a:fld>
            <a:endParaRPr lang="en-AU"/>
          </a:p>
        </p:txBody>
      </p:sp>
      <p:sp>
        <p:nvSpPr>
          <p:cNvPr id="21" name="Text Placeholder 20"/>
          <p:cNvSpPr>
            <a:spLocks noGrp="1"/>
          </p:cNvSpPr>
          <p:nvPr>
            <p:ph type="body" sz="quarter" idx="13" hasCustomPrompt="1"/>
          </p:nvPr>
        </p:nvSpPr>
        <p:spPr>
          <a:xfrm>
            <a:off x="912285" y="3213100"/>
            <a:ext cx="10367433" cy="1187450"/>
          </a:xfrm>
        </p:spPr>
        <p:txBody>
          <a:bodyPr anchor="ctr" anchorCtr="0"/>
          <a:lstStyle>
            <a:lvl1pPr marL="0" indent="0" algn="ctr">
              <a:buNone/>
              <a:defRPr i="1">
                <a:solidFill>
                  <a:srgbClr val="D60C8C"/>
                </a:solidFill>
                <a:latin typeface="Calibri" panose="020F0502020204030204" pitchFamily="34" charset="0"/>
              </a:defRPr>
            </a:lvl1pPr>
            <a:lvl5pPr marL="1828800" indent="0">
              <a:buNone/>
              <a:defRPr/>
            </a:lvl5pPr>
          </a:lstStyle>
          <a:p>
            <a:pPr lvl="0"/>
            <a:r>
              <a:rPr lang="en-US" dirty="0"/>
              <a:t>Presented By</a:t>
            </a:r>
          </a:p>
        </p:txBody>
      </p:sp>
    </p:spTree>
    <p:extLst>
      <p:ext uri="{BB962C8B-B14F-4D97-AF65-F5344CB8AC3E}">
        <p14:creationId xmlns:p14="http://schemas.microsoft.com/office/powerpoint/2010/main" val="509824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ECB91D-28FA-4853-8524-3A8FFEE68EBF}"/>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 Placeholder 9"/>
          <p:cNvSpPr>
            <a:spLocks noGrp="1"/>
          </p:cNvSpPr>
          <p:nvPr>
            <p:ph type="body" sz="quarter" idx="10" hasCustomPrompt="1"/>
          </p:nvPr>
        </p:nvSpPr>
        <p:spPr>
          <a:xfrm>
            <a:off x="0" y="0"/>
            <a:ext cx="12192000" cy="1052736"/>
          </a:xfrm>
          <a:solidFill>
            <a:srgbClr val="D60C8C"/>
          </a:solidFill>
        </p:spPr>
        <p:txBody>
          <a:bodyPr anchor="ctr" anchorCtr="0"/>
          <a:lstStyle>
            <a:lvl1pPr marL="355600" indent="0">
              <a:buNone/>
              <a:defRPr sz="4000" b="1">
                <a:solidFill>
                  <a:schemeClr val="bg1"/>
                </a:solidFill>
                <a:latin typeface="Calibri" panose="020F0502020204030204" pitchFamily="34" charset="0"/>
              </a:defRPr>
            </a:lvl1pPr>
          </a:lstStyle>
          <a:p>
            <a:pPr lvl="0"/>
            <a:r>
              <a:rPr lang="en-US" dirty="0"/>
              <a:t>Header</a:t>
            </a:r>
          </a:p>
        </p:txBody>
      </p:sp>
      <p:sp>
        <p:nvSpPr>
          <p:cNvPr id="6" name="Content Placeholder 2"/>
          <p:cNvSpPr>
            <a:spLocks noGrp="1"/>
          </p:cNvSpPr>
          <p:nvPr>
            <p:ph sz="half" idx="1" hasCustomPrompt="1"/>
          </p:nvPr>
        </p:nvSpPr>
        <p:spPr>
          <a:xfrm>
            <a:off x="609600" y="1340769"/>
            <a:ext cx="10959008" cy="4525963"/>
          </a:xfrm>
        </p:spPr>
        <p:txBody>
          <a:bodyPr/>
          <a:lstStyle>
            <a:lvl1pPr>
              <a:buClr>
                <a:srgbClr val="D60C8C"/>
              </a:buClr>
              <a:defRPr sz="2800" baseline="0">
                <a:solidFill>
                  <a:srgbClr val="5F6062"/>
                </a:solidFill>
                <a:latin typeface="Calibri" panose="020F0502020204030204" pitchFamily="34" charset="0"/>
              </a:defRPr>
            </a:lvl1pPr>
            <a:lvl2pPr>
              <a:buClr>
                <a:srgbClr val="D60C8C"/>
              </a:buClr>
              <a:defRPr sz="2400">
                <a:solidFill>
                  <a:srgbClr val="5F6062"/>
                </a:solidFill>
                <a:latin typeface="Calibri" panose="020F0502020204030204" pitchFamily="34" charset="0"/>
              </a:defRPr>
            </a:lvl2pPr>
            <a:lvl3pPr>
              <a:buClr>
                <a:srgbClr val="D60C8C"/>
              </a:buClr>
              <a:defRPr sz="2000">
                <a:solidFill>
                  <a:srgbClr val="5F6062"/>
                </a:solidFill>
                <a:latin typeface="Calibri" panose="020F0502020204030204" pitchFamily="34" charset="0"/>
              </a:defRPr>
            </a:lvl3pPr>
            <a:lvl4pPr>
              <a:buClr>
                <a:srgbClr val="D60C8C"/>
              </a:buClr>
              <a:defRPr sz="1800">
                <a:solidFill>
                  <a:srgbClr val="5F6062"/>
                </a:solidFill>
                <a:latin typeface="Calibri" panose="020F0502020204030204" pitchFamily="34" charset="0"/>
              </a:defRPr>
            </a:lvl4pPr>
            <a:lvl5pPr>
              <a:buClr>
                <a:srgbClr val="D60C8C"/>
              </a:buClr>
              <a:defRPr sz="1800">
                <a:solidFill>
                  <a:srgbClr val="5F6062"/>
                </a:solidFill>
                <a:latin typeface="Calibri" panose="020F0502020204030204" pitchFamily="34" charset="0"/>
              </a:defRPr>
            </a:lvl5pPr>
            <a:lvl6pPr>
              <a:defRPr sz="1800"/>
            </a:lvl6pPr>
            <a:lvl7pPr>
              <a:defRPr sz="1800"/>
            </a:lvl7pPr>
            <a:lvl8pPr>
              <a:defRPr sz="1800"/>
            </a:lvl8pPr>
            <a:lvl9pPr>
              <a:defRPr sz="1800"/>
            </a:lvl9pPr>
          </a:lstStyle>
          <a:p>
            <a:pPr lvl="0"/>
            <a:r>
              <a:rPr lang="en-US" dirty="0"/>
              <a:t>Click to add your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5301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0066">
            <a:alpha val="0"/>
          </a:srgbClr>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36FE6FA-6D60-4F79-9DB1-2F803EF50935}" type="datetimeFigureOut">
              <a:rPr lang="en-US"/>
              <a:pPr>
                <a:defRPr/>
              </a:pPr>
              <a:t>8/7/20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6B6DFE34-A392-4B4B-A33E-1FAF12A3A4E7}" type="slidenum">
              <a:rPr lang="en-US"/>
              <a:pPr>
                <a:defRPr/>
              </a:pPr>
              <a:t>‹#›</a:t>
            </a:fld>
            <a:endParaRPr lang="en-US" dirty="0"/>
          </a:p>
        </p:txBody>
      </p:sp>
    </p:spTree>
    <p:extLst>
      <p:ext uri="{BB962C8B-B14F-4D97-AF65-F5344CB8AC3E}">
        <p14:creationId xmlns:p14="http://schemas.microsoft.com/office/powerpoint/2010/main" val="563364909"/>
      </p:ext>
    </p:extLst>
  </p:cSld>
  <p:clrMap bg1="lt1" tx1="dk1" bg2="lt2" tx2="dk2" accent1="accent1" accent2="accent2" accent3="accent3" accent4="accent4" accent5="accent5" accent6="accent6" hlink="hlink" folHlink="folHlink"/>
  <p:sldLayoutIdLst>
    <p:sldLayoutId id="2147483686" r:id="rId1"/>
    <p:sldLayoutId id="2147483687" r:id="rId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Unicode MS" pitchFamily="34" charset="-128"/>
        </a:defRPr>
      </a:lvl2pPr>
      <a:lvl3pPr algn="ctr" rtl="0" eaLnBrk="1" fontAlgn="base" hangingPunct="1">
        <a:spcBef>
          <a:spcPct val="0"/>
        </a:spcBef>
        <a:spcAft>
          <a:spcPct val="0"/>
        </a:spcAft>
        <a:defRPr sz="4400">
          <a:solidFill>
            <a:schemeClr val="tx1"/>
          </a:solidFill>
          <a:latin typeface="Arial Unicode MS" pitchFamily="34" charset="-128"/>
        </a:defRPr>
      </a:lvl3pPr>
      <a:lvl4pPr algn="ctr" rtl="0" eaLnBrk="1" fontAlgn="base" hangingPunct="1">
        <a:spcBef>
          <a:spcPct val="0"/>
        </a:spcBef>
        <a:spcAft>
          <a:spcPct val="0"/>
        </a:spcAft>
        <a:defRPr sz="4400">
          <a:solidFill>
            <a:schemeClr val="tx1"/>
          </a:solidFill>
          <a:latin typeface="Arial Unicode MS" pitchFamily="34" charset="-128"/>
        </a:defRPr>
      </a:lvl4pPr>
      <a:lvl5pPr algn="ctr" rtl="0" eaLnBrk="1" fontAlgn="base" hangingPunct="1">
        <a:spcBef>
          <a:spcPct val="0"/>
        </a:spcBef>
        <a:spcAft>
          <a:spcPct val="0"/>
        </a:spcAft>
        <a:defRPr sz="4400">
          <a:solidFill>
            <a:schemeClr val="tx1"/>
          </a:solidFill>
          <a:latin typeface="Arial Unicode MS" pitchFamily="34" charset="-128"/>
        </a:defRPr>
      </a:lvl5pPr>
      <a:lvl6pPr marL="457200" algn="ctr" rtl="0" eaLnBrk="1" fontAlgn="base" hangingPunct="1">
        <a:spcBef>
          <a:spcPct val="0"/>
        </a:spcBef>
        <a:spcAft>
          <a:spcPct val="0"/>
        </a:spcAft>
        <a:defRPr sz="4400">
          <a:solidFill>
            <a:schemeClr val="tx1"/>
          </a:solidFill>
          <a:latin typeface="Arial Unicode MS" pitchFamily="34" charset="-128"/>
        </a:defRPr>
      </a:lvl6pPr>
      <a:lvl7pPr marL="914400" algn="ctr" rtl="0" eaLnBrk="1" fontAlgn="base" hangingPunct="1">
        <a:spcBef>
          <a:spcPct val="0"/>
        </a:spcBef>
        <a:spcAft>
          <a:spcPct val="0"/>
        </a:spcAft>
        <a:defRPr sz="4400">
          <a:solidFill>
            <a:schemeClr val="tx1"/>
          </a:solidFill>
          <a:latin typeface="Arial Unicode MS" pitchFamily="34" charset="-128"/>
        </a:defRPr>
      </a:lvl7pPr>
      <a:lvl8pPr marL="1371600" algn="ctr" rtl="0" eaLnBrk="1" fontAlgn="base" hangingPunct="1">
        <a:spcBef>
          <a:spcPct val="0"/>
        </a:spcBef>
        <a:spcAft>
          <a:spcPct val="0"/>
        </a:spcAft>
        <a:defRPr sz="4400">
          <a:solidFill>
            <a:schemeClr val="tx1"/>
          </a:solidFill>
          <a:latin typeface="Arial Unicode MS" pitchFamily="34" charset="-128"/>
        </a:defRPr>
      </a:lvl8pPr>
      <a:lvl9pPr marL="1828800" algn="ctr" rtl="0" eaLnBrk="1" fontAlgn="base" hangingPunct="1">
        <a:spcBef>
          <a:spcPct val="0"/>
        </a:spcBef>
        <a:spcAft>
          <a:spcPct val="0"/>
        </a:spcAft>
        <a:defRPr sz="4400">
          <a:solidFill>
            <a:schemeClr val="tx1"/>
          </a:solidFill>
          <a:latin typeface="Arial Unicode MS" pitchFamily="34" charset="-128"/>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2BBF6D-9E35-4EAF-8D3A-3465D393938A}"/>
              </a:ext>
            </a:extLst>
          </p:cNvPr>
          <p:cNvSpPr>
            <a:spLocks noGrp="1"/>
          </p:cNvSpPr>
          <p:nvPr>
            <p:ph type="ctrTitle"/>
          </p:nvPr>
        </p:nvSpPr>
        <p:spPr>
          <a:xfrm>
            <a:off x="467833" y="1628801"/>
            <a:ext cx="10809767" cy="1470025"/>
          </a:xfrm>
        </p:spPr>
        <p:txBody>
          <a:bodyPr/>
          <a:lstStyle/>
          <a:p>
            <a:br>
              <a:rPr lang="en-AU" dirty="0"/>
            </a:br>
            <a:r>
              <a:rPr lang="en-AU" dirty="0"/>
              <a:t>*Back to basics – Sales Training *</a:t>
            </a:r>
          </a:p>
        </p:txBody>
      </p:sp>
      <p:sp>
        <p:nvSpPr>
          <p:cNvPr id="5" name="Text Placeholder 4">
            <a:extLst>
              <a:ext uri="{FF2B5EF4-FFF2-40B4-BE49-F238E27FC236}">
                <a16:creationId xmlns:a16="http://schemas.microsoft.com/office/drawing/2014/main" id="{C353BAD3-EE9A-4B6B-98AD-91726A5154F4}"/>
              </a:ext>
            </a:extLst>
          </p:cNvPr>
          <p:cNvSpPr>
            <a:spLocks noGrp="1"/>
          </p:cNvSpPr>
          <p:nvPr>
            <p:ph type="body" sz="quarter" idx="13"/>
          </p:nvPr>
        </p:nvSpPr>
        <p:spPr/>
        <p:txBody>
          <a:bodyPr/>
          <a:lstStyle/>
          <a:p>
            <a:r>
              <a:rPr lang="en-AU" dirty="0"/>
              <a:t>with Belinda Amis Wheaton</a:t>
            </a:r>
          </a:p>
        </p:txBody>
      </p:sp>
    </p:spTree>
    <p:extLst>
      <p:ext uri="{BB962C8B-B14F-4D97-AF65-F5344CB8AC3E}">
        <p14:creationId xmlns:p14="http://schemas.microsoft.com/office/powerpoint/2010/main" val="649536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E896B-DF80-0745-9099-6A6DAD5A158F}"/>
              </a:ext>
            </a:extLst>
          </p:cNvPr>
          <p:cNvSpPr>
            <a:spLocks noGrp="1"/>
          </p:cNvSpPr>
          <p:nvPr>
            <p:ph type="body" sz="quarter" idx="10"/>
          </p:nvPr>
        </p:nvSpPr>
        <p:spPr/>
        <p:txBody>
          <a:bodyPr/>
          <a:lstStyle/>
          <a:p>
            <a:endParaRPr lang="en-AU" dirty="0"/>
          </a:p>
          <a:p>
            <a:r>
              <a:rPr lang="en-AU" dirty="0"/>
              <a:t>The journey of a lead</a:t>
            </a:r>
          </a:p>
          <a:p>
            <a:endParaRPr lang="en-US" dirty="0"/>
          </a:p>
        </p:txBody>
      </p:sp>
      <p:sp>
        <p:nvSpPr>
          <p:cNvPr id="3" name="Content Placeholder 2">
            <a:extLst>
              <a:ext uri="{FF2B5EF4-FFF2-40B4-BE49-F238E27FC236}">
                <a16:creationId xmlns:a16="http://schemas.microsoft.com/office/drawing/2014/main" id="{30D1B6C4-A129-AC42-8D60-7EC981C11DEC}"/>
              </a:ext>
            </a:extLst>
          </p:cNvPr>
          <p:cNvSpPr>
            <a:spLocks noGrp="1"/>
          </p:cNvSpPr>
          <p:nvPr>
            <p:ph sz="half" idx="1"/>
          </p:nvPr>
        </p:nvSpPr>
        <p:spPr>
          <a:xfrm>
            <a:off x="609600" y="1340769"/>
            <a:ext cx="10959008" cy="4836747"/>
          </a:xfrm>
        </p:spPr>
        <p:txBody>
          <a:bodyPr/>
          <a:lstStyle/>
          <a:p>
            <a:pPr marL="0" indent="0">
              <a:buNone/>
            </a:pPr>
            <a:r>
              <a:rPr lang="en-US" dirty="0"/>
              <a:t>Daily Exerp calls</a:t>
            </a:r>
          </a:p>
          <a:p>
            <a:pPr marL="0" indent="0">
              <a:buNone/>
            </a:pPr>
            <a:endParaRPr lang="en-US" dirty="0"/>
          </a:p>
          <a:p>
            <a:pPr marL="0" indent="0">
              <a:buNone/>
            </a:pPr>
            <a:r>
              <a:rPr lang="en-US" dirty="0"/>
              <a:t>Understanding the journey of each lead is important.</a:t>
            </a:r>
          </a:p>
          <a:p>
            <a:pPr marL="0" indent="0">
              <a:buNone/>
            </a:pPr>
            <a:endParaRPr lang="en-US" dirty="0"/>
          </a:p>
          <a:p>
            <a:pPr marL="0" indent="0">
              <a:buNone/>
            </a:pPr>
            <a:r>
              <a:rPr lang="en-US" dirty="0"/>
              <a:t>A new enquiry will automatically be moved through 6 calls in four days and then weekly calls.</a:t>
            </a:r>
          </a:p>
          <a:p>
            <a:pPr marL="0" indent="0">
              <a:buNone/>
            </a:pPr>
            <a:endParaRPr lang="en-US" dirty="0"/>
          </a:p>
          <a:p>
            <a:pPr marL="0" indent="0">
              <a:buNone/>
            </a:pPr>
            <a:r>
              <a:rPr lang="en-US" dirty="0"/>
              <a:t>There are many different journeys a lead can take. </a:t>
            </a:r>
          </a:p>
          <a:p>
            <a:pPr marL="0" indent="0">
              <a:buNone/>
            </a:pPr>
            <a:r>
              <a:rPr lang="en-US" dirty="0"/>
              <a:t>Visit Velpic for more information.</a:t>
            </a:r>
          </a:p>
        </p:txBody>
      </p:sp>
    </p:spTree>
    <p:extLst>
      <p:ext uri="{BB962C8B-B14F-4D97-AF65-F5344CB8AC3E}">
        <p14:creationId xmlns:p14="http://schemas.microsoft.com/office/powerpoint/2010/main" val="1329441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C0DF68-D411-4704-8D1B-C707EBAF88B4}"/>
              </a:ext>
            </a:extLst>
          </p:cNvPr>
          <p:cNvSpPr>
            <a:spLocks noGrp="1"/>
          </p:cNvSpPr>
          <p:nvPr>
            <p:ph type="body" sz="quarter" idx="10"/>
          </p:nvPr>
        </p:nvSpPr>
        <p:spPr/>
        <p:txBody>
          <a:bodyPr/>
          <a:lstStyle/>
          <a:p>
            <a:r>
              <a:rPr lang="en-AU" dirty="0"/>
              <a:t>Sales statistics on contact points</a:t>
            </a:r>
          </a:p>
        </p:txBody>
      </p:sp>
      <p:sp>
        <p:nvSpPr>
          <p:cNvPr id="3" name="Content Placeholder 2">
            <a:extLst>
              <a:ext uri="{FF2B5EF4-FFF2-40B4-BE49-F238E27FC236}">
                <a16:creationId xmlns:a16="http://schemas.microsoft.com/office/drawing/2014/main" id="{185C6FAF-4539-4556-9C5D-4ED6134BAEA6}"/>
              </a:ext>
            </a:extLst>
          </p:cNvPr>
          <p:cNvSpPr>
            <a:spLocks noGrp="1"/>
          </p:cNvSpPr>
          <p:nvPr>
            <p:ph sz="half" idx="1"/>
          </p:nvPr>
        </p:nvSpPr>
        <p:spPr>
          <a:xfrm>
            <a:off x="609600" y="1052736"/>
            <a:ext cx="10959008" cy="5540087"/>
          </a:xfrm>
        </p:spPr>
        <p:txBody>
          <a:bodyPr/>
          <a:lstStyle/>
          <a:p>
            <a:r>
              <a:rPr lang="en-AU" dirty="0"/>
              <a:t>48% of sales people follow up with a prospect</a:t>
            </a:r>
          </a:p>
          <a:p>
            <a:r>
              <a:rPr lang="en-AU" dirty="0"/>
              <a:t>25% of sales people make a second contact and stop</a:t>
            </a:r>
          </a:p>
          <a:p>
            <a:r>
              <a:rPr lang="en-AU" dirty="0"/>
              <a:t>12% of sales people make 3 contacts</a:t>
            </a:r>
          </a:p>
          <a:p>
            <a:r>
              <a:rPr lang="en-AU" b="1" i="1" dirty="0"/>
              <a:t>ONLY 10% of sales people make more than 3 contacts</a:t>
            </a:r>
          </a:p>
          <a:p>
            <a:pPr marL="0" indent="0" algn="ctr">
              <a:buNone/>
            </a:pPr>
            <a:r>
              <a:rPr lang="en-AU" dirty="0"/>
              <a:t>HOWEVER…</a:t>
            </a:r>
          </a:p>
          <a:p>
            <a:r>
              <a:rPr lang="en-AU" dirty="0"/>
              <a:t>2% of sales are made on the 1</a:t>
            </a:r>
            <a:r>
              <a:rPr lang="en-AU" baseline="30000" dirty="0"/>
              <a:t>st</a:t>
            </a:r>
            <a:r>
              <a:rPr lang="en-AU" dirty="0"/>
              <a:t> contact</a:t>
            </a:r>
          </a:p>
          <a:p>
            <a:r>
              <a:rPr lang="en-AU" dirty="0"/>
              <a:t>3% of sales are made on the 2</a:t>
            </a:r>
            <a:r>
              <a:rPr lang="en-AU" baseline="30000" dirty="0"/>
              <a:t>nd</a:t>
            </a:r>
            <a:r>
              <a:rPr lang="en-AU" dirty="0"/>
              <a:t> contact</a:t>
            </a:r>
          </a:p>
          <a:p>
            <a:r>
              <a:rPr lang="en-AU" dirty="0"/>
              <a:t>5% of sales are made on the 3</a:t>
            </a:r>
            <a:r>
              <a:rPr lang="en-AU" baseline="30000" dirty="0"/>
              <a:t>rd</a:t>
            </a:r>
            <a:r>
              <a:rPr lang="en-AU" dirty="0"/>
              <a:t> contact</a:t>
            </a:r>
          </a:p>
          <a:p>
            <a:r>
              <a:rPr lang="en-AU" dirty="0"/>
              <a:t>10% of sales are made on the 4</a:t>
            </a:r>
            <a:r>
              <a:rPr lang="en-AU" baseline="30000" dirty="0"/>
              <a:t>th</a:t>
            </a:r>
            <a:r>
              <a:rPr lang="en-AU" dirty="0"/>
              <a:t> contact</a:t>
            </a:r>
          </a:p>
          <a:p>
            <a:r>
              <a:rPr lang="en-AU" b="1" i="1" dirty="0"/>
              <a:t>80% of sales are made between the 5</a:t>
            </a:r>
            <a:r>
              <a:rPr lang="en-AU" b="1" i="1" baseline="30000" dirty="0"/>
              <a:t>th</a:t>
            </a:r>
            <a:r>
              <a:rPr lang="en-AU" b="1" i="1" dirty="0"/>
              <a:t> – 12</a:t>
            </a:r>
            <a:r>
              <a:rPr lang="en-AU" b="1" i="1" baseline="30000" dirty="0"/>
              <a:t>th</a:t>
            </a:r>
            <a:r>
              <a:rPr lang="en-AU" b="1" i="1" dirty="0"/>
              <a:t> contact</a:t>
            </a:r>
          </a:p>
          <a:p>
            <a:endParaRPr lang="en-AU" dirty="0"/>
          </a:p>
        </p:txBody>
      </p:sp>
    </p:spTree>
    <p:extLst>
      <p:ext uri="{BB962C8B-B14F-4D97-AF65-F5344CB8AC3E}">
        <p14:creationId xmlns:p14="http://schemas.microsoft.com/office/powerpoint/2010/main" val="2472108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44B7F5-6E28-BD4C-85CF-E662683D8EE1}"/>
              </a:ext>
            </a:extLst>
          </p:cNvPr>
          <p:cNvSpPr>
            <a:spLocks noGrp="1"/>
          </p:cNvSpPr>
          <p:nvPr>
            <p:ph type="body" sz="quarter" idx="10"/>
          </p:nvPr>
        </p:nvSpPr>
        <p:spPr/>
        <p:txBody>
          <a:bodyPr/>
          <a:lstStyle/>
          <a:p>
            <a:r>
              <a:rPr lang="en-US" dirty="0"/>
              <a:t>Understanding each call section</a:t>
            </a:r>
          </a:p>
        </p:txBody>
      </p:sp>
      <p:sp>
        <p:nvSpPr>
          <p:cNvPr id="3" name="Content Placeholder 2">
            <a:extLst>
              <a:ext uri="{FF2B5EF4-FFF2-40B4-BE49-F238E27FC236}">
                <a16:creationId xmlns:a16="http://schemas.microsoft.com/office/drawing/2014/main" id="{BC9BB7B4-2104-CD48-AD32-35258F6B7E54}"/>
              </a:ext>
            </a:extLst>
          </p:cNvPr>
          <p:cNvSpPr>
            <a:spLocks noGrp="1"/>
          </p:cNvSpPr>
          <p:nvPr>
            <p:ph sz="half" idx="1"/>
          </p:nvPr>
        </p:nvSpPr>
        <p:spPr>
          <a:xfrm>
            <a:off x="616496" y="819774"/>
            <a:ext cx="10959008" cy="5517231"/>
          </a:xfrm>
        </p:spPr>
        <p:txBody>
          <a:bodyPr/>
          <a:lstStyle/>
          <a:p>
            <a:pPr marL="0" indent="0">
              <a:buNone/>
            </a:pPr>
            <a:endParaRPr lang="en-AU" dirty="0"/>
          </a:p>
          <a:p>
            <a:r>
              <a:rPr lang="en-AU" dirty="0"/>
              <a:t>Unassigned = web leads/fresh leads to be assigned</a:t>
            </a:r>
          </a:p>
          <a:p>
            <a:r>
              <a:rPr lang="en-AU" dirty="0"/>
              <a:t>Open = today’s scheduled calls </a:t>
            </a:r>
          </a:p>
          <a:p>
            <a:pPr marL="0" indent="0">
              <a:buNone/>
            </a:pPr>
            <a:r>
              <a:rPr lang="en-AU" dirty="0"/>
              <a:t>(black leads only that need follow up today)</a:t>
            </a:r>
          </a:p>
          <a:p>
            <a:r>
              <a:rPr lang="en-AU" dirty="0"/>
              <a:t>On hold = your scheduled future calls </a:t>
            </a:r>
          </a:p>
          <a:p>
            <a:pPr marL="0" indent="0">
              <a:buNone/>
            </a:pPr>
            <a:r>
              <a:rPr lang="en-AU" dirty="0"/>
              <a:t>(black leads only need follow up as they are the second call for the day)</a:t>
            </a:r>
          </a:p>
          <a:p>
            <a:r>
              <a:rPr lang="en-AU" dirty="0"/>
              <a:t>Pending = current &amp; future appointments </a:t>
            </a:r>
          </a:p>
          <a:p>
            <a:r>
              <a:rPr lang="en-AU" dirty="0"/>
              <a:t>Closed = not interested</a:t>
            </a:r>
          </a:p>
          <a:p>
            <a:r>
              <a:rPr lang="en-AU" dirty="0"/>
              <a:t>Overdue = calls in the red</a:t>
            </a:r>
          </a:p>
          <a:p>
            <a:endParaRPr lang="en-AU" dirty="0"/>
          </a:p>
          <a:p>
            <a:pPr marL="0" indent="0">
              <a:buNone/>
            </a:pPr>
            <a:r>
              <a:rPr lang="en-AU" dirty="0"/>
              <a:t>Touch calls that are in black, not faded grey as they represent future calls.</a:t>
            </a:r>
          </a:p>
          <a:p>
            <a:pPr marL="0" indent="0">
              <a:buNone/>
            </a:pPr>
            <a:endParaRPr lang="en-AU" dirty="0"/>
          </a:p>
        </p:txBody>
      </p:sp>
    </p:spTree>
    <p:extLst>
      <p:ext uri="{BB962C8B-B14F-4D97-AF65-F5344CB8AC3E}">
        <p14:creationId xmlns:p14="http://schemas.microsoft.com/office/powerpoint/2010/main" val="86824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2F1BF9-161C-4D41-AC3B-4F97D62EC3D7}"/>
              </a:ext>
            </a:extLst>
          </p:cNvPr>
          <p:cNvSpPr>
            <a:spLocks noGrp="1"/>
          </p:cNvSpPr>
          <p:nvPr>
            <p:ph type="body" sz="quarter" idx="10"/>
          </p:nvPr>
        </p:nvSpPr>
        <p:spPr/>
        <p:txBody>
          <a:bodyPr/>
          <a:lstStyle/>
          <a:p>
            <a:r>
              <a:rPr lang="en-US" dirty="0"/>
              <a:t>Your daily call flow could start with..</a:t>
            </a:r>
          </a:p>
        </p:txBody>
      </p:sp>
      <p:sp>
        <p:nvSpPr>
          <p:cNvPr id="3" name="Content Placeholder 2">
            <a:extLst>
              <a:ext uri="{FF2B5EF4-FFF2-40B4-BE49-F238E27FC236}">
                <a16:creationId xmlns:a16="http://schemas.microsoft.com/office/drawing/2014/main" id="{902A9E15-156C-D449-B7D4-7257C27AD384}"/>
              </a:ext>
            </a:extLst>
          </p:cNvPr>
          <p:cNvSpPr>
            <a:spLocks noGrp="1"/>
          </p:cNvSpPr>
          <p:nvPr>
            <p:ph sz="half" idx="1"/>
          </p:nvPr>
        </p:nvSpPr>
        <p:spPr/>
        <p:txBody>
          <a:bodyPr/>
          <a:lstStyle/>
          <a:p>
            <a:endParaRPr lang="en-US" dirty="0"/>
          </a:p>
          <a:p>
            <a:r>
              <a:rPr lang="en-US" dirty="0"/>
              <a:t>Unassigned</a:t>
            </a:r>
          </a:p>
          <a:p>
            <a:r>
              <a:rPr lang="en-US" dirty="0"/>
              <a:t>Open</a:t>
            </a:r>
          </a:p>
          <a:p>
            <a:r>
              <a:rPr lang="en-US" dirty="0"/>
              <a:t>On hold</a:t>
            </a:r>
          </a:p>
          <a:p>
            <a:r>
              <a:rPr lang="en-US" dirty="0"/>
              <a:t>Over due</a:t>
            </a:r>
          </a:p>
          <a:p>
            <a:endParaRPr lang="en-US" dirty="0"/>
          </a:p>
          <a:p>
            <a:pPr marL="0" indent="0">
              <a:buNone/>
            </a:pPr>
            <a:r>
              <a:rPr lang="en-US" dirty="0"/>
              <a:t>Don’t forget to make your new member calls (post sign up calls) as they are a great opportunity to get some new leads.</a:t>
            </a:r>
          </a:p>
        </p:txBody>
      </p:sp>
    </p:spTree>
    <p:extLst>
      <p:ext uri="{BB962C8B-B14F-4D97-AF65-F5344CB8AC3E}">
        <p14:creationId xmlns:p14="http://schemas.microsoft.com/office/powerpoint/2010/main" val="4143047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E896B-DF80-0745-9099-6A6DAD5A158F}"/>
              </a:ext>
            </a:extLst>
          </p:cNvPr>
          <p:cNvSpPr>
            <a:spLocks noGrp="1"/>
          </p:cNvSpPr>
          <p:nvPr>
            <p:ph type="body" sz="quarter" idx="10"/>
          </p:nvPr>
        </p:nvSpPr>
        <p:spPr/>
        <p:txBody>
          <a:bodyPr/>
          <a:lstStyle/>
          <a:p>
            <a:endParaRPr lang="en-AU" dirty="0"/>
          </a:p>
          <a:p>
            <a:r>
              <a:rPr lang="en-AU" dirty="0"/>
              <a:t>Daily call projects..</a:t>
            </a:r>
          </a:p>
          <a:p>
            <a:endParaRPr lang="en-US" dirty="0"/>
          </a:p>
        </p:txBody>
      </p:sp>
      <p:sp>
        <p:nvSpPr>
          <p:cNvPr id="3" name="Content Placeholder 2">
            <a:extLst>
              <a:ext uri="{FF2B5EF4-FFF2-40B4-BE49-F238E27FC236}">
                <a16:creationId xmlns:a16="http://schemas.microsoft.com/office/drawing/2014/main" id="{30D1B6C4-A129-AC42-8D60-7EC981C11DEC}"/>
              </a:ext>
            </a:extLst>
          </p:cNvPr>
          <p:cNvSpPr>
            <a:spLocks noGrp="1"/>
          </p:cNvSpPr>
          <p:nvPr>
            <p:ph sz="half" idx="1"/>
          </p:nvPr>
        </p:nvSpPr>
        <p:spPr/>
        <p:txBody>
          <a:bodyPr/>
          <a:lstStyle/>
          <a:p>
            <a:pPr marL="0" indent="0">
              <a:buNone/>
            </a:pPr>
            <a:endParaRPr lang="en-US" dirty="0"/>
          </a:p>
          <a:p>
            <a:pPr marL="0" indent="0">
              <a:buNone/>
            </a:pPr>
            <a:r>
              <a:rPr lang="en-US" dirty="0"/>
              <a:t>Depending on your clubs lead generation, your daily Exerp calls may not be  enough to book the required amount of appointments.</a:t>
            </a:r>
          </a:p>
          <a:p>
            <a:pPr marL="0" indent="0">
              <a:buNone/>
            </a:pPr>
            <a:endParaRPr lang="en-US" dirty="0"/>
          </a:p>
          <a:p>
            <a:pPr marL="0" indent="0">
              <a:buNone/>
            </a:pPr>
            <a:r>
              <a:rPr lang="en-US" dirty="0"/>
              <a:t>Daily project calls</a:t>
            </a:r>
          </a:p>
          <a:p>
            <a:pPr>
              <a:buFontTx/>
              <a:buChar char="-"/>
            </a:pPr>
            <a:r>
              <a:rPr lang="en-US" dirty="0"/>
              <a:t>Past member calls</a:t>
            </a:r>
          </a:p>
          <a:p>
            <a:pPr>
              <a:buFontTx/>
              <a:buChar char="-"/>
            </a:pPr>
            <a:r>
              <a:rPr lang="en-US" dirty="0"/>
              <a:t>Birthday calls</a:t>
            </a:r>
          </a:p>
          <a:p>
            <a:pPr marL="0" indent="0">
              <a:buNone/>
            </a:pPr>
            <a:endParaRPr lang="en-US" dirty="0"/>
          </a:p>
        </p:txBody>
      </p:sp>
    </p:spTree>
    <p:extLst>
      <p:ext uri="{BB962C8B-B14F-4D97-AF65-F5344CB8AC3E}">
        <p14:creationId xmlns:p14="http://schemas.microsoft.com/office/powerpoint/2010/main" val="315689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217CDF-8ADD-164A-B761-B583863D3F62}"/>
              </a:ext>
            </a:extLst>
          </p:cNvPr>
          <p:cNvSpPr>
            <a:spLocks noGrp="1"/>
          </p:cNvSpPr>
          <p:nvPr>
            <p:ph type="body" sz="quarter" idx="10"/>
          </p:nvPr>
        </p:nvSpPr>
        <p:spPr/>
        <p:txBody>
          <a:bodyPr/>
          <a:lstStyle/>
          <a:p>
            <a:r>
              <a:rPr lang="en-US" dirty="0"/>
              <a:t>How long should we spend on the phone?</a:t>
            </a:r>
          </a:p>
        </p:txBody>
      </p:sp>
      <p:sp>
        <p:nvSpPr>
          <p:cNvPr id="3" name="Content Placeholder 2">
            <a:extLst>
              <a:ext uri="{FF2B5EF4-FFF2-40B4-BE49-F238E27FC236}">
                <a16:creationId xmlns:a16="http://schemas.microsoft.com/office/drawing/2014/main" id="{C3BE8846-2957-244E-82E5-00F62E0E0486}"/>
              </a:ext>
            </a:extLst>
          </p:cNvPr>
          <p:cNvSpPr>
            <a:spLocks noGrp="1"/>
          </p:cNvSpPr>
          <p:nvPr>
            <p:ph sz="half" idx="1"/>
          </p:nvPr>
        </p:nvSpPr>
        <p:spPr>
          <a:xfrm>
            <a:off x="609600" y="1169581"/>
            <a:ext cx="10959008" cy="5348177"/>
          </a:xfrm>
        </p:spPr>
        <p:txBody>
          <a:bodyPr/>
          <a:lstStyle/>
          <a:p>
            <a:r>
              <a:rPr lang="en-US" dirty="0"/>
              <a:t>Working from Exerp, you could possible expect to take 1 hour to complete 25 calls with good outcomes</a:t>
            </a:r>
          </a:p>
          <a:p>
            <a:r>
              <a:rPr lang="en-US" dirty="0"/>
              <a:t>Working off call lists can be quite quick and number expectations here may be 40 per one hour.</a:t>
            </a:r>
          </a:p>
          <a:p>
            <a:r>
              <a:rPr lang="en-US" dirty="0"/>
              <a:t>Spending 2 – 4 hours a day on the phone in club is very common and completely necessary.</a:t>
            </a:r>
          </a:p>
          <a:p>
            <a:r>
              <a:rPr lang="en-US" dirty="0"/>
              <a:t>This could be a mix of two hours in Exerp and two hours on a project. Several team members can contribute to this outcome.</a:t>
            </a:r>
          </a:p>
          <a:p>
            <a:r>
              <a:rPr lang="en-US" dirty="0"/>
              <a:t>It is the appointments that we are searching for. Another way to view the time spent on the phone is it will take as long as it takes to achieve the appointment target.</a:t>
            </a:r>
          </a:p>
          <a:p>
            <a:pPr marL="0" indent="0">
              <a:buNone/>
            </a:pPr>
            <a:endParaRPr lang="en-US" dirty="0"/>
          </a:p>
        </p:txBody>
      </p:sp>
    </p:spTree>
    <p:extLst>
      <p:ext uri="{BB962C8B-B14F-4D97-AF65-F5344CB8AC3E}">
        <p14:creationId xmlns:p14="http://schemas.microsoft.com/office/powerpoint/2010/main" val="1271272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4203A0-EE7E-422F-A474-A0A93A5B45E6}"/>
              </a:ext>
            </a:extLst>
          </p:cNvPr>
          <p:cNvSpPr>
            <a:spLocks noGrp="1"/>
          </p:cNvSpPr>
          <p:nvPr>
            <p:ph type="body" sz="quarter" idx="10"/>
          </p:nvPr>
        </p:nvSpPr>
        <p:spPr/>
        <p:txBody>
          <a:bodyPr/>
          <a:lstStyle/>
          <a:p>
            <a:r>
              <a:rPr lang="en-AU" dirty="0"/>
              <a:t>Contact to appointment ratio</a:t>
            </a:r>
          </a:p>
        </p:txBody>
      </p:sp>
      <p:sp>
        <p:nvSpPr>
          <p:cNvPr id="3" name="Content Placeholder 2">
            <a:extLst>
              <a:ext uri="{FF2B5EF4-FFF2-40B4-BE49-F238E27FC236}">
                <a16:creationId xmlns:a16="http://schemas.microsoft.com/office/drawing/2014/main" id="{82B21A3E-60BF-45BE-9BC1-2EBDDD3F0436}"/>
              </a:ext>
            </a:extLst>
          </p:cNvPr>
          <p:cNvSpPr>
            <a:spLocks noGrp="1"/>
          </p:cNvSpPr>
          <p:nvPr>
            <p:ph sz="half" idx="1"/>
          </p:nvPr>
        </p:nvSpPr>
        <p:spPr>
          <a:xfrm>
            <a:off x="616496" y="1191913"/>
            <a:ext cx="10959008" cy="5242911"/>
          </a:xfrm>
        </p:spPr>
        <p:txBody>
          <a:bodyPr/>
          <a:lstStyle/>
          <a:p>
            <a:pPr marL="0" indent="0">
              <a:buNone/>
            </a:pPr>
            <a:r>
              <a:rPr lang="en-AU" dirty="0"/>
              <a:t>Fernwood standard</a:t>
            </a:r>
          </a:p>
          <a:p>
            <a:pPr marL="0" indent="0">
              <a:buNone/>
            </a:pPr>
            <a:r>
              <a:rPr lang="en-AU" dirty="0"/>
              <a:t>25 – 33%</a:t>
            </a:r>
          </a:p>
          <a:p>
            <a:pPr marL="0" indent="0">
              <a:buNone/>
            </a:pPr>
            <a:r>
              <a:rPr lang="en-AU" dirty="0"/>
              <a:t>What is yours?</a:t>
            </a:r>
          </a:p>
          <a:p>
            <a:pPr marL="0" indent="0">
              <a:buNone/>
            </a:pPr>
            <a:r>
              <a:rPr lang="en-AU" dirty="0"/>
              <a:t>Number of appointments divided by number of contacts x 100</a:t>
            </a:r>
          </a:p>
          <a:p>
            <a:pPr marL="0" indent="0">
              <a:buNone/>
            </a:pPr>
            <a:r>
              <a:rPr lang="en-AU" dirty="0"/>
              <a:t>3 divided by 9 = .33 x 100 = 33 percent contact to appointment ratio</a:t>
            </a:r>
          </a:p>
          <a:p>
            <a:pPr marL="0" indent="0">
              <a:buNone/>
            </a:pPr>
            <a:endParaRPr lang="en-AU" dirty="0"/>
          </a:p>
          <a:p>
            <a:pPr marL="0" indent="0">
              <a:buNone/>
            </a:pPr>
            <a:r>
              <a:rPr lang="en-AU" dirty="0"/>
              <a:t>Improving your clubs contact to appointment ratio even </a:t>
            </a:r>
            <a:r>
              <a:rPr lang="en-AU" b="1" dirty="0">
                <a:solidFill>
                  <a:schemeClr val="tx1"/>
                </a:solidFill>
              </a:rPr>
              <a:t>marginally</a:t>
            </a:r>
            <a:r>
              <a:rPr lang="en-AU" dirty="0">
                <a:solidFill>
                  <a:schemeClr val="tx1"/>
                </a:solidFill>
              </a:rPr>
              <a:t> </a:t>
            </a:r>
            <a:r>
              <a:rPr lang="en-AU" dirty="0"/>
              <a:t>could mean an extra one to two appointments per day. This could easily become one extra new member per day. Across just 20 sales days that is an extra 20 sales a month.</a:t>
            </a:r>
          </a:p>
          <a:p>
            <a:pPr marL="0" indent="0">
              <a:buNone/>
            </a:pPr>
            <a:r>
              <a:rPr lang="en-AU" dirty="0"/>
              <a:t>Learn how to track your ratio daily and set yourself a daily challenge!</a:t>
            </a:r>
          </a:p>
          <a:p>
            <a:pPr marL="0" indent="0">
              <a:buNone/>
            </a:pPr>
            <a:endParaRPr lang="en-AU" dirty="0"/>
          </a:p>
        </p:txBody>
      </p:sp>
    </p:spTree>
    <p:extLst>
      <p:ext uri="{BB962C8B-B14F-4D97-AF65-F5344CB8AC3E}">
        <p14:creationId xmlns:p14="http://schemas.microsoft.com/office/powerpoint/2010/main" val="2801786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67CFF8-2A68-4A00-8247-66D58BDB1DD8}"/>
              </a:ext>
            </a:extLst>
          </p:cNvPr>
          <p:cNvSpPr>
            <a:spLocks noGrp="1"/>
          </p:cNvSpPr>
          <p:nvPr>
            <p:ph type="body" sz="quarter" idx="10"/>
          </p:nvPr>
        </p:nvSpPr>
        <p:spPr/>
        <p:txBody>
          <a:bodyPr/>
          <a:lstStyle/>
          <a:p>
            <a:r>
              <a:rPr lang="en-AU" dirty="0"/>
              <a:t>Tracking activity</a:t>
            </a:r>
          </a:p>
        </p:txBody>
      </p:sp>
      <p:sp>
        <p:nvSpPr>
          <p:cNvPr id="3" name="Content Placeholder 2">
            <a:extLst>
              <a:ext uri="{FF2B5EF4-FFF2-40B4-BE49-F238E27FC236}">
                <a16:creationId xmlns:a16="http://schemas.microsoft.com/office/drawing/2014/main" id="{DEF8296E-67A0-49A0-836D-B4F3BE93CEA9}"/>
              </a:ext>
            </a:extLst>
          </p:cNvPr>
          <p:cNvSpPr>
            <a:spLocks noGrp="1"/>
          </p:cNvSpPr>
          <p:nvPr>
            <p:ph sz="half" idx="1"/>
          </p:nvPr>
        </p:nvSpPr>
        <p:spPr/>
        <p:txBody>
          <a:bodyPr/>
          <a:lstStyle/>
          <a:p>
            <a:r>
              <a:rPr lang="en-AU" dirty="0"/>
              <a:t>Why?</a:t>
            </a:r>
          </a:p>
          <a:p>
            <a:pPr marL="0" indent="0">
              <a:buNone/>
            </a:pPr>
            <a:r>
              <a:rPr lang="en-AU" dirty="0"/>
              <a:t>-  Sales activity should be congruent to the desired outcomes.</a:t>
            </a:r>
          </a:p>
          <a:p>
            <a:endParaRPr lang="en-AU" dirty="0"/>
          </a:p>
          <a:p>
            <a:r>
              <a:rPr lang="en-AU" dirty="0"/>
              <a:t>When?</a:t>
            </a:r>
          </a:p>
          <a:p>
            <a:pPr marL="0" indent="0">
              <a:buNone/>
            </a:pPr>
            <a:r>
              <a:rPr lang="en-AU" dirty="0"/>
              <a:t>- Daily </a:t>
            </a:r>
            <a:r>
              <a:rPr lang="en-AU" dirty="0">
                <a:sym typeface="Wingdings" panose="05000000000000000000" pitchFamily="2" charset="2"/>
              </a:rPr>
              <a:t></a:t>
            </a:r>
            <a:endParaRPr lang="en-AU" dirty="0"/>
          </a:p>
          <a:p>
            <a:endParaRPr lang="en-AU" dirty="0"/>
          </a:p>
          <a:p>
            <a:r>
              <a:rPr lang="en-AU" dirty="0"/>
              <a:t>How?</a:t>
            </a:r>
          </a:p>
          <a:p>
            <a:pPr marL="0" indent="0">
              <a:buNone/>
            </a:pPr>
            <a:r>
              <a:rPr lang="en-AU" dirty="0"/>
              <a:t>- Training &amp; role play greatly assists with the how.</a:t>
            </a:r>
          </a:p>
          <a:p>
            <a:endParaRPr lang="en-AU" dirty="0"/>
          </a:p>
          <a:p>
            <a:endParaRPr lang="en-AU" dirty="0"/>
          </a:p>
        </p:txBody>
      </p:sp>
    </p:spTree>
    <p:extLst>
      <p:ext uri="{BB962C8B-B14F-4D97-AF65-F5344CB8AC3E}">
        <p14:creationId xmlns:p14="http://schemas.microsoft.com/office/powerpoint/2010/main" val="1853916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DFE84A-31DE-4CDC-AA45-74E675F1562B}"/>
              </a:ext>
            </a:extLst>
          </p:cNvPr>
          <p:cNvSpPr>
            <a:spLocks noGrp="1"/>
          </p:cNvSpPr>
          <p:nvPr>
            <p:ph type="body" sz="quarter" idx="10"/>
          </p:nvPr>
        </p:nvSpPr>
        <p:spPr/>
        <p:txBody>
          <a:bodyPr/>
          <a:lstStyle/>
          <a:p>
            <a:r>
              <a:rPr lang="en-AU" dirty="0"/>
              <a:t>What activity should be tracked daily?</a:t>
            </a:r>
          </a:p>
        </p:txBody>
      </p:sp>
      <p:sp>
        <p:nvSpPr>
          <p:cNvPr id="3" name="Content Placeholder 2">
            <a:extLst>
              <a:ext uri="{FF2B5EF4-FFF2-40B4-BE49-F238E27FC236}">
                <a16:creationId xmlns:a16="http://schemas.microsoft.com/office/drawing/2014/main" id="{9F7F7B88-4E99-492B-85C8-F439EDB49EF1}"/>
              </a:ext>
            </a:extLst>
          </p:cNvPr>
          <p:cNvSpPr>
            <a:spLocks noGrp="1"/>
          </p:cNvSpPr>
          <p:nvPr>
            <p:ph sz="half" idx="1"/>
          </p:nvPr>
        </p:nvSpPr>
        <p:spPr>
          <a:xfrm>
            <a:off x="609600" y="1340769"/>
            <a:ext cx="10959008" cy="5297775"/>
          </a:xfrm>
        </p:spPr>
        <p:txBody>
          <a:bodyPr/>
          <a:lstStyle/>
          <a:p>
            <a:r>
              <a:rPr lang="en-AU" dirty="0"/>
              <a:t>A basic shift slip would include detail such as:</a:t>
            </a:r>
          </a:p>
          <a:p>
            <a:pPr>
              <a:buFontTx/>
              <a:buChar char="-"/>
            </a:pPr>
            <a:r>
              <a:rPr lang="en-AU" dirty="0"/>
              <a:t>length of shift?</a:t>
            </a:r>
          </a:p>
          <a:p>
            <a:pPr>
              <a:buFontTx/>
              <a:buChar char="-"/>
            </a:pPr>
            <a:r>
              <a:rPr lang="en-AU" dirty="0"/>
              <a:t>tours?</a:t>
            </a:r>
          </a:p>
          <a:p>
            <a:pPr>
              <a:buFontTx/>
              <a:buChar char="-"/>
            </a:pPr>
            <a:r>
              <a:rPr lang="en-AU" dirty="0"/>
              <a:t>sales?</a:t>
            </a:r>
          </a:p>
          <a:p>
            <a:pPr>
              <a:buFontTx/>
              <a:buChar char="-"/>
            </a:pPr>
            <a:r>
              <a:rPr lang="en-AU" dirty="0"/>
              <a:t>leads and where they came from?</a:t>
            </a:r>
          </a:p>
          <a:p>
            <a:pPr>
              <a:buFontTx/>
              <a:buChar char="-"/>
            </a:pPr>
            <a:r>
              <a:rPr lang="en-AU" dirty="0"/>
              <a:t>call attempts?</a:t>
            </a:r>
          </a:p>
          <a:p>
            <a:pPr>
              <a:buFontTx/>
              <a:buChar char="-"/>
            </a:pPr>
            <a:r>
              <a:rPr lang="en-AU" dirty="0"/>
              <a:t>contacts?</a:t>
            </a:r>
          </a:p>
          <a:p>
            <a:pPr>
              <a:buFontTx/>
              <a:buChar char="-"/>
            </a:pPr>
            <a:r>
              <a:rPr lang="en-AU" dirty="0"/>
              <a:t>appointments?</a:t>
            </a:r>
          </a:p>
          <a:p>
            <a:pPr>
              <a:buFontTx/>
              <a:buChar char="-"/>
            </a:pPr>
            <a:endParaRPr lang="en-AU" dirty="0"/>
          </a:p>
          <a:p>
            <a:pPr marL="0" indent="0">
              <a:buNone/>
            </a:pPr>
            <a:r>
              <a:rPr lang="en-AU" dirty="0"/>
              <a:t>See intranet for a template</a:t>
            </a:r>
          </a:p>
          <a:p>
            <a:pPr>
              <a:buFontTx/>
              <a:buChar char="-"/>
            </a:pPr>
            <a:endParaRPr lang="en-AU" dirty="0"/>
          </a:p>
          <a:p>
            <a:pPr>
              <a:buFontTx/>
              <a:buChar char="-"/>
            </a:pPr>
            <a:endParaRPr lang="en-AU" dirty="0"/>
          </a:p>
          <a:p>
            <a:pPr>
              <a:buFontTx/>
              <a:buChar char="-"/>
            </a:pPr>
            <a:endParaRPr lang="en-AU" dirty="0"/>
          </a:p>
          <a:p>
            <a:pPr>
              <a:buFontTx/>
              <a:buChar char="-"/>
            </a:pPr>
            <a:endParaRPr lang="en-AU" dirty="0"/>
          </a:p>
        </p:txBody>
      </p:sp>
    </p:spTree>
    <p:extLst>
      <p:ext uri="{BB962C8B-B14F-4D97-AF65-F5344CB8AC3E}">
        <p14:creationId xmlns:p14="http://schemas.microsoft.com/office/powerpoint/2010/main" val="1736110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E5732F-5D56-FD4A-8A3E-D4F747CF0F34}"/>
              </a:ext>
            </a:extLst>
          </p:cNvPr>
          <p:cNvSpPr>
            <a:spLocks noGrp="1"/>
          </p:cNvSpPr>
          <p:nvPr>
            <p:ph type="body" sz="quarter" idx="10"/>
          </p:nvPr>
        </p:nvSpPr>
        <p:spPr/>
        <p:txBody>
          <a:bodyPr/>
          <a:lstStyle/>
          <a:p>
            <a:r>
              <a:rPr lang="en-US" dirty="0"/>
              <a:t>Shift slip</a:t>
            </a:r>
          </a:p>
        </p:txBody>
      </p:sp>
      <p:pic>
        <p:nvPicPr>
          <p:cNvPr id="6" name="Content Placeholder 5">
            <a:extLst>
              <a:ext uri="{FF2B5EF4-FFF2-40B4-BE49-F238E27FC236}">
                <a16:creationId xmlns:a16="http://schemas.microsoft.com/office/drawing/2014/main" id="{A6ADBB32-D178-1D42-A10B-947C54F103B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67023" y="927713"/>
            <a:ext cx="7765280" cy="5823961"/>
          </a:xfrm>
        </p:spPr>
      </p:pic>
    </p:spTree>
    <p:extLst>
      <p:ext uri="{BB962C8B-B14F-4D97-AF65-F5344CB8AC3E}">
        <p14:creationId xmlns:p14="http://schemas.microsoft.com/office/powerpoint/2010/main" val="419789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29605E-1FCB-4EC2-83ED-17501541C40A}"/>
              </a:ext>
            </a:extLst>
          </p:cNvPr>
          <p:cNvSpPr>
            <a:spLocks noGrp="1"/>
          </p:cNvSpPr>
          <p:nvPr>
            <p:ph type="body" sz="quarter" idx="10"/>
          </p:nvPr>
        </p:nvSpPr>
        <p:spPr/>
        <p:txBody>
          <a:bodyPr/>
          <a:lstStyle/>
          <a:p>
            <a:r>
              <a:rPr lang="en-AU" dirty="0"/>
              <a:t>Todays webinar</a:t>
            </a:r>
          </a:p>
        </p:txBody>
      </p:sp>
      <p:sp>
        <p:nvSpPr>
          <p:cNvPr id="3" name="Content Placeholder 2">
            <a:extLst>
              <a:ext uri="{FF2B5EF4-FFF2-40B4-BE49-F238E27FC236}">
                <a16:creationId xmlns:a16="http://schemas.microsoft.com/office/drawing/2014/main" id="{7514329B-3F21-400A-8A85-E69767395BC2}"/>
              </a:ext>
            </a:extLst>
          </p:cNvPr>
          <p:cNvSpPr>
            <a:spLocks noGrp="1"/>
          </p:cNvSpPr>
          <p:nvPr>
            <p:ph sz="half" idx="1"/>
          </p:nvPr>
        </p:nvSpPr>
        <p:spPr/>
        <p:txBody>
          <a:bodyPr/>
          <a:lstStyle/>
          <a:p>
            <a:pPr marL="0" indent="0">
              <a:buNone/>
            </a:pPr>
            <a:r>
              <a:rPr lang="en-AU" dirty="0"/>
              <a:t>Part 1:</a:t>
            </a:r>
          </a:p>
          <a:p>
            <a:pPr marL="0" indent="0">
              <a:buNone/>
            </a:pPr>
            <a:r>
              <a:rPr lang="en-AU" dirty="0"/>
              <a:t>One hour</a:t>
            </a:r>
          </a:p>
          <a:p>
            <a:pPr marL="0" indent="0">
              <a:buNone/>
            </a:pPr>
            <a:endParaRPr lang="en-AU" dirty="0"/>
          </a:p>
          <a:p>
            <a:pPr marL="0" indent="0">
              <a:buNone/>
            </a:pPr>
            <a:r>
              <a:rPr lang="en-AU" dirty="0"/>
              <a:t>5 minute break – I will read any questions and address after the break </a:t>
            </a:r>
            <a:r>
              <a:rPr lang="en-AU" dirty="0">
                <a:sym typeface="Wingdings" pitchFamily="2" charset="2"/>
              </a:rPr>
              <a:t></a:t>
            </a:r>
            <a:endParaRPr lang="en-AU" dirty="0"/>
          </a:p>
          <a:p>
            <a:pPr marL="0" indent="0">
              <a:buNone/>
            </a:pPr>
            <a:endParaRPr lang="en-AU" dirty="0"/>
          </a:p>
          <a:p>
            <a:pPr marL="0" indent="0">
              <a:buNone/>
            </a:pPr>
            <a:r>
              <a:rPr lang="en-AU" dirty="0"/>
              <a:t>Part 2:</a:t>
            </a:r>
          </a:p>
          <a:p>
            <a:pPr marL="0" indent="0">
              <a:buNone/>
            </a:pPr>
            <a:r>
              <a:rPr lang="en-AU" dirty="0"/>
              <a:t>One hour</a:t>
            </a:r>
          </a:p>
          <a:p>
            <a:pPr marL="0" indent="0">
              <a:buNone/>
            </a:pPr>
            <a:endParaRPr lang="en-AU" dirty="0"/>
          </a:p>
          <a:p>
            <a:pPr marL="0" indent="0">
              <a:buNone/>
            </a:pPr>
            <a:r>
              <a:rPr lang="en-AU" dirty="0"/>
              <a:t>Ps you may see a dog, a child or both drift past in the background due to stage 4 restrictions in Victoria</a:t>
            </a:r>
          </a:p>
          <a:p>
            <a:pPr marL="0" indent="0">
              <a:buNone/>
            </a:pPr>
            <a:endParaRPr lang="en-AU" dirty="0"/>
          </a:p>
          <a:p>
            <a:pPr marL="0" indent="0">
              <a:buNone/>
            </a:pPr>
            <a:endParaRPr lang="en-AU" dirty="0"/>
          </a:p>
          <a:p>
            <a:endParaRPr lang="en-AU" dirty="0"/>
          </a:p>
          <a:p>
            <a:endParaRPr lang="en-AU" dirty="0"/>
          </a:p>
          <a:p>
            <a:pPr marL="0" indent="0">
              <a:buNone/>
            </a:pPr>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2169031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A1C2E-A816-3A40-BFA4-C9F6A52855A9}"/>
              </a:ext>
            </a:extLst>
          </p:cNvPr>
          <p:cNvSpPr>
            <a:spLocks noGrp="1"/>
          </p:cNvSpPr>
          <p:nvPr>
            <p:ph type="body" sz="quarter" idx="10"/>
          </p:nvPr>
        </p:nvSpPr>
        <p:spPr/>
        <p:txBody>
          <a:bodyPr/>
          <a:lstStyle/>
          <a:p>
            <a:r>
              <a:rPr lang="en-US" dirty="0"/>
              <a:t>The shift slip contains a place to track lead generation..</a:t>
            </a:r>
          </a:p>
        </p:txBody>
      </p:sp>
      <p:sp>
        <p:nvSpPr>
          <p:cNvPr id="3" name="Content Placeholder 2">
            <a:extLst>
              <a:ext uri="{FF2B5EF4-FFF2-40B4-BE49-F238E27FC236}">
                <a16:creationId xmlns:a16="http://schemas.microsoft.com/office/drawing/2014/main" id="{A62459F1-3FA2-5B4D-84EF-F0A5DBE72326}"/>
              </a:ext>
            </a:extLst>
          </p:cNvPr>
          <p:cNvSpPr>
            <a:spLocks noGrp="1"/>
          </p:cNvSpPr>
          <p:nvPr>
            <p:ph sz="half" idx="1"/>
          </p:nvPr>
        </p:nvSpPr>
        <p:spPr/>
        <p:txBody>
          <a:bodyPr/>
          <a:lstStyle/>
          <a:p>
            <a:r>
              <a:rPr lang="en-US" dirty="0"/>
              <a:t>Point of sale referrals</a:t>
            </a:r>
          </a:p>
          <a:p>
            <a:r>
              <a:rPr lang="en-US" dirty="0"/>
              <a:t>Outreach</a:t>
            </a:r>
          </a:p>
          <a:p>
            <a:r>
              <a:rPr lang="en-US" dirty="0"/>
              <a:t>Walk the floor</a:t>
            </a:r>
          </a:p>
          <a:p>
            <a:r>
              <a:rPr lang="en-US" dirty="0"/>
              <a:t>Referral stands</a:t>
            </a:r>
          </a:p>
          <a:p>
            <a:r>
              <a:rPr lang="en-US" dirty="0"/>
              <a:t>New member calls</a:t>
            </a:r>
          </a:p>
          <a:p>
            <a:pPr marL="0" indent="0">
              <a:buNone/>
            </a:pPr>
            <a:r>
              <a:rPr lang="en-US" dirty="0"/>
              <a:t>Don’t forget to qualify your leads.</a:t>
            </a:r>
          </a:p>
          <a:p>
            <a:pPr marL="0" indent="0">
              <a:buNone/>
            </a:pPr>
            <a:r>
              <a:rPr lang="en-US" dirty="0"/>
              <a:t>We all help to generate leads every day.</a:t>
            </a:r>
          </a:p>
          <a:p>
            <a:pPr marL="0" indent="0">
              <a:buNone/>
            </a:pPr>
            <a:r>
              <a:rPr lang="en-US" dirty="0"/>
              <a:t>What is your plan? Today, this week? This month?</a:t>
            </a:r>
          </a:p>
        </p:txBody>
      </p:sp>
    </p:spTree>
    <p:extLst>
      <p:ext uri="{BB962C8B-B14F-4D97-AF65-F5344CB8AC3E}">
        <p14:creationId xmlns:p14="http://schemas.microsoft.com/office/powerpoint/2010/main" val="1044917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C4852-244D-4F22-B650-493A5DAC731B}"/>
              </a:ext>
            </a:extLst>
          </p:cNvPr>
          <p:cNvSpPr>
            <a:spLocks noGrp="1"/>
          </p:cNvSpPr>
          <p:nvPr>
            <p:ph type="body" sz="quarter" idx="10"/>
          </p:nvPr>
        </p:nvSpPr>
        <p:spPr/>
        <p:txBody>
          <a:bodyPr/>
          <a:lstStyle/>
          <a:p>
            <a:r>
              <a:rPr lang="en-AU" dirty="0"/>
              <a:t>Tips and tools</a:t>
            </a:r>
          </a:p>
        </p:txBody>
      </p:sp>
      <p:sp>
        <p:nvSpPr>
          <p:cNvPr id="3" name="Content Placeholder 2">
            <a:extLst>
              <a:ext uri="{FF2B5EF4-FFF2-40B4-BE49-F238E27FC236}">
                <a16:creationId xmlns:a16="http://schemas.microsoft.com/office/drawing/2014/main" id="{AECE1A26-6040-4D87-BDEA-E68AA7395DD8}"/>
              </a:ext>
            </a:extLst>
          </p:cNvPr>
          <p:cNvSpPr>
            <a:spLocks noGrp="1"/>
          </p:cNvSpPr>
          <p:nvPr>
            <p:ph sz="half" idx="1"/>
          </p:nvPr>
        </p:nvSpPr>
        <p:spPr>
          <a:xfrm>
            <a:off x="609600" y="1340769"/>
            <a:ext cx="10959008" cy="5151471"/>
          </a:xfrm>
        </p:spPr>
        <p:txBody>
          <a:bodyPr/>
          <a:lstStyle/>
          <a:p>
            <a:r>
              <a:rPr lang="en-AU" dirty="0"/>
              <a:t>The art of a conversation</a:t>
            </a:r>
          </a:p>
          <a:p>
            <a:r>
              <a:rPr lang="en-AU" dirty="0"/>
              <a:t>2 ears, one mouth</a:t>
            </a:r>
          </a:p>
          <a:p>
            <a:r>
              <a:rPr lang="en-AU" dirty="0"/>
              <a:t>Urgency</a:t>
            </a:r>
          </a:p>
          <a:p>
            <a:r>
              <a:rPr lang="en-AU" dirty="0"/>
              <a:t>Quality of lead</a:t>
            </a:r>
          </a:p>
          <a:p>
            <a:r>
              <a:rPr lang="en-AU" dirty="0"/>
              <a:t>Don’t give too much over the phone</a:t>
            </a:r>
          </a:p>
          <a:p>
            <a:r>
              <a:rPr lang="en-AU" dirty="0"/>
              <a:t>Build rapport before diving in to appointment setting</a:t>
            </a:r>
          </a:p>
          <a:p>
            <a:r>
              <a:rPr lang="en-AU" dirty="0"/>
              <a:t>Take control of the conversation</a:t>
            </a:r>
          </a:p>
          <a:p>
            <a:r>
              <a:rPr lang="en-AU" dirty="0"/>
              <a:t>Direct the appointment where you want it to go</a:t>
            </a:r>
          </a:p>
          <a:p>
            <a:r>
              <a:rPr lang="en-AU" dirty="0"/>
              <a:t>If someone doesn’t want to hear from us they will tell us – keep going!!</a:t>
            </a:r>
          </a:p>
          <a:p>
            <a:endParaRPr lang="en-AU" dirty="0"/>
          </a:p>
          <a:p>
            <a:pPr marL="0" indent="0">
              <a:buNone/>
            </a:pPr>
            <a:endParaRPr lang="en-AU" dirty="0"/>
          </a:p>
          <a:p>
            <a:pPr marL="0" indent="0">
              <a:buNone/>
            </a:pPr>
            <a:endParaRPr lang="en-AU" dirty="0"/>
          </a:p>
          <a:p>
            <a:pPr marL="0" indent="0">
              <a:buNone/>
            </a:pPr>
            <a:endParaRPr lang="en-AU" dirty="0"/>
          </a:p>
        </p:txBody>
      </p:sp>
    </p:spTree>
    <p:extLst>
      <p:ext uri="{BB962C8B-B14F-4D97-AF65-F5344CB8AC3E}">
        <p14:creationId xmlns:p14="http://schemas.microsoft.com/office/powerpoint/2010/main" val="2943741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5A1B06-A038-4AF3-881D-F50C639F03B2}"/>
              </a:ext>
            </a:extLst>
          </p:cNvPr>
          <p:cNvSpPr>
            <a:spLocks noGrp="1"/>
          </p:cNvSpPr>
          <p:nvPr>
            <p:ph type="body" sz="quarter" idx="10"/>
          </p:nvPr>
        </p:nvSpPr>
        <p:spPr/>
        <p:txBody>
          <a:bodyPr/>
          <a:lstStyle/>
          <a:p>
            <a:r>
              <a:rPr lang="en-AU" dirty="0"/>
              <a:t>Outbound call</a:t>
            </a:r>
          </a:p>
        </p:txBody>
      </p:sp>
      <p:sp>
        <p:nvSpPr>
          <p:cNvPr id="3" name="Content Placeholder 2">
            <a:extLst>
              <a:ext uri="{FF2B5EF4-FFF2-40B4-BE49-F238E27FC236}">
                <a16:creationId xmlns:a16="http://schemas.microsoft.com/office/drawing/2014/main" id="{23DFC75A-3B95-46C8-BE60-AED5AC5B5F73}"/>
              </a:ext>
            </a:extLst>
          </p:cNvPr>
          <p:cNvSpPr>
            <a:spLocks noGrp="1"/>
          </p:cNvSpPr>
          <p:nvPr>
            <p:ph sz="half" idx="1"/>
          </p:nvPr>
        </p:nvSpPr>
        <p:spPr>
          <a:xfrm>
            <a:off x="609600" y="1052737"/>
            <a:ext cx="10959008" cy="5622384"/>
          </a:xfrm>
        </p:spPr>
        <p:txBody>
          <a:bodyPr/>
          <a:lstStyle/>
          <a:p>
            <a:r>
              <a:rPr lang="en-AU" b="1" dirty="0">
                <a:solidFill>
                  <a:srgbClr val="B60CA2"/>
                </a:solidFill>
              </a:rPr>
              <a:t>L</a:t>
            </a:r>
            <a:r>
              <a:rPr lang="en-AU" dirty="0"/>
              <a:t> - </a:t>
            </a:r>
            <a:r>
              <a:rPr lang="en-AU" b="1" dirty="0">
                <a:solidFill>
                  <a:srgbClr val="B60CA2"/>
                </a:solidFill>
              </a:rPr>
              <a:t>L</a:t>
            </a:r>
            <a:r>
              <a:rPr lang="en-AU" dirty="0"/>
              <a:t>et them know who you are, where you’re from and the reason for your call. Gain their interest.</a:t>
            </a:r>
          </a:p>
          <a:p>
            <a:r>
              <a:rPr lang="en-AU" b="1" dirty="0">
                <a:solidFill>
                  <a:srgbClr val="B60CA2"/>
                </a:solidFill>
              </a:rPr>
              <a:t>E</a:t>
            </a:r>
            <a:r>
              <a:rPr lang="en-AU" dirty="0"/>
              <a:t> - Do you mind if I ask are you doing any </a:t>
            </a:r>
            <a:r>
              <a:rPr lang="en-AU" dirty="0">
                <a:solidFill>
                  <a:srgbClr val="B60CA2"/>
                </a:solidFill>
              </a:rPr>
              <a:t>E</a:t>
            </a:r>
            <a:r>
              <a:rPr lang="en-AU" dirty="0"/>
              <a:t>xercise at the moment?</a:t>
            </a:r>
          </a:p>
          <a:p>
            <a:r>
              <a:rPr lang="en-AU" b="1" dirty="0">
                <a:solidFill>
                  <a:srgbClr val="B60CA2"/>
                </a:solidFill>
              </a:rPr>
              <a:t>A </a:t>
            </a:r>
            <a:r>
              <a:rPr lang="en-AU" dirty="0">
                <a:solidFill>
                  <a:schemeClr val="tx1"/>
                </a:solidFill>
              </a:rPr>
              <a:t>-</a:t>
            </a:r>
            <a:r>
              <a:rPr lang="en-AU" b="1" dirty="0">
                <a:solidFill>
                  <a:srgbClr val="B60CA2"/>
                </a:solidFill>
              </a:rPr>
              <a:t> </a:t>
            </a:r>
            <a:r>
              <a:rPr lang="en-AU" dirty="0"/>
              <a:t>When you get started with us, what are you wanting to </a:t>
            </a:r>
            <a:r>
              <a:rPr lang="en-AU" b="1" dirty="0">
                <a:solidFill>
                  <a:srgbClr val="B60CA2"/>
                </a:solidFill>
              </a:rPr>
              <a:t>A</a:t>
            </a:r>
            <a:r>
              <a:rPr lang="en-AU" dirty="0"/>
              <a:t>chieve?</a:t>
            </a:r>
          </a:p>
          <a:p>
            <a:r>
              <a:rPr lang="en-AU" b="1" dirty="0">
                <a:solidFill>
                  <a:srgbClr val="B60CA2"/>
                </a:solidFill>
              </a:rPr>
              <a:t>D</a:t>
            </a:r>
            <a:r>
              <a:rPr lang="en-AU" dirty="0"/>
              <a:t> – </a:t>
            </a:r>
            <a:r>
              <a:rPr lang="en-AU" b="1" dirty="0">
                <a:solidFill>
                  <a:srgbClr val="B60CA2"/>
                </a:solidFill>
              </a:rPr>
              <a:t>D</a:t>
            </a:r>
            <a:r>
              <a:rPr lang="en-AU" dirty="0"/>
              <a:t>o mornings, afternoons or evenings suit you best?</a:t>
            </a:r>
          </a:p>
          <a:p>
            <a:pPr marL="0" indent="0">
              <a:buNone/>
            </a:pPr>
            <a:r>
              <a:rPr lang="en-AU" dirty="0"/>
              <a:t>Closing</a:t>
            </a:r>
          </a:p>
          <a:p>
            <a:r>
              <a:rPr lang="en-AU" dirty="0"/>
              <a:t>Do you know exactly where to find us?</a:t>
            </a:r>
          </a:p>
          <a:p>
            <a:r>
              <a:rPr lang="en-AU" dirty="0"/>
              <a:t>Would you like to bring a friend?</a:t>
            </a:r>
          </a:p>
          <a:p>
            <a:r>
              <a:rPr lang="en-AU" dirty="0"/>
              <a:t>Are you planning on doing a workout when you come down?</a:t>
            </a:r>
          </a:p>
          <a:p>
            <a:r>
              <a:rPr lang="en-AU" dirty="0"/>
              <a:t>On line GTKY</a:t>
            </a:r>
          </a:p>
          <a:p>
            <a:r>
              <a:rPr lang="en-AU" dirty="0"/>
              <a:t>Head to reception, introduce yourself and we will be ready and waiting.</a:t>
            </a:r>
          </a:p>
          <a:p>
            <a:endParaRPr lang="en-AU" dirty="0"/>
          </a:p>
          <a:p>
            <a:pPr marL="0" indent="0">
              <a:buNone/>
            </a:pPr>
            <a:endParaRPr lang="en-AU" dirty="0"/>
          </a:p>
          <a:p>
            <a:endParaRPr lang="en-AU" dirty="0"/>
          </a:p>
        </p:txBody>
      </p:sp>
    </p:spTree>
    <p:extLst>
      <p:ext uri="{BB962C8B-B14F-4D97-AF65-F5344CB8AC3E}">
        <p14:creationId xmlns:p14="http://schemas.microsoft.com/office/powerpoint/2010/main" val="205378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5A1B06-A038-4AF3-881D-F50C639F03B2}"/>
              </a:ext>
            </a:extLst>
          </p:cNvPr>
          <p:cNvSpPr>
            <a:spLocks noGrp="1"/>
          </p:cNvSpPr>
          <p:nvPr>
            <p:ph type="body" sz="quarter" idx="10"/>
          </p:nvPr>
        </p:nvSpPr>
        <p:spPr/>
        <p:txBody>
          <a:bodyPr/>
          <a:lstStyle/>
          <a:p>
            <a:r>
              <a:rPr lang="en-AU" dirty="0"/>
              <a:t>Inbound</a:t>
            </a:r>
          </a:p>
        </p:txBody>
      </p:sp>
      <p:sp>
        <p:nvSpPr>
          <p:cNvPr id="3" name="Content Placeholder 2">
            <a:extLst>
              <a:ext uri="{FF2B5EF4-FFF2-40B4-BE49-F238E27FC236}">
                <a16:creationId xmlns:a16="http://schemas.microsoft.com/office/drawing/2014/main" id="{23DFC75A-3B95-46C8-BE60-AED5AC5B5F73}"/>
              </a:ext>
            </a:extLst>
          </p:cNvPr>
          <p:cNvSpPr>
            <a:spLocks noGrp="1"/>
          </p:cNvSpPr>
          <p:nvPr>
            <p:ph sz="half" idx="1"/>
          </p:nvPr>
        </p:nvSpPr>
        <p:spPr>
          <a:xfrm>
            <a:off x="616496" y="1052736"/>
            <a:ext cx="10959008" cy="5567520"/>
          </a:xfrm>
        </p:spPr>
        <p:txBody>
          <a:bodyPr/>
          <a:lstStyle/>
          <a:p>
            <a:r>
              <a:rPr lang="en-AU" b="1" dirty="0">
                <a:solidFill>
                  <a:srgbClr val="B60CA2"/>
                </a:solidFill>
              </a:rPr>
              <a:t>Are you a member at our club?</a:t>
            </a:r>
          </a:p>
          <a:p>
            <a:r>
              <a:rPr lang="en-AU" b="1" dirty="0">
                <a:solidFill>
                  <a:srgbClr val="B60CA2"/>
                </a:solidFill>
              </a:rPr>
              <a:t>L</a:t>
            </a:r>
            <a:r>
              <a:rPr lang="en-AU" dirty="0"/>
              <a:t> – Are you </a:t>
            </a:r>
            <a:r>
              <a:rPr lang="en-AU" b="1" dirty="0">
                <a:solidFill>
                  <a:srgbClr val="B60CA2"/>
                </a:solidFill>
              </a:rPr>
              <a:t>L</a:t>
            </a:r>
            <a:r>
              <a:rPr lang="en-AU" dirty="0"/>
              <a:t>iving or working close by?</a:t>
            </a:r>
          </a:p>
          <a:p>
            <a:r>
              <a:rPr lang="en-AU" b="1" dirty="0">
                <a:solidFill>
                  <a:srgbClr val="B60CA2"/>
                </a:solidFill>
              </a:rPr>
              <a:t>E</a:t>
            </a:r>
            <a:r>
              <a:rPr lang="en-AU" dirty="0"/>
              <a:t> - Do you mind if I ask are you doing any </a:t>
            </a:r>
            <a:r>
              <a:rPr lang="en-AU" dirty="0">
                <a:solidFill>
                  <a:srgbClr val="B60CA2"/>
                </a:solidFill>
              </a:rPr>
              <a:t>E</a:t>
            </a:r>
            <a:r>
              <a:rPr lang="en-AU" dirty="0"/>
              <a:t>xercise at the moment?</a:t>
            </a:r>
          </a:p>
          <a:p>
            <a:r>
              <a:rPr lang="en-AU" b="1" dirty="0">
                <a:solidFill>
                  <a:srgbClr val="B60CA2"/>
                </a:solidFill>
              </a:rPr>
              <a:t>A </a:t>
            </a:r>
            <a:r>
              <a:rPr lang="en-AU" dirty="0">
                <a:solidFill>
                  <a:schemeClr val="tx1"/>
                </a:solidFill>
              </a:rPr>
              <a:t>-</a:t>
            </a:r>
            <a:r>
              <a:rPr lang="en-AU" b="1" dirty="0">
                <a:solidFill>
                  <a:srgbClr val="B60CA2"/>
                </a:solidFill>
              </a:rPr>
              <a:t> </a:t>
            </a:r>
            <a:r>
              <a:rPr lang="en-AU" dirty="0"/>
              <a:t>When you get started with us, what are you wanting to </a:t>
            </a:r>
            <a:r>
              <a:rPr lang="en-AU" b="1" dirty="0">
                <a:solidFill>
                  <a:srgbClr val="B60CA2"/>
                </a:solidFill>
              </a:rPr>
              <a:t>A</a:t>
            </a:r>
            <a:r>
              <a:rPr lang="en-AU" dirty="0"/>
              <a:t>chieve?</a:t>
            </a:r>
          </a:p>
          <a:p>
            <a:r>
              <a:rPr lang="en-AU" b="1" dirty="0">
                <a:solidFill>
                  <a:srgbClr val="B60CA2"/>
                </a:solidFill>
              </a:rPr>
              <a:t>D</a:t>
            </a:r>
            <a:r>
              <a:rPr lang="en-AU" dirty="0"/>
              <a:t> – </a:t>
            </a:r>
            <a:r>
              <a:rPr lang="en-AU" b="1" dirty="0">
                <a:solidFill>
                  <a:srgbClr val="B60CA2"/>
                </a:solidFill>
              </a:rPr>
              <a:t>D</a:t>
            </a:r>
            <a:r>
              <a:rPr lang="en-AU" dirty="0"/>
              <a:t>o mornings, afternoons or evenings suit you best?</a:t>
            </a:r>
          </a:p>
          <a:p>
            <a:pPr marL="0" indent="0">
              <a:buNone/>
            </a:pPr>
            <a:r>
              <a:rPr lang="en-AU" dirty="0"/>
              <a:t>Closing</a:t>
            </a:r>
          </a:p>
          <a:p>
            <a:r>
              <a:rPr lang="en-AU" dirty="0"/>
              <a:t>Do you know exactly where to find us?</a:t>
            </a:r>
          </a:p>
          <a:p>
            <a:r>
              <a:rPr lang="en-AU" dirty="0"/>
              <a:t>Would you like to bring a friend?</a:t>
            </a:r>
          </a:p>
          <a:p>
            <a:r>
              <a:rPr lang="en-AU" dirty="0"/>
              <a:t>Are you planning on doing a workout when you come down?</a:t>
            </a:r>
          </a:p>
          <a:p>
            <a:r>
              <a:rPr lang="en-AU" dirty="0"/>
              <a:t>On line GTKY</a:t>
            </a:r>
          </a:p>
          <a:p>
            <a:r>
              <a:rPr lang="en-AU" dirty="0"/>
              <a:t>Head to reception, introduce yourself and we will be ready and waiting.</a:t>
            </a:r>
          </a:p>
          <a:p>
            <a:endParaRPr lang="en-AU" dirty="0"/>
          </a:p>
          <a:p>
            <a:pPr marL="0" indent="0">
              <a:buNone/>
            </a:pPr>
            <a:endParaRPr lang="en-AU" dirty="0"/>
          </a:p>
          <a:p>
            <a:endParaRPr lang="en-AU" dirty="0"/>
          </a:p>
        </p:txBody>
      </p:sp>
    </p:spTree>
    <p:extLst>
      <p:ext uri="{BB962C8B-B14F-4D97-AF65-F5344CB8AC3E}">
        <p14:creationId xmlns:p14="http://schemas.microsoft.com/office/powerpoint/2010/main" val="3668531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25FBE5-130A-4678-8FFF-ADA093938ECF}"/>
              </a:ext>
            </a:extLst>
          </p:cNvPr>
          <p:cNvSpPr>
            <a:spLocks noGrp="1"/>
          </p:cNvSpPr>
          <p:nvPr>
            <p:ph type="body" sz="quarter" idx="10"/>
          </p:nvPr>
        </p:nvSpPr>
        <p:spPr/>
        <p:txBody>
          <a:bodyPr/>
          <a:lstStyle/>
          <a:p>
            <a:r>
              <a:rPr lang="en-AU" dirty="0"/>
              <a:t>Show ratio</a:t>
            </a:r>
          </a:p>
        </p:txBody>
      </p:sp>
      <p:sp>
        <p:nvSpPr>
          <p:cNvPr id="3" name="Content Placeholder 2">
            <a:extLst>
              <a:ext uri="{FF2B5EF4-FFF2-40B4-BE49-F238E27FC236}">
                <a16:creationId xmlns:a16="http://schemas.microsoft.com/office/drawing/2014/main" id="{2FDED4FF-9DFF-4974-93FE-0202F909C6D7}"/>
              </a:ext>
            </a:extLst>
          </p:cNvPr>
          <p:cNvSpPr>
            <a:spLocks noGrp="1"/>
          </p:cNvSpPr>
          <p:nvPr>
            <p:ph sz="half" idx="1"/>
          </p:nvPr>
        </p:nvSpPr>
        <p:spPr/>
        <p:txBody>
          <a:bodyPr/>
          <a:lstStyle/>
          <a:p>
            <a:r>
              <a:rPr lang="en-AU" dirty="0"/>
              <a:t>Fernwood benchmark  60 – 70%</a:t>
            </a:r>
          </a:p>
          <a:p>
            <a:r>
              <a:rPr lang="en-AU" dirty="0"/>
              <a:t>What is your clubs show ratio?</a:t>
            </a:r>
          </a:p>
          <a:p>
            <a:pPr marL="0" indent="0">
              <a:buNone/>
            </a:pPr>
            <a:endParaRPr lang="en-AU" dirty="0"/>
          </a:p>
          <a:p>
            <a:pPr marL="0" indent="0">
              <a:buNone/>
            </a:pPr>
            <a:endParaRPr lang="en-AU" dirty="0"/>
          </a:p>
          <a:p>
            <a:pPr marL="0" indent="0">
              <a:buNone/>
            </a:pPr>
            <a:r>
              <a:rPr lang="en-AU" dirty="0"/>
              <a:t>Improving your clubs show ratio even </a:t>
            </a:r>
            <a:r>
              <a:rPr lang="en-AU" b="1" dirty="0">
                <a:solidFill>
                  <a:schemeClr val="tx1"/>
                </a:solidFill>
              </a:rPr>
              <a:t>marginally</a:t>
            </a:r>
            <a:r>
              <a:rPr lang="en-AU" dirty="0">
                <a:solidFill>
                  <a:schemeClr val="tx1"/>
                </a:solidFill>
              </a:rPr>
              <a:t> </a:t>
            </a:r>
            <a:r>
              <a:rPr lang="en-AU" dirty="0"/>
              <a:t>could mean an extra one to two new member per day. </a:t>
            </a:r>
          </a:p>
          <a:p>
            <a:pPr marL="0" indent="0">
              <a:buNone/>
            </a:pPr>
            <a:r>
              <a:rPr lang="en-AU" dirty="0"/>
              <a:t>Imagine what could happen if the ratio is improved </a:t>
            </a:r>
            <a:r>
              <a:rPr lang="en-AU" b="1" dirty="0"/>
              <a:t>substantially</a:t>
            </a:r>
            <a:r>
              <a:rPr lang="en-AU" dirty="0"/>
              <a:t>!!</a:t>
            </a:r>
          </a:p>
          <a:p>
            <a:endParaRPr lang="en-AU" dirty="0"/>
          </a:p>
          <a:p>
            <a:pPr marL="0" indent="0">
              <a:buNone/>
            </a:pPr>
            <a:endParaRPr lang="en-AU" dirty="0"/>
          </a:p>
        </p:txBody>
      </p:sp>
    </p:spTree>
    <p:extLst>
      <p:ext uri="{BB962C8B-B14F-4D97-AF65-F5344CB8AC3E}">
        <p14:creationId xmlns:p14="http://schemas.microsoft.com/office/powerpoint/2010/main" val="1714434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C7C3F5-855C-FF45-A61A-9C0A35F6C4DC}"/>
              </a:ext>
            </a:extLst>
          </p:cNvPr>
          <p:cNvSpPr>
            <a:spLocks noGrp="1"/>
          </p:cNvSpPr>
          <p:nvPr>
            <p:ph type="body" sz="quarter" idx="10"/>
          </p:nvPr>
        </p:nvSpPr>
        <p:spPr/>
        <p:txBody>
          <a:bodyPr/>
          <a:lstStyle/>
          <a:p>
            <a:r>
              <a:rPr lang="en-US" dirty="0"/>
              <a:t>Show ratio</a:t>
            </a:r>
          </a:p>
        </p:txBody>
      </p:sp>
      <p:sp>
        <p:nvSpPr>
          <p:cNvPr id="3" name="Content Placeholder 2">
            <a:extLst>
              <a:ext uri="{FF2B5EF4-FFF2-40B4-BE49-F238E27FC236}">
                <a16:creationId xmlns:a16="http://schemas.microsoft.com/office/drawing/2014/main" id="{0F33BBCB-4B55-D643-857D-666ED6614E07}"/>
              </a:ext>
            </a:extLst>
          </p:cNvPr>
          <p:cNvSpPr>
            <a:spLocks noGrp="1"/>
          </p:cNvSpPr>
          <p:nvPr>
            <p:ph sz="half" idx="1"/>
          </p:nvPr>
        </p:nvSpPr>
        <p:spPr/>
        <p:txBody>
          <a:bodyPr/>
          <a:lstStyle/>
          <a:p>
            <a:pPr marL="0" indent="0">
              <a:buNone/>
            </a:pPr>
            <a:r>
              <a:rPr lang="en-US" dirty="0"/>
              <a:t>Tips and tools:</a:t>
            </a:r>
          </a:p>
          <a:p>
            <a:pPr marL="0" indent="0">
              <a:buNone/>
            </a:pPr>
            <a:endParaRPr lang="en-US" dirty="0"/>
          </a:p>
          <a:p>
            <a:pPr>
              <a:buFontTx/>
              <a:buChar char="-"/>
            </a:pPr>
            <a:r>
              <a:rPr lang="en-US" dirty="0"/>
              <a:t>Book within a 48 hour period</a:t>
            </a:r>
          </a:p>
          <a:p>
            <a:pPr>
              <a:buFontTx/>
              <a:buChar char="-"/>
            </a:pPr>
            <a:r>
              <a:rPr lang="en-US" dirty="0"/>
              <a:t>Strong confirmation (phone call as well as SMS)</a:t>
            </a:r>
          </a:p>
          <a:p>
            <a:pPr>
              <a:buFontTx/>
              <a:buChar char="-"/>
            </a:pPr>
            <a:r>
              <a:rPr lang="en-US" dirty="0"/>
              <a:t>Getting prospect to complete GTKY</a:t>
            </a:r>
          </a:p>
          <a:p>
            <a:pPr>
              <a:buFontTx/>
              <a:buChar char="-"/>
            </a:pPr>
            <a:r>
              <a:rPr lang="en-US" b="1" dirty="0"/>
              <a:t>Conversation when appointment booked</a:t>
            </a:r>
          </a:p>
          <a:p>
            <a:endParaRPr lang="en-US" dirty="0"/>
          </a:p>
        </p:txBody>
      </p:sp>
    </p:spTree>
    <p:extLst>
      <p:ext uri="{BB962C8B-B14F-4D97-AF65-F5344CB8AC3E}">
        <p14:creationId xmlns:p14="http://schemas.microsoft.com/office/powerpoint/2010/main" val="1408604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20BEB6-A842-6B45-A9E0-F2245778FBE5}"/>
              </a:ext>
            </a:extLst>
          </p:cNvPr>
          <p:cNvSpPr>
            <a:spLocks noGrp="1"/>
          </p:cNvSpPr>
          <p:nvPr>
            <p:ph type="body" sz="quarter" idx="10"/>
          </p:nvPr>
        </p:nvSpPr>
        <p:spPr/>
        <p:txBody>
          <a:bodyPr/>
          <a:lstStyle/>
          <a:p>
            <a:r>
              <a:rPr lang="en-US" dirty="0"/>
              <a:t>Lets take a break…</a:t>
            </a:r>
          </a:p>
        </p:txBody>
      </p:sp>
      <p:sp>
        <p:nvSpPr>
          <p:cNvPr id="3" name="Content Placeholder 2">
            <a:extLst>
              <a:ext uri="{FF2B5EF4-FFF2-40B4-BE49-F238E27FC236}">
                <a16:creationId xmlns:a16="http://schemas.microsoft.com/office/drawing/2014/main" id="{054BA7A8-05A8-A54F-A5D8-D91F2A50EBB4}"/>
              </a:ext>
            </a:extLst>
          </p:cNvPr>
          <p:cNvSpPr>
            <a:spLocks noGrp="1"/>
          </p:cNvSpPr>
          <p:nvPr>
            <p:ph sz="half" idx="1"/>
          </p:nvPr>
        </p:nvSpPr>
        <p:spPr/>
        <p:txBody>
          <a:bodyPr/>
          <a:lstStyle/>
          <a:p>
            <a:pPr marL="0" indent="0">
              <a:buNone/>
            </a:pPr>
            <a:endParaRPr lang="en-US" sz="4000" dirty="0"/>
          </a:p>
          <a:p>
            <a:pPr marL="0" indent="0">
              <a:buNone/>
            </a:pPr>
            <a:r>
              <a:rPr lang="en-US" sz="4000" dirty="0"/>
              <a:t>                </a:t>
            </a:r>
          </a:p>
          <a:p>
            <a:pPr marL="0" indent="0">
              <a:buNone/>
            </a:pPr>
            <a:r>
              <a:rPr lang="en-US" sz="4000" dirty="0"/>
              <a:t>                        See you in 5 minutes</a:t>
            </a:r>
          </a:p>
        </p:txBody>
      </p:sp>
    </p:spTree>
    <p:extLst>
      <p:ext uri="{BB962C8B-B14F-4D97-AF65-F5344CB8AC3E}">
        <p14:creationId xmlns:p14="http://schemas.microsoft.com/office/powerpoint/2010/main" val="2467374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A2CE10-BBE7-7B4E-847E-1BC2399F36FE}"/>
              </a:ext>
            </a:extLst>
          </p:cNvPr>
          <p:cNvSpPr>
            <a:spLocks noGrp="1"/>
          </p:cNvSpPr>
          <p:nvPr>
            <p:ph type="body" sz="quarter" idx="10"/>
          </p:nvPr>
        </p:nvSpPr>
        <p:spPr/>
        <p:txBody>
          <a:bodyPr/>
          <a:lstStyle/>
          <a:p>
            <a:r>
              <a:rPr lang="en-US" dirty="0"/>
              <a:t>Welcome back!!</a:t>
            </a:r>
          </a:p>
        </p:txBody>
      </p:sp>
      <p:sp>
        <p:nvSpPr>
          <p:cNvPr id="3" name="Content Placeholder 2">
            <a:extLst>
              <a:ext uri="{FF2B5EF4-FFF2-40B4-BE49-F238E27FC236}">
                <a16:creationId xmlns:a16="http://schemas.microsoft.com/office/drawing/2014/main" id="{93BA5DB5-4A8A-2144-94E6-5DC2FE510F09}"/>
              </a:ext>
            </a:extLst>
          </p:cNvPr>
          <p:cNvSpPr>
            <a:spLocks noGrp="1"/>
          </p:cNvSpPr>
          <p:nvPr>
            <p:ph sz="half" idx="1"/>
          </p:nvPr>
        </p:nvSpPr>
        <p:spPr/>
        <p:txBody>
          <a:bodyPr/>
          <a:lstStyle/>
          <a:p>
            <a:pPr marL="0" indent="0" algn="ctr">
              <a:buNone/>
            </a:pPr>
            <a:endParaRPr lang="en-US" sz="4400" dirty="0"/>
          </a:p>
          <a:p>
            <a:pPr marL="0" indent="0" algn="ctr">
              <a:buNone/>
            </a:pPr>
            <a:r>
              <a:rPr lang="en-US" sz="4400" dirty="0"/>
              <a:t>Now we have sooooo many appointments, how do we make sure we maximise every opportunity and help these women get started?</a:t>
            </a:r>
          </a:p>
        </p:txBody>
      </p:sp>
    </p:spTree>
    <p:extLst>
      <p:ext uri="{BB962C8B-B14F-4D97-AF65-F5344CB8AC3E}">
        <p14:creationId xmlns:p14="http://schemas.microsoft.com/office/powerpoint/2010/main" val="2135594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254E29-99F0-8C4C-B40B-C8C1E0D9556A}"/>
              </a:ext>
            </a:extLst>
          </p:cNvPr>
          <p:cNvSpPr>
            <a:spLocks noGrp="1"/>
          </p:cNvSpPr>
          <p:nvPr>
            <p:ph type="body" sz="quarter" idx="10"/>
          </p:nvPr>
        </p:nvSpPr>
        <p:spPr/>
        <p:txBody>
          <a:bodyPr/>
          <a:lstStyle/>
          <a:p>
            <a:endParaRPr lang="en-AU" dirty="0"/>
          </a:p>
          <a:p>
            <a:r>
              <a:rPr lang="en-AU" dirty="0"/>
              <a:t>Suitable for sales appointments or walk ins </a:t>
            </a:r>
          </a:p>
          <a:p>
            <a:endParaRPr lang="en-US" dirty="0"/>
          </a:p>
        </p:txBody>
      </p:sp>
      <p:sp>
        <p:nvSpPr>
          <p:cNvPr id="3" name="Content Placeholder 2">
            <a:extLst>
              <a:ext uri="{FF2B5EF4-FFF2-40B4-BE49-F238E27FC236}">
                <a16:creationId xmlns:a16="http://schemas.microsoft.com/office/drawing/2014/main" id="{D9B8BA1C-1223-704B-9F13-29F9406BA24B}"/>
              </a:ext>
            </a:extLst>
          </p:cNvPr>
          <p:cNvSpPr>
            <a:spLocks noGrp="1"/>
          </p:cNvSpPr>
          <p:nvPr>
            <p:ph sz="half" idx="1"/>
          </p:nvPr>
        </p:nvSpPr>
        <p:spPr>
          <a:xfrm>
            <a:off x="616496" y="1052736"/>
            <a:ext cx="10959008" cy="5400273"/>
          </a:xfrm>
        </p:spPr>
        <p:txBody>
          <a:bodyPr/>
          <a:lstStyle/>
          <a:p>
            <a:pPr marL="0" indent="0">
              <a:buNone/>
            </a:pPr>
            <a:endParaRPr lang="en-AU" sz="1000" dirty="0"/>
          </a:p>
          <a:p>
            <a:pPr marL="0" indent="0">
              <a:buNone/>
            </a:pPr>
            <a:r>
              <a:rPr lang="en-AU" sz="1000" dirty="0"/>
              <a:t> </a:t>
            </a:r>
            <a:endParaRPr lang="en-AU" sz="1400" dirty="0"/>
          </a:p>
          <a:p>
            <a:r>
              <a:rPr lang="en-AU" sz="1400" dirty="0"/>
              <a:t>Appointments to be booked on the half hour and double bookings acceptable due to show ratios.</a:t>
            </a:r>
          </a:p>
          <a:p>
            <a:r>
              <a:rPr lang="en-AU" sz="1400" dirty="0"/>
              <a:t> </a:t>
            </a:r>
          </a:p>
          <a:p>
            <a:r>
              <a:rPr lang="en-AU" sz="1400" dirty="0"/>
              <a:t>Meet and greet – 2 minutes</a:t>
            </a:r>
          </a:p>
          <a:p>
            <a:r>
              <a:rPr lang="en-AU" sz="1400" dirty="0"/>
              <a:t> </a:t>
            </a:r>
          </a:p>
          <a:p>
            <a:r>
              <a:rPr lang="en-AU" sz="1400" dirty="0"/>
              <a:t>Needs analysis – 6 to 10 minutes</a:t>
            </a:r>
          </a:p>
          <a:p>
            <a:r>
              <a:rPr lang="en-AU" sz="1400" dirty="0"/>
              <a:t> </a:t>
            </a:r>
          </a:p>
          <a:p>
            <a:r>
              <a:rPr lang="en-AU" sz="1400" dirty="0"/>
              <a:t>Tour – 6 to 7 minutes</a:t>
            </a:r>
          </a:p>
          <a:p>
            <a:r>
              <a:rPr lang="en-AU" sz="1400" dirty="0"/>
              <a:t> </a:t>
            </a:r>
          </a:p>
          <a:p>
            <a:r>
              <a:rPr lang="en-AU" sz="1400" dirty="0"/>
              <a:t>Price presentation – 3 minutes</a:t>
            </a:r>
          </a:p>
          <a:p>
            <a:r>
              <a:rPr lang="en-AU" sz="1400" dirty="0"/>
              <a:t> </a:t>
            </a:r>
          </a:p>
          <a:p>
            <a:r>
              <a:rPr lang="en-AU" sz="1400" dirty="0"/>
              <a:t>Overcome any objections if they exist and close – 3 minutes</a:t>
            </a:r>
          </a:p>
          <a:p>
            <a:r>
              <a:rPr lang="en-AU" sz="1400" dirty="0"/>
              <a:t> </a:t>
            </a:r>
          </a:p>
          <a:p>
            <a:r>
              <a:rPr lang="en-AU" sz="1400" dirty="0"/>
              <a:t>At the 25-minute mark, we should be at the stage of the prospect agreeing to get started. (aim for no sales to be less than 20%)</a:t>
            </a:r>
          </a:p>
          <a:p>
            <a:r>
              <a:rPr lang="en-AU" sz="1400" dirty="0"/>
              <a:t>________________________________________________________</a:t>
            </a:r>
          </a:p>
          <a:p>
            <a:r>
              <a:rPr lang="en-AU" sz="1400" dirty="0"/>
              <a:t> </a:t>
            </a:r>
          </a:p>
          <a:p>
            <a:r>
              <a:rPr lang="en-AU" sz="1400" dirty="0"/>
              <a:t>Point of sale referrals – 5 minutes. </a:t>
            </a:r>
          </a:p>
          <a:p>
            <a:r>
              <a:rPr lang="en-AU" sz="1400" dirty="0"/>
              <a:t> </a:t>
            </a:r>
          </a:p>
          <a:p>
            <a:r>
              <a:rPr lang="en-AU" sz="1400" dirty="0"/>
              <a:t>Housekeeping – This may take up to 20 minutes and include things such as: Membership paperwork, book appointments, 24/7, health and safety etc.</a:t>
            </a:r>
          </a:p>
          <a:p>
            <a:pPr marL="0" indent="0">
              <a:buNone/>
            </a:pPr>
            <a:endParaRPr lang="en-US" sz="1000" dirty="0"/>
          </a:p>
        </p:txBody>
      </p:sp>
    </p:spTree>
    <p:extLst>
      <p:ext uri="{BB962C8B-B14F-4D97-AF65-F5344CB8AC3E}">
        <p14:creationId xmlns:p14="http://schemas.microsoft.com/office/powerpoint/2010/main" val="4107896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8388E1-4BE3-AC42-AA50-A7D3DCD6E394}"/>
              </a:ext>
            </a:extLst>
          </p:cNvPr>
          <p:cNvSpPr>
            <a:spLocks noGrp="1"/>
          </p:cNvSpPr>
          <p:nvPr>
            <p:ph type="body" sz="quarter" idx="10"/>
          </p:nvPr>
        </p:nvSpPr>
        <p:spPr/>
        <p:txBody>
          <a:bodyPr/>
          <a:lstStyle/>
          <a:p>
            <a:r>
              <a:rPr lang="en-US" dirty="0"/>
              <a:t>Getting to know you</a:t>
            </a:r>
          </a:p>
        </p:txBody>
      </p:sp>
      <p:pic>
        <p:nvPicPr>
          <p:cNvPr id="5" name="Content Placeholder 4">
            <a:extLst>
              <a:ext uri="{FF2B5EF4-FFF2-40B4-BE49-F238E27FC236}">
                <a16:creationId xmlns:a16="http://schemas.microsoft.com/office/drawing/2014/main" id="{C7085848-5B71-3C46-8A5A-413FE4363A1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01261" y="1052736"/>
            <a:ext cx="4218384" cy="5624511"/>
          </a:xfrm>
        </p:spPr>
      </p:pic>
    </p:spTree>
    <p:extLst>
      <p:ext uri="{BB962C8B-B14F-4D97-AF65-F5344CB8AC3E}">
        <p14:creationId xmlns:p14="http://schemas.microsoft.com/office/powerpoint/2010/main" val="44274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29605E-1FCB-4EC2-83ED-17501541C40A}"/>
              </a:ext>
            </a:extLst>
          </p:cNvPr>
          <p:cNvSpPr>
            <a:spLocks noGrp="1"/>
          </p:cNvSpPr>
          <p:nvPr>
            <p:ph type="body" sz="quarter" idx="10"/>
          </p:nvPr>
        </p:nvSpPr>
        <p:spPr/>
        <p:txBody>
          <a:bodyPr/>
          <a:lstStyle/>
          <a:p>
            <a:r>
              <a:rPr lang="en-AU" dirty="0"/>
              <a:t>Back to basics</a:t>
            </a:r>
          </a:p>
        </p:txBody>
      </p:sp>
      <p:sp>
        <p:nvSpPr>
          <p:cNvPr id="3" name="Content Placeholder 2">
            <a:extLst>
              <a:ext uri="{FF2B5EF4-FFF2-40B4-BE49-F238E27FC236}">
                <a16:creationId xmlns:a16="http://schemas.microsoft.com/office/drawing/2014/main" id="{7514329B-3F21-400A-8A85-E69767395BC2}"/>
              </a:ext>
            </a:extLst>
          </p:cNvPr>
          <p:cNvSpPr>
            <a:spLocks noGrp="1"/>
          </p:cNvSpPr>
          <p:nvPr>
            <p:ph sz="half" idx="1"/>
          </p:nvPr>
        </p:nvSpPr>
        <p:spPr/>
        <p:txBody>
          <a:bodyPr/>
          <a:lstStyle/>
          <a:p>
            <a:pPr marL="0" indent="0">
              <a:buNone/>
            </a:pPr>
            <a:endParaRPr lang="en-AU" dirty="0"/>
          </a:p>
          <a:p>
            <a:pPr marL="0" indent="0">
              <a:buNone/>
            </a:pPr>
            <a:r>
              <a:rPr lang="en-AU" dirty="0"/>
              <a:t>Who LOVES sales? (Psssttt… it’s ok to say no!!)</a:t>
            </a:r>
          </a:p>
          <a:p>
            <a:pPr marL="0" indent="0">
              <a:buNone/>
            </a:pPr>
            <a:endParaRPr lang="en-AU" dirty="0"/>
          </a:p>
          <a:p>
            <a:pPr marL="0" indent="0">
              <a:buNone/>
            </a:pPr>
            <a:endParaRPr lang="en-AU" dirty="0"/>
          </a:p>
          <a:p>
            <a:pPr marL="0" indent="0">
              <a:buNone/>
            </a:pPr>
            <a:endParaRPr lang="en-AU" dirty="0"/>
          </a:p>
          <a:p>
            <a:pPr marL="0" indent="0">
              <a:buNone/>
            </a:pPr>
            <a:r>
              <a:rPr lang="en-AU" dirty="0"/>
              <a:t>Who loves motivating and inspiring woman to become fitter, faster, leaner, stronger? (Quite sure this is a resounding yes )</a:t>
            </a:r>
          </a:p>
          <a:p>
            <a:pPr marL="0" indent="0">
              <a:buNone/>
            </a:pPr>
            <a:endParaRPr lang="en-AU" dirty="0"/>
          </a:p>
          <a:p>
            <a:pPr marL="0" indent="0">
              <a:buNone/>
            </a:pPr>
            <a:endParaRPr lang="en-AU" dirty="0"/>
          </a:p>
          <a:p>
            <a:endParaRPr lang="en-AU" dirty="0"/>
          </a:p>
          <a:p>
            <a:endParaRPr lang="en-AU" dirty="0"/>
          </a:p>
          <a:p>
            <a:pPr marL="0" indent="0">
              <a:buNone/>
            </a:pPr>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3052860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F0A8FF-F2AB-384F-9A68-D14CCF7218F8}"/>
              </a:ext>
            </a:extLst>
          </p:cNvPr>
          <p:cNvSpPr>
            <a:spLocks noGrp="1"/>
          </p:cNvSpPr>
          <p:nvPr>
            <p:ph type="body" sz="quarter" idx="10"/>
          </p:nvPr>
        </p:nvSpPr>
        <p:spPr/>
        <p:txBody>
          <a:bodyPr/>
          <a:lstStyle/>
          <a:p>
            <a:r>
              <a:rPr lang="en-US" dirty="0"/>
              <a:t>Price presenting</a:t>
            </a:r>
          </a:p>
        </p:txBody>
      </p:sp>
      <p:pic>
        <p:nvPicPr>
          <p:cNvPr id="5" name="Content Placeholder 4">
            <a:extLst>
              <a:ext uri="{FF2B5EF4-FFF2-40B4-BE49-F238E27FC236}">
                <a16:creationId xmlns:a16="http://schemas.microsoft.com/office/drawing/2014/main" id="{AF92FD24-E831-814E-9BB2-0D09A7BF29C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60428" y="1566511"/>
            <a:ext cx="5563135" cy="4172352"/>
          </a:xfrm>
        </p:spPr>
      </p:pic>
    </p:spTree>
    <p:extLst>
      <p:ext uri="{BB962C8B-B14F-4D97-AF65-F5344CB8AC3E}">
        <p14:creationId xmlns:p14="http://schemas.microsoft.com/office/powerpoint/2010/main" val="613625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08AC22-D114-6640-AC0B-A7C8E95859E8}"/>
              </a:ext>
            </a:extLst>
          </p:cNvPr>
          <p:cNvSpPr>
            <a:spLocks noGrp="1"/>
          </p:cNvSpPr>
          <p:nvPr>
            <p:ph type="body" sz="quarter" idx="10"/>
          </p:nvPr>
        </p:nvSpPr>
        <p:spPr/>
        <p:txBody>
          <a:bodyPr/>
          <a:lstStyle/>
          <a:p>
            <a:r>
              <a:rPr lang="en-US" dirty="0"/>
              <a:t>Don’t miss this golden opportunity</a:t>
            </a:r>
          </a:p>
        </p:txBody>
      </p:sp>
      <p:pic>
        <p:nvPicPr>
          <p:cNvPr id="5" name="Content Placeholder 4">
            <a:extLst>
              <a:ext uri="{FF2B5EF4-FFF2-40B4-BE49-F238E27FC236}">
                <a16:creationId xmlns:a16="http://schemas.microsoft.com/office/drawing/2014/main" id="{F337B49E-69EE-F54A-B500-EDD3E984F75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51005" y="2170280"/>
            <a:ext cx="2778586" cy="3704781"/>
          </a:xfrm>
        </p:spPr>
      </p:pic>
    </p:spTree>
    <p:extLst>
      <p:ext uri="{BB962C8B-B14F-4D97-AF65-F5344CB8AC3E}">
        <p14:creationId xmlns:p14="http://schemas.microsoft.com/office/powerpoint/2010/main" val="1226702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572683-90F4-47BE-BB10-EF5CAC5965AF}"/>
              </a:ext>
            </a:extLst>
          </p:cNvPr>
          <p:cNvSpPr>
            <a:spLocks noGrp="1"/>
          </p:cNvSpPr>
          <p:nvPr>
            <p:ph type="body" sz="quarter" idx="10"/>
          </p:nvPr>
        </p:nvSpPr>
        <p:spPr/>
        <p:txBody>
          <a:bodyPr/>
          <a:lstStyle/>
          <a:p>
            <a:r>
              <a:rPr lang="en-AU" dirty="0"/>
              <a:t>Close ratio</a:t>
            </a:r>
          </a:p>
        </p:txBody>
      </p:sp>
      <p:sp>
        <p:nvSpPr>
          <p:cNvPr id="3" name="Content Placeholder 2">
            <a:extLst>
              <a:ext uri="{FF2B5EF4-FFF2-40B4-BE49-F238E27FC236}">
                <a16:creationId xmlns:a16="http://schemas.microsoft.com/office/drawing/2014/main" id="{6FB463EC-2111-4816-81F2-66FA8216D512}"/>
              </a:ext>
            </a:extLst>
          </p:cNvPr>
          <p:cNvSpPr>
            <a:spLocks noGrp="1"/>
          </p:cNvSpPr>
          <p:nvPr>
            <p:ph sz="half" idx="1"/>
          </p:nvPr>
        </p:nvSpPr>
        <p:spPr/>
        <p:txBody>
          <a:bodyPr/>
          <a:lstStyle/>
          <a:p>
            <a:r>
              <a:rPr lang="en-AU" dirty="0"/>
              <a:t>Fernwood benchmark?</a:t>
            </a:r>
          </a:p>
          <a:p>
            <a:r>
              <a:rPr lang="en-AU" dirty="0"/>
              <a:t>What is your clubs close ratio?</a:t>
            </a:r>
          </a:p>
          <a:p>
            <a:endParaRPr lang="en-AU" dirty="0"/>
          </a:p>
          <a:p>
            <a:endParaRPr lang="en-AU" dirty="0"/>
          </a:p>
          <a:p>
            <a:pPr marL="0" indent="0">
              <a:buNone/>
            </a:pPr>
            <a:r>
              <a:rPr lang="en-AU" dirty="0"/>
              <a:t>Improving your clubs close ratio even </a:t>
            </a:r>
            <a:r>
              <a:rPr lang="en-AU" b="1" dirty="0">
                <a:solidFill>
                  <a:schemeClr val="tx1"/>
                </a:solidFill>
              </a:rPr>
              <a:t>marginally</a:t>
            </a:r>
            <a:r>
              <a:rPr lang="en-AU" dirty="0">
                <a:solidFill>
                  <a:schemeClr val="tx1"/>
                </a:solidFill>
              </a:rPr>
              <a:t> </a:t>
            </a:r>
            <a:r>
              <a:rPr lang="en-AU" dirty="0"/>
              <a:t>could mean an extra one to two new member per day. </a:t>
            </a:r>
          </a:p>
          <a:p>
            <a:pPr marL="0" indent="0">
              <a:buNone/>
            </a:pPr>
            <a:r>
              <a:rPr lang="en-AU" dirty="0"/>
              <a:t>Imagine what could happen if the ratio is improved </a:t>
            </a:r>
            <a:r>
              <a:rPr lang="en-AU" b="1" dirty="0"/>
              <a:t>substantially</a:t>
            </a:r>
            <a:r>
              <a:rPr lang="en-AU" dirty="0"/>
              <a:t>!!</a:t>
            </a:r>
          </a:p>
          <a:p>
            <a:endParaRPr lang="en-AU" dirty="0"/>
          </a:p>
          <a:p>
            <a:pPr marL="0" indent="0">
              <a:buNone/>
            </a:pPr>
            <a:r>
              <a:rPr lang="en-AU" dirty="0"/>
              <a:t> </a:t>
            </a:r>
          </a:p>
          <a:p>
            <a:pPr marL="0" indent="0">
              <a:buNone/>
            </a:pPr>
            <a:endParaRPr lang="en-AU" dirty="0"/>
          </a:p>
        </p:txBody>
      </p:sp>
    </p:spTree>
    <p:extLst>
      <p:ext uri="{BB962C8B-B14F-4D97-AF65-F5344CB8AC3E}">
        <p14:creationId xmlns:p14="http://schemas.microsoft.com/office/powerpoint/2010/main" val="1520435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6631A7-F16E-6043-8563-09EC7FDD69C1}"/>
              </a:ext>
            </a:extLst>
          </p:cNvPr>
          <p:cNvSpPr>
            <a:spLocks noGrp="1"/>
          </p:cNvSpPr>
          <p:nvPr>
            <p:ph type="body" sz="quarter" idx="10"/>
          </p:nvPr>
        </p:nvSpPr>
        <p:spPr/>
        <p:txBody>
          <a:bodyPr/>
          <a:lstStyle/>
          <a:p>
            <a:r>
              <a:rPr lang="en-US" dirty="0"/>
              <a:t>Hope you enjoyed todays refresher!!</a:t>
            </a:r>
          </a:p>
        </p:txBody>
      </p:sp>
      <p:sp>
        <p:nvSpPr>
          <p:cNvPr id="3" name="Content Placeholder 2">
            <a:extLst>
              <a:ext uri="{FF2B5EF4-FFF2-40B4-BE49-F238E27FC236}">
                <a16:creationId xmlns:a16="http://schemas.microsoft.com/office/drawing/2014/main" id="{E1DB03F7-8BD1-3C41-AC06-660B42C56FED}"/>
              </a:ext>
            </a:extLst>
          </p:cNvPr>
          <p:cNvSpPr>
            <a:spLocks noGrp="1"/>
          </p:cNvSpPr>
          <p:nvPr>
            <p:ph sz="half" idx="1"/>
          </p:nvPr>
        </p:nvSpPr>
        <p:spPr/>
        <p:txBody>
          <a:bodyPr/>
          <a:lstStyle/>
          <a:p>
            <a:pPr marL="0" indent="0">
              <a:buNone/>
            </a:pPr>
            <a:r>
              <a:rPr lang="en-AU" dirty="0"/>
              <a:t>Did we achieve our objectives? Can you improve?</a:t>
            </a:r>
          </a:p>
          <a:p>
            <a:r>
              <a:rPr lang="en-AU" dirty="0"/>
              <a:t>Call volume (how hard did we try on the phone?)</a:t>
            </a:r>
          </a:p>
          <a:p>
            <a:r>
              <a:rPr lang="en-AU" dirty="0"/>
              <a:t>Contact to appointment ratio (how effective were we on the phone?)</a:t>
            </a:r>
          </a:p>
          <a:p>
            <a:r>
              <a:rPr lang="en-AU" dirty="0"/>
              <a:t>Show ratio</a:t>
            </a:r>
          </a:p>
          <a:p>
            <a:r>
              <a:rPr lang="en-AU" dirty="0"/>
              <a:t>Close ratio</a:t>
            </a:r>
          </a:p>
          <a:p>
            <a:pPr marL="0" indent="0">
              <a:buNone/>
            </a:pPr>
            <a:endParaRPr lang="en-US" dirty="0"/>
          </a:p>
          <a:p>
            <a:pPr marL="0" indent="0">
              <a:buNone/>
            </a:pPr>
            <a:r>
              <a:rPr lang="en-US" b="1" dirty="0">
                <a:latin typeface="Apple Chancery" panose="03020702040506060504" pitchFamily="66" charset="-79"/>
                <a:cs typeface="Apple Chancery" panose="03020702040506060504" pitchFamily="66" charset="-79"/>
              </a:rPr>
              <a:t>Don’t forget to register to Ahead of the Curve webinar with Di Williams next week as she speaks with three franchisee’s who share information on how they have grown their clubs since re opening.</a:t>
            </a:r>
          </a:p>
          <a:p>
            <a:pPr marL="0" indent="0">
              <a:buNone/>
            </a:pPr>
            <a:r>
              <a:rPr lang="en-US" dirty="0"/>
              <a:t>                                              Good luck everyone </a:t>
            </a:r>
            <a:r>
              <a:rPr lang="en-US" dirty="0">
                <a:sym typeface="Wingdings" pitchFamily="2" charset="2"/>
              </a:rPr>
              <a:t></a:t>
            </a:r>
            <a:endParaRPr lang="en-US" dirty="0"/>
          </a:p>
          <a:p>
            <a:pPr marL="0" indent="0">
              <a:buNone/>
            </a:pPr>
            <a:endParaRPr lang="en-US" dirty="0"/>
          </a:p>
        </p:txBody>
      </p:sp>
    </p:spTree>
    <p:extLst>
      <p:ext uri="{BB962C8B-B14F-4D97-AF65-F5344CB8AC3E}">
        <p14:creationId xmlns:p14="http://schemas.microsoft.com/office/powerpoint/2010/main" val="331193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E9CA0A-00B8-421D-8E99-9900E263EED7}"/>
              </a:ext>
            </a:extLst>
          </p:cNvPr>
          <p:cNvSpPr>
            <a:spLocks noGrp="1"/>
          </p:cNvSpPr>
          <p:nvPr>
            <p:ph type="body" sz="quarter" idx="10"/>
          </p:nvPr>
        </p:nvSpPr>
        <p:spPr/>
        <p:txBody>
          <a:bodyPr/>
          <a:lstStyle/>
          <a:p>
            <a:r>
              <a:rPr lang="en-AU" dirty="0"/>
              <a:t>Cancels, growth and new member targets</a:t>
            </a:r>
          </a:p>
        </p:txBody>
      </p:sp>
      <p:sp>
        <p:nvSpPr>
          <p:cNvPr id="3" name="Content Placeholder 2">
            <a:extLst>
              <a:ext uri="{FF2B5EF4-FFF2-40B4-BE49-F238E27FC236}">
                <a16:creationId xmlns:a16="http://schemas.microsoft.com/office/drawing/2014/main" id="{227387C8-C8AE-4D3F-8DFC-697EAE1F449F}"/>
              </a:ext>
            </a:extLst>
          </p:cNvPr>
          <p:cNvSpPr>
            <a:spLocks noGrp="1"/>
          </p:cNvSpPr>
          <p:nvPr>
            <p:ph sz="half" idx="1"/>
          </p:nvPr>
        </p:nvSpPr>
        <p:spPr>
          <a:xfrm>
            <a:off x="609600" y="1340769"/>
            <a:ext cx="10959008" cy="5352639"/>
          </a:xfrm>
        </p:spPr>
        <p:txBody>
          <a:bodyPr/>
          <a:lstStyle/>
          <a:p>
            <a:r>
              <a:rPr lang="en-AU" dirty="0"/>
              <a:t>How?</a:t>
            </a:r>
          </a:p>
          <a:p>
            <a:pPr marL="0" indent="0">
              <a:buNone/>
            </a:pPr>
            <a:r>
              <a:rPr lang="en-AU" dirty="0"/>
              <a:t>Cancels + desired growth = Sales target</a:t>
            </a:r>
          </a:p>
          <a:p>
            <a:endParaRPr lang="en-AU" dirty="0"/>
          </a:p>
          <a:p>
            <a:r>
              <a:rPr lang="en-AU" dirty="0"/>
              <a:t>Why?</a:t>
            </a:r>
          </a:p>
          <a:p>
            <a:pPr marL="0" indent="0">
              <a:buNone/>
            </a:pPr>
            <a:r>
              <a:rPr lang="en-AU" dirty="0"/>
              <a:t>Achieve business objectives and motivate the team</a:t>
            </a:r>
          </a:p>
          <a:p>
            <a:pPr marL="0" indent="0">
              <a:buNone/>
            </a:pPr>
            <a:endParaRPr lang="en-AU" dirty="0"/>
          </a:p>
          <a:p>
            <a:r>
              <a:rPr lang="en-AU" dirty="0"/>
              <a:t>When?</a:t>
            </a:r>
          </a:p>
          <a:p>
            <a:pPr marL="0" indent="0">
              <a:buNone/>
            </a:pPr>
            <a:r>
              <a:rPr lang="en-AU" dirty="0"/>
              <a:t>An annual calendar can be tweaked month to month</a:t>
            </a:r>
          </a:p>
          <a:p>
            <a:pPr marL="0" indent="0">
              <a:buNone/>
            </a:pPr>
            <a:r>
              <a:rPr lang="en-AU" dirty="0"/>
              <a:t>*All team members should understand these monthly targets</a:t>
            </a:r>
          </a:p>
          <a:p>
            <a:pPr marL="0" indent="0">
              <a:buNone/>
            </a:pPr>
            <a:r>
              <a:rPr lang="en-AU" dirty="0"/>
              <a:t>* These particular targets are just three of many monthly targets </a:t>
            </a:r>
          </a:p>
        </p:txBody>
      </p:sp>
    </p:spTree>
    <p:extLst>
      <p:ext uri="{BB962C8B-B14F-4D97-AF65-F5344CB8AC3E}">
        <p14:creationId xmlns:p14="http://schemas.microsoft.com/office/powerpoint/2010/main" val="161803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497778-AE83-414B-A0F7-0860A61C0AF4}"/>
              </a:ext>
            </a:extLst>
          </p:cNvPr>
          <p:cNvSpPr>
            <a:spLocks noGrp="1"/>
          </p:cNvSpPr>
          <p:nvPr>
            <p:ph type="body" sz="quarter" idx="10"/>
          </p:nvPr>
        </p:nvSpPr>
        <p:spPr/>
        <p:txBody>
          <a:bodyPr/>
          <a:lstStyle/>
          <a:p>
            <a:r>
              <a:rPr lang="en-AU" dirty="0"/>
              <a:t>Superstar traits</a:t>
            </a:r>
          </a:p>
        </p:txBody>
      </p:sp>
      <p:sp>
        <p:nvSpPr>
          <p:cNvPr id="3" name="Content Placeholder 2">
            <a:extLst>
              <a:ext uri="{FF2B5EF4-FFF2-40B4-BE49-F238E27FC236}">
                <a16:creationId xmlns:a16="http://schemas.microsoft.com/office/drawing/2014/main" id="{9D4993B8-6D4B-4001-A622-758C43AA6A2B}"/>
              </a:ext>
            </a:extLst>
          </p:cNvPr>
          <p:cNvSpPr>
            <a:spLocks noGrp="1"/>
          </p:cNvSpPr>
          <p:nvPr>
            <p:ph sz="half" idx="1"/>
          </p:nvPr>
        </p:nvSpPr>
        <p:spPr/>
        <p:txBody>
          <a:bodyPr/>
          <a:lstStyle/>
          <a:p>
            <a:pPr marL="0" indent="0">
              <a:buNone/>
            </a:pPr>
            <a:endParaRPr lang="en-AU" dirty="0"/>
          </a:p>
          <a:p>
            <a:r>
              <a:rPr lang="en-AU" dirty="0"/>
              <a:t>High level of focussed activity </a:t>
            </a:r>
          </a:p>
          <a:p>
            <a:r>
              <a:rPr lang="en-AU" dirty="0"/>
              <a:t>Genuine</a:t>
            </a:r>
          </a:p>
          <a:p>
            <a:r>
              <a:rPr lang="en-AU" dirty="0"/>
              <a:t>Follow up</a:t>
            </a:r>
          </a:p>
          <a:p>
            <a:r>
              <a:rPr lang="en-AU" dirty="0"/>
              <a:t>Seeks opportunity</a:t>
            </a:r>
          </a:p>
          <a:p>
            <a:r>
              <a:rPr lang="en-AU" dirty="0"/>
              <a:t>Continuous improvement</a:t>
            </a:r>
          </a:p>
          <a:p>
            <a:endParaRPr lang="en-AU" dirty="0"/>
          </a:p>
          <a:p>
            <a:pPr marL="0" indent="0">
              <a:buNone/>
            </a:pPr>
            <a:endParaRPr lang="en-AU" dirty="0"/>
          </a:p>
          <a:p>
            <a:endParaRPr lang="en-AU" dirty="0"/>
          </a:p>
          <a:p>
            <a:endParaRPr lang="en-AU" dirty="0"/>
          </a:p>
        </p:txBody>
      </p:sp>
    </p:spTree>
    <p:extLst>
      <p:ext uri="{BB962C8B-B14F-4D97-AF65-F5344CB8AC3E}">
        <p14:creationId xmlns:p14="http://schemas.microsoft.com/office/powerpoint/2010/main" val="329448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2364D1-9A90-49EE-A25C-F023DBBF5D34}"/>
              </a:ext>
            </a:extLst>
          </p:cNvPr>
          <p:cNvSpPr>
            <a:spLocks noGrp="1"/>
          </p:cNvSpPr>
          <p:nvPr>
            <p:ph type="body" sz="quarter" idx="10"/>
          </p:nvPr>
        </p:nvSpPr>
        <p:spPr/>
        <p:txBody>
          <a:bodyPr/>
          <a:lstStyle/>
          <a:p>
            <a:r>
              <a:rPr lang="en-AU" dirty="0"/>
              <a:t>Todays plan..</a:t>
            </a:r>
          </a:p>
        </p:txBody>
      </p:sp>
      <p:sp>
        <p:nvSpPr>
          <p:cNvPr id="3" name="Content Placeholder 2">
            <a:extLst>
              <a:ext uri="{FF2B5EF4-FFF2-40B4-BE49-F238E27FC236}">
                <a16:creationId xmlns:a16="http://schemas.microsoft.com/office/drawing/2014/main" id="{B3950C30-8CA8-4CE3-A3E5-C8139ED2DB92}"/>
              </a:ext>
            </a:extLst>
          </p:cNvPr>
          <p:cNvSpPr>
            <a:spLocks noGrp="1"/>
          </p:cNvSpPr>
          <p:nvPr>
            <p:ph sz="half" idx="1"/>
          </p:nvPr>
        </p:nvSpPr>
        <p:spPr/>
        <p:txBody>
          <a:bodyPr/>
          <a:lstStyle/>
          <a:p>
            <a:pPr marL="0" indent="0">
              <a:buNone/>
            </a:pPr>
            <a:r>
              <a:rPr lang="en-AU" dirty="0"/>
              <a:t>Improving: </a:t>
            </a:r>
          </a:p>
          <a:p>
            <a:endParaRPr lang="en-AU" dirty="0"/>
          </a:p>
          <a:p>
            <a:r>
              <a:rPr lang="en-AU" dirty="0"/>
              <a:t>Call volume (how hard did we try on the phone?)</a:t>
            </a:r>
          </a:p>
          <a:p>
            <a:r>
              <a:rPr lang="en-AU" dirty="0"/>
              <a:t>Contact to appointment ratio (how effective were we on the phone?)</a:t>
            </a:r>
          </a:p>
          <a:p>
            <a:r>
              <a:rPr lang="en-AU" dirty="0"/>
              <a:t>Show ratio</a:t>
            </a:r>
          </a:p>
          <a:p>
            <a:r>
              <a:rPr lang="en-AU" dirty="0"/>
              <a:t>Close ratio</a:t>
            </a:r>
          </a:p>
          <a:p>
            <a:endParaRPr lang="en-AU" dirty="0"/>
          </a:p>
        </p:txBody>
      </p:sp>
    </p:spTree>
    <p:extLst>
      <p:ext uri="{BB962C8B-B14F-4D97-AF65-F5344CB8AC3E}">
        <p14:creationId xmlns:p14="http://schemas.microsoft.com/office/powerpoint/2010/main" val="429299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4C5EC5-F8DE-FF44-832A-1E992B08AEAC}"/>
              </a:ext>
            </a:extLst>
          </p:cNvPr>
          <p:cNvSpPr>
            <a:spLocks noGrp="1"/>
          </p:cNvSpPr>
          <p:nvPr>
            <p:ph type="body" sz="quarter" idx="10"/>
          </p:nvPr>
        </p:nvSpPr>
        <p:spPr/>
        <p:txBody>
          <a:bodyPr/>
          <a:lstStyle/>
          <a:p>
            <a:r>
              <a:rPr lang="en-US" dirty="0"/>
              <a:t>Getting started…</a:t>
            </a:r>
          </a:p>
        </p:txBody>
      </p:sp>
      <p:sp>
        <p:nvSpPr>
          <p:cNvPr id="3" name="Content Placeholder 2">
            <a:extLst>
              <a:ext uri="{FF2B5EF4-FFF2-40B4-BE49-F238E27FC236}">
                <a16:creationId xmlns:a16="http://schemas.microsoft.com/office/drawing/2014/main" id="{B97D796B-AF6A-B240-8419-B0F912879AD7}"/>
              </a:ext>
            </a:extLst>
          </p:cNvPr>
          <p:cNvSpPr>
            <a:spLocks noGrp="1"/>
          </p:cNvSpPr>
          <p:nvPr>
            <p:ph sz="half" idx="1"/>
          </p:nvPr>
        </p:nvSpPr>
        <p:spPr>
          <a:xfrm>
            <a:off x="244549" y="716751"/>
            <a:ext cx="11302794" cy="5852690"/>
          </a:xfrm>
        </p:spPr>
        <p:txBody>
          <a:bodyPr/>
          <a:lstStyle/>
          <a:p>
            <a:pPr marL="0" indent="0">
              <a:buNone/>
            </a:pPr>
            <a:endParaRPr lang="en-US" dirty="0"/>
          </a:p>
          <a:p>
            <a:r>
              <a:rPr lang="en-US" dirty="0"/>
              <a:t>Product</a:t>
            </a:r>
          </a:p>
          <a:p>
            <a:pPr marL="0" indent="0">
              <a:buNone/>
            </a:pPr>
            <a:r>
              <a:rPr lang="en-US" b="1" dirty="0"/>
              <a:t>Fernwood are the leaders in woman's health and wellness clubs.</a:t>
            </a:r>
            <a:endParaRPr lang="en-US" dirty="0"/>
          </a:p>
          <a:p>
            <a:pPr marL="0" indent="0">
              <a:buNone/>
            </a:pPr>
            <a:r>
              <a:rPr lang="en-US" dirty="0"/>
              <a:t>How well do you know your club?</a:t>
            </a:r>
          </a:p>
          <a:p>
            <a:pPr marL="0" indent="0">
              <a:buNone/>
            </a:pPr>
            <a:endParaRPr lang="en-US" dirty="0"/>
          </a:p>
          <a:p>
            <a:r>
              <a:rPr lang="en-US" dirty="0"/>
              <a:t>Systems.</a:t>
            </a:r>
          </a:p>
          <a:p>
            <a:pPr marL="0" indent="0">
              <a:buNone/>
            </a:pPr>
            <a:r>
              <a:rPr lang="en-US" dirty="0"/>
              <a:t>Among other Fernwood systems, becoming familiar with Exerp, the intranet and Velpic will be a huge advantage.</a:t>
            </a:r>
          </a:p>
          <a:p>
            <a:pPr marL="0" indent="0">
              <a:buNone/>
            </a:pPr>
            <a:endParaRPr lang="en-US" dirty="0"/>
          </a:p>
          <a:p>
            <a:r>
              <a:rPr lang="en-US" dirty="0"/>
              <a:t>Standard Operating Procedures.</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01211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12F143-5718-3D4E-B29D-20DD6564C409}"/>
              </a:ext>
            </a:extLst>
          </p:cNvPr>
          <p:cNvSpPr>
            <a:spLocks noGrp="1"/>
          </p:cNvSpPr>
          <p:nvPr>
            <p:ph type="body" sz="quarter" idx="10"/>
          </p:nvPr>
        </p:nvSpPr>
        <p:spPr/>
        <p:txBody>
          <a:bodyPr/>
          <a:lstStyle/>
          <a:p>
            <a:r>
              <a:rPr lang="en-US" dirty="0"/>
              <a:t>Let’s get started..</a:t>
            </a:r>
          </a:p>
        </p:txBody>
      </p:sp>
      <p:sp>
        <p:nvSpPr>
          <p:cNvPr id="3" name="Content Placeholder 2">
            <a:extLst>
              <a:ext uri="{FF2B5EF4-FFF2-40B4-BE49-F238E27FC236}">
                <a16:creationId xmlns:a16="http://schemas.microsoft.com/office/drawing/2014/main" id="{3163249A-6634-BD49-AA20-B2FB7A1097A2}"/>
              </a:ext>
            </a:extLst>
          </p:cNvPr>
          <p:cNvSpPr>
            <a:spLocks noGrp="1"/>
          </p:cNvSpPr>
          <p:nvPr>
            <p:ph sz="half" idx="1"/>
          </p:nvPr>
        </p:nvSpPr>
        <p:spPr/>
        <p:txBody>
          <a:bodyPr/>
          <a:lstStyle/>
          <a:p>
            <a:pPr marL="0" indent="0">
              <a:buNone/>
            </a:pPr>
            <a:endParaRPr lang="en-US" sz="5400" dirty="0"/>
          </a:p>
          <a:p>
            <a:pPr marL="0" indent="0">
              <a:buNone/>
            </a:pPr>
            <a:r>
              <a:rPr lang="en-US" sz="5400" dirty="0"/>
              <a:t>              </a:t>
            </a:r>
          </a:p>
          <a:p>
            <a:pPr marL="0" indent="0">
              <a:buNone/>
            </a:pPr>
            <a:r>
              <a:rPr lang="en-US" sz="5400" dirty="0"/>
              <a:t>                Daily phone calls</a:t>
            </a:r>
          </a:p>
          <a:p>
            <a:pPr marL="0" indent="0">
              <a:buNone/>
            </a:pPr>
            <a:endParaRPr lang="en-US" dirty="0"/>
          </a:p>
        </p:txBody>
      </p:sp>
    </p:spTree>
    <p:extLst>
      <p:ext uri="{BB962C8B-B14F-4D97-AF65-F5344CB8AC3E}">
        <p14:creationId xmlns:p14="http://schemas.microsoft.com/office/powerpoint/2010/main" val="281023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2E4DC4-C023-4034-BE8C-AE7EAA9011E6}"/>
              </a:ext>
            </a:extLst>
          </p:cNvPr>
          <p:cNvSpPr>
            <a:spLocks noGrp="1"/>
          </p:cNvSpPr>
          <p:nvPr>
            <p:ph type="body" sz="quarter" idx="10"/>
          </p:nvPr>
        </p:nvSpPr>
        <p:spPr/>
        <p:txBody>
          <a:bodyPr/>
          <a:lstStyle/>
          <a:p>
            <a:r>
              <a:rPr lang="en-AU" dirty="0"/>
              <a:t>Let’s talk call volume..</a:t>
            </a:r>
          </a:p>
        </p:txBody>
      </p:sp>
      <p:sp>
        <p:nvSpPr>
          <p:cNvPr id="3" name="Content Placeholder 2">
            <a:extLst>
              <a:ext uri="{FF2B5EF4-FFF2-40B4-BE49-F238E27FC236}">
                <a16:creationId xmlns:a16="http://schemas.microsoft.com/office/drawing/2014/main" id="{6FDF4FB5-2A30-42B6-AD9D-5D43D371F3D7}"/>
              </a:ext>
            </a:extLst>
          </p:cNvPr>
          <p:cNvSpPr>
            <a:spLocks noGrp="1"/>
          </p:cNvSpPr>
          <p:nvPr>
            <p:ph sz="half" idx="1"/>
          </p:nvPr>
        </p:nvSpPr>
        <p:spPr>
          <a:xfrm>
            <a:off x="609600" y="1340769"/>
            <a:ext cx="10959008" cy="5233767"/>
          </a:xfrm>
        </p:spPr>
        <p:txBody>
          <a:bodyPr/>
          <a:lstStyle/>
          <a:p>
            <a:pPr marL="0" indent="0">
              <a:buNone/>
            </a:pPr>
            <a:r>
              <a:rPr lang="en-AU" b="1" dirty="0"/>
              <a:t>Aim: To SPEAK TO (a contact) as many prospects as possible.</a:t>
            </a:r>
            <a:endParaRPr lang="en-AU" dirty="0"/>
          </a:p>
          <a:p>
            <a:pPr marL="0" indent="0">
              <a:buNone/>
            </a:pPr>
            <a:r>
              <a:rPr lang="en-AU" dirty="0"/>
              <a:t>If call attempts are 60 for a shift, contacts may be 12</a:t>
            </a:r>
          </a:p>
          <a:p>
            <a:pPr marL="0" indent="0">
              <a:buNone/>
            </a:pPr>
            <a:r>
              <a:rPr lang="en-AU" dirty="0"/>
              <a:t>If call attempts are 90 for a shift, contacts may be 18</a:t>
            </a:r>
          </a:p>
          <a:p>
            <a:pPr marL="0" indent="0">
              <a:buNone/>
            </a:pPr>
            <a:r>
              <a:rPr lang="en-AU" dirty="0"/>
              <a:t>If call attempts are 120 for a shift, contacts may be 24</a:t>
            </a:r>
          </a:p>
          <a:p>
            <a:pPr marL="0" indent="0">
              <a:buNone/>
            </a:pPr>
            <a:endParaRPr lang="en-AU" dirty="0"/>
          </a:p>
          <a:p>
            <a:pPr marL="0" indent="0">
              <a:buNone/>
            </a:pPr>
            <a:r>
              <a:rPr lang="en-AU" dirty="0"/>
              <a:t>With a contact to appointment ratio of 25%, you may see 3, 4.5 or 6 appointments. How many appointments would you prefer?</a:t>
            </a:r>
          </a:p>
          <a:p>
            <a:pPr marL="0" indent="0">
              <a:buNone/>
            </a:pPr>
            <a:endParaRPr lang="en-AU" dirty="0"/>
          </a:p>
          <a:p>
            <a:pPr marL="0" indent="0">
              <a:buNone/>
            </a:pPr>
            <a:r>
              <a:rPr lang="en-AU" dirty="0"/>
              <a:t>Keeping our call volume high gives us greater opportunity to book more appointments.</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1052639407"/>
      </p:ext>
    </p:extLst>
  </p:cSld>
  <p:clrMapOvr>
    <a:masterClrMapping/>
  </p:clrMapOvr>
</p:sld>
</file>

<file path=ppt/theme/theme1.xml><?xml version="1.0" encoding="utf-8"?>
<a:theme xmlns:a="http://schemas.openxmlformats.org/drawingml/2006/main" name="MARKETING REPORT February 2011">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6062"/>
      </a:hlink>
      <a:folHlink>
        <a:srgbClr val="800080"/>
      </a:folHlink>
    </a:clrScheme>
    <a:fontScheme name="Custom 1">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48CD4106AAEC46BA8A7C14158394C2" ma:contentTypeVersion="17" ma:contentTypeDescription="Create a new document." ma:contentTypeScope="" ma:versionID="6ff35fb625cdba4342ac34d6d9286f49">
  <xsd:schema xmlns:xsd="http://www.w3.org/2001/XMLSchema" xmlns:xs="http://www.w3.org/2001/XMLSchema" xmlns:p="http://schemas.microsoft.com/office/2006/metadata/properties" xmlns:ns2="acfaf285-eab0-40ed-91d4-c3b5a139516d" xmlns:ns3="08037c2b-8471-4b6c-96d3-4620c393335a" targetNamespace="http://schemas.microsoft.com/office/2006/metadata/properties" ma:root="true" ma:fieldsID="a7950c5ad817263078f8e4258e474e17" ns2:_="" ns3:_="">
    <xsd:import namespace="acfaf285-eab0-40ed-91d4-c3b5a139516d"/>
    <xsd:import namespace="08037c2b-8471-4b6c-96d3-4620c39333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faf285-eab0-40ed-91d4-c3b5a13951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61e4027-e16d-45d1-a889-a519802bfd4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037c2b-8471-4b6c-96d3-4620c393335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5ca3d11-8959-469d-ab1d-aa265c59da78}" ma:internalName="TaxCatchAll" ma:showField="CatchAllData" ma:web="08037c2b-8471-4b6c-96d3-4620c39333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8037c2b-8471-4b6c-96d3-4620c393335a">
      <UserInfo>
        <DisplayName/>
        <AccountId xsi:nil="true"/>
        <AccountType/>
      </UserInfo>
    </SharedWithUsers>
    <MediaLengthInSeconds xmlns="acfaf285-eab0-40ed-91d4-c3b5a139516d" xsi:nil="true"/>
    <TaxCatchAll xmlns="08037c2b-8471-4b6c-96d3-4620c393335a" xsi:nil="true"/>
    <lcf76f155ced4ddcb4097134ff3c332f xmlns="acfaf285-eab0-40ed-91d4-c3b5a139516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4347661-1434-4D66-A293-EB49CAC1084D}"/>
</file>

<file path=customXml/itemProps2.xml><?xml version="1.0" encoding="utf-8"?>
<ds:datastoreItem xmlns:ds="http://schemas.openxmlformats.org/officeDocument/2006/customXml" ds:itemID="{EDA4406E-816B-4F77-9C04-A97FA0F45FA5}"/>
</file>

<file path=customXml/itemProps3.xml><?xml version="1.0" encoding="utf-8"?>
<ds:datastoreItem xmlns:ds="http://schemas.openxmlformats.org/officeDocument/2006/customXml" ds:itemID="{3292697E-0565-4A9D-89F9-D1F18C50F855}"/>
</file>

<file path=docProps/app.xml><?xml version="1.0" encoding="utf-8"?>
<Properties xmlns="http://schemas.openxmlformats.org/officeDocument/2006/extended-properties" xmlns:vt="http://schemas.openxmlformats.org/officeDocument/2006/docPropsVTypes">
  <TotalTime>12824</TotalTime>
  <Words>1714</Words>
  <Application>Microsoft Macintosh PowerPoint</Application>
  <PresentationFormat>Widescreen</PresentationFormat>
  <Paragraphs>282</Paragraphs>
  <Slides>33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 Unicode MS</vt:lpstr>
      <vt:lpstr>Apple Chancery</vt:lpstr>
      <vt:lpstr>Arial</vt:lpstr>
      <vt:lpstr>Calibri</vt:lpstr>
      <vt:lpstr>MARKETING REPORT February 2011</vt:lpstr>
      <vt:lpstr> *Back to basics – Sales Training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Talkbox</dc:title>
  <dc:creator>Lisa O'Brien</dc:creator>
  <cp:lastModifiedBy>Grant Wheaton</cp:lastModifiedBy>
  <cp:revision>194</cp:revision>
  <cp:lastPrinted>2019-06-14T01:49:16Z</cp:lastPrinted>
  <dcterms:created xsi:type="dcterms:W3CDTF">2017-06-20T02:26:09Z</dcterms:created>
  <dcterms:modified xsi:type="dcterms:W3CDTF">2020-08-07T05:46:21Z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0x0101001D48CD4106AAEC46BA8A7C14158394C2</vt:lpwstr>
  </property>
  <property fmtid="{D5CDD505-2E9C-101B-9397-08002B2CF9AE}" pid="3" name="Order">
    <vt:r8>525000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