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84" r:id="rId2"/>
    <p:sldId id="391" r:id="rId3"/>
    <p:sldId id="354" r:id="rId4"/>
    <p:sldId id="392" r:id="rId5"/>
    <p:sldId id="407" r:id="rId6"/>
    <p:sldId id="393" r:id="rId7"/>
    <p:sldId id="409" r:id="rId8"/>
    <p:sldId id="396" r:id="rId9"/>
    <p:sldId id="395" r:id="rId10"/>
    <p:sldId id="406" r:id="rId11"/>
    <p:sldId id="408" r:id="rId12"/>
    <p:sldId id="397" r:id="rId13"/>
    <p:sldId id="411" r:id="rId14"/>
    <p:sldId id="410" r:id="rId15"/>
    <p:sldId id="412" r:id="rId16"/>
    <p:sldId id="398" r:id="rId17"/>
    <p:sldId id="414" r:id="rId18"/>
    <p:sldId id="415" r:id="rId19"/>
    <p:sldId id="401" r:id="rId20"/>
    <p:sldId id="403" r:id="rId21"/>
    <p:sldId id="399" r:id="rId22"/>
    <p:sldId id="416" r:id="rId23"/>
  </p:sldIdLst>
  <p:sldSz cx="12192000" cy="6858000"/>
  <p:notesSz cx="10020300"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CA2"/>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22" autoAdjust="0"/>
    <p:restoredTop sz="92011" autoAdjust="0"/>
  </p:normalViewPr>
  <p:slideViewPr>
    <p:cSldViewPr snapToGrid="0">
      <p:cViewPr varScale="1">
        <p:scale>
          <a:sx n="120" d="100"/>
          <a:sy n="120" d="100"/>
        </p:scale>
        <p:origin x="200" y="1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2129" cy="345604"/>
          </a:xfrm>
          <a:prstGeom prst="rect">
            <a:avLst/>
          </a:prstGeom>
        </p:spPr>
        <p:txBody>
          <a:bodyPr vert="horz" lIns="92446" tIns="46223" rIns="92446" bIns="46223" rtlCol="0"/>
          <a:lstStyle>
            <a:lvl1pPr algn="l">
              <a:defRPr sz="1200"/>
            </a:lvl1pPr>
          </a:lstStyle>
          <a:p>
            <a:endParaRPr lang="en-AU"/>
          </a:p>
        </p:txBody>
      </p:sp>
      <p:sp>
        <p:nvSpPr>
          <p:cNvPr id="3" name="Date Placeholder 2"/>
          <p:cNvSpPr>
            <a:spLocks noGrp="1"/>
          </p:cNvSpPr>
          <p:nvPr>
            <p:ph type="dt" idx="1"/>
          </p:nvPr>
        </p:nvSpPr>
        <p:spPr>
          <a:xfrm>
            <a:off x="5675852" y="0"/>
            <a:ext cx="4342129" cy="345604"/>
          </a:xfrm>
          <a:prstGeom prst="rect">
            <a:avLst/>
          </a:prstGeom>
        </p:spPr>
        <p:txBody>
          <a:bodyPr vert="horz" lIns="92446" tIns="46223" rIns="92446" bIns="46223" rtlCol="0"/>
          <a:lstStyle>
            <a:lvl1pPr algn="r">
              <a:defRPr sz="1200"/>
            </a:lvl1pPr>
          </a:lstStyle>
          <a:p>
            <a:fld id="{0803D3A9-FB13-419A-BF6C-27FB3FC6BC5B}" type="datetimeFigureOut">
              <a:rPr lang="en-AU" smtClean="0"/>
              <a:t>14/7/20</a:t>
            </a:fld>
            <a:endParaRPr lang="en-AU"/>
          </a:p>
        </p:txBody>
      </p:sp>
      <p:sp>
        <p:nvSpPr>
          <p:cNvPr id="4" name="Slide Image Placeholder 3"/>
          <p:cNvSpPr>
            <a:spLocks noGrp="1" noRot="1" noChangeAspect="1"/>
          </p:cNvSpPr>
          <p:nvPr>
            <p:ph type="sldImg" idx="2"/>
          </p:nvPr>
        </p:nvSpPr>
        <p:spPr>
          <a:xfrm>
            <a:off x="2943225" y="860425"/>
            <a:ext cx="4133850" cy="2325688"/>
          </a:xfrm>
          <a:prstGeom prst="rect">
            <a:avLst/>
          </a:prstGeom>
          <a:noFill/>
          <a:ln w="12700">
            <a:solidFill>
              <a:prstClr val="black"/>
            </a:solidFill>
          </a:ln>
        </p:spPr>
        <p:txBody>
          <a:bodyPr vert="horz" lIns="92446" tIns="46223" rIns="92446" bIns="46223" rtlCol="0" anchor="ctr"/>
          <a:lstStyle/>
          <a:p>
            <a:endParaRPr lang="en-AU"/>
          </a:p>
        </p:txBody>
      </p:sp>
      <p:sp>
        <p:nvSpPr>
          <p:cNvPr id="5" name="Notes Placeholder 4"/>
          <p:cNvSpPr>
            <a:spLocks noGrp="1"/>
          </p:cNvSpPr>
          <p:nvPr>
            <p:ph type="body" sz="quarter" idx="3"/>
          </p:nvPr>
        </p:nvSpPr>
        <p:spPr>
          <a:xfrm>
            <a:off x="1002031" y="3314929"/>
            <a:ext cx="8016239" cy="2712214"/>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6542560"/>
            <a:ext cx="4342129" cy="345604"/>
          </a:xfrm>
          <a:prstGeom prst="rect">
            <a:avLst/>
          </a:prstGeom>
        </p:spPr>
        <p:txBody>
          <a:bodyPr vert="horz" lIns="92446" tIns="46223" rIns="92446" bIns="46223" rtlCol="0" anchor="b"/>
          <a:lstStyle>
            <a:lvl1pPr algn="l">
              <a:defRPr sz="1200"/>
            </a:lvl1pPr>
          </a:lstStyle>
          <a:p>
            <a:endParaRPr lang="en-AU"/>
          </a:p>
        </p:txBody>
      </p:sp>
      <p:sp>
        <p:nvSpPr>
          <p:cNvPr id="7" name="Slide Number Placeholder 6"/>
          <p:cNvSpPr>
            <a:spLocks noGrp="1"/>
          </p:cNvSpPr>
          <p:nvPr>
            <p:ph type="sldNum" sz="quarter" idx="5"/>
          </p:nvPr>
        </p:nvSpPr>
        <p:spPr>
          <a:xfrm>
            <a:off x="5675852" y="6542560"/>
            <a:ext cx="4342129" cy="345604"/>
          </a:xfrm>
          <a:prstGeom prst="rect">
            <a:avLst/>
          </a:prstGeom>
        </p:spPr>
        <p:txBody>
          <a:bodyPr vert="horz" lIns="92446" tIns="46223" rIns="92446" bIns="46223" rtlCol="0" anchor="b"/>
          <a:lstStyle>
            <a:lvl1pPr algn="r">
              <a:defRPr sz="1200"/>
            </a:lvl1pPr>
          </a:lstStyle>
          <a:p>
            <a:fld id="{BAFD46A8-A79F-45BF-8213-BC25846E932A}" type="slidenum">
              <a:rPr lang="en-AU" smtClean="0"/>
              <a:t>‹#›</a:t>
            </a:fld>
            <a:endParaRPr lang="en-AU"/>
          </a:p>
        </p:txBody>
      </p:sp>
    </p:spTree>
    <p:extLst>
      <p:ext uri="{BB962C8B-B14F-4D97-AF65-F5344CB8AC3E}">
        <p14:creationId xmlns:p14="http://schemas.microsoft.com/office/powerpoint/2010/main" val="405106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Ashleigh</a:t>
            </a:r>
          </a:p>
        </p:txBody>
      </p:sp>
      <p:sp>
        <p:nvSpPr>
          <p:cNvPr id="4" name="Slide Number Placeholder 3"/>
          <p:cNvSpPr>
            <a:spLocks noGrp="1"/>
          </p:cNvSpPr>
          <p:nvPr>
            <p:ph type="sldNum" sz="quarter" idx="5"/>
          </p:nvPr>
        </p:nvSpPr>
        <p:spPr/>
        <p:txBody>
          <a:bodyPr/>
          <a:lstStyle/>
          <a:p>
            <a:fld id="{BAFD46A8-A79F-45BF-8213-BC25846E932A}" type="slidenum">
              <a:rPr lang="en-AU" smtClean="0"/>
              <a:t>8</a:t>
            </a:fld>
            <a:endParaRPr lang="en-AU"/>
          </a:p>
        </p:txBody>
      </p:sp>
    </p:spTree>
    <p:extLst>
      <p:ext uri="{BB962C8B-B14F-4D97-AF65-F5344CB8AC3E}">
        <p14:creationId xmlns:p14="http://schemas.microsoft.com/office/powerpoint/2010/main" val="340698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FD46A8-A79F-45BF-8213-BC25846E932A}" type="slidenum">
              <a:rPr lang="en-AU" smtClean="0"/>
              <a:t>16</a:t>
            </a:fld>
            <a:endParaRPr lang="en-AU"/>
          </a:p>
        </p:txBody>
      </p:sp>
    </p:spTree>
    <p:extLst>
      <p:ext uri="{BB962C8B-B14F-4D97-AF65-F5344CB8AC3E}">
        <p14:creationId xmlns:p14="http://schemas.microsoft.com/office/powerpoint/2010/main" val="584204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6C8FE5-422C-44A3-A03F-DC3BD23259BD}"/>
              </a:ext>
            </a:extLst>
          </p:cNvPr>
          <p:cNvGrpSpPr/>
          <p:nvPr userDrawn="1"/>
        </p:nvGrpSpPr>
        <p:grpSpPr>
          <a:xfrm>
            <a:off x="-42631" y="-12700"/>
            <a:ext cx="12234631" cy="6913587"/>
            <a:chOff x="-42631" y="-12700"/>
            <a:chExt cx="12234631" cy="6913587"/>
          </a:xfrm>
        </p:grpSpPr>
        <p:grpSp>
          <p:nvGrpSpPr>
            <p:cNvPr id="4" name="Group 3">
              <a:extLst>
                <a:ext uri="{FF2B5EF4-FFF2-40B4-BE49-F238E27FC236}">
                  <a16:creationId xmlns:a16="http://schemas.microsoft.com/office/drawing/2014/main" id="{5564B7CC-DBF8-4B14-8B17-520BED4CD27F}"/>
                </a:ext>
              </a:extLst>
            </p:cNvPr>
            <p:cNvGrpSpPr/>
            <p:nvPr userDrawn="1"/>
          </p:nvGrpSpPr>
          <p:grpSpPr>
            <a:xfrm>
              <a:off x="-42631" y="-12700"/>
              <a:ext cx="12234631" cy="6913587"/>
              <a:chOff x="-42631" y="-12700"/>
              <a:chExt cx="12234631" cy="6913587"/>
            </a:xfrm>
          </p:grpSpPr>
          <p:sp>
            <p:nvSpPr>
              <p:cNvPr id="3" name="Rectangle 2">
                <a:extLst>
                  <a:ext uri="{FF2B5EF4-FFF2-40B4-BE49-F238E27FC236}">
                    <a16:creationId xmlns:a16="http://schemas.microsoft.com/office/drawing/2014/main" id="{08C88588-EA68-4505-89BB-5DCE41F968C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p:cNvGrpSpPr/>
              <p:nvPr/>
            </p:nvGrpSpPr>
            <p:grpSpPr>
              <a:xfrm>
                <a:off x="-42631" y="-12700"/>
                <a:ext cx="12234631" cy="6913587"/>
                <a:chOff x="-31973" y="-55587"/>
                <a:chExt cx="9175973" cy="6913587"/>
              </a:xfrm>
            </p:grpSpPr>
            <p:cxnSp>
              <p:nvCxnSpPr>
                <p:cNvPr id="11" name="Straight Connector 10"/>
                <p:cNvCxnSpPr/>
                <p:nvPr/>
              </p:nvCxnSpPr>
              <p:spPr>
                <a:xfrm flipV="1">
                  <a:off x="0" y="1052736"/>
                  <a:ext cx="9144000" cy="28803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4941168"/>
                  <a:ext cx="9144000"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654" y="332656"/>
                  <a:ext cx="9146654"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54" y="800708"/>
                  <a:ext cx="9144000" cy="252028"/>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654" y="4221088"/>
                  <a:ext cx="9144000" cy="360040"/>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973" y="4753558"/>
                  <a:ext cx="9175973" cy="511646"/>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0" y="-55587"/>
                  <a:ext cx="9144000" cy="676275"/>
                </a:xfrm>
                <a:custGeom>
                  <a:avLst/>
                  <a:gdLst>
                    <a:gd name="connsiteX0" fmla="*/ 0 w 9153525"/>
                    <a:gd name="connsiteY0" fmla="*/ 19050 h 676275"/>
                    <a:gd name="connsiteX1" fmla="*/ 0 w 9153525"/>
                    <a:gd name="connsiteY1" fmla="*/ 676275 h 676275"/>
                    <a:gd name="connsiteX2" fmla="*/ 9153525 w 9153525"/>
                    <a:gd name="connsiteY2" fmla="*/ 295275 h 676275"/>
                    <a:gd name="connsiteX3" fmla="*/ 9134475 w 9153525"/>
                    <a:gd name="connsiteY3" fmla="*/ 0 h 676275"/>
                    <a:gd name="connsiteX4" fmla="*/ 0 w 9153525"/>
                    <a:gd name="connsiteY4" fmla="*/ 1905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676275">
                      <a:moveTo>
                        <a:pt x="0" y="19050"/>
                      </a:moveTo>
                      <a:lnTo>
                        <a:pt x="0" y="676275"/>
                      </a:lnTo>
                      <a:lnTo>
                        <a:pt x="9153525" y="295275"/>
                      </a:lnTo>
                      <a:lnTo>
                        <a:pt x="9134475" y="0"/>
                      </a:lnTo>
                      <a:lnTo>
                        <a:pt x="0" y="19050"/>
                      </a:lnTo>
                      <a:close/>
                    </a:path>
                  </a:pathLst>
                </a:cu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8" name="Rectangle 17"/>
                <p:cNvSpPr/>
                <p:nvPr/>
              </p:nvSpPr>
              <p:spPr>
                <a:xfrm>
                  <a:off x="-2654" y="5589240"/>
                  <a:ext cx="9144000" cy="1268760"/>
                </a:xfrm>
                <a:prstGeom prst="rect">
                  <a:avLst/>
                </a:pr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grpSp>
        </p:grpSp>
        <p:pic>
          <p:nvPicPr>
            <p:cNvPr id="24" name="Picture 2">
              <a:extLst>
                <a:ext uri="{FF2B5EF4-FFF2-40B4-BE49-F238E27FC236}">
                  <a16:creationId xmlns:a16="http://schemas.microsoft.com/office/drawing/2014/main" id="{91F5B7C0-FC20-4AD0-A080-A302CD703542}"/>
                </a:ext>
              </a:extLst>
            </p:cNvPr>
            <p:cNvPicPr>
              <a:picLocks noChangeArrowheads="1"/>
            </p:cNvPicPr>
            <p:nvPr userDrawn="1"/>
          </p:nvPicPr>
          <p:blipFill rotWithShape="1">
            <a:blip r:embed="rId2">
              <a:clrChange>
                <a:clrFrom>
                  <a:srgbClr val="D40B8D"/>
                </a:clrFrom>
                <a:clrTo>
                  <a:srgbClr val="D40B8D">
                    <a:alpha val="0"/>
                  </a:srgbClr>
                </a:clrTo>
              </a:clrChange>
              <a:extLst>
                <a:ext uri="{28A0092B-C50C-407E-A947-70E740481C1C}">
                  <a14:useLocalDpi xmlns:a14="http://schemas.microsoft.com/office/drawing/2010/main" val="0"/>
                </a:ext>
              </a:extLst>
            </a:blip>
            <a:srcRect l="52812" t="87202" r="16138" b="1701"/>
            <a:stretch/>
          </p:blipFill>
          <p:spPr bwMode="auto">
            <a:xfrm>
              <a:off x="9898912" y="6107212"/>
              <a:ext cx="1858928" cy="4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914400" y="1628801"/>
            <a:ext cx="10363200" cy="1470025"/>
          </a:xfrm>
          <a:effectLst>
            <a:outerShdw blurRad="266700" dist="88900" dir="2700000" algn="tl" rotWithShape="0">
              <a:prstClr val="black">
                <a:alpha val="40000"/>
              </a:prstClr>
            </a:outerShdw>
          </a:effectLst>
        </p:spPr>
        <p:txBody>
          <a:bodyPr/>
          <a:lstStyle>
            <a:lvl1pPr>
              <a:defRPr sz="6000" b="1">
                <a:solidFill>
                  <a:srgbClr val="5F6062"/>
                </a:solidFill>
                <a:effectLst/>
                <a:latin typeface="Calibri" panose="020F0502020204030204" pitchFamily="34" charset="0"/>
              </a:defRPr>
            </a:lvl1pPr>
          </a:lstStyle>
          <a:p>
            <a:r>
              <a:rPr lang="en-US" dirty="0"/>
              <a:t>TITLE</a:t>
            </a:r>
          </a:p>
        </p:txBody>
      </p:sp>
      <p:sp>
        <p:nvSpPr>
          <p:cNvPr id="8" name="Date Placeholder 3"/>
          <p:cNvSpPr>
            <a:spLocks noGrp="1"/>
          </p:cNvSpPr>
          <p:nvPr>
            <p:ph type="dt" sz="half" idx="10"/>
          </p:nvPr>
        </p:nvSpPr>
        <p:spPr/>
        <p:txBody>
          <a:bodyPr/>
          <a:lstStyle>
            <a:lvl1pPr>
              <a:defRPr/>
            </a:lvl1pPr>
          </a:lstStyle>
          <a:p>
            <a:fld id="{81F746EF-4F71-45F4-AA83-B93A7384D902}" type="datetimeFigureOut">
              <a:rPr lang="en-AU" smtClean="0"/>
              <a:t>14/7/20</a:t>
            </a:fld>
            <a:endParaRPr lang="en-AU"/>
          </a:p>
        </p:txBody>
      </p:sp>
      <p:sp>
        <p:nvSpPr>
          <p:cNvPr id="9" name="Footer Placeholder 4"/>
          <p:cNvSpPr>
            <a:spLocks noGrp="1"/>
          </p:cNvSpPr>
          <p:nvPr>
            <p:ph type="ftr" sz="quarter" idx="11"/>
          </p:nvPr>
        </p:nvSpPr>
        <p:spPr/>
        <p:txBody>
          <a:bodyPr/>
          <a:lstStyle>
            <a:lvl1pPr>
              <a:defRPr/>
            </a:lvl1pPr>
          </a:lstStyle>
          <a:p>
            <a:endParaRPr lang="en-AU"/>
          </a:p>
        </p:txBody>
      </p:sp>
      <p:sp>
        <p:nvSpPr>
          <p:cNvPr id="10" name="Slide Number Placeholder 5"/>
          <p:cNvSpPr>
            <a:spLocks noGrp="1"/>
          </p:cNvSpPr>
          <p:nvPr>
            <p:ph type="sldNum" sz="quarter" idx="12"/>
          </p:nvPr>
        </p:nvSpPr>
        <p:spPr/>
        <p:txBody>
          <a:bodyPr/>
          <a:lstStyle>
            <a:lvl1pPr>
              <a:defRPr/>
            </a:lvl1pPr>
          </a:lstStyle>
          <a:p>
            <a:fld id="{1FEF87AD-1ED7-419D-A03C-DD8C7E4E8378}" type="slidenum">
              <a:rPr lang="en-AU" smtClean="0"/>
              <a:t>‹#›</a:t>
            </a:fld>
            <a:endParaRPr lang="en-AU"/>
          </a:p>
        </p:txBody>
      </p:sp>
      <p:sp>
        <p:nvSpPr>
          <p:cNvPr id="21" name="Text Placeholder 20"/>
          <p:cNvSpPr>
            <a:spLocks noGrp="1"/>
          </p:cNvSpPr>
          <p:nvPr>
            <p:ph type="body" sz="quarter" idx="13" hasCustomPrompt="1"/>
          </p:nvPr>
        </p:nvSpPr>
        <p:spPr>
          <a:xfrm>
            <a:off x="912285" y="3213100"/>
            <a:ext cx="10367433" cy="1187450"/>
          </a:xfrm>
        </p:spPr>
        <p:txBody>
          <a:bodyPr anchor="ctr" anchorCtr="0"/>
          <a:lstStyle>
            <a:lvl1pPr marL="0" indent="0" algn="ctr">
              <a:buNone/>
              <a:defRPr i="1">
                <a:solidFill>
                  <a:srgbClr val="D60C8C"/>
                </a:solidFill>
                <a:latin typeface="Calibri" panose="020F0502020204030204" pitchFamily="34" charset="0"/>
              </a:defRPr>
            </a:lvl1pPr>
            <a:lvl5pPr marL="1828800" indent="0">
              <a:buNone/>
              <a:defRPr/>
            </a:lvl5pPr>
          </a:lstStyle>
          <a:p>
            <a:pPr lvl="0"/>
            <a:r>
              <a:rPr lang="en-US" dirty="0"/>
              <a:t>Presented By</a:t>
            </a:r>
          </a:p>
        </p:txBody>
      </p:sp>
    </p:spTree>
    <p:extLst>
      <p:ext uri="{BB962C8B-B14F-4D97-AF65-F5344CB8AC3E}">
        <p14:creationId xmlns:p14="http://schemas.microsoft.com/office/powerpoint/2010/main" val="50982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ECB91D-28FA-4853-8524-3A8FFEE68EB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 Placeholder 9"/>
          <p:cNvSpPr>
            <a:spLocks noGrp="1"/>
          </p:cNvSpPr>
          <p:nvPr>
            <p:ph type="body" sz="quarter" idx="10" hasCustomPrompt="1"/>
          </p:nvPr>
        </p:nvSpPr>
        <p:spPr>
          <a:xfrm>
            <a:off x="0" y="0"/>
            <a:ext cx="12192000" cy="1052736"/>
          </a:xfrm>
          <a:solidFill>
            <a:srgbClr val="D60C8C"/>
          </a:solidFill>
        </p:spPr>
        <p:txBody>
          <a:bodyPr anchor="ctr" anchorCtr="0"/>
          <a:lstStyle>
            <a:lvl1pPr marL="355600" indent="0">
              <a:buNone/>
              <a:defRPr sz="4000" b="1">
                <a:solidFill>
                  <a:schemeClr val="bg1"/>
                </a:solidFill>
                <a:latin typeface="Calibri" panose="020F0502020204030204" pitchFamily="34" charset="0"/>
              </a:defRPr>
            </a:lvl1pPr>
          </a:lstStyle>
          <a:p>
            <a:pPr lvl="0"/>
            <a:r>
              <a:rPr lang="en-US" dirty="0"/>
              <a:t>Header</a:t>
            </a:r>
          </a:p>
        </p:txBody>
      </p:sp>
      <p:sp>
        <p:nvSpPr>
          <p:cNvPr id="6" name="Content Placeholder 2"/>
          <p:cNvSpPr>
            <a:spLocks noGrp="1"/>
          </p:cNvSpPr>
          <p:nvPr>
            <p:ph sz="half" idx="1" hasCustomPrompt="1"/>
          </p:nvPr>
        </p:nvSpPr>
        <p:spPr>
          <a:xfrm>
            <a:off x="609600" y="1340769"/>
            <a:ext cx="10959008" cy="4525963"/>
          </a:xfrm>
        </p:spPr>
        <p:txBody>
          <a:bodyPr/>
          <a:lstStyle>
            <a:lvl1pPr>
              <a:buClr>
                <a:srgbClr val="D60C8C"/>
              </a:buClr>
              <a:defRPr sz="2800" baseline="0">
                <a:solidFill>
                  <a:srgbClr val="5F6062"/>
                </a:solidFill>
                <a:latin typeface="Calibri" panose="020F0502020204030204" pitchFamily="34" charset="0"/>
              </a:defRPr>
            </a:lvl1pPr>
            <a:lvl2pPr>
              <a:buClr>
                <a:srgbClr val="D60C8C"/>
              </a:buClr>
              <a:defRPr sz="2400">
                <a:solidFill>
                  <a:srgbClr val="5F6062"/>
                </a:solidFill>
                <a:latin typeface="Calibri" panose="020F0502020204030204" pitchFamily="34" charset="0"/>
              </a:defRPr>
            </a:lvl2pPr>
            <a:lvl3pPr>
              <a:buClr>
                <a:srgbClr val="D60C8C"/>
              </a:buClr>
              <a:defRPr sz="2000">
                <a:solidFill>
                  <a:srgbClr val="5F6062"/>
                </a:solidFill>
                <a:latin typeface="Calibri" panose="020F0502020204030204" pitchFamily="34" charset="0"/>
              </a:defRPr>
            </a:lvl3pPr>
            <a:lvl4pPr>
              <a:buClr>
                <a:srgbClr val="D60C8C"/>
              </a:buClr>
              <a:defRPr sz="1800">
                <a:solidFill>
                  <a:srgbClr val="5F6062"/>
                </a:solidFill>
                <a:latin typeface="Calibri" panose="020F0502020204030204" pitchFamily="34" charset="0"/>
              </a:defRPr>
            </a:lvl4pPr>
            <a:lvl5pPr>
              <a:buClr>
                <a:srgbClr val="D60C8C"/>
              </a:buClr>
              <a:defRPr sz="1800">
                <a:solidFill>
                  <a:srgbClr val="5F6062"/>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add your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30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0066">
            <a:alpha val="0"/>
          </a:srgb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6FE6FA-6D60-4F79-9DB1-2F803EF50935}" type="datetimeFigureOut">
              <a:rPr lang="en-US"/>
              <a:pPr>
                <a:defRPr/>
              </a:pPr>
              <a:t>7/14/20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B6DFE34-A392-4B4B-A33E-1FAF12A3A4E7}" type="slidenum">
              <a:rPr lang="en-US"/>
              <a:pPr>
                <a:defRPr/>
              </a:pPr>
              <a:t>‹#›</a:t>
            </a:fld>
            <a:endParaRPr lang="en-US" dirty="0"/>
          </a:p>
        </p:txBody>
      </p:sp>
    </p:spTree>
    <p:extLst>
      <p:ext uri="{BB962C8B-B14F-4D97-AF65-F5344CB8AC3E}">
        <p14:creationId xmlns:p14="http://schemas.microsoft.com/office/powerpoint/2010/main" val="563364909"/>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Unicode MS" pitchFamily="34" charset="-128"/>
        </a:defRPr>
      </a:lvl2pPr>
      <a:lvl3pPr algn="ctr" rtl="0" eaLnBrk="1" fontAlgn="base" hangingPunct="1">
        <a:spcBef>
          <a:spcPct val="0"/>
        </a:spcBef>
        <a:spcAft>
          <a:spcPct val="0"/>
        </a:spcAft>
        <a:defRPr sz="4400">
          <a:solidFill>
            <a:schemeClr val="tx1"/>
          </a:solidFill>
          <a:latin typeface="Arial Unicode MS" pitchFamily="34" charset="-128"/>
        </a:defRPr>
      </a:lvl3pPr>
      <a:lvl4pPr algn="ctr" rtl="0" eaLnBrk="1" fontAlgn="base" hangingPunct="1">
        <a:spcBef>
          <a:spcPct val="0"/>
        </a:spcBef>
        <a:spcAft>
          <a:spcPct val="0"/>
        </a:spcAft>
        <a:defRPr sz="4400">
          <a:solidFill>
            <a:schemeClr val="tx1"/>
          </a:solidFill>
          <a:latin typeface="Arial Unicode MS" pitchFamily="34" charset="-128"/>
        </a:defRPr>
      </a:lvl4pPr>
      <a:lvl5pPr algn="ctr" rtl="0" eaLnBrk="1" fontAlgn="base" hangingPunct="1">
        <a:spcBef>
          <a:spcPct val="0"/>
        </a:spcBef>
        <a:spcAft>
          <a:spcPct val="0"/>
        </a:spcAft>
        <a:defRPr sz="4400">
          <a:solidFill>
            <a:schemeClr val="tx1"/>
          </a:solidFill>
          <a:latin typeface="Arial Unicode MS" pitchFamily="34" charset="-128"/>
        </a:defRPr>
      </a:lvl5pPr>
      <a:lvl6pPr marL="457200" algn="ctr" rtl="0" eaLnBrk="1" fontAlgn="base" hangingPunct="1">
        <a:spcBef>
          <a:spcPct val="0"/>
        </a:spcBef>
        <a:spcAft>
          <a:spcPct val="0"/>
        </a:spcAft>
        <a:defRPr sz="4400">
          <a:solidFill>
            <a:schemeClr val="tx1"/>
          </a:solidFill>
          <a:latin typeface="Arial Unicode MS" pitchFamily="34" charset="-128"/>
        </a:defRPr>
      </a:lvl6pPr>
      <a:lvl7pPr marL="914400" algn="ctr" rtl="0" eaLnBrk="1" fontAlgn="base" hangingPunct="1">
        <a:spcBef>
          <a:spcPct val="0"/>
        </a:spcBef>
        <a:spcAft>
          <a:spcPct val="0"/>
        </a:spcAft>
        <a:defRPr sz="4400">
          <a:solidFill>
            <a:schemeClr val="tx1"/>
          </a:solidFill>
          <a:latin typeface="Arial Unicode MS" pitchFamily="34" charset="-128"/>
        </a:defRPr>
      </a:lvl7pPr>
      <a:lvl8pPr marL="1371600" algn="ctr" rtl="0" eaLnBrk="1" fontAlgn="base" hangingPunct="1">
        <a:spcBef>
          <a:spcPct val="0"/>
        </a:spcBef>
        <a:spcAft>
          <a:spcPct val="0"/>
        </a:spcAft>
        <a:defRPr sz="4400">
          <a:solidFill>
            <a:schemeClr val="tx1"/>
          </a:solidFill>
          <a:latin typeface="Arial Unicode MS" pitchFamily="34" charset="-128"/>
        </a:defRPr>
      </a:lvl8pPr>
      <a:lvl9pPr marL="1828800" algn="ctr" rtl="0" eaLnBrk="1" fontAlgn="base" hangingPunct="1">
        <a:spcBef>
          <a:spcPct val="0"/>
        </a:spcBef>
        <a:spcAft>
          <a:spcPct val="0"/>
        </a:spcAft>
        <a:defRPr sz="4400">
          <a:solidFill>
            <a:schemeClr val="tx1"/>
          </a:solidFill>
          <a:latin typeface="Arial Unicode MS" pitchFamily="34" charset="-128"/>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BBF6D-9E35-4EAF-8D3A-3465D393938A}"/>
              </a:ext>
            </a:extLst>
          </p:cNvPr>
          <p:cNvSpPr>
            <a:spLocks noGrp="1"/>
          </p:cNvSpPr>
          <p:nvPr>
            <p:ph type="ctrTitle"/>
          </p:nvPr>
        </p:nvSpPr>
        <p:spPr>
          <a:xfrm>
            <a:off x="914400" y="3283266"/>
            <a:ext cx="10363200" cy="145733"/>
          </a:xfrm>
        </p:spPr>
        <p:txBody>
          <a:bodyPr/>
          <a:lstStyle/>
          <a:p>
            <a:r>
              <a:rPr lang="en-AU" dirty="0"/>
              <a:t>CONFIDENCE</a:t>
            </a:r>
            <a:br>
              <a:rPr lang="en-AU" dirty="0"/>
            </a:br>
            <a:r>
              <a:rPr lang="en-AU" dirty="0"/>
              <a:t>COMPETANCE</a:t>
            </a:r>
            <a:br>
              <a:rPr lang="en-AU" dirty="0"/>
            </a:br>
            <a:r>
              <a:rPr lang="en-AU" dirty="0"/>
              <a:t>TRUST</a:t>
            </a:r>
            <a:br>
              <a:rPr lang="en-AU" dirty="0"/>
            </a:br>
            <a:endParaRPr lang="en-AU" dirty="0"/>
          </a:p>
        </p:txBody>
      </p:sp>
      <p:sp>
        <p:nvSpPr>
          <p:cNvPr id="5" name="Text Placeholder 4">
            <a:extLst>
              <a:ext uri="{FF2B5EF4-FFF2-40B4-BE49-F238E27FC236}">
                <a16:creationId xmlns:a16="http://schemas.microsoft.com/office/drawing/2014/main" id="{C353BAD3-EE9A-4B6B-98AD-91726A5154F4}"/>
              </a:ext>
            </a:extLst>
          </p:cNvPr>
          <p:cNvSpPr>
            <a:spLocks noGrp="1"/>
          </p:cNvSpPr>
          <p:nvPr>
            <p:ph type="body" sz="quarter" idx="13"/>
          </p:nvPr>
        </p:nvSpPr>
        <p:spPr>
          <a:xfrm>
            <a:off x="912285" y="4354830"/>
            <a:ext cx="10367433" cy="145733"/>
          </a:xfrm>
        </p:spPr>
        <p:txBody>
          <a:bodyPr/>
          <a:lstStyle/>
          <a:p>
            <a:endParaRPr lang="en-AU" dirty="0"/>
          </a:p>
          <a:p>
            <a:r>
              <a:rPr lang="en-AU" dirty="0"/>
              <a:t>Belinda Amis with Ashleigh Casley</a:t>
            </a:r>
          </a:p>
        </p:txBody>
      </p:sp>
    </p:spTree>
    <p:extLst>
      <p:ext uri="{BB962C8B-B14F-4D97-AF65-F5344CB8AC3E}">
        <p14:creationId xmlns:p14="http://schemas.microsoft.com/office/powerpoint/2010/main" val="649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D4FF1E-076F-4861-A9D0-E9E69B5D241B}"/>
              </a:ext>
            </a:extLst>
          </p:cNvPr>
          <p:cNvSpPr>
            <a:spLocks noGrp="1"/>
          </p:cNvSpPr>
          <p:nvPr>
            <p:ph type="body" sz="quarter" idx="10"/>
          </p:nvPr>
        </p:nvSpPr>
        <p:spPr/>
        <p:txBody>
          <a:bodyPr/>
          <a:lstStyle/>
          <a:p>
            <a:r>
              <a:rPr lang="en-AU" dirty="0"/>
              <a:t>I’m nervous to come back at this time</a:t>
            </a:r>
          </a:p>
        </p:txBody>
      </p:sp>
      <p:sp>
        <p:nvSpPr>
          <p:cNvPr id="3" name="Content Placeholder 2">
            <a:extLst>
              <a:ext uri="{FF2B5EF4-FFF2-40B4-BE49-F238E27FC236}">
                <a16:creationId xmlns:a16="http://schemas.microsoft.com/office/drawing/2014/main" id="{BB811AE3-F9E6-420F-AB36-0BE2E20C6E2A}"/>
              </a:ext>
            </a:extLst>
          </p:cNvPr>
          <p:cNvSpPr>
            <a:spLocks noGrp="1"/>
          </p:cNvSpPr>
          <p:nvPr>
            <p:ph sz="half" idx="1"/>
          </p:nvPr>
        </p:nvSpPr>
        <p:spPr>
          <a:xfrm>
            <a:off x="609600" y="1052737"/>
            <a:ext cx="10959008" cy="5690964"/>
          </a:xfrm>
        </p:spPr>
        <p:txBody>
          <a:bodyPr/>
          <a:lstStyle/>
          <a:p>
            <a:pPr marL="0" indent="0">
              <a:buNone/>
            </a:pPr>
            <a:r>
              <a:rPr lang="en-AU" dirty="0"/>
              <a:t>We have our members best interest at heart and we want to help them work through this. Have they even thought about WHY they are nervous?  You need to gently dig a little further. ISOLATE</a:t>
            </a:r>
          </a:p>
          <a:p>
            <a:pPr marL="0" indent="0">
              <a:buNone/>
            </a:pPr>
            <a:r>
              <a:rPr lang="en-AU" dirty="0"/>
              <a:t>Are they nervous they may not be able to afford it?</a:t>
            </a:r>
          </a:p>
          <a:p>
            <a:pPr marL="0" indent="0">
              <a:buNone/>
            </a:pPr>
            <a:r>
              <a:rPr lang="en-AU" dirty="0"/>
              <a:t>Are they are nervous they wont be able to book workouts as they have a very old phone? </a:t>
            </a:r>
          </a:p>
          <a:p>
            <a:pPr marL="0" indent="0">
              <a:buNone/>
            </a:pPr>
            <a:r>
              <a:rPr lang="en-AU" dirty="0"/>
              <a:t>Are they are nervous because it is one thing to have policy in place but who is enforcing it?</a:t>
            </a:r>
          </a:p>
          <a:p>
            <a:pPr marL="0" indent="0">
              <a:buNone/>
            </a:pPr>
            <a:r>
              <a:rPr lang="en-AU" dirty="0"/>
              <a:t>Are they nervous because they are now de conditioned.</a:t>
            </a:r>
          </a:p>
          <a:p>
            <a:pPr marL="0" indent="0">
              <a:buNone/>
            </a:pPr>
            <a:r>
              <a:rPr lang="en-AU" dirty="0"/>
              <a:t>Are they are nervous because with limits of ten per space, they may miss out on the workouts they want.</a:t>
            </a:r>
          </a:p>
        </p:txBody>
      </p:sp>
    </p:spTree>
    <p:extLst>
      <p:ext uri="{BB962C8B-B14F-4D97-AF65-F5344CB8AC3E}">
        <p14:creationId xmlns:p14="http://schemas.microsoft.com/office/powerpoint/2010/main" val="26577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F0B98F-9E4C-41F3-B2D5-135954B96A78}"/>
              </a:ext>
            </a:extLst>
          </p:cNvPr>
          <p:cNvSpPr>
            <a:spLocks noGrp="1"/>
          </p:cNvSpPr>
          <p:nvPr>
            <p:ph type="body" sz="quarter" idx="10"/>
          </p:nvPr>
        </p:nvSpPr>
        <p:spPr/>
        <p:txBody>
          <a:bodyPr/>
          <a:lstStyle/>
          <a:p>
            <a:r>
              <a:rPr lang="en-AU" dirty="0"/>
              <a:t>One simple question will help isolate</a:t>
            </a:r>
          </a:p>
        </p:txBody>
      </p:sp>
      <p:sp>
        <p:nvSpPr>
          <p:cNvPr id="3" name="Content Placeholder 2">
            <a:extLst>
              <a:ext uri="{FF2B5EF4-FFF2-40B4-BE49-F238E27FC236}">
                <a16:creationId xmlns:a16="http://schemas.microsoft.com/office/drawing/2014/main" id="{BBC32324-D571-4A52-B1B4-29E3267664AD}"/>
              </a:ext>
            </a:extLst>
          </p:cNvPr>
          <p:cNvSpPr>
            <a:spLocks noGrp="1"/>
          </p:cNvSpPr>
          <p:nvPr>
            <p:ph sz="half" idx="1"/>
          </p:nvPr>
        </p:nvSpPr>
        <p:spPr/>
        <p:txBody>
          <a:bodyPr/>
          <a:lstStyle/>
          <a:p>
            <a:pPr marL="0" indent="0">
              <a:buNone/>
            </a:pPr>
            <a:endParaRPr lang="en-AU" dirty="0"/>
          </a:p>
          <a:p>
            <a:pPr marL="0" indent="0">
              <a:buNone/>
            </a:pPr>
            <a:endParaRPr lang="en-AU" dirty="0"/>
          </a:p>
          <a:p>
            <a:pPr marL="0" indent="0">
              <a:buNone/>
            </a:pPr>
            <a:r>
              <a:rPr lang="en-AU" dirty="0"/>
              <a:t>“I understand you feeling like that, it has certainly been an unsettling time. Would you mind sharing with me the main thing that makes you feel nervous about returning to Fernwood? I may be able to offer some information and help you work through that”</a:t>
            </a:r>
          </a:p>
          <a:p>
            <a:pPr marL="0" indent="0">
              <a:buNone/>
            </a:pPr>
            <a:endParaRPr lang="en-AU" dirty="0"/>
          </a:p>
        </p:txBody>
      </p:sp>
    </p:spTree>
    <p:extLst>
      <p:ext uri="{BB962C8B-B14F-4D97-AF65-F5344CB8AC3E}">
        <p14:creationId xmlns:p14="http://schemas.microsoft.com/office/powerpoint/2010/main" val="55536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CDBE9-AB96-4C3B-9EC1-EB07D648BC45}"/>
              </a:ext>
            </a:extLst>
          </p:cNvPr>
          <p:cNvSpPr>
            <a:spLocks noGrp="1"/>
          </p:cNvSpPr>
          <p:nvPr>
            <p:ph type="body" sz="quarter" idx="10"/>
          </p:nvPr>
        </p:nvSpPr>
        <p:spPr/>
        <p:txBody>
          <a:bodyPr/>
          <a:lstStyle/>
          <a:p>
            <a:endParaRPr lang="en-AU" dirty="0"/>
          </a:p>
          <a:p>
            <a:r>
              <a:rPr lang="en-AU" dirty="0"/>
              <a:t>Member save phone call Step 4 – Deliver Options </a:t>
            </a:r>
          </a:p>
          <a:p>
            <a:endParaRPr lang="en-AU" dirty="0"/>
          </a:p>
        </p:txBody>
      </p:sp>
      <p:sp>
        <p:nvSpPr>
          <p:cNvPr id="3" name="Content Placeholder 2">
            <a:extLst>
              <a:ext uri="{FF2B5EF4-FFF2-40B4-BE49-F238E27FC236}">
                <a16:creationId xmlns:a16="http://schemas.microsoft.com/office/drawing/2014/main" id="{760FB109-6490-448F-AACA-FA34306844E1}"/>
              </a:ext>
            </a:extLst>
          </p:cNvPr>
          <p:cNvSpPr>
            <a:spLocks noGrp="1"/>
          </p:cNvSpPr>
          <p:nvPr>
            <p:ph sz="half" idx="1"/>
          </p:nvPr>
        </p:nvSpPr>
        <p:spPr/>
        <p:txBody>
          <a:bodyPr/>
          <a:lstStyle/>
          <a:p>
            <a:pPr marL="0" indent="0">
              <a:buNone/>
            </a:pPr>
            <a:endParaRPr lang="en-AU" dirty="0"/>
          </a:p>
          <a:p>
            <a:pPr marL="0" indent="0">
              <a:buNone/>
            </a:pPr>
            <a:r>
              <a:rPr lang="en-AU" dirty="0"/>
              <a:t>Now we have isolated the real reason that has prompted a cancellation request, we can offer suggestions and options.</a:t>
            </a:r>
          </a:p>
          <a:p>
            <a:endParaRPr lang="en-AU" dirty="0"/>
          </a:p>
          <a:p>
            <a:pPr marL="0" indent="0">
              <a:buNone/>
            </a:pPr>
            <a:r>
              <a:rPr lang="en-AU" dirty="0"/>
              <a:t>Your options must match the objection.</a:t>
            </a:r>
          </a:p>
          <a:p>
            <a:endParaRPr lang="en-AU" dirty="0"/>
          </a:p>
        </p:txBody>
      </p:sp>
    </p:spTree>
    <p:extLst>
      <p:ext uri="{BB962C8B-B14F-4D97-AF65-F5344CB8AC3E}">
        <p14:creationId xmlns:p14="http://schemas.microsoft.com/office/powerpoint/2010/main" val="130386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80DFE-9A74-48D3-ADBE-81C2244A99B2}"/>
              </a:ext>
            </a:extLst>
          </p:cNvPr>
          <p:cNvSpPr>
            <a:spLocks noGrp="1"/>
          </p:cNvSpPr>
          <p:nvPr>
            <p:ph type="body" sz="quarter" idx="10"/>
          </p:nvPr>
        </p:nvSpPr>
        <p:spPr>
          <a:xfrm>
            <a:off x="0" y="-157163"/>
            <a:ext cx="12192000" cy="1209899"/>
          </a:xfrm>
        </p:spPr>
        <p:txBody>
          <a:bodyPr/>
          <a:lstStyle/>
          <a:p>
            <a:endParaRPr lang="en-AU" dirty="0"/>
          </a:p>
          <a:p>
            <a:r>
              <a:rPr lang="en-AU" sz="3600" dirty="0"/>
              <a:t>Member save phone call Step 5 – </a:t>
            </a:r>
          </a:p>
          <a:p>
            <a:r>
              <a:rPr lang="en-AU" sz="3600" dirty="0"/>
              <a:t>Exceed expectations and follow through</a:t>
            </a:r>
          </a:p>
          <a:p>
            <a:endParaRPr lang="en-AU" dirty="0"/>
          </a:p>
        </p:txBody>
      </p:sp>
      <p:sp>
        <p:nvSpPr>
          <p:cNvPr id="3" name="Content Placeholder 2">
            <a:extLst>
              <a:ext uri="{FF2B5EF4-FFF2-40B4-BE49-F238E27FC236}">
                <a16:creationId xmlns:a16="http://schemas.microsoft.com/office/drawing/2014/main" id="{4B899C05-9DB1-44E1-91D3-EFB91E86B098}"/>
              </a:ext>
            </a:extLst>
          </p:cNvPr>
          <p:cNvSpPr>
            <a:spLocks noGrp="1"/>
          </p:cNvSpPr>
          <p:nvPr>
            <p:ph sz="half" idx="1"/>
          </p:nvPr>
        </p:nvSpPr>
        <p:spPr>
          <a:xfrm>
            <a:off x="609600" y="1340769"/>
            <a:ext cx="10959008" cy="5517231"/>
          </a:xfrm>
        </p:spPr>
        <p:txBody>
          <a:bodyPr/>
          <a:lstStyle/>
          <a:p>
            <a:r>
              <a:rPr lang="en-US" dirty="0"/>
              <a:t>Regardless of the outcome, you MUST follow through with what you said you would do.</a:t>
            </a:r>
          </a:p>
          <a:p>
            <a:r>
              <a:rPr lang="en-US" dirty="0"/>
              <a:t>If you said you would call back at a particular time then do so.</a:t>
            </a:r>
          </a:p>
          <a:p>
            <a:r>
              <a:rPr lang="en-US" dirty="0"/>
              <a:t>If you said you would book the member in to a class then do it.</a:t>
            </a:r>
          </a:p>
          <a:p>
            <a:r>
              <a:rPr lang="en-US" dirty="0"/>
              <a:t>If you said you would email further information about our safety policies then do it.</a:t>
            </a:r>
          </a:p>
          <a:p>
            <a:r>
              <a:rPr lang="en-US" dirty="0"/>
              <a:t>If you said you would pass on their feedback then do so.</a:t>
            </a:r>
          </a:p>
          <a:p>
            <a:r>
              <a:rPr lang="en-US" dirty="0"/>
              <a:t>If you said you can offer a complimentary day pass to a friend then do it.</a:t>
            </a:r>
          </a:p>
          <a:p>
            <a:r>
              <a:rPr lang="en-US" dirty="0"/>
              <a:t>If you said you’d be waiting for them at reception on their first work out back then be there!</a:t>
            </a:r>
          </a:p>
          <a:p>
            <a:pPr marL="0" indent="0">
              <a:buNone/>
            </a:pPr>
            <a:endParaRPr lang="en-US" dirty="0"/>
          </a:p>
        </p:txBody>
      </p:sp>
    </p:spTree>
    <p:extLst>
      <p:ext uri="{BB962C8B-B14F-4D97-AF65-F5344CB8AC3E}">
        <p14:creationId xmlns:p14="http://schemas.microsoft.com/office/powerpoint/2010/main" val="48067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617A6C-4127-4684-9E70-CFAB59BD996D}"/>
              </a:ext>
            </a:extLst>
          </p:cNvPr>
          <p:cNvSpPr>
            <a:spLocks noGrp="1"/>
          </p:cNvSpPr>
          <p:nvPr>
            <p:ph type="body" sz="quarter" idx="10"/>
          </p:nvPr>
        </p:nvSpPr>
        <p:spPr/>
        <p:txBody>
          <a:bodyPr/>
          <a:lstStyle/>
          <a:p>
            <a:r>
              <a:rPr lang="en-AU" dirty="0"/>
              <a:t>Commit to memory </a:t>
            </a:r>
            <a:r>
              <a:rPr lang="en-AU" dirty="0">
                <a:sym typeface="Wingdings" panose="05000000000000000000" pitchFamily="2" charset="2"/>
              </a:rPr>
              <a:t></a:t>
            </a:r>
            <a:endParaRPr lang="en-AU" dirty="0"/>
          </a:p>
        </p:txBody>
      </p:sp>
      <p:sp>
        <p:nvSpPr>
          <p:cNvPr id="3" name="Content Placeholder 2">
            <a:extLst>
              <a:ext uri="{FF2B5EF4-FFF2-40B4-BE49-F238E27FC236}">
                <a16:creationId xmlns:a16="http://schemas.microsoft.com/office/drawing/2014/main" id="{455D7895-DDB4-472C-9E59-F6772F5A3526}"/>
              </a:ext>
            </a:extLst>
          </p:cNvPr>
          <p:cNvSpPr>
            <a:spLocks noGrp="1"/>
          </p:cNvSpPr>
          <p:nvPr>
            <p:ph sz="half" idx="1"/>
          </p:nvPr>
        </p:nvSpPr>
        <p:spPr/>
        <p:txBody>
          <a:bodyPr/>
          <a:lstStyle/>
          <a:p>
            <a:r>
              <a:rPr lang="en-AU" sz="4800" dirty="0">
                <a:solidFill>
                  <a:srgbClr val="B60CA2"/>
                </a:solidFill>
              </a:rPr>
              <a:t>P</a:t>
            </a:r>
            <a:r>
              <a:rPr lang="en-AU" sz="4800" dirty="0"/>
              <a:t>repare</a:t>
            </a:r>
          </a:p>
          <a:p>
            <a:r>
              <a:rPr lang="en-AU" sz="4800" dirty="0">
                <a:solidFill>
                  <a:srgbClr val="B60CA2"/>
                </a:solidFill>
              </a:rPr>
              <a:t>R</a:t>
            </a:r>
            <a:r>
              <a:rPr lang="en-AU" sz="4800" dirty="0"/>
              <a:t>apport</a:t>
            </a:r>
          </a:p>
          <a:p>
            <a:r>
              <a:rPr lang="en-AU" sz="4800" dirty="0">
                <a:solidFill>
                  <a:srgbClr val="B60CA2"/>
                </a:solidFill>
              </a:rPr>
              <a:t>I</a:t>
            </a:r>
            <a:r>
              <a:rPr lang="en-AU" sz="4800" dirty="0"/>
              <a:t>solate</a:t>
            </a:r>
          </a:p>
          <a:p>
            <a:r>
              <a:rPr lang="en-AU" sz="4800" dirty="0">
                <a:solidFill>
                  <a:srgbClr val="B60CA2"/>
                </a:solidFill>
              </a:rPr>
              <a:t>D</a:t>
            </a:r>
            <a:r>
              <a:rPr lang="en-AU" sz="4800" dirty="0"/>
              <a:t>eliver options</a:t>
            </a:r>
          </a:p>
          <a:p>
            <a:r>
              <a:rPr lang="en-US" sz="4800" dirty="0">
                <a:solidFill>
                  <a:srgbClr val="B60CA2"/>
                </a:solidFill>
              </a:rPr>
              <a:t>E</a:t>
            </a:r>
            <a:r>
              <a:rPr lang="en-US" sz="4800" dirty="0"/>
              <a:t>xceed expectations &amp; f</a:t>
            </a:r>
            <a:r>
              <a:rPr lang="en-AU" sz="4800" dirty="0"/>
              <a:t>ollow through</a:t>
            </a:r>
          </a:p>
        </p:txBody>
      </p:sp>
    </p:spTree>
    <p:extLst>
      <p:ext uri="{BB962C8B-B14F-4D97-AF65-F5344CB8AC3E}">
        <p14:creationId xmlns:p14="http://schemas.microsoft.com/office/powerpoint/2010/main" val="30239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1461AE-B9AF-4F38-B27F-92D0AE4EB12D}"/>
              </a:ext>
            </a:extLst>
          </p:cNvPr>
          <p:cNvSpPr>
            <a:spLocks noGrp="1"/>
          </p:cNvSpPr>
          <p:nvPr>
            <p:ph type="body" sz="quarter" idx="10"/>
          </p:nvPr>
        </p:nvSpPr>
        <p:spPr/>
        <p:txBody>
          <a:bodyPr/>
          <a:lstStyle/>
          <a:p>
            <a:r>
              <a:rPr lang="en-US" dirty="0"/>
              <a:t>Now we have a process</a:t>
            </a:r>
            <a:endParaRPr lang="en-AU" dirty="0"/>
          </a:p>
        </p:txBody>
      </p:sp>
      <p:sp>
        <p:nvSpPr>
          <p:cNvPr id="3" name="Content Placeholder 2">
            <a:extLst>
              <a:ext uri="{FF2B5EF4-FFF2-40B4-BE49-F238E27FC236}">
                <a16:creationId xmlns:a16="http://schemas.microsoft.com/office/drawing/2014/main" id="{DB573CD4-CA5B-4F8A-9312-EEDA4EAAC1DF}"/>
              </a:ext>
            </a:extLst>
          </p:cNvPr>
          <p:cNvSpPr>
            <a:spLocks noGrp="1"/>
          </p:cNvSpPr>
          <p:nvPr>
            <p:ph sz="half" idx="1"/>
          </p:nvPr>
        </p:nvSpPr>
        <p:spPr>
          <a:xfrm>
            <a:off x="609600" y="1052737"/>
            <a:ext cx="10959008" cy="4813996"/>
          </a:xfrm>
        </p:spPr>
        <p:txBody>
          <a:bodyPr/>
          <a:lstStyle/>
          <a:p>
            <a:pPr marL="0" indent="0" algn="ctr">
              <a:buNone/>
            </a:pPr>
            <a:endParaRPr lang="en-US" sz="6600" dirty="0"/>
          </a:p>
          <a:p>
            <a:pPr marL="0" indent="0" algn="ctr">
              <a:buNone/>
            </a:pPr>
            <a:r>
              <a:rPr lang="en-US" sz="6600" dirty="0"/>
              <a:t>Let’s take a look at a few likely scenarios..</a:t>
            </a:r>
            <a:endParaRPr lang="en-AU" sz="6600" dirty="0"/>
          </a:p>
          <a:p>
            <a:endParaRPr lang="en-AU" dirty="0"/>
          </a:p>
        </p:txBody>
      </p:sp>
    </p:spTree>
    <p:extLst>
      <p:ext uri="{BB962C8B-B14F-4D97-AF65-F5344CB8AC3E}">
        <p14:creationId xmlns:p14="http://schemas.microsoft.com/office/powerpoint/2010/main" val="274123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7482F5-AF77-4D74-8D76-9C502769E245}"/>
              </a:ext>
            </a:extLst>
          </p:cNvPr>
          <p:cNvSpPr>
            <a:spLocks noGrp="1"/>
          </p:cNvSpPr>
          <p:nvPr>
            <p:ph type="body" sz="quarter" idx="10"/>
          </p:nvPr>
        </p:nvSpPr>
        <p:spPr/>
        <p:txBody>
          <a:bodyPr/>
          <a:lstStyle/>
          <a:p>
            <a:endParaRPr lang="en-AU" sz="3600" dirty="0"/>
          </a:p>
          <a:p>
            <a:r>
              <a:rPr lang="en-AU" sz="2800" dirty="0"/>
              <a:t>I don’t want to come back to the gym because I’m scared for my health</a:t>
            </a:r>
          </a:p>
          <a:p>
            <a:r>
              <a:rPr lang="en-US" sz="2800" dirty="0"/>
              <a:t>                                                 </a:t>
            </a:r>
            <a:r>
              <a:rPr lang="en-AU" sz="2800" dirty="0"/>
              <a:t>Tips and tools</a:t>
            </a:r>
          </a:p>
          <a:p>
            <a:r>
              <a:rPr lang="en-AU" sz="3600" dirty="0"/>
              <a:t>.</a:t>
            </a:r>
          </a:p>
        </p:txBody>
      </p:sp>
      <p:sp>
        <p:nvSpPr>
          <p:cNvPr id="3" name="Content Placeholder 2">
            <a:extLst>
              <a:ext uri="{FF2B5EF4-FFF2-40B4-BE49-F238E27FC236}">
                <a16:creationId xmlns:a16="http://schemas.microsoft.com/office/drawing/2014/main" id="{829EAACA-51CE-48EB-ADC3-6B967160A451}"/>
              </a:ext>
            </a:extLst>
          </p:cNvPr>
          <p:cNvSpPr>
            <a:spLocks noGrp="1"/>
          </p:cNvSpPr>
          <p:nvPr>
            <p:ph sz="half" idx="1"/>
          </p:nvPr>
        </p:nvSpPr>
        <p:spPr>
          <a:xfrm>
            <a:off x="609600" y="1052736"/>
            <a:ext cx="10959008" cy="5676677"/>
          </a:xfrm>
        </p:spPr>
        <p:txBody>
          <a:bodyPr/>
          <a:lstStyle/>
          <a:p>
            <a:pPr marL="0" indent="0">
              <a:buNone/>
            </a:pPr>
            <a:r>
              <a:rPr lang="en-AU" dirty="0"/>
              <a:t>    The fear is REAL for many people. Be kind. Show compassion. We care!</a:t>
            </a:r>
          </a:p>
          <a:p>
            <a:r>
              <a:rPr lang="en-AU" dirty="0"/>
              <a:t>Things that may help:</a:t>
            </a:r>
          </a:p>
          <a:p>
            <a:r>
              <a:rPr lang="en-AU" dirty="0"/>
              <a:t>Highlight as many things as you can to help give CONFIDENCE to the member. We have been preparing. We are competent. You can trust us.</a:t>
            </a:r>
          </a:p>
          <a:p>
            <a:r>
              <a:rPr lang="en-US" dirty="0"/>
              <a:t>How would you describe your  current health?</a:t>
            </a:r>
          </a:p>
          <a:p>
            <a:r>
              <a:rPr lang="en-US" dirty="0"/>
              <a:t>The health and safety of our members is our top priority. Is there a particular reason you are feeling nervous for your health? </a:t>
            </a:r>
          </a:p>
          <a:p>
            <a:r>
              <a:rPr lang="en-US" dirty="0"/>
              <a:t>This one is HUGE. Our health &amp; safety policies are based on the required frame work however we have gone above and beyond. All policies are enforced. Have the policies close by so you can refer to them. Distancing. Temperature checks. Sanitising. Commit as much of this information to memory as possible. Speak confidently to gain trust. </a:t>
            </a:r>
            <a:endParaRPr lang="en-AU" dirty="0"/>
          </a:p>
        </p:txBody>
      </p:sp>
    </p:spTree>
    <p:extLst>
      <p:ext uri="{BB962C8B-B14F-4D97-AF65-F5344CB8AC3E}">
        <p14:creationId xmlns:p14="http://schemas.microsoft.com/office/powerpoint/2010/main" val="303479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915C60-E448-4B3B-8ACD-BB5BC9AA470F}"/>
              </a:ext>
            </a:extLst>
          </p:cNvPr>
          <p:cNvSpPr>
            <a:spLocks noGrp="1"/>
          </p:cNvSpPr>
          <p:nvPr>
            <p:ph type="body" sz="quarter" idx="10"/>
          </p:nvPr>
        </p:nvSpPr>
        <p:spPr>
          <a:xfrm>
            <a:off x="0" y="0"/>
            <a:ext cx="12192000" cy="1052736"/>
          </a:xfrm>
        </p:spPr>
        <p:txBody>
          <a:bodyPr/>
          <a:lstStyle/>
          <a:p>
            <a:endParaRPr lang="en-AU" dirty="0"/>
          </a:p>
          <a:p>
            <a:r>
              <a:rPr lang="en-AU" dirty="0"/>
              <a:t>I </a:t>
            </a:r>
            <a:r>
              <a:rPr lang="en-AU" sz="2800" dirty="0"/>
              <a:t>don’t want to come back to the gym because I’m scared for my health</a:t>
            </a:r>
          </a:p>
          <a:p>
            <a:r>
              <a:rPr lang="en-AU" sz="2800" dirty="0"/>
              <a:t>                                              Tips and tools</a:t>
            </a:r>
          </a:p>
          <a:p>
            <a:endParaRPr lang="en-AU" dirty="0"/>
          </a:p>
        </p:txBody>
      </p:sp>
      <p:sp>
        <p:nvSpPr>
          <p:cNvPr id="3" name="Content Placeholder 2">
            <a:extLst>
              <a:ext uri="{FF2B5EF4-FFF2-40B4-BE49-F238E27FC236}">
                <a16:creationId xmlns:a16="http://schemas.microsoft.com/office/drawing/2014/main" id="{1C54CC28-F06B-486B-AA0D-2AD117570AFA}"/>
              </a:ext>
            </a:extLst>
          </p:cNvPr>
          <p:cNvSpPr>
            <a:spLocks noGrp="1"/>
          </p:cNvSpPr>
          <p:nvPr>
            <p:ph sz="half" idx="1"/>
          </p:nvPr>
        </p:nvSpPr>
        <p:spPr>
          <a:xfrm>
            <a:off x="616496" y="1585913"/>
            <a:ext cx="10959008" cy="5084080"/>
          </a:xfrm>
        </p:spPr>
        <p:txBody>
          <a:bodyPr/>
          <a:lstStyle/>
          <a:p>
            <a:r>
              <a:rPr lang="en-AU" sz="2600" dirty="0"/>
              <a:t>Suggest booking their first work out.</a:t>
            </a:r>
          </a:p>
          <a:p>
            <a:r>
              <a:rPr lang="en-AU" sz="2600" dirty="0"/>
              <a:t>Talk about the benefits of combining in club work outs with My Fernwood.</a:t>
            </a:r>
          </a:p>
          <a:p>
            <a:r>
              <a:rPr lang="en-AU" sz="2600" dirty="0"/>
              <a:t>Suggest Wise hour if age appropriate.</a:t>
            </a:r>
          </a:p>
          <a:p>
            <a:r>
              <a:rPr lang="en-AU" sz="2600" dirty="0"/>
              <a:t>Invite the member to visit the club for a 30 minutes Health and Wellness check in (included in Health and wellness gift pack). This is a one on one visit. The team member  does not need to be cert 3 or 4 trained but they do need to know how to connect and move the member in to their next visit to the club. This is a great first step for members who are feeling nervous about their health and wellness. </a:t>
            </a:r>
          </a:p>
        </p:txBody>
      </p:sp>
    </p:spTree>
    <p:extLst>
      <p:ext uri="{BB962C8B-B14F-4D97-AF65-F5344CB8AC3E}">
        <p14:creationId xmlns:p14="http://schemas.microsoft.com/office/powerpoint/2010/main" val="46699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915C60-E448-4B3B-8ACD-BB5BC9AA470F}"/>
              </a:ext>
            </a:extLst>
          </p:cNvPr>
          <p:cNvSpPr>
            <a:spLocks noGrp="1"/>
          </p:cNvSpPr>
          <p:nvPr>
            <p:ph type="body" sz="quarter" idx="10"/>
          </p:nvPr>
        </p:nvSpPr>
        <p:spPr>
          <a:xfrm>
            <a:off x="0" y="0"/>
            <a:ext cx="12192000" cy="1052736"/>
          </a:xfrm>
        </p:spPr>
        <p:txBody>
          <a:bodyPr/>
          <a:lstStyle/>
          <a:p>
            <a:endParaRPr lang="en-AU" dirty="0"/>
          </a:p>
          <a:p>
            <a:r>
              <a:rPr lang="en-AU" dirty="0"/>
              <a:t>I </a:t>
            </a:r>
            <a:r>
              <a:rPr lang="en-AU" sz="2800" dirty="0"/>
              <a:t>don’t want to come back to the gym because I’m scared for my health</a:t>
            </a:r>
          </a:p>
          <a:p>
            <a:r>
              <a:rPr lang="en-AU" sz="2800" dirty="0"/>
              <a:t>                                              Tips and tools</a:t>
            </a:r>
          </a:p>
          <a:p>
            <a:endParaRPr lang="en-AU" dirty="0"/>
          </a:p>
        </p:txBody>
      </p:sp>
      <p:sp>
        <p:nvSpPr>
          <p:cNvPr id="3" name="Content Placeholder 2">
            <a:extLst>
              <a:ext uri="{FF2B5EF4-FFF2-40B4-BE49-F238E27FC236}">
                <a16:creationId xmlns:a16="http://schemas.microsoft.com/office/drawing/2014/main" id="{1C54CC28-F06B-486B-AA0D-2AD117570AFA}"/>
              </a:ext>
            </a:extLst>
          </p:cNvPr>
          <p:cNvSpPr>
            <a:spLocks noGrp="1"/>
          </p:cNvSpPr>
          <p:nvPr>
            <p:ph sz="half" idx="1"/>
          </p:nvPr>
        </p:nvSpPr>
        <p:spPr>
          <a:xfrm>
            <a:off x="616496" y="1343025"/>
            <a:ext cx="10959008" cy="4757738"/>
          </a:xfrm>
        </p:spPr>
        <p:txBody>
          <a:bodyPr/>
          <a:lstStyle/>
          <a:p>
            <a:pPr marL="0" indent="0">
              <a:buNone/>
            </a:pPr>
            <a:r>
              <a:rPr lang="en-AU" sz="2600" dirty="0"/>
              <a:t>Consider providing a 45 minute time slot (similar to The Wise hour) which is dedicated solely to members who have extreme concerns and hesitations. This could be in off peak. In just one area of the club perhaps? It could be a supervised workout if resources are available. You may reduce participant numbers even further. These bookings are accepted not based on age criteria as in Wise hour but on the extreme caution these members are displaying. One of these time slots per week combined with My Fernwood? Now let’s get them booked in to the next workout.</a:t>
            </a:r>
          </a:p>
          <a:p>
            <a:pPr marL="0" indent="0">
              <a:buNone/>
            </a:pPr>
            <a:r>
              <a:rPr lang="en-AU" sz="2600" dirty="0"/>
              <a:t>Desired outcome! Let’s do our best to get a commitment of just one visit. This will then of course be followed up.  (Use the CRM). The member does not have to commit to not cancelling, we would just love them to commit to a visit and then a further chat. What most members are doing….</a:t>
            </a:r>
          </a:p>
          <a:p>
            <a:pPr marL="0" indent="0">
              <a:buNone/>
            </a:pPr>
            <a:endParaRPr lang="en-AU" sz="2600" dirty="0"/>
          </a:p>
        </p:txBody>
      </p:sp>
    </p:spTree>
    <p:extLst>
      <p:ext uri="{BB962C8B-B14F-4D97-AF65-F5344CB8AC3E}">
        <p14:creationId xmlns:p14="http://schemas.microsoft.com/office/powerpoint/2010/main" val="72004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1B1D94-E73F-4E25-8B2F-EF251F585A5F}"/>
              </a:ext>
            </a:extLst>
          </p:cNvPr>
          <p:cNvSpPr>
            <a:spLocks noGrp="1"/>
          </p:cNvSpPr>
          <p:nvPr>
            <p:ph type="body" sz="quarter" idx="10"/>
          </p:nvPr>
        </p:nvSpPr>
        <p:spPr/>
        <p:txBody>
          <a:bodyPr/>
          <a:lstStyle/>
          <a:p>
            <a:r>
              <a:rPr lang="en-AU" dirty="0"/>
              <a:t>I can’t get in to the workouts I want….</a:t>
            </a:r>
          </a:p>
        </p:txBody>
      </p:sp>
      <p:sp>
        <p:nvSpPr>
          <p:cNvPr id="3" name="Content Placeholder 2">
            <a:extLst>
              <a:ext uri="{FF2B5EF4-FFF2-40B4-BE49-F238E27FC236}">
                <a16:creationId xmlns:a16="http://schemas.microsoft.com/office/drawing/2014/main" id="{C07A20DD-6C12-4652-9F7D-0FEFD4486666}"/>
              </a:ext>
            </a:extLst>
          </p:cNvPr>
          <p:cNvSpPr>
            <a:spLocks noGrp="1"/>
          </p:cNvSpPr>
          <p:nvPr>
            <p:ph sz="half" idx="1"/>
          </p:nvPr>
        </p:nvSpPr>
        <p:spPr>
          <a:xfrm>
            <a:off x="609600" y="1157289"/>
            <a:ext cx="10959008" cy="5529262"/>
          </a:xfrm>
        </p:spPr>
        <p:txBody>
          <a:bodyPr/>
          <a:lstStyle/>
          <a:p>
            <a:pPr marL="0" indent="0">
              <a:buNone/>
            </a:pPr>
            <a:r>
              <a:rPr lang="en-AU" dirty="0"/>
              <a:t>If you hear this, you need to GET CREATIVE! We will be faced with enough objections so get rid of this one! </a:t>
            </a:r>
          </a:p>
          <a:p>
            <a:r>
              <a:rPr lang="en-AU" dirty="0"/>
              <a:t>Add classes, shorten classes. Not a time for one hour classes.</a:t>
            </a:r>
          </a:p>
          <a:p>
            <a:r>
              <a:rPr lang="en-AU" dirty="0"/>
              <a:t>Continue with bootcamp</a:t>
            </a:r>
          </a:p>
          <a:p>
            <a:r>
              <a:rPr lang="en-AU" dirty="0"/>
              <a:t>How can you create extra space in your club? If your creche is not used in the afternoon, how can you utilise that room during that time?</a:t>
            </a:r>
          </a:p>
          <a:p>
            <a:r>
              <a:rPr lang="en-AU" dirty="0"/>
              <a:t>Can an office be adapted to suit one on one health checks?</a:t>
            </a:r>
          </a:p>
          <a:p>
            <a:r>
              <a:rPr lang="en-AU" dirty="0"/>
              <a:t>Can bikes in your cycle room be pushed back to create space for different style workouts or stretching space away from the gym floor?</a:t>
            </a:r>
          </a:p>
          <a:p>
            <a:r>
              <a:rPr lang="en-AU" dirty="0"/>
              <a:t>Use group fitness rooms for stretching and abs, one on ones etc</a:t>
            </a:r>
          </a:p>
          <a:p>
            <a:r>
              <a:rPr lang="en-AU" dirty="0"/>
              <a:t>Do you have a storeroom that can be cleared?</a:t>
            </a:r>
          </a:p>
          <a:p>
            <a:pPr marL="0" indent="0">
              <a:buNone/>
            </a:pPr>
            <a:endParaRPr lang="en-AU" dirty="0"/>
          </a:p>
          <a:p>
            <a:endParaRPr lang="en-AU" dirty="0"/>
          </a:p>
        </p:txBody>
      </p:sp>
    </p:spTree>
    <p:extLst>
      <p:ext uri="{BB962C8B-B14F-4D97-AF65-F5344CB8AC3E}">
        <p14:creationId xmlns:p14="http://schemas.microsoft.com/office/powerpoint/2010/main" val="303122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AE47B3-820B-47BA-8BAF-D109C737D6B9}"/>
              </a:ext>
            </a:extLst>
          </p:cNvPr>
          <p:cNvSpPr>
            <a:spLocks noGrp="1"/>
          </p:cNvSpPr>
          <p:nvPr>
            <p:ph type="body" sz="quarter" idx="10"/>
          </p:nvPr>
        </p:nvSpPr>
        <p:spPr/>
        <p:txBody>
          <a:bodyPr/>
          <a:lstStyle/>
          <a:p>
            <a:r>
              <a:rPr lang="en-AU" dirty="0"/>
              <a:t>It’s an exciting time as our clubs re open their doors..</a:t>
            </a:r>
          </a:p>
        </p:txBody>
      </p:sp>
      <p:sp>
        <p:nvSpPr>
          <p:cNvPr id="3" name="Content Placeholder 2">
            <a:extLst>
              <a:ext uri="{FF2B5EF4-FFF2-40B4-BE49-F238E27FC236}">
                <a16:creationId xmlns:a16="http://schemas.microsoft.com/office/drawing/2014/main" id="{5C71FD6E-808C-4773-B4A1-83370236308B}"/>
              </a:ext>
            </a:extLst>
          </p:cNvPr>
          <p:cNvSpPr>
            <a:spLocks noGrp="1"/>
          </p:cNvSpPr>
          <p:nvPr>
            <p:ph sz="half" idx="1"/>
          </p:nvPr>
        </p:nvSpPr>
        <p:spPr>
          <a:xfrm>
            <a:off x="609600" y="1340769"/>
            <a:ext cx="10959008" cy="5117181"/>
          </a:xfrm>
        </p:spPr>
        <p:txBody>
          <a:bodyPr/>
          <a:lstStyle/>
          <a:p>
            <a:pPr marL="0" indent="0">
              <a:buNone/>
            </a:pPr>
            <a:endParaRPr lang="en-AU" dirty="0"/>
          </a:p>
          <a:p>
            <a:pPr marL="0" indent="0">
              <a:buNone/>
            </a:pPr>
            <a:r>
              <a:rPr lang="en-AU" dirty="0"/>
              <a:t>We are delighted to welcome our members back in to the club.</a:t>
            </a:r>
          </a:p>
          <a:p>
            <a:pPr marL="0" indent="0">
              <a:buNone/>
            </a:pPr>
            <a:endParaRPr lang="en-AU" dirty="0"/>
          </a:p>
          <a:p>
            <a:pPr marL="0" indent="0">
              <a:buNone/>
            </a:pPr>
            <a:r>
              <a:rPr lang="en-AU" dirty="0"/>
              <a:t>We know that the majority of our members will be THRILLED to be back in action!</a:t>
            </a:r>
          </a:p>
          <a:p>
            <a:pPr marL="0" indent="0">
              <a:buNone/>
            </a:pPr>
            <a:endParaRPr lang="en-AU" dirty="0"/>
          </a:p>
          <a:p>
            <a:pPr marL="0" indent="0">
              <a:buNone/>
            </a:pPr>
            <a:r>
              <a:rPr lang="en-AU" dirty="0"/>
              <a:t>However, it is to be EXPECTED that at this time, SOME of our members will reach out and express concern and hesitation about their return to club.</a:t>
            </a:r>
          </a:p>
          <a:p>
            <a:pPr marL="0" indent="0">
              <a:buNone/>
            </a:pPr>
            <a:endParaRPr lang="en-AU" dirty="0"/>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53810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FE5EA0-38A1-4E7B-9A10-2A223523F757}"/>
              </a:ext>
            </a:extLst>
          </p:cNvPr>
          <p:cNvSpPr>
            <a:spLocks noGrp="1"/>
          </p:cNvSpPr>
          <p:nvPr>
            <p:ph type="body" sz="quarter" idx="10"/>
          </p:nvPr>
        </p:nvSpPr>
        <p:spPr/>
        <p:txBody>
          <a:bodyPr/>
          <a:lstStyle/>
          <a:p>
            <a:r>
              <a:rPr lang="en-AU" dirty="0"/>
              <a:t>I’m out of shape and wont be able to keep up.</a:t>
            </a:r>
          </a:p>
        </p:txBody>
      </p:sp>
      <p:sp>
        <p:nvSpPr>
          <p:cNvPr id="3" name="Content Placeholder 2">
            <a:extLst>
              <a:ext uri="{FF2B5EF4-FFF2-40B4-BE49-F238E27FC236}">
                <a16:creationId xmlns:a16="http://schemas.microsoft.com/office/drawing/2014/main" id="{095C534A-C7A8-468C-90DC-CB90FE69BAE6}"/>
              </a:ext>
            </a:extLst>
          </p:cNvPr>
          <p:cNvSpPr>
            <a:spLocks noGrp="1"/>
          </p:cNvSpPr>
          <p:nvPr>
            <p:ph sz="half" idx="1"/>
          </p:nvPr>
        </p:nvSpPr>
        <p:spPr>
          <a:xfrm>
            <a:off x="609600" y="1271588"/>
            <a:ext cx="10959008" cy="5300661"/>
          </a:xfrm>
        </p:spPr>
        <p:txBody>
          <a:bodyPr/>
          <a:lstStyle/>
          <a:p>
            <a:pPr marL="0" indent="0">
              <a:buNone/>
            </a:pPr>
            <a:r>
              <a:rPr lang="en-AU" dirty="0"/>
              <a:t>You’re not alone. After being at home for such a length of time, many members have mentioned this and we have processes in place to help. </a:t>
            </a:r>
          </a:p>
          <a:p>
            <a:r>
              <a:rPr lang="en-AU" dirty="0"/>
              <a:t>Lets get you active again and work together at a pace that suits you.</a:t>
            </a:r>
          </a:p>
          <a:p>
            <a:r>
              <a:rPr lang="en-AU" dirty="0"/>
              <a:t>It may sound daunting now but will only become more difficult. We are here to help you ease back in to your workouts.</a:t>
            </a:r>
          </a:p>
          <a:p>
            <a:r>
              <a:rPr lang="en-AU" dirty="0"/>
              <a:t>Increasing immunity is important.</a:t>
            </a:r>
          </a:p>
          <a:p>
            <a:r>
              <a:rPr lang="en-AU" dirty="0"/>
              <a:t>30 minute health and wellness check. This is included in your membership. We can guide you in to appropriate work outs from there.</a:t>
            </a:r>
          </a:p>
          <a:p>
            <a:r>
              <a:rPr lang="en-AU" dirty="0"/>
              <a:t>30 and 45 minute classes will be perfect.</a:t>
            </a:r>
          </a:p>
          <a:p>
            <a:r>
              <a:rPr lang="en-AU" dirty="0"/>
              <a:t>My Fernwood has many tools to help.</a:t>
            </a:r>
          </a:p>
        </p:txBody>
      </p:sp>
    </p:spTree>
    <p:extLst>
      <p:ext uri="{BB962C8B-B14F-4D97-AF65-F5344CB8AC3E}">
        <p14:creationId xmlns:p14="http://schemas.microsoft.com/office/powerpoint/2010/main" val="346315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1B1D94-E73F-4E25-8B2F-EF251F585A5F}"/>
              </a:ext>
            </a:extLst>
          </p:cNvPr>
          <p:cNvSpPr>
            <a:spLocks noGrp="1"/>
          </p:cNvSpPr>
          <p:nvPr>
            <p:ph type="body" sz="quarter" idx="10"/>
          </p:nvPr>
        </p:nvSpPr>
        <p:spPr/>
        <p:txBody>
          <a:bodyPr/>
          <a:lstStyle/>
          <a:p>
            <a:r>
              <a:rPr lang="en-AU" dirty="0"/>
              <a:t>I can’t afford it – tips and tools</a:t>
            </a:r>
          </a:p>
        </p:txBody>
      </p:sp>
      <p:sp>
        <p:nvSpPr>
          <p:cNvPr id="3" name="Content Placeholder 2">
            <a:extLst>
              <a:ext uri="{FF2B5EF4-FFF2-40B4-BE49-F238E27FC236}">
                <a16:creationId xmlns:a16="http://schemas.microsoft.com/office/drawing/2014/main" id="{C07A20DD-6C12-4652-9F7D-0FEFD4486666}"/>
              </a:ext>
            </a:extLst>
          </p:cNvPr>
          <p:cNvSpPr>
            <a:spLocks noGrp="1"/>
          </p:cNvSpPr>
          <p:nvPr>
            <p:ph sz="half" idx="1"/>
          </p:nvPr>
        </p:nvSpPr>
        <p:spPr>
          <a:xfrm>
            <a:off x="609600" y="1340768"/>
            <a:ext cx="10959008" cy="5517231"/>
          </a:xfrm>
        </p:spPr>
        <p:txBody>
          <a:bodyPr/>
          <a:lstStyle/>
          <a:p>
            <a:r>
              <a:rPr lang="en-AU" dirty="0"/>
              <a:t>We will hear this. Get comfortable having these conversations. Many people have lost their jobs – FACT.</a:t>
            </a:r>
          </a:p>
          <a:p>
            <a:r>
              <a:rPr lang="en-AU" dirty="0"/>
              <a:t>Our priority is to get our members back exercising.</a:t>
            </a:r>
          </a:p>
          <a:p>
            <a:r>
              <a:rPr lang="en-AU" dirty="0"/>
              <a:t>Can you offer deferral  for 2, 3 or 4 weeks but offer one COMPLIMENTARY in club workout per week? Combined with My Fernwood this may just be a great option. If you go down this path, follow up is the key. Continue to engage this member throughout this process. Maybe you ask them to bring a friend in with them?</a:t>
            </a:r>
          </a:p>
          <a:p>
            <a:r>
              <a:rPr lang="en-AU" dirty="0"/>
              <a:t>Show that you are prepared to work with them.</a:t>
            </a:r>
          </a:p>
          <a:p>
            <a:r>
              <a:rPr lang="en-AU" dirty="0"/>
              <a:t>The good will created shall come back ten fold.</a:t>
            </a:r>
          </a:p>
          <a:p>
            <a:r>
              <a:rPr lang="en-AU" dirty="0"/>
              <a:t>Don’t JUST put them on deferral, get them active and preferably in club.</a:t>
            </a:r>
          </a:p>
          <a:p>
            <a:pPr marL="0" indent="0">
              <a:buNone/>
            </a:pPr>
            <a:endParaRPr lang="en-AU" dirty="0"/>
          </a:p>
        </p:txBody>
      </p:sp>
    </p:spTree>
    <p:extLst>
      <p:ext uri="{BB962C8B-B14F-4D97-AF65-F5344CB8AC3E}">
        <p14:creationId xmlns:p14="http://schemas.microsoft.com/office/powerpoint/2010/main" val="428325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D3AF0-C547-4CA9-9B47-209123586F14}"/>
              </a:ext>
            </a:extLst>
          </p:cNvPr>
          <p:cNvSpPr>
            <a:spLocks noGrp="1"/>
          </p:cNvSpPr>
          <p:nvPr>
            <p:ph type="body" sz="quarter" idx="10"/>
          </p:nvPr>
        </p:nvSpPr>
        <p:spPr/>
        <p:txBody>
          <a:bodyPr/>
          <a:lstStyle/>
          <a:p>
            <a:r>
              <a:rPr lang="en-AU" sz="2800" dirty="0"/>
              <a:t>Role play - We have received an email from a member saying she wants to cancel at this time as she is not comfortable going to the gym.</a:t>
            </a:r>
          </a:p>
        </p:txBody>
      </p:sp>
      <p:sp>
        <p:nvSpPr>
          <p:cNvPr id="3" name="Content Placeholder 2">
            <a:extLst>
              <a:ext uri="{FF2B5EF4-FFF2-40B4-BE49-F238E27FC236}">
                <a16:creationId xmlns:a16="http://schemas.microsoft.com/office/drawing/2014/main" id="{07E805AC-6FC9-4E04-B3C1-01A4371FC0EE}"/>
              </a:ext>
            </a:extLst>
          </p:cNvPr>
          <p:cNvSpPr>
            <a:spLocks noGrp="1"/>
          </p:cNvSpPr>
          <p:nvPr>
            <p:ph sz="half" idx="1"/>
          </p:nvPr>
        </p:nvSpPr>
        <p:spPr>
          <a:xfrm>
            <a:off x="609600" y="1052735"/>
            <a:ext cx="10959008" cy="6405339"/>
          </a:xfrm>
        </p:spPr>
        <p:txBody>
          <a:bodyPr/>
          <a:lstStyle/>
          <a:p>
            <a:pPr marL="0" indent="0">
              <a:buNone/>
            </a:pPr>
            <a:r>
              <a:rPr lang="en-AU" sz="2000" dirty="0"/>
              <a:t>Hi is that Belinda? Hi Belinda it’s Ashleigh calling from Fernwood Fitness in Ascot Vale.</a:t>
            </a:r>
          </a:p>
          <a:p>
            <a:pPr marL="0" indent="0">
              <a:buNone/>
            </a:pPr>
            <a:r>
              <a:rPr lang="en-AU" sz="2000" dirty="0"/>
              <a:t>I’m the club manager here and I wanted to let you know that we received your email but the main reason for my call is to check in and see how you are going?</a:t>
            </a:r>
          </a:p>
          <a:p>
            <a:pPr marL="0" indent="0">
              <a:buNone/>
            </a:pPr>
            <a:r>
              <a:rPr lang="en-AU" sz="2000" dirty="0"/>
              <a:t>(listen actively and respond… build rapport)</a:t>
            </a:r>
          </a:p>
          <a:p>
            <a:pPr marL="0" indent="0">
              <a:buNone/>
            </a:pPr>
            <a:r>
              <a:rPr lang="en-AU" sz="2000" dirty="0"/>
              <a:t>I know you mentioned that you are not feeling comfortable about getting back in to the gym. I understand as it has certainly been an unsettling time. Would you mind sharing with me the main thing that makes you feel nervous about returning to Fernwood? I may be able to offer some information and help you work through that”</a:t>
            </a:r>
          </a:p>
          <a:p>
            <a:pPr marL="0" indent="0">
              <a:buNone/>
            </a:pPr>
            <a:r>
              <a:rPr lang="en-AU" sz="2000" dirty="0"/>
              <a:t>(isolate the concern and discuss)</a:t>
            </a:r>
          </a:p>
          <a:p>
            <a:pPr marL="0" indent="0">
              <a:buNone/>
            </a:pPr>
            <a:r>
              <a:rPr lang="en-AU" sz="2000" dirty="0"/>
              <a:t>Belinda you may not be aware of this but you have a  30 minute health and wellness check included in your membership. I would love to invite you in to this one on one session with myself where we will have an opportunity to discuss a plan for your health and wellness but it will also give you an opportunity to have a look around the club and see how meticulously we are following our health and safety policies. By seeing things in action it may make you more comfortable in resuming your workouts.</a:t>
            </a:r>
          </a:p>
          <a:p>
            <a:pPr marL="0" indent="0">
              <a:buNone/>
            </a:pPr>
            <a:r>
              <a:rPr lang="en-AU" sz="2000" dirty="0"/>
              <a:t>I can make a time for you now if you like?</a:t>
            </a:r>
          </a:p>
          <a:p>
            <a:pPr marL="0" indent="0">
              <a:buNone/>
            </a:pPr>
            <a:r>
              <a:rPr lang="en-AU" sz="2000" dirty="0"/>
              <a:t>(offer option)</a:t>
            </a:r>
          </a:p>
          <a:p>
            <a:pPr marL="0" indent="0">
              <a:buNone/>
            </a:pPr>
            <a:r>
              <a:rPr lang="en-AU" sz="2000" dirty="0"/>
              <a:t>What time of the day would suit you best? A morning afternoon or evening?</a:t>
            </a:r>
          </a:p>
          <a:p>
            <a:pPr marL="0" indent="0">
              <a:buNone/>
            </a:pPr>
            <a:r>
              <a:rPr lang="en-AU" sz="2000" dirty="0"/>
              <a:t>Thanks so much Belinda that is all booked in and I cant wait to see you tomorrow at 3pm.</a:t>
            </a:r>
          </a:p>
          <a:p>
            <a:pPr marL="0" indent="0">
              <a:buNone/>
            </a:pPr>
            <a:endParaRPr lang="en-AU" sz="2000" dirty="0"/>
          </a:p>
        </p:txBody>
      </p:sp>
    </p:spTree>
    <p:extLst>
      <p:ext uri="{BB962C8B-B14F-4D97-AF65-F5344CB8AC3E}">
        <p14:creationId xmlns:p14="http://schemas.microsoft.com/office/powerpoint/2010/main" val="120968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9605E-1FCB-4EC2-83ED-17501541C40A}"/>
              </a:ext>
            </a:extLst>
          </p:cNvPr>
          <p:cNvSpPr>
            <a:spLocks noGrp="1"/>
          </p:cNvSpPr>
          <p:nvPr>
            <p:ph type="body" sz="quarter" idx="10"/>
          </p:nvPr>
        </p:nvSpPr>
        <p:spPr/>
        <p:txBody>
          <a:bodyPr/>
          <a:lstStyle/>
          <a:p>
            <a:r>
              <a:rPr lang="en-AU" sz="3200" dirty="0"/>
              <a:t>Throughout re open, we aim to..</a:t>
            </a:r>
          </a:p>
        </p:txBody>
      </p:sp>
      <p:sp>
        <p:nvSpPr>
          <p:cNvPr id="3" name="Content Placeholder 2">
            <a:extLst>
              <a:ext uri="{FF2B5EF4-FFF2-40B4-BE49-F238E27FC236}">
                <a16:creationId xmlns:a16="http://schemas.microsoft.com/office/drawing/2014/main" id="{7514329B-3F21-400A-8A85-E69767395BC2}"/>
              </a:ext>
            </a:extLst>
          </p:cNvPr>
          <p:cNvSpPr>
            <a:spLocks noGrp="1"/>
          </p:cNvSpPr>
          <p:nvPr>
            <p:ph sz="half" idx="1"/>
          </p:nvPr>
        </p:nvSpPr>
        <p:spPr>
          <a:xfrm>
            <a:off x="214313" y="1052736"/>
            <a:ext cx="11730037" cy="5619527"/>
          </a:xfrm>
        </p:spPr>
        <p:txBody>
          <a:bodyPr/>
          <a:lstStyle/>
          <a:p>
            <a:pPr>
              <a:buFontTx/>
              <a:buChar char="-"/>
            </a:pPr>
            <a:endParaRPr lang="en-AU" sz="2600" dirty="0"/>
          </a:p>
          <a:p>
            <a:pPr marL="0" indent="0" algn="ctr">
              <a:buNone/>
            </a:pPr>
            <a:endParaRPr lang="en-AU" sz="4400" b="1" dirty="0"/>
          </a:p>
          <a:p>
            <a:pPr marL="0" indent="0" algn="ctr">
              <a:buNone/>
            </a:pPr>
            <a:r>
              <a:rPr lang="en-AU" sz="4400" b="1" dirty="0"/>
              <a:t>Inspire member CONFIDENCE</a:t>
            </a:r>
          </a:p>
          <a:p>
            <a:pPr marL="0" indent="0" algn="ctr">
              <a:buNone/>
            </a:pPr>
            <a:r>
              <a:rPr lang="en-AU" sz="4400" b="1" dirty="0"/>
              <a:t>Display team COMPETENCE</a:t>
            </a:r>
          </a:p>
          <a:p>
            <a:pPr marL="0" indent="0" algn="ctr">
              <a:buNone/>
            </a:pPr>
            <a:r>
              <a:rPr lang="en-AU" sz="4400" b="1" dirty="0"/>
              <a:t>Strengthen mutual TRUST</a:t>
            </a:r>
          </a:p>
          <a:p>
            <a:pPr marL="0" indent="0" algn="ctr">
              <a:buNone/>
            </a:pPr>
            <a:endParaRPr lang="en-AU" sz="4400" b="1" dirty="0"/>
          </a:p>
          <a:p>
            <a:endParaRPr lang="en-AU" dirty="0"/>
          </a:p>
        </p:txBody>
      </p:sp>
    </p:spTree>
    <p:extLst>
      <p:ext uri="{BB962C8B-B14F-4D97-AF65-F5344CB8AC3E}">
        <p14:creationId xmlns:p14="http://schemas.microsoft.com/office/powerpoint/2010/main" val="34658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A14B5C-61ED-4EEC-A004-39245802510A}"/>
              </a:ext>
            </a:extLst>
          </p:cNvPr>
          <p:cNvSpPr>
            <a:spLocks noGrp="1"/>
          </p:cNvSpPr>
          <p:nvPr>
            <p:ph type="body" sz="quarter" idx="10"/>
          </p:nvPr>
        </p:nvSpPr>
        <p:spPr>
          <a:xfrm>
            <a:off x="0" y="0"/>
            <a:ext cx="12192000" cy="1052736"/>
          </a:xfrm>
        </p:spPr>
        <p:txBody>
          <a:bodyPr/>
          <a:lstStyle/>
          <a:p>
            <a:pPr marL="0"/>
            <a:endParaRPr lang="en-AU" dirty="0"/>
          </a:p>
          <a:p>
            <a:pPr marL="0"/>
            <a:endParaRPr lang="en-AU" dirty="0"/>
          </a:p>
          <a:p>
            <a:pPr marL="0"/>
            <a:r>
              <a:rPr lang="en-AU" dirty="0"/>
              <a:t>Members that reach out to express concerns may do so via email..</a:t>
            </a:r>
          </a:p>
          <a:p>
            <a:pPr marL="0"/>
            <a:endParaRPr lang="en-AU" dirty="0"/>
          </a:p>
          <a:p>
            <a:endParaRPr lang="en-AU" dirty="0"/>
          </a:p>
        </p:txBody>
      </p:sp>
      <p:sp>
        <p:nvSpPr>
          <p:cNvPr id="3" name="Content Placeholder 2">
            <a:extLst>
              <a:ext uri="{FF2B5EF4-FFF2-40B4-BE49-F238E27FC236}">
                <a16:creationId xmlns:a16="http://schemas.microsoft.com/office/drawing/2014/main" id="{4EB79563-E15C-4ECB-A2A9-309B282E2AAF}"/>
              </a:ext>
            </a:extLst>
          </p:cNvPr>
          <p:cNvSpPr>
            <a:spLocks noGrp="1"/>
          </p:cNvSpPr>
          <p:nvPr>
            <p:ph sz="half" idx="1"/>
          </p:nvPr>
        </p:nvSpPr>
        <p:spPr>
          <a:xfrm>
            <a:off x="609600" y="1340769"/>
            <a:ext cx="10959008" cy="5331494"/>
          </a:xfrm>
        </p:spPr>
        <p:txBody>
          <a:bodyPr/>
          <a:lstStyle/>
          <a:p>
            <a:pPr marL="0" indent="0">
              <a:buNone/>
            </a:pPr>
            <a:r>
              <a:rPr lang="en-AU" dirty="0"/>
              <a:t>Where ever possible…</a:t>
            </a:r>
          </a:p>
          <a:p>
            <a:pPr marL="0" indent="0">
              <a:buNone/>
            </a:pPr>
            <a:r>
              <a:rPr lang="en-AU" dirty="0"/>
              <a:t>Do not email back. Successful member saves are not performed via email.</a:t>
            </a:r>
          </a:p>
          <a:p>
            <a:pPr marL="0" indent="0">
              <a:buNone/>
            </a:pPr>
            <a:r>
              <a:rPr lang="en-AU" dirty="0"/>
              <a:t>PICK UP THE PHONE. If the member does not answer, leave a message saying you will try calling again later. You may want to send an email asking “what is a good time for you to call?” We want to save the member and your best chance to do that is a phone conversation, not email tag.</a:t>
            </a:r>
          </a:p>
          <a:p>
            <a:pPr marL="0" indent="0">
              <a:buNone/>
            </a:pPr>
            <a:r>
              <a:rPr lang="en-AU" dirty="0"/>
              <a:t>Under normal circumstances, we would invite a member in to club to discuss their request however at this time, it is not appropriate to demand members come in to see us. </a:t>
            </a:r>
          </a:p>
          <a:p>
            <a:pPr marL="0" indent="0">
              <a:buNone/>
            </a:pPr>
            <a:r>
              <a:rPr lang="en-AU" b="1" dirty="0">
                <a:solidFill>
                  <a:srgbClr val="002060"/>
                </a:solidFill>
              </a:rPr>
              <a:t>A phone conversation may be our best member save platform so choose  tone and language wisely.</a:t>
            </a:r>
          </a:p>
        </p:txBody>
      </p:sp>
    </p:spTree>
    <p:extLst>
      <p:ext uri="{BB962C8B-B14F-4D97-AF65-F5344CB8AC3E}">
        <p14:creationId xmlns:p14="http://schemas.microsoft.com/office/powerpoint/2010/main" val="28216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63002-7803-42F7-BD73-DB400D012AAA}"/>
              </a:ext>
            </a:extLst>
          </p:cNvPr>
          <p:cNvSpPr>
            <a:spLocks noGrp="1"/>
          </p:cNvSpPr>
          <p:nvPr>
            <p:ph type="body" sz="quarter" idx="10"/>
          </p:nvPr>
        </p:nvSpPr>
        <p:spPr/>
        <p:txBody>
          <a:bodyPr/>
          <a:lstStyle/>
          <a:p>
            <a:r>
              <a:rPr lang="en-AU" dirty="0"/>
              <a:t>Make this process in your club…</a:t>
            </a:r>
          </a:p>
        </p:txBody>
      </p:sp>
      <p:sp>
        <p:nvSpPr>
          <p:cNvPr id="3" name="Content Placeholder 2">
            <a:extLst>
              <a:ext uri="{FF2B5EF4-FFF2-40B4-BE49-F238E27FC236}">
                <a16:creationId xmlns:a16="http://schemas.microsoft.com/office/drawing/2014/main" id="{56D10309-0BF2-4F49-934E-E8A3777C55AB}"/>
              </a:ext>
            </a:extLst>
          </p:cNvPr>
          <p:cNvSpPr>
            <a:spLocks noGrp="1"/>
          </p:cNvSpPr>
          <p:nvPr>
            <p:ph sz="half" idx="1"/>
          </p:nvPr>
        </p:nvSpPr>
        <p:spPr>
          <a:xfrm>
            <a:off x="609600" y="1157288"/>
            <a:ext cx="10959008" cy="5700712"/>
          </a:xfrm>
        </p:spPr>
        <p:txBody>
          <a:bodyPr/>
          <a:lstStyle/>
          <a:p>
            <a:r>
              <a:rPr lang="en-AU" dirty="0"/>
              <a:t>At this time, member saves are to be performed over the phone.</a:t>
            </a:r>
          </a:p>
          <a:p>
            <a:r>
              <a:rPr lang="en-AU" dirty="0"/>
              <a:t>Perhaps nominate just 1 or 2 people to handle these conversations.</a:t>
            </a:r>
          </a:p>
          <a:p>
            <a:r>
              <a:rPr lang="en-AU" dirty="0"/>
              <a:t>In the past it has been common for membership consultants, club co’s and club managers to conduct member save conversations. There is no need to change that should resources allow. Place team members on these calls who will gain the desired outcomes. Perhaps a couple of team members who are in different age brackets.</a:t>
            </a:r>
          </a:p>
          <a:p>
            <a:r>
              <a:rPr lang="en-AU" dirty="0"/>
              <a:t>Any cancellation requests that come in via the phone should also be directed to the nominated team members. Do not tell the member to send an email. </a:t>
            </a:r>
          </a:p>
          <a:p>
            <a:r>
              <a:rPr lang="en-AU" dirty="0"/>
              <a:t>A quiet, uninterrupted location is best for these calls.</a:t>
            </a:r>
          </a:p>
          <a:p>
            <a:r>
              <a:rPr lang="en-US" dirty="0"/>
              <a:t>A</a:t>
            </a:r>
            <a:r>
              <a:rPr lang="en-AU" dirty="0"/>
              <a:t>ct quickly, if you have a back log, clear it up with quality conversations.</a:t>
            </a:r>
          </a:p>
          <a:p>
            <a:endParaRPr lang="en-AU" dirty="0"/>
          </a:p>
          <a:p>
            <a:endParaRPr lang="en-AU" dirty="0"/>
          </a:p>
        </p:txBody>
      </p:sp>
    </p:spTree>
    <p:extLst>
      <p:ext uri="{BB962C8B-B14F-4D97-AF65-F5344CB8AC3E}">
        <p14:creationId xmlns:p14="http://schemas.microsoft.com/office/powerpoint/2010/main" val="38498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E6DC44-B3D5-44FE-B400-9E72F30CF9CF}"/>
              </a:ext>
            </a:extLst>
          </p:cNvPr>
          <p:cNvSpPr>
            <a:spLocks noGrp="1"/>
          </p:cNvSpPr>
          <p:nvPr>
            <p:ph type="body" sz="quarter" idx="10"/>
          </p:nvPr>
        </p:nvSpPr>
        <p:spPr/>
        <p:txBody>
          <a:bodyPr/>
          <a:lstStyle/>
          <a:p>
            <a:r>
              <a:rPr lang="en-AU" dirty="0"/>
              <a:t>Cancellation request = Member save opportunity</a:t>
            </a:r>
          </a:p>
        </p:txBody>
      </p:sp>
      <p:sp>
        <p:nvSpPr>
          <p:cNvPr id="3" name="Content Placeholder 2">
            <a:extLst>
              <a:ext uri="{FF2B5EF4-FFF2-40B4-BE49-F238E27FC236}">
                <a16:creationId xmlns:a16="http://schemas.microsoft.com/office/drawing/2014/main" id="{F56F9FA8-7FB1-4C13-BB11-FD424D359243}"/>
              </a:ext>
            </a:extLst>
          </p:cNvPr>
          <p:cNvSpPr>
            <a:spLocks noGrp="1"/>
          </p:cNvSpPr>
          <p:nvPr>
            <p:ph sz="half" idx="1"/>
          </p:nvPr>
        </p:nvSpPr>
        <p:spPr>
          <a:xfrm>
            <a:off x="609600" y="1228725"/>
            <a:ext cx="10959008" cy="5629275"/>
          </a:xfrm>
        </p:spPr>
        <p:txBody>
          <a:bodyPr/>
          <a:lstStyle/>
          <a:p>
            <a:pPr marL="0" indent="0">
              <a:buNone/>
            </a:pPr>
            <a:r>
              <a:rPr lang="en-AU" dirty="0"/>
              <a:t>Remember that even in these unusual times, a cancellation request is just that…. </a:t>
            </a:r>
            <a:r>
              <a:rPr lang="en-AU" sz="3200" dirty="0"/>
              <a:t>A REQUEST!!! How do we effect this request in a positive way and save this member?</a:t>
            </a:r>
          </a:p>
          <a:p>
            <a:r>
              <a:rPr lang="en-AU" dirty="0"/>
              <a:t>Do they need more information?</a:t>
            </a:r>
          </a:p>
          <a:p>
            <a:r>
              <a:rPr lang="en-AU" dirty="0"/>
              <a:t>Do they need to vent to us?</a:t>
            </a:r>
          </a:p>
          <a:p>
            <a:r>
              <a:rPr lang="en-AU" dirty="0"/>
              <a:t>Do they need a solution to their problem?</a:t>
            </a:r>
          </a:p>
          <a:p>
            <a:r>
              <a:rPr lang="en-AU" dirty="0"/>
              <a:t>Do they need us to be flexible?</a:t>
            </a:r>
          </a:p>
          <a:p>
            <a:r>
              <a:rPr lang="en-AU" dirty="0"/>
              <a:t>Do they need to learn more about our health and safety policies?</a:t>
            </a:r>
          </a:p>
          <a:p>
            <a:r>
              <a:rPr lang="en-AU" dirty="0"/>
              <a:t>Do they need to know how we are enforcing policies?</a:t>
            </a:r>
          </a:p>
          <a:p>
            <a:r>
              <a:rPr lang="en-AU" dirty="0"/>
              <a:t>Do they need to learn more about our online booking system?</a:t>
            </a:r>
          </a:p>
          <a:p>
            <a:pPr marL="0" indent="0">
              <a:buNone/>
            </a:pPr>
            <a:r>
              <a:rPr lang="en-AU" dirty="0"/>
              <a:t>Don’t assume this cancellation request is a done deal – it’s not!</a:t>
            </a:r>
          </a:p>
          <a:p>
            <a:pPr marL="0" indent="0">
              <a:buNone/>
            </a:pPr>
            <a:endParaRPr lang="en-AU" dirty="0"/>
          </a:p>
        </p:txBody>
      </p:sp>
    </p:spTree>
    <p:extLst>
      <p:ext uri="{BB962C8B-B14F-4D97-AF65-F5344CB8AC3E}">
        <p14:creationId xmlns:p14="http://schemas.microsoft.com/office/powerpoint/2010/main" val="160660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78188-97D1-44FB-BED9-335792D04D3A}"/>
              </a:ext>
            </a:extLst>
          </p:cNvPr>
          <p:cNvSpPr>
            <a:spLocks noGrp="1"/>
          </p:cNvSpPr>
          <p:nvPr>
            <p:ph type="body" sz="quarter" idx="10"/>
          </p:nvPr>
        </p:nvSpPr>
        <p:spPr/>
        <p:txBody>
          <a:bodyPr/>
          <a:lstStyle/>
          <a:p>
            <a:endParaRPr lang="en-AU" dirty="0"/>
          </a:p>
          <a:p>
            <a:r>
              <a:rPr lang="en-AU" dirty="0"/>
              <a:t>Member save phone call Step 1 - Preparation</a:t>
            </a:r>
          </a:p>
          <a:p>
            <a:endParaRPr lang="en-AU" dirty="0"/>
          </a:p>
        </p:txBody>
      </p:sp>
      <p:sp>
        <p:nvSpPr>
          <p:cNvPr id="3" name="Content Placeholder 2">
            <a:extLst>
              <a:ext uri="{FF2B5EF4-FFF2-40B4-BE49-F238E27FC236}">
                <a16:creationId xmlns:a16="http://schemas.microsoft.com/office/drawing/2014/main" id="{DF8777D8-7D7F-4B0A-A3DA-57CF35FB683B}"/>
              </a:ext>
            </a:extLst>
          </p:cNvPr>
          <p:cNvSpPr>
            <a:spLocks noGrp="1"/>
          </p:cNvSpPr>
          <p:nvPr>
            <p:ph sz="half" idx="1"/>
          </p:nvPr>
        </p:nvSpPr>
        <p:spPr>
          <a:xfrm>
            <a:off x="609600" y="1271588"/>
            <a:ext cx="10959008" cy="5586411"/>
          </a:xfrm>
        </p:spPr>
        <p:txBody>
          <a:bodyPr/>
          <a:lstStyle/>
          <a:p>
            <a:pPr marL="0" indent="0">
              <a:buNone/>
            </a:pPr>
            <a:r>
              <a:rPr lang="en-AU" dirty="0"/>
              <a:t>Whenever possible, do your research on this member before you call them. </a:t>
            </a:r>
          </a:p>
          <a:p>
            <a:pPr marL="0" indent="0">
              <a:buNone/>
            </a:pPr>
            <a:r>
              <a:rPr lang="en-AU" dirty="0"/>
              <a:t>How long have they been a member?</a:t>
            </a:r>
          </a:p>
          <a:p>
            <a:pPr marL="0" indent="0">
              <a:buNone/>
            </a:pPr>
            <a:r>
              <a:rPr lang="en-AU" dirty="0"/>
              <a:t>Do you have any member paperwork?</a:t>
            </a:r>
          </a:p>
          <a:p>
            <a:pPr marL="0" indent="0">
              <a:buNone/>
            </a:pPr>
            <a:r>
              <a:rPr lang="en-AU" dirty="0"/>
              <a:t>How old are they?</a:t>
            </a:r>
          </a:p>
          <a:p>
            <a:pPr marL="0" indent="0">
              <a:buNone/>
            </a:pPr>
            <a:r>
              <a:rPr lang="en-AU" dirty="0"/>
              <a:t>Which team member is best suited to this member call?</a:t>
            </a:r>
          </a:p>
          <a:p>
            <a:pPr marL="0" indent="0">
              <a:buNone/>
            </a:pPr>
            <a:r>
              <a:rPr lang="en-AU" dirty="0"/>
              <a:t>Does a team member already have a strong connection with this member?</a:t>
            </a:r>
          </a:p>
          <a:p>
            <a:pPr marL="0" indent="0">
              <a:buNone/>
            </a:pPr>
            <a:r>
              <a:rPr lang="en-AU" dirty="0"/>
              <a:t>Do we know about their attendance history?</a:t>
            </a:r>
          </a:p>
          <a:p>
            <a:pPr marL="0" indent="0">
              <a:buNone/>
            </a:pPr>
            <a:r>
              <a:rPr lang="en-AU" dirty="0"/>
              <a:t>Do they generally do classes or hit the gym floor?</a:t>
            </a:r>
          </a:p>
          <a:p>
            <a:pPr marL="0" indent="0">
              <a:buNone/>
            </a:pPr>
            <a:r>
              <a:rPr lang="en-AU" dirty="0"/>
              <a:t>Have they indicated why they want to leave? If so, have your options ready to go.</a:t>
            </a:r>
          </a:p>
          <a:p>
            <a:pPr marL="0" indent="0">
              <a:buNone/>
            </a:pPr>
            <a:endParaRPr lang="en-AU" dirty="0"/>
          </a:p>
          <a:p>
            <a:pPr marL="0" indent="0">
              <a:buNone/>
            </a:pPr>
            <a:endParaRPr lang="en-AU" dirty="0"/>
          </a:p>
          <a:p>
            <a:pPr marL="0" indent="0">
              <a:buNone/>
            </a:pPr>
            <a:r>
              <a:rPr lang="en-AU" dirty="0"/>
              <a:t> </a:t>
            </a:r>
          </a:p>
        </p:txBody>
      </p:sp>
    </p:spTree>
    <p:extLst>
      <p:ext uri="{BB962C8B-B14F-4D97-AF65-F5344CB8AC3E}">
        <p14:creationId xmlns:p14="http://schemas.microsoft.com/office/powerpoint/2010/main" val="5249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183736-2963-4330-9CE4-8B777532B8CB}"/>
              </a:ext>
            </a:extLst>
          </p:cNvPr>
          <p:cNvSpPr>
            <a:spLocks noGrp="1"/>
          </p:cNvSpPr>
          <p:nvPr>
            <p:ph type="body" sz="quarter" idx="10"/>
          </p:nvPr>
        </p:nvSpPr>
        <p:spPr/>
        <p:txBody>
          <a:bodyPr/>
          <a:lstStyle/>
          <a:p>
            <a:r>
              <a:rPr lang="en-AU" dirty="0"/>
              <a:t>Member save phone call Step 2 - Rapport</a:t>
            </a:r>
          </a:p>
        </p:txBody>
      </p:sp>
      <p:sp>
        <p:nvSpPr>
          <p:cNvPr id="3" name="Content Placeholder 2">
            <a:extLst>
              <a:ext uri="{FF2B5EF4-FFF2-40B4-BE49-F238E27FC236}">
                <a16:creationId xmlns:a16="http://schemas.microsoft.com/office/drawing/2014/main" id="{5504CB29-3173-42FB-8B6A-79D5FBD8D4BA}"/>
              </a:ext>
            </a:extLst>
          </p:cNvPr>
          <p:cNvSpPr>
            <a:spLocks noGrp="1"/>
          </p:cNvSpPr>
          <p:nvPr>
            <p:ph sz="half" idx="1"/>
          </p:nvPr>
        </p:nvSpPr>
        <p:spPr>
          <a:xfrm>
            <a:off x="495300" y="1052736"/>
            <a:ext cx="10959008" cy="4928297"/>
          </a:xfrm>
        </p:spPr>
        <p:txBody>
          <a:bodyPr/>
          <a:lstStyle/>
          <a:p>
            <a:pPr marL="0" indent="0">
              <a:buNone/>
            </a:pPr>
            <a:r>
              <a:rPr lang="en-AU" dirty="0"/>
              <a:t>RAPPORT – develop a connection</a:t>
            </a:r>
          </a:p>
          <a:p>
            <a:pPr marL="0" indent="0">
              <a:buNone/>
            </a:pPr>
            <a:r>
              <a:rPr lang="en-AU" dirty="0"/>
              <a:t>Why? So the member is comfortable enough to share with you the REAL reason why they have requested to cancel.</a:t>
            </a:r>
          </a:p>
          <a:p>
            <a:r>
              <a:rPr lang="en-AU" dirty="0"/>
              <a:t>Start the conversation with a warm up. An easy question? How is your day going today?</a:t>
            </a:r>
          </a:p>
          <a:p>
            <a:r>
              <a:rPr lang="en-AU" dirty="0"/>
              <a:t>Listen and resist the urge to cut them off. Display active listening by repeating key words.</a:t>
            </a:r>
          </a:p>
          <a:p>
            <a:r>
              <a:rPr lang="en-AU" dirty="0"/>
              <a:t>Don’t rush them.</a:t>
            </a:r>
          </a:p>
          <a:p>
            <a:r>
              <a:rPr lang="en-AU" dirty="0"/>
              <a:t>Match and mirror tone and speech.</a:t>
            </a:r>
          </a:p>
          <a:p>
            <a:r>
              <a:rPr lang="en-AU" dirty="0"/>
              <a:t>Display genuine care and be empathetic.</a:t>
            </a:r>
          </a:p>
          <a:p>
            <a:r>
              <a:rPr lang="en-AU" dirty="0"/>
              <a:t>Shared experiences?</a:t>
            </a:r>
          </a:p>
          <a:p>
            <a:r>
              <a:rPr lang="en-AU" dirty="0"/>
              <a:t>Asking open ended questions can help.</a:t>
            </a:r>
          </a:p>
          <a:p>
            <a:endParaRPr lang="en-AU" dirty="0"/>
          </a:p>
          <a:p>
            <a:endParaRPr lang="en-AU" dirty="0"/>
          </a:p>
          <a:p>
            <a:endParaRPr lang="en-AU" dirty="0"/>
          </a:p>
        </p:txBody>
      </p:sp>
    </p:spTree>
    <p:extLst>
      <p:ext uri="{BB962C8B-B14F-4D97-AF65-F5344CB8AC3E}">
        <p14:creationId xmlns:p14="http://schemas.microsoft.com/office/powerpoint/2010/main" val="31120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DCAC4-3D09-4ABE-B349-4B5CC80D9D4B}"/>
              </a:ext>
            </a:extLst>
          </p:cNvPr>
          <p:cNvSpPr>
            <a:spLocks noGrp="1"/>
          </p:cNvSpPr>
          <p:nvPr>
            <p:ph type="body" sz="quarter" idx="10"/>
          </p:nvPr>
        </p:nvSpPr>
        <p:spPr/>
        <p:txBody>
          <a:bodyPr/>
          <a:lstStyle/>
          <a:p>
            <a:r>
              <a:rPr lang="en-AU" dirty="0"/>
              <a:t>Member save phone call phone call Step 3 - Isolate</a:t>
            </a:r>
          </a:p>
        </p:txBody>
      </p:sp>
      <p:sp>
        <p:nvSpPr>
          <p:cNvPr id="3" name="Content Placeholder 2">
            <a:extLst>
              <a:ext uri="{FF2B5EF4-FFF2-40B4-BE49-F238E27FC236}">
                <a16:creationId xmlns:a16="http://schemas.microsoft.com/office/drawing/2014/main" id="{50F0756A-FAE0-4D17-B9CA-031B40595D4E}"/>
              </a:ext>
            </a:extLst>
          </p:cNvPr>
          <p:cNvSpPr>
            <a:spLocks noGrp="1"/>
          </p:cNvSpPr>
          <p:nvPr>
            <p:ph sz="half" idx="1"/>
          </p:nvPr>
        </p:nvSpPr>
        <p:spPr>
          <a:xfrm>
            <a:off x="609600" y="1340769"/>
            <a:ext cx="10959008" cy="5102894"/>
          </a:xfrm>
        </p:spPr>
        <p:txBody>
          <a:bodyPr/>
          <a:lstStyle/>
          <a:p>
            <a:r>
              <a:rPr lang="en-AU" dirty="0"/>
              <a:t>ISOLATE</a:t>
            </a:r>
          </a:p>
          <a:p>
            <a:pPr marL="0" indent="0">
              <a:buNone/>
            </a:pPr>
            <a:r>
              <a:rPr lang="en-AU" dirty="0"/>
              <a:t>There is a reason WHY they have requested to cancel.</a:t>
            </a:r>
          </a:p>
          <a:p>
            <a:pPr marL="0" indent="0">
              <a:buNone/>
            </a:pPr>
            <a:r>
              <a:rPr lang="en-AU" dirty="0"/>
              <a:t>We need to isolate what that reason is.</a:t>
            </a:r>
          </a:p>
          <a:p>
            <a:pPr marL="0" indent="0">
              <a:buNone/>
            </a:pPr>
            <a:r>
              <a:rPr lang="en-AU" dirty="0"/>
              <a:t>If we don’t know the real reason, we can not overcome it.</a:t>
            </a:r>
          </a:p>
          <a:p>
            <a:endParaRPr lang="en-AU" dirty="0"/>
          </a:p>
          <a:p>
            <a:r>
              <a:rPr lang="en-AU" dirty="0"/>
              <a:t>“I’m nervous to come back at this time" </a:t>
            </a:r>
          </a:p>
          <a:p>
            <a:pPr marL="0" indent="0">
              <a:buNone/>
            </a:pPr>
            <a:r>
              <a:rPr lang="en-AU" dirty="0"/>
              <a:t>Whilst a statement such as this does offer insight as to how the member is feeling, it is still quite vague and we would need to dig further.</a:t>
            </a:r>
          </a:p>
        </p:txBody>
      </p:sp>
    </p:spTree>
    <p:extLst>
      <p:ext uri="{BB962C8B-B14F-4D97-AF65-F5344CB8AC3E}">
        <p14:creationId xmlns:p14="http://schemas.microsoft.com/office/powerpoint/2010/main" val="4123892231"/>
      </p:ext>
    </p:extLst>
  </p:cSld>
  <p:clrMapOvr>
    <a:masterClrMapping/>
  </p:clrMapOvr>
</p:sld>
</file>

<file path=ppt/theme/theme1.xml><?xml version="1.0" encoding="utf-8"?>
<a:theme xmlns:a="http://schemas.openxmlformats.org/drawingml/2006/main" name="MARKETING REPORT February 2011">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6062"/>
      </a:hlink>
      <a:folHlink>
        <a:srgbClr val="800080"/>
      </a:folHlink>
    </a:clrScheme>
    <a:fontScheme name="Custom 1">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8CD4106AAEC46BA8A7C14158394C2" ma:contentTypeVersion="18" ma:contentTypeDescription="Create a new document." ma:contentTypeScope="" ma:versionID="066c8ed4a996a6d79e5f221536034e54">
  <xsd:schema xmlns:xsd="http://www.w3.org/2001/XMLSchema" xmlns:xs="http://www.w3.org/2001/XMLSchema" xmlns:p="http://schemas.microsoft.com/office/2006/metadata/properties" xmlns:ns2="acfaf285-eab0-40ed-91d4-c3b5a139516d" xmlns:ns3="08037c2b-8471-4b6c-96d3-4620c393335a" targetNamespace="http://schemas.microsoft.com/office/2006/metadata/properties" ma:root="true" ma:fieldsID="85bd63dad3bcbb49643a5dd3fd75c3fe" ns2:_="" ns3:_="">
    <xsd:import namespace="acfaf285-eab0-40ed-91d4-c3b5a139516d"/>
    <xsd:import namespace="08037c2b-8471-4b6c-96d3-4620c39333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af285-eab0-40ed-91d4-c3b5a13951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61e4027-e16d-45d1-a889-a519802bfd4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8037c2b-8471-4b6c-96d3-4620c393335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5ca3d11-8959-469d-ab1d-aa265c59da78}" ma:internalName="TaxCatchAll" ma:showField="CatchAllData" ma:web="08037c2b-8471-4b6c-96d3-4620c39333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037c2b-8471-4b6c-96d3-4620c393335a">
      <UserInfo>
        <DisplayName/>
        <AccountId xsi:nil="true"/>
        <AccountType/>
      </UserInfo>
    </SharedWithUsers>
    <MediaLengthInSeconds xmlns="acfaf285-eab0-40ed-91d4-c3b5a139516d" xsi:nil="true"/>
    <TaxCatchAll xmlns="08037c2b-8471-4b6c-96d3-4620c393335a" xsi:nil="true"/>
    <lcf76f155ced4ddcb4097134ff3c332f xmlns="acfaf285-eab0-40ed-91d4-c3b5a139516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19F31BA-3BC0-405B-B03E-C9CD0814BA65}"/>
</file>

<file path=customXml/itemProps2.xml><?xml version="1.0" encoding="utf-8"?>
<ds:datastoreItem xmlns:ds="http://schemas.openxmlformats.org/officeDocument/2006/customXml" ds:itemID="{44125D76-2AA3-4DFB-B3B2-689A678B4196}"/>
</file>

<file path=customXml/itemProps3.xml><?xml version="1.0" encoding="utf-8"?>
<ds:datastoreItem xmlns:ds="http://schemas.openxmlformats.org/officeDocument/2006/customXml" ds:itemID="{4C31083F-B7E4-46BD-A557-DA993B5830B9}"/>
</file>

<file path=docProps/app.xml><?xml version="1.0" encoding="utf-8"?>
<Properties xmlns="http://schemas.openxmlformats.org/officeDocument/2006/extended-properties" xmlns:vt="http://schemas.openxmlformats.org/officeDocument/2006/docPropsVTypes">
  <TotalTime>13998</TotalTime>
  <Words>2401</Words>
  <Application>Microsoft Macintosh PowerPoint</Application>
  <PresentationFormat>Widescreen</PresentationFormat>
  <Paragraphs>172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 Unicode MS</vt:lpstr>
      <vt:lpstr>Arial</vt:lpstr>
      <vt:lpstr>Calibri</vt:lpstr>
      <vt:lpstr>MARKETING REPORT February 2011</vt:lpstr>
      <vt:lpstr>CONFIDENCE COMPETANCE TRUST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Talkbox</dc:title>
  <dc:creator>Lisa O'Brien</dc:creator>
  <cp:lastModifiedBy>Grant Wheaton</cp:lastModifiedBy>
  <cp:revision>277</cp:revision>
  <cp:lastPrinted>2019-06-14T01:49:16Z</cp:lastPrinted>
  <dcterms:created xsi:type="dcterms:W3CDTF">2017-06-20T02:26:09Z</dcterms:created>
  <dcterms:modified xsi:type="dcterms:W3CDTF">2020-07-14T04:13:44Z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0x0101001D48CD4106AAEC46BA8A7C14158394C2</vt:lpwstr>
  </property>
  <property fmtid="{D5CDD505-2E9C-101B-9397-08002B2CF9AE}" pid="3" name="Order">
    <vt:r8>454600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TriggerFlowInfo">
    <vt:lpwstr/>
  </property>
  <property fmtid="{D5CDD505-2E9C-101B-9397-08002B2CF9AE}" pid="11" name="_ExtendedDescription">
    <vt:lpwstr/>
  </property>
</Properties>
</file>