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entation.xml" ContentType="application/vnd.openxmlformats-officedocument.presentationml.presentation.main+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32"/>
  </p:notesMasterIdLst>
  <p:sldIdLst>
    <p:sldId id="284" r:id="rId2"/>
    <p:sldId id="346" r:id="rId3"/>
    <p:sldId id="399" r:id="rId4"/>
    <p:sldId id="389" r:id="rId5"/>
    <p:sldId id="364" r:id="rId6"/>
    <p:sldId id="395" r:id="rId7"/>
    <p:sldId id="396" r:id="rId8"/>
    <p:sldId id="391" r:id="rId9"/>
    <p:sldId id="405" r:id="rId10"/>
    <p:sldId id="400" r:id="rId11"/>
    <p:sldId id="393" r:id="rId12"/>
    <p:sldId id="401" r:id="rId13"/>
    <p:sldId id="402" r:id="rId14"/>
    <p:sldId id="392" r:id="rId15"/>
    <p:sldId id="380" r:id="rId16"/>
    <p:sldId id="351" r:id="rId17"/>
    <p:sldId id="397" r:id="rId18"/>
    <p:sldId id="381" r:id="rId19"/>
    <p:sldId id="379" r:id="rId20"/>
    <p:sldId id="366" r:id="rId21"/>
    <p:sldId id="403" r:id="rId22"/>
    <p:sldId id="398" r:id="rId23"/>
    <p:sldId id="404" r:id="rId24"/>
    <p:sldId id="406" r:id="rId25"/>
    <p:sldId id="382" r:id="rId26"/>
    <p:sldId id="383" r:id="rId27"/>
    <p:sldId id="384" r:id="rId28"/>
    <p:sldId id="385" r:id="rId29"/>
    <p:sldId id="365" r:id="rId30"/>
    <p:sldId id="387" r:id="rId31"/>
  </p:sldIdLst>
  <p:sldSz cx="12192000" cy="6858000"/>
  <p:notesSz cx="10020300" cy="68881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0CA2"/>
    <a:srgbClr val="FF99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67" autoAdjust="0"/>
    <p:restoredTop sz="84687" autoAdjust="0"/>
  </p:normalViewPr>
  <p:slideViewPr>
    <p:cSldViewPr snapToGrid="0">
      <p:cViewPr varScale="1">
        <p:scale>
          <a:sx n="110" d="100"/>
          <a:sy n="110" d="100"/>
        </p:scale>
        <p:origin x="1432" y="17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42129" cy="345604"/>
          </a:xfrm>
          <a:prstGeom prst="rect">
            <a:avLst/>
          </a:prstGeom>
        </p:spPr>
        <p:txBody>
          <a:bodyPr vert="horz" lIns="92446" tIns="46223" rIns="92446" bIns="46223" rtlCol="0"/>
          <a:lstStyle>
            <a:lvl1pPr algn="l">
              <a:defRPr sz="1200"/>
            </a:lvl1pPr>
          </a:lstStyle>
          <a:p>
            <a:endParaRPr lang="en-AU"/>
          </a:p>
        </p:txBody>
      </p:sp>
      <p:sp>
        <p:nvSpPr>
          <p:cNvPr id="3" name="Date Placeholder 2"/>
          <p:cNvSpPr>
            <a:spLocks noGrp="1"/>
          </p:cNvSpPr>
          <p:nvPr>
            <p:ph type="dt" idx="1"/>
          </p:nvPr>
        </p:nvSpPr>
        <p:spPr>
          <a:xfrm>
            <a:off x="5675852" y="0"/>
            <a:ext cx="4342129" cy="345604"/>
          </a:xfrm>
          <a:prstGeom prst="rect">
            <a:avLst/>
          </a:prstGeom>
        </p:spPr>
        <p:txBody>
          <a:bodyPr vert="horz" lIns="92446" tIns="46223" rIns="92446" bIns="46223" rtlCol="0"/>
          <a:lstStyle>
            <a:lvl1pPr algn="r">
              <a:defRPr sz="1200"/>
            </a:lvl1pPr>
          </a:lstStyle>
          <a:p>
            <a:fld id="{0803D3A9-FB13-419A-BF6C-27FB3FC6BC5B}" type="datetimeFigureOut">
              <a:rPr lang="en-AU" smtClean="0"/>
              <a:t>26/8/20</a:t>
            </a:fld>
            <a:endParaRPr lang="en-AU"/>
          </a:p>
        </p:txBody>
      </p:sp>
      <p:sp>
        <p:nvSpPr>
          <p:cNvPr id="4" name="Slide Image Placeholder 3"/>
          <p:cNvSpPr>
            <a:spLocks noGrp="1" noRot="1" noChangeAspect="1"/>
          </p:cNvSpPr>
          <p:nvPr>
            <p:ph type="sldImg" idx="2"/>
          </p:nvPr>
        </p:nvSpPr>
        <p:spPr>
          <a:xfrm>
            <a:off x="2943225" y="860425"/>
            <a:ext cx="4133850" cy="2325688"/>
          </a:xfrm>
          <a:prstGeom prst="rect">
            <a:avLst/>
          </a:prstGeom>
          <a:noFill/>
          <a:ln w="12700">
            <a:solidFill>
              <a:prstClr val="black"/>
            </a:solidFill>
          </a:ln>
        </p:spPr>
        <p:txBody>
          <a:bodyPr vert="horz" lIns="92446" tIns="46223" rIns="92446" bIns="46223" rtlCol="0" anchor="ctr"/>
          <a:lstStyle/>
          <a:p>
            <a:endParaRPr lang="en-AU"/>
          </a:p>
        </p:txBody>
      </p:sp>
      <p:sp>
        <p:nvSpPr>
          <p:cNvPr id="5" name="Notes Placeholder 4"/>
          <p:cNvSpPr>
            <a:spLocks noGrp="1"/>
          </p:cNvSpPr>
          <p:nvPr>
            <p:ph type="body" sz="quarter" idx="3"/>
          </p:nvPr>
        </p:nvSpPr>
        <p:spPr>
          <a:xfrm>
            <a:off x="1002031" y="3314929"/>
            <a:ext cx="8016239" cy="2712214"/>
          </a:xfrm>
          <a:prstGeom prst="rect">
            <a:avLst/>
          </a:prstGeom>
        </p:spPr>
        <p:txBody>
          <a:bodyPr vert="horz" lIns="92446" tIns="46223" rIns="92446" bIns="4622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1" y="6542560"/>
            <a:ext cx="4342129" cy="345604"/>
          </a:xfrm>
          <a:prstGeom prst="rect">
            <a:avLst/>
          </a:prstGeom>
        </p:spPr>
        <p:txBody>
          <a:bodyPr vert="horz" lIns="92446" tIns="46223" rIns="92446" bIns="46223" rtlCol="0" anchor="b"/>
          <a:lstStyle>
            <a:lvl1pPr algn="l">
              <a:defRPr sz="1200"/>
            </a:lvl1pPr>
          </a:lstStyle>
          <a:p>
            <a:endParaRPr lang="en-AU"/>
          </a:p>
        </p:txBody>
      </p:sp>
      <p:sp>
        <p:nvSpPr>
          <p:cNvPr id="7" name="Slide Number Placeholder 6"/>
          <p:cNvSpPr>
            <a:spLocks noGrp="1"/>
          </p:cNvSpPr>
          <p:nvPr>
            <p:ph type="sldNum" sz="quarter" idx="5"/>
          </p:nvPr>
        </p:nvSpPr>
        <p:spPr>
          <a:xfrm>
            <a:off x="5675852" y="6542560"/>
            <a:ext cx="4342129" cy="345604"/>
          </a:xfrm>
          <a:prstGeom prst="rect">
            <a:avLst/>
          </a:prstGeom>
        </p:spPr>
        <p:txBody>
          <a:bodyPr vert="horz" lIns="92446" tIns="46223" rIns="92446" bIns="46223" rtlCol="0" anchor="b"/>
          <a:lstStyle>
            <a:lvl1pPr algn="r">
              <a:defRPr sz="1200"/>
            </a:lvl1pPr>
          </a:lstStyle>
          <a:p>
            <a:fld id="{BAFD46A8-A79F-45BF-8213-BC25846E932A}" type="slidenum">
              <a:rPr lang="en-AU" smtClean="0"/>
              <a:t>‹#›</a:t>
            </a:fld>
            <a:endParaRPr lang="en-AU"/>
          </a:p>
        </p:txBody>
      </p:sp>
    </p:spTree>
    <p:extLst>
      <p:ext uri="{BB962C8B-B14F-4D97-AF65-F5344CB8AC3E}">
        <p14:creationId xmlns:p14="http://schemas.microsoft.com/office/powerpoint/2010/main" val="4051066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FD46A8-A79F-45BF-8213-BC25846E932A}" type="slidenum">
              <a:rPr lang="en-AU" smtClean="0"/>
              <a:t>1</a:t>
            </a:fld>
            <a:endParaRPr lang="en-AU"/>
          </a:p>
        </p:txBody>
      </p:sp>
    </p:spTree>
    <p:extLst>
      <p:ext uri="{BB962C8B-B14F-4D97-AF65-F5344CB8AC3E}">
        <p14:creationId xmlns:p14="http://schemas.microsoft.com/office/powerpoint/2010/main" val="2714556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FD46A8-A79F-45BF-8213-BC25846E932A}" type="slidenum">
              <a:rPr lang="en-AU" smtClean="0"/>
              <a:t>8</a:t>
            </a:fld>
            <a:endParaRPr lang="en-AU"/>
          </a:p>
        </p:txBody>
      </p:sp>
    </p:spTree>
    <p:extLst>
      <p:ext uri="{BB962C8B-B14F-4D97-AF65-F5344CB8AC3E}">
        <p14:creationId xmlns:p14="http://schemas.microsoft.com/office/powerpoint/2010/main" val="1002667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FD46A8-A79F-45BF-8213-BC25846E932A}" type="slidenum">
              <a:rPr lang="en-AU" smtClean="0"/>
              <a:t>9</a:t>
            </a:fld>
            <a:endParaRPr lang="en-AU"/>
          </a:p>
        </p:txBody>
      </p:sp>
    </p:spTree>
    <p:extLst>
      <p:ext uri="{BB962C8B-B14F-4D97-AF65-F5344CB8AC3E}">
        <p14:creationId xmlns:p14="http://schemas.microsoft.com/office/powerpoint/2010/main" val="852768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FD46A8-A79F-45BF-8213-BC25846E932A}" type="slidenum">
              <a:rPr lang="en-AU" smtClean="0"/>
              <a:t>18</a:t>
            </a:fld>
            <a:endParaRPr lang="en-AU"/>
          </a:p>
        </p:txBody>
      </p:sp>
    </p:spTree>
    <p:extLst>
      <p:ext uri="{BB962C8B-B14F-4D97-AF65-F5344CB8AC3E}">
        <p14:creationId xmlns:p14="http://schemas.microsoft.com/office/powerpoint/2010/main" val="1144165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FD46A8-A79F-45BF-8213-BC25846E932A}" type="slidenum">
              <a:rPr lang="en-AU" smtClean="0"/>
              <a:t>24</a:t>
            </a:fld>
            <a:endParaRPr lang="en-AU"/>
          </a:p>
        </p:txBody>
      </p:sp>
    </p:spTree>
    <p:extLst>
      <p:ext uri="{BB962C8B-B14F-4D97-AF65-F5344CB8AC3E}">
        <p14:creationId xmlns:p14="http://schemas.microsoft.com/office/powerpoint/2010/main" val="2421247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FD46A8-A79F-45BF-8213-BC25846E932A}" type="slidenum">
              <a:rPr lang="en-AU" smtClean="0"/>
              <a:t>29</a:t>
            </a:fld>
            <a:endParaRPr lang="en-AU"/>
          </a:p>
        </p:txBody>
      </p:sp>
    </p:spTree>
    <p:extLst>
      <p:ext uri="{BB962C8B-B14F-4D97-AF65-F5344CB8AC3E}">
        <p14:creationId xmlns:p14="http://schemas.microsoft.com/office/powerpoint/2010/main" val="19646115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06C8FE5-422C-44A3-A03F-DC3BD23259BD}"/>
              </a:ext>
            </a:extLst>
          </p:cNvPr>
          <p:cNvGrpSpPr/>
          <p:nvPr userDrawn="1"/>
        </p:nvGrpSpPr>
        <p:grpSpPr>
          <a:xfrm>
            <a:off x="-42631" y="-12700"/>
            <a:ext cx="12234631" cy="6913587"/>
            <a:chOff x="-42631" y="-12700"/>
            <a:chExt cx="12234631" cy="6913587"/>
          </a:xfrm>
        </p:grpSpPr>
        <p:grpSp>
          <p:nvGrpSpPr>
            <p:cNvPr id="4" name="Group 3">
              <a:extLst>
                <a:ext uri="{FF2B5EF4-FFF2-40B4-BE49-F238E27FC236}">
                  <a16:creationId xmlns:a16="http://schemas.microsoft.com/office/drawing/2014/main" id="{5564B7CC-DBF8-4B14-8B17-520BED4CD27F}"/>
                </a:ext>
              </a:extLst>
            </p:cNvPr>
            <p:cNvGrpSpPr/>
            <p:nvPr userDrawn="1"/>
          </p:nvGrpSpPr>
          <p:grpSpPr>
            <a:xfrm>
              <a:off x="-42631" y="-12700"/>
              <a:ext cx="12234631" cy="6913587"/>
              <a:chOff x="-42631" y="-12700"/>
              <a:chExt cx="12234631" cy="6913587"/>
            </a:xfrm>
          </p:grpSpPr>
          <p:sp>
            <p:nvSpPr>
              <p:cNvPr id="3" name="Rectangle 2">
                <a:extLst>
                  <a:ext uri="{FF2B5EF4-FFF2-40B4-BE49-F238E27FC236}">
                    <a16:creationId xmlns:a16="http://schemas.microsoft.com/office/drawing/2014/main" id="{08C88588-EA68-4505-89BB-5DCE41F968CB}"/>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7" name="Group 6"/>
              <p:cNvGrpSpPr/>
              <p:nvPr/>
            </p:nvGrpSpPr>
            <p:grpSpPr>
              <a:xfrm>
                <a:off x="-42631" y="-12700"/>
                <a:ext cx="12234631" cy="6913587"/>
                <a:chOff x="-31973" y="-55587"/>
                <a:chExt cx="9175973" cy="6913587"/>
              </a:xfrm>
            </p:grpSpPr>
            <p:cxnSp>
              <p:nvCxnSpPr>
                <p:cNvPr id="11" name="Straight Connector 10"/>
                <p:cNvCxnSpPr/>
                <p:nvPr/>
              </p:nvCxnSpPr>
              <p:spPr>
                <a:xfrm flipV="1">
                  <a:off x="0" y="1052736"/>
                  <a:ext cx="9144000" cy="288032"/>
                </a:xfrm>
                <a:prstGeom prst="line">
                  <a:avLst/>
                </a:prstGeom>
                <a:ln w="101600">
                  <a:solidFill>
                    <a:srgbClr val="D60C8C"/>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0" y="4941168"/>
                  <a:ext cx="9144000" cy="648072"/>
                </a:xfrm>
                <a:prstGeom prst="line">
                  <a:avLst/>
                </a:prstGeom>
                <a:ln w="101600">
                  <a:solidFill>
                    <a:srgbClr val="D60C8C"/>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654" y="332656"/>
                  <a:ext cx="9146654" cy="648072"/>
                </a:xfrm>
                <a:prstGeom prst="line">
                  <a:avLst/>
                </a:prstGeom>
                <a:ln w="101600">
                  <a:solidFill>
                    <a:srgbClr val="D60C8C"/>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54" y="800708"/>
                  <a:ext cx="9144000" cy="252028"/>
                </a:xfrm>
                <a:prstGeom prst="line">
                  <a:avLst/>
                </a:prstGeom>
                <a:ln w="101600">
                  <a:solidFill>
                    <a:srgbClr val="D60C8C"/>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654" y="4221088"/>
                  <a:ext cx="9144000" cy="360040"/>
                </a:xfrm>
                <a:prstGeom prst="line">
                  <a:avLst/>
                </a:prstGeom>
                <a:ln w="101600">
                  <a:solidFill>
                    <a:srgbClr val="D60C8C"/>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1973" y="4753558"/>
                  <a:ext cx="9175973" cy="511646"/>
                </a:xfrm>
                <a:prstGeom prst="line">
                  <a:avLst/>
                </a:prstGeom>
                <a:ln w="101600">
                  <a:solidFill>
                    <a:srgbClr val="D60C8C"/>
                  </a:solidFill>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0" y="-55587"/>
                  <a:ext cx="9144000" cy="676275"/>
                </a:xfrm>
                <a:custGeom>
                  <a:avLst/>
                  <a:gdLst>
                    <a:gd name="connsiteX0" fmla="*/ 0 w 9153525"/>
                    <a:gd name="connsiteY0" fmla="*/ 19050 h 676275"/>
                    <a:gd name="connsiteX1" fmla="*/ 0 w 9153525"/>
                    <a:gd name="connsiteY1" fmla="*/ 676275 h 676275"/>
                    <a:gd name="connsiteX2" fmla="*/ 9153525 w 9153525"/>
                    <a:gd name="connsiteY2" fmla="*/ 295275 h 676275"/>
                    <a:gd name="connsiteX3" fmla="*/ 9134475 w 9153525"/>
                    <a:gd name="connsiteY3" fmla="*/ 0 h 676275"/>
                    <a:gd name="connsiteX4" fmla="*/ 0 w 9153525"/>
                    <a:gd name="connsiteY4" fmla="*/ 19050 h 676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3525" h="676275">
                      <a:moveTo>
                        <a:pt x="0" y="19050"/>
                      </a:moveTo>
                      <a:lnTo>
                        <a:pt x="0" y="676275"/>
                      </a:lnTo>
                      <a:lnTo>
                        <a:pt x="9153525" y="295275"/>
                      </a:lnTo>
                      <a:lnTo>
                        <a:pt x="9134475" y="0"/>
                      </a:lnTo>
                      <a:lnTo>
                        <a:pt x="0" y="19050"/>
                      </a:lnTo>
                      <a:close/>
                    </a:path>
                  </a:pathLst>
                </a:custGeom>
                <a:solidFill>
                  <a:srgbClr val="D60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18" name="Rectangle 17"/>
                <p:cNvSpPr/>
                <p:nvPr/>
              </p:nvSpPr>
              <p:spPr>
                <a:xfrm>
                  <a:off x="-2654" y="5589240"/>
                  <a:ext cx="9144000" cy="1268760"/>
                </a:xfrm>
                <a:prstGeom prst="rect">
                  <a:avLst/>
                </a:prstGeom>
                <a:solidFill>
                  <a:srgbClr val="D60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grpSp>
        </p:grpSp>
        <p:pic>
          <p:nvPicPr>
            <p:cNvPr id="24" name="Picture 2">
              <a:extLst>
                <a:ext uri="{FF2B5EF4-FFF2-40B4-BE49-F238E27FC236}">
                  <a16:creationId xmlns:a16="http://schemas.microsoft.com/office/drawing/2014/main" id="{91F5B7C0-FC20-4AD0-A080-A302CD703542}"/>
                </a:ext>
              </a:extLst>
            </p:cNvPr>
            <p:cNvPicPr>
              <a:picLocks noChangeArrowheads="1"/>
            </p:cNvPicPr>
            <p:nvPr userDrawn="1"/>
          </p:nvPicPr>
          <p:blipFill rotWithShape="1">
            <a:blip r:embed="rId2">
              <a:clrChange>
                <a:clrFrom>
                  <a:srgbClr val="D40B8D"/>
                </a:clrFrom>
                <a:clrTo>
                  <a:srgbClr val="D40B8D">
                    <a:alpha val="0"/>
                  </a:srgbClr>
                </a:clrTo>
              </a:clrChange>
              <a:extLst>
                <a:ext uri="{28A0092B-C50C-407E-A947-70E740481C1C}">
                  <a14:useLocalDpi xmlns:a14="http://schemas.microsoft.com/office/drawing/2010/main" val="0"/>
                </a:ext>
              </a:extLst>
            </a:blip>
            <a:srcRect l="52812" t="87202" r="16138" b="1701"/>
            <a:stretch/>
          </p:blipFill>
          <p:spPr bwMode="auto">
            <a:xfrm>
              <a:off x="9898912" y="6107212"/>
              <a:ext cx="1858928" cy="498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itle 1"/>
          <p:cNvSpPr>
            <a:spLocks noGrp="1"/>
          </p:cNvSpPr>
          <p:nvPr>
            <p:ph type="ctrTitle" hasCustomPrompt="1"/>
          </p:nvPr>
        </p:nvSpPr>
        <p:spPr>
          <a:xfrm>
            <a:off x="914400" y="1628801"/>
            <a:ext cx="10363200" cy="1470025"/>
          </a:xfrm>
          <a:effectLst>
            <a:outerShdw blurRad="266700" dist="88900" dir="2700000" algn="tl" rotWithShape="0">
              <a:prstClr val="black">
                <a:alpha val="40000"/>
              </a:prstClr>
            </a:outerShdw>
          </a:effectLst>
        </p:spPr>
        <p:txBody>
          <a:bodyPr/>
          <a:lstStyle>
            <a:lvl1pPr>
              <a:defRPr sz="6000" b="1">
                <a:solidFill>
                  <a:srgbClr val="5F6062"/>
                </a:solidFill>
                <a:effectLst/>
                <a:latin typeface="Calibri" panose="020F0502020204030204" pitchFamily="34" charset="0"/>
              </a:defRPr>
            </a:lvl1pPr>
          </a:lstStyle>
          <a:p>
            <a:r>
              <a:rPr lang="en-US" dirty="0"/>
              <a:t>TITLE</a:t>
            </a:r>
          </a:p>
        </p:txBody>
      </p:sp>
      <p:sp>
        <p:nvSpPr>
          <p:cNvPr id="8" name="Date Placeholder 3"/>
          <p:cNvSpPr>
            <a:spLocks noGrp="1"/>
          </p:cNvSpPr>
          <p:nvPr>
            <p:ph type="dt" sz="half" idx="10"/>
          </p:nvPr>
        </p:nvSpPr>
        <p:spPr/>
        <p:txBody>
          <a:bodyPr/>
          <a:lstStyle>
            <a:lvl1pPr>
              <a:defRPr/>
            </a:lvl1pPr>
          </a:lstStyle>
          <a:p>
            <a:fld id="{81F746EF-4F71-45F4-AA83-B93A7384D902}" type="datetimeFigureOut">
              <a:rPr lang="en-AU" smtClean="0"/>
              <a:t>26/8/20</a:t>
            </a:fld>
            <a:endParaRPr lang="en-AU"/>
          </a:p>
        </p:txBody>
      </p:sp>
      <p:sp>
        <p:nvSpPr>
          <p:cNvPr id="9" name="Footer Placeholder 4"/>
          <p:cNvSpPr>
            <a:spLocks noGrp="1"/>
          </p:cNvSpPr>
          <p:nvPr>
            <p:ph type="ftr" sz="quarter" idx="11"/>
          </p:nvPr>
        </p:nvSpPr>
        <p:spPr/>
        <p:txBody>
          <a:bodyPr/>
          <a:lstStyle>
            <a:lvl1pPr>
              <a:defRPr/>
            </a:lvl1pPr>
          </a:lstStyle>
          <a:p>
            <a:endParaRPr lang="en-AU"/>
          </a:p>
        </p:txBody>
      </p:sp>
      <p:sp>
        <p:nvSpPr>
          <p:cNvPr id="10" name="Slide Number Placeholder 5"/>
          <p:cNvSpPr>
            <a:spLocks noGrp="1"/>
          </p:cNvSpPr>
          <p:nvPr>
            <p:ph type="sldNum" sz="quarter" idx="12"/>
          </p:nvPr>
        </p:nvSpPr>
        <p:spPr/>
        <p:txBody>
          <a:bodyPr/>
          <a:lstStyle>
            <a:lvl1pPr>
              <a:defRPr/>
            </a:lvl1pPr>
          </a:lstStyle>
          <a:p>
            <a:fld id="{1FEF87AD-1ED7-419D-A03C-DD8C7E4E8378}" type="slidenum">
              <a:rPr lang="en-AU" smtClean="0"/>
              <a:t>‹#›</a:t>
            </a:fld>
            <a:endParaRPr lang="en-AU"/>
          </a:p>
        </p:txBody>
      </p:sp>
      <p:sp>
        <p:nvSpPr>
          <p:cNvPr id="21" name="Text Placeholder 20"/>
          <p:cNvSpPr>
            <a:spLocks noGrp="1"/>
          </p:cNvSpPr>
          <p:nvPr>
            <p:ph type="body" sz="quarter" idx="13" hasCustomPrompt="1"/>
          </p:nvPr>
        </p:nvSpPr>
        <p:spPr>
          <a:xfrm>
            <a:off x="912285" y="3213100"/>
            <a:ext cx="10367433" cy="1187450"/>
          </a:xfrm>
        </p:spPr>
        <p:txBody>
          <a:bodyPr anchor="ctr" anchorCtr="0"/>
          <a:lstStyle>
            <a:lvl1pPr marL="0" indent="0" algn="ctr">
              <a:buNone/>
              <a:defRPr i="1">
                <a:solidFill>
                  <a:srgbClr val="D60C8C"/>
                </a:solidFill>
                <a:latin typeface="Calibri" panose="020F0502020204030204" pitchFamily="34" charset="0"/>
              </a:defRPr>
            </a:lvl1pPr>
            <a:lvl5pPr marL="1828800" indent="0">
              <a:buNone/>
              <a:defRPr/>
            </a:lvl5pPr>
          </a:lstStyle>
          <a:p>
            <a:pPr lvl="0"/>
            <a:r>
              <a:rPr lang="en-US" dirty="0"/>
              <a:t>Presented By</a:t>
            </a:r>
          </a:p>
        </p:txBody>
      </p:sp>
    </p:spTree>
    <p:extLst>
      <p:ext uri="{BB962C8B-B14F-4D97-AF65-F5344CB8AC3E}">
        <p14:creationId xmlns:p14="http://schemas.microsoft.com/office/powerpoint/2010/main" val="509824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ECB91D-28FA-4853-8524-3A8FFEE68EBF}"/>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 Placeholder 9"/>
          <p:cNvSpPr>
            <a:spLocks noGrp="1"/>
          </p:cNvSpPr>
          <p:nvPr>
            <p:ph type="body" sz="quarter" idx="10" hasCustomPrompt="1"/>
          </p:nvPr>
        </p:nvSpPr>
        <p:spPr>
          <a:xfrm>
            <a:off x="0" y="0"/>
            <a:ext cx="12192000" cy="1052736"/>
          </a:xfrm>
          <a:solidFill>
            <a:srgbClr val="D60C8C"/>
          </a:solidFill>
        </p:spPr>
        <p:txBody>
          <a:bodyPr anchor="ctr" anchorCtr="0"/>
          <a:lstStyle>
            <a:lvl1pPr marL="355600" indent="0">
              <a:buNone/>
              <a:defRPr sz="4000" b="1">
                <a:solidFill>
                  <a:schemeClr val="bg1"/>
                </a:solidFill>
                <a:latin typeface="Calibri" panose="020F0502020204030204" pitchFamily="34" charset="0"/>
              </a:defRPr>
            </a:lvl1pPr>
          </a:lstStyle>
          <a:p>
            <a:pPr lvl="0"/>
            <a:r>
              <a:rPr lang="en-US" dirty="0"/>
              <a:t>Header</a:t>
            </a:r>
          </a:p>
        </p:txBody>
      </p:sp>
      <p:sp>
        <p:nvSpPr>
          <p:cNvPr id="6" name="Content Placeholder 2"/>
          <p:cNvSpPr>
            <a:spLocks noGrp="1"/>
          </p:cNvSpPr>
          <p:nvPr>
            <p:ph sz="half" idx="1" hasCustomPrompt="1"/>
          </p:nvPr>
        </p:nvSpPr>
        <p:spPr>
          <a:xfrm>
            <a:off x="609600" y="1340769"/>
            <a:ext cx="10959008" cy="4525963"/>
          </a:xfrm>
        </p:spPr>
        <p:txBody>
          <a:bodyPr/>
          <a:lstStyle>
            <a:lvl1pPr>
              <a:buClr>
                <a:srgbClr val="D60C8C"/>
              </a:buClr>
              <a:defRPr sz="2800" baseline="0">
                <a:solidFill>
                  <a:srgbClr val="5F6062"/>
                </a:solidFill>
                <a:latin typeface="Calibri" panose="020F0502020204030204" pitchFamily="34" charset="0"/>
              </a:defRPr>
            </a:lvl1pPr>
            <a:lvl2pPr>
              <a:buClr>
                <a:srgbClr val="D60C8C"/>
              </a:buClr>
              <a:defRPr sz="2400">
                <a:solidFill>
                  <a:srgbClr val="5F6062"/>
                </a:solidFill>
                <a:latin typeface="Calibri" panose="020F0502020204030204" pitchFamily="34" charset="0"/>
              </a:defRPr>
            </a:lvl2pPr>
            <a:lvl3pPr>
              <a:buClr>
                <a:srgbClr val="D60C8C"/>
              </a:buClr>
              <a:defRPr sz="2000">
                <a:solidFill>
                  <a:srgbClr val="5F6062"/>
                </a:solidFill>
                <a:latin typeface="Calibri" panose="020F0502020204030204" pitchFamily="34" charset="0"/>
              </a:defRPr>
            </a:lvl3pPr>
            <a:lvl4pPr>
              <a:buClr>
                <a:srgbClr val="D60C8C"/>
              </a:buClr>
              <a:defRPr sz="1800">
                <a:solidFill>
                  <a:srgbClr val="5F6062"/>
                </a:solidFill>
                <a:latin typeface="Calibri" panose="020F0502020204030204" pitchFamily="34" charset="0"/>
              </a:defRPr>
            </a:lvl4pPr>
            <a:lvl5pPr>
              <a:buClr>
                <a:srgbClr val="D60C8C"/>
              </a:buClr>
              <a:defRPr sz="1800">
                <a:solidFill>
                  <a:srgbClr val="5F6062"/>
                </a:solidFill>
                <a:latin typeface="Calibri" panose="020F0502020204030204" pitchFamily="34" charset="0"/>
              </a:defRPr>
            </a:lvl5pPr>
            <a:lvl6pPr>
              <a:defRPr sz="1800"/>
            </a:lvl6pPr>
            <a:lvl7pPr>
              <a:defRPr sz="1800"/>
            </a:lvl7pPr>
            <a:lvl8pPr>
              <a:defRPr sz="1800"/>
            </a:lvl8pPr>
            <a:lvl9pPr>
              <a:defRPr sz="1800"/>
            </a:lvl9pPr>
          </a:lstStyle>
          <a:p>
            <a:pPr lvl="0"/>
            <a:r>
              <a:rPr lang="en-US" dirty="0"/>
              <a:t>Click to add your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25301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0066">
            <a:alpha val="0"/>
          </a:srgbClr>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36FE6FA-6D60-4F79-9DB1-2F803EF50935}" type="datetimeFigureOut">
              <a:rPr lang="en-US"/>
              <a:pPr>
                <a:defRPr/>
              </a:pPr>
              <a:t>8/26/20</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6B6DFE34-A392-4B4B-A33E-1FAF12A3A4E7}" type="slidenum">
              <a:rPr lang="en-US"/>
              <a:pPr>
                <a:defRPr/>
              </a:pPr>
              <a:t>‹#›</a:t>
            </a:fld>
            <a:endParaRPr lang="en-US" dirty="0"/>
          </a:p>
        </p:txBody>
      </p:sp>
    </p:spTree>
    <p:extLst>
      <p:ext uri="{BB962C8B-B14F-4D97-AF65-F5344CB8AC3E}">
        <p14:creationId xmlns:p14="http://schemas.microsoft.com/office/powerpoint/2010/main" val="563364909"/>
      </p:ext>
    </p:extLst>
  </p:cSld>
  <p:clrMap bg1="lt1" tx1="dk1" bg2="lt2" tx2="dk2" accent1="accent1" accent2="accent2" accent3="accent3" accent4="accent4" accent5="accent5" accent6="accent6" hlink="hlink" folHlink="folHlink"/>
  <p:sldLayoutIdLst>
    <p:sldLayoutId id="2147483686" r:id="rId1"/>
    <p:sldLayoutId id="2147483687" r:id="rId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Unicode MS" pitchFamily="34" charset="-128"/>
        </a:defRPr>
      </a:lvl2pPr>
      <a:lvl3pPr algn="ctr" rtl="0" eaLnBrk="1" fontAlgn="base" hangingPunct="1">
        <a:spcBef>
          <a:spcPct val="0"/>
        </a:spcBef>
        <a:spcAft>
          <a:spcPct val="0"/>
        </a:spcAft>
        <a:defRPr sz="4400">
          <a:solidFill>
            <a:schemeClr val="tx1"/>
          </a:solidFill>
          <a:latin typeface="Arial Unicode MS" pitchFamily="34" charset="-128"/>
        </a:defRPr>
      </a:lvl3pPr>
      <a:lvl4pPr algn="ctr" rtl="0" eaLnBrk="1" fontAlgn="base" hangingPunct="1">
        <a:spcBef>
          <a:spcPct val="0"/>
        </a:spcBef>
        <a:spcAft>
          <a:spcPct val="0"/>
        </a:spcAft>
        <a:defRPr sz="4400">
          <a:solidFill>
            <a:schemeClr val="tx1"/>
          </a:solidFill>
          <a:latin typeface="Arial Unicode MS" pitchFamily="34" charset="-128"/>
        </a:defRPr>
      </a:lvl4pPr>
      <a:lvl5pPr algn="ctr" rtl="0" eaLnBrk="1" fontAlgn="base" hangingPunct="1">
        <a:spcBef>
          <a:spcPct val="0"/>
        </a:spcBef>
        <a:spcAft>
          <a:spcPct val="0"/>
        </a:spcAft>
        <a:defRPr sz="4400">
          <a:solidFill>
            <a:schemeClr val="tx1"/>
          </a:solidFill>
          <a:latin typeface="Arial Unicode MS" pitchFamily="34" charset="-128"/>
        </a:defRPr>
      </a:lvl5pPr>
      <a:lvl6pPr marL="457200" algn="ctr" rtl="0" eaLnBrk="1" fontAlgn="base" hangingPunct="1">
        <a:spcBef>
          <a:spcPct val="0"/>
        </a:spcBef>
        <a:spcAft>
          <a:spcPct val="0"/>
        </a:spcAft>
        <a:defRPr sz="4400">
          <a:solidFill>
            <a:schemeClr val="tx1"/>
          </a:solidFill>
          <a:latin typeface="Arial Unicode MS" pitchFamily="34" charset="-128"/>
        </a:defRPr>
      </a:lvl6pPr>
      <a:lvl7pPr marL="914400" algn="ctr" rtl="0" eaLnBrk="1" fontAlgn="base" hangingPunct="1">
        <a:spcBef>
          <a:spcPct val="0"/>
        </a:spcBef>
        <a:spcAft>
          <a:spcPct val="0"/>
        </a:spcAft>
        <a:defRPr sz="4400">
          <a:solidFill>
            <a:schemeClr val="tx1"/>
          </a:solidFill>
          <a:latin typeface="Arial Unicode MS" pitchFamily="34" charset="-128"/>
        </a:defRPr>
      </a:lvl7pPr>
      <a:lvl8pPr marL="1371600" algn="ctr" rtl="0" eaLnBrk="1" fontAlgn="base" hangingPunct="1">
        <a:spcBef>
          <a:spcPct val="0"/>
        </a:spcBef>
        <a:spcAft>
          <a:spcPct val="0"/>
        </a:spcAft>
        <a:defRPr sz="4400">
          <a:solidFill>
            <a:schemeClr val="tx1"/>
          </a:solidFill>
          <a:latin typeface="Arial Unicode MS" pitchFamily="34" charset="-128"/>
        </a:defRPr>
      </a:lvl8pPr>
      <a:lvl9pPr marL="1828800" algn="ctr" rtl="0" eaLnBrk="1" fontAlgn="base" hangingPunct="1">
        <a:spcBef>
          <a:spcPct val="0"/>
        </a:spcBef>
        <a:spcAft>
          <a:spcPct val="0"/>
        </a:spcAft>
        <a:defRPr sz="4400">
          <a:solidFill>
            <a:schemeClr val="tx1"/>
          </a:solidFill>
          <a:latin typeface="Arial Unicode MS" pitchFamily="34" charset="-128"/>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clubname@fernwoodfitness.com.au"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2BBF6D-9E35-4EAF-8D3A-3465D393938A}"/>
              </a:ext>
            </a:extLst>
          </p:cNvPr>
          <p:cNvSpPr>
            <a:spLocks noGrp="1"/>
          </p:cNvSpPr>
          <p:nvPr>
            <p:ph type="ctrTitle"/>
          </p:nvPr>
        </p:nvSpPr>
        <p:spPr>
          <a:xfrm>
            <a:off x="914400" y="798653"/>
            <a:ext cx="10363200" cy="2630347"/>
          </a:xfrm>
        </p:spPr>
        <p:txBody>
          <a:bodyPr/>
          <a:lstStyle/>
          <a:p>
            <a:br>
              <a:rPr lang="en-AU" dirty="0"/>
            </a:br>
            <a:r>
              <a:rPr lang="en-AU" dirty="0"/>
              <a:t>	Fernwood 3 Day Sale is HERE Get excited!!   </a:t>
            </a:r>
          </a:p>
        </p:txBody>
      </p:sp>
      <p:sp>
        <p:nvSpPr>
          <p:cNvPr id="5" name="Text Placeholder 4">
            <a:extLst>
              <a:ext uri="{FF2B5EF4-FFF2-40B4-BE49-F238E27FC236}">
                <a16:creationId xmlns:a16="http://schemas.microsoft.com/office/drawing/2014/main" id="{C353BAD3-EE9A-4B6B-98AD-91726A5154F4}"/>
              </a:ext>
            </a:extLst>
          </p:cNvPr>
          <p:cNvSpPr>
            <a:spLocks noGrp="1"/>
          </p:cNvSpPr>
          <p:nvPr>
            <p:ph type="body" sz="quarter" idx="13"/>
          </p:nvPr>
        </p:nvSpPr>
        <p:spPr>
          <a:xfrm>
            <a:off x="577850" y="3098826"/>
            <a:ext cx="10367433" cy="1270025"/>
          </a:xfrm>
        </p:spPr>
        <p:txBody>
          <a:bodyPr/>
          <a:lstStyle/>
          <a:p>
            <a:endParaRPr lang="en-AU" dirty="0"/>
          </a:p>
          <a:p>
            <a:r>
              <a:rPr lang="en-AU" dirty="0"/>
              <a:t>         with Belinda Amis </a:t>
            </a:r>
          </a:p>
        </p:txBody>
      </p:sp>
      <p:pic>
        <p:nvPicPr>
          <p:cNvPr id="2051" name="Picture 3" descr="page1image38966528">
            <a:extLst>
              <a:ext uri="{FF2B5EF4-FFF2-40B4-BE49-F238E27FC236}">
                <a16:creationId xmlns:a16="http://schemas.microsoft.com/office/drawing/2014/main" id="{49E2E95B-094F-8945-96EB-071F099950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049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536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2364D1-9A90-49EE-A25C-F023DBBF5D34}"/>
              </a:ext>
            </a:extLst>
          </p:cNvPr>
          <p:cNvSpPr>
            <a:spLocks noGrp="1"/>
          </p:cNvSpPr>
          <p:nvPr>
            <p:ph type="body" sz="quarter" idx="10"/>
          </p:nvPr>
        </p:nvSpPr>
        <p:spPr/>
        <p:txBody>
          <a:bodyPr/>
          <a:lstStyle/>
          <a:p>
            <a:r>
              <a:rPr lang="en-AU" dirty="0"/>
              <a:t>Be time efficient</a:t>
            </a:r>
          </a:p>
        </p:txBody>
      </p:sp>
      <p:sp>
        <p:nvSpPr>
          <p:cNvPr id="3" name="Content Placeholder 2">
            <a:extLst>
              <a:ext uri="{FF2B5EF4-FFF2-40B4-BE49-F238E27FC236}">
                <a16:creationId xmlns:a16="http://schemas.microsoft.com/office/drawing/2014/main" id="{B3950C30-8CA8-4CE3-A3E5-C8139ED2DB92}"/>
              </a:ext>
            </a:extLst>
          </p:cNvPr>
          <p:cNvSpPr>
            <a:spLocks noGrp="1"/>
          </p:cNvSpPr>
          <p:nvPr>
            <p:ph sz="half" idx="1"/>
          </p:nvPr>
        </p:nvSpPr>
        <p:spPr>
          <a:xfrm>
            <a:off x="264826" y="1306045"/>
            <a:ext cx="11662347" cy="5036882"/>
          </a:xfrm>
        </p:spPr>
        <p:txBody>
          <a:bodyPr/>
          <a:lstStyle/>
          <a:p>
            <a:pPr marL="0" indent="0">
              <a:buNone/>
            </a:pPr>
            <a:r>
              <a:rPr lang="en-AU" dirty="0"/>
              <a:t>Sometimes prospects are ready to go as soon as they walk in to the club…</a:t>
            </a:r>
          </a:p>
          <a:p>
            <a:pPr marL="0" indent="0">
              <a:buNone/>
            </a:pPr>
            <a:r>
              <a:rPr lang="en-AU" dirty="0"/>
              <a:t>Ask the question…</a:t>
            </a:r>
          </a:p>
          <a:p>
            <a:pPr marL="0" indent="0">
              <a:buNone/>
            </a:pPr>
            <a:r>
              <a:rPr lang="en-AU" dirty="0"/>
              <a:t>So happy you came in to discuss how this sale can help you get started on achieving your goals. Shall I get your membership organised for you now?</a:t>
            </a:r>
          </a:p>
          <a:p>
            <a:pPr marL="0" indent="0">
              <a:buNone/>
            </a:pPr>
            <a:endParaRPr lang="en-AU" dirty="0"/>
          </a:p>
          <a:p>
            <a:pPr marL="0" indent="0">
              <a:buNone/>
            </a:pPr>
            <a:r>
              <a:rPr lang="en-AU" dirty="0"/>
              <a:t>The answer may be a simple YES!!</a:t>
            </a:r>
          </a:p>
          <a:p>
            <a:pPr marL="0" indent="0">
              <a:buNone/>
            </a:pPr>
            <a:endParaRPr lang="en-AU" dirty="0"/>
          </a:p>
          <a:p>
            <a:pPr marL="0" indent="0">
              <a:buNone/>
            </a:pPr>
            <a:r>
              <a:rPr lang="en-AU" dirty="0"/>
              <a:t>Be time efficient – calls/tours/close</a:t>
            </a:r>
          </a:p>
          <a:p>
            <a:pPr marL="0" indent="0">
              <a:buNone/>
            </a:pPr>
            <a:endParaRPr lang="en-AU" dirty="0"/>
          </a:p>
        </p:txBody>
      </p:sp>
    </p:spTree>
    <p:extLst>
      <p:ext uri="{BB962C8B-B14F-4D97-AF65-F5344CB8AC3E}">
        <p14:creationId xmlns:p14="http://schemas.microsoft.com/office/powerpoint/2010/main" val="1753264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2364D1-9A90-49EE-A25C-F023DBBF5D34}"/>
              </a:ext>
            </a:extLst>
          </p:cNvPr>
          <p:cNvSpPr>
            <a:spLocks noGrp="1"/>
          </p:cNvSpPr>
          <p:nvPr>
            <p:ph type="body" sz="quarter" idx="10"/>
          </p:nvPr>
        </p:nvSpPr>
        <p:spPr/>
        <p:txBody>
          <a:bodyPr/>
          <a:lstStyle/>
          <a:p>
            <a:r>
              <a:rPr lang="en-AU" dirty="0"/>
              <a:t>Scripting</a:t>
            </a:r>
          </a:p>
        </p:txBody>
      </p:sp>
      <p:sp>
        <p:nvSpPr>
          <p:cNvPr id="3" name="Content Placeholder 2">
            <a:extLst>
              <a:ext uri="{FF2B5EF4-FFF2-40B4-BE49-F238E27FC236}">
                <a16:creationId xmlns:a16="http://schemas.microsoft.com/office/drawing/2014/main" id="{B3950C30-8CA8-4CE3-A3E5-C8139ED2DB92}"/>
              </a:ext>
            </a:extLst>
          </p:cNvPr>
          <p:cNvSpPr>
            <a:spLocks noGrp="1"/>
          </p:cNvSpPr>
          <p:nvPr>
            <p:ph sz="half" idx="1"/>
          </p:nvPr>
        </p:nvSpPr>
        <p:spPr>
          <a:xfrm>
            <a:off x="264826" y="1306045"/>
            <a:ext cx="11662347" cy="5036882"/>
          </a:xfrm>
        </p:spPr>
        <p:txBody>
          <a:bodyPr/>
          <a:lstStyle/>
          <a:p>
            <a:pPr marL="0" indent="0">
              <a:buNone/>
            </a:pPr>
            <a:r>
              <a:rPr lang="en-AU" dirty="0"/>
              <a:t>Limited memberships available….</a:t>
            </a:r>
          </a:p>
          <a:p>
            <a:pPr marL="0" indent="0">
              <a:buNone/>
            </a:pPr>
            <a:endParaRPr lang="en-AU" dirty="0"/>
          </a:p>
          <a:p>
            <a:pPr marL="0" indent="0">
              <a:buNone/>
            </a:pPr>
            <a:r>
              <a:rPr lang="en-AU" dirty="0"/>
              <a:t>I have put a membership aside for you so you don’t miss out….</a:t>
            </a:r>
          </a:p>
          <a:p>
            <a:pPr marL="0" indent="0">
              <a:buNone/>
            </a:pPr>
            <a:endParaRPr lang="en-AU" dirty="0"/>
          </a:p>
          <a:p>
            <a:pPr marL="0" indent="0">
              <a:buNone/>
            </a:pPr>
            <a:r>
              <a:rPr lang="en-AU" dirty="0"/>
              <a:t>Many clubs I’ve spoken to have a little something extra when prospects come in to club to join. If this is the case with your club, your scripting can reflect this so that you are maximising on line join but also promoting your extra value adds in club.</a:t>
            </a:r>
          </a:p>
          <a:p>
            <a:pPr marL="0" indent="0">
              <a:buNone/>
            </a:pPr>
            <a:endParaRPr lang="en-AU" dirty="0"/>
          </a:p>
          <a:p>
            <a:pPr marL="0" indent="0">
              <a:buNone/>
            </a:pPr>
            <a:r>
              <a:rPr lang="en-AU" dirty="0"/>
              <a:t>Role play    Role play     Role play</a:t>
            </a:r>
          </a:p>
        </p:txBody>
      </p:sp>
    </p:spTree>
    <p:extLst>
      <p:ext uri="{BB962C8B-B14F-4D97-AF65-F5344CB8AC3E}">
        <p14:creationId xmlns:p14="http://schemas.microsoft.com/office/powerpoint/2010/main" val="1252164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2364D1-9A90-49EE-A25C-F023DBBF5D34}"/>
              </a:ext>
            </a:extLst>
          </p:cNvPr>
          <p:cNvSpPr>
            <a:spLocks noGrp="1"/>
          </p:cNvSpPr>
          <p:nvPr>
            <p:ph type="body" sz="quarter" idx="10"/>
          </p:nvPr>
        </p:nvSpPr>
        <p:spPr/>
        <p:txBody>
          <a:bodyPr/>
          <a:lstStyle/>
          <a:p>
            <a:r>
              <a:rPr lang="en-AU" dirty="0"/>
              <a:t>Scripting</a:t>
            </a:r>
          </a:p>
        </p:txBody>
      </p:sp>
      <p:sp>
        <p:nvSpPr>
          <p:cNvPr id="3" name="Content Placeholder 2">
            <a:extLst>
              <a:ext uri="{FF2B5EF4-FFF2-40B4-BE49-F238E27FC236}">
                <a16:creationId xmlns:a16="http://schemas.microsoft.com/office/drawing/2014/main" id="{B3950C30-8CA8-4CE3-A3E5-C8139ED2DB92}"/>
              </a:ext>
            </a:extLst>
          </p:cNvPr>
          <p:cNvSpPr>
            <a:spLocks noGrp="1"/>
          </p:cNvSpPr>
          <p:nvPr>
            <p:ph sz="half" idx="1"/>
          </p:nvPr>
        </p:nvSpPr>
        <p:spPr>
          <a:xfrm>
            <a:off x="264826" y="809667"/>
            <a:ext cx="11662347" cy="5475385"/>
          </a:xfrm>
        </p:spPr>
        <p:txBody>
          <a:bodyPr/>
          <a:lstStyle/>
          <a:p>
            <a:pPr marL="0" indent="0">
              <a:buNone/>
            </a:pPr>
            <a:endParaRPr lang="en-AU" sz="2400" dirty="0"/>
          </a:p>
          <a:p>
            <a:pPr marL="0" indent="0">
              <a:buNone/>
            </a:pPr>
            <a:r>
              <a:rPr lang="en-AU" b="1" dirty="0"/>
              <a:t>VOICE TO TEXT</a:t>
            </a:r>
            <a:r>
              <a:rPr lang="en-AU" dirty="0"/>
              <a:t>  Fernwood 3 Day Sale. Call (club name) NOW</a:t>
            </a:r>
          </a:p>
          <a:p>
            <a:pPr marL="0" indent="0">
              <a:buNone/>
            </a:pPr>
            <a:r>
              <a:rPr lang="en-AU" b="1" dirty="0"/>
              <a:t>VOICEMAIL</a:t>
            </a:r>
            <a:endParaRPr lang="en-AU" dirty="0"/>
          </a:p>
          <a:p>
            <a:pPr marL="0" indent="0">
              <a:buNone/>
            </a:pPr>
            <a:r>
              <a:rPr lang="en-AU" dirty="0"/>
              <a:t>Hi (Their name), </a:t>
            </a:r>
          </a:p>
          <a:p>
            <a:pPr marL="0" indent="0">
              <a:buNone/>
            </a:pPr>
            <a:r>
              <a:rPr lang="en-AU" dirty="0"/>
              <a:t>It’s (Your name) calling from Fernwood (insert club)</a:t>
            </a:r>
          </a:p>
          <a:p>
            <a:pPr marL="0" indent="0">
              <a:buNone/>
            </a:pPr>
            <a:r>
              <a:rPr lang="en-AU" dirty="0"/>
              <a:t>This is a quick call to share the exciting news that our Fernwood 3-day sale is here!!</a:t>
            </a:r>
          </a:p>
          <a:p>
            <a:pPr marL="0" indent="0">
              <a:buNone/>
            </a:pPr>
            <a:r>
              <a:rPr lang="en-AU" dirty="0"/>
              <a:t>If you’ve been thinking about improving your health and wellness then there is no better time to get in touch. Head to our website and join on line or pop in to club for EVEN MORE SAVINGS! We can’t wait to hear from you. Have a great day. Be quick as this offer is strictly limited.</a:t>
            </a:r>
          </a:p>
        </p:txBody>
      </p:sp>
    </p:spTree>
    <p:extLst>
      <p:ext uri="{BB962C8B-B14F-4D97-AF65-F5344CB8AC3E}">
        <p14:creationId xmlns:p14="http://schemas.microsoft.com/office/powerpoint/2010/main" val="3224704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2364D1-9A90-49EE-A25C-F023DBBF5D34}"/>
              </a:ext>
            </a:extLst>
          </p:cNvPr>
          <p:cNvSpPr>
            <a:spLocks noGrp="1"/>
          </p:cNvSpPr>
          <p:nvPr>
            <p:ph type="body" sz="quarter" idx="10"/>
          </p:nvPr>
        </p:nvSpPr>
        <p:spPr/>
        <p:txBody>
          <a:bodyPr/>
          <a:lstStyle/>
          <a:p>
            <a:r>
              <a:rPr lang="en-AU" dirty="0"/>
              <a:t>Scripting</a:t>
            </a:r>
          </a:p>
        </p:txBody>
      </p:sp>
      <p:sp>
        <p:nvSpPr>
          <p:cNvPr id="3" name="Content Placeholder 2">
            <a:extLst>
              <a:ext uri="{FF2B5EF4-FFF2-40B4-BE49-F238E27FC236}">
                <a16:creationId xmlns:a16="http://schemas.microsoft.com/office/drawing/2014/main" id="{B3950C30-8CA8-4CE3-A3E5-C8139ED2DB92}"/>
              </a:ext>
            </a:extLst>
          </p:cNvPr>
          <p:cNvSpPr>
            <a:spLocks noGrp="1"/>
          </p:cNvSpPr>
          <p:nvPr>
            <p:ph sz="half" idx="1"/>
          </p:nvPr>
        </p:nvSpPr>
        <p:spPr>
          <a:xfrm>
            <a:off x="264826" y="809668"/>
            <a:ext cx="11662347" cy="5036882"/>
          </a:xfrm>
        </p:spPr>
        <p:txBody>
          <a:bodyPr/>
          <a:lstStyle/>
          <a:p>
            <a:pPr marL="0" indent="0">
              <a:buNone/>
            </a:pPr>
            <a:endParaRPr lang="en-AU" sz="2400" dirty="0"/>
          </a:p>
          <a:p>
            <a:pPr marL="0" indent="0">
              <a:buNone/>
            </a:pPr>
            <a:r>
              <a:rPr lang="en-AU" sz="2400" dirty="0"/>
              <a:t>Hi is that (Their name)?</a:t>
            </a:r>
          </a:p>
          <a:p>
            <a:pPr marL="0" indent="0">
              <a:buNone/>
            </a:pPr>
            <a:r>
              <a:rPr lang="en-AU" sz="2400" dirty="0"/>
              <a:t>Hi its (Your name) calling from Fernwood (insert club), how are you?</a:t>
            </a:r>
          </a:p>
          <a:p>
            <a:pPr marL="0" indent="0">
              <a:buNone/>
            </a:pPr>
            <a:r>
              <a:rPr lang="en-AU" sz="2400" dirty="0"/>
              <a:t>I know that at some stage you have enquired about our club so I wanted to share the exciting news that our Fernwood </a:t>
            </a:r>
          </a:p>
          <a:p>
            <a:pPr marL="0" indent="0">
              <a:buNone/>
            </a:pPr>
            <a:r>
              <a:rPr lang="en-AU" sz="2400" dirty="0"/>
              <a:t>3 DAY SALE IS HERE!! You can get started with Zero Joining fee and lots of other savings.</a:t>
            </a:r>
          </a:p>
          <a:p>
            <a:pPr marL="0" indent="0">
              <a:buNone/>
            </a:pPr>
            <a:r>
              <a:rPr lang="en-AU" sz="2400" dirty="0"/>
              <a:t>Do you mind if I ask if you are doing any kind of </a:t>
            </a:r>
            <a:r>
              <a:rPr lang="en-AU" sz="2400" b="1" dirty="0"/>
              <a:t>EXERCISE</a:t>
            </a:r>
            <a:r>
              <a:rPr lang="en-AU" sz="2400" dirty="0"/>
              <a:t> at the moment? (Listen and respond)</a:t>
            </a:r>
          </a:p>
          <a:p>
            <a:pPr marL="0" indent="0">
              <a:buNone/>
            </a:pPr>
            <a:r>
              <a:rPr lang="en-AU" sz="2400" dirty="0"/>
              <a:t>If you were to get started with us, what kind of results are you wanting to </a:t>
            </a:r>
            <a:r>
              <a:rPr lang="en-AU" sz="2400" b="1" dirty="0"/>
              <a:t>ACHIEVE?</a:t>
            </a:r>
            <a:r>
              <a:rPr lang="en-AU" sz="2400" dirty="0"/>
              <a:t> (Listen and respond)</a:t>
            </a:r>
          </a:p>
          <a:p>
            <a:pPr marL="0" indent="0">
              <a:buNone/>
            </a:pPr>
            <a:r>
              <a:rPr lang="en-AU" sz="2400" dirty="0"/>
              <a:t>What I’d </a:t>
            </a:r>
            <a:r>
              <a:rPr lang="en-AU" sz="2400" b="1" dirty="0"/>
              <a:t>love to do</a:t>
            </a:r>
            <a:r>
              <a:rPr lang="en-AU" sz="2400" dirty="0"/>
              <a:t> is invite you into the club to learn more about how this fantastic 3 day sale can help you get started &amp; working towards your goals.</a:t>
            </a:r>
          </a:p>
          <a:p>
            <a:pPr marL="0" indent="0">
              <a:buNone/>
            </a:pPr>
            <a:r>
              <a:rPr lang="en-AU" sz="2400" b="1" dirty="0"/>
              <a:t>Does today or tomorrow suit your best to pop in and learn more?</a:t>
            </a:r>
          </a:p>
          <a:p>
            <a:pPr marL="0" indent="0">
              <a:buNone/>
            </a:pPr>
            <a:r>
              <a:rPr lang="en-AU" sz="2400" b="1" dirty="0"/>
              <a:t>I’ll put a membership aside for you now.</a:t>
            </a:r>
          </a:p>
        </p:txBody>
      </p:sp>
    </p:spTree>
    <p:extLst>
      <p:ext uri="{BB962C8B-B14F-4D97-AF65-F5344CB8AC3E}">
        <p14:creationId xmlns:p14="http://schemas.microsoft.com/office/powerpoint/2010/main" val="2699235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2364D1-9A90-49EE-A25C-F023DBBF5D34}"/>
              </a:ext>
            </a:extLst>
          </p:cNvPr>
          <p:cNvSpPr>
            <a:spLocks noGrp="1"/>
          </p:cNvSpPr>
          <p:nvPr>
            <p:ph type="body" sz="quarter" idx="10"/>
          </p:nvPr>
        </p:nvSpPr>
        <p:spPr/>
        <p:txBody>
          <a:bodyPr/>
          <a:lstStyle/>
          <a:p>
            <a:r>
              <a:rPr lang="en-AU" dirty="0"/>
              <a:t>Strong confirmations</a:t>
            </a:r>
          </a:p>
        </p:txBody>
      </p:sp>
      <p:sp>
        <p:nvSpPr>
          <p:cNvPr id="3" name="Content Placeholder 2">
            <a:extLst>
              <a:ext uri="{FF2B5EF4-FFF2-40B4-BE49-F238E27FC236}">
                <a16:creationId xmlns:a16="http://schemas.microsoft.com/office/drawing/2014/main" id="{B3950C30-8CA8-4CE3-A3E5-C8139ED2DB92}"/>
              </a:ext>
            </a:extLst>
          </p:cNvPr>
          <p:cNvSpPr>
            <a:spLocks noGrp="1"/>
          </p:cNvSpPr>
          <p:nvPr>
            <p:ph sz="half" idx="1"/>
          </p:nvPr>
        </p:nvSpPr>
        <p:spPr>
          <a:xfrm>
            <a:off x="264826" y="1306045"/>
            <a:ext cx="11662347" cy="5036882"/>
          </a:xfrm>
        </p:spPr>
        <p:txBody>
          <a:bodyPr/>
          <a:lstStyle/>
          <a:p>
            <a:pPr marL="0" indent="0">
              <a:buNone/>
            </a:pPr>
            <a:endParaRPr lang="en-AU" dirty="0"/>
          </a:p>
          <a:p>
            <a:pPr marL="0" indent="0">
              <a:buNone/>
            </a:pPr>
            <a:r>
              <a:rPr lang="en-AU" dirty="0"/>
              <a:t>SMS and call</a:t>
            </a:r>
          </a:p>
          <a:p>
            <a:pPr marL="0" indent="0">
              <a:buNone/>
            </a:pPr>
            <a:endParaRPr lang="en-AU" dirty="0"/>
          </a:p>
          <a:p>
            <a:pPr marL="0" indent="0">
              <a:buNone/>
            </a:pPr>
            <a:r>
              <a:rPr lang="en-AU" dirty="0"/>
              <a:t>Remind them to bring their friends!</a:t>
            </a:r>
          </a:p>
          <a:p>
            <a:pPr marL="0" indent="0">
              <a:buNone/>
            </a:pPr>
            <a:endParaRPr lang="en-AU" dirty="0"/>
          </a:p>
          <a:p>
            <a:pPr marL="0" indent="0">
              <a:buNone/>
            </a:pPr>
            <a:r>
              <a:rPr lang="en-AU" dirty="0"/>
              <a:t>Have they completed digital GTKY</a:t>
            </a:r>
          </a:p>
          <a:p>
            <a:pPr marL="0" indent="0">
              <a:buNone/>
            </a:pPr>
            <a:endParaRPr lang="en-AU" dirty="0"/>
          </a:p>
          <a:p>
            <a:pPr marL="0" indent="0">
              <a:buNone/>
            </a:pPr>
            <a:r>
              <a:rPr lang="en-AU" dirty="0"/>
              <a:t>Don’t forget to call your no shows immediately</a:t>
            </a:r>
          </a:p>
        </p:txBody>
      </p:sp>
    </p:spTree>
    <p:extLst>
      <p:ext uri="{BB962C8B-B14F-4D97-AF65-F5344CB8AC3E}">
        <p14:creationId xmlns:p14="http://schemas.microsoft.com/office/powerpoint/2010/main" val="4282596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4203A0-EE7E-422F-A474-A0A93A5B45E6}"/>
              </a:ext>
            </a:extLst>
          </p:cNvPr>
          <p:cNvSpPr>
            <a:spLocks noGrp="1"/>
          </p:cNvSpPr>
          <p:nvPr>
            <p:ph type="body" sz="quarter" idx="10"/>
          </p:nvPr>
        </p:nvSpPr>
        <p:spPr>
          <a:xfrm>
            <a:off x="0" y="0"/>
            <a:ext cx="12192000" cy="1052736"/>
          </a:xfrm>
        </p:spPr>
        <p:txBody>
          <a:bodyPr/>
          <a:lstStyle/>
          <a:p>
            <a:r>
              <a:rPr lang="en-AU" dirty="0"/>
              <a:t>Socials</a:t>
            </a:r>
          </a:p>
        </p:txBody>
      </p:sp>
      <p:pic>
        <p:nvPicPr>
          <p:cNvPr id="2058" name="Picture 10" descr="page3image47911520">
            <a:extLst>
              <a:ext uri="{FF2B5EF4-FFF2-40B4-BE49-F238E27FC236}">
                <a16:creationId xmlns:a16="http://schemas.microsoft.com/office/drawing/2014/main" id="{D7FFD000-C679-9543-A114-08E4096D5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4200" y="2222781"/>
            <a:ext cx="2959100" cy="6223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4E41BD5-42EE-F246-9E23-8A81B83B6850}"/>
              </a:ext>
            </a:extLst>
          </p:cNvPr>
          <p:cNvSpPr/>
          <p:nvPr/>
        </p:nvSpPr>
        <p:spPr>
          <a:xfrm>
            <a:off x="509286" y="1743593"/>
            <a:ext cx="10972800" cy="4832092"/>
          </a:xfrm>
          <a:prstGeom prst="rect">
            <a:avLst/>
          </a:prstGeom>
        </p:spPr>
        <p:txBody>
          <a:bodyPr wrap="square">
            <a:spAutoFit/>
          </a:bodyPr>
          <a:lstStyle/>
          <a:p>
            <a:r>
              <a:rPr lang="en-AU" sz="2800" dirty="0">
                <a:solidFill>
                  <a:srgbClr val="201F1E"/>
                </a:solidFill>
                <a:latin typeface="Calibri" panose="020F0502020204030204" pitchFamily="34" charset="0"/>
              </a:rPr>
              <a:t>There is no better place to spread the word than all over your socials!!</a:t>
            </a:r>
          </a:p>
          <a:p>
            <a:r>
              <a:rPr lang="en-AU" sz="2800" dirty="0">
                <a:solidFill>
                  <a:srgbClr val="201F1E"/>
                </a:solidFill>
                <a:latin typeface="Calibri" panose="020F0502020204030204" pitchFamily="34" charset="0"/>
              </a:rPr>
              <a:t>Don’t be worried about sharing the sale offer to members. Just make sure you attach a referral offer to it so the members feel there is something for them;</a:t>
            </a:r>
          </a:p>
          <a:p>
            <a:pPr marL="457200"/>
            <a:r>
              <a:rPr lang="en-AU" sz="2800" dirty="0">
                <a:solidFill>
                  <a:srgbClr val="201F1E"/>
                </a:solidFill>
                <a:latin typeface="Calibri" panose="020F0502020204030204" pitchFamily="34" charset="0"/>
              </a:rPr>
              <a:t>“Share the Ferny love and score yourself a workout buddy. Your friends will love you and it’s great for you too because for every friend you refer to join you will receive 1 month free membership! </a:t>
            </a:r>
          </a:p>
          <a:p>
            <a:pPr marL="457200"/>
            <a:r>
              <a:rPr lang="en-AU" sz="2800" dirty="0">
                <a:solidFill>
                  <a:srgbClr val="201F1E"/>
                </a:solidFill>
                <a:latin typeface="Calibri" panose="020F0502020204030204" pitchFamily="34" charset="0"/>
              </a:rPr>
              <a:t>Tag your new favourite gym buddy below.”</a:t>
            </a:r>
          </a:p>
          <a:p>
            <a:pPr marL="457200"/>
            <a:endParaRPr lang="en-AU" sz="2800" dirty="0">
              <a:solidFill>
                <a:srgbClr val="201F1E"/>
              </a:solidFill>
              <a:latin typeface="Calibri" panose="020F0502020204030204" pitchFamily="34" charset="0"/>
            </a:endParaRPr>
          </a:p>
          <a:p>
            <a:pPr marL="457200"/>
            <a:r>
              <a:rPr lang="en-AU" sz="2800" dirty="0">
                <a:solidFill>
                  <a:srgbClr val="201F1E"/>
                </a:solidFill>
                <a:latin typeface="Calibri" panose="020F0502020204030204" pitchFamily="34" charset="0"/>
              </a:rPr>
              <a:t>This message can be used in socials, scripts for your receptionists, group fitness instructors and promoted around your club.</a:t>
            </a:r>
          </a:p>
        </p:txBody>
      </p:sp>
    </p:spTree>
    <p:extLst>
      <p:ext uri="{BB962C8B-B14F-4D97-AF65-F5344CB8AC3E}">
        <p14:creationId xmlns:p14="http://schemas.microsoft.com/office/powerpoint/2010/main" val="3473834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2E4DC4-C023-4034-BE8C-AE7EAA9011E6}"/>
              </a:ext>
            </a:extLst>
          </p:cNvPr>
          <p:cNvSpPr>
            <a:spLocks noGrp="1"/>
          </p:cNvSpPr>
          <p:nvPr>
            <p:ph type="body" sz="quarter" idx="10"/>
          </p:nvPr>
        </p:nvSpPr>
        <p:spPr/>
        <p:txBody>
          <a:bodyPr/>
          <a:lstStyle/>
          <a:p>
            <a:r>
              <a:rPr lang="en-AU" dirty="0"/>
              <a:t>The right attitude</a:t>
            </a:r>
          </a:p>
        </p:txBody>
      </p:sp>
      <p:sp>
        <p:nvSpPr>
          <p:cNvPr id="4" name="Content Placeholder 3">
            <a:extLst>
              <a:ext uri="{FF2B5EF4-FFF2-40B4-BE49-F238E27FC236}">
                <a16:creationId xmlns:a16="http://schemas.microsoft.com/office/drawing/2014/main" id="{836D2FBB-86C5-254E-82A7-69E5B630BEF8}"/>
              </a:ext>
            </a:extLst>
          </p:cNvPr>
          <p:cNvSpPr>
            <a:spLocks noGrp="1"/>
          </p:cNvSpPr>
          <p:nvPr>
            <p:ph sz="half" idx="1"/>
          </p:nvPr>
        </p:nvSpPr>
        <p:spPr/>
        <p:txBody>
          <a:bodyPr/>
          <a:lstStyle/>
          <a:p>
            <a:pPr marL="0" indent="0">
              <a:buNone/>
            </a:pPr>
            <a:r>
              <a:rPr lang="en-AU" dirty="0"/>
              <a:t>Go hard or go home!!</a:t>
            </a:r>
          </a:p>
          <a:p>
            <a:pPr marL="0" indent="0">
              <a:buNone/>
            </a:pPr>
            <a:endParaRPr lang="en-AU" dirty="0"/>
          </a:p>
          <a:p>
            <a:pPr marL="0" indent="0">
              <a:buNone/>
            </a:pPr>
            <a:r>
              <a:rPr lang="en-AU" dirty="0"/>
              <a:t>Create a great vibe where your team WANT to be in club striving towards target. Do you want to be top sales person? Top club? Beat your PB?</a:t>
            </a:r>
          </a:p>
          <a:p>
            <a:pPr marL="0" indent="0">
              <a:buNone/>
            </a:pPr>
            <a:r>
              <a:rPr lang="en-AU" dirty="0"/>
              <a:t>Check in with each other hourly to ensure the mood is still high and everyone is on track!! Communicate with other clubs. Motivate each other.</a:t>
            </a:r>
          </a:p>
          <a:p>
            <a:pPr marL="0" indent="0">
              <a:buNone/>
            </a:pPr>
            <a:endParaRPr lang="en-AU" dirty="0"/>
          </a:p>
          <a:p>
            <a:pPr marL="0" indent="0">
              <a:buNone/>
            </a:pPr>
            <a:r>
              <a:rPr lang="en-AU" dirty="0"/>
              <a:t>How can you inspire the team to stay on board until the job is done?!</a:t>
            </a:r>
          </a:p>
        </p:txBody>
      </p:sp>
    </p:spTree>
    <p:extLst>
      <p:ext uri="{BB962C8B-B14F-4D97-AF65-F5344CB8AC3E}">
        <p14:creationId xmlns:p14="http://schemas.microsoft.com/office/powerpoint/2010/main" val="3772483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9659AC-26CD-2940-BB70-80834760A455}"/>
              </a:ext>
            </a:extLst>
          </p:cNvPr>
          <p:cNvSpPr>
            <a:spLocks noGrp="1"/>
          </p:cNvSpPr>
          <p:nvPr>
            <p:ph type="body" sz="quarter" idx="10"/>
          </p:nvPr>
        </p:nvSpPr>
        <p:spPr/>
        <p:txBody>
          <a:bodyPr/>
          <a:lstStyle/>
          <a:p>
            <a:endParaRPr lang="en-US" dirty="0"/>
          </a:p>
          <a:p>
            <a:r>
              <a:rPr lang="en-US" dirty="0"/>
              <a:t>Team Communication  (</a:t>
            </a:r>
            <a:r>
              <a:rPr lang="en-US" sz="3200" dirty="0"/>
              <a:t>Tip from Angela, St Kilda) </a:t>
            </a:r>
          </a:p>
          <a:p>
            <a:endParaRPr lang="en-US" dirty="0"/>
          </a:p>
        </p:txBody>
      </p:sp>
      <p:sp>
        <p:nvSpPr>
          <p:cNvPr id="3" name="Content Placeholder 2">
            <a:extLst>
              <a:ext uri="{FF2B5EF4-FFF2-40B4-BE49-F238E27FC236}">
                <a16:creationId xmlns:a16="http://schemas.microsoft.com/office/drawing/2014/main" id="{4FC10FB7-8F60-0A4A-AC4E-1C892F6300F7}"/>
              </a:ext>
            </a:extLst>
          </p:cNvPr>
          <p:cNvSpPr>
            <a:spLocks noGrp="1"/>
          </p:cNvSpPr>
          <p:nvPr>
            <p:ph sz="half" idx="1"/>
          </p:nvPr>
        </p:nvSpPr>
        <p:spPr>
          <a:xfrm>
            <a:off x="616496" y="1282895"/>
            <a:ext cx="10959008" cy="4712790"/>
          </a:xfrm>
        </p:spPr>
        <p:txBody>
          <a:bodyPr/>
          <a:lstStyle/>
          <a:p>
            <a:pPr marL="0" indent="0">
              <a:buNone/>
            </a:pPr>
            <a:endParaRPr lang="en-US" dirty="0"/>
          </a:p>
          <a:p>
            <a:pPr marL="0" indent="0">
              <a:buNone/>
            </a:pPr>
            <a:r>
              <a:rPr lang="en-US" dirty="0"/>
              <a:t>Clarity of information to the WHOLE team.</a:t>
            </a:r>
          </a:p>
          <a:p>
            <a:pPr marL="0" indent="0">
              <a:buNone/>
            </a:pPr>
            <a:endParaRPr lang="en-US" dirty="0"/>
          </a:p>
          <a:p>
            <a:pPr marL="0" indent="0">
              <a:buNone/>
            </a:pPr>
            <a:r>
              <a:rPr lang="en-US" dirty="0"/>
              <a:t>COMMUNICATE clear </a:t>
            </a:r>
            <a:r>
              <a:rPr lang="en-US" u="sng" dirty="0"/>
              <a:t>targets</a:t>
            </a:r>
            <a:r>
              <a:rPr lang="en-US" dirty="0"/>
              <a:t> and </a:t>
            </a:r>
            <a:r>
              <a:rPr lang="en-US" u="sng" dirty="0"/>
              <a:t>expectations</a:t>
            </a:r>
            <a:r>
              <a:rPr lang="en-US" dirty="0"/>
              <a:t> for everyone. </a:t>
            </a:r>
          </a:p>
          <a:p>
            <a:pPr marL="0" indent="0">
              <a:buNone/>
            </a:pPr>
            <a:r>
              <a:rPr lang="en-US" dirty="0"/>
              <a:t>Break them down. </a:t>
            </a:r>
          </a:p>
          <a:p>
            <a:pPr marL="0" indent="0">
              <a:buNone/>
            </a:pPr>
            <a:endParaRPr lang="en-US" dirty="0"/>
          </a:p>
          <a:p>
            <a:pPr marL="0" indent="0">
              <a:buNone/>
            </a:pPr>
            <a:r>
              <a:rPr lang="en-US" dirty="0"/>
              <a:t>Plan HOW targets will be achieved.</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230188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26B5AE-BCE6-4AB8-ADF9-285E3700849F}"/>
              </a:ext>
            </a:extLst>
          </p:cNvPr>
          <p:cNvSpPr>
            <a:spLocks noGrp="1"/>
          </p:cNvSpPr>
          <p:nvPr>
            <p:ph type="body" sz="quarter" idx="10"/>
          </p:nvPr>
        </p:nvSpPr>
        <p:spPr>
          <a:xfrm>
            <a:off x="0" y="19333"/>
            <a:ext cx="12192000" cy="1052736"/>
          </a:xfrm>
        </p:spPr>
        <p:txBody>
          <a:bodyPr/>
          <a:lstStyle/>
          <a:p>
            <a:r>
              <a:rPr lang="en-US" dirty="0"/>
              <a:t>Look and feel  </a:t>
            </a:r>
            <a:r>
              <a:rPr lang="en-US" sz="3200" dirty="0"/>
              <a:t>(Tip from Chloe, Capalaba)</a:t>
            </a:r>
          </a:p>
        </p:txBody>
      </p:sp>
      <p:sp>
        <p:nvSpPr>
          <p:cNvPr id="3" name="Content Placeholder 2">
            <a:extLst>
              <a:ext uri="{FF2B5EF4-FFF2-40B4-BE49-F238E27FC236}">
                <a16:creationId xmlns:a16="http://schemas.microsoft.com/office/drawing/2014/main" id="{3DF023ED-AB97-43C0-8EDC-57D880EBBC92}"/>
              </a:ext>
            </a:extLst>
          </p:cNvPr>
          <p:cNvSpPr>
            <a:spLocks noGrp="1"/>
          </p:cNvSpPr>
          <p:nvPr>
            <p:ph sz="half" idx="1"/>
          </p:nvPr>
        </p:nvSpPr>
        <p:spPr>
          <a:xfrm>
            <a:off x="116958" y="1107352"/>
            <a:ext cx="12075042" cy="5536515"/>
          </a:xfrm>
        </p:spPr>
        <p:txBody>
          <a:bodyPr/>
          <a:lstStyle/>
          <a:p>
            <a:pPr marL="0" indent="0">
              <a:buNone/>
            </a:pPr>
            <a:endParaRPr lang="en-AU" sz="1800" dirty="0"/>
          </a:p>
          <a:p>
            <a:pPr marL="0" indent="0">
              <a:buNone/>
            </a:pPr>
            <a:r>
              <a:rPr lang="en-AU" sz="1800" b="1" dirty="0"/>
              <a:t>A frames</a:t>
            </a:r>
          </a:p>
          <a:p>
            <a:pPr marL="0" indent="0">
              <a:buNone/>
            </a:pPr>
            <a:r>
              <a:rPr lang="en-AU" sz="1800" b="1" dirty="0"/>
              <a:t>Road signs</a:t>
            </a:r>
          </a:p>
          <a:p>
            <a:pPr marL="0" indent="0">
              <a:buNone/>
            </a:pPr>
            <a:r>
              <a:rPr lang="en-AU" sz="1800" b="1" dirty="0"/>
              <a:t>Balloons</a:t>
            </a:r>
          </a:p>
          <a:p>
            <a:pPr marL="0" indent="0">
              <a:buNone/>
            </a:pPr>
            <a:r>
              <a:rPr lang="en-AU" sz="1800" b="1" dirty="0"/>
              <a:t>Team members exercising</a:t>
            </a:r>
          </a:p>
          <a:p>
            <a:pPr marL="0" indent="0">
              <a:buNone/>
            </a:pPr>
            <a:r>
              <a:rPr lang="en-AU" sz="1800" b="1" dirty="0"/>
              <a:t>Anything to grab attention…..</a:t>
            </a:r>
          </a:p>
          <a:p>
            <a:pPr marL="0" indent="0">
              <a:buNone/>
            </a:pPr>
            <a:r>
              <a:rPr lang="en-AU" sz="1800" b="1" dirty="0"/>
              <a:t>Show case these pic’s on your socials</a:t>
            </a:r>
          </a:p>
          <a:p>
            <a:pPr marL="0" indent="0">
              <a:buNone/>
            </a:pPr>
            <a:r>
              <a:rPr lang="en-AU" sz="1800" b="1" dirty="0"/>
              <a:t>Billboard such as the one pictured! Move it around in line with </a:t>
            </a:r>
          </a:p>
          <a:p>
            <a:pPr marL="0" indent="0">
              <a:buNone/>
            </a:pPr>
            <a:r>
              <a:rPr lang="en-AU" sz="1800" b="1" dirty="0"/>
              <a:t>Parking limits.</a:t>
            </a:r>
          </a:p>
          <a:p>
            <a:pPr marL="0" indent="0">
              <a:buNone/>
            </a:pPr>
            <a:endParaRPr lang="en-AU" sz="1800" b="1" dirty="0"/>
          </a:p>
          <a:p>
            <a:pPr marL="0" indent="0">
              <a:buNone/>
            </a:pPr>
            <a:r>
              <a:rPr lang="en-AU" sz="1800" b="1" dirty="0"/>
              <a:t>Don’t forget to decorate the inside of your club too. </a:t>
            </a:r>
          </a:p>
          <a:p>
            <a:pPr marL="0" indent="0">
              <a:buNone/>
            </a:pPr>
            <a:r>
              <a:rPr lang="en-AU" sz="1800" b="1" dirty="0"/>
              <a:t>Yes you want your members to know that their friends can grab a </a:t>
            </a:r>
          </a:p>
          <a:p>
            <a:pPr marL="0" indent="0">
              <a:buNone/>
            </a:pPr>
            <a:r>
              <a:rPr lang="en-AU" sz="1800" b="1" dirty="0"/>
              <a:t>great offer and there is something in it for them also!!</a:t>
            </a:r>
          </a:p>
        </p:txBody>
      </p:sp>
      <p:pic>
        <p:nvPicPr>
          <p:cNvPr id="5" name="Picture 4">
            <a:extLst>
              <a:ext uri="{FF2B5EF4-FFF2-40B4-BE49-F238E27FC236}">
                <a16:creationId xmlns:a16="http://schemas.microsoft.com/office/drawing/2014/main" id="{0529D499-8CD3-5542-AB3A-17BF50DA6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3374" y="1388962"/>
            <a:ext cx="4687747" cy="4687747"/>
          </a:xfrm>
          <a:prstGeom prst="rect">
            <a:avLst/>
          </a:prstGeom>
        </p:spPr>
      </p:pic>
    </p:spTree>
    <p:extLst>
      <p:ext uri="{BB962C8B-B14F-4D97-AF65-F5344CB8AC3E}">
        <p14:creationId xmlns:p14="http://schemas.microsoft.com/office/powerpoint/2010/main" val="2651858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26B5AE-BCE6-4AB8-ADF9-285E3700849F}"/>
              </a:ext>
            </a:extLst>
          </p:cNvPr>
          <p:cNvSpPr>
            <a:spLocks noGrp="1"/>
          </p:cNvSpPr>
          <p:nvPr>
            <p:ph type="body" sz="quarter" idx="10"/>
          </p:nvPr>
        </p:nvSpPr>
        <p:spPr/>
        <p:txBody>
          <a:bodyPr/>
          <a:lstStyle/>
          <a:p>
            <a:r>
              <a:rPr lang="en-US" dirty="0"/>
              <a:t>Urgency  </a:t>
            </a:r>
            <a:r>
              <a:rPr lang="en-US" sz="3200" dirty="0"/>
              <a:t>(Tip from Chloe, Capalaba)</a:t>
            </a:r>
          </a:p>
        </p:txBody>
      </p:sp>
      <p:sp>
        <p:nvSpPr>
          <p:cNvPr id="3" name="Content Placeholder 2">
            <a:extLst>
              <a:ext uri="{FF2B5EF4-FFF2-40B4-BE49-F238E27FC236}">
                <a16:creationId xmlns:a16="http://schemas.microsoft.com/office/drawing/2014/main" id="{3DF023ED-AB97-43C0-8EDC-57D880EBBC92}"/>
              </a:ext>
            </a:extLst>
          </p:cNvPr>
          <p:cNvSpPr>
            <a:spLocks noGrp="1"/>
          </p:cNvSpPr>
          <p:nvPr>
            <p:ph sz="half" idx="1"/>
          </p:nvPr>
        </p:nvSpPr>
        <p:spPr>
          <a:xfrm>
            <a:off x="609600" y="1203767"/>
            <a:ext cx="10959008" cy="5169601"/>
          </a:xfrm>
        </p:spPr>
        <p:txBody>
          <a:bodyPr/>
          <a:lstStyle/>
          <a:p>
            <a:pPr marL="0" indent="0">
              <a:buNone/>
            </a:pPr>
            <a:endParaRPr lang="en-AU" dirty="0"/>
          </a:p>
          <a:p>
            <a:pPr marL="0" indent="0">
              <a:buNone/>
            </a:pPr>
            <a:r>
              <a:rPr lang="en-AU" dirty="0"/>
              <a:t>With every call….</a:t>
            </a:r>
          </a:p>
          <a:p>
            <a:pPr marL="0" indent="0">
              <a:buNone/>
            </a:pPr>
            <a:endParaRPr lang="en-AU" dirty="0"/>
          </a:p>
          <a:p>
            <a:pPr marL="0" indent="0">
              <a:buNone/>
            </a:pPr>
            <a:endParaRPr lang="en-AU" dirty="0"/>
          </a:p>
          <a:p>
            <a:pPr marL="0" indent="0">
              <a:buNone/>
            </a:pPr>
            <a:r>
              <a:rPr lang="en-AU" dirty="0"/>
              <a:t>With every action…</a:t>
            </a:r>
          </a:p>
          <a:p>
            <a:pPr marL="0" indent="0">
              <a:buNone/>
            </a:pPr>
            <a:endParaRPr lang="en-AU" dirty="0"/>
          </a:p>
          <a:p>
            <a:pPr marL="0" indent="0">
              <a:buNone/>
            </a:pPr>
            <a:endParaRPr lang="en-AU" dirty="0"/>
          </a:p>
          <a:p>
            <a:pPr marL="0" indent="0">
              <a:buNone/>
            </a:pPr>
            <a:r>
              <a:rPr lang="en-AU" dirty="0"/>
              <a:t>Spend each hour wisely!</a:t>
            </a:r>
          </a:p>
          <a:p>
            <a:pPr marL="0" indent="0">
              <a:buNone/>
            </a:pPr>
            <a:endParaRPr lang="en-AU" dirty="0"/>
          </a:p>
        </p:txBody>
      </p:sp>
    </p:spTree>
    <p:extLst>
      <p:ext uri="{BB962C8B-B14F-4D97-AF65-F5344CB8AC3E}">
        <p14:creationId xmlns:p14="http://schemas.microsoft.com/office/powerpoint/2010/main" val="2677320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497778-AE83-414B-A0F7-0860A61C0AF4}"/>
              </a:ext>
            </a:extLst>
          </p:cNvPr>
          <p:cNvSpPr>
            <a:spLocks noGrp="1"/>
          </p:cNvSpPr>
          <p:nvPr>
            <p:ph type="body" sz="quarter" idx="10"/>
          </p:nvPr>
        </p:nvSpPr>
        <p:spPr>
          <a:xfrm>
            <a:off x="-6896" y="0"/>
            <a:ext cx="12192000" cy="1052736"/>
          </a:xfrm>
        </p:spPr>
        <p:txBody>
          <a:bodyPr/>
          <a:lstStyle/>
          <a:p>
            <a:r>
              <a:rPr lang="en-AU" dirty="0"/>
              <a:t>Why?</a:t>
            </a:r>
          </a:p>
        </p:txBody>
      </p:sp>
      <p:sp>
        <p:nvSpPr>
          <p:cNvPr id="3" name="Content Placeholder 2">
            <a:extLst>
              <a:ext uri="{FF2B5EF4-FFF2-40B4-BE49-F238E27FC236}">
                <a16:creationId xmlns:a16="http://schemas.microsoft.com/office/drawing/2014/main" id="{9D4993B8-6D4B-4001-A622-758C43AA6A2B}"/>
              </a:ext>
            </a:extLst>
          </p:cNvPr>
          <p:cNvSpPr>
            <a:spLocks noGrp="1"/>
          </p:cNvSpPr>
          <p:nvPr>
            <p:ph sz="half" idx="1"/>
          </p:nvPr>
        </p:nvSpPr>
        <p:spPr>
          <a:xfrm>
            <a:off x="609600" y="1052736"/>
            <a:ext cx="10959008" cy="5083180"/>
          </a:xfrm>
        </p:spPr>
        <p:txBody>
          <a:bodyPr/>
          <a:lstStyle/>
          <a:p>
            <a:pPr marL="0" indent="0">
              <a:buNone/>
            </a:pPr>
            <a:endParaRPr lang="en-AU" b="1" dirty="0"/>
          </a:p>
          <a:p>
            <a:pPr marL="0" indent="0">
              <a:buNone/>
            </a:pPr>
            <a:endParaRPr lang="en-AU" b="1" dirty="0"/>
          </a:p>
          <a:p>
            <a:pPr marL="0" indent="0">
              <a:buNone/>
            </a:pPr>
            <a:r>
              <a:rPr lang="en-AU" b="1" dirty="0"/>
              <a:t>Our 3-day sale will run from Saturday 29 to Monday 31 August. </a:t>
            </a:r>
          </a:p>
          <a:p>
            <a:pPr marL="0" indent="0">
              <a:buNone/>
            </a:pPr>
            <a:endParaRPr lang="en-AU" b="1" dirty="0"/>
          </a:p>
          <a:p>
            <a:pPr marL="0" indent="0">
              <a:buNone/>
            </a:pPr>
            <a:r>
              <a:rPr lang="en-AU" b="1" dirty="0"/>
              <a:t>This 3 Day Sale is a great way for your club to ensure you reach</a:t>
            </a:r>
          </a:p>
          <a:p>
            <a:pPr marL="0" indent="0">
              <a:buNone/>
            </a:pPr>
            <a:r>
              <a:rPr lang="en-AU" b="1" dirty="0"/>
              <a:t>(smash </a:t>
            </a:r>
            <a:r>
              <a:rPr lang="en-AU" b="1" dirty="0">
                <a:sym typeface="Wingdings" pitchFamily="2" charset="2"/>
              </a:rPr>
              <a:t></a:t>
            </a:r>
            <a:r>
              <a:rPr lang="en-AU" b="1" dirty="0"/>
              <a:t>) August targets.</a:t>
            </a:r>
          </a:p>
          <a:p>
            <a:pPr marL="0" indent="0">
              <a:buNone/>
            </a:pPr>
            <a:endParaRPr lang="en-AU" b="1" dirty="0"/>
          </a:p>
          <a:p>
            <a:pPr marL="0" indent="0">
              <a:buNone/>
            </a:pPr>
            <a:endParaRPr lang="en-AU" b="1" dirty="0"/>
          </a:p>
          <a:p>
            <a:pPr marL="0" indent="0">
              <a:buNone/>
            </a:pPr>
            <a:endParaRPr lang="en-AU" dirty="0">
              <a:solidFill>
                <a:srgbClr val="B60CA2"/>
              </a:solidFill>
            </a:endParaRPr>
          </a:p>
          <a:p>
            <a:pPr marL="0" indent="0">
              <a:buNone/>
            </a:pPr>
            <a:endParaRPr lang="en-AU" dirty="0"/>
          </a:p>
          <a:p>
            <a:pPr marL="0" indent="0">
              <a:buNone/>
            </a:pPr>
            <a:endParaRPr lang="en-AU" dirty="0"/>
          </a:p>
          <a:p>
            <a:pPr marL="0" indent="0">
              <a:buNone/>
            </a:pPr>
            <a:endParaRPr lang="en-AU" dirty="0"/>
          </a:p>
        </p:txBody>
      </p:sp>
      <p:pic>
        <p:nvPicPr>
          <p:cNvPr id="3073" name="Picture 1" descr="page2image62269728">
            <a:extLst>
              <a:ext uri="{FF2B5EF4-FFF2-40B4-BE49-F238E27FC236}">
                <a16:creationId xmlns:a16="http://schemas.microsoft.com/office/drawing/2014/main" id="{78E3175D-4646-1C41-B551-0F2351E12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827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age2image62269728">
            <a:extLst>
              <a:ext uri="{FF2B5EF4-FFF2-40B4-BE49-F238E27FC236}">
                <a16:creationId xmlns:a16="http://schemas.microsoft.com/office/drawing/2014/main" id="{629701BE-0E28-4146-A211-E2980A900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827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480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26B5AE-BCE6-4AB8-ADF9-285E3700849F}"/>
              </a:ext>
            </a:extLst>
          </p:cNvPr>
          <p:cNvSpPr>
            <a:spLocks noGrp="1"/>
          </p:cNvSpPr>
          <p:nvPr>
            <p:ph type="body" sz="quarter" idx="10"/>
          </p:nvPr>
        </p:nvSpPr>
        <p:spPr/>
        <p:txBody>
          <a:bodyPr/>
          <a:lstStyle/>
          <a:p>
            <a:r>
              <a:rPr lang="en-US" dirty="0"/>
              <a:t>Referrals </a:t>
            </a:r>
            <a:r>
              <a:rPr lang="en-US" sz="3200" dirty="0"/>
              <a:t>(Tip from Andrew, Maroochydore and Robina)</a:t>
            </a:r>
          </a:p>
        </p:txBody>
      </p:sp>
      <p:sp>
        <p:nvSpPr>
          <p:cNvPr id="3" name="Content Placeholder 2">
            <a:extLst>
              <a:ext uri="{FF2B5EF4-FFF2-40B4-BE49-F238E27FC236}">
                <a16:creationId xmlns:a16="http://schemas.microsoft.com/office/drawing/2014/main" id="{3DF023ED-AB97-43C0-8EDC-57D880EBBC92}"/>
              </a:ext>
            </a:extLst>
          </p:cNvPr>
          <p:cNvSpPr>
            <a:spLocks noGrp="1"/>
          </p:cNvSpPr>
          <p:nvPr>
            <p:ph sz="half" idx="1"/>
          </p:nvPr>
        </p:nvSpPr>
        <p:spPr>
          <a:xfrm>
            <a:off x="702198" y="638554"/>
            <a:ext cx="10959008" cy="5912717"/>
          </a:xfrm>
        </p:spPr>
        <p:txBody>
          <a:bodyPr/>
          <a:lstStyle/>
          <a:p>
            <a:pPr marL="0" indent="0">
              <a:buNone/>
            </a:pPr>
            <a:endParaRPr lang="en-AU" dirty="0"/>
          </a:p>
          <a:p>
            <a:pPr marL="0" indent="0">
              <a:buNone/>
            </a:pPr>
            <a:r>
              <a:rPr lang="en-AU" dirty="0"/>
              <a:t>What is your clubs standard referral program? Use it </a:t>
            </a:r>
            <a:r>
              <a:rPr lang="en-AU" dirty="0">
                <a:sym typeface="Wingdings" pitchFamily="2" charset="2"/>
              </a:rPr>
              <a:t></a:t>
            </a:r>
            <a:endParaRPr lang="en-AU" dirty="0"/>
          </a:p>
          <a:p>
            <a:pPr marL="0" indent="0">
              <a:buNone/>
            </a:pPr>
            <a:r>
              <a:rPr lang="en-AU" dirty="0"/>
              <a:t>Do you have a special referral offer in place for August? Use it </a:t>
            </a:r>
            <a:r>
              <a:rPr lang="en-AU" dirty="0">
                <a:sym typeface="Wingdings" pitchFamily="2" charset="2"/>
              </a:rPr>
              <a:t></a:t>
            </a:r>
          </a:p>
          <a:p>
            <a:pPr marL="0" indent="0">
              <a:buNone/>
            </a:pPr>
            <a:endParaRPr lang="en-AU" dirty="0"/>
          </a:p>
          <a:p>
            <a:pPr marL="0" indent="0">
              <a:buNone/>
            </a:pPr>
            <a:r>
              <a:rPr lang="en-AU" dirty="0"/>
              <a:t>Coffee card, VISA gift card, 5 pack PT, 1 month FREE…options are endless.</a:t>
            </a:r>
          </a:p>
          <a:p>
            <a:pPr marL="0" indent="0">
              <a:buNone/>
            </a:pPr>
            <a:endParaRPr lang="en-AU" dirty="0"/>
          </a:p>
          <a:p>
            <a:pPr marL="0" indent="0">
              <a:buNone/>
            </a:pPr>
            <a:r>
              <a:rPr lang="en-AU" dirty="0"/>
              <a:t>Don’t forget to qualify all referrals</a:t>
            </a:r>
          </a:p>
          <a:p>
            <a:pPr marL="0" indent="0">
              <a:buNone/>
            </a:pPr>
            <a:endParaRPr lang="en-AU" dirty="0"/>
          </a:p>
          <a:p>
            <a:pPr marL="0" indent="0">
              <a:buNone/>
            </a:pPr>
            <a:r>
              <a:rPr lang="en-AU" dirty="0"/>
              <a:t>Add the urgency of the 3 day sale </a:t>
            </a:r>
          </a:p>
          <a:p>
            <a:pPr marL="0" indent="0">
              <a:buNone/>
            </a:pPr>
            <a:r>
              <a:rPr lang="en-AU" dirty="0"/>
              <a:t>“Get your friends started by this weekend and ….”</a:t>
            </a:r>
          </a:p>
          <a:p>
            <a:pPr marL="0" indent="0">
              <a:buNone/>
            </a:pPr>
            <a:endParaRPr lang="en-AU" dirty="0"/>
          </a:p>
          <a:p>
            <a:pPr marL="0" indent="0">
              <a:buNone/>
            </a:pPr>
            <a:r>
              <a:rPr lang="en-AU" dirty="0"/>
              <a:t>Are referrals worth the effort? YES YES YES</a:t>
            </a:r>
          </a:p>
        </p:txBody>
      </p:sp>
    </p:spTree>
    <p:extLst>
      <p:ext uri="{BB962C8B-B14F-4D97-AF65-F5344CB8AC3E}">
        <p14:creationId xmlns:p14="http://schemas.microsoft.com/office/powerpoint/2010/main" val="501546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26B5AE-BCE6-4AB8-ADF9-285E3700849F}"/>
              </a:ext>
            </a:extLst>
          </p:cNvPr>
          <p:cNvSpPr>
            <a:spLocks noGrp="1"/>
          </p:cNvSpPr>
          <p:nvPr>
            <p:ph type="body" sz="quarter" idx="10"/>
          </p:nvPr>
        </p:nvSpPr>
        <p:spPr/>
        <p:txBody>
          <a:bodyPr/>
          <a:lstStyle/>
          <a:p>
            <a:r>
              <a:rPr lang="en-US" dirty="0"/>
              <a:t>Referrals </a:t>
            </a:r>
            <a:endParaRPr lang="en-US" sz="3200" dirty="0"/>
          </a:p>
        </p:txBody>
      </p:sp>
      <p:sp>
        <p:nvSpPr>
          <p:cNvPr id="3" name="Content Placeholder 2">
            <a:extLst>
              <a:ext uri="{FF2B5EF4-FFF2-40B4-BE49-F238E27FC236}">
                <a16:creationId xmlns:a16="http://schemas.microsoft.com/office/drawing/2014/main" id="{3DF023ED-AB97-43C0-8EDC-57D880EBBC92}"/>
              </a:ext>
            </a:extLst>
          </p:cNvPr>
          <p:cNvSpPr>
            <a:spLocks noGrp="1"/>
          </p:cNvSpPr>
          <p:nvPr>
            <p:ph sz="half" idx="1"/>
          </p:nvPr>
        </p:nvSpPr>
        <p:spPr>
          <a:xfrm>
            <a:off x="609600" y="1340769"/>
            <a:ext cx="10959008" cy="5032599"/>
          </a:xfrm>
        </p:spPr>
        <p:txBody>
          <a:bodyPr/>
          <a:lstStyle/>
          <a:p>
            <a:pPr marL="0" indent="0">
              <a:buNone/>
            </a:pPr>
            <a:endParaRPr lang="en-AU" dirty="0"/>
          </a:p>
          <a:p>
            <a:pPr marL="0" indent="0">
              <a:buNone/>
            </a:pPr>
            <a:endParaRPr lang="en-AU" dirty="0"/>
          </a:p>
        </p:txBody>
      </p:sp>
      <p:pic>
        <p:nvPicPr>
          <p:cNvPr id="5" name="Picture 4">
            <a:extLst>
              <a:ext uri="{FF2B5EF4-FFF2-40B4-BE49-F238E27FC236}">
                <a16:creationId xmlns:a16="http://schemas.microsoft.com/office/drawing/2014/main" id="{20BD5E90-EF8E-1142-8976-D5DF57C3A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1109" y="-28511"/>
            <a:ext cx="5200891" cy="6934521"/>
          </a:xfrm>
          <a:prstGeom prst="rect">
            <a:avLst/>
          </a:prstGeom>
        </p:spPr>
      </p:pic>
      <p:sp>
        <p:nvSpPr>
          <p:cNvPr id="6" name="TextBox 5">
            <a:extLst>
              <a:ext uri="{FF2B5EF4-FFF2-40B4-BE49-F238E27FC236}">
                <a16:creationId xmlns:a16="http://schemas.microsoft.com/office/drawing/2014/main" id="{EE4B6474-3E61-7E4D-A520-F6A3AAFDAA7E}"/>
              </a:ext>
            </a:extLst>
          </p:cNvPr>
          <p:cNvSpPr txBox="1"/>
          <p:nvPr/>
        </p:nvSpPr>
        <p:spPr>
          <a:xfrm>
            <a:off x="223665" y="1622867"/>
            <a:ext cx="6543779" cy="3539430"/>
          </a:xfrm>
          <a:prstGeom prst="rect">
            <a:avLst/>
          </a:prstGeom>
          <a:noFill/>
        </p:spPr>
        <p:txBody>
          <a:bodyPr wrap="none" rtlCol="0">
            <a:spAutoFit/>
          </a:bodyPr>
          <a:lstStyle/>
          <a:p>
            <a:r>
              <a:rPr lang="en-US" sz="2800" dirty="0"/>
              <a:t>Referrals are a WIN WIN WIN</a:t>
            </a:r>
          </a:p>
          <a:p>
            <a:endParaRPr lang="en-US" sz="2800" dirty="0"/>
          </a:p>
          <a:p>
            <a:r>
              <a:rPr lang="en-US" sz="2800" dirty="0"/>
              <a:t>Something in it for the </a:t>
            </a:r>
            <a:r>
              <a:rPr lang="en-US" sz="2800" dirty="0">
                <a:solidFill>
                  <a:srgbClr val="B60CA2"/>
                </a:solidFill>
              </a:rPr>
              <a:t>new member</a:t>
            </a:r>
          </a:p>
          <a:p>
            <a:r>
              <a:rPr lang="en-US" sz="2800" dirty="0"/>
              <a:t>Something in it for the </a:t>
            </a:r>
            <a:r>
              <a:rPr lang="en-US" sz="2800" dirty="0">
                <a:solidFill>
                  <a:srgbClr val="B60CA2"/>
                </a:solidFill>
              </a:rPr>
              <a:t>referring member</a:t>
            </a:r>
          </a:p>
          <a:p>
            <a:r>
              <a:rPr lang="en-US" sz="2800" dirty="0"/>
              <a:t>Something in it for the </a:t>
            </a:r>
            <a:r>
              <a:rPr lang="en-US" sz="2800" dirty="0">
                <a:solidFill>
                  <a:srgbClr val="B60CA2"/>
                </a:solidFill>
              </a:rPr>
              <a:t>club</a:t>
            </a:r>
          </a:p>
          <a:p>
            <a:endParaRPr lang="en-US" sz="2800" dirty="0"/>
          </a:p>
          <a:p>
            <a:r>
              <a:rPr lang="en-US" sz="2800" dirty="0"/>
              <a:t>Referrals are the BEST leads you can </a:t>
            </a:r>
          </a:p>
          <a:p>
            <a:r>
              <a:rPr lang="en-US" sz="2800" dirty="0"/>
              <a:t>receive.</a:t>
            </a:r>
          </a:p>
        </p:txBody>
      </p:sp>
    </p:spTree>
    <p:extLst>
      <p:ext uri="{BB962C8B-B14F-4D97-AF65-F5344CB8AC3E}">
        <p14:creationId xmlns:p14="http://schemas.microsoft.com/office/powerpoint/2010/main" val="2767150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26B5AE-BCE6-4AB8-ADF9-285E3700849F}"/>
              </a:ext>
            </a:extLst>
          </p:cNvPr>
          <p:cNvSpPr>
            <a:spLocks noGrp="1"/>
          </p:cNvSpPr>
          <p:nvPr>
            <p:ph type="body" sz="quarter" idx="10"/>
          </p:nvPr>
        </p:nvSpPr>
        <p:spPr/>
        <p:txBody>
          <a:bodyPr/>
          <a:lstStyle/>
          <a:p>
            <a:r>
              <a:rPr lang="en-US" dirty="0"/>
              <a:t>FREE class pass </a:t>
            </a:r>
            <a:r>
              <a:rPr lang="en-US" sz="3200" dirty="0"/>
              <a:t>(Tip from Andrew, Maroochydore and Robina)</a:t>
            </a:r>
          </a:p>
        </p:txBody>
      </p:sp>
      <p:sp>
        <p:nvSpPr>
          <p:cNvPr id="3" name="Content Placeholder 2">
            <a:extLst>
              <a:ext uri="{FF2B5EF4-FFF2-40B4-BE49-F238E27FC236}">
                <a16:creationId xmlns:a16="http://schemas.microsoft.com/office/drawing/2014/main" id="{3DF023ED-AB97-43C0-8EDC-57D880EBBC92}"/>
              </a:ext>
            </a:extLst>
          </p:cNvPr>
          <p:cNvSpPr>
            <a:spLocks noGrp="1"/>
          </p:cNvSpPr>
          <p:nvPr>
            <p:ph sz="half" idx="1"/>
          </p:nvPr>
        </p:nvSpPr>
        <p:spPr>
          <a:xfrm>
            <a:off x="616496" y="1052736"/>
            <a:ext cx="10959008" cy="5220742"/>
          </a:xfrm>
        </p:spPr>
        <p:txBody>
          <a:bodyPr/>
          <a:lstStyle/>
          <a:p>
            <a:pPr marL="0" indent="0">
              <a:buNone/>
            </a:pPr>
            <a:endParaRPr lang="en-AU" dirty="0"/>
          </a:p>
          <a:p>
            <a:pPr marL="0" indent="0">
              <a:buNone/>
            </a:pPr>
            <a:r>
              <a:rPr lang="en-AU" dirty="0"/>
              <a:t>A FREE class pass is a great way to offer an EXPERIENCE to your prospects.</a:t>
            </a:r>
          </a:p>
          <a:p>
            <a:pPr marL="0" indent="0">
              <a:buNone/>
            </a:pPr>
            <a:endParaRPr lang="en-AU" dirty="0"/>
          </a:p>
          <a:p>
            <a:pPr marL="0" indent="0">
              <a:buNone/>
            </a:pPr>
            <a:r>
              <a:rPr lang="en-AU" dirty="0"/>
              <a:t>Bring them in to experience your clubs WOW factor. </a:t>
            </a:r>
          </a:p>
          <a:p>
            <a:pPr marL="0" indent="0">
              <a:buNone/>
            </a:pPr>
            <a:endParaRPr lang="en-AU" dirty="0"/>
          </a:p>
          <a:p>
            <a:pPr marL="0" indent="0">
              <a:buNone/>
            </a:pPr>
            <a:r>
              <a:rPr lang="en-AU" dirty="0"/>
              <a:t>Maybe each pass could say “call the club to reserve your place”</a:t>
            </a:r>
          </a:p>
          <a:p>
            <a:pPr marL="0" indent="0">
              <a:buNone/>
            </a:pPr>
            <a:r>
              <a:rPr lang="en-AU" dirty="0"/>
              <a:t>This way each prospects is in the sales calendar so you can catch them before/after their workout. After a proper needs analysis I'm sure these woman will be excited to jump on the 3 day sale offer.</a:t>
            </a:r>
          </a:p>
          <a:p>
            <a:pPr marL="0" indent="0">
              <a:buNone/>
            </a:pPr>
            <a:r>
              <a:rPr lang="en-AU" dirty="0"/>
              <a:t> (or whatever your current offering is)</a:t>
            </a:r>
          </a:p>
        </p:txBody>
      </p:sp>
    </p:spTree>
    <p:extLst>
      <p:ext uri="{BB962C8B-B14F-4D97-AF65-F5344CB8AC3E}">
        <p14:creationId xmlns:p14="http://schemas.microsoft.com/office/powerpoint/2010/main" val="3735702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26B5AE-BCE6-4AB8-ADF9-285E3700849F}"/>
              </a:ext>
            </a:extLst>
          </p:cNvPr>
          <p:cNvSpPr>
            <a:spLocks noGrp="1"/>
          </p:cNvSpPr>
          <p:nvPr>
            <p:ph type="body" sz="quarter" idx="10"/>
          </p:nvPr>
        </p:nvSpPr>
        <p:spPr/>
        <p:txBody>
          <a:bodyPr/>
          <a:lstStyle/>
          <a:p>
            <a:r>
              <a:rPr lang="en-US" dirty="0"/>
              <a:t>Referrals </a:t>
            </a:r>
            <a:r>
              <a:rPr lang="en-US" sz="3200" dirty="0"/>
              <a:t>(Tip from Andrew, Maroochydore and Robina)</a:t>
            </a:r>
          </a:p>
        </p:txBody>
      </p:sp>
      <p:sp>
        <p:nvSpPr>
          <p:cNvPr id="3" name="Content Placeholder 2">
            <a:extLst>
              <a:ext uri="{FF2B5EF4-FFF2-40B4-BE49-F238E27FC236}">
                <a16:creationId xmlns:a16="http://schemas.microsoft.com/office/drawing/2014/main" id="{3DF023ED-AB97-43C0-8EDC-57D880EBBC92}"/>
              </a:ext>
            </a:extLst>
          </p:cNvPr>
          <p:cNvSpPr>
            <a:spLocks noGrp="1"/>
          </p:cNvSpPr>
          <p:nvPr>
            <p:ph sz="half" idx="1"/>
          </p:nvPr>
        </p:nvSpPr>
        <p:spPr>
          <a:xfrm>
            <a:off x="616496" y="1052735"/>
            <a:ext cx="10959008" cy="5706879"/>
          </a:xfrm>
        </p:spPr>
        <p:txBody>
          <a:bodyPr/>
          <a:lstStyle/>
          <a:p>
            <a:pPr marL="0" indent="0">
              <a:buNone/>
            </a:pPr>
            <a:endParaRPr lang="en-AU" dirty="0"/>
          </a:p>
          <a:p>
            <a:pPr marL="0" indent="0">
              <a:buNone/>
            </a:pPr>
            <a:r>
              <a:rPr lang="en-AU" dirty="0"/>
              <a:t>So how do you spread the word..</a:t>
            </a:r>
          </a:p>
          <a:p>
            <a:pPr marL="0" indent="0">
              <a:buNone/>
            </a:pPr>
            <a:r>
              <a:rPr lang="en-AU" dirty="0"/>
              <a:t>Current members </a:t>
            </a:r>
          </a:p>
          <a:p>
            <a:pPr marL="0" indent="0">
              <a:buNone/>
            </a:pPr>
            <a:r>
              <a:rPr lang="en-AU" dirty="0"/>
              <a:t>Outreach </a:t>
            </a:r>
          </a:p>
          <a:p>
            <a:pPr marL="0" indent="0">
              <a:buNone/>
            </a:pPr>
            <a:r>
              <a:rPr lang="en-AU" dirty="0"/>
              <a:t>Team members giving out passes to their circles</a:t>
            </a:r>
          </a:p>
          <a:p>
            <a:pPr marL="0" indent="0">
              <a:buNone/>
            </a:pPr>
            <a:r>
              <a:rPr lang="en-AU" dirty="0"/>
              <a:t>Instructors giving them out at the end of group fit classes</a:t>
            </a:r>
          </a:p>
          <a:p>
            <a:pPr marL="0" indent="0">
              <a:buNone/>
            </a:pPr>
            <a:r>
              <a:rPr lang="en-AU" dirty="0"/>
              <a:t>Socials</a:t>
            </a:r>
          </a:p>
          <a:p>
            <a:pPr marL="0" indent="0">
              <a:buNone/>
            </a:pPr>
            <a:r>
              <a:rPr lang="en-AU" dirty="0"/>
              <a:t>Get instructors on your social pages. </a:t>
            </a:r>
          </a:p>
          <a:p>
            <a:pPr marL="0" indent="0">
              <a:buNone/>
            </a:pPr>
            <a:r>
              <a:rPr lang="en-AU" dirty="0"/>
              <a:t>Real women, real stories. </a:t>
            </a:r>
          </a:p>
          <a:p>
            <a:pPr marL="0" indent="0">
              <a:buNone/>
            </a:pPr>
            <a:r>
              <a:rPr lang="en-AU" dirty="0"/>
              <a:t>”Come and join me for Body Balance on Thursday at 6.30pm”</a:t>
            </a:r>
          </a:p>
          <a:p>
            <a:pPr marL="0" indent="0">
              <a:buNone/>
            </a:pPr>
            <a:endParaRPr lang="en-AU" dirty="0"/>
          </a:p>
        </p:txBody>
      </p:sp>
    </p:spTree>
    <p:extLst>
      <p:ext uri="{BB962C8B-B14F-4D97-AF65-F5344CB8AC3E}">
        <p14:creationId xmlns:p14="http://schemas.microsoft.com/office/powerpoint/2010/main" val="638796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26B5AE-BCE6-4AB8-ADF9-285E3700849F}"/>
              </a:ext>
            </a:extLst>
          </p:cNvPr>
          <p:cNvSpPr>
            <a:spLocks noGrp="1"/>
          </p:cNvSpPr>
          <p:nvPr>
            <p:ph type="body" sz="quarter" idx="10"/>
          </p:nvPr>
        </p:nvSpPr>
        <p:spPr/>
        <p:txBody>
          <a:bodyPr/>
          <a:lstStyle/>
          <a:p>
            <a:r>
              <a:rPr lang="en-US" dirty="0"/>
              <a:t>Know your why   </a:t>
            </a:r>
            <a:r>
              <a:rPr lang="en-US" sz="3200" dirty="0"/>
              <a:t>(Lee, Ballarat)</a:t>
            </a:r>
          </a:p>
        </p:txBody>
      </p:sp>
      <p:sp>
        <p:nvSpPr>
          <p:cNvPr id="4" name="Rectangle 3">
            <a:extLst>
              <a:ext uri="{FF2B5EF4-FFF2-40B4-BE49-F238E27FC236}">
                <a16:creationId xmlns:a16="http://schemas.microsoft.com/office/drawing/2014/main" id="{D136E265-8FC3-244F-BA0B-DDB24D255673}"/>
              </a:ext>
            </a:extLst>
          </p:cNvPr>
          <p:cNvSpPr/>
          <p:nvPr/>
        </p:nvSpPr>
        <p:spPr>
          <a:xfrm>
            <a:off x="478422" y="526368"/>
            <a:ext cx="11883340" cy="6919715"/>
          </a:xfrm>
          <a:prstGeom prst="rect">
            <a:avLst/>
          </a:prstGeom>
        </p:spPr>
        <p:txBody>
          <a:bodyPr wrap="square">
            <a:spAutoFit/>
          </a:bodyPr>
          <a:lstStyle/>
          <a:p>
            <a:pPr>
              <a:lnSpc>
                <a:spcPct val="150000"/>
              </a:lnSpc>
              <a:tabLst>
                <a:tab pos="5076825" algn="l"/>
              </a:tabLst>
            </a:pPr>
            <a:endParaRPr lang="en-AU" sz="2800" dirty="0">
              <a:latin typeface="Calibri" panose="020F0502020204030204" pitchFamily="34" charset="0"/>
              <a:ea typeface="Times New Roman" panose="02020603050405020304" pitchFamily="18" charset="0"/>
              <a:cs typeface="Calibri" panose="020F0502020204030204" pitchFamily="34" charset="0"/>
            </a:endParaRPr>
          </a:p>
          <a:p>
            <a:pPr>
              <a:lnSpc>
                <a:spcPct val="150000"/>
              </a:lnSpc>
              <a:tabLst>
                <a:tab pos="5076825" algn="l"/>
              </a:tabLst>
            </a:pPr>
            <a:r>
              <a:rPr lang="en-AU" sz="2800" dirty="0">
                <a:latin typeface="Calibri" panose="020F0502020204030204" pitchFamily="34" charset="0"/>
                <a:ea typeface="Times New Roman" panose="02020603050405020304" pitchFamily="18" charset="0"/>
                <a:cs typeface="Calibri" panose="020F0502020204030204" pitchFamily="34" charset="0"/>
              </a:rPr>
              <a:t>The fish ROCKS from the head.</a:t>
            </a:r>
          </a:p>
          <a:p>
            <a:pPr>
              <a:lnSpc>
                <a:spcPct val="150000"/>
              </a:lnSpc>
              <a:tabLst>
                <a:tab pos="5076825" algn="l"/>
              </a:tabLst>
            </a:pPr>
            <a:r>
              <a:rPr lang="en-AU" sz="2800" dirty="0">
                <a:latin typeface="Calibri" panose="020F0502020204030204" pitchFamily="34" charset="0"/>
                <a:ea typeface="Times New Roman" panose="02020603050405020304" pitchFamily="18" charset="0"/>
                <a:cs typeface="Calibri" panose="020F0502020204030204" pitchFamily="34" charset="0"/>
              </a:rPr>
              <a:t>Bring your confidence, energy and enthusiasm!</a:t>
            </a:r>
          </a:p>
          <a:p>
            <a:pPr>
              <a:lnSpc>
                <a:spcPct val="150000"/>
              </a:lnSpc>
              <a:tabLst>
                <a:tab pos="5076825" algn="l"/>
              </a:tabLst>
            </a:pPr>
            <a:endParaRPr lang="en-AU" sz="2800" dirty="0">
              <a:latin typeface="Calibri" panose="020F0502020204030204" pitchFamily="34" charset="0"/>
              <a:ea typeface="Times New Roman" panose="02020603050405020304" pitchFamily="18" charset="0"/>
              <a:cs typeface="Calibri" panose="020F0502020204030204" pitchFamily="34" charset="0"/>
            </a:endParaRPr>
          </a:p>
          <a:p>
            <a:pPr>
              <a:lnSpc>
                <a:spcPct val="150000"/>
              </a:lnSpc>
              <a:tabLst>
                <a:tab pos="5076825" algn="l"/>
              </a:tabLst>
            </a:pPr>
            <a:r>
              <a:rPr lang="en-AU" sz="2800" dirty="0">
                <a:latin typeface="Calibri" panose="020F0502020204030204" pitchFamily="34" charset="0"/>
                <a:ea typeface="Times New Roman" panose="02020603050405020304" pitchFamily="18" charset="0"/>
                <a:cs typeface="Calibri" panose="020F0502020204030204" pitchFamily="34" charset="0"/>
              </a:rPr>
              <a:t>Know your WHY! Share the vision! Growth &amp; happy members.</a:t>
            </a:r>
          </a:p>
          <a:p>
            <a:pPr>
              <a:lnSpc>
                <a:spcPct val="150000"/>
              </a:lnSpc>
              <a:tabLst>
                <a:tab pos="5076825" algn="l"/>
              </a:tabLst>
            </a:pPr>
            <a:endParaRPr lang="en-AU" sz="2800" dirty="0">
              <a:latin typeface="Calibri" panose="020F0502020204030204" pitchFamily="34" charset="0"/>
              <a:ea typeface="Times New Roman" panose="02020603050405020304" pitchFamily="18" charset="0"/>
              <a:cs typeface="Calibri" panose="020F0502020204030204" pitchFamily="34" charset="0"/>
            </a:endParaRPr>
          </a:p>
          <a:p>
            <a:pPr>
              <a:lnSpc>
                <a:spcPct val="150000"/>
              </a:lnSpc>
              <a:tabLst>
                <a:tab pos="5076825" algn="l"/>
              </a:tabLst>
            </a:pPr>
            <a:r>
              <a:rPr lang="en-AU" sz="2800" dirty="0">
                <a:latin typeface="Calibri" panose="020F0502020204030204" pitchFamily="34" charset="0"/>
                <a:ea typeface="Times New Roman" panose="02020603050405020304" pitchFamily="18" charset="0"/>
                <a:cs typeface="Calibri" panose="020F0502020204030204" pitchFamily="34" charset="0"/>
              </a:rPr>
              <a:t>Invest time in to training the basics and this will reward you daily, weekly, monthly. Come a 3 day sale like this one, you are ready to go.</a:t>
            </a:r>
          </a:p>
          <a:p>
            <a:pPr>
              <a:lnSpc>
                <a:spcPct val="150000"/>
              </a:lnSpc>
              <a:tabLst>
                <a:tab pos="5076825" algn="l"/>
              </a:tabLst>
            </a:pPr>
            <a:r>
              <a:rPr lang="en-AU" sz="2800" dirty="0">
                <a:latin typeface="Calibri" panose="020F0502020204030204" pitchFamily="34" charset="0"/>
                <a:ea typeface="Times New Roman" panose="02020603050405020304" pitchFamily="18" charset="0"/>
                <a:cs typeface="Calibri" panose="020F0502020204030204" pitchFamily="34" charset="0"/>
              </a:rPr>
              <a:t>What is your training plan for September?</a:t>
            </a:r>
          </a:p>
          <a:p>
            <a:endParaRPr lang="en-AU" sz="2800" dirty="0"/>
          </a:p>
          <a:p>
            <a:pPr>
              <a:lnSpc>
                <a:spcPct val="150000"/>
              </a:lnSpc>
              <a:tabLst>
                <a:tab pos="5076825" algn="l"/>
              </a:tabLst>
            </a:pPr>
            <a:endParaRPr lang="en-AU" sz="2800" dirty="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966947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26B5AE-BCE6-4AB8-ADF9-285E3700849F}"/>
              </a:ext>
            </a:extLst>
          </p:cNvPr>
          <p:cNvSpPr>
            <a:spLocks noGrp="1"/>
          </p:cNvSpPr>
          <p:nvPr>
            <p:ph type="body" sz="quarter" idx="10"/>
          </p:nvPr>
        </p:nvSpPr>
        <p:spPr/>
        <p:txBody>
          <a:bodyPr/>
          <a:lstStyle/>
          <a:p>
            <a:r>
              <a:rPr lang="en-US" dirty="0"/>
              <a:t>Brush up on your listening </a:t>
            </a:r>
            <a:r>
              <a:rPr lang="en-US" sz="3200" dirty="0"/>
              <a:t>(Tip from Keirsten, Mornington)</a:t>
            </a:r>
          </a:p>
        </p:txBody>
      </p:sp>
      <p:sp>
        <p:nvSpPr>
          <p:cNvPr id="3" name="Content Placeholder 2">
            <a:extLst>
              <a:ext uri="{FF2B5EF4-FFF2-40B4-BE49-F238E27FC236}">
                <a16:creationId xmlns:a16="http://schemas.microsoft.com/office/drawing/2014/main" id="{3DF023ED-AB97-43C0-8EDC-57D880EBBC92}"/>
              </a:ext>
            </a:extLst>
          </p:cNvPr>
          <p:cNvSpPr>
            <a:spLocks noGrp="1"/>
          </p:cNvSpPr>
          <p:nvPr>
            <p:ph sz="half" idx="1"/>
          </p:nvPr>
        </p:nvSpPr>
        <p:spPr>
          <a:xfrm>
            <a:off x="616496" y="656582"/>
            <a:ext cx="10959008" cy="6079883"/>
          </a:xfrm>
        </p:spPr>
        <p:txBody>
          <a:bodyPr/>
          <a:lstStyle/>
          <a:p>
            <a:pPr marL="0" indent="0">
              <a:buNone/>
            </a:pPr>
            <a:endParaRPr lang="en-AU" dirty="0"/>
          </a:p>
          <a:p>
            <a:pPr marL="0" indent="0">
              <a:buNone/>
            </a:pPr>
            <a:r>
              <a:rPr lang="en-AU" dirty="0"/>
              <a:t>Build rapport, listen to their needs and get her started on the membership you think she NEEDS, not one you assume she can afford.</a:t>
            </a:r>
          </a:p>
          <a:p>
            <a:pPr marL="0" indent="0">
              <a:buNone/>
            </a:pPr>
            <a:r>
              <a:rPr lang="en-AU" dirty="0"/>
              <a:t>If you do this you will find UPGRADE opportunities everywhere. </a:t>
            </a:r>
          </a:p>
          <a:p>
            <a:pPr marL="0" indent="0">
              <a:buNone/>
            </a:pPr>
            <a:r>
              <a:rPr lang="en-AU" dirty="0"/>
              <a:t>This applies during a sale too </a:t>
            </a:r>
            <a:r>
              <a:rPr lang="en-AU" dirty="0">
                <a:sym typeface="Wingdings" pitchFamily="2" charset="2"/>
              </a:rPr>
              <a:t></a:t>
            </a:r>
            <a:endParaRPr lang="en-AU" dirty="0"/>
          </a:p>
          <a:p>
            <a:pPr marL="0" indent="0">
              <a:buNone/>
            </a:pPr>
            <a:endParaRPr lang="en-AU" dirty="0"/>
          </a:p>
          <a:p>
            <a:pPr marL="0" indent="0">
              <a:buNone/>
            </a:pPr>
            <a:r>
              <a:rPr lang="en-AU" dirty="0"/>
              <a:t>If it’s a no. Its ok, could just be a not now or a not yet…maybe if the time is not right for them they could suggest it to their friends</a:t>
            </a:r>
          </a:p>
          <a:p>
            <a:pPr marL="0" indent="0">
              <a:buNone/>
            </a:pPr>
            <a:endParaRPr lang="en-AU" dirty="0"/>
          </a:p>
          <a:p>
            <a:pPr marL="0" indent="0">
              <a:buNone/>
            </a:pPr>
            <a:r>
              <a:rPr lang="en-AU" dirty="0"/>
              <a:t>Keep calling your hot leads until you have an opportunity to speak. </a:t>
            </a:r>
          </a:p>
          <a:p>
            <a:pPr marL="0" indent="0">
              <a:buNone/>
            </a:pPr>
            <a:r>
              <a:rPr lang="en-AU" dirty="0"/>
              <a:t>You are not annoying them, they enquired</a:t>
            </a:r>
          </a:p>
          <a:p>
            <a:pPr marL="0" indent="0">
              <a:buNone/>
            </a:pPr>
            <a:endParaRPr lang="en-AU" dirty="0"/>
          </a:p>
          <a:p>
            <a:endParaRPr lang="en-AU" dirty="0"/>
          </a:p>
          <a:p>
            <a:endParaRPr lang="en-AU" dirty="0"/>
          </a:p>
        </p:txBody>
      </p:sp>
    </p:spTree>
    <p:extLst>
      <p:ext uri="{BB962C8B-B14F-4D97-AF65-F5344CB8AC3E}">
        <p14:creationId xmlns:p14="http://schemas.microsoft.com/office/powerpoint/2010/main" val="4130259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26B5AE-BCE6-4AB8-ADF9-285E3700849F}"/>
              </a:ext>
            </a:extLst>
          </p:cNvPr>
          <p:cNvSpPr>
            <a:spLocks noGrp="1"/>
          </p:cNvSpPr>
          <p:nvPr>
            <p:ph type="body" sz="quarter" idx="10"/>
          </p:nvPr>
        </p:nvSpPr>
        <p:spPr/>
        <p:txBody>
          <a:bodyPr/>
          <a:lstStyle/>
          <a:p>
            <a:r>
              <a:rPr lang="en-US" dirty="0"/>
              <a:t>Work together </a:t>
            </a:r>
            <a:r>
              <a:rPr lang="en-US" sz="3200" dirty="0"/>
              <a:t>(Guneet, Clayton and Narre Warren)</a:t>
            </a:r>
          </a:p>
        </p:txBody>
      </p:sp>
      <p:sp>
        <p:nvSpPr>
          <p:cNvPr id="3" name="Content Placeholder 2">
            <a:extLst>
              <a:ext uri="{FF2B5EF4-FFF2-40B4-BE49-F238E27FC236}">
                <a16:creationId xmlns:a16="http://schemas.microsoft.com/office/drawing/2014/main" id="{3DF023ED-AB97-43C0-8EDC-57D880EBBC92}"/>
              </a:ext>
            </a:extLst>
          </p:cNvPr>
          <p:cNvSpPr>
            <a:spLocks noGrp="1"/>
          </p:cNvSpPr>
          <p:nvPr>
            <p:ph sz="half" idx="1"/>
          </p:nvPr>
        </p:nvSpPr>
        <p:spPr>
          <a:xfrm>
            <a:off x="358814" y="774944"/>
            <a:ext cx="11725155" cy="5805264"/>
          </a:xfrm>
        </p:spPr>
        <p:txBody>
          <a:bodyPr/>
          <a:lstStyle/>
          <a:p>
            <a:pPr marL="0" indent="0">
              <a:buNone/>
            </a:pPr>
            <a:endParaRPr lang="en-AU" dirty="0"/>
          </a:p>
          <a:p>
            <a:pPr marL="0" indent="0">
              <a:buNone/>
            </a:pPr>
            <a:r>
              <a:rPr lang="en-AU" sz="3600" dirty="0">
                <a:solidFill>
                  <a:srgbClr val="B60CA2"/>
                </a:solidFill>
              </a:rPr>
              <a:t>Reception and sales are the ONE TEAM – work together </a:t>
            </a:r>
            <a:r>
              <a:rPr lang="en-AU" sz="3600" dirty="0">
                <a:solidFill>
                  <a:srgbClr val="B60CA2"/>
                </a:solidFill>
                <a:sym typeface="Wingdings" pitchFamily="2" charset="2"/>
              </a:rPr>
              <a:t></a:t>
            </a:r>
            <a:endParaRPr lang="en-AU" dirty="0"/>
          </a:p>
          <a:p>
            <a:pPr marL="0" indent="0">
              <a:buNone/>
            </a:pPr>
            <a:r>
              <a:rPr lang="en-AU" dirty="0"/>
              <a:t>Have the extra resources rostered. </a:t>
            </a:r>
          </a:p>
          <a:p>
            <a:pPr marL="0" indent="0">
              <a:buNone/>
            </a:pPr>
            <a:r>
              <a:rPr lang="en-AU" dirty="0"/>
              <a:t>Think… calls, outreach, tours, back end of sale, emails and SMS, servicing of current members.</a:t>
            </a:r>
          </a:p>
          <a:p>
            <a:pPr marL="0" indent="0">
              <a:buNone/>
            </a:pPr>
            <a:r>
              <a:rPr lang="en-AU" dirty="0"/>
              <a:t>Backtrack your targets and work out who needs to be where and for how long.</a:t>
            </a:r>
          </a:p>
          <a:p>
            <a:pPr marL="0" indent="0">
              <a:buNone/>
            </a:pPr>
            <a:r>
              <a:rPr lang="en-AU" dirty="0"/>
              <a:t>Roaster well a cross the entire sale and make sure rosters are correct in Exerp.</a:t>
            </a:r>
          </a:p>
          <a:p>
            <a:pPr marL="0" indent="0">
              <a:buNone/>
            </a:pPr>
            <a:r>
              <a:rPr lang="en-AU" dirty="0"/>
              <a:t>Don’t forget that all of this activity will result in walk in’s and on line joins so factor this is also.</a:t>
            </a:r>
          </a:p>
          <a:p>
            <a:pPr marL="0" indent="0">
              <a:buNone/>
            </a:pPr>
            <a:endParaRPr lang="en-AU" dirty="0"/>
          </a:p>
          <a:p>
            <a:pPr marL="0" indent="0">
              <a:buNone/>
            </a:pPr>
            <a:endParaRPr lang="en-AU" dirty="0"/>
          </a:p>
          <a:p>
            <a:pPr marL="0" indent="0">
              <a:buNone/>
            </a:pPr>
            <a:endParaRPr lang="en-AU" dirty="0"/>
          </a:p>
        </p:txBody>
      </p:sp>
    </p:spTree>
    <p:extLst>
      <p:ext uri="{BB962C8B-B14F-4D97-AF65-F5344CB8AC3E}">
        <p14:creationId xmlns:p14="http://schemas.microsoft.com/office/powerpoint/2010/main" val="1881948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26B5AE-BCE6-4AB8-ADF9-285E3700849F}"/>
              </a:ext>
            </a:extLst>
          </p:cNvPr>
          <p:cNvSpPr>
            <a:spLocks noGrp="1"/>
          </p:cNvSpPr>
          <p:nvPr>
            <p:ph type="body" sz="quarter" idx="10"/>
          </p:nvPr>
        </p:nvSpPr>
        <p:spPr/>
        <p:txBody>
          <a:bodyPr/>
          <a:lstStyle/>
          <a:p>
            <a:r>
              <a:rPr lang="en-US" dirty="0"/>
              <a:t>Consistent language </a:t>
            </a:r>
            <a:r>
              <a:rPr lang="en-US" sz="3200" dirty="0"/>
              <a:t>(Guneet, Clayton and Narre Warren)</a:t>
            </a:r>
          </a:p>
        </p:txBody>
      </p:sp>
      <p:sp>
        <p:nvSpPr>
          <p:cNvPr id="3" name="Content Placeholder 2">
            <a:extLst>
              <a:ext uri="{FF2B5EF4-FFF2-40B4-BE49-F238E27FC236}">
                <a16:creationId xmlns:a16="http://schemas.microsoft.com/office/drawing/2014/main" id="{3DF023ED-AB97-43C0-8EDC-57D880EBBC92}"/>
              </a:ext>
            </a:extLst>
          </p:cNvPr>
          <p:cNvSpPr>
            <a:spLocks noGrp="1"/>
          </p:cNvSpPr>
          <p:nvPr>
            <p:ph sz="half" idx="1"/>
          </p:nvPr>
        </p:nvSpPr>
        <p:spPr>
          <a:xfrm>
            <a:off x="312515" y="1052737"/>
            <a:ext cx="11725155" cy="5805264"/>
          </a:xfrm>
        </p:spPr>
        <p:txBody>
          <a:bodyPr/>
          <a:lstStyle/>
          <a:p>
            <a:pPr marL="0" indent="0">
              <a:buNone/>
            </a:pPr>
            <a:endParaRPr lang="en-AU" dirty="0"/>
          </a:p>
          <a:p>
            <a:pPr marL="0" indent="0">
              <a:buNone/>
            </a:pPr>
            <a:r>
              <a:rPr lang="en-AU" dirty="0"/>
              <a:t>Consistent language – decide on it beforehand and ROLE PLAY</a:t>
            </a:r>
          </a:p>
          <a:p>
            <a:pPr marL="0" indent="0">
              <a:buNone/>
            </a:pPr>
            <a:endParaRPr lang="en-AU" dirty="0"/>
          </a:p>
          <a:p>
            <a:pPr marL="0" indent="0">
              <a:buNone/>
            </a:pPr>
            <a:r>
              <a:rPr lang="en-AU" dirty="0"/>
              <a:t>Example. Are you saying..</a:t>
            </a:r>
          </a:p>
          <a:p>
            <a:pPr marL="0" indent="0">
              <a:buNone/>
            </a:pPr>
            <a:endParaRPr lang="en-AU" dirty="0"/>
          </a:p>
          <a:p>
            <a:pPr marL="0" indent="0">
              <a:buNone/>
            </a:pPr>
            <a:r>
              <a:rPr lang="en-AU" dirty="0"/>
              <a:t>Sale ends Monday</a:t>
            </a:r>
          </a:p>
          <a:p>
            <a:pPr marL="0" indent="0">
              <a:buNone/>
            </a:pPr>
            <a:r>
              <a:rPr lang="en-AU" dirty="0"/>
              <a:t>OR </a:t>
            </a:r>
          </a:p>
          <a:p>
            <a:pPr marL="0" indent="0">
              <a:buNone/>
            </a:pPr>
            <a:r>
              <a:rPr lang="en-AU" dirty="0"/>
              <a:t>We have limited memberships available so let’s get you in as soon as possible so you don’t miss out. I’ll put a membership aside for you right now.</a:t>
            </a:r>
          </a:p>
          <a:p>
            <a:pPr marL="0" indent="0">
              <a:buNone/>
            </a:pPr>
            <a:endParaRPr lang="en-AU" dirty="0"/>
          </a:p>
        </p:txBody>
      </p:sp>
    </p:spTree>
    <p:extLst>
      <p:ext uri="{BB962C8B-B14F-4D97-AF65-F5344CB8AC3E}">
        <p14:creationId xmlns:p14="http://schemas.microsoft.com/office/powerpoint/2010/main" val="2134822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26B5AE-BCE6-4AB8-ADF9-285E3700849F}"/>
              </a:ext>
            </a:extLst>
          </p:cNvPr>
          <p:cNvSpPr>
            <a:spLocks noGrp="1"/>
          </p:cNvSpPr>
          <p:nvPr>
            <p:ph type="body" sz="quarter" idx="10"/>
          </p:nvPr>
        </p:nvSpPr>
        <p:spPr/>
        <p:txBody>
          <a:bodyPr/>
          <a:lstStyle/>
          <a:p>
            <a:r>
              <a:rPr lang="en-US" dirty="0"/>
              <a:t>It starts and finishes with lead gen </a:t>
            </a:r>
            <a:r>
              <a:rPr lang="en-US" sz="3200" dirty="0"/>
              <a:t>(Belinda, Castle Hill)</a:t>
            </a:r>
          </a:p>
        </p:txBody>
      </p:sp>
      <p:sp>
        <p:nvSpPr>
          <p:cNvPr id="4" name="Rectangle 3">
            <a:extLst>
              <a:ext uri="{FF2B5EF4-FFF2-40B4-BE49-F238E27FC236}">
                <a16:creationId xmlns:a16="http://schemas.microsoft.com/office/drawing/2014/main" id="{D136E265-8FC3-244F-BA0B-DDB24D255673}"/>
              </a:ext>
            </a:extLst>
          </p:cNvPr>
          <p:cNvSpPr/>
          <p:nvPr/>
        </p:nvSpPr>
        <p:spPr>
          <a:xfrm>
            <a:off x="154330" y="1134319"/>
            <a:ext cx="11883340" cy="5196166"/>
          </a:xfrm>
          <a:prstGeom prst="rect">
            <a:avLst/>
          </a:prstGeom>
        </p:spPr>
        <p:txBody>
          <a:bodyPr wrap="square">
            <a:spAutoFit/>
          </a:bodyPr>
          <a:lstStyle/>
          <a:p>
            <a:pPr>
              <a:lnSpc>
                <a:spcPct val="150000"/>
              </a:lnSpc>
              <a:tabLst>
                <a:tab pos="5076825" algn="l"/>
              </a:tabLst>
            </a:pPr>
            <a:endParaRPr lang="en-AU" sz="2800" dirty="0">
              <a:latin typeface="Calibri" panose="020F0502020204030204" pitchFamily="34" charset="0"/>
              <a:ea typeface="Times New Roman" panose="02020603050405020304" pitchFamily="18" charset="0"/>
              <a:cs typeface="Calibri" panose="020F0502020204030204" pitchFamily="34" charset="0"/>
            </a:endParaRPr>
          </a:p>
          <a:p>
            <a:pPr>
              <a:lnSpc>
                <a:spcPct val="150000"/>
              </a:lnSpc>
              <a:tabLst>
                <a:tab pos="5076825" algn="l"/>
              </a:tabLst>
            </a:pPr>
            <a:r>
              <a:rPr lang="en-AU" sz="2800" dirty="0">
                <a:latin typeface="Calibri" panose="020F0502020204030204" pitchFamily="34" charset="0"/>
                <a:ea typeface="Times New Roman" panose="02020603050405020304" pitchFamily="18" charset="0"/>
                <a:cs typeface="Calibri" panose="020F0502020204030204" pitchFamily="34" charset="0"/>
              </a:rPr>
              <a:t>Spend your month building your leads data base. </a:t>
            </a:r>
          </a:p>
          <a:p>
            <a:pPr>
              <a:lnSpc>
                <a:spcPct val="150000"/>
              </a:lnSpc>
              <a:tabLst>
                <a:tab pos="5076825" algn="l"/>
              </a:tabLst>
            </a:pPr>
            <a:r>
              <a:rPr lang="en-AU" sz="2800" dirty="0">
                <a:latin typeface="Calibri" panose="020F0502020204030204" pitchFamily="34" charset="0"/>
                <a:ea typeface="Times New Roman" panose="02020603050405020304" pitchFamily="18" charset="0"/>
                <a:cs typeface="Calibri" panose="020F0502020204030204" pitchFamily="34" charset="0"/>
              </a:rPr>
              <a:t>If you </a:t>
            </a:r>
            <a:r>
              <a:rPr lang="en-AU" sz="2800" b="1" dirty="0">
                <a:solidFill>
                  <a:srgbClr val="B60CA2"/>
                </a:solidFill>
                <a:latin typeface="Calibri" panose="020F0502020204030204" pitchFamily="34" charset="0"/>
                <a:ea typeface="Times New Roman" panose="02020603050405020304" pitchFamily="18" charset="0"/>
                <a:cs typeface="Calibri" panose="020F0502020204030204" pitchFamily="34" charset="0"/>
              </a:rPr>
              <a:t>do</a:t>
            </a:r>
            <a:r>
              <a:rPr lang="en-AU" sz="2800" dirty="0">
                <a:latin typeface="Calibri" panose="020F0502020204030204" pitchFamily="34" charset="0"/>
                <a:ea typeface="Times New Roman" panose="02020603050405020304" pitchFamily="18" charset="0"/>
                <a:cs typeface="Calibri" panose="020F0502020204030204" pitchFamily="34" charset="0"/>
              </a:rPr>
              <a:t> this well, any kind of SALE is icing on the cake.</a:t>
            </a:r>
          </a:p>
          <a:p>
            <a:pPr>
              <a:lnSpc>
                <a:spcPct val="150000"/>
              </a:lnSpc>
              <a:tabLst>
                <a:tab pos="5076825" algn="l"/>
              </a:tabLst>
            </a:pPr>
            <a:endParaRPr lang="en-AU" sz="2800" dirty="0">
              <a:latin typeface="Calibri" panose="020F0502020204030204" pitchFamily="34" charset="0"/>
              <a:ea typeface="Times New Roman" panose="02020603050405020304" pitchFamily="18" charset="0"/>
              <a:cs typeface="Calibri" panose="020F0502020204030204" pitchFamily="34" charset="0"/>
            </a:endParaRPr>
          </a:p>
          <a:p>
            <a:pPr>
              <a:lnSpc>
                <a:spcPct val="150000"/>
              </a:lnSpc>
              <a:tabLst>
                <a:tab pos="5076825" algn="l"/>
              </a:tabLst>
            </a:pPr>
            <a:r>
              <a:rPr lang="en-AU" sz="2800" dirty="0">
                <a:latin typeface="Calibri" panose="020F0502020204030204" pitchFamily="34" charset="0"/>
                <a:ea typeface="Times New Roman" panose="02020603050405020304" pitchFamily="18" charset="0"/>
                <a:cs typeface="Calibri" panose="020F0502020204030204" pitchFamily="34" charset="0"/>
              </a:rPr>
              <a:t>If you </a:t>
            </a:r>
            <a:r>
              <a:rPr lang="en-AU" sz="2800" b="1" dirty="0">
                <a:solidFill>
                  <a:srgbClr val="B60CA2"/>
                </a:solidFill>
                <a:latin typeface="Calibri" panose="020F0502020204030204" pitchFamily="34" charset="0"/>
                <a:ea typeface="Times New Roman" panose="02020603050405020304" pitchFamily="18" charset="0"/>
                <a:cs typeface="Calibri" panose="020F0502020204030204" pitchFamily="34" charset="0"/>
              </a:rPr>
              <a:t>don’t</a:t>
            </a:r>
            <a:r>
              <a:rPr lang="en-AU" sz="2800" dirty="0">
                <a:latin typeface="Calibri" panose="020F0502020204030204" pitchFamily="34" charset="0"/>
                <a:ea typeface="Times New Roman" panose="02020603050405020304" pitchFamily="18" charset="0"/>
                <a:cs typeface="Calibri" panose="020F0502020204030204" pitchFamily="34" charset="0"/>
              </a:rPr>
              <a:t> build your leads data base, any kind of SALE wont save the day.</a:t>
            </a:r>
          </a:p>
          <a:p>
            <a:pPr>
              <a:lnSpc>
                <a:spcPct val="150000"/>
              </a:lnSpc>
              <a:tabLst>
                <a:tab pos="5076825" algn="l"/>
              </a:tabLst>
            </a:pPr>
            <a:endParaRPr lang="en-AU" sz="2800" dirty="0">
              <a:latin typeface="Calibri" panose="020F0502020204030204" pitchFamily="34" charset="0"/>
              <a:ea typeface="Times New Roman" panose="02020603050405020304" pitchFamily="18" charset="0"/>
              <a:cs typeface="Calibri" panose="020F0502020204030204" pitchFamily="34" charset="0"/>
            </a:endParaRPr>
          </a:p>
          <a:p>
            <a:pPr>
              <a:lnSpc>
                <a:spcPct val="150000"/>
              </a:lnSpc>
              <a:tabLst>
                <a:tab pos="5076825" algn="l"/>
              </a:tabLst>
            </a:pPr>
            <a:r>
              <a:rPr lang="en-AU" sz="2800" dirty="0">
                <a:latin typeface="Calibri" panose="020F0502020204030204" pitchFamily="34" charset="0"/>
                <a:ea typeface="Times New Roman" panose="02020603050405020304" pitchFamily="18" charset="0"/>
                <a:cs typeface="Calibri" panose="020F0502020204030204" pitchFamily="34" charset="0"/>
              </a:rPr>
              <a:t>Next Tuesday is Sep 1</a:t>
            </a:r>
            <a:r>
              <a:rPr lang="en-AU" sz="2800" baseline="30000" dirty="0">
                <a:latin typeface="Calibri" panose="020F0502020204030204" pitchFamily="34" charset="0"/>
                <a:ea typeface="Times New Roman" panose="02020603050405020304" pitchFamily="18" charset="0"/>
                <a:cs typeface="Calibri" panose="020F0502020204030204" pitchFamily="34" charset="0"/>
              </a:rPr>
              <a:t>st</a:t>
            </a:r>
            <a:r>
              <a:rPr lang="en-AU" sz="2800" dirty="0">
                <a:latin typeface="Calibri" panose="020F0502020204030204" pitchFamily="34" charset="0"/>
                <a:ea typeface="Times New Roman" panose="02020603050405020304" pitchFamily="18" charset="0"/>
                <a:cs typeface="Calibri" panose="020F0502020204030204" pitchFamily="34" charset="0"/>
              </a:rPr>
              <a:t> – what lead gen activities will you focus on?</a:t>
            </a:r>
            <a:endParaRPr lang="en-AU" sz="2800" dirty="0">
              <a:latin typeface="Calibri" panose="020F0502020204030204" pitchFamily="34" charset="0"/>
              <a:ea typeface="Times New Roman" panose="02020603050405020304" pitchFamily="18" charset="0"/>
              <a:cs typeface="Calibri" panose="020F0502020204030204" pitchFamily="34" charset="0"/>
              <a:sym typeface="Wingdings" pitchFamily="2" charset="2"/>
            </a:endParaRPr>
          </a:p>
          <a:p>
            <a:pPr>
              <a:lnSpc>
                <a:spcPct val="150000"/>
              </a:lnSpc>
              <a:tabLst>
                <a:tab pos="5076825" algn="l"/>
              </a:tabLst>
            </a:pPr>
            <a:endParaRPr lang="en-AU" sz="2800" dirty="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637259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26B5AE-BCE6-4AB8-ADF9-285E3700849F}"/>
              </a:ext>
            </a:extLst>
          </p:cNvPr>
          <p:cNvSpPr>
            <a:spLocks noGrp="1"/>
          </p:cNvSpPr>
          <p:nvPr>
            <p:ph type="body" sz="quarter" idx="10"/>
          </p:nvPr>
        </p:nvSpPr>
        <p:spPr/>
        <p:txBody>
          <a:bodyPr/>
          <a:lstStyle/>
          <a:p>
            <a:r>
              <a:rPr lang="en-US" dirty="0"/>
              <a:t>Team rewards </a:t>
            </a:r>
            <a:r>
              <a:rPr lang="en-US" sz="3200" dirty="0"/>
              <a:t>(Tip from Donna, Tuggeranong)</a:t>
            </a:r>
          </a:p>
        </p:txBody>
      </p:sp>
      <p:sp>
        <p:nvSpPr>
          <p:cNvPr id="3" name="Content Placeholder 2">
            <a:extLst>
              <a:ext uri="{FF2B5EF4-FFF2-40B4-BE49-F238E27FC236}">
                <a16:creationId xmlns:a16="http://schemas.microsoft.com/office/drawing/2014/main" id="{3DF023ED-AB97-43C0-8EDC-57D880EBBC92}"/>
              </a:ext>
            </a:extLst>
          </p:cNvPr>
          <p:cNvSpPr>
            <a:spLocks noGrp="1"/>
          </p:cNvSpPr>
          <p:nvPr>
            <p:ph sz="half" idx="1"/>
          </p:nvPr>
        </p:nvSpPr>
        <p:spPr>
          <a:xfrm>
            <a:off x="616496" y="1178723"/>
            <a:ext cx="10959008" cy="5441996"/>
          </a:xfrm>
        </p:spPr>
        <p:txBody>
          <a:bodyPr/>
          <a:lstStyle/>
          <a:p>
            <a:pPr marL="0" indent="0">
              <a:buNone/>
            </a:pPr>
            <a:r>
              <a:rPr lang="en-AU" dirty="0"/>
              <a:t>Staff incentives/rewards – have some fun!!</a:t>
            </a:r>
          </a:p>
          <a:p>
            <a:pPr marL="0" indent="0">
              <a:buNone/>
            </a:pPr>
            <a:r>
              <a:rPr lang="en-AU" dirty="0"/>
              <a:t>You know your team will go the extra mile anyway but how about having a bit of fun with targets and accountability.</a:t>
            </a:r>
          </a:p>
          <a:p>
            <a:pPr marL="0" indent="0">
              <a:buNone/>
            </a:pPr>
            <a:r>
              <a:rPr lang="en-AU" dirty="0"/>
              <a:t>How will your team celebrate hitting target? Coffee tab, drinks tab on Friday night? Go home early one day next week?</a:t>
            </a:r>
          </a:p>
          <a:p>
            <a:pPr marL="0" indent="0">
              <a:buNone/>
            </a:pPr>
            <a:r>
              <a:rPr lang="en-AU" dirty="0"/>
              <a:t>Don’t restrict the fun to just the team new member target.</a:t>
            </a:r>
          </a:p>
          <a:p>
            <a:pPr marL="0" indent="0">
              <a:buNone/>
            </a:pPr>
            <a:r>
              <a:rPr lang="en-AU" dirty="0"/>
              <a:t>Who can generate the most leads?</a:t>
            </a:r>
          </a:p>
          <a:p>
            <a:pPr marL="0" indent="0">
              <a:buNone/>
            </a:pPr>
            <a:r>
              <a:rPr lang="en-AU" dirty="0"/>
              <a:t>Make the most phone calls?</a:t>
            </a:r>
          </a:p>
          <a:p>
            <a:pPr marL="0" indent="0">
              <a:buNone/>
            </a:pPr>
            <a:r>
              <a:rPr lang="en-AU" dirty="0"/>
              <a:t>Book the most appointments?</a:t>
            </a:r>
          </a:p>
          <a:p>
            <a:pPr marL="0" indent="0">
              <a:buNone/>
            </a:pPr>
            <a:r>
              <a:rPr lang="en-AU" dirty="0"/>
              <a:t>Close the most sales?</a:t>
            </a:r>
          </a:p>
          <a:p>
            <a:pPr marL="0" indent="0">
              <a:buNone/>
            </a:pPr>
            <a:r>
              <a:rPr lang="en-AU" dirty="0"/>
              <a:t>Do the most upgrades?</a:t>
            </a:r>
          </a:p>
          <a:p>
            <a:pPr marL="0" indent="0">
              <a:buNone/>
            </a:pPr>
            <a:endParaRPr lang="en-AU" dirty="0"/>
          </a:p>
          <a:p>
            <a:pPr marL="0" indent="0">
              <a:buNone/>
            </a:pPr>
            <a:endParaRPr lang="en-AU" dirty="0"/>
          </a:p>
        </p:txBody>
      </p:sp>
    </p:spTree>
    <p:extLst>
      <p:ext uri="{BB962C8B-B14F-4D97-AF65-F5344CB8AC3E}">
        <p14:creationId xmlns:p14="http://schemas.microsoft.com/office/powerpoint/2010/main" val="1502245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497778-AE83-414B-A0F7-0860A61C0AF4}"/>
              </a:ext>
            </a:extLst>
          </p:cNvPr>
          <p:cNvSpPr>
            <a:spLocks noGrp="1"/>
          </p:cNvSpPr>
          <p:nvPr>
            <p:ph type="body" sz="quarter" idx="10"/>
          </p:nvPr>
        </p:nvSpPr>
        <p:spPr>
          <a:xfrm>
            <a:off x="-6896" y="0"/>
            <a:ext cx="12192000" cy="1052736"/>
          </a:xfrm>
        </p:spPr>
        <p:txBody>
          <a:bodyPr/>
          <a:lstStyle/>
          <a:p>
            <a:r>
              <a:rPr lang="en-AU" dirty="0"/>
              <a:t>Todays plan…</a:t>
            </a:r>
          </a:p>
        </p:txBody>
      </p:sp>
      <p:sp>
        <p:nvSpPr>
          <p:cNvPr id="3" name="Content Placeholder 2">
            <a:extLst>
              <a:ext uri="{FF2B5EF4-FFF2-40B4-BE49-F238E27FC236}">
                <a16:creationId xmlns:a16="http://schemas.microsoft.com/office/drawing/2014/main" id="{9D4993B8-6D4B-4001-A622-758C43AA6A2B}"/>
              </a:ext>
            </a:extLst>
          </p:cNvPr>
          <p:cNvSpPr>
            <a:spLocks noGrp="1"/>
          </p:cNvSpPr>
          <p:nvPr>
            <p:ph sz="half" idx="1"/>
          </p:nvPr>
        </p:nvSpPr>
        <p:spPr>
          <a:xfrm>
            <a:off x="609600" y="1052736"/>
            <a:ext cx="10959008" cy="5186018"/>
          </a:xfrm>
        </p:spPr>
        <p:txBody>
          <a:bodyPr/>
          <a:lstStyle/>
          <a:p>
            <a:pPr marL="0" indent="0">
              <a:buNone/>
            </a:pPr>
            <a:endParaRPr lang="en-AU" b="1" dirty="0"/>
          </a:p>
          <a:p>
            <a:pPr marL="0" indent="0">
              <a:buNone/>
            </a:pPr>
            <a:r>
              <a:rPr lang="en-AU" dirty="0"/>
              <a:t>A quick half hour to inspire and motivate you all to MAXIMISE…</a:t>
            </a:r>
          </a:p>
          <a:p>
            <a:pPr marL="0" indent="0">
              <a:buNone/>
            </a:pPr>
            <a:endParaRPr lang="en-AU" dirty="0"/>
          </a:p>
          <a:p>
            <a:pPr marL="0" indent="0">
              <a:buNone/>
            </a:pPr>
            <a:r>
              <a:rPr lang="en-AU" dirty="0"/>
              <a:t>Every hour</a:t>
            </a:r>
          </a:p>
          <a:p>
            <a:pPr marL="0" indent="0">
              <a:buNone/>
            </a:pPr>
            <a:r>
              <a:rPr lang="en-AU" dirty="0"/>
              <a:t>Every lead</a:t>
            </a:r>
          </a:p>
          <a:p>
            <a:pPr marL="0" indent="0">
              <a:buNone/>
            </a:pPr>
            <a:r>
              <a:rPr lang="en-AU" dirty="0"/>
              <a:t>Every appointment</a:t>
            </a:r>
          </a:p>
          <a:p>
            <a:pPr marL="0" indent="0">
              <a:buNone/>
            </a:pPr>
            <a:r>
              <a:rPr lang="en-AU" dirty="0"/>
              <a:t>Every platform</a:t>
            </a:r>
          </a:p>
          <a:p>
            <a:pPr marL="0" indent="0">
              <a:buNone/>
            </a:pPr>
            <a:r>
              <a:rPr lang="en-AU" dirty="0"/>
              <a:t>Every opportunity</a:t>
            </a:r>
          </a:p>
          <a:p>
            <a:pPr marL="0" indent="0">
              <a:buNone/>
            </a:pPr>
            <a:endParaRPr lang="en-AU" dirty="0"/>
          </a:p>
          <a:p>
            <a:pPr marL="0" indent="0">
              <a:buNone/>
            </a:pPr>
            <a:r>
              <a:rPr lang="en-AU" dirty="0"/>
              <a:t>….right up until 8pm Monday night.</a:t>
            </a:r>
          </a:p>
          <a:p>
            <a:pPr marL="0" indent="0">
              <a:buNone/>
            </a:pPr>
            <a:endParaRPr lang="en-AU" dirty="0">
              <a:solidFill>
                <a:srgbClr val="B60CA2"/>
              </a:solidFill>
            </a:endParaRPr>
          </a:p>
          <a:p>
            <a:pPr marL="0" indent="0">
              <a:buNone/>
            </a:pPr>
            <a:endParaRPr lang="en-AU" dirty="0"/>
          </a:p>
          <a:p>
            <a:pPr marL="0" indent="0">
              <a:buNone/>
            </a:pPr>
            <a:endParaRPr lang="en-AU" dirty="0"/>
          </a:p>
          <a:p>
            <a:pPr marL="0" indent="0">
              <a:buNone/>
            </a:pPr>
            <a:endParaRPr lang="en-AU" dirty="0"/>
          </a:p>
        </p:txBody>
      </p:sp>
      <p:pic>
        <p:nvPicPr>
          <p:cNvPr id="3073" name="Picture 1" descr="page2image62269728">
            <a:extLst>
              <a:ext uri="{FF2B5EF4-FFF2-40B4-BE49-F238E27FC236}">
                <a16:creationId xmlns:a16="http://schemas.microsoft.com/office/drawing/2014/main" id="{78E3175D-4646-1C41-B551-0F2351E12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827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age2image62269728">
            <a:extLst>
              <a:ext uri="{FF2B5EF4-FFF2-40B4-BE49-F238E27FC236}">
                <a16:creationId xmlns:a16="http://schemas.microsoft.com/office/drawing/2014/main" id="{629701BE-0E28-4146-A211-E2980A900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827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4704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26B5AE-BCE6-4AB8-ADF9-285E3700849F}"/>
              </a:ext>
            </a:extLst>
          </p:cNvPr>
          <p:cNvSpPr>
            <a:spLocks noGrp="1"/>
          </p:cNvSpPr>
          <p:nvPr>
            <p:ph type="body" sz="quarter" idx="10"/>
          </p:nvPr>
        </p:nvSpPr>
        <p:spPr/>
        <p:txBody>
          <a:bodyPr/>
          <a:lstStyle/>
          <a:p>
            <a:pPr marL="0" algn="ctr"/>
            <a:endParaRPr lang="en-AU" dirty="0">
              <a:solidFill>
                <a:schemeClr val="tx1"/>
              </a:solidFill>
              <a:sym typeface="Wingdings" pitchFamily="2" charset="2"/>
            </a:endParaRPr>
          </a:p>
          <a:p>
            <a:pPr marL="0" algn="ctr"/>
            <a:r>
              <a:rPr lang="en-AU" dirty="0">
                <a:sym typeface="Wingdings" pitchFamily="2" charset="2"/>
              </a:rPr>
              <a:t>Good luck everyone </a:t>
            </a:r>
          </a:p>
          <a:p>
            <a:pPr marL="0"/>
            <a:endParaRPr lang="en-AU" sz="3200" dirty="0">
              <a:solidFill>
                <a:srgbClr val="B60CA2"/>
              </a:solidFill>
            </a:endParaRPr>
          </a:p>
        </p:txBody>
      </p:sp>
      <p:sp>
        <p:nvSpPr>
          <p:cNvPr id="3" name="Content Placeholder 2">
            <a:extLst>
              <a:ext uri="{FF2B5EF4-FFF2-40B4-BE49-F238E27FC236}">
                <a16:creationId xmlns:a16="http://schemas.microsoft.com/office/drawing/2014/main" id="{3DF023ED-AB97-43C0-8EDC-57D880EBBC92}"/>
              </a:ext>
            </a:extLst>
          </p:cNvPr>
          <p:cNvSpPr>
            <a:spLocks noGrp="1"/>
          </p:cNvSpPr>
          <p:nvPr>
            <p:ph sz="half" idx="1"/>
          </p:nvPr>
        </p:nvSpPr>
        <p:spPr>
          <a:xfrm>
            <a:off x="254643" y="1340769"/>
            <a:ext cx="11829327" cy="5279950"/>
          </a:xfrm>
        </p:spPr>
        <p:txBody>
          <a:bodyPr/>
          <a:lstStyle/>
          <a:p>
            <a:pPr marL="0" indent="0">
              <a:buNone/>
            </a:pPr>
            <a:endParaRPr lang="en-AU" sz="2600" b="1" dirty="0">
              <a:solidFill>
                <a:srgbClr val="B60CA2"/>
              </a:solidFill>
            </a:endParaRPr>
          </a:p>
          <a:p>
            <a:pPr marL="0" indent="0">
              <a:buNone/>
            </a:pPr>
            <a:r>
              <a:rPr lang="en-AU" sz="2600" b="1" dirty="0">
                <a:solidFill>
                  <a:srgbClr val="B60CA2"/>
                </a:solidFill>
              </a:rPr>
              <a:t>Reminders:</a:t>
            </a:r>
            <a:br>
              <a:rPr lang="en-AU" sz="2600" b="1" dirty="0">
                <a:solidFill>
                  <a:srgbClr val="B60CA2"/>
                </a:solidFill>
              </a:rPr>
            </a:br>
            <a:r>
              <a:rPr lang="en-AU" sz="2600" b="1" dirty="0">
                <a:solidFill>
                  <a:srgbClr val="B60CA2"/>
                </a:solidFill>
              </a:rPr>
              <a:t>If you have any team members that missed out today, this webinar will be on Velpic by tonight and the notes will be placed on the intranet.</a:t>
            </a:r>
          </a:p>
          <a:p>
            <a:pPr marL="0" indent="0">
              <a:buNone/>
            </a:pPr>
            <a:endParaRPr lang="en-AU" sz="2600" b="1" dirty="0">
              <a:solidFill>
                <a:srgbClr val="B60CA2"/>
              </a:solidFill>
            </a:endParaRPr>
          </a:p>
          <a:p>
            <a:pPr marL="0" indent="0">
              <a:buNone/>
            </a:pPr>
            <a:r>
              <a:rPr lang="en-AU" sz="2600" b="1" dirty="0">
                <a:solidFill>
                  <a:srgbClr val="B60CA2"/>
                </a:solidFill>
              </a:rPr>
              <a:t>Join me same time next week as we go </a:t>
            </a:r>
          </a:p>
          <a:p>
            <a:pPr marL="0" indent="0">
              <a:buNone/>
            </a:pPr>
            <a:endParaRPr lang="en-AU" sz="2600" b="1" dirty="0">
              <a:solidFill>
                <a:srgbClr val="B60CA2"/>
              </a:solidFill>
            </a:endParaRPr>
          </a:p>
          <a:p>
            <a:pPr marL="0" indent="0">
              <a:buNone/>
            </a:pPr>
            <a:r>
              <a:rPr lang="en-AU" sz="2600" b="1" dirty="0">
                <a:solidFill>
                  <a:srgbClr val="B60CA2"/>
                </a:solidFill>
              </a:rPr>
              <a:t>Back to basics – Sales Management</a:t>
            </a:r>
            <a:endParaRPr lang="en-AU" sz="2600" dirty="0">
              <a:solidFill>
                <a:srgbClr val="B60CA2"/>
              </a:solidFill>
            </a:endParaRPr>
          </a:p>
          <a:p>
            <a:pPr marL="0" indent="0">
              <a:buNone/>
            </a:pPr>
            <a:endParaRPr lang="en-AU" sz="3600" dirty="0"/>
          </a:p>
          <a:p>
            <a:pPr marL="0" indent="0" algn="ctr">
              <a:buNone/>
            </a:pPr>
            <a:endParaRPr lang="en-AU" sz="3600" b="1" dirty="0">
              <a:solidFill>
                <a:schemeClr val="tx1"/>
              </a:solidFill>
              <a:sym typeface="Wingdings" pitchFamily="2" charset="2"/>
            </a:endParaRPr>
          </a:p>
          <a:p>
            <a:pPr marL="0" indent="0">
              <a:buNone/>
            </a:pPr>
            <a:endParaRPr lang="en-AU" dirty="0"/>
          </a:p>
        </p:txBody>
      </p:sp>
    </p:spTree>
    <p:extLst>
      <p:ext uri="{BB962C8B-B14F-4D97-AF65-F5344CB8AC3E}">
        <p14:creationId xmlns:p14="http://schemas.microsoft.com/office/powerpoint/2010/main" val="852174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497778-AE83-414B-A0F7-0860A61C0AF4}"/>
              </a:ext>
            </a:extLst>
          </p:cNvPr>
          <p:cNvSpPr>
            <a:spLocks noGrp="1"/>
          </p:cNvSpPr>
          <p:nvPr>
            <p:ph type="body" sz="quarter" idx="10"/>
          </p:nvPr>
        </p:nvSpPr>
        <p:spPr>
          <a:xfrm>
            <a:off x="-6896" y="0"/>
            <a:ext cx="12192000" cy="1052736"/>
          </a:xfrm>
        </p:spPr>
        <p:txBody>
          <a:bodyPr/>
          <a:lstStyle/>
          <a:p>
            <a:r>
              <a:rPr lang="en-AU" dirty="0"/>
              <a:t>Is your communications plan locked and loaded?</a:t>
            </a:r>
          </a:p>
        </p:txBody>
      </p:sp>
      <p:sp>
        <p:nvSpPr>
          <p:cNvPr id="3" name="Content Placeholder 2">
            <a:extLst>
              <a:ext uri="{FF2B5EF4-FFF2-40B4-BE49-F238E27FC236}">
                <a16:creationId xmlns:a16="http://schemas.microsoft.com/office/drawing/2014/main" id="{9D4993B8-6D4B-4001-A622-758C43AA6A2B}"/>
              </a:ext>
            </a:extLst>
          </p:cNvPr>
          <p:cNvSpPr>
            <a:spLocks noGrp="1"/>
          </p:cNvSpPr>
          <p:nvPr>
            <p:ph sz="half" idx="1"/>
          </p:nvPr>
        </p:nvSpPr>
        <p:spPr>
          <a:xfrm>
            <a:off x="609600" y="1052736"/>
            <a:ext cx="10959008" cy="5083180"/>
          </a:xfrm>
        </p:spPr>
        <p:txBody>
          <a:bodyPr/>
          <a:lstStyle/>
          <a:p>
            <a:pPr marL="0" indent="0">
              <a:buNone/>
            </a:pPr>
            <a:endParaRPr lang="en-AU" b="1" dirty="0">
              <a:solidFill>
                <a:srgbClr val="B60CA2"/>
              </a:solidFill>
            </a:endParaRPr>
          </a:p>
          <a:p>
            <a:pPr marL="0" indent="0">
              <a:buNone/>
            </a:pPr>
            <a:r>
              <a:rPr lang="en-AU" dirty="0">
                <a:solidFill>
                  <a:schemeClr val="tx1"/>
                </a:solidFill>
              </a:rPr>
              <a:t>It goes without saying that you will call as many leads as possible but a well executes SMS and EMAIL plan will ensure that you attempt to reach every woman on your data base. </a:t>
            </a:r>
          </a:p>
          <a:p>
            <a:pPr marL="0" indent="0">
              <a:buNone/>
            </a:pPr>
            <a:endParaRPr lang="en-AU" dirty="0">
              <a:solidFill>
                <a:schemeClr val="tx1"/>
              </a:solidFill>
            </a:endParaRPr>
          </a:p>
          <a:p>
            <a:pPr marL="0" indent="0">
              <a:buNone/>
            </a:pPr>
            <a:r>
              <a:rPr lang="en-AU" dirty="0">
                <a:solidFill>
                  <a:schemeClr val="tx1"/>
                </a:solidFill>
              </a:rPr>
              <a:t>Don’t forget to plan for</a:t>
            </a:r>
          </a:p>
          <a:p>
            <a:pPr marL="0" indent="0">
              <a:buNone/>
            </a:pPr>
            <a:r>
              <a:rPr lang="en-AU" dirty="0">
                <a:solidFill>
                  <a:schemeClr val="tx1"/>
                </a:solidFill>
              </a:rPr>
              <a:t>- SOCIALS</a:t>
            </a:r>
          </a:p>
          <a:p>
            <a:pPr marL="0" indent="0">
              <a:buNone/>
            </a:pPr>
            <a:r>
              <a:rPr lang="en-AU" dirty="0">
                <a:solidFill>
                  <a:schemeClr val="tx1"/>
                </a:solidFill>
              </a:rPr>
              <a:t>- REFERRALS (Yes let your members know too)</a:t>
            </a:r>
          </a:p>
          <a:p>
            <a:pPr marL="0" indent="0">
              <a:buNone/>
            </a:pPr>
            <a:r>
              <a:rPr lang="en-AU" dirty="0">
                <a:solidFill>
                  <a:schemeClr val="tx1"/>
                </a:solidFill>
              </a:rPr>
              <a:t>- OUTREACH</a:t>
            </a:r>
          </a:p>
          <a:p>
            <a:pPr>
              <a:buFontTx/>
              <a:buChar char="-"/>
            </a:pPr>
            <a:endParaRPr lang="en-AU" b="1" dirty="0">
              <a:solidFill>
                <a:srgbClr val="B60CA2"/>
              </a:solidFill>
            </a:endParaRPr>
          </a:p>
          <a:p>
            <a:pPr marL="0" indent="0">
              <a:buNone/>
            </a:pPr>
            <a:endParaRPr lang="en-AU" dirty="0"/>
          </a:p>
          <a:p>
            <a:endParaRPr lang="en-AU" dirty="0"/>
          </a:p>
          <a:p>
            <a:endParaRPr lang="en-AU" dirty="0"/>
          </a:p>
        </p:txBody>
      </p:sp>
      <p:pic>
        <p:nvPicPr>
          <p:cNvPr id="3073" name="Picture 1" descr="page2image62269728">
            <a:extLst>
              <a:ext uri="{FF2B5EF4-FFF2-40B4-BE49-F238E27FC236}">
                <a16:creationId xmlns:a16="http://schemas.microsoft.com/office/drawing/2014/main" id="{78E3175D-4646-1C41-B551-0F2351E12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827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age2image62269728">
            <a:extLst>
              <a:ext uri="{FF2B5EF4-FFF2-40B4-BE49-F238E27FC236}">
                <a16:creationId xmlns:a16="http://schemas.microsoft.com/office/drawing/2014/main" id="{629701BE-0E28-4146-A211-E2980A900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827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815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2364D1-9A90-49EE-A25C-F023DBBF5D34}"/>
              </a:ext>
            </a:extLst>
          </p:cNvPr>
          <p:cNvSpPr>
            <a:spLocks noGrp="1"/>
          </p:cNvSpPr>
          <p:nvPr>
            <p:ph type="body" sz="quarter" idx="10"/>
          </p:nvPr>
        </p:nvSpPr>
        <p:spPr/>
        <p:txBody>
          <a:bodyPr/>
          <a:lstStyle/>
          <a:p>
            <a:r>
              <a:rPr lang="en-AU" dirty="0"/>
              <a:t>Hit the phones and have some fun!</a:t>
            </a:r>
          </a:p>
        </p:txBody>
      </p:sp>
      <p:sp>
        <p:nvSpPr>
          <p:cNvPr id="3" name="Content Placeholder 2">
            <a:extLst>
              <a:ext uri="{FF2B5EF4-FFF2-40B4-BE49-F238E27FC236}">
                <a16:creationId xmlns:a16="http://schemas.microsoft.com/office/drawing/2014/main" id="{B3950C30-8CA8-4CE3-A3E5-C8139ED2DB92}"/>
              </a:ext>
            </a:extLst>
          </p:cNvPr>
          <p:cNvSpPr>
            <a:spLocks noGrp="1"/>
          </p:cNvSpPr>
          <p:nvPr>
            <p:ph sz="half" idx="1"/>
          </p:nvPr>
        </p:nvSpPr>
        <p:spPr>
          <a:xfrm>
            <a:off x="269823" y="1340768"/>
            <a:ext cx="11662347" cy="5326249"/>
          </a:xfrm>
        </p:spPr>
        <p:txBody>
          <a:bodyPr/>
          <a:lstStyle/>
          <a:p>
            <a:pPr marL="0" indent="0">
              <a:buNone/>
            </a:pPr>
            <a:r>
              <a:rPr lang="en-AU" dirty="0"/>
              <a:t>One hour call blocks with a quick break are a great way to stay energised. </a:t>
            </a:r>
          </a:p>
          <a:p>
            <a:pPr marL="0" indent="0">
              <a:buNone/>
            </a:pPr>
            <a:r>
              <a:rPr lang="en-AU" dirty="0"/>
              <a:t>Work together and bounce off of each others energy!!</a:t>
            </a:r>
          </a:p>
          <a:p>
            <a:pPr marL="0" indent="0">
              <a:buNone/>
            </a:pPr>
            <a:r>
              <a:rPr lang="en-AU" dirty="0"/>
              <a:t>A little friendly competition can be fun </a:t>
            </a:r>
            <a:r>
              <a:rPr lang="en-AU" dirty="0">
                <a:sym typeface="Wingdings" pitchFamily="2" charset="2"/>
              </a:rPr>
              <a:t></a:t>
            </a:r>
            <a:endParaRPr lang="en-AU" dirty="0"/>
          </a:p>
          <a:p>
            <a:pPr marL="0" indent="0">
              <a:buNone/>
            </a:pPr>
            <a:r>
              <a:rPr lang="en-AU" dirty="0"/>
              <a:t>Blue tac 30 scratchies or  Caramello Koalas to a wall and grab one each time you book an appointment. Maybe an extra bonus if the appointment is for TODAY! You will need to replenish this each day of course!</a:t>
            </a:r>
          </a:p>
          <a:p>
            <a:pPr marL="0" indent="0">
              <a:buNone/>
            </a:pPr>
            <a:r>
              <a:rPr lang="en-AU" dirty="0"/>
              <a:t>Have call and appointment targets in place for every day based on your roster.</a:t>
            </a:r>
          </a:p>
          <a:p>
            <a:pPr marL="0" indent="0">
              <a:buNone/>
            </a:pPr>
            <a:r>
              <a:rPr lang="en-AU" dirty="0"/>
              <a:t>Example: If one person rostered on from 9am – 7pm just for phone calls and lead generation, anticipate 25 calls an hour so plan for approx. 250 calls in the day.</a:t>
            </a:r>
          </a:p>
        </p:txBody>
      </p:sp>
    </p:spTree>
    <p:extLst>
      <p:ext uri="{BB962C8B-B14F-4D97-AF65-F5344CB8AC3E}">
        <p14:creationId xmlns:p14="http://schemas.microsoft.com/office/powerpoint/2010/main" val="4292999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2364D1-9A90-49EE-A25C-F023DBBF5D34}"/>
              </a:ext>
            </a:extLst>
          </p:cNvPr>
          <p:cNvSpPr>
            <a:spLocks noGrp="1"/>
          </p:cNvSpPr>
          <p:nvPr>
            <p:ph type="body" sz="quarter" idx="10"/>
          </p:nvPr>
        </p:nvSpPr>
        <p:spPr/>
        <p:txBody>
          <a:bodyPr/>
          <a:lstStyle/>
          <a:p>
            <a:r>
              <a:rPr lang="en-AU" dirty="0"/>
              <a:t>Hit the phones and have some fun</a:t>
            </a:r>
          </a:p>
        </p:txBody>
      </p:sp>
      <p:sp>
        <p:nvSpPr>
          <p:cNvPr id="3" name="Content Placeholder 2">
            <a:extLst>
              <a:ext uri="{FF2B5EF4-FFF2-40B4-BE49-F238E27FC236}">
                <a16:creationId xmlns:a16="http://schemas.microsoft.com/office/drawing/2014/main" id="{B3950C30-8CA8-4CE3-A3E5-C8139ED2DB92}"/>
              </a:ext>
            </a:extLst>
          </p:cNvPr>
          <p:cNvSpPr>
            <a:spLocks noGrp="1"/>
          </p:cNvSpPr>
          <p:nvPr>
            <p:ph sz="half" idx="1"/>
          </p:nvPr>
        </p:nvSpPr>
        <p:spPr>
          <a:xfrm>
            <a:off x="264826" y="727311"/>
            <a:ext cx="11662347" cy="5279950"/>
          </a:xfrm>
        </p:spPr>
        <p:txBody>
          <a:bodyPr/>
          <a:lstStyle/>
          <a:p>
            <a:pPr marL="0" indent="0">
              <a:buNone/>
            </a:pPr>
            <a:endParaRPr lang="en-AU" dirty="0"/>
          </a:p>
          <a:p>
            <a:pPr marL="0" indent="0">
              <a:buNone/>
            </a:pPr>
            <a:r>
              <a:rPr lang="en-AU" dirty="0"/>
              <a:t>Call like you’ve never called before!!</a:t>
            </a:r>
          </a:p>
          <a:p>
            <a:pPr marL="0" indent="0">
              <a:buNone/>
            </a:pPr>
            <a:r>
              <a:rPr lang="en-AU" dirty="0"/>
              <a:t>Work through your CRM calls as per normal. Also pull a list of the last 3 months of enquiries and spread the word of the 3 day sale. Leave messages and get the word out there.</a:t>
            </a:r>
          </a:p>
          <a:p>
            <a:r>
              <a:rPr lang="en-AU" dirty="0"/>
              <a:t>Reports &gt; New leads &gt; Select your date range and choose Person - Lead and Person Prospect - it will give all the leads created in that date range </a:t>
            </a:r>
          </a:p>
          <a:p>
            <a:endParaRPr lang="en-AU" dirty="0"/>
          </a:p>
          <a:p>
            <a:pPr marL="0" indent="0">
              <a:buNone/>
            </a:pPr>
            <a:r>
              <a:rPr lang="en-AU" dirty="0"/>
              <a:t>You also have the older to get through. You can’t work through it all in one 3 day sale, however it’s a great time to start grabbing some bite size chunks to increase activity.</a:t>
            </a:r>
          </a:p>
          <a:p>
            <a:pPr marL="0" indent="0">
              <a:buNone/>
            </a:pPr>
            <a:r>
              <a:rPr lang="en-AU" dirty="0"/>
              <a:t>Don’t forget post sign up calls.</a:t>
            </a:r>
          </a:p>
          <a:p>
            <a:pPr marL="0" indent="0">
              <a:buNone/>
            </a:pPr>
            <a:endParaRPr lang="en-AU" dirty="0"/>
          </a:p>
        </p:txBody>
      </p:sp>
    </p:spTree>
    <p:extLst>
      <p:ext uri="{BB962C8B-B14F-4D97-AF65-F5344CB8AC3E}">
        <p14:creationId xmlns:p14="http://schemas.microsoft.com/office/powerpoint/2010/main" val="3552298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2364D1-9A90-49EE-A25C-F023DBBF5D34}"/>
              </a:ext>
            </a:extLst>
          </p:cNvPr>
          <p:cNvSpPr>
            <a:spLocks noGrp="1"/>
          </p:cNvSpPr>
          <p:nvPr>
            <p:ph type="body" sz="quarter" idx="10"/>
          </p:nvPr>
        </p:nvSpPr>
        <p:spPr/>
        <p:txBody>
          <a:bodyPr/>
          <a:lstStyle/>
          <a:p>
            <a:r>
              <a:rPr lang="en-AU" dirty="0"/>
              <a:t>Hit the phones and have some fun</a:t>
            </a:r>
          </a:p>
        </p:txBody>
      </p:sp>
      <p:sp>
        <p:nvSpPr>
          <p:cNvPr id="3" name="Content Placeholder 2">
            <a:extLst>
              <a:ext uri="{FF2B5EF4-FFF2-40B4-BE49-F238E27FC236}">
                <a16:creationId xmlns:a16="http://schemas.microsoft.com/office/drawing/2014/main" id="{B3950C30-8CA8-4CE3-A3E5-C8139ED2DB92}"/>
              </a:ext>
            </a:extLst>
          </p:cNvPr>
          <p:cNvSpPr>
            <a:spLocks noGrp="1"/>
          </p:cNvSpPr>
          <p:nvPr>
            <p:ph sz="half" idx="1"/>
          </p:nvPr>
        </p:nvSpPr>
        <p:spPr>
          <a:xfrm>
            <a:off x="269823" y="1340769"/>
            <a:ext cx="11662347" cy="5036882"/>
          </a:xfrm>
        </p:spPr>
        <p:txBody>
          <a:bodyPr/>
          <a:lstStyle/>
          <a:p>
            <a:pPr marL="0" indent="0">
              <a:buNone/>
            </a:pPr>
            <a:endParaRPr lang="en-AU" dirty="0"/>
          </a:p>
          <a:p>
            <a:pPr marL="0" indent="0">
              <a:buNone/>
            </a:pPr>
            <a:r>
              <a:rPr lang="en-AU" dirty="0"/>
              <a:t>If you are speaking with a prospect and the answer is NO, what is your response? You could come off the call feeling deflated or you could turn this call in to another opportunity!</a:t>
            </a:r>
          </a:p>
          <a:p>
            <a:pPr marL="0" indent="0">
              <a:buNone/>
            </a:pPr>
            <a:endParaRPr lang="en-AU" dirty="0"/>
          </a:p>
          <a:p>
            <a:r>
              <a:rPr lang="en-AU" dirty="0"/>
              <a:t>“That’s OK, thank you for your time. If you have any friends or family that are wanting to wanting to work towards their health and wellness goals please pass on the message that Fernwood have amazing savings this weekend!”</a:t>
            </a:r>
          </a:p>
          <a:p>
            <a:pPr marL="0" indent="0">
              <a:buNone/>
            </a:pPr>
            <a:endParaRPr lang="en-AU" dirty="0"/>
          </a:p>
        </p:txBody>
      </p:sp>
    </p:spTree>
    <p:extLst>
      <p:ext uri="{BB962C8B-B14F-4D97-AF65-F5344CB8AC3E}">
        <p14:creationId xmlns:p14="http://schemas.microsoft.com/office/powerpoint/2010/main" val="2874383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2364D1-9A90-49EE-A25C-F023DBBF5D34}"/>
              </a:ext>
            </a:extLst>
          </p:cNvPr>
          <p:cNvSpPr>
            <a:spLocks noGrp="1"/>
          </p:cNvSpPr>
          <p:nvPr>
            <p:ph type="body" sz="quarter" idx="10"/>
          </p:nvPr>
        </p:nvSpPr>
        <p:spPr/>
        <p:txBody>
          <a:bodyPr/>
          <a:lstStyle/>
          <a:p>
            <a:r>
              <a:rPr lang="en-AU" dirty="0"/>
              <a:t>Walk in’s and on line sales are a bonus!! </a:t>
            </a:r>
          </a:p>
        </p:txBody>
      </p:sp>
      <p:sp>
        <p:nvSpPr>
          <p:cNvPr id="3" name="Content Placeholder 2">
            <a:extLst>
              <a:ext uri="{FF2B5EF4-FFF2-40B4-BE49-F238E27FC236}">
                <a16:creationId xmlns:a16="http://schemas.microsoft.com/office/drawing/2014/main" id="{B3950C30-8CA8-4CE3-A3E5-C8139ED2DB92}"/>
              </a:ext>
            </a:extLst>
          </p:cNvPr>
          <p:cNvSpPr>
            <a:spLocks noGrp="1"/>
          </p:cNvSpPr>
          <p:nvPr>
            <p:ph sz="half" idx="1"/>
          </p:nvPr>
        </p:nvSpPr>
        <p:spPr>
          <a:xfrm>
            <a:off x="264826" y="1052736"/>
            <a:ext cx="11662347" cy="5805264"/>
          </a:xfrm>
        </p:spPr>
        <p:txBody>
          <a:bodyPr/>
          <a:lstStyle/>
          <a:p>
            <a:pPr marL="0" indent="0">
              <a:buNone/>
            </a:pPr>
            <a:r>
              <a:rPr lang="en-AU" b="1" dirty="0"/>
              <a:t>Don’t PLAN for walk in’s and on line sales, view them as a welcome extra!!</a:t>
            </a:r>
          </a:p>
          <a:p>
            <a:pPr marL="0" indent="0">
              <a:buNone/>
            </a:pPr>
            <a:r>
              <a:rPr lang="en-AU" dirty="0"/>
              <a:t>Ensure you have a strong APPOINTMENT plan in place, adequate to hit target.</a:t>
            </a:r>
          </a:p>
          <a:p>
            <a:pPr marL="0" indent="0">
              <a:buNone/>
            </a:pPr>
            <a:r>
              <a:rPr lang="en-AU" dirty="0"/>
              <a:t>300 call attempts with 20% call to contact ratio will mean 60 contacts</a:t>
            </a:r>
          </a:p>
          <a:p>
            <a:pPr marL="0" indent="0">
              <a:buNone/>
            </a:pPr>
            <a:r>
              <a:rPr lang="en-AU" dirty="0"/>
              <a:t>60 contacts with 25% contact to app ratio will mean 15 appointments</a:t>
            </a:r>
          </a:p>
          <a:p>
            <a:pPr marL="0" indent="0">
              <a:buNone/>
            </a:pPr>
            <a:r>
              <a:rPr lang="en-AU" dirty="0"/>
              <a:t>15 booked appointments with 60% show will mean 9 turn up</a:t>
            </a:r>
          </a:p>
          <a:p>
            <a:pPr marL="0" indent="0">
              <a:buNone/>
            </a:pPr>
            <a:r>
              <a:rPr lang="en-AU" dirty="0"/>
              <a:t>9 appointments with 90% close will mean 8 sales</a:t>
            </a:r>
          </a:p>
          <a:p>
            <a:pPr marL="0" indent="0">
              <a:buNone/>
            </a:pPr>
            <a:r>
              <a:rPr lang="en-AU" dirty="0"/>
              <a:t>How many sales do you need daily and make sure you know your numbers as mentioned above.</a:t>
            </a:r>
          </a:p>
          <a:p>
            <a:pPr marL="0" indent="0">
              <a:buNone/>
            </a:pPr>
            <a:r>
              <a:rPr lang="en-AU" dirty="0"/>
              <a:t>If you are planning for 8 sales a day, the above could be a good guide of the activity needed. If you are planning bigger numbers, use the above as a guide.</a:t>
            </a:r>
          </a:p>
          <a:p>
            <a:pPr marL="0" indent="0">
              <a:buNone/>
            </a:pPr>
            <a:r>
              <a:rPr lang="en-AU" dirty="0"/>
              <a:t>Get started now of course! Don’t wait until Saturday </a:t>
            </a:r>
            <a:r>
              <a:rPr lang="en-AU" dirty="0">
                <a:sym typeface="Wingdings" pitchFamily="2" charset="2"/>
              </a:rPr>
              <a:t></a:t>
            </a:r>
            <a:endParaRPr lang="en-AU" dirty="0"/>
          </a:p>
        </p:txBody>
      </p:sp>
    </p:spTree>
    <p:extLst>
      <p:ext uri="{BB962C8B-B14F-4D97-AF65-F5344CB8AC3E}">
        <p14:creationId xmlns:p14="http://schemas.microsoft.com/office/powerpoint/2010/main" val="3764973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26B5AE-BCE6-4AB8-ADF9-285E3700849F}"/>
              </a:ext>
            </a:extLst>
          </p:cNvPr>
          <p:cNvSpPr>
            <a:spLocks noGrp="1"/>
          </p:cNvSpPr>
          <p:nvPr>
            <p:ph type="body" sz="quarter" idx="10"/>
          </p:nvPr>
        </p:nvSpPr>
        <p:spPr/>
        <p:txBody>
          <a:bodyPr/>
          <a:lstStyle/>
          <a:p>
            <a:r>
              <a:rPr lang="en-US" sz="3200" dirty="0"/>
              <a:t>On line joins</a:t>
            </a:r>
          </a:p>
        </p:txBody>
      </p:sp>
      <p:sp>
        <p:nvSpPr>
          <p:cNvPr id="3" name="Content Placeholder 2">
            <a:extLst>
              <a:ext uri="{FF2B5EF4-FFF2-40B4-BE49-F238E27FC236}">
                <a16:creationId xmlns:a16="http://schemas.microsoft.com/office/drawing/2014/main" id="{3DF023ED-AB97-43C0-8EDC-57D880EBBC92}"/>
              </a:ext>
            </a:extLst>
          </p:cNvPr>
          <p:cNvSpPr>
            <a:spLocks noGrp="1"/>
          </p:cNvSpPr>
          <p:nvPr>
            <p:ph sz="half" idx="1"/>
          </p:nvPr>
        </p:nvSpPr>
        <p:spPr>
          <a:xfrm>
            <a:off x="451412" y="636048"/>
            <a:ext cx="11725155" cy="6308762"/>
          </a:xfrm>
        </p:spPr>
        <p:txBody>
          <a:bodyPr/>
          <a:lstStyle/>
          <a:p>
            <a:pPr marL="0" indent="0">
              <a:buNone/>
            </a:pPr>
            <a:endParaRPr lang="en-AU" dirty="0"/>
          </a:p>
          <a:p>
            <a:pPr marL="0" indent="0">
              <a:buNone/>
            </a:pPr>
            <a:r>
              <a:rPr lang="en-AU" dirty="0"/>
              <a:t>Keep your eye out for on line joins.</a:t>
            </a:r>
          </a:p>
          <a:p>
            <a:pPr marL="0" indent="0">
              <a:buNone/>
            </a:pPr>
            <a:endParaRPr lang="en-AU" dirty="0"/>
          </a:p>
          <a:p>
            <a:pPr marL="0" indent="0">
              <a:buNone/>
            </a:pPr>
            <a:r>
              <a:rPr lang="en-AU" dirty="0"/>
              <a:t>Check for email confirmation at</a:t>
            </a:r>
          </a:p>
          <a:p>
            <a:pPr marL="0" indent="0">
              <a:buNone/>
            </a:pPr>
            <a:r>
              <a:rPr lang="en-AU" dirty="0">
                <a:hlinkClick r:id="rId3"/>
              </a:rPr>
              <a:t>clubname@fernwoodfitness.com.au</a:t>
            </a:r>
            <a:endParaRPr lang="en-AU" dirty="0"/>
          </a:p>
          <a:p>
            <a:pPr marL="0" indent="0">
              <a:buNone/>
            </a:pPr>
            <a:endParaRPr lang="en-AU" dirty="0"/>
          </a:p>
          <a:p>
            <a:pPr marL="0" indent="0">
              <a:buNone/>
            </a:pPr>
            <a:r>
              <a:rPr lang="en-AU" dirty="0"/>
              <a:t>Your Sales Performance Report will reflect on line joins also.</a:t>
            </a:r>
          </a:p>
          <a:p>
            <a:pPr marL="0" indent="0">
              <a:buNone/>
            </a:pPr>
            <a:r>
              <a:rPr lang="en-AU" dirty="0"/>
              <a:t>Online joins will go straight in to the CRM as a post sign up 7 day call.</a:t>
            </a:r>
          </a:p>
          <a:p>
            <a:pPr marL="0" indent="0">
              <a:buNone/>
            </a:pPr>
            <a:endParaRPr lang="en-AU" dirty="0"/>
          </a:p>
          <a:p>
            <a:pPr marL="0" indent="0">
              <a:buNone/>
            </a:pPr>
            <a:r>
              <a:rPr lang="en-AU" dirty="0"/>
              <a:t>You will also see leads come through the CRM as an online join and they aren’t a member yet. This usually means they got half way through the join process but did not complete it. SUPER HOT LEADS. </a:t>
            </a:r>
          </a:p>
        </p:txBody>
      </p:sp>
    </p:spTree>
    <p:extLst>
      <p:ext uri="{BB962C8B-B14F-4D97-AF65-F5344CB8AC3E}">
        <p14:creationId xmlns:p14="http://schemas.microsoft.com/office/powerpoint/2010/main" val="4264153439"/>
      </p:ext>
    </p:extLst>
  </p:cSld>
  <p:clrMapOvr>
    <a:masterClrMapping/>
  </p:clrMapOvr>
</p:sld>
</file>

<file path=ppt/theme/theme1.xml><?xml version="1.0" encoding="utf-8"?>
<a:theme xmlns:a="http://schemas.openxmlformats.org/drawingml/2006/main" name="MARKETING REPORT February 2011">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6062"/>
      </a:hlink>
      <a:folHlink>
        <a:srgbClr val="800080"/>
      </a:folHlink>
    </a:clrScheme>
    <a:fontScheme name="Custom 1">
      <a:majorFont>
        <a:latin typeface="Arial Unicode MS"/>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48CD4106AAEC46BA8A7C14158394C2" ma:contentTypeVersion="17" ma:contentTypeDescription="Create a new document." ma:contentTypeScope="" ma:versionID="6ff35fb625cdba4342ac34d6d9286f49">
  <xsd:schema xmlns:xsd="http://www.w3.org/2001/XMLSchema" xmlns:xs="http://www.w3.org/2001/XMLSchema" xmlns:p="http://schemas.microsoft.com/office/2006/metadata/properties" xmlns:ns2="acfaf285-eab0-40ed-91d4-c3b5a139516d" xmlns:ns3="08037c2b-8471-4b6c-96d3-4620c393335a" targetNamespace="http://schemas.microsoft.com/office/2006/metadata/properties" ma:root="true" ma:fieldsID="a7950c5ad817263078f8e4258e474e17" ns2:_="" ns3:_="">
    <xsd:import namespace="acfaf285-eab0-40ed-91d4-c3b5a139516d"/>
    <xsd:import namespace="08037c2b-8471-4b6c-96d3-4620c393335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faf285-eab0-40ed-91d4-c3b5a13951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961e4027-e16d-45d1-a889-a519802bfd4f"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8037c2b-8471-4b6c-96d3-4620c393335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65ca3d11-8959-469d-ab1d-aa265c59da78}" ma:internalName="TaxCatchAll" ma:showField="CatchAllData" ma:web="08037c2b-8471-4b6c-96d3-4620c39333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08037c2b-8471-4b6c-96d3-4620c393335a">
      <UserInfo>
        <DisplayName/>
        <AccountId xsi:nil="true"/>
        <AccountType/>
      </UserInfo>
    </SharedWithUsers>
    <MediaLengthInSeconds xmlns="acfaf285-eab0-40ed-91d4-c3b5a139516d" xsi:nil="true"/>
    <TaxCatchAll xmlns="08037c2b-8471-4b6c-96d3-4620c393335a" xsi:nil="true"/>
    <lcf76f155ced4ddcb4097134ff3c332f xmlns="acfaf285-eab0-40ed-91d4-c3b5a139516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B9D0C54-E051-4724-946B-44F9B10F8510}"/>
</file>

<file path=customXml/itemProps2.xml><?xml version="1.0" encoding="utf-8"?>
<ds:datastoreItem xmlns:ds="http://schemas.openxmlformats.org/officeDocument/2006/customXml" ds:itemID="{0900C6B6-E2F0-40DD-A98F-88DE52B12666}"/>
</file>

<file path=customXml/itemProps3.xml><?xml version="1.0" encoding="utf-8"?>
<ds:datastoreItem xmlns:ds="http://schemas.openxmlformats.org/officeDocument/2006/customXml" ds:itemID="{EFF3A79F-D7D0-4530-9F6A-A6892E8551A2}"/>
</file>

<file path=docProps/app.xml><?xml version="1.0" encoding="utf-8"?>
<Properties xmlns="http://schemas.openxmlformats.org/officeDocument/2006/extended-properties" xmlns:vt="http://schemas.openxmlformats.org/officeDocument/2006/docPropsVTypes">
  <TotalTime>13509</TotalTime>
  <Words>2419</Words>
  <Application>Microsoft Macintosh PowerPoint</Application>
  <PresentationFormat>Widescreen</PresentationFormat>
  <Paragraphs>282</Paragraphs>
  <Slides>30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 Unicode MS</vt:lpstr>
      <vt:lpstr>Arial</vt:lpstr>
      <vt:lpstr>Calibri</vt:lpstr>
      <vt:lpstr>MARKETING REPORT February 2011</vt:lpstr>
      <vt:lpstr>  Fernwood 3 Day Sale is HERE Get excited!!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Talkbox</dc:title>
  <dc:creator>Lisa O'Brien</dc:creator>
  <cp:lastModifiedBy>Grant Wheaton</cp:lastModifiedBy>
  <cp:revision>287</cp:revision>
  <cp:lastPrinted>2019-06-14T01:49:16Z</cp:lastPrinted>
  <dcterms:created xsi:type="dcterms:W3CDTF">2017-06-20T02:26:09Z</dcterms:created>
  <dcterms:modified xsi:type="dcterms:W3CDTF">2020-08-26T00:21:09Z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0x0101001D48CD4106AAEC46BA8A7C14158394C2</vt:lpwstr>
  </property>
  <property fmtid="{D5CDD505-2E9C-101B-9397-08002B2CF9AE}" pid="3" name="Order">
    <vt:r8>536800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TriggerFlowInfo">
    <vt:lpwstr/>
  </property>
  <property fmtid="{D5CDD505-2E9C-101B-9397-08002B2CF9AE}" pid="11" name="_ExtendedDescription">
    <vt:lpwstr/>
  </property>
</Properties>
</file>