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s/slide26.xml" ContentType="application/vnd.openxmlformats-officedocument.presentationml.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8"/>
  </p:notesMasterIdLst>
  <p:sldIdLst>
    <p:sldId id="284" r:id="rId2"/>
    <p:sldId id="346" r:id="rId3"/>
    <p:sldId id="389" r:id="rId4"/>
    <p:sldId id="364" r:id="rId5"/>
    <p:sldId id="347" r:id="rId6"/>
    <p:sldId id="349" r:id="rId7"/>
    <p:sldId id="350" r:id="rId8"/>
    <p:sldId id="380" r:id="rId9"/>
    <p:sldId id="351" r:id="rId10"/>
    <p:sldId id="352" r:id="rId11"/>
    <p:sldId id="370" r:id="rId12"/>
    <p:sldId id="381" r:id="rId13"/>
    <p:sldId id="379" r:id="rId14"/>
    <p:sldId id="365" r:id="rId15"/>
    <p:sldId id="366" r:id="rId16"/>
    <p:sldId id="382" r:id="rId17"/>
    <p:sldId id="383" r:id="rId18"/>
    <p:sldId id="384" r:id="rId19"/>
    <p:sldId id="385" r:id="rId20"/>
    <p:sldId id="376" r:id="rId21"/>
    <p:sldId id="377" r:id="rId22"/>
    <p:sldId id="378" r:id="rId23"/>
    <p:sldId id="386" r:id="rId24"/>
    <p:sldId id="388" r:id="rId25"/>
    <p:sldId id="373" r:id="rId26"/>
    <p:sldId id="387" r:id="rId27"/>
  </p:sldIdLst>
  <p:sldSz cx="12192000" cy="6858000"/>
  <p:notesSz cx="10020300"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CA2"/>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7" autoAdjust="0"/>
    <p:restoredTop sz="84680" autoAdjust="0"/>
  </p:normalViewPr>
  <p:slideViewPr>
    <p:cSldViewPr snapToGrid="0">
      <p:cViewPr varScale="1">
        <p:scale>
          <a:sx n="188" d="100"/>
          <a:sy n="188" d="100"/>
        </p:scale>
        <p:origin x="840" y="1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2129" cy="345604"/>
          </a:xfrm>
          <a:prstGeom prst="rect">
            <a:avLst/>
          </a:prstGeom>
        </p:spPr>
        <p:txBody>
          <a:bodyPr vert="horz" lIns="92446" tIns="46223" rIns="92446" bIns="46223" rtlCol="0"/>
          <a:lstStyle>
            <a:lvl1pPr algn="l">
              <a:defRPr sz="1200"/>
            </a:lvl1pPr>
          </a:lstStyle>
          <a:p>
            <a:endParaRPr lang="en-AU"/>
          </a:p>
        </p:txBody>
      </p:sp>
      <p:sp>
        <p:nvSpPr>
          <p:cNvPr id="3" name="Date Placeholder 2"/>
          <p:cNvSpPr>
            <a:spLocks noGrp="1"/>
          </p:cNvSpPr>
          <p:nvPr>
            <p:ph type="dt" idx="1"/>
          </p:nvPr>
        </p:nvSpPr>
        <p:spPr>
          <a:xfrm>
            <a:off x="5675852" y="0"/>
            <a:ext cx="4342129" cy="345604"/>
          </a:xfrm>
          <a:prstGeom prst="rect">
            <a:avLst/>
          </a:prstGeom>
        </p:spPr>
        <p:txBody>
          <a:bodyPr vert="horz" lIns="92446" tIns="46223" rIns="92446" bIns="46223" rtlCol="0"/>
          <a:lstStyle>
            <a:lvl1pPr algn="r">
              <a:defRPr sz="1200"/>
            </a:lvl1pPr>
          </a:lstStyle>
          <a:p>
            <a:fld id="{0803D3A9-FB13-419A-BF6C-27FB3FC6BC5B}" type="datetimeFigureOut">
              <a:rPr lang="en-AU" smtClean="0"/>
              <a:t>28/7/20</a:t>
            </a:fld>
            <a:endParaRPr lang="en-AU"/>
          </a:p>
        </p:txBody>
      </p:sp>
      <p:sp>
        <p:nvSpPr>
          <p:cNvPr id="4" name="Slide Image Placeholder 3"/>
          <p:cNvSpPr>
            <a:spLocks noGrp="1" noRot="1" noChangeAspect="1"/>
          </p:cNvSpPr>
          <p:nvPr>
            <p:ph type="sldImg" idx="2"/>
          </p:nvPr>
        </p:nvSpPr>
        <p:spPr>
          <a:xfrm>
            <a:off x="2943225" y="860425"/>
            <a:ext cx="4133850" cy="2325688"/>
          </a:xfrm>
          <a:prstGeom prst="rect">
            <a:avLst/>
          </a:prstGeom>
          <a:noFill/>
          <a:ln w="12700">
            <a:solidFill>
              <a:prstClr val="black"/>
            </a:solidFill>
          </a:ln>
        </p:spPr>
        <p:txBody>
          <a:bodyPr vert="horz" lIns="92446" tIns="46223" rIns="92446" bIns="46223" rtlCol="0" anchor="ctr"/>
          <a:lstStyle/>
          <a:p>
            <a:endParaRPr lang="en-AU"/>
          </a:p>
        </p:txBody>
      </p:sp>
      <p:sp>
        <p:nvSpPr>
          <p:cNvPr id="5" name="Notes Placeholder 4"/>
          <p:cNvSpPr>
            <a:spLocks noGrp="1"/>
          </p:cNvSpPr>
          <p:nvPr>
            <p:ph type="body" sz="quarter" idx="3"/>
          </p:nvPr>
        </p:nvSpPr>
        <p:spPr>
          <a:xfrm>
            <a:off x="1002031" y="3314929"/>
            <a:ext cx="8016239" cy="2712214"/>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6542560"/>
            <a:ext cx="4342129" cy="345604"/>
          </a:xfrm>
          <a:prstGeom prst="rect">
            <a:avLst/>
          </a:prstGeom>
        </p:spPr>
        <p:txBody>
          <a:bodyPr vert="horz" lIns="92446" tIns="46223" rIns="92446" bIns="46223" rtlCol="0" anchor="b"/>
          <a:lstStyle>
            <a:lvl1pPr algn="l">
              <a:defRPr sz="1200"/>
            </a:lvl1pPr>
          </a:lstStyle>
          <a:p>
            <a:endParaRPr lang="en-AU"/>
          </a:p>
        </p:txBody>
      </p:sp>
      <p:sp>
        <p:nvSpPr>
          <p:cNvPr id="7" name="Slide Number Placeholder 6"/>
          <p:cNvSpPr>
            <a:spLocks noGrp="1"/>
          </p:cNvSpPr>
          <p:nvPr>
            <p:ph type="sldNum" sz="quarter" idx="5"/>
          </p:nvPr>
        </p:nvSpPr>
        <p:spPr>
          <a:xfrm>
            <a:off x="5675852" y="6542560"/>
            <a:ext cx="4342129" cy="345604"/>
          </a:xfrm>
          <a:prstGeom prst="rect">
            <a:avLst/>
          </a:prstGeom>
        </p:spPr>
        <p:txBody>
          <a:bodyPr vert="horz" lIns="92446" tIns="46223" rIns="92446" bIns="46223" rtlCol="0" anchor="b"/>
          <a:lstStyle>
            <a:lvl1pPr algn="r">
              <a:defRPr sz="1200"/>
            </a:lvl1pPr>
          </a:lstStyle>
          <a:p>
            <a:fld id="{BAFD46A8-A79F-45BF-8213-BC25846E932A}" type="slidenum">
              <a:rPr lang="en-AU" smtClean="0"/>
              <a:t>‹#›</a:t>
            </a:fld>
            <a:endParaRPr lang="en-AU"/>
          </a:p>
        </p:txBody>
      </p:sp>
    </p:spTree>
    <p:extLst>
      <p:ext uri="{BB962C8B-B14F-4D97-AF65-F5344CB8AC3E}">
        <p14:creationId xmlns:p14="http://schemas.microsoft.com/office/powerpoint/2010/main" val="405106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a:t>
            </a:fld>
            <a:endParaRPr lang="en-AU"/>
          </a:p>
        </p:txBody>
      </p:sp>
    </p:spTree>
    <p:extLst>
      <p:ext uri="{BB962C8B-B14F-4D97-AF65-F5344CB8AC3E}">
        <p14:creationId xmlns:p14="http://schemas.microsoft.com/office/powerpoint/2010/main" val="271455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11</a:t>
            </a:fld>
            <a:endParaRPr lang="en-AU"/>
          </a:p>
        </p:txBody>
      </p:sp>
    </p:spTree>
    <p:extLst>
      <p:ext uri="{BB962C8B-B14F-4D97-AF65-F5344CB8AC3E}">
        <p14:creationId xmlns:p14="http://schemas.microsoft.com/office/powerpoint/2010/main" val="102587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12</a:t>
            </a:fld>
            <a:endParaRPr lang="en-AU"/>
          </a:p>
        </p:txBody>
      </p:sp>
    </p:spTree>
    <p:extLst>
      <p:ext uri="{BB962C8B-B14F-4D97-AF65-F5344CB8AC3E}">
        <p14:creationId xmlns:p14="http://schemas.microsoft.com/office/powerpoint/2010/main" val="114416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14</a:t>
            </a:fld>
            <a:endParaRPr lang="en-AU"/>
          </a:p>
        </p:txBody>
      </p:sp>
    </p:spTree>
    <p:extLst>
      <p:ext uri="{BB962C8B-B14F-4D97-AF65-F5344CB8AC3E}">
        <p14:creationId xmlns:p14="http://schemas.microsoft.com/office/powerpoint/2010/main" val="421490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20</a:t>
            </a:fld>
            <a:endParaRPr lang="en-AU"/>
          </a:p>
        </p:txBody>
      </p:sp>
    </p:spTree>
    <p:extLst>
      <p:ext uri="{BB962C8B-B14F-4D97-AF65-F5344CB8AC3E}">
        <p14:creationId xmlns:p14="http://schemas.microsoft.com/office/powerpoint/2010/main" val="140585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21</a:t>
            </a:fld>
            <a:endParaRPr lang="en-AU"/>
          </a:p>
        </p:txBody>
      </p:sp>
    </p:spTree>
    <p:extLst>
      <p:ext uri="{BB962C8B-B14F-4D97-AF65-F5344CB8AC3E}">
        <p14:creationId xmlns:p14="http://schemas.microsoft.com/office/powerpoint/2010/main" val="253614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22</a:t>
            </a:fld>
            <a:endParaRPr lang="en-AU"/>
          </a:p>
        </p:txBody>
      </p:sp>
    </p:spTree>
    <p:extLst>
      <p:ext uri="{BB962C8B-B14F-4D97-AF65-F5344CB8AC3E}">
        <p14:creationId xmlns:p14="http://schemas.microsoft.com/office/powerpoint/2010/main" val="366060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23</a:t>
            </a:fld>
            <a:endParaRPr lang="en-AU"/>
          </a:p>
        </p:txBody>
      </p:sp>
    </p:spTree>
    <p:extLst>
      <p:ext uri="{BB962C8B-B14F-4D97-AF65-F5344CB8AC3E}">
        <p14:creationId xmlns:p14="http://schemas.microsoft.com/office/powerpoint/2010/main" val="94986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24</a:t>
            </a:fld>
            <a:endParaRPr lang="en-AU"/>
          </a:p>
        </p:txBody>
      </p:sp>
    </p:spTree>
    <p:extLst>
      <p:ext uri="{BB962C8B-B14F-4D97-AF65-F5344CB8AC3E}">
        <p14:creationId xmlns:p14="http://schemas.microsoft.com/office/powerpoint/2010/main" val="3573303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6C8FE5-422C-44A3-A03F-DC3BD23259BD}"/>
              </a:ext>
            </a:extLst>
          </p:cNvPr>
          <p:cNvGrpSpPr/>
          <p:nvPr userDrawn="1"/>
        </p:nvGrpSpPr>
        <p:grpSpPr>
          <a:xfrm>
            <a:off x="-42631" y="-12700"/>
            <a:ext cx="12234631" cy="6913587"/>
            <a:chOff x="-42631" y="-12700"/>
            <a:chExt cx="12234631" cy="6913587"/>
          </a:xfrm>
        </p:grpSpPr>
        <p:grpSp>
          <p:nvGrpSpPr>
            <p:cNvPr id="4" name="Group 3">
              <a:extLst>
                <a:ext uri="{FF2B5EF4-FFF2-40B4-BE49-F238E27FC236}">
                  <a16:creationId xmlns:a16="http://schemas.microsoft.com/office/drawing/2014/main" id="{5564B7CC-DBF8-4B14-8B17-520BED4CD27F}"/>
                </a:ext>
              </a:extLst>
            </p:cNvPr>
            <p:cNvGrpSpPr/>
            <p:nvPr userDrawn="1"/>
          </p:nvGrpSpPr>
          <p:grpSpPr>
            <a:xfrm>
              <a:off x="-42631" y="-12700"/>
              <a:ext cx="12234631" cy="6913587"/>
              <a:chOff x="-42631" y="-12700"/>
              <a:chExt cx="12234631" cy="6913587"/>
            </a:xfrm>
          </p:grpSpPr>
          <p:sp>
            <p:nvSpPr>
              <p:cNvPr id="3" name="Rectangle 2">
                <a:extLst>
                  <a:ext uri="{FF2B5EF4-FFF2-40B4-BE49-F238E27FC236}">
                    <a16:creationId xmlns:a16="http://schemas.microsoft.com/office/drawing/2014/main" id="{08C88588-EA68-4505-89BB-5DCE41F968C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p:cNvGrpSpPr/>
              <p:nvPr/>
            </p:nvGrpSpPr>
            <p:grpSpPr>
              <a:xfrm>
                <a:off x="-42631" y="-12700"/>
                <a:ext cx="12234631" cy="6913587"/>
                <a:chOff x="-31973" y="-55587"/>
                <a:chExt cx="9175973" cy="6913587"/>
              </a:xfrm>
            </p:grpSpPr>
            <p:cxnSp>
              <p:nvCxnSpPr>
                <p:cNvPr id="11" name="Straight Connector 10"/>
                <p:cNvCxnSpPr/>
                <p:nvPr/>
              </p:nvCxnSpPr>
              <p:spPr>
                <a:xfrm flipV="1">
                  <a:off x="0" y="1052736"/>
                  <a:ext cx="9144000" cy="28803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4941168"/>
                  <a:ext cx="9144000"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654" y="332656"/>
                  <a:ext cx="9146654"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54" y="800708"/>
                  <a:ext cx="9144000" cy="252028"/>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654" y="4221088"/>
                  <a:ext cx="9144000" cy="360040"/>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973" y="4753558"/>
                  <a:ext cx="9175973" cy="511646"/>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0" y="-55587"/>
                  <a:ext cx="9144000" cy="676275"/>
                </a:xfrm>
                <a:custGeom>
                  <a:avLst/>
                  <a:gdLst>
                    <a:gd name="connsiteX0" fmla="*/ 0 w 9153525"/>
                    <a:gd name="connsiteY0" fmla="*/ 19050 h 676275"/>
                    <a:gd name="connsiteX1" fmla="*/ 0 w 9153525"/>
                    <a:gd name="connsiteY1" fmla="*/ 676275 h 676275"/>
                    <a:gd name="connsiteX2" fmla="*/ 9153525 w 9153525"/>
                    <a:gd name="connsiteY2" fmla="*/ 295275 h 676275"/>
                    <a:gd name="connsiteX3" fmla="*/ 9134475 w 9153525"/>
                    <a:gd name="connsiteY3" fmla="*/ 0 h 676275"/>
                    <a:gd name="connsiteX4" fmla="*/ 0 w 9153525"/>
                    <a:gd name="connsiteY4" fmla="*/ 1905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676275">
                      <a:moveTo>
                        <a:pt x="0" y="19050"/>
                      </a:moveTo>
                      <a:lnTo>
                        <a:pt x="0" y="676275"/>
                      </a:lnTo>
                      <a:lnTo>
                        <a:pt x="9153525" y="295275"/>
                      </a:lnTo>
                      <a:lnTo>
                        <a:pt x="9134475" y="0"/>
                      </a:lnTo>
                      <a:lnTo>
                        <a:pt x="0" y="19050"/>
                      </a:lnTo>
                      <a:close/>
                    </a:path>
                  </a:pathLst>
                </a:cu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8" name="Rectangle 17"/>
                <p:cNvSpPr/>
                <p:nvPr/>
              </p:nvSpPr>
              <p:spPr>
                <a:xfrm>
                  <a:off x="-2654" y="5589240"/>
                  <a:ext cx="9144000" cy="1268760"/>
                </a:xfrm>
                <a:prstGeom prst="rect">
                  <a:avLst/>
                </a:pr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grpSp>
        </p:grpSp>
        <p:pic>
          <p:nvPicPr>
            <p:cNvPr id="24" name="Picture 2">
              <a:extLst>
                <a:ext uri="{FF2B5EF4-FFF2-40B4-BE49-F238E27FC236}">
                  <a16:creationId xmlns:a16="http://schemas.microsoft.com/office/drawing/2014/main" id="{91F5B7C0-FC20-4AD0-A080-A302CD703542}"/>
                </a:ext>
              </a:extLst>
            </p:cNvPr>
            <p:cNvPicPr>
              <a:picLocks noChangeArrowheads="1"/>
            </p:cNvPicPr>
            <p:nvPr userDrawn="1"/>
          </p:nvPicPr>
          <p:blipFill rotWithShape="1">
            <a:blip r:embed="rId2">
              <a:clrChange>
                <a:clrFrom>
                  <a:srgbClr val="D40B8D"/>
                </a:clrFrom>
                <a:clrTo>
                  <a:srgbClr val="D40B8D">
                    <a:alpha val="0"/>
                  </a:srgbClr>
                </a:clrTo>
              </a:clrChange>
              <a:extLst>
                <a:ext uri="{28A0092B-C50C-407E-A947-70E740481C1C}">
                  <a14:useLocalDpi xmlns:a14="http://schemas.microsoft.com/office/drawing/2010/main" val="0"/>
                </a:ext>
              </a:extLst>
            </a:blip>
            <a:srcRect l="52812" t="87202" r="16138" b="1701"/>
            <a:stretch/>
          </p:blipFill>
          <p:spPr bwMode="auto">
            <a:xfrm>
              <a:off x="9898912" y="6107212"/>
              <a:ext cx="1858928" cy="4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914400" y="1628801"/>
            <a:ext cx="10363200" cy="1470025"/>
          </a:xfrm>
          <a:effectLst>
            <a:outerShdw blurRad="266700" dist="88900" dir="2700000" algn="tl" rotWithShape="0">
              <a:prstClr val="black">
                <a:alpha val="40000"/>
              </a:prstClr>
            </a:outerShdw>
          </a:effectLst>
        </p:spPr>
        <p:txBody>
          <a:bodyPr/>
          <a:lstStyle>
            <a:lvl1pPr>
              <a:defRPr sz="6000" b="1">
                <a:solidFill>
                  <a:srgbClr val="5F6062"/>
                </a:solidFill>
                <a:effectLst/>
                <a:latin typeface="Calibri" panose="020F0502020204030204" pitchFamily="34" charset="0"/>
              </a:defRPr>
            </a:lvl1pPr>
          </a:lstStyle>
          <a:p>
            <a:r>
              <a:rPr lang="en-US" dirty="0"/>
              <a:t>TITLE</a:t>
            </a:r>
          </a:p>
        </p:txBody>
      </p:sp>
      <p:sp>
        <p:nvSpPr>
          <p:cNvPr id="8" name="Date Placeholder 3"/>
          <p:cNvSpPr>
            <a:spLocks noGrp="1"/>
          </p:cNvSpPr>
          <p:nvPr>
            <p:ph type="dt" sz="half" idx="10"/>
          </p:nvPr>
        </p:nvSpPr>
        <p:spPr/>
        <p:txBody>
          <a:bodyPr/>
          <a:lstStyle>
            <a:lvl1pPr>
              <a:defRPr/>
            </a:lvl1pPr>
          </a:lstStyle>
          <a:p>
            <a:fld id="{81F746EF-4F71-45F4-AA83-B93A7384D902}" type="datetimeFigureOut">
              <a:rPr lang="en-AU" smtClean="0"/>
              <a:t>28/7/20</a:t>
            </a:fld>
            <a:endParaRPr lang="en-AU"/>
          </a:p>
        </p:txBody>
      </p:sp>
      <p:sp>
        <p:nvSpPr>
          <p:cNvPr id="9" name="Footer Placeholder 4"/>
          <p:cNvSpPr>
            <a:spLocks noGrp="1"/>
          </p:cNvSpPr>
          <p:nvPr>
            <p:ph type="ftr" sz="quarter" idx="11"/>
          </p:nvPr>
        </p:nvSpPr>
        <p:spPr/>
        <p:txBody>
          <a:bodyPr/>
          <a:lstStyle>
            <a:lvl1pPr>
              <a:defRPr/>
            </a:lvl1pPr>
          </a:lstStyle>
          <a:p>
            <a:endParaRPr lang="en-AU"/>
          </a:p>
        </p:txBody>
      </p:sp>
      <p:sp>
        <p:nvSpPr>
          <p:cNvPr id="10" name="Slide Number Placeholder 5"/>
          <p:cNvSpPr>
            <a:spLocks noGrp="1"/>
          </p:cNvSpPr>
          <p:nvPr>
            <p:ph type="sldNum" sz="quarter" idx="12"/>
          </p:nvPr>
        </p:nvSpPr>
        <p:spPr/>
        <p:txBody>
          <a:bodyPr/>
          <a:lstStyle>
            <a:lvl1pPr>
              <a:defRPr/>
            </a:lvl1pPr>
          </a:lstStyle>
          <a:p>
            <a:fld id="{1FEF87AD-1ED7-419D-A03C-DD8C7E4E8378}" type="slidenum">
              <a:rPr lang="en-AU" smtClean="0"/>
              <a:t>‹#›</a:t>
            </a:fld>
            <a:endParaRPr lang="en-AU"/>
          </a:p>
        </p:txBody>
      </p:sp>
      <p:sp>
        <p:nvSpPr>
          <p:cNvPr id="21" name="Text Placeholder 20"/>
          <p:cNvSpPr>
            <a:spLocks noGrp="1"/>
          </p:cNvSpPr>
          <p:nvPr>
            <p:ph type="body" sz="quarter" idx="13" hasCustomPrompt="1"/>
          </p:nvPr>
        </p:nvSpPr>
        <p:spPr>
          <a:xfrm>
            <a:off x="912285" y="3213100"/>
            <a:ext cx="10367433" cy="1187450"/>
          </a:xfrm>
        </p:spPr>
        <p:txBody>
          <a:bodyPr anchor="ctr" anchorCtr="0"/>
          <a:lstStyle>
            <a:lvl1pPr marL="0" indent="0" algn="ctr">
              <a:buNone/>
              <a:defRPr i="1">
                <a:solidFill>
                  <a:srgbClr val="D60C8C"/>
                </a:solidFill>
                <a:latin typeface="Calibri" panose="020F0502020204030204" pitchFamily="34" charset="0"/>
              </a:defRPr>
            </a:lvl1pPr>
            <a:lvl5pPr marL="1828800" indent="0">
              <a:buNone/>
              <a:defRPr/>
            </a:lvl5pPr>
          </a:lstStyle>
          <a:p>
            <a:pPr lvl="0"/>
            <a:r>
              <a:rPr lang="en-US" dirty="0"/>
              <a:t>Presented By</a:t>
            </a:r>
          </a:p>
        </p:txBody>
      </p:sp>
    </p:spTree>
    <p:extLst>
      <p:ext uri="{BB962C8B-B14F-4D97-AF65-F5344CB8AC3E}">
        <p14:creationId xmlns:p14="http://schemas.microsoft.com/office/powerpoint/2010/main" val="50982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ECB91D-28FA-4853-8524-3A8FFEE68EB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 Placeholder 9"/>
          <p:cNvSpPr>
            <a:spLocks noGrp="1"/>
          </p:cNvSpPr>
          <p:nvPr>
            <p:ph type="body" sz="quarter" idx="10" hasCustomPrompt="1"/>
          </p:nvPr>
        </p:nvSpPr>
        <p:spPr>
          <a:xfrm>
            <a:off x="0" y="0"/>
            <a:ext cx="12192000" cy="1052736"/>
          </a:xfrm>
          <a:solidFill>
            <a:srgbClr val="D60C8C"/>
          </a:solidFill>
        </p:spPr>
        <p:txBody>
          <a:bodyPr anchor="ctr" anchorCtr="0"/>
          <a:lstStyle>
            <a:lvl1pPr marL="355600" indent="0">
              <a:buNone/>
              <a:defRPr sz="4000" b="1">
                <a:solidFill>
                  <a:schemeClr val="bg1"/>
                </a:solidFill>
                <a:latin typeface="Calibri" panose="020F0502020204030204" pitchFamily="34" charset="0"/>
              </a:defRPr>
            </a:lvl1pPr>
          </a:lstStyle>
          <a:p>
            <a:pPr lvl="0"/>
            <a:r>
              <a:rPr lang="en-US" dirty="0"/>
              <a:t>Header</a:t>
            </a:r>
          </a:p>
        </p:txBody>
      </p:sp>
      <p:sp>
        <p:nvSpPr>
          <p:cNvPr id="6" name="Content Placeholder 2"/>
          <p:cNvSpPr>
            <a:spLocks noGrp="1"/>
          </p:cNvSpPr>
          <p:nvPr>
            <p:ph sz="half" idx="1" hasCustomPrompt="1"/>
          </p:nvPr>
        </p:nvSpPr>
        <p:spPr>
          <a:xfrm>
            <a:off x="609600" y="1340769"/>
            <a:ext cx="10959008" cy="4525963"/>
          </a:xfrm>
        </p:spPr>
        <p:txBody>
          <a:bodyPr/>
          <a:lstStyle>
            <a:lvl1pPr>
              <a:buClr>
                <a:srgbClr val="D60C8C"/>
              </a:buClr>
              <a:defRPr sz="2800" baseline="0">
                <a:solidFill>
                  <a:srgbClr val="5F6062"/>
                </a:solidFill>
                <a:latin typeface="Calibri" panose="020F0502020204030204" pitchFamily="34" charset="0"/>
              </a:defRPr>
            </a:lvl1pPr>
            <a:lvl2pPr>
              <a:buClr>
                <a:srgbClr val="D60C8C"/>
              </a:buClr>
              <a:defRPr sz="2400">
                <a:solidFill>
                  <a:srgbClr val="5F6062"/>
                </a:solidFill>
                <a:latin typeface="Calibri" panose="020F0502020204030204" pitchFamily="34" charset="0"/>
              </a:defRPr>
            </a:lvl2pPr>
            <a:lvl3pPr>
              <a:buClr>
                <a:srgbClr val="D60C8C"/>
              </a:buClr>
              <a:defRPr sz="2000">
                <a:solidFill>
                  <a:srgbClr val="5F6062"/>
                </a:solidFill>
                <a:latin typeface="Calibri" panose="020F0502020204030204" pitchFamily="34" charset="0"/>
              </a:defRPr>
            </a:lvl3pPr>
            <a:lvl4pPr>
              <a:buClr>
                <a:srgbClr val="D60C8C"/>
              </a:buClr>
              <a:defRPr sz="1800">
                <a:solidFill>
                  <a:srgbClr val="5F6062"/>
                </a:solidFill>
                <a:latin typeface="Calibri" panose="020F0502020204030204" pitchFamily="34" charset="0"/>
              </a:defRPr>
            </a:lvl4pPr>
            <a:lvl5pPr>
              <a:buClr>
                <a:srgbClr val="D60C8C"/>
              </a:buClr>
              <a:defRPr sz="1800">
                <a:solidFill>
                  <a:srgbClr val="5F6062"/>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add your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30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0066">
            <a:alpha val="0"/>
          </a:srgb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6FE6FA-6D60-4F79-9DB1-2F803EF50935}" type="datetimeFigureOut">
              <a:rPr lang="en-US"/>
              <a:pPr>
                <a:defRPr/>
              </a:pPr>
              <a:t>7/28/20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B6DFE34-A392-4B4B-A33E-1FAF12A3A4E7}" type="slidenum">
              <a:rPr lang="en-US"/>
              <a:pPr>
                <a:defRPr/>
              </a:pPr>
              <a:t>‹#›</a:t>
            </a:fld>
            <a:endParaRPr lang="en-US" dirty="0"/>
          </a:p>
        </p:txBody>
      </p:sp>
    </p:spTree>
    <p:extLst>
      <p:ext uri="{BB962C8B-B14F-4D97-AF65-F5344CB8AC3E}">
        <p14:creationId xmlns:p14="http://schemas.microsoft.com/office/powerpoint/2010/main" val="563364909"/>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Unicode MS" pitchFamily="34" charset="-128"/>
        </a:defRPr>
      </a:lvl2pPr>
      <a:lvl3pPr algn="ctr" rtl="0" eaLnBrk="1" fontAlgn="base" hangingPunct="1">
        <a:spcBef>
          <a:spcPct val="0"/>
        </a:spcBef>
        <a:spcAft>
          <a:spcPct val="0"/>
        </a:spcAft>
        <a:defRPr sz="4400">
          <a:solidFill>
            <a:schemeClr val="tx1"/>
          </a:solidFill>
          <a:latin typeface="Arial Unicode MS" pitchFamily="34" charset="-128"/>
        </a:defRPr>
      </a:lvl3pPr>
      <a:lvl4pPr algn="ctr" rtl="0" eaLnBrk="1" fontAlgn="base" hangingPunct="1">
        <a:spcBef>
          <a:spcPct val="0"/>
        </a:spcBef>
        <a:spcAft>
          <a:spcPct val="0"/>
        </a:spcAft>
        <a:defRPr sz="4400">
          <a:solidFill>
            <a:schemeClr val="tx1"/>
          </a:solidFill>
          <a:latin typeface="Arial Unicode MS" pitchFamily="34" charset="-128"/>
        </a:defRPr>
      </a:lvl4pPr>
      <a:lvl5pPr algn="ctr" rtl="0" eaLnBrk="1" fontAlgn="base" hangingPunct="1">
        <a:spcBef>
          <a:spcPct val="0"/>
        </a:spcBef>
        <a:spcAft>
          <a:spcPct val="0"/>
        </a:spcAft>
        <a:defRPr sz="4400">
          <a:solidFill>
            <a:schemeClr val="tx1"/>
          </a:solidFill>
          <a:latin typeface="Arial Unicode MS" pitchFamily="34" charset="-128"/>
        </a:defRPr>
      </a:lvl5pPr>
      <a:lvl6pPr marL="457200" algn="ctr" rtl="0" eaLnBrk="1" fontAlgn="base" hangingPunct="1">
        <a:spcBef>
          <a:spcPct val="0"/>
        </a:spcBef>
        <a:spcAft>
          <a:spcPct val="0"/>
        </a:spcAft>
        <a:defRPr sz="4400">
          <a:solidFill>
            <a:schemeClr val="tx1"/>
          </a:solidFill>
          <a:latin typeface="Arial Unicode MS" pitchFamily="34" charset="-128"/>
        </a:defRPr>
      </a:lvl6pPr>
      <a:lvl7pPr marL="914400" algn="ctr" rtl="0" eaLnBrk="1" fontAlgn="base" hangingPunct="1">
        <a:spcBef>
          <a:spcPct val="0"/>
        </a:spcBef>
        <a:spcAft>
          <a:spcPct val="0"/>
        </a:spcAft>
        <a:defRPr sz="4400">
          <a:solidFill>
            <a:schemeClr val="tx1"/>
          </a:solidFill>
          <a:latin typeface="Arial Unicode MS" pitchFamily="34" charset="-128"/>
        </a:defRPr>
      </a:lvl7pPr>
      <a:lvl8pPr marL="1371600" algn="ctr" rtl="0" eaLnBrk="1" fontAlgn="base" hangingPunct="1">
        <a:spcBef>
          <a:spcPct val="0"/>
        </a:spcBef>
        <a:spcAft>
          <a:spcPct val="0"/>
        </a:spcAft>
        <a:defRPr sz="4400">
          <a:solidFill>
            <a:schemeClr val="tx1"/>
          </a:solidFill>
          <a:latin typeface="Arial Unicode MS" pitchFamily="34" charset="-128"/>
        </a:defRPr>
      </a:lvl8pPr>
      <a:lvl9pPr marL="1828800" algn="ctr" rtl="0" eaLnBrk="1" fontAlgn="base" hangingPunct="1">
        <a:spcBef>
          <a:spcPct val="0"/>
        </a:spcBef>
        <a:spcAft>
          <a:spcPct val="0"/>
        </a:spcAft>
        <a:defRPr sz="4400">
          <a:solidFill>
            <a:schemeClr val="tx1"/>
          </a:solidFill>
          <a:latin typeface="Arial Unicode MS" pitchFamily="34" charset="-128"/>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BBF6D-9E35-4EAF-8D3A-3465D393938A}"/>
              </a:ext>
            </a:extLst>
          </p:cNvPr>
          <p:cNvSpPr>
            <a:spLocks noGrp="1"/>
          </p:cNvSpPr>
          <p:nvPr>
            <p:ph type="ctrTitle"/>
          </p:nvPr>
        </p:nvSpPr>
        <p:spPr/>
        <p:txBody>
          <a:bodyPr/>
          <a:lstStyle/>
          <a:p>
            <a:br>
              <a:rPr lang="en-AU" dirty="0"/>
            </a:br>
            <a:r>
              <a:rPr lang="en-AU" dirty="0"/>
              <a:t>	Maximise your ZJF   Campaign</a:t>
            </a:r>
          </a:p>
        </p:txBody>
      </p:sp>
      <p:sp>
        <p:nvSpPr>
          <p:cNvPr id="5" name="Text Placeholder 4">
            <a:extLst>
              <a:ext uri="{FF2B5EF4-FFF2-40B4-BE49-F238E27FC236}">
                <a16:creationId xmlns:a16="http://schemas.microsoft.com/office/drawing/2014/main" id="{C353BAD3-EE9A-4B6B-98AD-91726A5154F4}"/>
              </a:ext>
            </a:extLst>
          </p:cNvPr>
          <p:cNvSpPr>
            <a:spLocks noGrp="1"/>
          </p:cNvSpPr>
          <p:nvPr>
            <p:ph type="body" sz="quarter" idx="13"/>
          </p:nvPr>
        </p:nvSpPr>
        <p:spPr>
          <a:xfrm>
            <a:off x="577850" y="3181402"/>
            <a:ext cx="10367433" cy="1187450"/>
          </a:xfrm>
        </p:spPr>
        <p:txBody>
          <a:bodyPr/>
          <a:lstStyle/>
          <a:p>
            <a:endParaRPr lang="en-AU" dirty="0"/>
          </a:p>
          <a:p>
            <a:r>
              <a:rPr lang="en-AU" dirty="0"/>
              <a:t>         with Belinda Amis </a:t>
            </a:r>
          </a:p>
        </p:txBody>
      </p:sp>
      <p:pic>
        <p:nvPicPr>
          <p:cNvPr id="2051" name="Picture 3" descr="page1image38966528">
            <a:extLst>
              <a:ext uri="{FF2B5EF4-FFF2-40B4-BE49-F238E27FC236}">
                <a16:creationId xmlns:a16="http://schemas.microsoft.com/office/drawing/2014/main" id="{49E2E95B-094F-8945-96EB-071F09995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049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Review your clubs sales management plan monthly</a:t>
            </a:r>
          </a:p>
        </p:txBody>
      </p:sp>
      <p:sp>
        <p:nvSpPr>
          <p:cNvPr id="4" name="Oval 1">
            <a:extLst>
              <a:ext uri="{FF2B5EF4-FFF2-40B4-BE49-F238E27FC236}">
                <a16:creationId xmlns:a16="http://schemas.microsoft.com/office/drawing/2014/main" id="{881B1985-D3CD-4C48-BEB9-AEDD11C035E5}"/>
              </a:ext>
            </a:extLst>
          </p:cNvPr>
          <p:cNvSpPr>
            <a:spLocks noChangeArrowheads="1"/>
          </p:cNvSpPr>
          <p:nvPr/>
        </p:nvSpPr>
        <p:spPr bwMode="auto">
          <a:xfrm>
            <a:off x="588387" y="1253637"/>
            <a:ext cx="1422401"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Recruit</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Roster </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Oval 6">
            <a:extLst>
              <a:ext uri="{FF2B5EF4-FFF2-40B4-BE49-F238E27FC236}">
                <a16:creationId xmlns:a16="http://schemas.microsoft.com/office/drawing/2014/main" id="{33963A0D-8A22-0742-929C-6573828DBF3E}"/>
              </a:ext>
            </a:extLst>
          </p:cNvPr>
          <p:cNvSpPr>
            <a:spLocks noChangeArrowheads="1"/>
          </p:cNvSpPr>
          <p:nvPr/>
        </p:nvSpPr>
        <p:spPr bwMode="auto">
          <a:xfrm>
            <a:off x="2070404" y="1253637"/>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Processes and tools in place.</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Upskill YOURSELF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7">
            <a:extLst>
              <a:ext uri="{FF2B5EF4-FFF2-40B4-BE49-F238E27FC236}">
                <a16:creationId xmlns:a16="http://schemas.microsoft.com/office/drawing/2014/main" id="{A193E114-B38F-F543-AABA-B42FC9001F50}"/>
              </a:ext>
            </a:extLst>
          </p:cNvPr>
          <p:cNvSpPr>
            <a:spLocks noChangeArrowheads="1"/>
          </p:cNvSpPr>
          <p:nvPr/>
        </p:nvSpPr>
        <p:spPr bwMode="auto">
          <a:xfrm>
            <a:off x="3595992" y="1312785"/>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Sales KPI’s</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Oval 8">
            <a:extLst>
              <a:ext uri="{FF2B5EF4-FFF2-40B4-BE49-F238E27FC236}">
                <a16:creationId xmlns:a16="http://schemas.microsoft.com/office/drawing/2014/main" id="{1E5768E9-CD86-E44D-AF79-7FE01B8BC03B}"/>
              </a:ext>
            </a:extLst>
          </p:cNvPr>
          <p:cNvSpPr>
            <a:spLocks noChangeArrowheads="1"/>
          </p:cNvSpPr>
          <p:nvPr/>
        </p:nvSpPr>
        <p:spPr bwMode="auto">
          <a:xfrm>
            <a:off x="6734774" y="1329837"/>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 the team to do their role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Oval 9">
            <a:extLst>
              <a:ext uri="{FF2B5EF4-FFF2-40B4-BE49-F238E27FC236}">
                <a16:creationId xmlns:a16="http://schemas.microsoft.com/office/drawing/2014/main" id="{4717C5D5-3F5F-D54C-9612-681641274D8D}"/>
              </a:ext>
            </a:extLst>
          </p:cNvPr>
          <p:cNvSpPr>
            <a:spLocks noChangeArrowheads="1"/>
          </p:cNvSpPr>
          <p:nvPr/>
        </p:nvSpPr>
        <p:spPr bwMode="auto">
          <a:xfrm>
            <a:off x="5160145" y="1313035"/>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Motivate</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Inspire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0">
            <a:extLst>
              <a:ext uri="{FF2B5EF4-FFF2-40B4-BE49-F238E27FC236}">
                <a16:creationId xmlns:a16="http://schemas.microsoft.com/office/drawing/2014/main" id="{C4F10BFD-527F-F84B-A3C6-DB74089FBAD9}"/>
              </a:ext>
            </a:extLst>
          </p:cNvPr>
          <p:cNvSpPr>
            <a:spLocks noChangeArrowheads="1"/>
          </p:cNvSpPr>
          <p:nvPr/>
        </p:nvSpPr>
        <p:spPr bwMode="auto">
          <a:xfrm>
            <a:off x="9820366" y="1329837"/>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 </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Discuss</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Support</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Ongoing </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T&amp;D</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11">
            <a:extLst>
              <a:ext uri="{FF2B5EF4-FFF2-40B4-BE49-F238E27FC236}">
                <a16:creationId xmlns:a16="http://schemas.microsoft.com/office/drawing/2014/main" id="{74A49788-D20E-6643-BD06-586CA20EB34F}"/>
              </a:ext>
            </a:extLst>
          </p:cNvPr>
          <p:cNvSpPr>
            <a:spLocks noChangeArrowheads="1"/>
          </p:cNvSpPr>
          <p:nvPr/>
        </p:nvSpPr>
        <p:spPr bwMode="auto">
          <a:xfrm>
            <a:off x="8298927" y="1329837"/>
            <a:ext cx="1422400" cy="1422400"/>
          </a:xfrm>
          <a:prstGeom prst="ellipse">
            <a:avLst/>
          </a:prstGeom>
          <a:gradFill rotWithShape="1">
            <a:gsLst>
              <a:gs pos="0">
                <a:srgbClr val="B1CBE9"/>
              </a:gs>
              <a:gs pos="50000">
                <a:srgbClr val="A3C1E5"/>
              </a:gs>
              <a:gs pos="100000">
                <a:srgbClr val="92B9E4"/>
              </a:gs>
            </a:gsLst>
            <a:lin ang="5400000"/>
          </a:gradFill>
          <a:ln w="635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Down Arrow 10">
            <a:extLst>
              <a:ext uri="{FF2B5EF4-FFF2-40B4-BE49-F238E27FC236}">
                <a16:creationId xmlns:a16="http://schemas.microsoft.com/office/drawing/2014/main" id="{DE5653AE-95C8-824D-AAC2-770D12AC7B60}"/>
              </a:ext>
            </a:extLst>
          </p:cNvPr>
          <p:cNvSpPr/>
          <p:nvPr/>
        </p:nvSpPr>
        <p:spPr>
          <a:xfrm>
            <a:off x="1117754" y="2920836"/>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Down Arrow 11">
            <a:extLst>
              <a:ext uri="{FF2B5EF4-FFF2-40B4-BE49-F238E27FC236}">
                <a16:creationId xmlns:a16="http://schemas.microsoft.com/office/drawing/2014/main" id="{F638D4FB-884B-8B4E-B9CE-EC67A9B8DC84}"/>
              </a:ext>
            </a:extLst>
          </p:cNvPr>
          <p:cNvSpPr/>
          <p:nvPr/>
        </p:nvSpPr>
        <p:spPr>
          <a:xfrm>
            <a:off x="2595717" y="2903875"/>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Down Arrow 12">
            <a:extLst>
              <a:ext uri="{FF2B5EF4-FFF2-40B4-BE49-F238E27FC236}">
                <a16:creationId xmlns:a16="http://schemas.microsoft.com/office/drawing/2014/main" id="{05248ED2-1294-BF4F-928A-624374FB44C5}"/>
              </a:ext>
            </a:extLst>
          </p:cNvPr>
          <p:cNvSpPr/>
          <p:nvPr/>
        </p:nvSpPr>
        <p:spPr>
          <a:xfrm>
            <a:off x="5639477" y="2903875"/>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Down Arrow 13">
            <a:extLst>
              <a:ext uri="{FF2B5EF4-FFF2-40B4-BE49-F238E27FC236}">
                <a16:creationId xmlns:a16="http://schemas.microsoft.com/office/drawing/2014/main" id="{B2A277EF-FEBF-094C-A6A6-DD0D7E5E8BBB}"/>
              </a:ext>
            </a:extLst>
          </p:cNvPr>
          <p:cNvSpPr/>
          <p:nvPr/>
        </p:nvSpPr>
        <p:spPr>
          <a:xfrm>
            <a:off x="8844979" y="2958074"/>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Down Arrow 14">
            <a:extLst>
              <a:ext uri="{FF2B5EF4-FFF2-40B4-BE49-F238E27FC236}">
                <a16:creationId xmlns:a16="http://schemas.microsoft.com/office/drawing/2014/main" id="{B5650228-DCE1-B245-BEBC-F7BD5D8662F7}"/>
              </a:ext>
            </a:extLst>
          </p:cNvPr>
          <p:cNvSpPr/>
          <p:nvPr/>
        </p:nvSpPr>
        <p:spPr>
          <a:xfrm>
            <a:off x="7282981" y="2960226"/>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Down Arrow 15">
            <a:extLst>
              <a:ext uri="{FF2B5EF4-FFF2-40B4-BE49-F238E27FC236}">
                <a16:creationId xmlns:a16="http://schemas.microsoft.com/office/drawing/2014/main" id="{6805341A-7F4C-784A-8A7A-BED4A5C9B312}"/>
              </a:ext>
            </a:extLst>
          </p:cNvPr>
          <p:cNvSpPr/>
          <p:nvPr/>
        </p:nvSpPr>
        <p:spPr>
          <a:xfrm>
            <a:off x="4157715" y="2903875"/>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Down Arrow 16">
            <a:extLst>
              <a:ext uri="{FF2B5EF4-FFF2-40B4-BE49-F238E27FC236}">
                <a16:creationId xmlns:a16="http://schemas.microsoft.com/office/drawing/2014/main" id="{287259FF-272C-2049-B9BD-48DE0FA267D1}"/>
              </a:ext>
            </a:extLst>
          </p:cNvPr>
          <p:cNvSpPr/>
          <p:nvPr/>
        </p:nvSpPr>
        <p:spPr>
          <a:xfrm>
            <a:off x="10291105" y="2958074"/>
            <a:ext cx="37655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Rectangle 29">
            <a:extLst>
              <a:ext uri="{FF2B5EF4-FFF2-40B4-BE49-F238E27FC236}">
                <a16:creationId xmlns:a16="http://schemas.microsoft.com/office/drawing/2014/main" id="{7A51B9A4-DD86-9749-8480-7678DA5CB728}"/>
              </a:ext>
            </a:extLst>
          </p:cNvPr>
          <p:cNvSpPr>
            <a:spLocks noChangeArrowheads="1"/>
          </p:cNvSpPr>
          <p:nvPr/>
        </p:nvSpPr>
        <p:spPr bwMode="auto">
          <a:xfrm>
            <a:off x="848832" y="3829942"/>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Always be recruiting.</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Roster must suit required outcomes.</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Hours must equal target.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0">
            <a:extLst>
              <a:ext uri="{FF2B5EF4-FFF2-40B4-BE49-F238E27FC236}">
                <a16:creationId xmlns:a16="http://schemas.microsoft.com/office/drawing/2014/main" id="{BF7E4AAE-EDE4-4442-BC1F-243621CB2343}"/>
              </a:ext>
            </a:extLst>
          </p:cNvPr>
          <p:cNvSpPr>
            <a:spLocks noChangeArrowheads="1"/>
          </p:cNvSpPr>
          <p:nvPr/>
        </p:nvSpPr>
        <p:spPr bwMode="auto">
          <a:xfrm>
            <a:off x="2296632" y="3790255"/>
            <a:ext cx="914400" cy="2917825"/>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GTKY.</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Price card.</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Member privileges.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Current promotion.</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Shift slip.</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Velpic.</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Excerp.</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Qlik.</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Agillic.</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Intranet.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Learn how to use  these tools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1">
            <a:extLst>
              <a:ext uri="{FF2B5EF4-FFF2-40B4-BE49-F238E27FC236}">
                <a16:creationId xmlns:a16="http://schemas.microsoft.com/office/drawing/2014/main" id="{0610C2FC-3117-2E47-97AA-709F2E529DDF}"/>
              </a:ext>
            </a:extLst>
          </p:cNvPr>
          <p:cNvSpPr>
            <a:spLocks noChangeArrowheads="1"/>
          </p:cNvSpPr>
          <p:nvPr/>
        </p:nvSpPr>
        <p:spPr bwMode="auto">
          <a:xfrm>
            <a:off x="3823807" y="3829942"/>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MC KPI’s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Contacts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Appoint’s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Leads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MC Targets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Monthly</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-Weekly </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-Daily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Agree on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them.</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Incentives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32">
            <a:extLst>
              <a:ext uri="{FF2B5EF4-FFF2-40B4-BE49-F238E27FC236}">
                <a16:creationId xmlns:a16="http://schemas.microsoft.com/office/drawing/2014/main" id="{AB580D98-9018-3E4E-886F-C8112A5FE9A5}"/>
              </a:ext>
            </a:extLst>
          </p:cNvPr>
          <p:cNvSpPr>
            <a:spLocks noChangeArrowheads="1"/>
          </p:cNvSpPr>
          <p:nvPr/>
        </p:nvSpPr>
        <p:spPr bwMode="auto">
          <a:xfrm>
            <a:off x="5325582" y="3828355"/>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Provide all of the tools, training and support that your m/ship consultants will need to be successful.</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3">
            <a:extLst>
              <a:ext uri="{FF2B5EF4-FFF2-40B4-BE49-F238E27FC236}">
                <a16:creationId xmlns:a16="http://schemas.microsoft.com/office/drawing/2014/main" id="{FFC50B0E-CB98-5644-B5D8-BFB79C648AD6}"/>
              </a:ext>
            </a:extLst>
          </p:cNvPr>
          <p:cNvSpPr>
            <a:spLocks noChangeArrowheads="1"/>
          </p:cNvSpPr>
          <p:nvPr/>
        </p:nvSpPr>
        <p:spPr bwMode="auto">
          <a:xfrm>
            <a:off x="6900382" y="3828355"/>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 your MC’s to do their role.</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 Time m/ment.</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will need all rostered hours to exceed target.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34">
            <a:extLst>
              <a:ext uri="{FF2B5EF4-FFF2-40B4-BE49-F238E27FC236}">
                <a16:creationId xmlns:a16="http://schemas.microsoft.com/office/drawing/2014/main" id="{C6FB667E-B6EE-E743-AD7F-CC71E343E88D}"/>
              </a:ext>
            </a:extLst>
          </p:cNvPr>
          <p:cNvSpPr>
            <a:spLocks noChangeArrowheads="1"/>
          </p:cNvSpPr>
          <p:nvPr/>
        </p:nvSpPr>
        <p:spPr bwMode="auto">
          <a:xfrm>
            <a:off x="8562495" y="3845817"/>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Daily shift slips.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Sales whiteboard</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Qlik</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What’s Ap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  messenger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group?</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35">
            <a:extLst>
              <a:ext uri="{FF2B5EF4-FFF2-40B4-BE49-F238E27FC236}">
                <a16:creationId xmlns:a16="http://schemas.microsoft.com/office/drawing/2014/main" id="{C0664EF1-FED1-9641-B318-21C30E7CA163}"/>
              </a:ext>
            </a:extLst>
          </p:cNvPr>
          <p:cNvSpPr>
            <a:spLocks noChangeArrowheads="1"/>
          </p:cNvSpPr>
          <p:nvPr/>
        </p:nvSpPr>
        <p:spPr bwMode="auto">
          <a:xfrm>
            <a:off x="10022183" y="3846451"/>
            <a:ext cx="914400" cy="28384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Daily one on ones at the beginning of each shift.</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Revise yesterday.</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 todays plan.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 and support</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ALWAYS.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12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a:xfrm>
            <a:off x="0" y="19333"/>
            <a:ext cx="12192000" cy="1052736"/>
          </a:xfrm>
        </p:spPr>
        <p:txBody>
          <a:bodyPr/>
          <a:lstStyle/>
          <a:p>
            <a:r>
              <a:rPr lang="en-AU" dirty="0"/>
              <a:t>Rosters and hours</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116958" y="1107353"/>
            <a:ext cx="12075042" cy="5266016"/>
          </a:xfrm>
        </p:spPr>
        <p:txBody>
          <a:bodyPr/>
          <a:lstStyle/>
          <a:p>
            <a:pPr marL="0" indent="0">
              <a:buNone/>
            </a:pPr>
            <a:endParaRPr lang="en-AU" sz="1600" dirty="0"/>
          </a:p>
          <a:p>
            <a:pPr marL="0" indent="0">
              <a:buNone/>
            </a:pPr>
            <a:r>
              <a:rPr lang="en-AU" sz="2000" dirty="0"/>
              <a:t>Remember to:</a:t>
            </a:r>
          </a:p>
          <a:p>
            <a:pPr marL="0" indent="0">
              <a:buNone/>
            </a:pPr>
            <a:endParaRPr lang="en-AU" sz="2000" dirty="0"/>
          </a:p>
          <a:p>
            <a:pPr>
              <a:buFontTx/>
              <a:buChar char="-"/>
            </a:pPr>
            <a:r>
              <a:rPr lang="en-AU" sz="2000" dirty="0"/>
              <a:t>Ensure solid coverage on the roster to accommodate tours and activity.</a:t>
            </a:r>
          </a:p>
          <a:p>
            <a:pPr marL="0" indent="0">
              <a:buNone/>
            </a:pPr>
            <a:endParaRPr lang="en-AU" sz="2000" dirty="0"/>
          </a:p>
          <a:p>
            <a:pPr>
              <a:buFontTx/>
              <a:buChar char="-"/>
            </a:pPr>
            <a:r>
              <a:rPr lang="en-AU" sz="2000" dirty="0"/>
              <a:t>Ensure your weekly sales hours equate to target</a:t>
            </a:r>
          </a:p>
          <a:p>
            <a:pPr>
              <a:buFontTx/>
              <a:buChar char="-"/>
            </a:pPr>
            <a:endParaRPr lang="en-AU" sz="2000" dirty="0"/>
          </a:p>
          <a:p>
            <a:pPr marL="0" indent="0">
              <a:buNone/>
            </a:pPr>
            <a:r>
              <a:rPr lang="en-AU" sz="2000" dirty="0"/>
              <a:t>: a possible formula to consider is</a:t>
            </a:r>
          </a:p>
          <a:p>
            <a:pPr marL="0" indent="0">
              <a:buNone/>
            </a:pPr>
            <a:r>
              <a:rPr lang="en-AU" sz="2000" dirty="0"/>
              <a:t>.38 x monthly sales hours rostered = sales target</a:t>
            </a:r>
          </a:p>
          <a:p>
            <a:pPr marL="0" indent="0">
              <a:buNone/>
            </a:pPr>
            <a:r>
              <a:rPr lang="en-AU" sz="2000" dirty="0" err="1"/>
              <a:t>Eg</a:t>
            </a:r>
            <a:r>
              <a:rPr lang="en-AU" sz="2000" dirty="0"/>
              <a:t>, .38 x 240 = 91</a:t>
            </a:r>
          </a:p>
          <a:p>
            <a:pPr marL="0" indent="0">
              <a:buNone/>
            </a:pPr>
            <a:endParaRPr lang="en-AU" sz="2000" dirty="0"/>
          </a:p>
          <a:p>
            <a:pPr marL="0" indent="0">
              <a:buNone/>
            </a:pPr>
            <a:endParaRPr lang="en-AU" sz="1600" dirty="0"/>
          </a:p>
        </p:txBody>
      </p:sp>
    </p:spTree>
    <p:extLst>
      <p:ext uri="{BB962C8B-B14F-4D97-AF65-F5344CB8AC3E}">
        <p14:creationId xmlns:p14="http://schemas.microsoft.com/office/powerpoint/2010/main" val="407178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a:xfrm>
            <a:off x="0" y="19333"/>
            <a:ext cx="12192000" cy="1052736"/>
          </a:xfrm>
        </p:spPr>
        <p:txBody>
          <a:bodyPr/>
          <a:lstStyle/>
          <a:p>
            <a:r>
              <a:rPr lang="en-AU" dirty="0"/>
              <a:t>Systems and processes in place – Upskill</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116958" y="1107352"/>
            <a:ext cx="12075042" cy="5536515"/>
          </a:xfrm>
        </p:spPr>
        <p:txBody>
          <a:bodyPr/>
          <a:lstStyle/>
          <a:p>
            <a:pPr marL="0" indent="0">
              <a:buNone/>
            </a:pPr>
            <a:endParaRPr lang="en-AU" sz="1800" dirty="0"/>
          </a:p>
          <a:p>
            <a:pPr marL="0" indent="0">
              <a:buNone/>
            </a:pPr>
            <a:r>
              <a:rPr lang="en-AU" sz="1800" dirty="0"/>
              <a:t>Do you have the following:</a:t>
            </a:r>
          </a:p>
          <a:p>
            <a:r>
              <a:rPr lang="en-AU" sz="1800" dirty="0"/>
              <a:t>Sales and marketing calendar </a:t>
            </a:r>
          </a:p>
          <a:p>
            <a:r>
              <a:rPr lang="en-AU" sz="1800" dirty="0"/>
              <a:t>The GTKY form if required – additional closing tools if necessary?</a:t>
            </a:r>
          </a:p>
          <a:p>
            <a:r>
              <a:rPr lang="en-AU" sz="1800" dirty="0"/>
              <a:t>Price presentation cards if required</a:t>
            </a:r>
          </a:p>
          <a:p>
            <a:r>
              <a:rPr lang="en-AU" sz="1800" dirty="0"/>
              <a:t>Member privilege form</a:t>
            </a:r>
          </a:p>
          <a:p>
            <a:r>
              <a:rPr lang="en-AU" sz="1800" dirty="0"/>
              <a:t>Whiteboard set up to record daily tracking</a:t>
            </a:r>
          </a:p>
          <a:p>
            <a:r>
              <a:rPr lang="en-AU" sz="1800" dirty="0"/>
              <a:t>Daily Shift slips</a:t>
            </a:r>
          </a:p>
          <a:p>
            <a:r>
              <a:rPr lang="en-AU" sz="1800" dirty="0"/>
              <a:t>ZJF collateral</a:t>
            </a:r>
          </a:p>
          <a:p>
            <a:pPr marL="0" indent="0">
              <a:buNone/>
            </a:pPr>
            <a:r>
              <a:rPr lang="en-AU" sz="1800" dirty="0"/>
              <a:t>Are you proficient in:</a:t>
            </a:r>
          </a:p>
          <a:p>
            <a:r>
              <a:rPr lang="en-AU" sz="1800" dirty="0"/>
              <a:t>Exerp</a:t>
            </a:r>
          </a:p>
          <a:p>
            <a:r>
              <a:rPr lang="en-AU" sz="1800" dirty="0"/>
              <a:t>Agillic</a:t>
            </a:r>
          </a:p>
          <a:p>
            <a:r>
              <a:rPr lang="en-AU" sz="1800"/>
              <a:t>Intranet</a:t>
            </a:r>
            <a:endParaRPr lang="en-AU" sz="1800" dirty="0"/>
          </a:p>
          <a:p>
            <a:r>
              <a:rPr lang="en-AU" sz="1800" dirty="0"/>
              <a:t>Qlik</a:t>
            </a:r>
          </a:p>
          <a:p>
            <a:r>
              <a:rPr lang="en-AU" sz="1800" dirty="0"/>
              <a:t>Velpic</a:t>
            </a:r>
          </a:p>
          <a:p>
            <a:pPr marL="0" indent="0">
              <a:buNone/>
            </a:pPr>
            <a:r>
              <a:rPr lang="en-AU" sz="1800" b="1" dirty="0"/>
              <a:t>What are your gaps and what is your action plan?</a:t>
            </a:r>
          </a:p>
        </p:txBody>
      </p:sp>
    </p:spTree>
    <p:extLst>
      <p:ext uri="{BB962C8B-B14F-4D97-AF65-F5344CB8AC3E}">
        <p14:creationId xmlns:p14="http://schemas.microsoft.com/office/powerpoint/2010/main" val="265185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Set targets and KPI’s</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09600" y="1203767"/>
            <a:ext cx="10959008" cy="5169601"/>
          </a:xfrm>
        </p:spPr>
        <p:txBody>
          <a:bodyPr/>
          <a:lstStyle/>
          <a:p>
            <a:pPr marL="0" indent="0">
              <a:buNone/>
            </a:pPr>
            <a:r>
              <a:rPr lang="en-AU" dirty="0"/>
              <a:t>Formulate your </a:t>
            </a:r>
            <a:r>
              <a:rPr lang="en-AU" b="1" dirty="0"/>
              <a:t>targets</a:t>
            </a:r>
            <a:r>
              <a:rPr lang="en-AU" dirty="0"/>
              <a:t> for August and September </a:t>
            </a:r>
          </a:p>
          <a:p>
            <a:pPr marL="0" indent="0">
              <a:buNone/>
            </a:pPr>
            <a:r>
              <a:rPr lang="en-AU" dirty="0"/>
              <a:t>Growth?</a:t>
            </a:r>
          </a:p>
          <a:p>
            <a:pPr marL="0" indent="0">
              <a:buNone/>
            </a:pPr>
            <a:r>
              <a:rPr lang="en-AU" dirty="0"/>
              <a:t>Sales?</a:t>
            </a:r>
          </a:p>
          <a:p>
            <a:pPr marL="0" indent="0">
              <a:buNone/>
            </a:pPr>
            <a:r>
              <a:rPr lang="en-AU" dirty="0"/>
              <a:t>Income?</a:t>
            </a:r>
          </a:p>
          <a:p>
            <a:pPr marL="0" indent="0">
              <a:buNone/>
            </a:pPr>
            <a:r>
              <a:rPr lang="en-AU" dirty="0"/>
              <a:t>Are you working with a team target or individual targets?</a:t>
            </a:r>
          </a:p>
          <a:p>
            <a:pPr marL="0" indent="0">
              <a:buNone/>
            </a:pPr>
            <a:endParaRPr lang="en-AU" dirty="0"/>
          </a:p>
          <a:p>
            <a:pPr marL="0" indent="0">
              <a:buNone/>
            </a:pPr>
            <a:r>
              <a:rPr lang="en-AU" dirty="0"/>
              <a:t>Formulate your </a:t>
            </a:r>
            <a:r>
              <a:rPr lang="en-AU" b="1" dirty="0"/>
              <a:t>KPI’s</a:t>
            </a:r>
            <a:r>
              <a:rPr lang="en-AU" dirty="0"/>
              <a:t> for August and September </a:t>
            </a:r>
          </a:p>
          <a:p>
            <a:pPr marL="0" indent="0">
              <a:buNone/>
            </a:pPr>
            <a:r>
              <a:rPr lang="en-AU" dirty="0"/>
              <a:t>Contacts?</a:t>
            </a:r>
          </a:p>
          <a:p>
            <a:pPr marL="0" indent="0">
              <a:buNone/>
            </a:pPr>
            <a:r>
              <a:rPr lang="en-AU" dirty="0"/>
              <a:t>Appointments?</a:t>
            </a:r>
          </a:p>
          <a:p>
            <a:pPr marL="0" indent="0">
              <a:buNone/>
            </a:pPr>
            <a:r>
              <a:rPr lang="en-AU" dirty="0"/>
              <a:t>Leads?</a:t>
            </a:r>
          </a:p>
          <a:p>
            <a:pPr marL="0" indent="0">
              <a:buNone/>
            </a:pPr>
            <a:endParaRPr lang="en-AU" dirty="0"/>
          </a:p>
        </p:txBody>
      </p:sp>
    </p:spTree>
    <p:extLst>
      <p:ext uri="{BB962C8B-B14F-4D97-AF65-F5344CB8AC3E}">
        <p14:creationId xmlns:p14="http://schemas.microsoft.com/office/powerpoint/2010/main" val="267732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Track</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09600" y="1340769"/>
            <a:ext cx="10959008" cy="5032599"/>
          </a:xfrm>
        </p:spPr>
        <p:txBody>
          <a:bodyPr/>
          <a:lstStyle/>
          <a:p>
            <a:r>
              <a:rPr lang="en-AU" dirty="0"/>
              <a:t>Use shift slips and whiteboards for a daily visual and accountability and you can easily cross checked with Qlik reports.</a:t>
            </a:r>
          </a:p>
          <a:p>
            <a:pPr marL="0" indent="0">
              <a:buNone/>
            </a:pPr>
            <a:endParaRPr lang="en-AU" dirty="0"/>
          </a:p>
          <a:p>
            <a:r>
              <a:rPr lang="en-AU" dirty="0"/>
              <a:t>For ultimate accountability to each other, also use a messenger or Whatsapp group daily. Post daily shift slips and other relevant information.</a:t>
            </a:r>
          </a:p>
          <a:p>
            <a:pPr marL="0" indent="0">
              <a:buNone/>
            </a:pPr>
            <a:endParaRPr lang="en-AU" dirty="0"/>
          </a:p>
        </p:txBody>
      </p:sp>
    </p:spTree>
    <p:extLst>
      <p:ext uri="{BB962C8B-B14F-4D97-AF65-F5344CB8AC3E}">
        <p14:creationId xmlns:p14="http://schemas.microsoft.com/office/powerpoint/2010/main" val="235496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Daily review/support</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09600" y="1340769"/>
            <a:ext cx="10959008" cy="5032599"/>
          </a:xfrm>
        </p:spPr>
        <p:txBody>
          <a:bodyPr/>
          <a:lstStyle/>
          <a:p>
            <a:pPr marL="0" indent="0">
              <a:buNone/>
            </a:pPr>
            <a:r>
              <a:rPr lang="en-AU" dirty="0"/>
              <a:t>Daily catch up’s – support each other!</a:t>
            </a:r>
          </a:p>
          <a:p>
            <a:pPr marL="0" indent="0">
              <a:buNone/>
            </a:pPr>
            <a:endParaRPr lang="en-AU" dirty="0"/>
          </a:p>
          <a:p>
            <a:pPr marL="0" indent="0">
              <a:buNone/>
            </a:pPr>
            <a:r>
              <a:rPr lang="en-AU" dirty="0"/>
              <a:t>Review yesterday’s performance</a:t>
            </a:r>
          </a:p>
          <a:p>
            <a:pPr marL="0" indent="0">
              <a:buNone/>
            </a:pPr>
            <a:r>
              <a:rPr lang="en-AU" dirty="0"/>
              <a:t>Glow and Grow</a:t>
            </a:r>
          </a:p>
          <a:p>
            <a:pPr marL="0" indent="0">
              <a:buNone/>
            </a:pPr>
            <a:endParaRPr lang="en-AU" dirty="0"/>
          </a:p>
          <a:p>
            <a:pPr marL="0" indent="0">
              <a:buNone/>
            </a:pPr>
            <a:r>
              <a:rPr lang="en-AU" dirty="0"/>
              <a:t>Revise today’s plan</a:t>
            </a:r>
          </a:p>
          <a:p>
            <a:pPr marL="0" indent="0">
              <a:buNone/>
            </a:pPr>
            <a:endParaRPr lang="en-AU" dirty="0"/>
          </a:p>
          <a:p>
            <a:pPr marL="0" indent="0">
              <a:buNone/>
            </a:pPr>
            <a:r>
              <a:rPr lang="en-AU" dirty="0"/>
              <a:t>Some kind of training and development every day. </a:t>
            </a:r>
          </a:p>
        </p:txBody>
      </p:sp>
    </p:spTree>
    <p:extLst>
      <p:ext uri="{BB962C8B-B14F-4D97-AF65-F5344CB8AC3E}">
        <p14:creationId xmlns:p14="http://schemas.microsoft.com/office/powerpoint/2010/main" val="50154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Plan your communications</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707297"/>
            <a:ext cx="10959008" cy="5544834"/>
          </a:xfrm>
        </p:spPr>
        <p:txBody>
          <a:bodyPr/>
          <a:lstStyle/>
          <a:p>
            <a:pPr marL="0" indent="0">
              <a:buNone/>
            </a:pPr>
            <a:endParaRPr lang="en-AU" dirty="0"/>
          </a:p>
          <a:p>
            <a:r>
              <a:rPr lang="en-AU" dirty="0"/>
              <a:t>Daily, Weekly,  Monthly</a:t>
            </a:r>
          </a:p>
          <a:p>
            <a:pPr marL="0" indent="0">
              <a:buNone/>
            </a:pPr>
            <a:endParaRPr lang="en-AU" dirty="0"/>
          </a:p>
          <a:p>
            <a:r>
              <a:rPr lang="en-AU" dirty="0"/>
              <a:t>Sms, Email, Phone calls, Socials, Face to face</a:t>
            </a:r>
          </a:p>
          <a:p>
            <a:pPr marL="0" indent="0">
              <a:buNone/>
            </a:pPr>
            <a:endParaRPr lang="en-AU" dirty="0"/>
          </a:p>
          <a:p>
            <a:r>
              <a:rPr lang="en-AU" dirty="0"/>
              <a:t>In club, Members, Current prospects, Community, Past members</a:t>
            </a:r>
          </a:p>
          <a:p>
            <a:pPr marL="0" indent="0">
              <a:buNone/>
            </a:pPr>
            <a:endParaRPr lang="en-AU" dirty="0"/>
          </a:p>
          <a:p>
            <a:pPr marL="0" indent="0">
              <a:buNone/>
            </a:pPr>
            <a:r>
              <a:rPr lang="en-US" dirty="0"/>
              <a:t>Plan communications to ALL audiences using ALL mediums. </a:t>
            </a:r>
          </a:p>
          <a:p>
            <a:pPr marL="0" indent="0">
              <a:buNone/>
            </a:pPr>
            <a:endParaRPr lang="en-US" dirty="0"/>
          </a:p>
          <a:p>
            <a:pPr marL="0" indent="0">
              <a:buNone/>
            </a:pPr>
            <a:r>
              <a:rPr lang="en-US" dirty="0"/>
              <a:t>Stay up to date with Daily calls and ensure call projects help to accelerate appointments. Making a call centre booking can assist with this.</a:t>
            </a:r>
          </a:p>
          <a:p>
            <a:endParaRPr lang="en-AU" dirty="0"/>
          </a:p>
          <a:p>
            <a:endParaRPr lang="en-AU" dirty="0"/>
          </a:p>
          <a:p>
            <a:endParaRPr lang="en-AU" dirty="0"/>
          </a:p>
        </p:txBody>
      </p:sp>
    </p:spTree>
    <p:extLst>
      <p:ext uri="{BB962C8B-B14F-4D97-AF65-F5344CB8AC3E}">
        <p14:creationId xmlns:p14="http://schemas.microsoft.com/office/powerpoint/2010/main" val="413025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Sample script - ZJF</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312515" y="1052737"/>
            <a:ext cx="11725155" cy="5805264"/>
          </a:xfrm>
        </p:spPr>
        <p:txBody>
          <a:bodyPr/>
          <a:lstStyle/>
          <a:p>
            <a:endParaRPr lang="en-AU" dirty="0"/>
          </a:p>
          <a:p>
            <a:endParaRPr lang="en-AU" dirty="0"/>
          </a:p>
        </p:txBody>
      </p:sp>
      <p:sp>
        <p:nvSpPr>
          <p:cNvPr id="4" name="Rectangle 3">
            <a:extLst>
              <a:ext uri="{FF2B5EF4-FFF2-40B4-BE49-F238E27FC236}">
                <a16:creationId xmlns:a16="http://schemas.microsoft.com/office/drawing/2014/main" id="{D136E265-8FC3-244F-BA0B-DDB24D255673}"/>
              </a:ext>
            </a:extLst>
          </p:cNvPr>
          <p:cNvSpPr/>
          <p:nvPr/>
        </p:nvSpPr>
        <p:spPr>
          <a:xfrm>
            <a:off x="559445" y="1224823"/>
            <a:ext cx="11320040" cy="4197496"/>
          </a:xfrm>
          <a:prstGeom prst="rect">
            <a:avLst/>
          </a:prstGeom>
        </p:spPr>
        <p:txBody>
          <a:bodyPr wrap="square">
            <a:spAutoFit/>
          </a:bodyPr>
          <a:lstStyle/>
          <a:p>
            <a:pPr>
              <a:lnSpc>
                <a:spcPct val="150000"/>
              </a:lnSpc>
              <a:tabLst>
                <a:tab pos="5076825" algn="l"/>
              </a:tabLst>
            </a:pPr>
            <a:r>
              <a:rPr lang="en-AU" b="1" dirty="0">
                <a:solidFill>
                  <a:srgbClr val="B60CA2"/>
                </a:solidFill>
                <a:latin typeface="Calibri" panose="020F0502020204030204" pitchFamily="34" charset="0"/>
                <a:cs typeface="Calibri" panose="020F0502020204030204" pitchFamily="34" charset="0"/>
              </a:rPr>
              <a:t>VOICE TO TEXT</a:t>
            </a:r>
          </a:p>
          <a:p>
            <a:pPr>
              <a:lnSpc>
                <a:spcPct val="150000"/>
              </a:lnSpc>
              <a:tabLst>
                <a:tab pos="5076825" algn="l"/>
              </a:tabLst>
            </a:pPr>
            <a:r>
              <a:rPr lang="en-AU" dirty="0">
                <a:latin typeface="Calibri" panose="020F0502020204030204" pitchFamily="34" charset="0"/>
                <a:cs typeface="Calibri" panose="020F0502020204030204" pitchFamily="34" charset="0"/>
              </a:rPr>
              <a:t> Join Fernwood (insert club name) with ZERO joining fee. Call or pop in TODAY.</a:t>
            </a:r>
          </a:p>
          <a:p>
            <a:pPr>
              <a:lnSpc>
                <a:spcPct val="150000"/>
              </a:lnSpc>
              <a:tabLst>
                <a:tab pos="5076825" algn="l"/>
              </a:tabLst>
            </a:pP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b="1" dirty="0">
                <a:solidFill>
                  <a:srgbClr val="B60CA2"/>
                </a:solidFill>
                <a:latin typeface="Calibri" panose="020F0502020204030204" pitchFamily="34" charset="0"/>
                <a:ea typeface="Times New Roman" panose="02020603050405020304" pitchFamily="18" charset="0"/>
              </a:rPr>
              <a:t>VOICEMAIL</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Hi (NAME), </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It’s (your name) calling from Fernwood (insert club name). The reason for my call is to share the exciting news that you can get started now with ZERO joining fee. Simply head to our Fernwood website and use the code ‘hashtag I joined Fernwood’ to take advantage of this amazing offer. Alternatively, please feel free to call us back or simply pop on in to learn more.</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endParaRPr lang="en-A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194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Sample script - ZJF</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312515" y="1052737"/>
            <a:ext cx="11725155" cy="5805264"/>
          </a:xfrm>
        </p:spPr>
        <p:txBody>
          <a:bodyPr/>
          <a:lstStyle/>
          <a:p>
            <a:endParaRPr lang="en-AU" dirty="0"/>
          </a:p>
          <a:p>
            <a:endParaRPr lang="en-AU" dirty="0"/>
          </a:p>
        </p:txBody>
      </p:sp>
      <p:sp>
        <p:nvSpPr>
          <p:cNvPr id="4" name="Rectangle 3">
            <a:extLst>
              <a:ext uri="{FF2B5EF4-FFF2-40B4-BE49-F238E27FC236}">
                <a16:creationId xmlns:a16="http://schemas.microsoft.com/office/drawing/2014/main" id="{D136E265-8FC3-244F-BA0B-DDB24D255673}"/>
              </a:ext>
            </a:extLst>
          </p:cNvPr>
          <p:cNvSpPr/>
          <p:nvPr/>
        </p:nvSpPr>
        <p:spPr>
          <a:xfrm>
            <a:off x="154330" y="1134319"/>
            <a:ext cx="11883340" cy="5444054"/>
          </a:xfrm>
          <a:prstGeom prst="rect">
            <a:avLst/>
          </a:prstGeom>
        </p:spPr>
        <p:txBody>
          <a:bodyPr wrap="square">
            <a:spAutoFit/>
          </a:bodyPr>
          <a:lstStyle/>
          <a:p>
            <a:pPr>
              <a:lnSpc>
                <a:spcPct val="150000"/>
              </a:lnSpc>
              <a:tabLst>
                <a:tab pos="5076825" algn="l"/>
              </a:tabLst>
            </a:pPr>
            <a:r>
              <a:rPr lang="en-AU" b="1" dirty="0">
                <a:solidFill>
                  <a:srgbClr val="FF33CC"/>
                </a:solidFill>
                <a:latin typeface="Calibri" panose="020F0502020204030204" pitchFamily="34" charset="0"/>
                <a:ea typeface="Times New Roman" panose="02020603050405020304" pitchFamily="18" charset="0"/>
              </a:rPr>
              <a:t>GREETING - ANSWERED</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Hi is that (THEIR NAME)?</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Hi (THEIR NAME), it’s (YOUR NAME) calling from Fernwood (insert club name), how are you?</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The reason for my call is that I can see you have recently expressed some interest in our club and I wanted to let you know the exciting news that we are currently offering ZERO dollar joining fee!! (WOOHOO)</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Do you mind if I ask if you are doing any kind of </a:t>
            </a:r>
            <a:r>
              <a:rPr lang="en-AU" b="1" dirty="0">
                <a:latin typeface="Calibri" panose="020F0502020204030204" pitchFamily="34" charset="0"/>
                <a:ea typeface="Times New Roman" panose="02020603050405020304" pitchFamily="18" charset="0"/>
              </a:rPr>
              <a:t>EXERCISE</a:t>
            </a:r>
            <a:r>
              <a:rPr lang="en-AU" dirty="0">
                <a:latin typeface="Calibri" panose="020F0502020204030204" pitchFamily="34" charset="0"/>
                <a:ea typeface="Times New Roman" panose="02020603050405020304" pitchFamily="18" charset="0"/>
              </a:rPr>
              <a:t> at the moment? (Listen and respond)</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When you do get started with us, what kind of results are you wanting to </a:t>
            </a:r>
            <a:r>
              <a:rPr lang="en-AU" b="1" dirty="0">
                <a:latin typeface="Calibri" panose="020F0502020204030204" pitchFamily="34" charset="0"/>
                <a:ea typeface="Times New Roman" panose="02020603050405020304" pitchFamily="18" charset="0"/>
              </a:rPr>
              <a:t>ACHIEVE?</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We have some great trainers and programs here and I’m sure we can help you with that.</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What I’d </a:t>
            </a:r>
            <a:r>
              <a:rPr lang="en-AU" b="1" dirty="0">
                <a:latin typeface="Calibri" panose="020F0502020204030204" pitchFamily="34" charset="0"/>
                <a:ea typeface="Times New Roman" panose="02020603050405020304" pitchFamily="18" charset="0"/>
              </a:rPr>
              <a:t>love to do</a:t>
            </a:r>
            <a:r>
              <a:rPr lang="en-AU" dirty="0">
                <a:latin typeface="Calibri" panose="020F0502020204030204" pitchFamily="34" charset="0"/>
                <a:ea typeface="Times New Roman" panose="02020603050405020304" pitchFamily="18" charset="0"/>
              </a:rPr>
              <a:t> is invite you into the club to have a look around and learn more about how this fantastic offer can help you get started &amp; working towards your goals.</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b="1" dirty="0">
                <a:latin typeface="Calibri" panose="020F0502020204030204" pitchFamily="34" charset="0"/>
                <a:ea typeface="Times New Roman" panose="02020603050405020304" pitchFamily="18" charset="0"/>
              </a:rPr>
              <a:t>Do mornings, afternoons or evenings suit you best (NAME)? </a:t>
            </a:r>
            <a:r>
              <a:rPr lang="en-AU" dirty="0">
                <a:latin typeface="Calibri" panose="020F0502020204030204" pitchFamily="34" charset="0"/>
                <a:ea typeface="Times New Roman" panose="02020603050405020304" pitchFamily="18" charset="0"/>
              </a:rPr>
              <a:t>(Offer alternate choice, secure appointment)</a:t>
            </a:r>
          </a:p>
          <a:p>
            <a:pPr>
              <a:lnSpc>
                <a:spcPct val="150000"/>
              </a:lnSpc>
              <a:tabLst>
                <a:tab pos="5076825" algn="l"/>
              </a:tabLst>
            </a:pPr>
            <a:endParaRPr lang="en-AU" dirty="0">
              <a:latin typeface="Calibri" panose="020F0502020204030204" pitchFamily="34" charset="0"/>
              <a:ea typeface="Times New Roman" panose="02020603050405020304" pitchFamily="18" charset="0"/>
            </a:endParaRPr>
          </a:p>
          <a:p>
            <a:pPr>
              <a:lnSpc>
                <a:spcPct val="150000"/>
              </a:lnSpc>
              <a:tabLst>
                <a:tab pos="5076825" algn="l"/>
              </a:tabLst>
            </a:pPr>
            <a:r>
              <a:rPr lang="en-AU" b="1" dirty="0">
                <a:solidFill>
                  <a:srgbClr val="B60CA2"/>
                </a:solidFill>
                <a:latin typeface="Calibri" panose="020F0502020204030204" pitchFamily="34" charset="0"/>
                <a:ea typeface="Times New Roman" panose="02020603050405020304" pitchFamily="18" charset="0"/>
              </a:rPr>
              <a:t>TIP: Try not to book the appointment too soon in the conversation. Explore EXERCISE and ACHIEVE first</a:t>
            </a:r>
            <a:endParaRPr lang="en-AU" b="1" dirty="0">
              <a:solidFill>
                <a:srgbClr val="B60CA2"/>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482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Sample script - ZJF</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312515" y="1052737"/>
            <a:ext cx="11725155" cy="5805264"/>
          </a:xfrm>
        </p:spPr>
        <p:txBody>
          <a:bodyPr/>
          <a:lstStyle/>
          <a:p>
            <a:endParaRPr lang="en-AU" dirty="0"/>
          </a:p>
          <a:p>
            <a:endParaRPr lang="en-AU" dirty="0"/>
          </a:p>
        </p:txBody>
      </p:sp>
      <p:sp>
        <p:nvSpPr>
          <p:cNvPr id="4" name="Rectangle 3">
            <a:extLst>
              <a:ext uri="{FF2B5EF4-FFF2-40B4-BE49-F238E27FC236}">
                <a16:creationId xmlns:a16="http://schemas.microsoft.com/office/drawing/2014/main" id="{D136E265-8FC3-244F-BA0B-DDB24D255673}"/>
              </a:ext>
            </a:extLst>
          </p:cNvPr>
          <p:cNvSpPr/>
          <p:nvPr/>
        </p:nvSpPr>
        <p:spPr>
          <a:xfrm>
            <a:off x="154330" y="1134319"/>
            <a:ext cx="11883340" cy="3787383"/>
          </a:xfrm>
          <a:prstGeom prst="rect">
            <a:avLst/>
          </a:prstGeom>
        </p:spPr>
        <p:txBody>
          <a:bodyPr wrap="square">
            <a:spAutoFit/>
          </a:bodyPr>
          <a:lstStyle/>
          <a:p>
            <a:pPr>
              <a:lnSpc>
                <a:spcPct val="150000"/>
              </a:lnSpc>
              <a:tabLst>
                <a:tab pos="5076825" algn="l"/>
              </a:tabLst>
            </a:pPr>
            <a:r>
              <a:rPr lang="en-AU" b="1" dirty="0">
                <a:solidFill>
                  <a:srgbClr val="FF33CC"/>
                </a:solidFill>
                <a:latin typeface="Calibri" panose="020F0502020204030204" pitchFamily="34" charset="0"/>
                <a:ea typeface="Times New Roman" panose="02020603050405020304" pitchFamily="18" charset="0"/>
              </a:rPr>
              <a:t>CLOSING</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Do you know exactly where to find us?  </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I am going to email you a digital Getting to know you form which will just take you a couple of minutes to complete. I encourage you to fill it out prior to coming into the club. I know that we have touched on your goals, but this will give you an opportunity to elaborate on them and save you some time when you arrive at the club. To make sure this gets to you, can I just confirm you email address? Lovely! Once you’ve completed it, just hit the submit button at the bottom and we will see you (DAY) at (TIME). </a:t>
            </a:r>
            <a:endParaRPr lang="en-AU" dirty="0">
              <a:latin typeface="Times New Roman" panose="02020603050405020304" pitchFamily="18" charset="0"/>
              <a:ea typeface="Times New Roman" panose="02020603050405020304" pitchFamily="18" charset="0"/>
            </a:endParaRPr>
          </a:p>
          <a:p>
            <a:pPr>
              <a:lnSpc>
                <a:spcPct val="150000"/>
              </a:lnSpc>
              <a:tabLst>
                <a:tab pos="5076825" algn="l"/>
              </a:tabLst>
            </a:pPr>
            <a:r>
              <a:rPr lang="en-AU" dirty="0">
                <a:latin typeface="Calibri" panose="020F0502020204030204" pitchFamily="34" charset="0"/>
                <a:ea typeface="Times New Roman" panose="02020603050405020304" pitchFamily="18" charset="0"/>
              </a:rPr>
              <a:t>When you arrive, just head straight to reception and introduce yourself and we’ll be ready and waiting to show you around. Have a great day (THEIR NAME).</a:t>
            </a:r>
            <a:endParaRPr lang="en-A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725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a:xfrm>
            <a:off x="-6896" y="0"/>
            <a:ext cx="12192000" cy="1052736"/>
          </a:xfrm>
        </p:spPr>
        <p:txBody>
          <a:bodyPr/>
          <a:lstStyle/>
          <a:p>
            <a:r>
              <a:rPr lang="en-AU" dirty="0"/>
              <a:t>Let’s maximise ZJF opportunity</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a:xfrm>
            <a:off x="609600" y="1052736"/>
            <a:ext cx="10959008" cy="5083180"/>
          </a:xfrm>
        </p:spPr>
        <p:txBody>
          <a:bodyPr/>
          <a:lstStyle/>
          <a:p>
            <a:pPr marL="0" indent="0" algn="ctr">
              <a:buNone/>
            </a:pPr>
            <a:r>
              <a:rPr lang="en-AU" b="1" dirty="0"/>
              <a:t>As we emerge from what has been a challenging time, we are now launching into our biggest campaign of the year with an opportunity to showcase our brand and the many reasons why Fernwood are 70,000 members strong. </a:t>
            </a:r>
          </a:p>
          <a:p>
            <a:pPr marL="0" indent="0">
              <a:buNone/>
            </a:pPr>
            <a:endParaRPr lang="en-AU" b="1" dirty="0"/>
          </a:p>
          <a:p>
            <a:pPr marL="0" indent="0">
              <a:buNone/>
            </a:pPr>
            <a:r>
              <a:rPr lang="en-AU" dirty="0"/>
              <a:t>If your club is currently closed, hang in there </a:t>
            </a:r>
            <a:r>
              <a:rPr lang="en-AU" dirty="0">
                <a:sym typeface="Wingdings" pitchFamily="2" charset="2"/>
              </a:rPr>
              <a:t></a:t>
            </a:r>
          </a:p>
          <a:p>
            <a:pPr marL="0" indent="0">
              <a:buNone/>
            </a:pPr>
            <a:r>
              <a:rPr lang="en-AU" dirty="0">
                <a:sym typeface="Wingdings" pitchFamily="2" charset="2"/>
              </a:rPr>
              <a:t>You have a little extra time to plan for a magnificent re open with ZJF.</a:t>
            </a:r>
          </a:p>
          <a:p>
            <a:pPr marL="0" indent="0">
              <a:buNone/>
            </a:pPr>
            <a:endParaRPr lang="en-AU" dirty="0">
              <a:sym typeface="Wingdings" pitchFamily="2" charset="2"/>
            </a:endParaRPr>
          </a:p>
          <a:p>
            <a:pPr marL="0" indent="0">
              <a:buNone/>
            </a:pPr>
            <a:r>
              <a:rPr lang="en-AU" dirty="0">
                <a:sym typeface="Wingdings" pitchFamily="2" charset="2"/>
              </a:rPr>
              <a:t>Today we have owners, managers, sales, customer service team members all tuning in – you will all take different things away. Share the knowledge!</a:t>
            </a:r>
            <a:endParaRPr lang="en-AU" dirty="0"/>
          </a:p>
          <a:p>
            <a:pPr marL="0" indent="0">
              <a:buNone/>
            </a:pPr>
            <a:endParaRPr lang="en-AU" dirty="0">
              <a:solidFill>
                <a:srgbClr val="B60CA2"/>
              </a:solidFill>
            </a:endParaRPr>
          </a:p>
          <a:p>
            <a:pPr marL="0" indent="0">
              <a:buNone/>
            </a:pPr>
            <a:endParaRPr lang="en-AU" dirty="0"/>
          </a:p>
          <a:p>
            <a:pPr marL="0" indent="0">
              <a:buNone/>
            </a:pPr>
            <a:endParaRPr lang="en-AU" dirty="0"/>
          </a:p>
          <a:p>
            <a:pPr marL="0" indent="0">
              <a:buNone/>
            </a:pPr>
            <a:endParaRPr lang="en-AU" dirty="0"/>
          </a:p>
        </p:txBody>
      </p:sp>
      <p:pic>
        <p:nvPicPr>
          <p:cNvPr id="3073" name="Picture 1" descr="page2image62269728">
            <a:extLst>
              <a:ext uri="{FF2B5EF4-FFF2-40B4-BE49-F238E27FC236}">
                <a16:creationId xmlns:a16="http://schemas.microsoft.com/office/drawing/2014/main" id="{78E3175D-4646-1C41-B551-0F2351E12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image62269728">
            <a:extLst>
              <a:ext uri="{FF2B5EF4-FFF2-40B4-BE49-F238E27FC236}">
                <a16:creationId xmlns:a16="http://schemas.microsoft.com/office/drawing/2014/main" id="{629701BE-0E28-4146-A211-E2980A9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8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Sales tips and tools – Lead generation INREACH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95694" y="1052736"/>
            <a:ext cx="11950994" cy="5805263"/>
          </a:xfrm>
        </p:spPr>
        <p:txBody>
          <a:bodyPr/>
          <a:lstStyle/>
          <a:p>
            <a:pPr marL="0" indent="0">
              <a:buNone/>
            </a:pPr>
            <a:r>
              <a:rPr lang="en-AU" sz="2000" dirty="0"/>
              <a:t>LEAD GENERATION PLAYS A HUGE PART IN SALES SUCCESS</a:t>
            </a:r>
          </a:p>
          <a:p>
            <a:pPr marL="0" indent="0">
              <a:buNone/>
            </a:pPr>
            <a:r>
              <a:rPr lang="en-AU" sz="2000" dirty="0"/>
              <a:t>Think INSIDE the box. </a:t>
            </a:r>
            <a:r>
              <a:rPr lang="en-AU" sz="2000" b="1" dirty="0"/>
              <a:t>Referrals = GOLD</a:t>
            </a:r>
          </a:p>
          <a:p>
            <a:pPr marL="0" indent="0">
              <a:buNone/>
            </a:pPr>
            <a:r>
              <a:rPr lang="en-AU" sz="2000" dirty="0"/>
              <a:t>Happy engaged members refer more soon to be happy engaged members.</a:t>
            </a:r>
          </a:p>
          <a:p>
            <a:pPr marL="0" indent="0">
              <a:buNone/>
            </a:pPr>
            <a:r>
              <a:rPr lang="en-AU" sz="2000" dirty="0"/>
              <a:t>What is your referral plan for August and September? What are your lead generation targets? </a:t>
            </a:r>
          </a:p>
          <a:p>
            <a:pPr marL="0" indent="0">
              <a:buNone/>
            </a:pPr>
            <a:r>
              <a:rPr lang="en-US" sz="2000" dirty="0"/>
              <a:t>Fernwood Member Privilege Campaign is a great base line but why not work with a local business and create your own internal referral campaign. </a:t>
            </a:r>
          </a:p>
          <a:p>
            <a:pPr marL="0" indent="0">
              <a:buNone/>
            </a:pPr>
            <a:r>
              <a:rPr lang="en-US" sz="2000" dirty="0"/>
              <a:t>What is a </a:t>
            </a:r>
            <a:r>
              <a:rPr lang="en-US" sz="2000" b="1" dirty="0"/>
              <a:t>2020</a:t>
            </a:r>
            <a:r>
              <a:rPr lang="en-US" sz="2000" dirty="0"/>
              <a:t> IN DEMAND item that you could include in your referral prize? PT?</a:t>
            </a:r>
            <a:endParaRPr lang="en-AU" sz="2000"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                          </a:t>
            </a:r>
          </a:p>
        </p:txBody>
      </p:sp>
      <p:graphicFrame>
        <p:nvGraphicFramePr>
          <p:cNvPr id="4" name="Table 3">
            <a:extLst>
              <a:ext uri="{FF2B5EF4-FFF2-40B4-BE49-F238E27FC236}">
                <a16:creationId xmlns:a16="http://schemas.microsoft.com/office/drawing/2014/main" id="{E96F1D27-06EF-7F48-81B2-70AA4B586B41}"/>
              </a:ext>
            </a:extLst>
          </p:cNvPr>
          <p:cNvGraphicFramePr>
            <a:graphicFrameLocks noGrp="1"/>
          </p:cNvGraphicFramePr>
          <p:nvPr>
            <p:extLst>
              <p:ext uri="{D42A27DB-BD31-4B8C-83A1-F6EECF244321}">
                <p14:modId xmlns:p14="http://schemas.microsoft.com/office/powerpoint/2010/main" val="817156456"/>
              </p:ext>
            </p:extLst>
          </p:nvPr>
        </p:nvGraphicFramePr>
        <p:xfrm>
          <a:off x="1437758" y="3850132"/>
          <a:ext cx="9266866" cy="2749600"/>
        </p:xfrm>
        <a:graphic>
          <a:graphicData uri="http://schemas.openxmlformats.org/drawingml/2006/table">
            <a:tbl>
              <a:tblPr firstRow="1" bandRow="1">
                <a:tableStyleId>{5C22544A-7EE6-4342-B048-85BDC9FD1C3A}</a:tableStyleId>
              </a:tblPr>
              <a:tblGrid>
                <a:gridCol w="3561907">
                  <a:extLst>
                    <a:ext uri="{9D8B030D-6E8A-4147-A177-3AD203B41FA5}">
                      <a16:colId xmlns:a16="http://schemas.microsoft.com/office/drawing/2014/main" val="3561100068"/>
                    </a:ext>
                  </a:extLst>
                </a:gridCol>
                <a:gridCol w="1850065">
                  <a:extLst>
                    <a:ext uri="{9D8B030D-6E8A-4147-A177-3AD203B41FA5}">
                      <a16:colId xmlns:a16="http://schemas.microsoft.com/office/drawing/2014/main" val="2449519837"/>
                    </a:ext>
                  </a:extLst>
                </a:gridCol>
                <a:gridCol w="2030819">
                  <a:extLst>
                    <a:ext uri="{9D8B030D-6E8A-4147-A177-3AD203B41FA5}">
                      <a16:colId xmlns:a16="http://schemas.microsoft.com/office/drawing/2014/main" val="4196092951"/>
                    </a:ext>
                  </a:extLst>
                </a:gridCol>
                <a:gridCol w="1824075">
                  <a:extLst>
                    <a:ext uri="{9D8B030D-6E8A-4147-A177-3AD203B41FA5}">
                      <a16:colId xmlns:a16="http://schemas.microsoft.com/office/drawing/2014/main" val="2666528405"/>
                    </a:ext>
                  </a:extLst>
                </a:gridCol>
              </a:tblGrid>
              <a:tr h="549920">
                <a:tc>
                  <a:txBody>
                    <a:bodyPr/>
                    <a:lstStyle/>
                    <a:p>
                      <a:r>
                        <a:rPr lang="en-US" dirty="0"/>
                        <a:t>Gain referrals by:</a:t>
                      </a:r>
                    </a:p>
                  </a:txBody>
                  <a:tcPr/>
                </a:tc>
                <a:tc>
                  <a:txBody>
                    <a:bodyPr/>
                    <a:lstStyle/>
                    <a:p>
                      <a:r>
                        <a:rPr lang="en-US" dirty="0"/>
                        <a:t>Daily leads</a:t>
                      </a:r>
                    </a:p>
                  </a:txBody>
                  <a:tcPr/>
                </a:tc>
                <a:tc>
                  <a:txBody>
                    <a:bodyPr/>
                    <a:lstStyle/>
                    <a:p>
                      <a:r>
                        <a:rPr lang="en-US" dirty="0"/>
                        <a:t>Weekly leads</a:t>
                      </a:r>
                    </a:p>
                  </a:txBody>
                  <a:tcPr/>
                </a:tc>
                <a:tc>
                  <a:txBody>
                    <a:bodyPr/>
                    <a:lstStyle/>
                    <a:p>
                      <a:r>
                        <a:rPr lang="en-US" dirty="0"/>
                        <a:t>Monthly leads</a:t>
                      </a:r>
                    </a:p>
                  </a:txBody>
                  <a:tcPr/>
                </a:tc>
                <a:extLst>
                  <a:ext uri="{0D108BD9-81ED-4DB2-BD59-A6C34878D82A}">
                    <a16:rowId xmlns:a16="http://schemas.microsoft.com/office/drawing/2014/main" val="1088496370"/>
                  </a:ext>
                </a:extLst>
              </a:tr>
              <a:tr h="549920">
                <a:tc>
                  <a:txBody>
                    <a:bodyPr/>
                    <a:lstStyle/>
                    <a:p>
                      <a:r>
                        <a:rPr lang="en-US" dirty="0"/>
                        <a:t>Walking the floor</a:t>
                      </a:r>
                    </a:p>
                  </a:txBody>
                  <a:tcPr/>
                </a:tc>
                <a:tc>
                  <a:txBody>
                    <a:bodyPr/>
                    <a:lstStyle/>
                    <a:p>
                      <a:r>
                        <a:rPr lang="en-US" dirty="0"/>
                        <a:t>3</a:t>
                      </a:r>
                    </a:p>
                  </a:txBody>
                  <a:tcPr/>
                </a:tc>
                <a:tc>
                  <a:txBody>
                    <a:bodyPr/>
                    <a:lstStyle/>
                    <a:p>
                      <a:r>
                        <a:rPr lang="en-US" dirty="0"/>
                        <a:t>15</a:t>
                      </a:r>
                    </a:p>
                  </a:txBody>
                  <a:tcPr/>
                </a:tc>
                <a:tc>
                  <a:txBody>
                    <a:bodyPr/>
                    <a:lstStyle/>
                    <a:p>
                      <a:r>
                        <a:rPr lang="en-US" dirty="0"/>
                        <a:t>60</a:t>
                      </a:r>
                    </a:p>
                  </a:txBody>
                  <a:tcPr/>
                </a:tc>
                <a:extLst>
                  <a:ext uri="{0D108BD9-81ED-4DB2-BD59-A6C34878D82A}">
                    <a16:rowId xmlns:a16="http://schemas.microsoft.com/office/drawing/2014/main" val="104472799"/>
                  </a:ext>
                </a:extLst>
              </a:tr>
              <a:tr h="549920">
                <a:tc>
                  <a:txBody>
                    <a:bodyPr/>
                    <a:lstStyle/>
                    <a:p>
                      <a:r>
                        <a:rPr lang="en-US" dirty="0"/>
                        <a:t>Member privileges @ POS </a:t>
                      </a:r>
                    </a:p>
                  </a:txBody>
                  <a:tcPr/>
                </a:tc>
                <a:tc>
                  <a:txBody>
                    <a:bodyPr/>
                    <a:lstStyle/>
                    <a:p>
                      <a:r>
                        <a:rPr lang="en-US" dirty="0"/>
                        <a:t>3</a:t>
                      </a:r>
                    </a:p>
                  </a:txBody>
                  <a:tcPr/>
                </a:tc>
                <a:tc>
                  <a:txBody>
                    <a:bodyPr/>
                    <a:lstStyle/>
                    <a:p>
                      <a:r>
                        <a:rPr lang="en-US" dirty="0"/>
                        <a:t>15</a:t>
                      </a:r>
                    </a:p>
                  </a:txBody>
                  <a:tcPr/>
                </a:tc>
                <a:tc>
                  <a:txBody>
                    <a:bodyPr/>
                    <a:lstStyle/>
                    <a:p>
                      <a:r>
                        <a:rPr lang="en-US" dirty="0"/>
                        <a:t>60</a:t>
                      </a:r>
                    </a:p>
                  </a:txBody>
                  <a:tcPr/>
                </a:tc>
                <a:extLst>
                  <a:ext uri="{0D108BD9-81ED-4DB2-BD59-A6C34878D82A}">
                    <a16:rowId xmlns:a16="http://schemas.microsoft.com/office/drawing/2014/main" val="3279436873"/>
                  </a:ext>
                </a:extLst>
              </a:tr>
              <a:tr h="549920">
                <a:tc>
                  <a:txBody>
                    <a:bodyPr/>
                    <a:lstStyle/>
                    <a:p>
                      <a:r>
                        <a:rPr lang="en-US" dirty="0"/>
                        <a:t>Referral stand</a:t>
                      </a:r>
                    </a:p>
                  </a:txBody>
                  <a:tcPr/>
                </a:tc>
                <a:tc>
                  <a:txBody>
                    <a:bodyPr/>
                    <a:lstStyle/>
                    <a:p>
                      <a:endParaRPr lang="en-US"/>
                    </a:p>
                  </a:txBody>
                  <a:tcPr/>
                </a:tc>
                <a:tc>
                  <a:txBody>
                    <a:bodyPr/>
                    <a:lstStyle/>
                    <a:p>
                      <a:r>
                        <a:rPr lang="en-US" dirty="0"/>
                        <a:t>2 x 8 = 15</a:t>
                      </a:r>
                    </a:p>
                  </a:txBody>
                  <a:tcPr/>
                </a:tc>
                <a:tc>
                  <a:txBody>
                    <a:bodyPr/>
                    <a:lstStyle/>
                    <a:p>
                      <a:r>
                        <a:rPr lang="en-US" dirty="0"/>
                        <a:t>60</a:t>
                      </a:r>
                    </a:p>
                  </a:txBody>
                  <a:tcPr/>
                </a:tc>
                <a:extLst>
                  <a:ext uri="{0D108BD9-81ED-4DB2-BD59-A6C34878D82A}">
                    <a16:rowId xmlns:a16="http://schemas.microsoft.com/office/drawing/2014/main" val="2810601968"/>
                  </a:ext>
                </a:extLst>
              </a:tr>
              <a:tr h="549920">
                <a:tc>
                  <a:txBody>
                    <a:bodyPr/>
                    <a:lstStyle/>
                    <a:p>
                      <a:r>
                        <a:rPr lang="en-US" dirty="0"/>
                        <a:t>New member calls in CRM</a:t>
                      </a:r>
                    </a:p>
                  </a:txBody>
                  <a:tcPr/>
                </a:tc>
                <a:tc>
                  <a:txBody>
                    <a:bodyPr/>
                    <a:lstStyle/>
                    <a:p>
                      <a:r>
                        <a:rPr lang="en-US" dirty="0"/>
                        <a:t>2</a:t>
                      </a:r>
                    </a:p>
                  </a:txBody>
                  <a:tcPr/>
                </a:tc>
                <a:tc>
                  <a:txBody>
                    <a:bodyPr/>
                    <a:lstStyle/>
                    <a:p>
                      <a:r>
                        <a:rPr lang="en-US" dirty="0"/>
                        <a:t>10</a:t>
                      </a:r>
                    </a:p>
                  </a:txBody>
                  <a:tcPr/>
                </a:tc>
                <a:tc>
                  <a:txBody>
                    <a:bodyPr/>
                    <a:lstStyle/>
                    <a:p>
                      <a:r>
                        <a:rPr lang="en-US" dirty="0"/>
                        <a:t>40</a:t>
                      </a:r>
                    </a:p>
                  </a:txBody>
                  <a:tcPr/>
                </a:tc>
                <a:extLst>
                  <a:ext uri="{0D108BD9-81ED-4DB2-BD59-A6C34878D82A}">
                    <a16:rowId xmlns:a16="http://schemas.microsoft.com/office/drawing/2014/main" val="4253408501"/>
                  </a:ext>
                </a:extLst>
              </a:tr>
            </a:tbl>
          </a:graphicData>
        </a:graphic>
      </p:graphicFrame>
    </p:spTree>
    <p:extLst>
      <p:ext uri="{BB962C8B-B14F-4D97-AF65-F5344CB8AC3E}">
        <p14:creationId xmlns:p14="http://schemas.microsoft.com/office/powerpoint/2010/main" val="384169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Sales tips and tools – Lead generation OUTREACH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27320" y="1052736"/>
            <a:ext cx="10941287" cy="5805263"/>
          </a:xfrm>
        </p:spPr>
        <p:txBody>
          <a:bodyPr/>
          <a:lstStyle/>
          <a:p>
            <a:pPr marL="0" indent="0">
              <a:buNone/>
            </a:pPr>
            <a:r>
              <a:rPr lang="en-AU" dirty="0"/>
              <a:t>Think OUTSIDE the box. SET TARGETS AND MAKE THEM HAPPEN.</a:t>
            </a:r>
          </a:p>
          <a:p>
            <a:pPr marL="0" indent="0">
              <a:buNone/>
            </a:pPr>
            <a:r>
              <a:rPr lang="en-AU" dirty="0"/>
              <a:t>Try your traditional outreach and then change it up! Experiment.</a:t>
            </a:r>
          </a:p>
          <a:p>
            <a:pPr marL="0" indent="0">
              <a:buNone/>
            </a:pPr>
            <a:r>
              <a:rPr lang="en-AU" dirty="0"/>
              <a:t>How can you work together with others in your community?</a:t>
            </a:r>
          </a:p>
          <a:p>
            <a:pPr marL="0" indent="0">
              <a:buNone/>
            </a:pPr>
            <a:r>
              <a:rPr lang="en-AU" dirty="0"/>
              <a:t>What is your outreach plan for August and September?</a:t>
            </a:r>
          </a:p>
          <a:p>
            <a:pPr marL="0" indent="0">
              <a:buNone/>
            </a:pPr>
            <a:r>
              <a:rPr lang="en-AU" dirty="0"/>
              <a:t>What are your lead generation targets? </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                             </a:t>
            </a:r>
          </a:p>
          <a:p>
            <a:pPr marL="0" indent="0">
              <a:buNone/>
            </a:pPr>
            <a:r>
              <a:rPr lang="en-AU" dirty="0"/>
              <a:t>                                 Train, roleplay….make it happen </a:t>
            </a:r>
            <a:r>
              <a:rPr lang="en-AU" dirty="0">
                <a:sym typeface="Wingdings" pitchFamily="2" charset="2"/>
              </a:rPr>
              <a:t></a:t>
            </a:r>
            <a:endParaRPr lang="en-AU" dirty="0"/>
          </a:p>
        </p:txBody>
      </p:sp>
      <p:graphicFrame>
        <p:nvGraphicFramePr>
          <p:cNvPr id="4" name="Table 3">
            <a:extLst>
              <a:ext uri="{FF2B5EF4-FFF2-40B4-BE49-F238E27FC236}">
                <a16:creationId xmlns:a16="http://schemas.microsoft.com/office/drawing/2014/main" id="{E96F1D27-06EF-7F48-81B2-70AA4B586B41}"/>
              </a:ext>
            </a:extLst>
          </p:cNvPr>
          <p:cNvGraphicFramePr>
            <a:graphicFrameLocks noGrp="1"/>
          </p:cNvGraphicFramePr>
          <p:nvPr>
            <p:extLst>
              <p:ext uri="{D42A27DB-BD31-4B8C-83A1-F6EECF244321}">
                <p14:modId xmlns:p14="http://schemas.microsoft.com/office/powerpoint/2010/main" val="2120258565"/>
              </p:ext>
            </p:extLst>
          </p:nvPr>
        </p:nvGraphicFramePr>
        <p:xfrm>
          <a:off x="1788402" y="3860502"/>
          <a:ext cx="8469423" cy="2286000"/>
        </p:xfrm>
        <a:graphic>
          <a:graphicData uri="http://schemas.openxmlformats.org/drawingml/2006/table">
            <a:tbl>
              <a:tblPr firstRow="1" bandRow="1">
                <a:tableStyleId>{5C22544A-7EE6-4342-B048-85BDC9FD1C3A}</a:tableStyleId>
              </a:tblPr>
              <a:tblGrid>
                <a:gridCol w="2051121">
                  <a:extLst>
                    <a:ext uri="{9D8B030D-6E8A-4147-A177-3AD203B41FA5}">
                      <a16:colId xmlns:a16="http://schemas.microsoft.com/office/drawing/2014/main" val="3561100068"/>
                    </a:ext>
                  </a:extLst>
                </a:gridCol>
                <a:gridCol w="2139434">
                  <a:extLst>
                    <a:ext uri="{9D8B030D-6E8A-4147-A177-3AD203B41FA5}">
                      <a16:colId xmlns:a16="http://schemas.microsoft.com/office/drawing/2014/main" val="2449519837"/>
                    </a:ext>
                  </a:extLst>
                </a:gridCol>
                <a:gridCol w="2139434">
                  <a:extLst>
                    <a:ext uri="{9D8B030D-6E8A-4147-A177-3AD203B41FA5}">
                      <a16:colId xmlns:a16="http://schemas.microsoft.com/office/drawing/2014/main" val="4196092951"/>
                    </a:ext>
                  </a:extLst>
                </a:gridCol>
                <a:gridCol w="2139434">
                  <a:extLst>
                    <a:ext uri="{9D8B030D-6E8A-4147-A177-3AD203B41FA5}">
                      <a16:colId xmlns:a16="http://schemas.microsoft.com/office/drawing/2014/main" val="2666528405"/>
                    </a:ext>
                  </a:extLst>
                </a:gridCol>
              </a:tblGrid>
              <a:tr h="289422">
                <a:tc>
                  <a:txBody>
                    <a:bodyPr/>
                    <a:lstStyle/>
                    <a:p>
                      <a:r>
                        <a:rPr lang="en-US" dirty="0"/>
                        <a:t>Activity</a:t>
                      </a:r>
                    </a:p>
                  </a:txBody>
                  <a:tcPr/>
                </a:tc>
                <a:tc>
                  <a:txBody>
                    <a:bodyPr/>
                    <a:lstStyle/>
                    <a:p>
                      <a:r>
                        <a:rPr lang="en-US" dirty="0"/>
                        <a:t>Daily </a:t>
                      </a:r>
                    </a:p>
                  </a:txBody>
                  <a:tcPr/>
                </a:tc>
                <a:tc>
                  <a:txBody>
                    <a:bodyPr/>
                    <a:lstStyle/>
                    <a:p>
                      <a:r>
                        <a:rPr lang="en-US" dirty="0"/>
                        <a:t>Weekly </a:t>
                      </a:r>
                    </a:p>
                  </a:txBody>
                  <a:tcPr/>
                </a:tc>
                <a:tc>
                  <a:txBody>
                    <a:bodyPr/>
                    <a:lstStyle/>
                    <a:p>
                      <a:r>
                        <a:rPr lang="en-US" dirty="0"/>
                        <a:t>Monthly </a:t>
                      </a:r>
                    </a:p>
                  </a:txBody>
                  <a:tcPr/>
                </a:tc>
                <a:extLst>
                  <a:ext uri="{0D108BD9-81ED-4DB2-BD59-A6C34878D82A}">
                    <a16:rowId xmlns:a16="http://schemas.microsoft.com/office/drawing/2014/main" val="1088496370"/>
                  </a:ext>
                </a:extLst>
              </a:tr>
              <a:tr h="549920">
                <a:tc>
                  <a:txBody>
                    <a:bodyPr/>
                    <a:lstStyle/>
                    <a:p>
                      <a:r>
                        <a:rPr lang="en-US" dirty="0"/>
                        <a:t>Business 2 Business</a:t>
                      </a:r>
                    </a:p>
                  </a:txBody>
                  <a:tcPr/>
                </a:tc>
                <a:tc>
                  <a:txBody>
                    <a:bodyPr/>
                    <a:lstStyle/>
                    <a:p>
                      <a:r>
                        <a:rPr lang="en-US" dirty="0"/>
                        <a:t>1</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104472799"/>
                  </a:ext>
                </a:extLst>
              </a:tr>
              <a:tr h="549920">
                <a:tc>
                  <a:txBody>
                    <a:bodyPr/>
                    <a:lstStyle/>
                    <a:p>
                      <a:r>
                        <a:rPr lang="en-US" dirty="0"/>
                        <a:t>Sporting, schools, charities, council.</a:t>
                      </a:r>
                    </a:p>
                  </a:txBody>
                  <a:tcPr/>
                </a:tc>
                <a:tc>
                  <a:txBody>
                    <a:bodyPr/>
                    <a:lstStyle/>
                    <a:p>
                      <a:r>
                        <a:rPr lang="en-US" dirty="0"/>
                        <a:t>1</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3279436873"/>
                  </a:ext>
                </a:extLst>
              </a:tr>
              <a:tr h="549920">
                <a:tc>
                  <a:txBody>
                    <a:bodyPr/>
                    <a:lstStyle/>
                    <a:p>
                      <a:r>
                        <a:rPr lang="en-US" dirty="0"/>
                        <a:t>Get out in the local community!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a:t>
                      </a:r>
                    </a:p>
                    <a:p>
                      <a:endParaRPr lang="en-US" dirty="0"/>
                    </a:p>
                  </a:txBody>
                  <a:tcPr/>
                </a:tc>
                <a:extLst>
                  <a:ext uri="{0D108BD9-81ED-4DB2-BD59-A6C34878D82A}">
                    <a16:rowId xmlns:a16="http://schemas.microsoft.com/office/drawing/2014/main" val="2902975499"/>
                  </a:ext>
                </a:extLst>
              </a:tr>
            </a:tbl>
          </a:graphicData>
        </a:graphic>
      </p:graphicFrame>
    </p:spTree>
    <p:extLst>
      <p:ext uri="{BB962C8B-B14F-4D97-AF65-F5344CB8AC3E}">
        <p14:creationId xmlns:p14="http://schemas.microsoft.com/office/powerpoint/2010/main" val="202017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Sales tips and tools – Lead generation COOL TO HOT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27320" y="1052736"/>
            <a:ext cx="10941287" cy="5805263"/>
          </a:xfrm>
        </p:spPr>
        <p:txBody>
          <a:bodyPr/>
          <a:lstStyle/>
          <a:p>
            <a:pPr marL="0" indent="0">
              <a:buNone/>
            </a:pPr>
            <a:r>
              <a:rPr lang="en-AU" dirty="0"/>
              <a:t>A great time to re ignite cool leads and make them HOT again.</a:t>
            </a:r>
          </a:p>
          <a:p>
            <a:pPr marL="0" indent="0">
              <a:buNone/>
            </a:pPr>
            <a:r>
              <a:rPr lang="en-AU" dirty="0"/>
              <a:t>What is your plan for these leads during August and September?</a:t>
            </a:r>
          </a:p>
          <a:p>
            <a:pPr marL="0" indent="0">
              <a:buNone/>
            </a:pPr>
            <a:r>
              <a:rPr lang="en-AU" dirty="0"/>
              <a:t>What are your targets to re create HOT leads?</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Even with a show ratio of 50 percent and a close of 80 percent, that is an extra 32 sales a month!!  All this from cool leads!!    </a:t>
            </a:r>
          </a:p>
          <a:p>
            <a:pPr marL="0" indent="0">
              <a:buNone/>
            </a:pPr>
            <a:r>
              <a:rPr lang="en-AU" dirty="0"/>
              <a:t>                                 Train, roleplay….make it happen </a:t>
            </a:r>
            <a:r>
              <a:rPr lang="en-AU" dirty="0">
                <a:sym typeface="Wingdings" pitchFamily="2" charset="2"/>
              </a:rPr>
              <a:t></a:t>
            </a:r>
            <a:endParaRPr lang="en-AU" dirty="0"/>
          </a:p>
        </p:txBody>
      </p:sp>
      <p:graphicFrame>
        <p:nvGraphicFramePr>
          <p:cNvPr id="4" name="Table 3">
            <a:extLst>
              <a:ext uri="{FF2B5EF4-FFF2-40B4-BE49-F238E27FC236}">
                <a16:creationId xmlns:a16="http://schemas.microsoft.com/office/drawing/2014/main" id="{E96F1D27-06EF-7F48-81B2-70AA4B586B41}"/>
              </a:ext>
            </a:extLst>
          </p:cNvPr>
          <p:cNvGraphicFramePr>
            <a:graphicFrameLocks noGrp="1"/>
          </p:cNvGraphicFramePr>
          <p:nvPr>
            <p:extLst>
              <p:ext uri="{D42A27DB-BD31-4B8C-83A1-F6EECF244321}">
                <p14:modId xmlns:p14="http://schemas.microsoft.com/office/powerpoint/2010/main" val="57217744"/>
              </p:ext>
            </p:extLst>
          </p:nvPr>
        </p:nvGraphicFramePr>
        <p:xfrm>
          <a:off x="1212112" y="2854842"/>
          <a:ext cx="9452344" cy="1920240"/>
        </p:xfrm>
        <a:graphic>
          <a:graphicData uri="http://schemas.openxmlformats.org/drawingml/2006/table">
            <a:tbl>
              <a:tblPr firstRow="1" bandRow="1">
                <a:tableStyleId>{5C22544A-7EE6-4342-B048-85BDC9FD1C3A}</a:tableStyleId>
              </a:tblPr>
              <a:tblGrid>
                <a:gridCol w="3094075">
                  <a:extLst>
                    <a:ext uri="{9D8B030D-6E8A-4147-A177-3AD203B41FA5}">
                      <a16:colId xmlns:a16="http://schemas.microsoft.com/office/drawing/2014/main" val="3561100068"/>
                    </a:ext>
                  </a:extLst>
                </a:gridCol>
                <a:gridCol w="1711841">
                  <a:extLst>
                    <a:ext uri="{9D8B030D-6E8A-4147-A177-3AD203B41FA5}">
                      <a16:colId xmlns:a16="http://schemas.microsoft.com/office/drawing/2014/main" val="2449519837"/>
                    </a:ext>
                  </a:extLst>
                </a:gridCol>
                <a:gridCol w="1892596">
                  <a:extLst>
                    <a:ext uri="{9D8B030D-6E8A-4147-A177-3AD203B41FA5}">
                      <a16:colId xmlns:a16="http://schemas.microsoft.com/office/drawing/2014/main" val="4196092951"/>
                    </a:ext>
                  </a:extLst>
                </a:gridCol>
                <a:gridCol w="2753832">
                  <a:extLst>
                    <a:ext uri="{9D8B030D-6E8A-4147-A177-3AD203B41FA5}">
                      <a16:colId xmlns:a16="http://schemas.microsoft.com/office/drawing/2014/main" val="2666528405"/>
                    </a:ext>
                  </a:extLst>
                </a:gridCol>
              </a:tblGrid>
              <a:tr h="549920">
                <a:tc>
                  <a:txBody>
                    <a:bodyPr/>
                    <a:lstStyle/>
                    <a:p>
                      <a:r>
                        <a:rPr lang="en-US" dirty="0"/>
                        <a:t>Activity</a:t>
                      </a:r>
                    </a:p>
                  </a:txBody>
                  <a:tcPr/>
                </a:tc>
                <a:tc>
                  <a:txBody>
                    <a:bodyPr/>
                    <a:lstStyle/>
                    <a:p>
                      <a:r>
                        <a:rPr lang="en-US" dirty="0"/>
                        <a:t>Appointments</a:t>
                      </a:r>
                    </a:p>
                    <a:p>
                      <a:r>
                        <a:rPr lang="en-US" dirty="0"/>
                        <a:t>Daily</a:t>
                      </a:r>
                    </a:p>
                  </a:txBody>
                  <a:tcPr/>
                </a:tc>
                <a:tc>
                  <a:txBody>
                    <a:bodyPr/>
                    <a:lstStyle/>
                    <a:p>
                      <a:r>
                        <a:rPr lang="en-US" dirty="0"/>
                        <a:t>Weekly </a:t>
                      </a:r>
                    </a:p>
                  </a:txBody>
                  <a:tcPr/>
                </a:tc>
                <a:tc>
                  <a:txBody>
                    <a:bodyPr/>
                    <a:lstStyle/>
                    <a:p>
                      <a:r>
                        <a:rPr lang="en-US" dirty="0"/>
                        <a:t>Monthly </a:t>
                      </a:r>
                    </a:p>
                  </a:txBody>
                  <a:tcPr/>
                </a:tc>
                <a:extLst>
                  <a:ext uri="{0D108BD9-81ED-4DB2-BD59-A6C34878D82A}">
                    <a16:rowId xmlns:a16="http://schemas.microsoft.com/office/drawing/2014/main" val="1088496370"/>
                  </a:ext>
                </a:extLst>
              </a:tr>
              <a:tr h="549920">
                <a:tc>
                  <a:txBody>
                    <a:bodyPr/>
                    <a:lstStyle/>
                    <a:p>
                      <a:r>
                        <a:rPr lang="en-US" dirty="0"/>
                        <a:t>Older TNJ/ENJ</a:t>
                      </a:r>
                    </a:p>
                    <a:p>
                      <a:r>
                        <a:rPr lang="en-US" dirty="0"/>
                        <a:t>Data enter and call</a:t>
                      </a:r>
                    </a:p>
                  </a:txBody>
                  <a:tcPr/>
                </a:tc>
                <a:tc>
                  <a:txBody>
                    <a:bodyPr/>
                    <a:lstStyle/>
                    <a:p>
                      <a:r>
                        <a:rPr lang="en-US" dirty="0"/>
                        <a:t>2</a:t>
                      </a:r>
                    </a:p>
                  </a:txBody>
                  <a:tcPr/>
                </a:tc>
                <a:tc>
                  <a:txBody>
                    <a:bodyPr/>
                    <a:lstStyle/>
                    <a:p>
                      <a:r>
                        <a:rPr lang="en-US" dirty="0"/>
                        <a:t>10</a:t>
                      </a:r>
                    </a:p>
                  </a:txBody>
                  <a:tcPr/>
                </a:tc>
                <a:tc>
                  <a:txBody>
                    <a:bodyPr/>
                    <a:lstStyle/>
                    <a:p>
                      <a:r>
                        <a:rPr lang="en-US" dirty="0"/>
                        <a:t>40</a:t>
                      </a:r>
                    </a:p>
                  </a:txBody>
                  <a:tcPr/>
                </a:tc>
                <a:extLst>
                  <a:ext uri="{0D108BD9-81ED-4DB2-BD59-A6C34878D82A}">
                    <a16:rowId xmlns:a16="http://schemas.microsoft.com/office/drawing/2014/main" val="104472799"/>
                  </a:ext>
                </a:extLst>
              </a:tr>
              <a:tr h="549920">
                <a:tc>
                  <a:txBody>
                    <a:bodyPr/>
                    <a:lstStyle/>
                    <a:p>
                      <a:r>
                        <a:rPr lang="en-US" dirty="0"/>
                        <a:t>Past members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enter and call</a:t>
                      </a:r>
                    </a:p>
                  </a:txBody>
                  <a:tcPr/>
                </a:tc>
                <a:tc>
                  <a:txBody>
                    <a:bodyPr/>
                    <a:lstStyle/>
                    <a:p>
                      <a:r>
                        <a:rPr lang="en-US" dirty="0"/>
                        <a:t>2</a:t>
                      </a:r>
                    </a:p>
                  </a:txBody>
                  <a:tcPr/>
                </a:tc>
                <a:tc>
                  <a:txBody>
                    <a:bodyPr/>
                    <a:lstStyle/>
                    <a:p>
                      <a:r>
                        <a:rPr lang="en-US" dirty="0"/>
                        <a:t>10</a:t>
                      </a:r>
                    </a:p>
                  </a:txBody>
                  <a:tcPr/>
                </a:tc>
                <a:tc>
                  <a:txBody>
                    <a:bodyPr/>
                    <a:lstStyle/>
                    <a:p>
                      <a:r>
                        <a:rPr lang="en-US" dirty="0"/>
                        <a:t>40</a:t>
                      </a:r>
                    </a:p>
                  </a:txBody>
                  <a:tcPr/>
                </a:tc>
                <a:extLst>
                  <a:ext uri="{0D108BD9-81ED-4DB2-BD59-A6C34878D82A}">
                    <a16:rowId xmlns:a16="http://schemas.microsoft.com/office/drawing/2014/main" val="3279436873"/>
                  </a:ext>
                </a:extLst>
              </a:tr>
            </a:tbl>
          </a:graphicData>
        </a:graphic>
      </p:graphicFrame>
    </p:spTree>
    <p:extLst>
      <p:ext uri="{BB962C8B-B14F-4D97-AF65-F5344CB8AC3E}">
        <p14:creationId xmlns:p14="http://schemas.microsoft.com/office/powerpoint/2010/main" val="355110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Sales tips and tools – Lead generation COOL TO HOT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25356" y="1839814"/>
            <a:ext cx="10941287" cy="5805263"/>
          </a:xfrm>
        </p:spPr>
        <p:txBody>
          <a:bodyPr/>
          <a:lstStyle/>
          <a:p>
            <a:pPr marL="0" indent="0">
              <a:buNone/>
            </a:pPr>
            <a:r>
              <a:rPr lang="en-AU" sz="1800" b="1" dirty="0"/>
              <a:t>GREETING - ANSWERED</a:t>
            </a:r>
            <a:endParaRPr lang="en-AU" sz="1800" dirty="0"/>
          </a:p>
          <a:p>
            <a:pPr marL="0" indent="0">
              <a:buNone/>
            </a:pPr>
            <a:r>
              <a:rPr lang="en-AU" sz="1800" dirty="0"/>
              <a:t>Hi is that (THEIR NAME)?</a:t>
            </a:r>
          </a:p>
          <a:p>
            <a:pPr marL="0" indent="0">
              <a:buNone/>
            </a:pPr>
            <a:r>
              <a:rPr lang="en-AU" sz="1800" dirty="0"/>
              <a:t>Hi (THEIR NAME), it’s (YOUR NAME) calling from Fernwood (insert club name), how are you?</a:t>
            </a:r>
          </a:p>
          <a:p>
            <a:pPr marL="0" indent="0">
              <a:buNone/>
            </a:pPr>
            <a:r>
              <a:rPr lang="en-AU" sz="1800" b="1" dirty="0"/>
              <a:t>The reason for my call is that I can see you have been a member of ours in the past and I would love to welcome you back by offering you a FREE 3 day pass. </a:t>
            </a:r>
          </a:p>
          <a:p>
            <a:pPr marL="0" indent="0">
              <a:buNone/>
            </a:pPr>
            <a:r>
              <a:rPr lang="en-AU" sz="1800" dirty="0"/>
              <a:t>Do you mind if I ask if you are doing any kind of </a:t>
            </a:r>
            <a:r>
              <a:rPr lang="en-AU" sz="1800" b="1" dirty="0"/>
              <a:t>EXERCISE</a:t>
            </a:r>
            <a:r>
              <a:rPr lang="en-AU" sz="1800" dirty="0"/>
              <a:t> at the moment? (Listen and respond)</a:t>
            </a:r>
          </a:p>
          <a:p>
            <a:pPr marL="0" indent="0">
              <a:buNone/>
            </a:pPr>
            <a:r>
              <a:rPr lang="en-AU" sz="1800" dirty="0"/>
              <a:t>What are your current health and wellness goals you would like to </a:t>
            </a:r>
            <a:r>
              <a:rPr lang="en-AU" sz="1800" b="1" dirty="0"/>
              <a:t>ACHIEVE??</a:t>
            </a:r>
            <a:endParaRPr lang="en-AU" sz="1800" dirty="0"/>
          </a:p>
          <a:p>
            <a:pPr marL="0" indent="0">
              <a:buNone/>
            </a:pPr>
            <a:r>
              <a:rPr lang="en-AU" sz="1800" dirty="0"/>
              <a:t>We have some great trainers and programs here and I’m sure we can help you with that.</a:t>
            </a:r>
          </a:p>
          <a:p>
            <a:pPr marL="0" indent="0">
              <a:buNone/>
            </a:pPr>
            <a:r>
              <a:rPr lang="en-AU" sz="1800" dirty="0"/>
              <a:t>What I’d </a:t>
            </a:r>
            <a:r>
              <a:rPr lang="en-AU" sz="1800" b="1" dirty="0"/>
              <a:t>love to do</a:t>
            </a:r>
            <a:r>
              <a:rPr lang="en-AU" sz="1800" dirty="0"/>
              <a:t> is invite you into the club so we can help you get started.</a:t>
            </a:r>
          </a:p>
          <a:p>
            <a:pPr marL="0" indent="0">
              <a:buNone/>
            </a:pPr>
            <a:r>
              <a:rPr lang="en-AU" sz="1800" b="1" dirty="0"/>
              <a:t>Do mornings, afternoons or evenings suit you best (NAME)? </a:t>
            </a:r>
            <a:r>
              <a:rPr lang="en-AU" sz="1800" dirty="0"/>
              <a:t>(Offer alternate choice, secure appointment)</a:t>
            </a:r>
          </a:p>
          <a:p>
            <a:pPr marL="0" indent="0">
              <a:buNone/>
            </a:pPr>
            <a:endParaRPr lang="en-AU" sz="1800" dirty="0"/>
          </a:p>
          <a:p>
            <a:pPr marL="0" indent="0">
              <a:buNone/>
            </a:pPr>
            <a:r>
              <a:rPr lang="en-AU" sz="1800" dirty="0"/>
              <a:t>Of course, trade in is the goal here</a:t>
            </a:r>
          </a:p>
          <a:p>
            <a:pPr marL="0" indent="0">
              <a:buNone/>
            </a:pPr>
            <a:endParaRPr lang="en-AU" dirty="0"/>
          </a:p>
        </p:txBody>
      </p:sp>
    </p:spTree>
    <p:extLst>
      <p:ext uri="{BB962C8B-B14F-4D97-AF65-F5344CB8AC3E}">
        <p14:creationId xmlns:p14="http://schemas.microsoft.com/office/powerpoint/2010/main" val="16355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Be transparent and </a:t>
            </a:r>
            <a:r>
              <a:rPr lang="en-AU"/>
              <a:t>gain confidence and trust.  </a:t>
            </a:r>
            <a:endParaRPr lang="en-AU" dirty="0"/>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516983" y="1243761"/>
            <a:ext cx="10941287" cy="5805263"/>
          </a:xfrm>
        </p:spPr>
        <p:txBody>
          <a:bodyPr/>
          <a:lstStyle/>
          <a:p>
            <a:pPr marL="0" indent="0">
              <a:buNone/>
            </a:pPr>
            <a:r>
              <a:rPr lang="en-AU" dirty="0"/>
              <a:t>During this time, prospects may ask questions around what will happen in the situation that we have to close our doors temporarily again.</a:t>
            </a:r>
          </a:p>
          <a:p>
            <a:pPr marL="0" indent="0">
              <a:buNone/>
            </a:pPr>
            <a:r>
              <a:rPr lang="en-AU" dirty="0"/>
              <a:t>We hope this is not the case but it is a fair question!!</a:t>
            </a:r>
          </a:p>
          <a:p>
            <a:pPr marL="0" indent="0">
              <a:buNone/>
            </a:pPr>
            <a:endParaRPr lang="en-AU" dirty="0"/>
          </a:p>
          <a:p>
            <a:pPr marL="0" indent="0">
              <a:buNone/>
            </a:pPr>
            <a:r>
              <a:rPr lang="en-AU" dirty="0"/>
              <a:t>This question is NOT a deal breaker, it is an opportunity for you to explain that your club has a plan. When you explain to a prospect that in this event their membership would be paused, it gives them the confidence to continue with joining.</a:t>
            </a:r>
          </a:p>
          <a:p>
            <a:pPr marL="0" indent="0">
              <a:buNone/>
            </a:pPr>
            <a:endParaRPr lang="en-AU" dirty="0"/>
          </a:p>
          <a:p>
            <a:pPr marL="0" indent="0">
              <a:buNone/>
            </a:pPr>
            <a:r>
              <a:rPr lang="en-AU" dirty="0"/>
              <a:t>Women in your club = Women ready to get started!</a:t>
            </a:r>
          </a:p>
        </p:txBody>
      </p:sp>
    </p:spTree>
    <p:extLst>
      <p:ext uri="{BB962C8B-B14F-4D97-AF65-F5344CB8AC3E}">
        <p14:creationId xmlns:p14="http://schemas.microsoft.com/office/powerpoint/2010/main" val="201148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 Urgency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616496" y="1052736"/>
            <a:ext cx="10959008" cy="5686464"/>
          </a:xfrm>
        </p:spPr>
        <p:txBody>
          <a:bodyPr/>
          <a:lstStyle/>
          <a:p>
            <a:pPr marL="0" indent="0">
              <a:buNone/>
            </a:pPr>
            <a:r>
              <a:rPr lang="en-AU" sz="2400" b="1" dirty="0"/>
              <a:t>Urgency – Not just about the offer but it MUST be goal orientated! Why wait?</a:t>
            </a:r>
            <a:endParaRPr lang="en-AU" sz="2400" dirty="0"/>
          </a:p>
          <a:p>
            <a:pPr marL="0" indent="0">
              <a:buNone/>
            </a:pPr>
            <a:r>
              <a:rPr lang="en-AU" sz="2400" dirty="0"/>
              <a:t>When you get started TODAY I can waive the Joining Fee and also give you the first week for free?? (create an additional tool to be used ONLY if necessary)</a:t>
            </a:r>
            <a:endParaRPr lang="en-AU" dirty="0"/>
          </a:p>
          <a:p>
            <a:pPr marL="0" indent="0">
              <a:buNone/>
            </a:pPr>
            <a:r>
              <a:rPr lang="en-AU" dirty="0"/>
              <a:t>ZJFF spans a two month period(no need to ever mention) attaching urgency will help women to get started TODAY.</a:t>
            </a:r>
          </a:p>
          <a:p>
            <a:pPr marL="0" indent="0">
              <a:buNone/>
            </a:pPr>
            <a:r>
              <a:rPr lang="en-AU" b="1" dirty="0">
                <a:solidFill>
                  <a:srgbClr val="B60CA2"/>
                </a:solidFill>
              </a:rPr>
              <a:t>At this time, limited memberships are available….</a:t>
            </a:r>
          </a:p>
          <a:p>
            <a:pPr marL="0" indent="0">
              <a:buNone/>
            </a:pPr>
            <a:r>
              <a:rPr lang="en-AU" b="1" dirty="0">
                <a:solidFill>
                  <a:srgbClr val="B60CA2"/>
                </a:solidFill>
              </a:rPr>
              <a:t>You have some great goals, let’s get you started….</a:t>
            </a:r>
          </a:p>
          <a:p>
            <a:pPr marL="0" indent="0">
              <a:buNone/>
            </a:pPr>
            <a:r>
              <a:rPr lang="en-AU" b="1" dirty="0"/>
              <a:t>NEEDS, NEEDS, NEEDS.</a:t>
            </a:r>
          </a:p>
          <a:p>
            <a:pPr marL="0" indent="0">
              <a:buNone/>
            </a:pPr>
            <a:r>
              <a:rPr lang="en-AU" dirty="0"/>
              <a:t>With every phone call…</a:t>
            </a:r>
          </a:p>
          <a:p>
            <a:pPr marL="0" indent="0">
              <a:buNone/>
            </a:pPr>
            <a:r>
              <a:rPr lang="en-AU" dirty="0"/>
              <a:t>With every tour…</a:t>
            </a:r>
          </a:p>
          <a:p>
            <a:pPr marL="0" indent="0">
              <a:buNone/>
            </a:pPr>
            <a:r>
              <a:rPr lang="en-AU" dirty="0"/>
              <a:t>When gaining every lead…</a:t>
            </a:r>
          </a:p>
          <a:p>
            <a:pPr marL="0" indent="0">
              <a:buNone/>
            </a:pPr>
            <a:r>
              <a:rPr lang="en-AU" dirty="0"/>
              <a:t>There simply is no better time to get started!</a:t>
            </a:r>
          </a:p>
          <a:p>
            <a:pPr marL="0" indent="0">
              <a:buNone/>
            </a:pPr>
            <a:endParaRPr lang="en-AU" b="1" dirty="0">
              <a:solidFill>
                <a:srgbClr val="B60CA2"/>
              </a:solidFill>
            </a:endParaRPr>
          </a:p>
          <a:p>
            <a:pPr marL="0" indent="0">
              <a:buNone/>
            </a:pPr>
            <a:endParaRPr lang="en-AU" dirty="0"/>
          </a:p>
          <a:p>
            <a:pPr marL="0" indent="0">
              <a:buNone/>
            </a:pPr>
            <a:endParaRPr lang="en-AU" dirty="0"/>
          </a:p>
        </p:txBody>
      </p:sp>
    </p:spTree>
    <p:extLst>
      <p:ext uri="{BB962C8B-B14F-4D97-AF65-F5344CB8AC3E}">
        <p14:creationId xmlns:p14="http://schemas.microsoft.com/office/powerpoint/2010/main" val="6565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6B5AE-BCE6-4AB8-ADF9-285E3700849F}"/>
              </a:ext>
            </a:extLst>
          </p:cNvPr>
          <p:cNvSpPr>
            <a:spLocks noGrp="1"/>
          </p:cNvSpPr>
          <p:nvPr>
            <p:ph type="body" sz="quarter" idx="10"/>
          </p:nvPr>
        </p:nvSpPr>
        <p:spPr/>
        <p:txBody>
          <a:bodyPr/>
          <a:lstStyle/>
          <a:p>
            <a:r>
              <a:rPr lang="en-AU" dirty="0"/>
              <a:t>Maximise ZJF opportunity </a:t>
            </a:r>
          </a:p>
        </p:txBody>
      </p:sp>
      <p:sp>
        <p:nvSpPr>
          <p:cNvPr id="3" name="Content Placeholder 2">
            <a:extLst>
              <a:ext uri="{FF2B5EF4-FFF2-40B4-BE49-F238E27FC236}">
                <a16:creationId xmlns:a16="http://schemas.microsoft.com/office/drawing/2014/main" id="{3DF023ED-AB97-43C0-8EDC-57D880EBBC92}"/>
              </a:ext>
            </a:extLst>
          </p:cNvPr>
          <p:cNvSpPr>
            <a:spLocks noGrp="1"/>
          </p:cNvSpPr>
          <p:nvPr>
            <p:ph sz="half" idx="1"/>
          </p:nvPr>
        </p:nvSpPr>
        <p:spPr>
          <a:xfrm>
            <a:off x="254643" y="1340769"/>
            <a:ext cx="11829327" cy="5279950"/>
          </a:xfrm>
        </p:spPr>
        <p:txBody>
          <a:bodyPr/>
          <a:lstStyle/>
          <a:p>
            <a:pPr marL="0" indent="0" algn="ctr">
              <a:buNone/>
            </a:pPr>
            <a:r>
              <a:rPr lang="en-AU" sz="3600" b="1" dirty="0">
                <a:solidFill>
                  <a:schemeClr val="tx1"/>
                </a:solidFill>
                <a:sym typeface="Wingdings" pitchFamily="2" charset="2"/>
              </a:rPr>
              <a:t>Good luck </a:t>
            </a:r>
          </a:p>
          <a:p>
            <a:pPr marL="0" indent="0" algn="ctr">
              <a:buNone/>
            </a:pPr>
            <a:r>
              <a:rPr lang="en-AU" sz="3600" b="1" dirty="0">
                <a:solidFill>
                  <a:schemeClr val="tx1"/>
                </a:solidFill>
                <a:sym typeface="Wingdings" pitchFamily="2" charset="2"/>
              </a:rPr>
              <a:t>PLAN, EXECUTE, SUCCEED</a:t>
            </a:r>
          </a:p>
          <a:p>
            <a:pPr marL="0" indent="0" algn="ctr">
              <a:buNone/>
            </a:pPr>
            <a:endParaRPr lang="en-AU" sz="3600" b="1" dirty="0">
              <a:solidFill>
                <a:schemeClr val="tx1"/>
              </a:solidFill>
              <a:sym typeface="Wingdings" pitchFamily="2" charset="2"/>
            </a:endParaRPr>
          </a:p>
          <a:p>
            <a:pPr marL="0" indent="0">
              <a:buNone/>
            </a:pPr>
            <a:r>
              <a:rPr lang="en-AU" sz="2600" b="1" dirty="0">
                <a:solidFill>
                  <a:srgbClr val="B60CA2"/>
                </a:solidFill>
              </a:rPr>
              <a:t>Reminders:</a:t>
            </a:r>
          </a:p>
          <a:p>
            <a:pPr marL="0" indent="0">
              <a:buNone/>
            </a:pPr>
            <a:br>
              <a:rPr lang="en-AU" sz="2600" b="1" dirty="0">
                <a:solidFill>
                  <a:srgbClr val="B60CA2"/>
                </a:solidFill>
              </a:rPr>
            </a:br>
            <a:r>
              <a:rPr lang="en-AU" sz="2600" b="1" dirty="0">
                <a:solidFill>
                  <a:srgbClr val="B60CA2"/>
                </a:solidFill>
              </a:rPr>
              <a:t>This webinar will be on Velpic and notes will be placed on the intranet.</a:t>
            </a:r>
          </a:p>
          <a:p>
            <a:pPr marL="0" indent="0">
              <a:buNone/>
            </a:pPr>
            <a:endParaRPr lang="en-AU" sz="2600" b="1" dirty="0">
              <a:solidFill>
                <a:srgbClr val="B60CA2"/>
              </a:solidFill>
            </a:endParaRPr>
          </a:p>
          <a:p>
            <a:pPr marL="0" indent="0">
              <a:buNone/>
            </a:pPr>
            <a:r>
              <a:rPr lang="en-AU" sz="2600" b="1" dirty="0">
                <a:solidFill>
                  <a:srgbClr val="B60CA2"/>
                </a:solidFill>
              </a:rPr>
              <a:t>Don’t forget to register for next weeks 2 hour back to basics sales training.</a:t>
            </a:r>
            <a:endParaRPr lang="en-AU" sz="2600" dirty="0">
              <a:solidFill>
                <a:srgbClr val="B60CA2"/>
              </a:solidFill>
            </a:endParaRPr>
          </a:p>
          <a:p>
            <a:pPr marL="0" indent="0">
              <a:buNone/>
            </a:pPr>
            <a:endParaRPr lang="en-AU" sz="3600" dirty="0"/>
          </a:p>
          <a:p>
            <a:pPr marL="0" indent="0" algn="ctr">
              <a:buNone/>
            </a:pPr>
            <a:endParaRPr lang="en-AU" sz="3600" b="1" dirty="0">
              <a:solidFill>
                <a:schemeClr val="tx1"/>
              </a:solidFill>
              <a:sym typeface="Wingdings" pitchFamily="2" charset="2"/>
            </a:endParaRPr>
          </a:p>
          <a:p>
            <a:pPr marL="0" indent="0">
              <a:buNone/>
            </a:pPr>
            <a:endParaRPr lang="en-AU" dirty="0"/>
          </a:p>
        </p:txBody>
      </p:sp>
    </p:spTree>
    <p:extLst>
      <p:ext uri="{BB962C8B-B14F-4D97-AF65-F5344CB8AC3E}">
        <p14:creationId xmlns:p14="http://schemas.microsoft.com/office/powerpoint/2010/main" val="85217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a:xfrm>
            <a:off x="-6896" y="0"/>
            <a:ext cx="12192000" cy="1052736"/>
          </a:xfrm>
        </p:spPr>
        <p:txBody>
          <a:bodyPr/>
          <a:lstStyle/>
          <a:p>
            <a:r>
              <a:rPr lang="en-AU" dirty="0"/>
              <a:t>Let’s maximise ZJF opportunity</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a:xfrm>
            <a:off x="609600" y="1052736"/>
            <a:ext cx="10959008" cy="5083180"/>
          </a:xfrm>
        </p:spPr>
        <p:txBody>
          <a:bodyPr/>
          <a:lstStyle/>
          <a:p>
            <a:pPr marL="0" indent="0">
              <a:buNone/>
            </a:pPr>
            <a:endParaRPr lang="en-AU" b="1" dirty="0">
              <a:solidFill>
                <a:srgbClr val="B60CA2"/>
              </a:solidFill>
            </a:endParaRPr>
          </a:p>
          <a:p>
            <a:pPr marL="0" indent="0">
              <a:buNone/>
            </a:pPr>
            <a:r>
              <a:rPr lang="en-AU" b="1" dirty="0">
                <a:solidFill>
                  <a:srgbClr val="B60CA2"/>
                </a:solidFill>
              </a:rPr>
              <a:t>TIME TO GET EXCITED!!</a:t>
            </a:r>
          </a:p>
          <a:p>
            <a:pPr marL="0" indent="0">
              <a:buNone/>
            </a:pPr>
            <a:endParaRPr lang="en-AU" b="1" u="sng" dirty="0">
              <a:solidFill>
                <a:srgbClr val="B60CA2"/>
              </a:solidFill>
            </a:endParaRPr>
          </a:p>
          <a:p>
            <a:pPr marL="0" indent="0">
              <a:buNone/>
            </a:pPr>
            <a:r>
              <a:rPr lang="en-AU" b="1" dirty="0">
                <a:solidFill>
                  <a:srgbClr val="B60CA2"/>
                </a:solidFill>
              </a:rPr>
              <a:t>- Plan</a:t>
            </a:r>
          </a:p>
          <a:p>
            <a:pPr marL="0" indent="0">
              <a:buNone/>
            </a:pPr>
            <a:r>
              <a:rPr lang="en-AU" b="1" dirty="0">
                <a:solidFill>
                  <a:srgbClr val="B60CA2"/>
                </a:solidFill>
              </a:rPr>
              <a:t>- Execute</a:t>
            </a:r>
          </a:p>
          <a:p>
            <a:pPr marL="0" indent="0">
              <a:buNone/>
            </a:pPr>
            <a:r>
              <a:rPr lang="en-AU" b="1" dirty="0">
                <a:solidFill>
                  <a:srgbClr val="B60CA2"/>
                </a:solidFill>
              </a:rPr>
              <a:t>- Succeed</a:t>
            </a:r>
          </a:p>
          <a:p>
            <a:pPr>
              <a:buFontTx/>
              <a:buChar char="-"/>
            </a:pPr>
            <a:endParaRPr lang="en-AU" b="1" dirty="0">
              <a:solidFill>
                <a:srgbClr val="B60CA2"/>
              </a:solidFill>
            </a:endParaRPr>
          </a:p>
          <a:p>
            <a:pPr marL="0" indent="0">
              <a:buNone/>
            </a:pPr>
            <a:r>
              <a:rPr lang="en-AU" b="1" dirty="0">
                <a:solidFill>
                  <a:srgbClr val="B60CA2"/>
                </a:solidFill>
              </a:rPr>
              <a:t>This webinar will be on Velpic and notes will be on the intranet.</a:t>
            </a:r>
            <a:endParaRPr lang="en-AU" dirty="0">
              <a:solidFill>
                <a:srgbClr val="B60CA2"/>
              </a:solidFill>
            </a:endParaRPr>
          </a:p>
          <a:p>
            <a:pPr marL="0" indent="0">
              <a:buNone/>
            </a:pPr>
            <a:endParaRPr lang="en-AU" dirty="0"/>
          </a:p>
          <a:p>
            <a:endParaRPr lang="en-AU" dirty="0"/>
          </a:p>
          <a:p>
            <a:endParaRPr lang="en-AU" dirty="0"/>
          </a:p>
        </p:txBody>
      </p:sp>
      <p:pic>
        <p:nvPicPr>
          <p:cNvPr id="3073" name="Picture 1" descr="page2image62269728">
            <a:extLst>
              <a:ext uri="{FF2B5EF4-FFF2-40B4-BE49-F238E27FC236}">
                <a16:creationId xmlns:a16="http://schemas.microsoft.com/office/drawing/2014/main" id="{78E3175D-4646-1C41-B551-0F2351E12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image62269728">
            <a:extLst>
              <a:ext uri="{FF2B5EF4-FFF2-40B4-BE49-F238E27FC236}">
                <a16:creationId xmlns:a16="http://schemas.microsoft.com/office/drawing/2014/main" id="{629701BE-0E28-4146-A211-E2980A9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2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Campaign Objectives</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a:xfrm>
            <a:off x="269823" y="1340769"/>
            <a:ext cx="11662347" cy="4525963"/>
          </a:xfrm>
        </p:spPr>
        <p:txBody>
          <a:bodyPr/>
          <a:lstStyle/>
          <a:p>
            <a:pPr marL="0" indent="0">
              <a:buNone/>
            </a:pPr>
            <a:endParaRPr lang="en-AU" dirty="0"/>
          </a:p>
          <a:p>
            <a:pPr marL="0" indent="0">
              <a:buNone/>
            </a:pPr>
            <a:r>
              <a:rPr lang="en-AU" dirty="0"/>
              <a:t>➤ To build awareness of the Zero Joining Fee offer</a:t>
            </a:r>
            <a:br>
              <a:rPr lang="en-AU" dirty="0"/>
            </a:br>
            <a:r>
              <a:rPr lang="en-AU" dirty="0"/>
              <a:t>➤ To </a:t>
            </a:r>
            <a:r>
              <a:rPr lang="en-AU" b="1" dirty="0"/>
              <a:t>drive fresh enquiries </a:t>
            </a:r>
            <a:r>
              <a:rPr lang="en-AU" dirty="0"/>
              <a:t>and therefore new m/ships (in club, online, phone)</a:t>
            </a:r>
            <a:br>
              <a:rPr lang="en-AU" dirty="0"/>
            </a:br>
            <a:r>
              <a:rPr lang="en-AU" dirty="0"/>
              <a:t>➤ To encourage </a:t>
            </a:r>
            <a:r>
              <a:rPr lang="en-AU" b="1" dirty="0"/>
              <a:t>existing prospects/past members</a:t>
            </a:r>
            <a:r>
              <a:rPr lang="en-AU" dirty="0"/>
              <a:t> to join Fernwood </a:t>
            </a:r>
          </a:p>
          <a:p>
            <a:pPr marL="0" indent="0">
              <a:buNone/>
            </a:pPr>
            <a:r>
              <a:rPr lang="en-AU" dirty="0"/>
              <a:t>➤ To launch and drive online join memberships. Get VERY excited about this!</a:t>
            </a:r>
            <a:br>
              <a:rPr lang="en-AU" dirty="0"/>
            </a:br>
            <a:r>
              <a:rPr lang="en-AU" dirty="0"/>
              <a:t>➤ To support Fernwood’s brand engagement and unique selling points </a:t>
            </a:r>
          </a:p>
          <a:p>
            <a:pPr marL="0" indent="0">
              <a:buNone/>
            </a:pPr>
            <a:endParaRPr lang="en-AU" dirty="0"/>
          </a:p>
          <a:p>
            <a:pPr marL="0" indent="0">
              <a:buNone/>
            </a:pPr>
            <a:r>
              <a:rPr lang="en-AU" dirty="0"/>
              <a:t>Visit the intranet to find the toolkit which includes all the campaign details.</a:t>
            </a:r>
          </a:p>
          <a:p>
            <a:pPr marL="0" indent="0">
              <a:buNone/>
            </a:pPr>
            <a:endParaRPr lang="en-AU" dirty="0"/>
          </a:p>
        </p:txBody>
      </p:sp>
    </p:spTree>
    <p:extLst>
      <p:ext uri="{BB962C8B-B14F-4D97-AF65-F5344CB8AC3E}">
        <p14:creationId xmlns:p14="http://schemas.microsoft.com/office/powerpoint/2010/main" val="429299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9CA0A-00B8-421D-8E99-9900E263EED7}"/>
              </a:ext>
            </a:extLst>
          </p:cNvPr>
          <p:cNvSpPr>
            <a:spLocks noGrp="1"/>
          </p:cNvSpPr>
          <p:nvPr>
            <p:ph type="body" sz="quarter" idx="10"/>
          </p:nvPr>
        </p:nvSpPr>
        <p:spPr/>
        <p:txBody>
          <a:bodyPr/>
          <a:lstStyle/>
          <a:p>
            <a:r>
              <a:rPr lang="en-AU" dirty="0"/>
              <a:t>Campaign period</a:t>
            </a:r>
          </a:p>
        </p:txBody>
      </p:sp>
      <p:sp>
        <p:nvSpPr>
          <p:cNvPr id="3" name="Content Placeholder 2">
            <a:extLst>
              <a:ext uri="{FF2B5EF4-FFF2-40B4-BE49-F238E27FC236}">
                <a16:creationId xmlns:a16="http://schemas.microsoft.com/office/drawing/2014/main" id="{227387C8-C8AE-4D3F-8DFC-697EAE1F449F}"/>
              </a:ext>
            </a:extLst>
          </p:cNvPr>
          <p:cNvSpPr>
            <a:spLocks noGrp="1"/>
          </p:cNvSpPr>
          <p:nvPr>
            <p:ph sz="half" idx="1"/>
          </p:nvPr>
        </p:nvSpPr>
        <p:spPr>
          <a:xfrm>
            <a:off x="609600" y="1340769"/>
            <a:ext cx="10959008" cy="5352639"/>
          </a:xfrm>
        </p:spPr>
        <p:txBody>
          <a:bodyPr/>
          <a:lstStyle/>
          <a:p>
            <a:pPr marL="0" indent="0">
              <a:buNone/>
            </a:pPr>
            <a:r>
              <a:rPr lang="en-AU" dirty="0"/>
              <a:t> </a:t>
            </a:r>
          </a:p>
          <a:p>
            <a:pPr marL="0" indent="0">
              <a:buNone/>
            </a:pPr>
            <a:r>
              <a:rPr lang="en-AU" b="1" dirty="0"/>
              <a:t>Zero Joining Fee will run from </a:t>
            </a:r>
          </a:p>
          <a:p>
            <a:pPr marL="0" indent="0">
              <a:buNone/>
            </a:pPr>
            <a:r>
              <a:rPr lang="en-AU" b="1" dirty="0"/>
              <a:t>Saturday 1 August to Wednesday 30 September 2020. </a:t>
            </a:r>
          </a:p>
          <a:p>
            <a:pPr marL="0" indent="0">
              <a:buNone/>
            </a:pPr>
            <a:endParaRPr lang="en-AU" b="1" dirty="0"/>
          </a:p>
          <a:p>
            <a:pPr marL="0" indent="0">
              <a:buNone/>
            </a:pPr>
            <a:r>
              <a:rPr lang="en-AU" b="1" dirty="0"/>
              <a:t>A supporting 3-day sale will run from 29-31 August to create an additional campaign push and a strong end to August.</a:t>
            </a:r>
          </a:p>
          <a:p>
            <a:pPr marL="0" indent="0">
              <a:buNone/>
            </a:pPr>
            <a:endParaRPr lang="en-AU" b="1" dirty="0"/>
          </a:p>
          <a:p>
            <a:pPr marL="0" indent="0">
              <a:buNone/>
            </a:pPr>
            <a:r>
              <a:rPr lang="en-AU" b="1" dirty="0"/>
              <a:t>Get off to a great start and maximise EVERY day. This Saturday!</a:t>
            </a:r>
            <a:endParaRPr lang="en-AU" dirty="0"/>
          </a:p>
          <a:p>
            <a:pPr marL="0" indent="0">
              <a:buNone/>
            </a:pPr>
            <a:endParaRPr lang="en-AU" dirty="0"/>
          </a:p>
        </p:txBody>
      </p:sp>
    </p:spTree>
    <p:extLst>
      <p:ext uri="{BB962C8B-B14F-4D97-AF65-F5344CB8AC3E}">
        <p14:creationId xmlns:p14="http://schemas.microsoft.com/office/powerpoint/2010/main" val="28811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FE84A-31DE-4CDC-AA45-74E675F1562B}"/>
              </a:ext>
            </a:extLst>
          </p:cNvPr>
          <p:cNvSpPr>
            <a:spLocks noGrp="1"/>
          </p:cNvSpPr>
          <p:nvPr>
            <p:ph type="body" sz="quarter" idx="10"/>
          </p:nvPr>
        </p:nvSpPr>
        <p:spPr/>
        <p:txBody>
          <a:bodyPr/>
          <a:lstStyle/>
          <a:p>
            <a:r>
              <a:rPr lang="en-AU" dirty="0"/>
              <a:t>Marketing Collateral</a:t>
            </a:r>
          </a:p>
        </p:txBody>
      </p:sp>
      <p:sp>
        <p:nvSpPr>
          <p:cNvPr id="6" name="Rectangle 5">
            <a:extLst>
              <a:ext uri="{FF2B5EF4-FFF2-40B4-BE49-F238E27FC236}">
                <a16:creationId xmlns:a16="http://schemas.microsoft.com/office/drawing/2014/main" id="{FE2934EC-938C-3349-88AB-FC2E2F15EB1B}"/>
              </a:ext>
            </a:extLst>
          </p:cNvPr>
          <p:cNvSpPr/>
          <p:nvPr/>
        </p:nvSpPr>
        <p:spPr>
          <a:xfrm>
            <a:off x="5743179" y="3244334"/>
            <a:ext cx="705642" cy="369332"/>
          </a:xfrm>
          <a:prstGeom prst="rect">
            <a:avLst/>
          </a:prstGeom>
        </p:spPr>
        <p:txBody>
          <a:bodyPr wrap="none">
            <a:spAutoFit/>
          </a:bodyPr>
          <a:lstStyle/>
          <a:p>
            <a:r>
              <a:rPr lang="en-AU" dirty="0">
                <a:solidFill>
                  <a:srgbClr val="FFFFFF"/>
                </a:solidFill>
                <a:latin typeface="Gotham"/>
              </a:rPr>
              <a:t>$199 </a:t>
            </a:r>
            <a:endParaRPr lang="en-AU" dirty="0">
              <a:effectLst/>
            </a:endParaRPr>
          </a:p>
        </p:txBody>
      </p:sp>
      <p:pic>
        <p:nvPicPr>
          <p:cNvPr id="8204" name="Picture 12" descr="page6image38887872">
            <a:extLst>
              <a:ext uri="{FF2B5EF4-FFF2-40B4-BE49-F238E27FC236}">
                <a16:creationId xmlns:a16="http://schemas.microsoft.com/office/drawing/2014/main" id="{CA00BE04-7526-664C-B510-1409E237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1397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descr="page6image38887872">
            <a:extLst>
              <a:ext uri="{FF2B5EF4-FFF2-40B4-BE49-F238E27FC236}">
                <a16:creationId xmlns:a16="http://schemas.microsoft.com/office/drawing/2014/main" id="{8C39618F-21AE-094F-AA96-6A4892E28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1397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page6image38887872">
            <a:extLst>
              <a:ext uri="{FF2B5EF4-FFF2-40B4-BE49-F238E27FC236}">
                <a16:creationId xmlns:a16="http://schemas.microsoft.com/office/drawing/2014/main" id="{CC9BD38D-FB11-CB4D-888F-B7ADDC35A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139700"/>
          </a:xfrm>
          <a:prstGeom prst="rect">
            <a:avLst/>
          </a:prstGeom>
          <a:noFill/>
          <a:extLst>
            <a:ext uri="{909E8E84-426E-40DD-AFC4-6F175D3DCCD1}">
              <a14:hiddenFill xmlns:a14="http://schemas.microsoft.com/office/drawing/2010/main">
                <a:solidFill>
                  <a:srgbClr val="FFFFFF"/>
                </a:solidFill>
              </a14:hiddenFill>
            </a:ext>
          </a:extLst>
        </p:spPr>
      </p:pic>
      <p:pic>
        <p:nvPicPr>
          <p:cNvPr id="8207" name="Picture 15" descr="page6image38887872">
            <a:extLst>
              <a:ext uri="{FF2B5EF4-FFF2-40B4-BE49-F238E27FC236}">
                <a16:creationId xmlns:a16="http://schemas.microsoft.com/office/drawing/2014/main" id="{7E929283-4000-2B44-90F3-EC9C4519E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2700" cy="1397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83738D25-40A3-3245-98A7-D4711FBF709F}"/>
              </a:ext>
            </a:extLst>
          </p:cNvPr>
          <p:cNvSpPr>
            <a:spLocks noGrp="1"/>
          </p:cNvSpPr>
          <p:nvPr>
            <p:ph sz="half" idx="1"/>
          </p:nvPr>
        </p:nvSpPr>
        <p:spPr>
          <a:xfrm>
            <a:off x="609600" y="1340769"/>
            <a:ext cx="10959008" cy="5352639"/>
          </a:xfrm>
        </p:spPr>
        <p:txBody>
          <a:bodyPr/>
          <a:lstStyle/>
          <a:p>
            <a:pPr marL="0" indent="0">
              <a:buNone/>
            </a:pPr>
            <a:r>
              <a:rPr lang="en-AU" b="1" dirty="0"/>
              <a:t>Campaign assets available for download via VCM and the Marketing Hub on the Intranet. </a:t>
            </a:r>
            <a:endParaRPr lang="en-AU" dirty="0"/>
          </a:p>
          <a:p>
            <a:pPr>
              <a:buFontTx/>
              <a:buChar char="-"/>
            </a:pPr>
            <a:r>
              <a:rPr lang="en-AU" b="1" dirty="0"/>
              <a:t>A4 in club posters &amp; A4 external posters</a:t>
            </a:r>
          </a:p>
          <a:p>
            <a:pPr>
              <a:buFontTx/>
              <a:buChar char="-"/>
            </a:pPr>
            <a:r>
              <a:rPr lang="en-AU" b="1" dirty="0"/>
              <a:t>DL x 3 per page flyers</a:t>
            </a:r>
          </a:p>
          <a:p>
            <a:pPr>
              <a:buFontTx/>
              <a:buChar char="-"/>
            </a:pPr>
            <a:r>
              <a:rPr lang="en-AU" b="1" dirty="0"/>
              <a:t>Social assets for ZJF &amp; Agillic images for ZJF</a:t>
            </a:r>
          </a:p>
          <a:p>
            <a:pPr>
              <a:buFontTx/>
              <a:buChar char="-"/>
            </a:pPr>
            <a:r>
              <a:rPr lang="en-AU" b="1" dirty="0"/>
              <a:t>Social assets for August ZJF +10% close out</a:t>
            </a:r>
          </a:p>
          <a:p>
            <a:pPr>
              <a:buFontTx/>
              <a:buChar char="-"/>
            </a:pPr>
            <a:r>
              <a:rPr lang="en-AU" b="1" dirty="0"/>
              <a:t>Agillic assets for August ZJF +10% off close out</a:t>
            </a:r>
          </a:p>
          <a:p>
            <a:pPr>
              <a:buFontTx/>
              <a:buChar char="-"/>
            </a:pPr>
            <a:r>
              <a:rPr lang="en-AU" b="1" dirty="0"/>
              <a:t>Social assets for September Hurry last days</a:t>
            </a:r>
          </a:p>
          <a:p>
            <a:pPr>
              <a:buFontTx/>
              <a:buChar char="-"/>
            </a:pPr>
            <a:r>
              <a:rPr lang="en-AU" b="1" dirty="0"/>
              <a:t>Agillic assets for September Hurry last days</a:t>
            </a:r>
          </a:p>
          <a:p>
            <a:pPr>
              <a:buFontTx/>
              <a:buChar char="-"/>
            </a:pPr>
            <a:endParaRPr lang="en-AU" b="1" dirty="0"/>
          </a:p>
          <a:p>
            <a:pPr>
              <a:buFontTx/>
              <a:buChar char="-"/>
            </a:pPr>
            <a:endParaRPr lang="en-AU" b="1" dirty="0"/>
          </a:p>
          <a:p>
            <a:pPr>
              <a:buFontTx/>
              <a:buChar char="-"/>
            </a:pPr>
            <a:endParaRPr lang="en-AU" b="1" dirty="0"/>
          </a:p>
          <a:p>
            <a:pPr>
              <a:buFontTx/>
              <a:buChar char="-"/>
            </a:pPr>
            <a:endParaRPr lang="en-AU" b="1" dirty="0"/>
          </a:p>
          <a:p>
            <a:pPr>
              <a:buFontTx/>
              <a:buChar char="-"/>
            </a:pPr>
            <a:endParaRPr lang="en-AU" b="1"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173611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203A0-EE7E-422F-A474-A0A93A5B45E6}"/>
              </a:ext>
            </a:extLst>
          </p:cNvPr>
          <p:cNvSpPr>
            <a:spLocks noGrp="1"/>
          </p:cNvSpPr>
          <p:nvPr>
            <p:ph type="body" sz="quarter" idx="10"/>
          </p:nvPr>
        </p:nvSpPr>
        <p:spPr/>
        <p:txBody>
          <a:bodyPr/>
          <a:lstStyle/>
          <a:p>
            <a:r>
              <a:rPr lang="en-AU" dirty="0"/>
              <a:t>Promote on line join wherever possible</a:t>
            </a:r>
          </a:p>
        </p:txBody>
      </p:sp>
      <p:sp>
        <p:nvSpPr>
          <p:cNvPr id="3" name="Content Placeholder 2">
            <a:extLst>
              <a:ext uri="{FF2B5EF4-FFF2-40B4-BE49-F238E27FC236}">
                <a16:creationId xmlns:a16="http://schemas.microsoft.com/office/drawing/2014/main" id="{82B21A3E-60BF-45BE-9BC1-2EBDDD3F0436}"/>
              </a:ext>
            </a:extLst>
          </p:cNvPr>
          <p:cNvSpPr>
            <a:spLocks noGrp="1"/>
          </p:cNvSpPr>
          <p:nvPr>
            <p:ph sz="half" idx="1"/>
          </p:nvPr>
        </p:nvSpPr>
        <p:spPr>
          <a:xfrm>
            <a:off x="616496" y="1117569"/>
            <a:ext cx="10959008" cy="5242911"/>
          </a:xfrm>
        </p:spPr>
        <p:txBody>
          <a:bodyPr/>
          <a:lstStyle/>
          <a:p>
            <a:pPr marL="0" indent="0">
              <a:buNone/>
            </a:pPr>
            <a:r>
              <a:rPr lang="en-AU" b="1" dirty="0"/>
              <a:t>Make sure you have checked all Membership and Activation fees are correct in Exerp. Info for on line join comes directly from Exerp</a:t>
            </a:r>
          </a:p>
          <a:p>
            <a:pPr marL="0" indent="0">
              <a:buNone/>
            </a:pPr>
            <a:endParaRPr lang="en-AU" b="1" dirty="0"/>
          </a:p>
          <a:p>
            <a:pPr marL="0" indent="0">
              <a:buNone/>
            </a:pPr>
            <a:r>
              <a:rPr lang="en-AU" b="1" dirty="0"/>
              <a:t>CAMPAIGN CODES </a:t>
            </a:r>
            <a:endParaRPr lang="en-AU" dirty="0"/>
          </a:p>
          <a:p>
            <a:r>
              <a:rPr lang="en-AU" b="1" dirty="0"/>
              <a:t>#IJoinedFernwood </a:t>
            </a:r>
            <a:endParaRPr lang="en-AU" dirty="0"/>
          </a:p>
          <a:p>
            <a:pPr marL="0" indent="0">
              <a:buNone/>
            </a:pPr>
            <a:r>
              <a:rPr lang="en-AU" dirty="0"/>
              <a:t>This will waive the joining fee for both 12- &amp; 18-month memberships. This code will only be valid between 1/08/20 - 30/09/20. </a:t>
            </a:r>
          </a:p>
          <a:p>
            <a:r>
              <a:rPr lang="en-AU" b="1" dirty="0"/>
              <a:t>#IJoinedFernwood+10 </a:t>
            </a:r>
            <a:endParaRPr lang="en-AU" dirty="0"/>
          </a:p>
          <a:p>
            <a:pPr marL="0" indent="0">
              <a:buNone/>
            </a:pPr>
            <a:r>
              <a:rPr lang="en-AU" dirty="0"/>
              <a:t>This will waive the joining fee for both 12- &amp; 18-month memberships plus 10% off their membership rate. This code will only be valid between 29/08/20 - 31/08/20. </a:t>
            </a:r>
          </a:p>
          <a:p>
            <a:pPr marL="0" indent="0">
              <a:buNone/>
            </a:pPr>
            <a:endParaRPr lang="en-AU" dirty="0"/>
          </a:p>
        </p:txBody>
      </p:sp>
    </p:spTree>
    <p:extLst>
      <p:ext uri="{BB962C8B-B14F-4D97-AF65-F5344CB8AC3E}">
        <p14:creationId xmlns:p14="http://schemas.microsoft.com/office/powerpoint/2010/main" val="413094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203A0-EE7E-422F-A474-A0A93A5B45E6}"/>
              </a:ext>
            </a:extLst>
          </p:cNvPr>
          <p:cNvSpPr>
            <a:spLocks noGrp="1"/>
          </p:cNvSpPr>
          <p:nvPr>
            <p:ph type="body" sz="quarter" idx="10"/>
          </p:nvPr>
        </p:nvSpPr>
        <p:spPr>
          <a:xfrm>
            <a:off x="0" y="0"/>
            <a:ext cx="12192000" cy="1052736"/>
          </a:xfrm>
        </p:spPr>
        <p:txBody>
          <a:bodyPr/>
          <a:lstStyle/>
          <a:p>
            <a:r>
              <a:rPr lang="en-AU" dirty="0"/>
              <a:t>On line Join</a:t>
            </a:r>
          </a:p>
        </p:txBody>
      </p:sp>
      <p:pic>
        <p:nvPicPr>
          <p:cNvPr id="2057" name="Picture 9" descr="page3image47913760">
            <a:extLst>
              <a:ext uri="{FF2B5EF4-FFF2-40B4-BE49-F238E27FC236}">
                <a16:creationId xmlns:a16="http://schemas.microsoft.com/office/drawing/2014/main" id="{D2237F4B-F727-864C-8358-D2D6C3C5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4" y="1593971"/>
            <a:ext cx="2959100" cy="32893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age3image47911520">
            <a:extLst>
              <a:ext uri="{FF2B5EF4-FFF2-40B4-BE49-F238E27FC236}">
                <a16:creationId xmlns:a16="http://schemas.microsoft.com/office/drawing/2014/main" id="{D7FFD000-C679-9543-A114-08E4096D5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4200" y="2222781"/>
            <a:ext cx="2959100" cy="622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55619ED-006F-EA47-AAA9-F205176F7839}"/>
              </a:ext>
            </a:extLst>
          </p:cNvPr>
          <p:cNvSpPr/>
          <p:nvPr/>
        </p:nvSpPr>
        <p:spPr>
          <a:xfrm>
            <a:off x="3730906" y="1761116"/>
            <a:ext cx="6096000" cy="923330"/>
          </a:xfrm>
          <a:prstGeom prst="rect">
            <a:avLst/>
          </a:prstGeom>
        </p:spPr>
        <p:txBody>
          <a:bodyPr>
            <a:spAutoFit/>
          </a:bodyPr>
          <a:lstStyle/>
          <a:p>
            <a:r>
              <a:rPr lang="en-AU" dirty="0">
                <a:latin typeface="Gotham"/>
              </a:rPr>
              <a:t>The online join form will ask the user to select their local club, membership type (12- or 18-month) and any add ons (such as personal training, FIIT30, etc.) </a:t>
            </a:r>
            <a:endParaRPr lang="en-AU" dirty="0"/>
          </a:p>
        </p:txBody>
      </p:sp>
      <p:pic>
        <p:nvPicPr>
          <p:cNvPr id="2059" name="Picture 11" descr="page3image47911520">
            <a:extLst>
              <a:ext uri="{FF2B5EF4-FFF2-40B4-BE49-F238E27FC236}">
                <a16:creationId xmlns:a16="http://schemas.microsoft.com/office/drawing/2014/main" id="{BA0F9A01-12AC-CE4D-AF35-32ACF2300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04" y="5470805"/>
            <a:ext cx="2959100" cy="622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B96CD7-5308-1142-A4F0-170CE2E4DD46}"/>
              </a:ext>
            </a:extLst>
          </p:cNvPr>
          <p:cNvSpPr/>
          <p:nvPr/>
        </p:nvSpPr>
        <p:spPr>
          <a:xfrm>
            <a:off x="3811930" y="5362898"/>
            <a:ext cx="6096000" cy="646331"/>
          </a:xfrm>
          <a:prstGeom prst="rect">
            <a:avLst/>
          </a:prstGeom>
        </p:spPr>
        <p:txBody>
          <a:bodyPr>
            <a:spAutoFit/>
          </a:bodyPr>
          <a:lstStyle/>
          <a:p>
            <a:r>
              <a:rPr lang="en-AU" dirty="0">
                <a:latin typeface="Gotham"/>
              </a:rPr>
              <a:t>At the ‘Review &amp; Payment’ section, the user will be prompted to enter the campaign code. </a:t>
            </a:r>
            <a:endParaRPr lang="en-AU" dirty="0"/>
          </a:p>
        </p:txBody>
      </p:sp>
    </p:spTree>
    <p:extLst>
      <p:ext uri="{BB962C8B-B14F-4D97-AF65-F5344CB8AC3E}">
        <p14:creationId xmlns:p14="http://schemas.microsoft.com/office/powerpoint/2010/main" val="347383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2E4DC4-C023-4034-BE8C-AE7EAA9011E6}"/>
              </a:ext>
            </a:extLst>
          </p:cNvPr>
          <p:cNvSpPr>
            <a:spLocks noGrp="1"/>
          </p:cNvSpPr>
          <p:nvPr>
            <p:ph type="body" sz="quarter" idx="10"/>
          </p:nvPr>
        </p:nvSpPr>
        <p:spPr/>
        <p:txBody>
          <a:bodyPr/>
          <a:lstStyle/>
          <a:p>
            <a:r>
              <a:rPr lang="en-AU" dirty="0"/>
              <a:t>Communications</a:t>
            </a:r>
          </a:p>
        </p:txBody>
      </p:sp>
      <p:graphicFrame>
        <p:nvGraphicFramePr>
          <p:cNvPr id="8" name="Content Placeholder 7">
            <a:extLst>
              <a:ext uri="{FF2B5EF4-FFF2-40B4-BE49-F238E27FC236}">
                <a16:creationId xmlns:a16="http://schemas.microsoft.com/office/drawing/2014/main" id="{D0AFED56-3EB6-5E42-BC4D-5BB53FC4A35E}"/>
              </a:ext>
            </a:extLst>
          </p:cNvPr>
          <p:cNvGraphicFramePr>
            <a:graphicFrameLocks noGrp="1"/>
          </p:cNvGraphicFramePr>
          <p:nvPr>
            <p:ph sz="half" idx="1"/>
            <p:extLst>
              <p:ext uri="{D42A27DB-BD31-4B8C-83A1-F6EECF244321}">
                <p14:modId xmlns:p14="http://schemas.microsoft.com/office/powerpoint/2010/main" val="628860982"/>
              </p:ext>
            </p:extLst>
          </p:nvPr>
        </p:nvGraphicFramePr>
        <p:xfrm>
          <a:off x="806369" y="2105367"/>
          <a:ext cx="10579261" cy="2225040"/>
        </p:xfrm>
        <a:graphic>
          <a:graphicData uri="http://schemas.openxmlformats.org/drawingml/2006/table">
            <a:tbl>
              <a:tblPr firstRow="1" bandRow="1">
                <a:tableStyleId>{5C22544A-7EE6-4342-B048-85BDC9FD1C3A}</a:tableStyleId>
              </a:tblPr>
              <a:tblGrid>
                <a:gridCol w="1648941">
                  <a:extLst>
                    <a:ext uri="{9D8B030D-6E8A-4147-A177-3AD203B41FA5}">
                      <a16:colId xmlns:a16="http://schemas.microsoft.com/office/drawing/2014/main" val="3847691138"/>
                    </a:ext>
                  </a:extLst>
                </a:gridCol>
                <a:gridCol w="1826419">
                  <a:extLst>
                    <a:ext uri="{9D8B030D-6E8A-4147-A177-3AD203B41FA5}">
                      <a16:colId xmlns:a16="http://schemas.microsoft.com/office/drawing/2014/main" val="2882142781"/>
                    </a:ext>
                  </a:extLst>
                </a:gridCol>
                <a:gridCol w="3816691">
                  <a:extLst>
                    <a:ext uri="{9D8B030D-6E8A-4147-A177-3AD203B41FA5}">
                      <a16:colId xmlns:a16="http://schemas.microsoft.com/office/drawing/2014/main" val="3548552522"/>
                    </a:ext>
                  </a:extLst>
                </a:gridCol>
                <a:gridCol w="3287210">
                  <a:extLst>
                    <a:ext uri="{9D8B030D-6E8A-4147-A177-3AD203B41FA5}">
                      <a16:colId xmlns:a16="http://schemas.microsoft.com/office/drawing/2014/main" val="3617452987"/>
                    </a:ext>
                  </a:extLst>
                </a:gridCol>
              </a:tblGrid>
              <a:tr h="370840">
                <a:tc>
                  <a:txBody>
                    <a:bodyPr/>
                    <a:lstStyle/>
                    <a:p>
                      <a:r>
                        <a:rPr lang="en-US" dirty="0"/>
                        <a:t>Date</a:t>
                      </a:r>
                    </a:p>
                  </a:txBody>
                  <a:tcPr/>
                </a:tc>
                <a:tc>
                  <a:txBody>
                    <a:bodyPr/>
                    <a:lstStyle/>
                    <a:p>
                      <a:r>
                        <a:rPr lang="en-US" dirty="0"/>
                        <a:t>Time</a:t>
                      </a:r>
                    </a:p>
                  </a:txBody>
                  <a:tcPr/>
                </a:tc>
                <a:tc>
                  <a:txBody>
                    <a:bodyPr/>
                    <a:lstStyle/>
                    <a:p>
                      <a:r>
                        <a:rPr lang="en-US" dirty="0"/>
                        <a:t>Email Title</a:t>
                      </a:r>
                    </a:p>
                  </a:txBody>
                  <a:tcPr/>
                </a:tc>
                <a:tc>
                  <a:txBody>
                    <a:bodyPr/>
                    <a:lstStyle/>
                    <a:p>
                      <a:r>
                        <a:rPr lang="en-US" dirty="0"/>
                        <a:t>Sent by</a:t>
                      </a:r>
                    </a:p>
                  </a:txBody>
                  <a:tcPr/>
                </a:tc>
                <a:extLst>
                  <a:ext uri="{0D108BD9-81ED-4DB2-BD59-A6C34878D82A}">
                    <a16:rowId xmlns:a16="http://schemas.microsoft.com/office/drawing/2014/main" val="2025503629"/>
                  </a:ext>
                </a:extLst>
              </a:tr>
              <a:tr h="370840">
                <a:tc>
                  <a:txBody>
                    <a:bodyPr/>
                    <a:lstStyle/>
                    <a:p>
                      <a:r>
                        <a:rPr lang="en-US" dirty="0"/>
                        <a:t>*Sat Aug 1st</a:t>
                      </a:r>
                    </a:p>
                  </a:txBody>
                  <a:tcPr/>
                </a:tc>
                <a:tc>
                  <a:txBody>
                    <a:bodyPr/>
                    <a:lstStyle/>
                    <a:p>
                      <a:r>
                        <a:rPr lang="en-US" dirty="0"/>
                        <a:t>8am</a:t>
                      </a:r>
                    </a:p>
                  </a:txBody>
                  <a:tcPr/>
                </a:tc>
                <a:tc>
                  <a:txBody>
                    <a:bodyPr/>
                    <a:lstStyle/>
                    <a:p>
                      <a:r>
                        <a:rPr lang="en-US" dirty="0"/>
                        <a:t>Promo teaser – ZJF starts today</a:t>
                      </a:r>
                    </a:p>
                  </a:txBody>
                  <a:tcPr/>
                </a:tc>
                <a:tc>
                  <a:txBody>
                    <a:bodyPr/>
                    <a:lstStyle/>
                    <a:p>
                      <a:r>
                        <a:rPr lang="en-US" dirty="0"/>
                        <a:t>Sent by NSO</a:t>
                      </a:r>
                    </a:p>
                  </a:txBody>
                  <a:tcPr/>
                </a:tc>
                <a:extLst>
                  <a:ext uri="{0D108BD9-81ED-4DB2-BD59-A6C34878D82A}">
                    <a16:rowId xmlns:a16="http://schemas.microsoft.com/office/drawing/2014/main" val="3831112661"/>
                  </a:ext>
                </a:extLst>
              </a:tr>
              <a:tr h="370840">
                <a:tc>
                  <a:txBody>
                    <a:bodyPr/>
                    <a:lstStyle/>
                    <a:p>
                      <a:r>
                        <a:rPr lang="en-US" dirty="0"/>
                        <a:t>Mon Aug 10</a:t>
                      </a:r>
                    </a:p>
                  </a:txBody>
                  <a:tcPr/>
                </a:tc>
                <a:tc>
                  <a:txBody>
                    <a:bodyPr/>
                    <a:lstStyle/>
                    <a:p>
                      <a:r>
                        <a:rPr lang="en-US" dirty="0"/>
                        <a:t>6pm</a:t>
                      </a:r>
                    </a:p>
                  </a:txBody>
                  <a:tcPr/>
                </a:tc>
                <a:tc>
                  <a:txBody>
                    <a:bodyPr/>
                    <a:lstStyle/>
                    <a:p>
                      <a:r>
                        <a:rPr lang="en-US" dirty="0"/>
                        <a:t>ZJF reminder</a:t>
                      </a:r>
                    </a:p>
                  </a:txBody>
                  <a:tcPr/>
                </a:tc>
                <a:tc>
                  <a:txBody>
                    <a:bodyPr/>
                    <a:lstStyle/>
                    <a:p>
                      <a:r>
                        <a:rPr lang="en-US" dirty="0"/>
                        <a:t>Sent by club</a:t>
                      </a:r>
                    </a:p>
                  </a:txBody>
                  <a:tcPr/>
                </a:tc>
                <a:extLst>
                  <a:ext uri="{0D108BD9-81ED-4DB2-BD59-A6C34878D82A}">
                    <a16:rowId xmlns:a16="http://schemas.microsoft.com/office/drawing/2014/main" val="3612078885"/>
                  </a:ext>
                </a:extLst>
              </a:tr>
              <a:tr h="370840">
                <a:tc>
                  <a:txBody>
                    <a:bodyPr/>
                    <a:lstStyle/>
                    <a:p>
                      <a:r>
                        <a:rPr lang="en-US" dirty="0"/>
                        <a:t>*Sat Aug 29</a:t>
                      </a:r>
                    </a:p>
                  </a:txBody>
                  <a:tcPr/>
                </a:tc>
                <a:tc>
                  <a:txBody>
                    <a:bodyPr/>
                    <a:lstStyle/>
                    <a:p>
                      <a:r>
                        <a:rPr lang="en-US" dirty="0"/>
                        <a:t>8am</a:t>
                      </a:r>
                    </a:p>
                  </a:txBody>
                  <a:tcPr/>
                </a:tc>
                <a:tc>
                  <a:txBody>
                    <a:bodyPr/>
                    <a:lstStyle/>
                    <a:p>
                      <a:r>
                        <a:rPr lang="en-US" dirty="0"/>
                        <a:t>3 day sale starts today</a:t>
                      </a:r>
                    </a:p>
                  </a:txBody>
                  <a:tcPr/>
                </a:tc>
                <a:tc>
                  <a:txBody>
                    <a:bodyPr/>
                    <a:lstStyle/>
                    <a:p>
                      <a:r>
                        <a:rPr lang="en-US" dirty="0"/>
                        <a:t>Sent by NSO</a:t>
                      </a:r>
                    </a:p>
                  </a:txBody>
                  <a:tcPr/>
                </a:tc>
                <a:extLst>
                  <a:ext uri="{0D108BD9-81ED-4DB2-BD59-A6C34878D82A}">
                    <a16:rowId xmlns:a16="http://schemas.microsoft.com/office/drawing/2014/main" val="2614516075"/>
                  </a:ext>
                </a:extLst>
              </a:tr>
              <a:tr h="370840">
                <a:tc>
                  <a:txBody>
                    <a:bodyPr/>
                    <a:lstStyle/>
                    <a:p>
                      <a:r>
                        <a:rPr lang="en-US" dirty="0"/>
                        <a:t>Mon Sep 14</a:t>
                      </a:r>
                    </a:p>
                  </a:txBody>
                  <a:tcPr/>
                </a:tc>
                <a:tc>
                  <a:txBody>
                    <a:bodyPr/>
                    <a:lstStyle/>
                    <a:p>
                      <a:r>
                        <a:rPr lang="en-US" dirty="0"/>
                        <a:t>6pm</a:t>
                      </a:r>
                    </a:p>
                  </a:txBody>
                  <a:tcPr/>
                </a:tc>
                <a:tc>
                  <a:txBody>
                    <a:bodyPr/>
                    <a:lstStyle/>
                    <a:p>
                      <a:r>
                        <a:rPr lang="en-US" dirty="0"/>
                        <a:t>ZJF reminder + challenge promo</a:t>
                      </a:r>
                    </a:p>
                  </a:txBody>
                  <a:tcPr/>
                </a:tc>
                <a:tc>
                  <a:txBody>
                    <a:bodyPr/>
                    <a:lstStyle/>
                    <a:p>
                      <a:r>
                        <a:rPr lang="en-US" dirty="0"/>
                        <a:t>Sent by club</a:t>
                      </a:r>
                    </a:p>
                  </a:txBody>
                  <a:tcPr/>
                </a:tc>
                <a:extLst>
                  <a:ext uri="{0D108BD9-81ED-4DB2-BD59-A6C34878D82A}">
                    <a16:rowId xmlns:a16="http://schemas.microsoft.com/office/drawing/2014/main" val="845958639"/>
                  </a:ext>
                </a:extLst>
              </a:tr>
              <a:tr h="370840">
                <a:tc>
                  <a:txBody>
                    <a:bodyPr/>
                    <a:lstStyle/>
                    <a:p>
                      <a:r>
                        <a:rPr lang="en-US" dirty="0"/>
                        <a:t>Sun Sep 27</a:t>
                      </a:r>
                    </a:p>
                  </a:txBody>
                  <a:tcPr/>
                </a:tc>
                <a:tc>
                  <a:txBody>
                    <a:bodyPr/>
                    <a:lstStyle/>
                    <a:p>
                      <a:r>
                        <a:rPr lang="en-US" dirty="0"/>
                        <a:t>7pm</a:t>
                      </a:r>
                    </a:p>
                  </a:txBody>
                  <a:tcPr/>
                </a:tc>
                <a:tc>
                  <a:txBody>
                    <a:bodyPr/>
                    <a:lstStyle/>
                    <a:p>
                      <a:r>
                        <a:rPr lang="en-US" dirty="0"/>
                        <a:t>ZJF last chance + challenge promo</a:t>
                      </a:r>
                    </a:p>
                  </a:txBody>
                  <a:tcPr/>
                </a:tc>
                <a:tc>
                  <a:txBody>
                    <a:bodyPr/>
                    <a:lstStyle/>
                    <a:p>
                      <a:r>
                        <a:rPr lang="en-US" dirty="0"/>
                        <a:t>Sent by club</a:t>
                      </a:r>
                    </a:p>
                  </a:txBody>
                  <a:tcPr/>
                </a:tc>
                <a:extLst>
                  <a:ext uri="{0D108BD9-81ED-4DB2-BD59-A6C34878D82A}">
                    <a16:rowId xmlns:a16="http://schemas.microsoft.com/office/drawing/2014/main" val="1643669003"/>
                  </a:ext>
                </a:extLst>
              </a:tr>
            </a:tbl>
          </a:graphicData>
        </a:graphic>
      </p:graphicFrame>
    </p:spTree>
    <p:extLst>
      <p:ext uri="{BB962C8B-B14F-4D97-AF65-F5344CB8AC3E}">
        <p14:creationId xmlns:p14="http://schemas.microsoft.com/office/powerpoint/2010/main" val="3772483692"/>
      </p:ext>
    </p:extLst>
  </p:cSld>
  <p:clrMapOvr>
    <a:masterClrMapping/>
  </p:clrMapOvr>
</p:sld>
</file>

<file path=ppt/theme/theme1.xml><?xml version="1.0" encoding="utf-8"?>
<a:theme xmlns:a="http://schemas.openxmlformats.org/drawingml/2006/main" name="MARKETING REPORT February 2011">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6062"/>
      </a:hlink>
      <a:folHlink>
        <a:srgbClr val="800080"/>
      </a:folHlink>
    </a:clrScheme>
    <a:fontScheme name="Custom 1">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8CD4106AAEC46BA8A7C14158394C2" ma:contentTypeVersion="17" ma:contentTypeDescription="Create a new document." ma:contentTypeScope="" ma:versionID="6ff35fb625cdba4342ac34d6d9286f49">
  <xsd:schema xmlns:xsd="http://www.w3.org/2001/XMLSchema" xmlns:xs="http://www.w3.org/2001/XMLSchema" xmlns:p="http://schemas.microsoft.com/office/2006/metadata/properties" xmlns:ns2="acfaf285-eab0-40ed-91d4-c3b5a139516d" xmlns:ns3="08037c2b-8471-4b6c-96d3-4620c393335a" targetNamespace="http://schemas.microsoft.com/office/2006/metadata/properties" ma:root="true" ma:fieldsID="a7950c5ad817263078f8e4258e474e17" ns2:_="" ns3:_="">
    <xsd:import namespace="acfaf285-eab0-40ed-91d4-c3b5a139516d"/>
    <xsd:import namespace="08037c2b-8471-4b6c-96d3-4620c39333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af285-eab0-40ed-91d4-c3b5a13951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61e4027-e16d-45d1-a889-a519802bfd4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037c2b-8471-4b6c-96d3-4620c393335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5ca3d11-8959-469d-ab1d-aa265c59da78}" ma:internalName="TaxCatchAll" ma:showField="CatchAllData" ma:web="08037c2b-8471-4b6c-96d3-4620c39333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037c2b-8471-4b6c-96d3-4620c393335a">
      <UserInfo>
        <DisplayName/>
        <AccountId xsi:nil="true"/>
        <AccountType/>
      </UserInfo>
    </SharedWithUsers>
    <MediaLengthInSeconds xmlns="acfaf285-eab0-40ed-91d4-c3b5a139516d" xsi:nil="true"/>
    <TaxCatchAll xmlns="08037c2b-8471-4b6c-96d3-4620c393335a" xsi:nil="true"/>
    <lcf76f155ced4ddcb4097134ff3c332f xmlns="acfaf285-eab0-40ed-91d4-c3b5a139516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D185CBD-E4F2-4E2B-92C6-C91939FBDD9D}"/>
</file>

<file path=customXml/itemProps2.xml><?xml version="1.0" encoding="utf-8"?>
<ds:datastoreItem xmlns:ds="http://schemas.openxmlformats.org/officeDocument/2006/customXml" ds:itemID="{2501ECBA-9652-4863-AFAA-001B8DF6B2FA}"/>
</file>

<file path=customXml/itemProps3.xml><?xml version="1.0" encoding="utf-8"?>
<ds:datastoreItem xmlns:ds="http://schemas.openxmlformats.org/officeDocument/2006/customXml" ds:itemID="{52C8FC1D-C6C6-45CC-9B7A-50C20F49C3CE}"/>
</file>

<file path=docProps/app.xml><?xml version="1.0" encoding="utf-8"?>
<Properties xmlns="http://schemas.openxmlformats.org/officeDocument/2006/extended-properties" xmlns:vt="http://schemas.openxmlformats.org/officeDocument/2006/docPropsVTypes">
  <TotalTime>13183</TotalTime>
  <Words>2369</Words>
  <Application>Microsoft Macintosh PowerPoint</Application>
  <PresentationFormat>Widescreen</PresentationFormat>
  <Paragraphs>370</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Unicode MS</vt:lpstr>
      <vt:lpstr>Arial</vt:lpstr>
      <vt:lpstr>Calibri</vt:lpstr>
      <vt:lpstr>Gotham</vt:lpstr>
      <vt:lpstr>Times New Roman</vt:lpstr>
      <vt:lpstr>MARKETING REPORT February 2011</vt:lpstr>
      <vt:lpstr>  Maximise your ZJF   Campaign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Talkbox</dc:title>
  <dc:creator>Lisa O'Brien</dc:creator>
  <cp:lastModifiedBy>Grant Wheaton</cp:lastModifiedBy>
  <cp:revision>234</cp:revision>
  <cp:lastPrinted>2019-06-14T01:49:16Z</cp:lastPrinted>
  <dcterms:created xsi:type="dcterms:W3CDTF">2017-06-20T02:26:09Z</dcterms:created>
  <dcterms:modified xsi:type="dcterms:W3CDTF">2020-07-28T02:41:46Z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0x0101001D48CD4106AAEC46BA8A7C14158394C2</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