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1" r:id="rId2"/>
    <p:sldId id="279" r:id="rId3"/>
    <p:sldId id="302" r:id="rId4"/>
    <p:sldId id="287" r:id="rId5"/>
    <p:sldId id="286" r:id="rId6"/>
    <p:sldId id="288" r:id="rId7"/>
    <p:sldId id="301" r:id="rId8"/>
    <p:sldId id="280" r:id="rId9"/>
    <p:sldId id="281" r:id="rId10"/>
    <p:sldId id="303" r:id="rId11"/>
    <p:sldId id="283" r:id="rId12"/>
    <p:sldId id="289" r:id="rId13"/>
    <p:sldId id="290" r:id="rId14"/>
    <p:sldId id="291" r:id="rId15"/>
    <p:sldId id="292" r:id="rId16"/>
    <p:sldId id="293" r:id="rId17"/>
    <p:sldId id="277" r:id="rId18"/>
    <p:sldId id="296" r:id="rId19"/>
    <p:sldId id="297" r:id="rId20"/>
    <p:sldId id="298" r:id="rId21"/>
    <p:sldId id="299" r:id="rId22"/>
    <p:sldId id="300" r:id="rId23"/>
    <p:sldId id="304" r:id="rId24"/>
  </p:sldIdLst>
  <p:sldSz cx="9144000" cy="6858000" type="screen4x3"/>
  <p:notesSz cx="6797675" cy="9926638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18BF9B-4DCC-4CDE-AE9D-76942C3D23C2}">
          <p14:sldIdLst>
            <p14:sldId id="271"/>
            <p14:sldId id="279"/>
            <p14:sldId id="302"/>
            <p14:sldId id="287"/>
            <p14:sldId id="286"/>
            <p14:sldId id="288"/>
            <p14:sldId id="301"/>
            <p14:sldId id="280"/>
            <p14:sldId id="281"/>
            <p14:sldId id="303"/>
            <p14:sldId id="283"/>
            <p14:sldId id="289"/>
            <p14:sldId id="290"/>
            <p14:sldId id="291"/>
            <p14:sldId id="292"/>
            <p14:sldId id="293"/>
            <p14:sldId id="277"/>
            <p14:sldId id="296"/>
            <p14:sldId id="297"/>
            <p14:sldId id="298"/>
            <p14:sldId id="299"/>
            <p14:sldId id="300"/>
            <p14:sldId id="304"/>
          </p14:sldIdLst>
        </p14:section>
        <p14:section name="Untitled Section" id="{96D4BF1E-1299-40F9-8820-17615EBB0E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6E6"/>
    <a:srgbClr val="FFFFCC"/>
    <a:srgbClr val="FFCCFF"/>
    <a:srgbClr val="FFFF66"/>
    <a:srgbClr val="FFFF99"/>
    <a:srgbClr val="FFCCCC"/>
    <a:srgbClr val="FF99FF"/>
    <a:srgbClr val="EAEAEA"/>
    <a:srgbClr val="CDCDC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949E6-42A1-4464-B769-EF98E71304BF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B272-7D08-49BD-827E-C22901F08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Focuses Adipose tissue – fat cells</a:t>
            </a:r>
          </a:p>
          <a:p>
            <a:r>
              <a:rPr lang="en-US" dirty="0"/>
              <a:t>Everyone</a:t>
            </a:r>
            <a:r>
              <a:rPr lang="en-US" baseline="0" dirty="0"/>
              <a:t> has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B272-7D08-49BD-827E-C22901F0822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B272-7D08-49BD-827E-C22901F0822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tock_000008587369Sml.jpg"/>
          <p:cNvPicPr>
            <a:picLocks noChangeAspect="1"/>
          </p:cNvPicPr>
          <p:nvPr userDrawn="1"/>
        </p:nvPicPr>
        <p:blipFill>
          <a:blip r:embed="rId13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968" y="0"/>
            <a:ext cx="4613896" cy="6885714"/>
          </a:xfrm>
          <a:prstGeom prst="rect">
            <a:avLst/>
          </a:prstGeom>
        </p:spPr>
      </p:pic>
      <p:pic>
        <p:nvPicPr>
          <p:cNvPr id="8" name="Picture 7" descr="IQ logo HR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98" y="44624"/>
            <a:ext cx="1828800" cy="1024128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69115" y="8158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iStock_000008587369Sm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649" y="0"/>
            <a:ext cx="4595327" cy="6858000"/>
          </a:xfrm>
          <a:prstGeom prst="rect">
            <a:avLst/>
          </a:prstGeom>
        </p:spPr>
      </p:pic>
      <p:pic>
        <p:nvPicPr>
          <p:cNvPr id="7" name="Picture 6" descr="IQ logo H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0" y="3571876"/>
            <a:ext cx="4000528" cy="22402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699792" y="2143116"/>
            <a:ext cx="5729860" cy="1752600"/>
          </a:xfrm>
        </p:spPr>
        <p:txBody>
          <a:bodyPr/>
          <a:lstStyle/>
          <a:p>
            <a:endParaRPr lang="en-US" dirty="0"/>
          </a:p>
          <a:p>
            <a:r>
              <a:rPr lang="en-US" sz="4800" b="1" dirty="0"/>
              <a:t>Welcome to cell-IQ</a:t>
            </a:r>
            <a:r>
              <a:rPr lang="en-AU" sz="4800" dirty="0"/>
              <a:t>™</a:t>
            </a:r>
            <a:endParaRPr lang="en-AU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8992" y="1916832"/>
            <a:ext cx="5715008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Typical loss over 8 treatments is 5-10 cm (per measurement).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Very dependant on depth of fat layer, </a:t>
            </a:r>
            <a:r>
              <a:rPr lang="en-GB" sz="2000" b="1" dirty="0"/>
              <a:t>diet</a:t>
            </a:r>
            <a:r>
              <a:rPr lang="en-GB" sz="2000" dirty="0"/>
              <a:t> and </a:t>
            </a:r>
            <a:r>
              <a:rPr lang="en-GB" sz="2000" b="1" dirty="0"/>
              <a:t>lifestyle.</a:t>
            </a:r>
          </a:p>
          <a:p>
            <a:pPr>
              <a:lnSpc>
                <a:spcPct val="80000"/>
              </a:lnSpc>
              <a:defRPr/>
            </a:pPr>
            <a:endParaRPr lang="en-GB" sz="2000" b="1" dirty="0"/>
          </a:p>
          <a:p>
            <a:pPr>
              <a:lnSpc>
                <a:spcPct val="80000"/>
              </a:lnSpc>
              <a:defRPr/>
            </a:pPr>
            <a:r>
              <a:rPr lang="en-GB" sz="2000" b="1" dirty="0"/>
              <a:t>Will I need future treatments?</a:t>
            </a:r>
          </a:p>
          <a:p>
            <a:pPr algn="ctr">
              <a:lnSpc>
                <a:spcPct val="80000"/>
              </a:lnSpc>
              <a:defRPr/>
            </a:pPr>
            <a:endParaRPr lang="en-GB" sz="2000" b="1" dirty="0"/>
          </a:p>
          <a:p>
            <a:pPr marL="273050" indent="-27305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Once fat is removed, it will only return if the calories in exceeds calories out.</a:t>
            </a:r>
          </a:p>
          <a:p>
            <a:pPr marL="273050" indent="-27305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Occasional or regular one off treatments can be scheduled to counter act diet blips.</a:t>
            </a:r>
          </a:p>
          <a:p>
            <a:pPr>
              <a:lnSpc>
                <a:spcPct val="80000"/>
              </a:lnSpc>
              <a:defRPr/>
            </a:pPr>
            <a:endParaRPr lang="en-GB" sz="2000" dirty="0"/>
          </a:p>
          <a:p>
            <a:pPr>
              <a:lnSpc>
                <a:spcPct val="80000"/>
              </a:lnSpc>
              <a:defRPr/>
            </a:pPr>
            <a:r>
              <a:rPr lang="en-GB" sz="2000" b="1" dirty="0"/>
              <a:t>How long will my treatments last?</a:t>
            </a:r>
          </a:p>
          <a:p>
            <a:pPr algn="ctr">
              <a:lnSpc>
                <a:spcPct val="80000"/>
              </a:lnSpc>
              <a:defRPr/>
            </a:pPr>
            <a:endParaRPr lang="en-GB" sz="2000" b="1" dirty="0"/>
          </a:p>
          <a:p>
            <a:pPr marL="273050" indent="-27305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b="1" dirty="0"/>
              <a:t> </a:t>
            </a:r>
            <a:r>
              <a:rPr lang="en-GB" sz="2000" dirty="0"/>
              <a:t>Simple maths, calories in = calories out.</a:t>
            </a:r>
          </a:p>
          <a:p>
            <a:pPr marL="273050" indent="-27305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b="1" dirty="0"/>
              <a:t> </a:t>
            </a:r>
            <a:r>
              <a:rPr lang="en-GB" sz="2000" dirty="0"/>
              <a:t>Once you buy a fat cell its yours to keep.</a:t>
            </a:r>
            <a:endParaRPr lang="en-GB" sz="2000" b="1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707904" y="1196752"/>
            <a:ext cx="3416513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GB" sz="3200" b="1" dirty="0"/>
              <a:t>What can I expect?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31840" y="1988840"/>
            <a:ext cx="5869316" cy="4369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Someone who has made decision to improve overall diet and exercise regime and wants help to reduce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 to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1-2 dress sizes in an anatomical location.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Someone who wants quick results to provide motivation for them to carry 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Someone who wants </a:t>
            </a:r>
            <a:r>
              <a:rPr lang="en-GB" sz="2000" dirty="0">
                <a:latin typeface="+mj-lt"/>
              </a:rPr>
              <a:t>quick results for a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special event.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Someone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GB" sz="2000" dirty="0">
                <a:latin typeface="+mj-lt"/>
              </a:rPr>
              <a:t>who wants to target sp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ecific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‘resistant’ areas that haven’t changed despite regular gym usage.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89630" y="1072116"/>
            <a:ext cx="3846666" cy="7007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Perfect Client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411760" y="2708920"/>
            <a:ext cx="3240360" cy="4149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Pregnancy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Epilepsy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Persons under 18 years old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Thyroid Gland Dysfunctions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Type 1 IDDM, Type 2 NIDDM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Cardio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Vascular conditions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Pacemakers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Cancer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dirty="0">
                <a:latin typeface="+mj-lt"/>
              </a:rPr>
              <a:t>Disease/Infection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8591" y="1196752"/>
            <a:ext cx="3177665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3200" b="1" dirty="0"/>
              <a:t>Contraindications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760" y="1988840"/>
            <a:ext cx="6480720" cy="621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b="1" dirty="0"/>
              <a:t>Please see example of medical form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i="1" dirty="0"/>
              <a:t>Some contraindications require Doctor’s Consent to have treatment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2120" y="2708920"/>
            <a:ext cx="316835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/>
              <a:t>Liver/Kidney Disease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/>
              <a:t>Metal Pins/Plates/Cosmetic Implants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/>
              <a:t>Auto Immune Disease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/>
              <a:t> Medical </a:t>
            </a:r>
            <a:r>
              <a:rPr lang="en-GB" dirty="0" err="1"/>
              <a:t>Odema</a:t>
            </a:r>
            <a:r>
              <a:rPr lang="en-GB" dirty="0"/>
              <a:t>- swelling of the lymphatic system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/>
              <a:t>Gastric Ulcers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/>
              <a:t>HIV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/>
              <a:t>Muscular/Skeletal Problems</a:t>
            </a: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131840" y="1988840"/>
            <a:ext cx="5760640" cy="413732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Course of 8 sessions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Treatment twice weekly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Treatment time 30 minutes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(3 X </a:t>
            </a:r>
            <a:r>
              <a:rPr lang="en-GB" sz="2000" dirty="0">
                <a:cs typeface="Arial" charset="0"/>
              </a:rPr>
              <a:t>6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minute irradiation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Cardiovascular exercise – </a:t>
            </a:r>
            <a:r>
              <a:rPr lang="en-GB" sz="2000" dirty="0">
                <a:cs typeface="Arial" charset="0"/>
              </a:rPr>
              <a:t>must 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be performed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as soon as possible after treatment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7904" y="1124744"/>
            <a:ext cx="35562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3200" b="1" dirty="0"/>
              <a:t>Treatment schedule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131840" y="1988840"/>
            <a:ext cx="5869316" cy="413732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1" dirty="0"/>
              <a:t>AVOID: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GB" sz="2000" b="1" dirty="0"/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000" dirty="0"/>
              <a:t>A heavy meal in the two hours before and after treatment as this will confuse the body as to which ‘fat’ to metabolise.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000" dirty="0"/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/>
              <a:t>Coffee, tea or carbonated drinks prior to a treatment as these may cause bloating.                     (Good hydration provides a healthy lymphatic system.)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/>
              <a:t>Treatment around menstruation – can impair measurements if on first/last treatment.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7904" y="1116033"/>
            <a:ext cx="2606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Pre-treatment</a:t>
            </a:r>
            <a:endParaRPr lang="en-AU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131840" y="1916832"/>
            <a:ext cx="5760640" cy="451256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cell-IQ</a:t>
            </a:r>
            <a:r>
              <a:rPr lang="en-AU" sz="2000" dirty="0"/>
              <a:t>™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treatment will achieve </a:t>
            </a:r>
            <a:r>
              <a:rPr lang="en-GB" sz="2000" dirty="0"/>
              <a:t>centimetre</a:t>
            </a:r>
            <a:r>
              <a:rPr kumimoji="0" lang="en-GB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loss.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GB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cell-IQ</a:t>
            </a:r>
            <a:r>
              <a:rPr lang="en-AU" sz="2000" dirty="0"/>
              <a:t>™</a:t>
            </a:r>
            <a:r>
              <a:rPr lang="en-GB" sz="2000" dirty="0"/>
              <a:t> does not remove fat cells or the ability to store fat.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i="1" dirty="0"/>
              <a:t>      This is GOOD, since removing the ability to store fat here will make the body seek out other areas  to store vital energy, such as the major organs or arteries.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GB" sz="20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Diet and exercise are crucial to retain results in the future.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Healthy lymphatic system and cells increase results.</a:t>
            </a:r>
            <a:r>
              <a:rPr lang="en-GB" sz="2000" b="1" dirty="0"/>
              <a:t> </a:t>
            </a:r>
          </a:p>
          <a:p>
            <a:pPr marL="355600">
              <a:lnSpc>
                <a:spcPct val="90000"/>
              </a:lnSpc>
              <a:spcBef>
                <a:spcPct val="20000"/>
              </a:spcBef>
              <a:defRPr/>
            </a:pPr>
            <a:endParaRPr lang="en-GB" sz="2000" i="1" dirty="0"/>
          </a:p>
          <a:p>
            <a:pPr marL="355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GB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indent="3556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GB" sz="2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0051" y="1124744"/>
            <a:ext cx="277415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3200" b="1" dirty="0"/>
              <a:t>Post-treatment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131840" y="1988840"/>
            <a:ext cx="5760640" cy="413732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30 minutes of cardiovascular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lang="en-GB" sz="2000" dirty="0">
                <a:cs typeface="Arial" charset="0"/>
              </a:rPr>
              <a:t>e</a:t>
            </a:r>
            <a:r>
              <a:rPr kumimoji="0" lang="en-GB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xercise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                                          - first 20 minutes metabolises ‘quick’ energy stored as glycogen. </a:t>
            </a:r>
            <a:b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</a:b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-final 10 minutes metabolises other sources including that mobilised by cell-IQ</a:t>
            </a:r>
            <a:r>
              <a:rPr lang="en-AU" sz="2000" dirty="0"/>
              <a:t>™.</a:t>
            </a:r>
            <a:endParaRPr kumimoji="0" lang="en-GB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>
                <a:cs typeface="Arial" charset="0"/>
              </a:rPr>
              <a:t> Needs to be sustained at a ‘fat burning‘ rate that speeds up metabolic rate and ‘uses up’ mobilised fat.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Cardio exercise prevents the fat being re-stored.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aseline="0" dirty="0">
                <a:cs typeface="Arial" charset="0"/>
              </a:rPr>
              <a:t>    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7904" y="1124744"/>
            <a:ext cx="39803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3200" b="1" dirty="0"/>
              <a:t>What sort of exercise?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31840" y="1988840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Measurements are taken in 3 places over the treatment area: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7904" y="1116033"/>
            <a:ext cx="3897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/>
              <a:t>Measuring your client</a:t>
            </a: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721945" y="3011993"/>
            <a:ext cx="6422053" cy="3200813"/>
            <a:chOff x="38195" y="29929"/>
            <a:chExt cx="63073" cy="32008"/>
          </a:xfrm>
        </p:grpSpPr>
        <p:pic>
          <p:nvPicPr>
            <p:cNvPr id="132" name="Picture 132" descr="iStock_000010209130L#123593.JPG"/>
            <p:cNvPicPr>
              <a:picLocks noChangeAspect="1"/>
            </p:cNvPicPr>
            <p:nvPr/>
          </p:nvPicPr>
          <p:blipFill>
            <a:blip r:embed="rId2" cstate="print"/>
            <a:srcRect l="17320" t="28999" r="69920" b="52539"/>
            <a:stretch>
              <a:fillRect/>
            </a:stretch>
          </p:blipFill>
          <p:spPr bwMode="auto">
            <a:xfrm>
              <a:off x="47878" y="31219"/>
              <a:ext cx="27860" cy="30718"/>
            </a:xfrm>
            <a:prstGeom prst="rect">
              <a:avLst/>
            </a:prstGeom>
            <a:noFill/>
          </p:spPr>
        </p:pic>
        <p:sp>
          <p:nvSpPr>
            <p:cNvPr id="133" name="Straight Connector 133"/>
            <p:cNvSpPr>
              <a:spLocks noChangeShapeType="1"/>
            </p:cNvSpPr>
            <p:nvPr/>
          </p:nvSpPr>
          <p:spPr bwMode="auto">
            <a:xfrm>
              <a:off x="52482" y="39723"/>
              <a:ext cx="20717" cy="16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Straight Connector 134"/>
            <p:cNvSpPr>
              <a:spLocks noChangeShapeType="1"/>
            </p:cNvSpPr>
            <p:nvPr/>
          </p:nvSpPr>
          <p:spPr bwMode="auto">
            <a:xfrm>
              <a:off x="53197" y="42581"/>
              <a:ext cx="20002" cy="16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Straight Connector 135"/>
            <p:cNvSpPr>
              <a:spLocks noChangeShapeType="1"/>
            </p:cNvSpPr>
            <p:nvPr/>
          </p:nvSpPr>
          <p:spPr bwMode="auto">
            <a:xfrm>
              <a:off x="53911" y="45438"/>
              <a:ext cx="19288" cy="16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cxnSp>
          <p:nvCxnSpPr>
            <p:cNvPr id="137" name="Straight Arrow Connector 137"/>
            <p:cNvCxnSpPr>
              <a:cxnSpLocks noChangeShapeType="1"/>
            </p:cNvCxnSpPr>
            <p:nvPr/>
          </p:nvCxnSpPr>
          <p:spPr bwMode="auto">
            <a:xfrm rot="5400000">
              <a:off x="73564" y="45066"/>
              <a:ext cx="2143" cy="16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138" name="Straight Arrow Connector 138"/>
            <p:cNvCxnSpPr>
              <a:cxnSpLocks noChangeShapeType="1"/>
            </p:cNvCxnSpPr>
            <p:nvPr/>
          </p:nvCxnSpPr>
          <p:spPr bwMode="auto">
            <a:xfrm rot="5400000" flipH="1" flipV="1">
              <a:off x="73556" y="40787"/>
              <a:ext cx="2143" cy="16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sp>
          <p:nvSpPr>
            <p:cNvPr id="142" name="TextBox 21"/>
            <p:cNvSpPr txBox="1">
              <a:spLocks noChangeArrowheads="1"/>
            </p:cNvSpPr>
            <p:nvPr/>
          </p:nvSpPr>
          <p:spPr bwMode="auto">
            <a:xfrm>
              <a:off x="78621" y="39140"/>
              <a:ext cx="22647" cy="6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2.5cm to 10cm according to treated zone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TextBox 22"/>
            <p:cNvSpPr txBox="1">
              <a:spLocks noChangeArrowheads="1"/>
            </p:cNvSpPr>
            <p:nvPr/>
          </p:nvSpPr>
          <p:spPr bwMode="auto">
            <a:xfrm>
              <a:off x="59608" y="29929"/>
              <a:ext cx="5001" cy="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5" name="Straight Arrow Connector 145"/>
            <p:cNvCxnSpPr>
              <a:cxnSpLocks noChangeShapeType="1"/>
            </p:cNvCxnSpPr>
            <p:nvPr/>
          </p:nvCxnSpPr>
          <p:spPr bwMode="auto">
            <a:xfrm rot="5400000">
              <a:off x="73667" y="43067"/>
              <a:ext cx="6430" cy="16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146" name="Straight Arrow Connector 146"/>
            <p:cNvCxnSpPr>
              <a:cxnSpLocks noChangeShapeType="1"/>
            </p:cNvCxnSpPr>
            <p:nvPr/>
          </p:nvCxnSpPr>
          <p:spPr bwMode="auto">
            <a:xfrm rot="5400000" flipH="1" flipV="1">
              <a:off x="75091" y="41643"/>
              <a:ext cx="3567" cy="16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sp>
          <p:nvSpPr>
            <p:cNvPr id="147" name="TextBox 29"/>
            <p:cNvSpPr txBox="1">
              <a:spLocks noChangeArrowheads="1"/>
            </p:cNvSpPr>
            <p:nvPr/>
          </p:nvSpPr>
          <p:spPr bwMode="auto">
            <a:xfrm>
              <a:off x="84654" y="41300"/>
              <a:ext cx="2644" cy="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Box 30"/>
            <p:cNvSpPr txBox="1">
              <a:spLocks noChangeArrowheads="1"/>
            </p:cNvSpPr>
            <p:nvPr/>
          </p:nvSpPr>
          <p:spPr bwMode="auto">
            <a:xfrm>
              <a:off x="38195" y="38288"/>
              <a:ext cx="10001" cy="10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r>
                <a:rPr kumimoji="0" lang="en-US" altLang="ko-KR" sz="1000" b="0" i="0" u="none" strike="noStrike" cap="none" normalizeH="0" baseline="3000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st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 pad position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A442A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r>
                <a:rPr kumimoji="0" lang="en-US" altLang="ko-KR" sz="1000" b="0" i="0" u="none" strike="noStrike" cap="none" normalizeH="0" baseline="3000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nd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 pad position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A442A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r>
                <a:rPr kumimoji="0" lang="en-US" altLang="ko-KR" sz="1000" b="0" i="0" u="none" strike="noStrike" cap="none" normalizeH="0" baseline="3000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rd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4A442A"/>
                  </a:solidFill>
                  <a:effectLst/>
                  <a:latin typeface="Calibri" pitchFamily="34" charset="0"/>
                  <a:cs typeface="Arial" pitchFamily="34" charset="0"/>
                </a:rPr>
                <a:t> pad position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4" name="Straight Arrow Connector 154"/>
            <p:cNvCxnSpPr>
              <a:cxnSpLocks noChangeShapeType="1"/>
            </p:cNvCxnSpPr>
            <p:nvPr/>
          </p:nvCxnSpPr>
          <p:spPr bwMode="auto">
            <a:xfrm>
              <a:off x="46767" y="41152"/>
              <a:ext cx="8573" cy="16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155" name="Straight Arrow Connector 155"/>
            <p:cNvCxnSpPr>
              <a:cxnSpLocks noChangeShapeType="1"/>
            </p:cNvCxnSpPr>
            <p:nvPr/>
          </p:nvCxnSpPr>
          <p:spPr bwMode="auto">
            <a:xfrm>
              <a:off x="46767" y="44010"/>
              <a:ext cx="8573" cy="15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Lipo bef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1841" y="2213218"/>
            <a:ext cx="2471912" cy="205992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</p:pic>
      <p:pic>
        <p:nvPicPr>
          <p:cNvPr id="3" name="Picture 4" descr="ILipo Af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68144" y="2204864"/>
            <a:ext cx="2293939" cy="202085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11961" y="5165546"/>
            <a:ext cx="4168287" cy="714381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Loss of 3 inches and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dress size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1960" y="4573712"/>
            <a:ext cx="115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cs typeface="Arial" charset="0"/>
              </a:rPr>
              <a:t>Before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04248" y="4573712"/>
            <a:ext cx="653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cs typeface="Arial" charset="0"/>
              </a:rPr>
              <a:t>After 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707904" y="1130443"/>
            <a:ext cx="4168287" cy="714381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88840"/>
            <a:ext cx="2525706" cy="2062162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8492" y="1988840"/>
            <a:ext cx="2533638" cy="2058987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203418"/>
            <a:ext cx="2527294" cy="1995487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8492" y="4203418"/>
            <a:ext cx="2533638" cy="2016125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32542" y="627512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charset="0"/>
              </a:rPr>
              <a:t>Before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775748" y="6275120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charset="0"/>
              </a:rPr>
              <a:t>After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1988840"/>
            <a:ext cx="5500726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b="1" dirty="0"/>
              <a:t> </a:t>
            </a:r>
            <a:r>
              <a:rPr lang="en-GB" sz="2000" dirty="0"/>
              <a:t>Cold Low-Level laser treatment for fat reduction.</a:t>
            </a:r>
            <a:endParaRPr lang="en-GB" sz="2000" b="1" dirty="0"/>
          </a:p>
          <a:p>
            <a:pPr>
              <a:lnSpc>
                <a:spcPct val="80000"/>
              </a:lnSpc>
              <a:defRPr/>
            </a:pPr>
            <a:endParaRPr lang="en-GB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Reduces fat on trouble spots and stubborn areas. 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The smart alternative to surgery.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 Pain free, non-invasive and safe.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 lvl="1">
              <a:lnSpc>
                <a:spcPct val="80000"/>
              </a:lnSpc>
              <a:defRPr/>
            </a:pPr>
            <a:endParaRPr lang="en-GB" sz="1600" dirty="0"/>
          </a:p>
          <a:p>
            <a:pPr>
              <a:lnSpc>
                <a:spcPct val="80000"/>
              </a:lnSpc>
              <a:defRPr/>
            </a:pPr>
            <a:endParaRPr lang="en-GB" sz="1600" b="1" dirty="0"/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3707904" y="1196752"/>
            <a:ext cx="3144836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GB" sz="3200" b="1" dirty="0"/>
              <a:t>What is cell-IQ</a:t>
            </a:r>
            <a:r>
              <a:rPr lang="en-AU" sz="3200" dirty="0"/>
              <a:t>™</a:t>
            </a:r>
            <a:r>
              <a:rPr lang="en-GB" sz="3200" b="1" dirty="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 l="10272" t="8334" r="56041" b="8150"/>
          <a:stretch>
            <a:fillRect/>
          </a:stretch>
        </p:blipFill>
        <p:spPr bwMode="auto">
          <a:xfrm>
            <a:off x="3131840" y="1988840"/>
            <a:ext cx="27146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58607" t="8334" r="6961" b="10220"/>
          <a:stretch>
            <a:fillRect/>
          </a:stretch>
        </p:blipFill>
        <p:spPr bwMode="auto">
          <a:xfrm>
            <a:off x="5917922" y="1988840"/>
            <a:ext cx="285752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60600" y="4989236"/>
            <a:ext cx="3000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Before and After 8 treatments</a:t>
            </a:r>
          </a:p>
          <a:p>
            <a:r>
              <a:rPr lang="en-GB" dirty="0"/>
              <a:t>Total inch loss: 12.6 inches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988840"/>
            <a:ext cx="531336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631906" y="5274988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Before</a:t>
            </a:r>
            <a:r>
              <a:rPr lang="ko-KR" alt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65 cm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346550" y="5274988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After</a:t>
            </a:r>
            <a:r>
              <a:rPr lang="ko-KR" alt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58cm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88840"/>
            <a:ext cx="52863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631336" y="5632178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Before</a:t>
            </a:r>
            <a:endParaRPr lang="en-AU" altLang="ko-KR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75 cm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274542" y="5632178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After</a:t>
            </a:r>
            <a:r>
              <a:rPr lang="ko-KR" alt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63cm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35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1988840"/>
            <a:ext cx="5760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Cold Laser Technology shown to emulsify fat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Originally used to assist tumescent liposuction but found that the cold laser alone helped patients reduce inches from waist, hips and thighs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Very safe, the technology has been studied and used for 30 years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Does not alter or effect the skin, blood vessels or nerves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Laser light only penetrates 1 cm deep and no adverse effects have ever been recorded</a:t>
            </a:r>
          </a:p>
          <a:p>
            <a:pPr>
              <a:lnSpc>
                <a:spcPct val="80000"/>
              </a:lnSpc>
              <a:defRPr/>
            </a:pPr>
            <a:endParaRPr lang="en-GB" sz="20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3707904" y="1196752"/>
            <a:ext cx="4378956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GB" sz="3200" b="1" dirty="0"/>
              <a:t>What Is Low-Level laser?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1988840"/>
            <a:ext cx="54292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</a:rPr>
              <a:t>   REMOVES THE FAT </a:t>
            </a:r>
            <a:r>
              <a:rPr lang="en-GB" sz="2000" dirty="0"/>
              <a:t>Low-Level Laser energy   </a:t>
            </a:r>
            <a:endParaRPr lang="en-GB" sz="2000" b="1" dirty="0"/>
          </a:p>
          <a:p>
            <a:pPr>
              <a:lnSpc>
                <a:spcPct val="80000"/>
              </a:lnSpc>
              <a:defRPr/>
            </a:pPr>
            <a:r>
              <a:rPr lang="en-GB" sz="2000" dirty="0"/>
              <a:t>     disrupts fat cell, removing its contents</a:t>
            </a:r>
          </a:p>
          <a:p>
            <a:pPr marL="285750" indent="-285750">
              <a:lnSpc>
                <a:spcPct val="80000"/>
              </a:lnSpc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</a:rPr>
              <a:t>MOVES THE FAT </a:t>
            </a:r>
            <a:r>
              <a:rPr lang="en-GB" sz="2000" dirty="0"/>
              <a:t>Stimulates the  Lymphatic system to mobilise this fat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</a:rPr>
              <a:t>GETS RID OF THE FAT </a:t>
            </a:r>
            <a:r>
              <a:rPr lang="en-GB" sz="2000" dirty="0"/>
              <a:t>Exercise Post Treatment ‘Burns Off’ this Fat. </a:t>
            </a:r>
          </a:p>
          <a:p>
            <a:pPr marL="285750" indent="-285750">
              <a:lnSpc>
                <a:spcPct val="80000"/>
              </a:lnSpc>
              <a:defRPr/>
            </a:pPr>
            <a:r>
              <a:rPr lang="en-GB" sz="2000" dirty="0"/>
              <a:t>      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Results can be seen immediately with a 30% reduction in the fat layer and 5-10cm  in abdominal circumference after just one treatment</a:t>
            </a:r>
          </a:p>
          <a:p>
            <a:pPr>
              <a:lnSpc>
                <a:spcPct val="80000"/>
              </a:lnSpc>
              <a:defRPr/>
            </a:pPr>
            <a:endParaRPr lang="en-GB" sz="20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3667064" y="1196752"/>
            <a:ext cx="4505336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GB" sz="3200" b="1" dirty="0"/>
              <a:t>How does cell-IQ</a:t>
            </a:r>
            <a:r>
              <a:rPr lang="en-AU" sz="3200" dirty="0"/>
              <a:t>™</a:t>
            </a:r>
            <a:r>
              <a:rPr lang="en-GB" sz="3200" b="1" dirty="0"/>
              <a:t> work?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EM Fat Cells_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42852"/>
            <a:ext cx="2286016" cy="17145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7" descr="SEM Fat Cells_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4643446"/>
            <a:ext cx="2357454" cy="157163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28992" y="1928802"/>
            <a:ext cx="5429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a) </a:t>
            </a:r>
            <a:r>
              <a:rPr lang="en-GB" sz="1600" dirty="0"/>
              <a:t>Round adipose cells with the surrounding connective tissue</a:t>
            </a:r>
            <a:endParaRPr lang="en-AU" sz="16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928926" y="6273225"/>
            <a:ext cx="62150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c) </a:t>
            </a:r>
            <a:r>
              <a:rPr lang="en-GB" sz="1600" dirty="0"/>
              <a:t>At 6 minutes of laser exposure, the fat is almost completely  100% liquefied outside the cell</a:t>
            </a:r>
            <a:endParaRPr lang="en-US" sz="1600" dirty="0"/>
          </a:p>
        </p:txBody>
      </p:sp>
      <p:pic>
        <p:nvPicPr>
          <p:cNvPr id="7" name="Picture 6" descr="SEM Fat Cells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0"/>
            <a:ext cx="2303463" cy="157163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143240" y="4000505"/>
            <a:ext cx="6000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    b</a:t>
            </a:r>
            <a:r>
              <a:rPr lang="en-GB" sz="1600" dirty="0"/>
              <a:t>) At 4 minutes of laser exposure, 80% of the fat is seen coming out of the adipose cell through a disrupted membrane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19872" y="2852936"/>
            <a:ext cx="5166420" cy="3643314"/>
            <a:chOff x="3061" y="527"/>
            <a:chExt cx="2602" cy="3195"/>
          </a:xfrm>
        </p:grpSpPr>
        <p:pic>
          <p:nvPicPr>
            <p:cNvPr id="3" name="Picture 4" descr="Fat cell expan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9" y="527"/>
              <a:ext cx="2584" cy="3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4195" y="527"/>
              <a:ext cx="1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Average size 0.1mm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Arc 9"/>
            <p:cNvSpPr>
              <a:spLocks/>
            </p:cNvSpPr>
            <p:nvPr/>
          </p:nvSpPr>
          <p:spPr bwMode="auto">
            <a:xfrm>
              <a:off x="3470" y="1573"/>
              <a:ext cx="768" cy="860"/>
            </a:xfrm>
            <a:custGeom>
              <a:avLst/>
              <a:gdLst>
                <a:gd name="T0" fmla="*/ 0 w 20328"/>
                <a:gd name="T1" fmla="*/ 0 h 20451"/>
                <a:gd name="T2" fmla="*/ 1 w 20328"/>
                <a:gd name="T3" fmla="*/ 1 h 20451"/>
                <a:gd name="T4" fmla="*/ 0 w 20328"/>
                <a:gd name="T5" fmla="*/ 2 h 20451"/>
                <a:gd name="T6" fmla="*/ 0 60000 65536"/>
                <a:gd name="T7" fmla="*/ 0 60000 65536"/>
                <a:gd name="T8" fmla="*/ 0 60000 65536"/>
                <a:gd name="T9" fmla="*/ 0 w 20328"/>
                <a:gd name="T10" fmla="*/ 0 h 20451"/>
                <a:gd name="T11" fmla="*/ 20328 w 20328"/>
                <a:gd name="T12" fmla="*/ 20451 h 20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28" h="20451" fill="none" extrusionOk="0">
                  <a:moveTo>
                    <a:pt x="6951" y="-1"/>
                  </a:moveTo>
                  <a:cubicBezTo>
                    <a:pt x="13179" y="2116"/>
                    <a:pt x="18103" y="6956"/>
                    <a:pt x="20327" y="13147"/>
                  </a:cubicBezTo>
                </a:path>
                <a:path w="20328" h="20451" stroke="0" extrusionOk="0">
                  <a:moveTo>
                    <a:pt x="6951" y="-1"/>
                  </a:moveTo>
                  <a:cubicBezTo>
                    <a:pt x="13179" y="2116"/>
                    <a:pt x="18103" y="6956"/>
                    <a:pt x="20327" y="13147"/>
                  </a:cubicBezTo>
                  <a:lnTo>
                    <a:pt x="0" y="20451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061" y="1842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Can expand 4X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31840" y="1988840"/>
            <a:ext cx="6012160" cy="9400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Adipose tissue = fat cells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Each individual has 20-40 billion fat cells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904" y="1124744"/>
            <a:ext cx="428937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3200" b="1" dirty="0"/>
              <a:t>What is Adipose Tissue?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perficial_lymphatic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91880" cy="6858000"/>
          </a:xfrm>
          <a:prstGeom prst="rect">
            <a:avLst/>
          </a:prstGeom>
          <a:noFill/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91880" y="1988840"/>
            <a:ext cx="5437838" cy="48691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Bean-shaped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GB" dirty="0"/>
              <a:t>bumps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a few mm to 1-2cm in size.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We have approx 500-600 nodes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located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in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clusters in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the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underarms, groin,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neck, chest and abdomen.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What do they do?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Act as filters for foreign particles and are part of the bodies immune system.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dirty="0"/>
              <a:t>Disposes waste and toxins through bladder, bowel, lungs and skin.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Why are they important?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Stimulation of nodes enhances activity of lymphatic flow system to remove fat freed from the cells during treatment.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noProof="0" dirty="0"/>
              <a:t>A healthy lymphatic system will increase results.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7904" y="1124744"/>
            <a:ext cx="434189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3200" b="1" dirty="0"/>
              <a:t>What are Lymph Nodes?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131840" y="1988840"/>
            <a:ext cx="557216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Imagine the fat cell as a plump grape, after 6 minutes of the laser energy penetrating the fat cell, the cell then loses its shape (shrinking to a raisin) releasing the fatty fluid into your system.</a:t>
            </a:r>
          </a:p>
          <a:p>
            <a:endParaRPr lang="en-US" dirty="0"/>
          </a:p>
          <a:p>
            <a:r>
              <a:rPr lang="en-US" dirty="0"/>
              <a:t>The empty cells are still there, just taking up less space.</a:t>
            </a:r>
          </a:p>
          <a:p>
            <a:r>
              <a:rPr lang="en-US" dirty="0"/>
              <a:t>In the future, they can be filled up again if the body has excess calories from food.</a:t>
            </a:r>
          </a:p>
        </p:txBody>
      </p:sp>
      <p:pic>
        <p:nvPicPr>
          <p:cNvPr id="1026" name="Picture 2" descr="\\servidor\users\amanda.biano\My Pictures\Grapes to Raisi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21088"/>
            <a:ext cx="5066366" cy="2877211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97518" y="1116033"/>
            <a:ext cx="42148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F</a:t>
            </a:r>
            <a:r>
              <a:rPr lang="en-US" sz="3200" b="1" dirty="0"/>
              <a:t>rom Grapes to Raisins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1988840"/>
            <a:ext cx="5688632" cy="321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Fast treatment time </a:t>
            </a:r>
          </a:p>
          <a:p>
            <a:pPr marL="285750" indent="-285750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Fast results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Immediate results from one off session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Course of 8 sessions will provide continual centimetre loss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Selective targeting of ‘problem areas’.</a:t>
            </a:r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635896" y="1204647"/>
            <a:ext cx="3538789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GB" sz="3200" b="1" dirty="0"/>
              <a:t> Treatment Benefits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ell IQ Presentation&amp;quot;&quot;/&gt;&lt;property id=&quot;20307&quot; value=&quot;271&quot;/&gt;&lt;/object&gt;&lt;object type=&quot;3&quot; unique_id=&quot;10004&quot;&gt;&lt;property id=&quot;20148&quot; value=&quot;5&quot;/&gt;&lt;property id=&quot;20300&quot; value=&quot;Slide 2&quot;/&gt;&lt;property id=&quot;20307&quot; value=&quot;279&quot;/&gt;&lt;/object&gt;&lt;object type=&quot;3&quot; unique_id=&quot;10005&quot;&gt;&lt;property id=&quot;20148&quot; value=&quot;5&quot;/&gt;&lt;property id=&quot;20300&quot; value=&quot;Slide 3&quot;/&gt;&lt;property id=&quot;20307&quot; value=&quot;280&quot;/&gt;&lt;/object&gt;&lt;object type=&quot;3&quot; unique_id=&quot;10006&quot;&gt;&lt;property id=&quot;20148&quot; value=&quot;5&quot;/&gt;&lt;property id=&quot;20300&quot; value=&quot;Slide 4&quot;/&gt;&lt;property id=&quot;20307&quot; value=&quot;281&quot;/&gt;&lt;/object&gt;&lt;object type=&quot;3&quot; unique_id=&quot;10007&quot;&gt;&lt;property id=&quot;20148&quot; value=&quot;5&quot;/&gt;&lt;property id=&quot;20300&quot; value=&quot;Slide 5&quot;/&gt;&lt;property id=&quot;20307&quot; value=&quot;283&quot;/&gt;&lt;/object&gt;&lt;object type=&quot;3&quot; unique_id=&quot;10008&quot;&gt;&lt;property id=&quot;20148&quot; value=&quot;5&quot;/&gt;&lt;property id=&quot;20300&quot; value=&quot;Slide 6&quot;/&gt;&lt;property id=&quot;20307&quot; value=&quot;277&quot;/&gt;&lt;/object&gt;&lt;object type=&quot;3&quot; unique_id=&quot;10009&quot;&gt;&lt;property id=&quot;20148&quot; value=&quot;5&quot;/&gt;&lt;property id=&quot;20300&quot; value=&quot;Slide 7&quot;/&gt;&lt;property id=&quot;20307&quot; value=&quot;273&quot;/&gt;&lt;/object&gt;&lt;object type=&quot;3&quot; unique_id=&quot;10010&quot;&gt;&lt;property id=&quot;20148&quot; value=&quot;5&quot;/&gt;&lt;property id=&quot;20300&quot; value=&quot;Slide 8&quot;/&gt;&lt;property id=&quot;20307&quot; value=&quot;275&quot;/&gt;&lt;/object&gt;&lt;object type=&quot;3&quot; unique_id=&quot;10011&quot;&gt;&lt;property id=&quot;20148&quot; value=&quot;5&quot;/&gt;&lt;property id=&quot;20300&quot; value=&quot;Slide 9&quot;/&gt;&lt;property id=&quot;20307&quot; value=&quot;276&quot;/&gt;&lt;/object&gt;&lt;object type=&quot;3&quot; unique_id=&quot;10012&quot;&gt;&lt;property id=&quot;20148&quot; value=&quot;5&quot;/&gt;&lt;property id=&quot;20300&quot; value=&quot;Slide 10&quot;/&gt;&lt;property id=&quot;20307&quot; value=&quot;268&quot;/&gt;&lt;/object&gt;&lt;object type=&quot;3&quot; unique_id=&quot;10013&quot;&gt;&lt;property id=&quot;20148&quot; value=&quot;5&quot;/&gt;&lt;property id=&quot;20300&quot; value=&quot;Slide 11&quot;/&gt;&lt;property id=&quot;20307&quot; value=&quot;269&quot;/&gt;&lt;/object&gt;&lt;object type=&quot;3&quot; unique_id=&quot;10014&quot;&gt;&lt;property id=&quot;20148&quot; value=&quot;5&quot;/&gt;&lt;property id=&quot;20300&quot; value=&quot;Slide 12&quot;/&gt;&lt;property id=&quot;20307&quot; value=&quot;274&quot;/&gt;&lt;/object&gt;&lt;object type=&quot;3&quot; unique_id=&quot;10015&quot;&gt;&lt;property id=&quot;20148&quot; value=&quot;5&quot;/&gt;&lt;property id=&quot;20300&quot; value=&quot;Slide 13&quot;/&gt;&lt;property id=&quot;20307&quot; value=&quot;284&quot;/&gt;&lt;/object&gt;&lt;object type=&quot;3&quot; unique_id=&quot;10016&quot;&gt;&lt;property id=&quot;20148&quot; value=&quot;5&quot;/&gt;&lt;property id=&quot;20300&quot; value=&quot;Slide 14&quot;/&gt;&lt;property id=&quot;20307&quot; value=&quot;278&quot;/&gt;&lt;/object&gt;&lt;object type=&quot;3&quot; unique_id=&quot;10017&quot;&gt;&lt;property id=&quot;20148&quot; value=&quot;5&quot;/&gt;&lt;property id=&quot;20300&quot; value=&quot;Slide 15&quot;/&gt;&lt;property id=&quot;20307&quot; value=&quot;272&quot;/&gt;&lt;/object&gt;&lt;object type=&quot;3&quot; unique_id=&quot;10018&quot;&gt;&lt;property id=&quot;20148&quot; value=&quot;5&quot;/&gt;&lt;property id=&quot;20300&quot; value=&quot;Slide 16&quot;/&gt;&lt;property id=&quot;20307&quot; value=&quot;270&quot;/&gt;&lt;/object&gt;&lt;object type=&quot;3&quot; unique_id=&quot;10019&quot;&gt;&lt;property id=&quot;20148&quot; value=&quot;5&quot;/&gt;&lt;property id=&quot;20300&quot; value=&quot;Slide 17&quot;/&gt;&lt;property id=&quot;20307&quot; value=&quot;285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48CD4106AAEC46BA8A7C14158394C2" ma:contentTypeVersion="18" ma:contentTypeDescription="Create a new document." ma:contentTypeScope="" ma:versionID="066c8ed4a996a6d79e5f221536034e54">
  <xsd:schema xmlns:xsd="http://www.w3.org/2001/XMLSchema" xmlns:xs="http://www.w3.org/2001/XMLSchema" xmlns:p="http://schemas.microsoft.com/office/2006/metadata/properties" xmlns:ns2="acfaf285-eab0-40ed-91d4-c3b5a139516d" xmlns:ns3="08037c2b-8471-4b6c-96d3-4620c393335a" targetNamespace="http://schemas.microsoft.com/office/2006/metadata/properties" ma:root="true" ma:fieldsID="85bd63dad3bcbb49643a5dd3fd75c3fe" ns2:_="" ns3:_="">
    <xsd:import namespace="acfaf285-eab0-40ed-91d4-c3b5a139516d"/>
    <xsd:import namespace="08037c2b-8471-4b6c-96d3-4620c3933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af285-eab0-40ed-91d4-c3b5a1395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61e4027-e16d-45d1-a889-a519802bfd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37c2b-8471-4b6c-96d3-4620c39333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5ca3d11-8959-469d-ab1d-aa265c59da78}" ma:internalName="TaxCatchAll" ma:showField="CatchAllData" ma:web="08037c2b-8471-4b6c-96d3-4620c39333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037c2b-8471-4b6c-96d3-4620c393335a">
      <UserInfo>
        <DisplayName/>
        <AccountId xsi:nil="true"/>
        <AccountType/>
      </UserInfo>
    </SharedWithUsers>
    <MediaLengthInSeconds xmlns="acfaf285-eab0-40ed-91d4-c3b5a139516d" xsi:nil="true"/>
    <TaxCatchAll xmlns="08037c2b-8471-4b6c-96d3-4620c393335a" xsi:nil="true"/>
    <lcf76f155ced4ddcb4097134ff3c332f xmlns="acfaf285-eab0-40ed-91d4-c3b5a13951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B64110-CE5B-4589-831D-E6D727C00AB0}"/>
</file>

<file path=customXml/itemProps2.xml><?xml version="1.0" encoding="utf-8"?>
<ds:datastoreItem xmlns:ds="http://schemas.openxmlformats.org/officeDocument/2006/customXml" ds:itemID="{8D86C041-E524-4FD4-95D7-0034F52A3EBB}"/>
</file>

<file path=customXml/itemProps3.xml><?xml version="1.0" encoding="utf-8"?>
<ds:datastoreItem xmlns:ds="http://schemas.openxmlformats.org/officeDocument/2006/customXml" ds:itemID="{B038E8DC-8876-47A1-B3D2-3A8D2D46BB69}"/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984</Words>
  <Application>Microsoft Office PowerPoint</Application>
  <PresentationFormat>On-screen Show (4:3)</PresentationFormat>
  <Paragraphs>177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Arial Unicode MS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</dc:creator>
  <cp:lastModifiedBy>Tahlia Day</cp:lastModifiedBy>
  <cp:revision>328</cp:revision>
  <cp:lastPrinted>2013-10-01T00:40:46Z</cp:lastPrinted>
  <dcterms:created xsi:type="dcterms:W3CDTF">2010-06-12T22:42:27Z</dcterms:created>
  <dcterms:modified xsi:type="dcterms:W3CDTF">2018-05-01T01:48:16Z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0x0101001D48CD4106AAEC46BA8A7C14158394C2</vt:lpwstr>
  </property>
  <property fmtid="{D5CDD505-2E9C-101B-9397-08002B2CF9AE}" pid="3" name="Order">
    <vt:r8>289900</vt:r8>
  </property>
  <property fmtid="{D5CDD505-2E9C-101B-9397-08002B2CF9AE}" pid="4" name="TemplateUrl">
    <vt:lpwstr/>
  </property>
  <property fmtid="{D5CDD505-2E9C-101B-9397-08002B2CF9AE}" pid="5" name="ComplianceAssetId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riggerFlowInfo">
    <vt:lpwstr/>
  </property>
  <property fmtid="{D5CDD505-2E9C-101B-9397-08002B2CF9AE}" pid="11" name="_ExtendedDescription">
    <vt:lpwstr/>
  </property>
</Properties>
</file>