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279" r:id="rId3"/>
    <p:sldId id="287" r:id="rId4"/>
    <p:sldId id="286" r:id="rId5"/>
    <p:sldId id="288" r:id="rId6"/>
    <p:sldId id="280" r:id="rId7"/>
    <p:sldId id="281" r:id="rId8"/>
    <p:sldId id="283" r:id="rId9"/>
    <p:sldId id="290" r:id="rId10"/>
    <p:sldId id="293" r:id="rId11"/>
    <p:sldId id="291" r:id="rId12"/>
    <p:sldId id="292" r:id="rId13"/>
    <p:sldId id="294" r:id="rId14"/>
    <p:sldId id="277" r:id="rId15"/>
    <p:sldId id="273" r:id="rId16"/>
    <p:sldId id="275" r:id="rId17"/>
    <p:sldId id="276" r:id="rId18"/>
    <p:sldId id="296" r:id="rId19"/>
    <p:sldId id="297" r:id="rId20"/>
    <p:sldId id="298" r:id="rId21"/>
    <p:sldId id="299" r:id="rId22"/>
    <p:sldId id="300" r:id="rId23"/>
    <p:sldId id="295" r:id="rId24"/>
    <p:sldId id="285" r:id="rId25"/>
  </p:sldIdLst>
  <p:sldSz cx="9144000" cy="6858000" type="screen4x3"/>
  <p:notesSz cx="6797675" cy="9926638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6E6"/>
    <a:srgbClr val="FFFFCC"/>
    <a:srgbClr val="FFCCFF"/>
    <a:srgbClr val="FFFF66"/>
    <a:srgbClr val="FFFF99"/>
    <a:srgbClr val="FFCCCC"/>
    <a:srgbClr val="FF99FF"/>
    <a:srgbClr val="EAEAEA"/>
    <a:srgbClr val="CDCDC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949E6-42A1-4464-B769-EF98E71304BF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B272-7D08-49BD-827E-C22901F082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Focuses Adipose tissue – fat cells</a:t>
            </a:r>
          </a:p>
          <a:p>
            <a:r>
              <a:rPr lang="en-US" dirty="0"/>
              <a:t>Everyone</a:t>
            </a:r>
            <a:r>
              <a:rPr lang="en-US" baseline="0" dirty="0"/>
              <a:t> has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B272-7D08-49BD-827E-C22901F0822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B272-7D08-49BD-827E-C22901F082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FCBAA-1907-4565-AD0D-82BB9E4174E1}" type="datetimeFigureOut">
              <a:rPr lang="en-AU" smtClean="0"/>
              <a:pPr/>
              <a:t>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4292A0-F9B2-43D0-8777-328439E1047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tock_000008587369Sml.jpg"/>
          <p:cNvPicPr>
            <a:picLocks noChangeAspect="1"/>
          </p:cNvPicPr>
          <p:nvPr userDrawn="1"/>
        </p:nvPicPr>
        <p:blipFill>
          <a:blip r:embed="rId13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968" y="0"/>
            <a:ext cx="4613896" cy="6885714"/>
          </a:xfrm>
          <a:prstGeom prst="rect">
            <a:avLst/>
          </a:prstGeom>
        </p:spPr>
      </p:pic>
      <p:pic>
        <p:nvPicPr>
          <p:cNvPr id="8" name="Picture 7" descr="IQ logo HR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98" y="44624"/>
            <a:ext cx="1828800" cy="1024128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69115" y="8158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iStock_000008587369Sm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0649" y="0"/>
            <a:ext cx="4595327" cy="6858000"/>
          </a:xfrm>
          <a:prstGeom prst="rect">
            <a:avLst/>
          </a:prstGeom>
        </p:spPr>
      </p:pic>
      <p:pic>
        <p:nvPicPr>
          <p:cNvPr id="7" name="Picture 6" descr="IQ logo H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0" y="3571876"/>
            <a:ext cx="4000528" cy="22402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214678" y="2143116"/>
            <a:ext cx="5214974" cy="1752600"/>
          </a:xfrm>
        </p:spPr>
        <p:txBody>
          <a:bodyPr/>
          <a:lstStyle/>
          <a:p>
            <a:endParaRPr lang="en-US" dirty="0"/>
          </a:p>
          <a:p>
            <a:r>
              <a:rPr lang="en-US" sz="4800" b="1" dirty="0"/>
              <a:t>Welcome to cell-IQ</a:t>
            </a:r>
            <a:endParaRPr lang="en-AU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43306" y="1071546"/>
            <a:ext cx="5500694" cy="5054617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/>
              <a:t>What Sort Of Exercise?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Cardio-Vascular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Exercise                                           - first 20 minutes metabolises ‘quick’ energy stored as glycogen                                                             -After the metabolises other sources including that mobilised by cell-IQ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000" dirty="0">
                <a:cs typeface="Arial" charset="0"/>
              </a:rPr>
              <a:t> Needs to be a sustained work out at a            ‘fat burning ‘ rate that speeds up metabolic rate and ‘uses up’ mobilised fat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Cardio exercise prevents the fat being re-stored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aseline="0" dirty="0">
                <a:cs typeface="Arial" charset="0"/>
              </a:rPr>
              <a:t>    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43306" y="1071546"/>
            <a:ext cx="5500694" cy="5054617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Pre-Treatment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1" dirty="0"/>
              <a:t>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1" dirty="0"/>
              <a:t>       AVOID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000" dirty="0"/>
              <a:t>A heavy meal in the two hours before and after treatment as this will confuse the body as to which ‘fat’ to metabolise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000" dirty="0"/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000" dirty="0"/>
              <a:t>Coffee, tea or carbonated drinks prior to a treatment as these may cause bloating.                     ( Good hydration provides a healthy lymphatic system)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000" dirty="0"/>
              <a:t>Treatment around menstruation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43306" y="1071546"/>
            <a:ext cx="5500694" cy="5357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/>
              <a:t>After </a:t>
            </a: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Treatment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1" dirty="0"/>
              <a:t>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cell-IQ treatment will achieve inch</a:t>
            </a:r>
            <a:r>
              <a:rPr kumimoji="0" lang="en-GB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GB" sz="20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dirty="0"/>
              <a:t> cell-IQ does not remove fat cells or the ability to store fat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i="1" dirty="0"/>
              <a:t>      This is GOOD, since removing the ability to store fat here will make the body seek out other areas  to store vital energy, such as the major organs or arteries.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GB" sz="2000" i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dirty="0"/>
              <a:t>Diet and Exercise are crucial to retain results in the future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0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dirty="0"/>
              <a:t>Healthy Lymphatic System and cells increase results</a:t>
            </a:r>
            <a:r>
              <a:rPr lang="en-GB" sz="2000" b="1" dirty="0"/>
              <a:t> </a:t>
            </a:r>
          </a:p>
          <a:p>
            <a:pPr marL="355600">
              <a:lnSpc>
                <a:spcPct val="90000"/>
              </a:lnSpc>
              <a:spcBef>
                <a:spcPct val="20000"/>
              </a:spcBef>
              <a:defRPr/>
            </a:pPr>
            <a:endParaRPr lang="en-GB" sz="2000" i="1" dirty="0"/>
          </a:p>
          <a:p>
            <a:pPr marL="355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GB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indent="3556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GB" sz="28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43306" y="1071546"/>
            <a:ext cx="5500694" cy="5357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noProof="0" dirty="0"/>
              <a:t>Maximising Results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1" dirty="0"/>
              <a:t>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000" dirty="0"/>
              <a:t>Avoid ‘normal’ meal just prior or after treatment</a:t>
            </a:r>
            <a:endParaRPr kumimoji="0" lang="en-GB" sz="20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GB" sz="20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dirty="0"/>
              <a:t> Exercise as soon as possible after treatment ideally within 2 hours of treatment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GB" sz="2000" i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dirty="0"/>
              <a:t> Drink plenty of water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000" b="1" dirty="0"/>
          </a:p>
          <a:p>
            <a:pPr marL="355600">
              <a:lnSpc>
                <a:spcPct val="90000"/>
              </a:lnSpc>
              <a:spcBef>
                <a:spcPct val="20000"/>
              </a:spcBef>
              <a:defRPr/>
            </a:pPr>
            <a:endParaRPr lang="en-GB" sz="2000" i="1" dirty="0"/>
          </a:p>
          <a:p>
            <a:pPr marL="355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GB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indent="355600">
              <a:lnSpc>
                <a:spcPct val="90000"/>
              </a:lnSpc>
              <a:spcBef>
                <a:spcPct val="20000"/>
              </a:spcBef>
              <a:defRPr/>
            </a:pPr>
            <a:endParaRPr kumimoji="0" lang="en-GB" sz="28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31404" y="2577530"/>
            <a:ext cx="2078455" cy="2291630"/>
            <a:chOff x="4431404" y="2433514"/>
            <a:chExt cx="2786082" cy="3071834"/>
          </a:xfrm>
        </p:grpSpPr>
        <p:pic>
          <p:nvPicPr>
            <p:cNvPr id="3" name="Picture 2" descr="iStock_000010209130L#123593.JPG"/>
            <p:cNvPicPr>
              <a:picLocks noChangeAspect="1"/>
            </p:cNvPicPr>
            <p:nvPr/>
          </p:nvPicPr>
          <p:blipFill>
            <a:blip r:embed="rId2" cstate="print"/>
            <a:srcRect l="17320" t="29000" r="69921" b="52539"/>
            <a:stretch>
              <a:fillRect/>
            </a:stretch>
          </p:blipFill>
          <p:spPr>
            <a:xfrm>
              <a:off x="4431404" y="2433514"/>
              <a:ext cx="2786082" cy="3071834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4860032" y="3356992"/>
              <a:ext cx="2103566" cy="521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4931470" y="3642744"/>
              <a:ext cx="2032128" cy="521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931470" y="3933712"/>
              <a:ext cx="2000264" cy="158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283968" y="155679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Measurements are taken in </a:t>
            </a:r>
          </a:p>
          <a:p>
            <a:r>
              <a:rPr lang="en-US" dirty="0"/>
              <a:t>3 places over the treatment area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0" y="1844824"/>
            <a:ext cx="6624736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STOMACH</a:t>
            </a:r>
            <a:r>
              <a:rPr lang="en-US" sz="1600" b="1" dirty="0"/>
              <a:t> 	 </a:t>
            </a:r>
            <a:endParaRPr lang="en-AU" sz="1600" dirty="0"/>
          </a:p>
          <a:p>
            <a:r>
              <a:rPr lang="en-US" sz="1200" u="sng" dirty="0"/>
              <a:t>Case 1</a:t>
            </a:r>
            <a:r>
              <a:rPr lang="en-US" sz="1600" dirty="0"/>
              <a:t>			</a:t>
            </a:r>
            <a:r>
              <a:rPr lang="en-US" sz="1200" u="sng" dirty="0"/>
              <a:t>Case 2</a:t>
            </a:r>
            <a:endParaRPr lang="en-AU" sz="1200" u="sng" dirty="0"/>
          </a:p>
          <a:p>
            <a:r>
              <a:rPr lang="en-US" sz="1400" b="1" dirty="0"/>
              <a:t>Before         After                         	Before	After </a:t>
            </a:r>
            <a:endParaRPr lang="en-AU" sz="1400" b="1" dirty="0"/>
          </a:p>
          <a:p>
            <a:r>
              <a:rPr lang="en-US" sz="1400" dirty="0"/>
              <a:t>82cm           77cm		116cm	109.5cm</a:t>
            </a:r>
            <a:endParaRPr lang="en-AU" sz="1400" dirty="0"/>
          </a:p>
          <a:p>
            <a:r>
              <a:rPr lang="en-US" sz="1400" dirty="0"/>
              <a:t>101cm         92cm		124cm	116cm</a:t>
            </a:r>
            <a:endParaRPr lang="en-AU" sz="1400" dirty="0"/>
          </a:p>
          <a:p>
            <a:r>
              <a:rPr lang="en-US" sz="1400" dirty="0"/>
              <a:t>103cm        100cm		123cm	116cm</a:t>
            </a:r>
            <a:endParaRPr lang="en-AU" sz="1400" dirty="0"/>
          </a:p>
          <a:p>
            <a:r>
              <a:rPr lang="en-US" sz="1600" b="1" dirty="0"/>
              <a:t>TOTAL      17cm		TOTAL 	21.5cm</a:t>
            </a:r>
            <a:endParaRPr lang="en-AU" sz="1600" dirty="0"/>
          </a:p>
          <a:p>
            <a:endParaRPr lang="en-US" sz="1600" dirty="0"/>
          </a:p>
          <a:p>
            <a:r>
              <a:rPr lang="en-US" sz="1200" u="sng" dirty="0"/>
              <a:t>Case 3 </a:t>
            </a:r>
            <a:r>
              <a:rPr lang="en-US" sz="1600" b="1" dirty="0"/>
              <a:t>			</a:t>
            </a:r>
            <a:r>
              <a:rPr lang="en-US" sz="1200" u="sng" dirty="0"/>
              <a:t>Case 4</a:t>
            </a:r>
            <a:endParaRPr lang="en-AU" sz="1200" u="sng" dirty="0"/>
          </a:p>
          <a:p>
            <a:r>
              <a:rPr lang="en-US" sz="1200" dirty="0"/>
              <a:t>(MINIMUM EXERCISE,         		(STEPPED UP EXERCISE INTENSITY)</a:t>
            </a:r>
            <a:endParaRPr lang="en-AU" sz="1200" dirty="0"/>
          </a:p>
          <a:p>
            <a:r>
              <a:rPr lang="en-US" sz="1200" dirty="0"/>
              <a:t>SOMETIMES JUST LEFT GYM)</a:t>
            </a:r>
            <a:endParaRPr lang="en-AU" sz="1600" dirty="0"/>
          </a:p>
          <a:p>
            <a:r>
              <a:rPr lang="en-US" sz="1400" b="1" dirty="0"/>
              <a:t>Before           After                         </a:t>
            </a:r>
            <a:r>
              <a:rPr lang="en-US" sz="1400" dirty="0"/>
              <a:t>	</a:t>
            </a:r>
            <a:r>
              <a:rPr lang="en-US" sz="1400" b="1" dirty="0"/>
              <a:t>Before           After </a:t>
            </a:r>
            <a:endParaRPr lang="en-AU" sz="1400" b="1" dirty="0"/>
          </a:p>
          <a:p>
            <a:r>
              <a:rPr lang="en-US" sz="1400" dirty="0"/>
              <a:t>80cm	77.5cm		100cm            92cm</a:t>
            </a:r>
            <a:endParaRPr lang="en-AU" sz="1400" dirty="0"/>
          </a:p>
          <a:p>
            <a:r>
              <a:rPr lang="en-US" sz="1400" dirty="0"/>
              <a:t>92cm	88cm		101cm            93cm</a:t>
            </a:r>
            <a:endParaRPr lang="en-AU" sz="1400" dirty="0"/>
          </a:p>
          <a:p>
            <a:r>
              <a:rPr lang="en-US" sz="1400" dirty="0"/>
              <a:t>94cm	89.5cm		101.5cm        93cm</a:t>
            </a:r>
            <a:endParaRPr lang="en-AU" sz="1400" dirty="0"/>
          </a:p>
          <a:p>
            <a:r>
              <a:rPr lang="en-US" sz="1600" b="1" dirty="0"/>
              <a:t>TOTAL	11cm</a:t>
            </a:r>
            <a:r>
              <a:rPr lang="en-US" sz="1600" dirty="0"/>
              <a:t>		</a:t>
            </a:r>
            <a:r>
              <a:rPr lang="en-US" sz="1600" b="1" dirty="0"/>
              <a:t>TOTAL	27.5cm</a:t>
            </a:r>
            <a:r>
              <a:rPr lang="en-US" sz="1600" dirty="0"/>
              <a:t>     </a:t>
            </a:r>
            <a:endParaRPr lang="en-AU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0" y="1484784"/>
            <a:ext cx="67687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STOMACH (cont.)</a:t>
            </a:r>
          </a:p>
          <a:p>
            <a:endParaRPr lang="en-US" sz="1200" b="1" dirty="0"/>
          </a:p>
          <a:p>
            <a:r>
              <a:rPr lang="en-US" sz="1200" u="sng" dirty="0"/>
              <a:t>Case 5 </a:t>
            </a:r>
            <a:r>
              <a:rPr lang="en-US" sz="1200" dirty="0"/>
              <a:t>			</a:t>
            </a:r>
            <a:r>
              <a:rPr lang="en-US" sz="1200" u="sng" dirty="0"/>
              <a:t>Case 6</a:t>
            </a:r>
          </a:p>
          <a:p>
            <a:r>
              <a:rPr lang="en-US" sz="1200" dirty="0"/>
              <a:t>(3 x PT A WEEK &amp; CHANGED		(2 x PT A WEEK, MORE </a:t>
            </a:r>
            <a:endParaRPr lang="en-AU" sz="1200" dirty="0"/>
          </a:p>
          <a:p>
            <a:r>
              <a:rPr lang="en-US" sz="1200" dirty="0"/>
              <a:t>FOOD HABITS)			WORKOUTS A WEEK, DIET)</a:t>
            </a:r>
            <a:endParaRPr lang="en-AU" sz="1200" dirty="0"/>
          </a:p>
          <a:p>
            <a:r>
              <a:rPr lang="en-US" sz="1400" b="1" dirty="0"/>
              <a:t>Before           After                         	Before           After </a:t>
            </a:r>
            <a:endParaRPr lang="en-AU" sz="1400" b="1" dirty="0"/>
          </a:p>
          <a:p>
            <a:r>
              <a:rPr lang="en-US" sz="1200" dirty="0"/>
              <a:t>110cm	101cm		118cm	104cm</a:t>
            </a:r>
            <a:endParaRPr lang="en-AU" sz="1200" dirty="0"/>
          </a:p>
          <a:p>
            <a:r>
              <a:rPr lang="en-US" sz="1200" dirty="0"/>
              <a:t>122cm	112cm		126cm	110cm</a:t>
            </a:r>
            <a:endParaRPr lang="en-AU" sz="1200" dirty="0"/>
          </a:p>
          <a:p>
            <a:r>
              <a:rPr lang="en-US" sz="1200" dirty="0"/>
              <a:t>123cm	112cm		130cm	110cm      </a:t>
            </a:r>
            <a:endParaRPr lang="en-AU" sz="1200" dirty="0"/>
          </a:p>
          <a:p>
            <a:r>
              <a:rPr lang="en-US" sz="1600" b="1" dirty="0"/>
              <a:t>TOTAL 	30cm		TOTAL	50cm</a:t>
            </a:r>
          </a:p>
          <a:p>
            <a:endParaRPr lang="en-US" sz="1600" b="1" dirty="0"/>
          </a:p>
          <a:p>
            <a:r>
              <a:rPr lang="en-US" b="1" dirty="0"/>
              <a:t>LEGS</a:t>
            </a:r>
            <a:endParaRPr lang="en-AU" dirty="0"/>
          </a:p>
          <a:p>
            <a:r>
              <a:rPr lang="en-US" sz="1600" b="1" dirty="0"/>
              <a:t> </a:t>
            </a:r>
            <a:endParaRPr lang="en-AU" sz="1600" dirty="0"/>
          </a:p>
          <a:p>
            <a:r>
              <a:rPr lang="en-US" sz="1200" u="sng" dirty="0"/>
              <a:t>Case 7</a:t>
            </a:r>
            <a:r>
              <a:rPr lang="en-US" sz="1200" dirty="0"/>
              <a:t>				</a:t>
            </a:r>
          </a:p>
          <a:p>
            <a:r>
              <a:rPr lang="en-US" sz="1400" b="1" dirty="0"/>
              <a:t>LEFT LEG                                             </a:t>
            </a:r>
            <a:r>
              <a:rPr lang="en-US" sz="1200" b="1" dirty="0"/>
              <a:t>	</a:t>
            </a:r>
            <a:r>
              <a:rPr lang="en-US" sz="1400" b="1" dirty="0"/>
              <a:t>RIGHT LEG</a:t>
            </a:r>
            <a:endParaRPr lang="en-AU" sz="1400" dirty="0"/>
          </a:p>
          <a:p>
            <a:r>
              <a:rPr lang="en-US" sz="1400" b="1" dirty="0"/>
              <a:t>Before         	After                         	Before          After </a:t>
            </a:r>
            <a:endParaRPr lang="en-AU" sz="1400" b="1" dirty="0"/>
          </a:p>
          <a:p>
            <a:r>
              <a:rPr lang="en-US" sz="1200" dirty="0"/>
              <a:t>63cm           	59cm	 	61cm	56cm</a:t>
            </a:r>
            <a:endParaRPr lang="en-AU" sz="1200" dirty="0"/>
          </a:p>
          <a:p>
            <a:r>
              <a:rPr lang="en-US" sz="1200" dirty="0"/>
              <a:t>60cm           	55cm	    	59cm	53cm</a:t>
            </a:r>
            <a:endParaRPr lang="en-AU" sz="1200" dirty="0"/>
          </a:p>
          <a:p>
            <a:r>
              <a:rPr lang="en-US" sz="1200" dirty="0"/>
              <a:t>55cm           	50cm 		54cm	50cm  </a:t>
            </a:r>
          </a:p>
          <a:p>
            <a:r>
              <a:rPr lang="en-US" sz="1200" dirty="0"/>
              <a:t>    </a:t>
            </a:r>
            <a:endParaRPr lang="en-AU" sz="1600" dirty="0"/>
          </a:p>
          <a:p>
            <a:r>
              <a:rPr lang="en-US" sz="1600" b="1" dirty="0"/>
              <a:t>TOTAL 			33cm both legs</a:t>
            </a:r>
            <a:endParaRPr lang="en-AU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0" y="980728"/>
            <a:ext cx="7272808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LEGS (cont.)</a:t>
            </a:r>
          </a:p>
          <a:p>
            <a:endParaRPr lang="en-US" b="1" dirty="0"/>
          </a:p>
          <a:p>
            <a:r>
              <a:rPr lang="en-AU" sz="1200" u="sng" dirty="0"/>
              <a:t>Case 8</a:t>
            </a:r>
          </a:p>
          <a:p>
            <a:r>
              <a:rPr lang="en-US" sz="1400" b="1" dirty="0"/>
              <a:t>LEFT</a:t>
            </a:r>
            <a:r>
              <a:rPr lang="en-US" sz="1200" b="1" dirty="0"/>
              <a:t> 			</a:t>
            </a:r>
            <a:r>
              <a:rPr lang="en-US" sz="1400" b="1" dirty="0"/>
              <a:t>RIGHT</a:t>
            </a:r>
            <a:endParaRPr lang="en-AU" sz="1400" dirty="0"/>
          </a:p>
          <a:p>
            <a:r>
              <a:rPr lang="en-US" sz="1200" dirty="0"/>
              <a:t>Before           After                         	Before           After </a:t>
            </a:r>
            <a:endParaRPr lang="en-AU" sz="1200" dirty="0"/>
          </a:p>
          <a:p>
            <a:r>
              <a:rPr lang="en-US" sz="1200" dirty="0"/>
              <a:t>63.5cm         57cm		66cm               58cm</a:t>
            </a:r>
            <a:endParaRPr lang="en-AU" sz="1200" dirty="0"/>
          </a:p>
          <a:p>
            <a:r>
              <a:rPr lang="en-US" sz="1200" dirty="0"/>
              <a:t>62cm            55cm	    	62cm               54cm</a:t>
            </a:r>
            <a:endParaRPr lang="en-AU" sz="1200" dirty="0"/>
          </a:p>
          <a:p>
            <a:r>
              <a:rPr lang="en-US" sz="1200" dirty="0"/>
              <a:t>55cm            53cm 		56cm               49cm      </a:t>
            </a:r>
            <a:endParaRPr lang="en-AU" sz="1200" dirty="0"/>
          </a:p>
          <a:p>
            <a:r>
              <a:rPr lang="en-US" sz="1600" b="1" dirty="0"/>
              <a:t>LOST 			47cm both legs</a:t>
            </a:r>
          </a:p>
          <a:p>
            <a:endParaRPr lang="en-US" sz="1600" b="1" dirty="0"/>
          </a:p>
          <a:p>
            <a:r>
              <a:rPr lang="en-US" b="1" dirty="0"/>
              <a:t>ARMS</a:t>
            </a:r>
          </a:p>
          <a:p>
            <a:r>
              <a:rPr lang="en-US" sz="1200" u="sng" dirty="0"/>
              <a:t>Case 9</a:t>
            </a:r>
            <a:endParaRPr lang="en-AU" sz="1200" u="sng" dirty="0"/>
          </a:p>
          <a:p>
            <a:r>
              <a:rPr lang="en-US" sz="1200" b="1" dirty="0"/>
              <a:t>LEFT  		                           RIGHT</a:t>
            </a:r>
            <a:endParaRPr lang="en-AU" sz="1200" dirty="0"/>
          </a:p>
          <a:p>
            <a:r>
              <a:rPr lang="en-US" sz="1200" dirty="0"/>
              <a:t>Before           After                         	Before             After </a:t>
            </a:r>
            <a:endParaRPr lang="en-AU" sz="1200" dirty="0"/>
          </a:p>
          <a:p>
            <a:r>
              <a:rPr lang="en-US" sz="1200" dirty="0"/>
              <a:t>26cm           23cm		28cm                  25.5cm	</a:t>
            </a:r>
            <a:endParaRPr lang="en-AU" sz="1200" dirty="0"/>
          </a:p>
          <a:p>
            <a:r>
              <a:rPr lang="en-US" sz="1200" dirty="0"/>
              <a:t>24cm           22.5cm		23.5cm              21.5cm        	</a:t>
            </a:r>
            <a:endParaRPr lang="en-AU" sz="1200" dirty="0"/>
          </a:p>
          <a:p>
            <a:r>
              <a:rPr lang="en-US" sz="1200" dirty="0"/>
              <a:t>22cm           19.5cm	                          22cm                  21cm</a:t>
            </a:r>
            <a:endParaRPr lang="en-AU" sz="1200" dirty="0"/>
          </a:p>
          <a:p>
            <a:r>
              <a:rPr lang="en-US" sz="1600" b="1" dirty="0"/>
              <a:t>LOST 			12.5cm  both arms</a:t>
            </a:r>
            <a:endParaRPr lang="en-AU" sz="1600" dirty="0"/>
          </a:p>
          <a:p>
            <a:r>
              <a:rPr lang="en-US" sz="1200" b="1" dirty="0"/>
              <a:t> </a:t>
            </a:r>
            <a:endParaRPr lang="en-AU" sz="1200" dirty="0"/>
          </a:p>
          <a:p>
            <a:r>
              <a:rPr lang="en-US" sz="1200" u="sng" dirty="0"/>
              <a:t>Case 10</a:t>
            </a:r>
            <a:endParaRPr lang="en-AU" sz="1200" u="sng" dirty="0"/>
          </a:p>
          <a:p>
            <a:r>
              <a:rPr lang="en-US" sz="1400" b="1" dirty="0"/>
              <a:t>Before           After                         	Before	After </a:t>
            </a:r>
            <a:endParaRPr lang="en-AU" sz="1400" b="1" dirty="0"/>
          </a:p>
          <a:p>
            <a:r>
              <a:rPr lang="en-US" sz="1200" dirty="0"/>
              <a:t>30cm              	28cm		32cm	29cm	</a:t>
            </a:r>
            <a:endParaRPr lang="en-AU" sz="1200" dirty="0"/>
          </a:p>
          <a:p>
            <a:r>
              <a:rPr lang="en-US" sz="1200" dirty="0"/>
              <a:t>27cm            	25.5cm		28cm	26cm        	</a:t>
            </a:r>
            <a:endParaRPr lang="en-AU" sz="1200" dirty="0"/>
          </a:p>
          <a:p>
            <a:r>
              <a:rPr lang="en-US" sz="1200" dirty="0"/>
              <a:t>26cm            	23cm		28cm	26.5cm</a:t>
            </a:r>
            <a:endParaRPr lang="en-AU" sz="1200" dirty="0"/>
          </a:p>
          <a:p>
            <a:r>
              <a:rPr lang="en-US" sz="1600" b="1" dirty="0"/>
              <a:t>LOST 			13cm both arms 	</a:t>
            </a:r>
            <a:endParaRPr lang="en-AU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Lipo bef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428992" y="1785926"/>
            <a:ext cx="3000395" cy="250033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</p:pic>
      <p:pic>
        <p:nvPicPr>
          <p:cNvPr id="3" name="Picture 4" descr="ILipo Af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57884" y="3357562"/>
            <a:ext cx="3000396" cy="264320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00430" y="1000108"/>
            <a:ext cx="5032383" cy="71438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inch loss and down a dress size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357686" y="4714884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cs typeface="Arial" charset="0"/>
              </a:rPr>
              <a:t>Before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29454" y="628652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cs typeface="Arial" charset="0"/>
              </a:rPr>
              <a:t>After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928802"/>
            <a:ext cx="2525706" cy="2062162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1928802"/>
            <a:ext cx="2533638" cy="2058987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4143380"/>
            <a:ext cx="2527294" cy="1995487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4143380"/>
            <a:ext cx="2533638" cy="2016125"/>
          </a:xfrm>
          <a:prstGeom prst="rect">
            <a:avLst/>
          </a:prstGeom>
          <a:noFill/>
          <a:ln w="635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43306" y="1071546"/>
            <a:ext cx="5357818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Clinical Results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43438" y="6215082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cs typeface="Arial" charset="0"/>
              </a:rPr>
              <a:t>Before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86644" y="6215082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cs typeface="Arial" charset="0"/>
              </a:rPr>
              <a:t>After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430" y="1052737"/>
            <a:ext cx="5500726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defRPr/>
            </a:pPr>
            <a:endParaRPr lang="en-GB" sz="4400" b="1" dirty="0"/>
          </a:p>
          <a:p>
            <a:pPr algn="ctr">
              <a:lnSpc>
                <a:spcPct val="80000"/>
              </a:lnSpc>
              <a:defRPr/>
            </a:pPr>
            <a:r>
              <a:rPr lang="en-GB" sz="4400" b="1" dirty="0"/>
              <a:t>WHAT IS CELL IQ?</a:t>
            </a:r>
          </a:p>
          <a:p>
            <a:pPr algn="ctr">
              <a:lnSpc>
                <a:spcPct val="80000"/>
              </a:lnSpc>
              <a:defRPr/>
            </a:pPr>
            <a:endParaRPr lang="en-GB" sz="4400" b="1" dirty="0"/>
          </a:p>
          <a:p>
            <a:pPr>
              <a:lnSpc>
                <a:spcPct val="80000"/>
              </a:lnSpc>
              <a:defRPr/>
            </a:pPr>
            <a:endParaRPr lang="en-GB" b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b="1" dirty="0"/>
              <a:t> </a:t>
            </a:r>
            <a:r>
              <a:rPr lang="en-GB" sz="2000" dirty="0"/>
              <a:t>Cold Low Level Laser Treatment for Fat Reduction</a:t>
            </a:r>
            <a:endParaRPr lang="en-GB" sz="2000" b="1" dirty="0"/>
          </a:p>
          <a:p>
            <a:pPr>
              <a:lnSpc>
                <a:spcPct val="80000"/>
              </a:lnSpc>
              <a:defRPr/>
            </a:pPr>
            <a:endParaRPr lang="en-GB" sz="2000" b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b="1" dirty="0"/>
              <a:t> </a:t>
            </a:r>
            <a:r>
              <a:rPr lang="en-GB" sz="2000" dirty="0"/>
              <a:t>Very Low Doses of Light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dirty="0"/>
              <a:t> Pain Free, Non Invasive and Safe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dirty="0"/>
              <a:t> Focuses on Trouble Spots and Stubborn Areas 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GB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GB" b="1" dirty="0"/>
          </a:p>
          <a:p>
            <a:pPr>
              <a:lnSpc>
                <a:spcPct val="80000"/>
              </a:lnSpc>
              <a:defRPr/>
            </a:pPr>
            <a:endParaRPr lang="en-GB" b="1" dirty="0"/>
          </a:p>
          <a:p>
            <a:pPr>
              <a:lnSpc>
                <a:spcPct val="80000"/>
              </a:lnSpc>
              <a:defRPr/>
            </a:pPr>
            <a:endParaRPr lang="en-GB" b="1" dirty="0"/>
          </a:p>
          <a:p>
            <a:pPr>
              <a:lnSpc>
                <a:spcPct val="80000"/>
              </a:lnSpc>
              <a:defRPr/>
            </a:pPr>
            <a:endParaRPr lang="en-GB" b="1" dirty="0"/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 lvl="1">
              <a:lnSpc>
                <a:spcPct val="80000"/>
              </a:lnSpc>
              <a:defRPr/>
            </a:pPr>
            <a:endParaRPr lang="en-GB" sz="1600" dirty="0"/>
          </a:p>
          <a:p>
            <a:pPr>
              <a:lnSpc>
                <a:spcPct val="80000"/>
              </a:lnSpc>
              <a:defRPr/>
            </a:pPr>
            <a:endParaRPr lang="en-GB" sz="1600" b="1" dirty="0"/>
          </a:p>
          <a:p>
            <a:pPr>
              <a:lnSpc>
                <a:spcPct val="80000"/>
              </a:lnSpc>
              <a:defRPr/>
            </a:pPr>
            <a:endParaRPr lang="en-US" sz="1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 l="10272" t="8334" r="56041" b="8150"/>
          <a:stretch>
            <a:fillRect/>
          </a:stretch>
        </p:blipFill>
        <p:spPr bwMode="auto">
          <a:xfrm>
            <a:off x="3357554" y="2214554"/>
            <a:ext cx="271464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l="58607" t="8334" r="6961" b="10220"/>
          <a:stretch>
            <a:fillRect/>
          </a:stretch>
        </p:blipFill>
        <p:spPr bwMode="auto">
          <a:xfrm>
            <a:off x="6143636" y="2214554"/>
            <a:ext cx="285752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57554" y="1071546"/>
            <a:ext cx="5500726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Clinical Results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786314" y="5214950"/>
            <a:ext cx="30006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Before and After 8 treatments</a:t>
            </a:r>
          </a:p>
          <a:p>
            <a:r>
              <a:rPr lang="en-GB" dirty="0"/>
              <a:t>Total inch loss: 12.6 inches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428868"/>
            <a:ext cx="531336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00430" y="1000108"/>
            <a:ext cx="5214974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Clinical Results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000496" y="5715016"/>
            <a:ext cx="1800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Before</a:t>
            </a:r>
            <a:r>
              <a:rPr lang="ko-KR" altLang="en-US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Thigh Size : 65 cm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715140" y="5715016"/>
            <a:ext cx="1800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After</a:t>
            </a:r>
            <a:r>
              <a:rPr lang="ko-KR" altLang="en-US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Thigh Size : 58cm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214554"/>
            <a:ext cx="52863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68" y="1000108"/>
            <a:ext cx="5143536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Clinical Results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071934" y="5857892"/>
            <a:ext cx="1800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Before</a:t>
            </a:r>
            <a:r>
              <a:rPr lang="ko-KR" altLang="en-US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Thigh Size : 75 cm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715140" y="5857892"/>
            <a:ext cx="1800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After</a:t>
            </a:r>
            <a:r>
              <a:rPr lang="ko-KR" altLang="en-US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Thigh Size : 63cm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16" y="142853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Special Launch Offer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68" y="785794"/>
            <a:ext cx="5214974" cy="585791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+mj-lt"/>
                <a:ea typeface="+mj-ea"/>
                <a:cs typeface="+mj-cs"/>
              </a:rPr>
              <a:t>Member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</a:t>
            </a:r>
            <a:r>
              <a:rPr kumimoji="0" lang="en-GB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x cell-IQ Sessions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+mj-lt"/>
                <a:ea typeface="+mj-ea"/>
                <a:cs typeface="+mj-cs"/>
              </a:rPr>
              <a:t>4 x Food Coaching Sessions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x PT Sessions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+mj-lt"/>
                <a:ea typeface="+mj-ea"/>
                <a:cs typeface="+mj-cs"/>
              </a:rPr>
              <a:t>Gift Pack</a:t>
            </a:r>
            <a:endParaRPr kumimoji="0" lang="en-GB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+mj-lt"/>
                <a:ea typeface="+mj-ea"/>
                <a:cs typeface="+mj-cs"/>
              </a:rPr>
              <a:t>$1440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+mj-lt"/>
                <a:ea typeface="+mj-ea"/>
                <a:cs typeface="+mj-cs"/>
              </a:rPr>
              <a:t>(value $2540 </a:t>
            </a:r>
            <a:r>
              <a:rPr lang="en-GB" b="1" i="1" dirty="0">
                <a:latin typeface="+mj-lt"/>
                <a:ea typeface="+mj-ea"/>
                <a:cs typeface="+mj-cs"/>
              </a:rPr>
              <a:t>save $1100</a:t>
            </a:r>
            <a:r>
              <a:rPr lang="en-GB" dirty="0"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+mj-lt"/>
                <a:ea typeface="+mj-ea"/>
                <a:cs typeface="+mj-cs"/>
              </a:rPr>
              <a:t>Non Member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+mj-lt"/>
                <a:ea typeface="+mj-ea"/>
                <a:cs typeface="+mj-cs"/>
              </a:rPr>
              <a:t>8 x cell-IQ Sessions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+mj-lt"/>
                <a:ea typeface="+mj-ea"/>
                <a:cs typeface="+mj-cs"/>
              </a:rPr>
              <a:t>4 x Food Coaching Sessions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+mj-lt"/>
                <a:ea typeface="+mj-ea"/>
                <a:cs typeface="+mj-cs"/>
              </a:rPr>
              <a:t>4 x PT Sessions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+mj-lt"/>
                <a:ea typeface="+mj-ea"/>
                <a:cs typeface="+mj-cs"/>
              </a:rPr>
              <a:t>6 x weeks Fernwood Club Membership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+mj-lt"/>
                <a:ea typeface="+mj-ea"/>
                <a:cs typeface="+mj-cs"/>
              </a:rPr>
              <a:t>Gift Pack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+mj-lt"/>
                <a:ea typeface="+mj-ea"/>
                <a:cs typeface="+mj-cs"/>
              </a:rPr>
              <a:t>$1840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+mj-lt"/>
                <a:ea typeface="+mj-ea"/>
                <a:cs typeface="+mj-cs"/>
              </a:rPr>
              <a:t>(value $2690</a:t>
            </a:r>
            <a:r>
              <a:rPr lang="en-GB" b="1" i="1" dirty="0">
                <a:latin typeface="+mj-lt"/>
                <a:ea typeface="+mj-ea"/>
                <a:cs typeface="+mj-cs"/>
              </a:rPr>
              <a:t> save $850)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1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latin typeface="+mj-lt"/>
                <a:ea typeface="+mj-ea"/>
                <a:cs typeface="+mj-cs"/>
              </a:rPr>
              <a:t> *AVAILABLE FOR FIRST                    20 CLIENTS ONLY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1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b="1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b="1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492896"/>
            <a:ext cx="2484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3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430" y="1052736"/>
            <a:ext cx="564357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defRPr/>
            </a:pPr>
            <a:endParaRPr lang="en-GB" sz="1600" dirty="0"/>
          </a:p>
          <a:p>
            <a:pPr>
              <a:lnSpc>
                <a:spcPct val="80000"/>
              </a:lnSpc>
              <a:defRPr/>
            </a:pPr>
            <a:endParaRPr lang="en-GB" sz="1600" b="1" dirty="0"/>
          </a:p>
          <a:p>
            <a:pPr algn="ctr">
              <a:lnSpc>
                <a:spcPct val="80000"/>
              </a:lnSpc>
              <a:defRPr/>
            </a:pPr>
            <a:r>
              <a:rPr lang="en-GB" sz="4400" b="1" dirty="0"/>
              <a:t>HOW DOES IT WORK?</a:t>
            </a:r>
          </a:p>
          <a:p>
            <a:pPr algn="ctr">
              <a:lnSpc>
                <a:spcPct val="80000"/>
              </a:lnSpc>
              <a:defRPr/>
            </a:pPr>
            <a:endParaRPr lang="en-GB" sz="4400" b="1" dirty="0"/>
          </a:p>
          <a:p>
            <a:pPr>
              <a:lnSpc>
                <a:spcPct val="80000"/>
              </a:lnSpc>
              <a:defRPr/>
            </a:pPr>
            <a:endParaRPr lang="en-GB" sz="1600" b="1" dirty="0"/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000" dirty="0"/>
              <a:t> Low Level Laser  Energy Disrupts the Fat Cell</a:t>
            </a:r>
          </a:p>
          <a:p>
            <a:pPr>
              <a:lnSpc>
                <a:spcPct val="80000"/>
              </a:lnSpc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u="sng" dirty="0">
                <a:solidFill>
                  <a:srgbClr val="FF0000"/>
                </a:solidFill>
              </a:rPr>
              <a:t>Reduction</a:t>
            </a:r>
            <a:r>
              <a:rPr lang="en-GB" sz="2000" dirty="0"/>
              <a:t> of Adipose Cell Size (fat cells)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Removes Contents of Fat Cells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Stimulates Lymphatic System to Mobilise this Fat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endParaRPr lang="en-GB" sz="2000" dirty="0"/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sz="2000" dirty="0"/>
              <a:t>Exercise Post Treatment ‘Burns Off’ this Fat</a:t>
            </a:r>
          </a:p>
          <a:p>
            <a:pPr>
              <a:lnSpc>
                <a:spcPct val="80000"/>
              </a:lnSpc>
              <a:defRPr/>
            </a:pPr>
            <a:endParaRPr lang="en-GB" sz="20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EM Fat Cells_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42852"/>
            <a:ext cx="2286016" cy="17145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7" descr="SEM Fat Cells_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4643446"/>
            <a:ext cx="2357454" cy="157163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28992" y="1928802"/>
            <a:ext cx="5429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a) </a:t>
            </a:r>
            <a:r>
              <a:rPr lang="en-GB" sz="1600" dirty="0"/>
              <a:t>Round adipose cells with the surrounding connective tissue</a:t>
            </a:r>
            <a:endParaRPr lang="en-AU" sz="1600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928926" y="6273225"/>
            <a:ext cx="62150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c) </a:t>
            </a:r>
            <a:r>
              <a:rPr lang="en-GB" sz="1600" dirty="0"/>
              <a:t>At 6 minutes of laser exposure, the fat is almost completely  100% liquefied outside the cell</a:t>
            </a:r>
            <a:endParaRPr lang="en-US" sz="1600" dirty="0"/>
          </a:p>
        </p:txBody>
      </p:sp>
      <p:pic>
        <p:nvPicPr>
          <p:cNvPr id="7" name="Picture 6" descr="SEM Fat Cells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357430"/>
            <a:ext cx="2303463" cy="157163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143240" y="4000505"/>
            <a:ext cx="60007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    b</a:t>
            </a:r>
            <a:r>
              <a:rPr lang="en-GB" sz="1600" dirty="0"/>
              <a:t>) At 4 minutes of laser exposure, 80% of the fat is seen coming out of the adipose cell through a disrupted membrane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750568" y="3071810"/>
            <a:ext cx="5166420" cy="3643314"/>
            <a:chOff x="3061" y="527"/>
            <a:chExt cx="2602" cy="3195"/>
          </a:xfrm>
        </p:grpSpPr>
        <p:pic>
          <p:nvPicPr>
            <p:cNvPr id="3" name="Picture 4" descr="Fat cell expan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9" y="527"/>
              <a:ext cx="2584" cy="3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4195" y="527"/>
              <a:ext cx="1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Average size 0.1mm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Arc 9"/>
            <p:cNvSpPr>
              <a:spLocks/>
            </p:cNvSpPr>
            <p:nvPr/>
          </p:nvSpPr>
          <p:spPr bwMode="auto">
            <a:xfrm>
              <a:off x="3470" y="1573"/>
              <a:ext cx="768" cy="860"/>
            </a:xfrm>
            <a:custGeom>
              <a:avLst/>
              <a:gdLst>
                <a:gd name="T0" fmla="*/ 0 w 20328"/>
                <a:gd name="T1" fmla="*/ 0 h 20451"/>
                <a:gd name="T2" fmla="*/ 1 w 20328"/>
                <a:gd name="T3" fmla="*/ 1 h 20451"/>
                <a:gd name="T4" fmla="*/ 0 w 20328"/>
                <a:gd name="T5" fmla="*/ 2 h 20451"/>
                <a:gd name="T6" fmla="*/ 0 60000 65536"/>
                <a:gd name="T7" fmla="*/ 0 60000 65536"/>
                <a:gd name="T8" fmla="*/ 0 60000 65536"/>
                <a:gd name="T9" fmla="*/ 0 w 20328"/>
                <a:gd name="T10" fmla="*/ 0 h 20451"/>
                <a:gd name="T11" fmla="*/ 20328 w 20328"/>
                <a:gd name="T12" fmla="*/ 20451 h 204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28" h="20451" fill="none" extrusionOk="0">
                  <a:moveTo>
                    <a:pt x="6951" y="-1"/>
                  </a:moveTo>
                  <a:cubicBezTo>
                    <a:pt x="13179" y="2116"/>
                    <a:pt x="18103" y="6956"/>
                    <a:pt x="20327" y="13147"/>
                  </a:cubicBezTo>
                </a:path>
                <a:path w="20328" h="20451" stroke="0" extrusionOk="0">
                  <a:moveTo>
                    <a:pt x="6951" y="-1"/>
                  </a:moveTo>
                  <a:cubicBezTo>
                    <a:pt x="13179" y="2116"/>
                    <a:pt x="18103" y="6956"/>
                    <a:pt x="20327" y="13147"/>
                  </a:cubicBezTo>
                  <a:lnTo>
                    <a:pt x="0" y="20451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3061" y="1842"/>
              <a:ext cx="1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Can expand 4X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643306" y="928670"/>
            <a:ext cx="5500694" cy="20002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What is Adipose Tissue?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Adipose tissue = fat cells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Each individual has 20-40 billion fat cells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28992" y="1357298"/>
            <a:ext cx="557216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dirty="0"/>
              <a:t>Imagine the fat cell as a plump grape, after 10 minutes of the laser energy penetrating the fat cell, the cell then loses it’s shape (shrinking to a raisin) releasing the fatty fluid into your system.</a:t>
            </a:r>
          </a:p>
          <a:p>
            <a:endParaRPr lang="en-US" dirty="0"/>
          </a:p>
          <a:p>
            <a:r>
              <a:rPr lang="en-US" dirty="0"/>
              <a:t>The empty cells are still there, just taking up less space.</a:t>
            </a:r>
          </a:p>
          <a:p>
            <a:endParaRPr lang="en-US" dirty="0"/>
          </a:p>
          <a:p>
            <a:r>
              <a:rPr lang="en-US" dirty="0"/>
              <a:t>In the future, they can be filled up again if the body has excess calories from food.</a:t>
            </a:r>
          </a:p>
        </p:txBody>
      </p:sp>
      <p:pic>
        <p:nvPicPr>
          <p:cNvPr id="1026" name="Picture 2" descr="\\servidor\users\amanda.biano\My Pictures\Grapes to Raisi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4071942"/>
            <a:ext cx="5786446" cy="3286148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143240" y="142852"/>
            <a:ext cx="421484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 F</a:t>
            </a:r>
            <a:r>
              <a:rPr lang="en-US" sz="4400" b="1" dirty="0"/>
              <a:t>rom Grapes </a:t>
            </a:r>
          </a:p>
          <a:p>
            <a:pPr algn="ctr"/>
            <a:r>
              <a:rPr lang="en-US" sz="4400" b="1" dirty="0"/>
              <a:t>to Raisins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428604"/>
            <a:ext cx="5005220" cy="696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GB" sz="2400" b="1" dirty="0"/>
              <a:t>Benefits</a:t>
            </a:r>
          </a:p>
          <a:p>
            <a:pPr marL="285750" indent="-28575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dirty="0"/>
              <a:t>Fast treatment time 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dirty="0"/>
              <a:t> Fast results.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dirty="0"/>
              <a:t>Immediate results from one off session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dirty="0"/>
              <a:t>Course of 8 sessions will provide continual centimetre loss.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dirty="0"/>
              <a:t>Selective targeting of ‘problem areas’.</a:t>
            </a:r>
          </a:p>
          <a:p>
            <a:pPr>
              <a:lnSpc>
                <a:spcPct val="80000"/>
              </a:lnSpc>
              <a:defRPr/>
            </a:pPr>
            <a:endParaRPr lang="en-GB" b="1" i="1" dirty="0"/>
          </a:p>
          <a:p>
            <a:pPr>
              <a:lnSpc>
                <a:spcPct val="80000"/>
              </a:lnSpc>
              <a:defRPr/>
            </a:pPr>
            <a:endParaRPr lang="en-GB" b="1" i="1" dirty="0"/>
          </a:p>
          <a:p>
            <a:pPr algn="ctr">
              <a:lnSpc>
                <a:spcPct val="80000"/>
              </a:lnSpc>
              <a:defRPr/>
            </a:pPr>
            <a:r>
              <a:rPr lang="en-GB" sz="2400" b="1" dirty="0"/>
              <a:t>What can I expect?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dirty="0"/>
              <a:t>Typical loss over a course of treatments is </a:t>
            </a:r>
          </a:p>
          <a:p>
            <a:pPr marL="285750" indent="-285750">
              <a:lnSpc>
                <a:spcPct val="80000"/>
              </a:lnSpc>
              <a:defRPr/>
            </a:pPr>
            <a:r>
              <a:rPr lang="en-GB" dirty="0"/>
              <a:t>      5-10 cm(per measurement).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  <a:defRPr/>
            </a:pPr>
            <a:r>
              <a:rPr lang="en-GB" dirty="0"/>
              <a:t>Very dependant on depth of fat layer, </a:t>
            </a:r>
            <a:r>
              <a:rPr lang="en-GB" b="1" u="sng" dirty="0"/>
              <a:t>diet</a:t>
            </a:r>
            <a:r>
              <a:rPr lang="en-GB" dirty="0"/>
              <a:t> and </a:t>
            </a:r>
            <a:r>
              <a:rPr lang="en-GB" b="1" u="sng" dirty="0"/>
              <a:t>lifestyle</a:t>
            </a:r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GB" b="1" dirty="0"/>
          </a:p>
          <a:p>
            <a:pPr algn="ctr">
              <a:lnSpc>
                <a:spcPct val="80000"/>
              </a:lnSpc>
              <a:defRPr/>
            </a:pPr>
            <a:r>
              <a:rPr lang="en-GB" sz="2400" b="1" dirty="0"/>
              <a:t>Will I need future treatments?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dirty="0"/>
              <a:t>   Once fat is removed, it will only return if the calories in exceeds calories out.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dirty="0"/>
              <a:t> Occasional or regular or one off treatments can be scheduled to counter – act diet blips</a:t>
            </a:r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 algn="ctr">
              <a:lnSpc>
                <a:spcPct val="80000"/>
              </a:lnSpc>
              <a:defRPr/>
            </a:pPr>
            <a:r>
              <a:rPr lang="en-GB" sz="2400" b="1" dirty="0"/>
              <a:t>How long will my treatments last?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400" b="1" dirty="0"/>
              <a:t> </a:t>
            </a:r>
            <a:r>
              <a:rPr lang="en-GB" dirty="0"/>
              <a:t>Simple maths, calories in = calories out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GB" sz="2400" b="1" dirty="0"/>
              <a:t> </a:t>
            </a:r>
            <a:r>
              <a:rPr lang="en-GB" dirty="0"/>
              <a:t>Once you buy a fat cell its yours to keep</a:t>
            </a:r>
            <a:endParaRPr lang="en-GB" sz="2400" b="1" dirty="0"/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GB" dirty="0"/>
          </a:p>
          <a:p>
            <a:pPr>
              <a:lnSpc>
                <a:spcPct val="80000"/>
              </a:lnSpc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714744" y="1857364"/>
            <a:ext cx="5286412" cy="450059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Someone who has made decision to improve overall diet and exercise regime and wants help to reduce 1-2 dress sizes in an anatomical location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Someone who wants quick results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 provide motivation to carry 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One off special event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Specific targeting of ‘resistant’ areas despite regular gym usage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86182" y="1142984"/>
            <a:ext cx="5135551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Perfect Client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43306" y="1071546"/>
            <a:ext cx="5500694" cy="5054617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Treatment Schedule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Course of 8 sessions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Treatment twice weekly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Treatment time 30 minutes                   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             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(2 X 15 minute irradiation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Exercise/Cardio-vascular – </a:t>
            </a:r>
            <a:r>
              <a:rPr lang="en-GB" sz="2000" dirty="0">
                <a:cs typeface="Arial" charset="0"/>
              </a:rPr>
              <a:t>must 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be performed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as soon as possible after treatment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000" baseline="0" dirty="0">
                <a:cs typeface="Arial" charset="0"/>
              </a:rPr>
              <a:t> Only one treatment area at any one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once one course finished, second zone can be started after 2 week rest period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ell IQ Presentation&amp;quot;&quot;/&gt;&lt;property id=&quot;20307&quot; value=&quot;271&quot;/&gt;&lt;/object&gt;&lt;object type=&quot;3&quot; unique_id=&quot;10004&quot;&gt;&lt;property id=&quot;20148&quot; value=&quot;5&quot;/&gt;&lt;property id=&quot;20300&quot; value=&quot;Slide 2&quot;/&gt;&lt;property id=&quot;20307&quot; value=&quot;279&quot;/&gt;&lt;/object&gt;&lt;object type=&quot;3&quot; unique_id=&quot;10005&quot;&gt;&lt;property id=&quot;20148&quot; value=&quot;5&quot;/&gt;&lt;property id=&quot;20300&quot; value=&quot;Slide 3&quot;/&gt;&lt;property id=&quot;20307&quot; value=&quot;280&quot;/&gt;&lt;/object&gt;&lt;object type=&quot;3&quot; unique_id=&quot;10006&quot;&gt;&lt;property id=&quot;20148&quot; value=&quot;5&quot;/&gt;&lt;property id=&quot;20300&quot; value=&quot;Slide 4&quot;/&gt;&lt;property id=&quot;20307&quot; value=&quot;281&quot;/&gt;&lt;/object&gt;&lt;object type=&quot;3&quot; unique_id=&quot;10007&quot;&gt;&lt;property id=&quot;20148&quot; value=&quot;5&quot;/&gt;&lt;property id=&quot;20300&quot; value=&quot;Slide 5&quot;/&gt;&lt;property id=&quot;20307&quot; value=&quot;283&quot;/&gt;&lt;/object&gt;&lt;object type=&quot;3&quot; unique_id=&quot;10008&quot;&gt;&lt;property id=&quot;20148&quot; value=&quot;5&quot;/&gt;&lt;property id=&quot;20300&quot; value=&quot;Slide 6&quot;/&gt;&lt;property id=&quot;20307&quot; value=&quot;277&quot;/&gt;&lt;/object&gt;&lt;object type=&quot;3&quot; unique_id=&quot;10009&quot;&gt;&lt;property id=&quot;20148&quot; value=&quot;5&quot;/&gt;&lt;property id=&quot;20300&quot; value=&quot;Slide 7&quot;/&gt;&lt;property id=&quot;20307&quot; value=&quot;273&quot;/&gt;&lt;/object&gt;&lt;object type=&quot;3&quot; unique_id=&quot;10010&quot;&gt;&lt;property id=&quot;20148&quot; value=&quot;5&quot;/&gt;&lt;property id=&quot;20300&quot; value=&quot;Slide 8&quot;/&gt;&lt;property id=&quot;20307&quot; value=&quot;275&quot;/&gt;&lt;/object&gt;&lt;object type=&quot;3&quot; unique_id=&quot;10011&quot;&gt;&lt;property id=&quot;20148&quot; value=&quot;5&quot;/&gt;&lt;property id=&quot;20300&quot; value=&quot;Slide 9&quot;/&gt;&lt;property id=&quot;20307&quot; value=&quot;276&quot;/&gt;&lt;/object&gt;&lt;object type=&quot;3&quot; unique_id=&quot;10012&quot;&gt;&lt;property id=&quot;20148&quot; value=&quot;5&quot;/&gt;&lt;property id=&quot;20300&quot; value=&quot;Slide 10&quot;/&gt;&lt;property id=&quot;20307&quot; value=&quot;268&quot;/&gt;&lt;/object&gt;&lt;object type=&quot;3&quot; unique_id=&quot;10013&quot;&gt;&lt;property id=&quot;20148&quot; value=&quot;5&quot;/&gt;&lt;property id=&quot;20300&quot; value=&quot;Slide 11&quot;/&gt;&lt;property id=&quot;20307&quot; value=&quot;269&quot;/&gt;&lt;/object&gt;&lt;object type=&quot;3&quot; unique_id=&quot;10014&quot;&gt;&lt;property id=&quot;20148&quot; value=&quot;5&quot;/&gt;&lt;property id=&quot;20300&quot; value=&quot;Slide 12&quot;/&gt;&lt;property id=&quot;20307&quot; value=&quot;274&quot;/&gt;&lt;/object&gt;&lt;object type=&quot;3&quot; unique_id=&quot;10015&quot;&gt;&lt;property id=&quot;20148&quot; value=&quot;5&quot;/&gt;&lt;property id=&quot;20300&quot; value=&quot;Slide 13&quot;/&gt;&lt;property id=&quot;20307&quot; value=&quot;284&quot;/&gt;&lt;/object&gt;&lt;object type=&quot;3&quot; unique_id=&quot;10016&quot;&gt;&lt;property id=&quot;20148&quot; value=&quot;5&quot;/&gt;&lt;property id=&quot;20300&quot; value=&quot;Slide 14&quot;/&gt;&lt;property id=&quot;20307&quot; value=&quot;278&quot;/&gt;&lt;/object&gt;&lt;object type=&quot;3&quot; unique_id=&quot;10017&quot;&gt;&lt;property id=&quot;20148&quot; value=&quot;5&quot;/&gt;&lt;property id=&quot;20300&quot; value=&quot;Slide 15&quot;/&gt;&lt;property id=&quot;20307&quot; value=&quot;272&quot;/&gt;&lt;/object&gt;&lt;object type=&quot;3&quot; unique_id=&quot;10018&quot;&gt;&lt;property id=&quot;20148&quot; value=&quot;5&quot;/&gt;&lt;property id=&quot;20300&quot; value=&quot;Slide 16&quot;/&gt;&lt;property id=&quot;20307&quot; value=&quot;270&quot;/&gt;&lt;/object&gt;&lt;object type=&quot;3&quot; unique_id=&quot;10019&quot;&gt;&lt;property id=&quot;20148&quot; value=&quot;5&quot;/&gt;&lt;property id=&quot;20300&quot; value=&quot;Slide 17&quot;/&gt;&lt;property id=&quot;20307&quot; value=&quot;285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48CD4106AAEC46BA8A7C14158394C2" ma:contentTypeVersion="17" ma:contentTypeDescription="Create a new document." ma:contentTypeScope="" ma:versionID="6ff35fb625cdba4342ac34d6d9286f49">
  <xsd:schema xmlns:xsd="http://www.w3.org/2001/XMLSchema" xmlns:xs="http://www.w3.org/2001/XMLSchema" xmlns:p="http://schemas.microsoft.com/office/2006/metadata/properties" xmlns:ns2="acfaf285-eab0-40ed-91d4-c3b5a139516d" xmlns:ns3="08037c2b-8471-4b6c-96d3-4620c393335a" targetNamespace="http://schemas.microsoft.com/office/2006/metadata/properties" ma:root="true" ma:fieldsID="a7950c5ad817263078f8e4258e474e17" ns2:_="" ns3:_="">
    <xsd:import namespace="acfaf285-eab0-40ed-91d4-c3b5a139516d"/>
    <xsd:import namespace="08037c2b-8471-4b6c-96d3-4620c3933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af285-eab0-40ed-91d4-c3b5a1395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61e4027-e16d-45d1-a889-a519802bfd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37c2b-8471-4b6c-96d3-4620c39333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5ca3d11-8959-469d-ab1d-aa265c59da78}" ma:internalName="TaxCatchAll" ma:showField="CatchAllData" ma:web="08037c2b-8471-4b6c-96d3-4620c39333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037c2b-8471-4b6c-96d3-4620c393335a">
      <UserInfo>
        <DisplayName>Maddison Fuhrmann</DisplayName>
        <AccountId>29</AccountId>
        <AccountType/>
      </UserInfo>
    </SharedWithUsers>
    <MediaLengthInSeconds xmlns="acfaf285-eab0-40ed-91d4-c3b5a139516d" xsi:nil="true"/>
    <TaxCatchAll xmlns="08037c2b-8471-4b6c-96d3-4620c393335a" xsi:nil="true"/>
    <lcf76f155ced4ddcb4097134ff3c332f xmlns="acfaf285-eab0-40ed-91d4-c3b5a139516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0018808-B5AB-4584-B87A-18E1DD29BE06}"/>
</file>

<file path=customXml/itemProps2.xml><?xml version="1.0" encoding="utf-8"?>
<ds:datastoreItem xmlns:ds="http://schemas.openxmlformats.org/officeDocument/2006/customXml" ds:itemID="{B0563805-CF75-4CE8-AF5F-5D7A444C36FF}"/>
</file>

<file path=customXml/itemProps3.xml><?xml version="1.0" encoding="utf-8"?>
<ds:datastoreItem xmlns:ds="http://schemas.openxmlformats.org/officeDocument/2006/customXml" ds:itemID="{E8EC534C-2D09-4FFE-B385-9B806803E22A}"/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876</Words>
  <Application>Microsoft Office PowerPoint</Application>
  <PresentationFormat>On-screen Show (4:3)</PresentationFormat>
  <Paragraphs>246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Unicode MS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</dc:creator>
  <cp:lastModifiedBy>Tahlia Day</cp:lastModifiedBy>
  <cp:revision>271</cp:revision>
  <dcterms:created xsi:type="dcterms:W3CDTF">2010-06-12T22:42:27Z</dcterms:created>
  <dcterms:modified xsi:type="dcterms:W3CDTF">2018-05-01T01:48:50Z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0x0101001D48CD4106AAEC46BA8A7C14158394C2</vt:lpwstr>
  </property>
  <property fmtid="{D5CDD505-2E9C-101B-9397-08002B2CF9AE}" pid="3" name="Order">
    <vt:r8>291600</vt:r8>
  </property>
  <property fmtid="{D5CDD505-2E9C-101B-9397-08002B2CF9AE}" pid="4" name="TemplateUrl">
    <vt:lpwstr/>
  </property>
  <property fmtid="{D5CDD505-2E9C-101B-9397-08002B2CF9AE}" pid="5" name="ComplianceAssetId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riggerFlowInfo">
    <vt:lpwstr/>
  </property>
  <property fmtid="{D5CDD505-2E9C-101B-9397-08002B2CF9AE}" pid="11" name="_ExtendedDescription">
    <vt:lpwstr/>
  </property>
</Properties>
</file>