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  <p:sldId id="479" r:id="rId229"/>
    <p:sldId id="480" r:id="rId230"/>
    <p:sldId id="481" r:id="rId231"/>
    <p:sldId id="482" r:id="rId232"/>
    <p:sldId id="483" r:id="rId233"/>
    <p:sldId id="484" r:id="rId234"/>
    <p:sldId id="485" r:id="rId235"/>
    <p:sldId id="486" r:id="rId236"/>
    <p:sldId id="487" r:id="rId237"/>
    <p:sldId id="488" r:id="rId238"/>
    <p:sldId id="489" r:id="rId239"/>
    <p:sldId id="490" r:id="rId240"/>
    <p:sldId id="491" r:id="rId241"/>
    <p:sldId id="492" r:id="rId242"/>
    <p:sldId id="493" r:id="rId243"/>
    <p:sldId id="494" r:id="rId244"/>
    <p:sldId id="495" r:id="rId245"/>
    <p:sldId id="496" r:id="rId246"/>
    <p:sldId id="497" r:id="rId247"/>
    <p:sldId id="498" r:id="rId248"/>
    <p:sldId id="499" r:id="rId249"/>
    <p:sldId id="500" r:id="rId250"/>
    <p:sldId id="501" r:id="rId251"/>
    <p:sldId id="502" r:id="rId252"/>
    <p:sldId id="503" r:id="rId253"/>
    <p:sldId id="504" r:id="rId254"/>
    <p:sldId id="505" r:id="rId255"/>
    <p:sldId id="506" r:id="rId256"/>
    <p:sldId id="507" r:id="rId257"/>
    <p:sldId id="508" r:id="rId258"/>
    <p:sldId id="509" r:id="rId259"/>
    <p:sldId id="510" r:id="rId260"/>
    <p:sldId id="511" r:id="rId261"/>
    <p:sldId id="512" r:id="rId262"/>
    <p:sldId id="513" r:id="rId263"/>
    <p:sldId id="514" r:id="rId264"/>
    <p:sldId id="515" r:id="rId265"/>
    <p:sldId id="516" r:id="rId266"/>
    <p:sldId id="517" r:id="rId267"/>
    <p:sldId id="518" r:id="rId268"/>
    <p:sldId id="519" r:id="rId269"/>
    <p:sldId id="520" r:id="rId270"/>
    <p:sldId id="521" r:id="rId271"/>
    <p:sldId id="522" r:id="rId272"/>
    <p:sldId id="523" r:id="rId273"/>
    <p:sldId id="524" r:id="rId274"/>
    <p:sldId id="525" r:id="rId275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50" Type="http://schemas.openxmlformats.org/officeDocument/2006/relationships/slide" Target="slides/slide145.xml"/><Relationship Id="rId151" Type="http://schemas.openxmlformats.org/officeDocument/2006/relationships/slide" Target="slides/slide146.xml"/><Relationship Id="rId152" Type="http://schemas.openxmlformats.org/officeDocument/2006/relationships/slide" Target="slides/slide147.xml"/><Relationship Id="rId153" Type="http://schemas.openxmlformats.org/officeDocument/2006/relationships/slide" Target="slides/slide148.xml"/><Relationship Id="rId154" Type="http://schemas.openxmlformats.org/officeDocument/2006/relationships/slide" Target="slides/slide149.xml"/><Relationship Id="rId155" Type="http://schemas.openxmlformats.org/officeDocument/2006/relationships/slide" Target="slides/slide150.xml"/><Relationship Id="rId156" Type="http://schemas.openxmlformats.org/officeDocument/2006/relationships/slide" Target="slides/slide151.xml"/><Relationship Id="rId157" Type="http://schemas.openxmlformats.org/officeDocument/2006/relationships/slide" Target="slides/slide152.xml"/><Relationship Id="rId158" Type="http://schemas.openxmlformats.org/officeDocument/2006/relationships/slide" Target="slides/slide153.xml"/><Relationship Id="rId159" Type="http://schemas.openxmlformats.org/officeDocument/2006/relationships/slide" Target="slides/slide154.xml"/><Relationship Id="rId160" Type="http://schemas.openxmlformats.org/officeDocument/2006/relationships/slide" Target="slides/slide155.xml"/><Relationship Id="rId161" Type="http://schemas.openxmlformats.org/officeDocument/2006/relationships/slide" Target="slides/slide156.xml"/><Relationship Id="rId162" Type="http://schemas.openxmlformats.org/officeDocument/2006/relationships/slide" Target="slides/slide157.xml"/><Relationship Id="rId163" Type="http://schemas.openxmlformats.org/officeDocument/2006/relationships/slide" Target="slides/slide158.xml"/><Relationship Id="rId164" Type="http://schemas.openxmlformats.org/officeDocument/2006/relationships/slide" Target="slides/slide159.xml"/><Relationship Id="rId165" Type="http://schemas.openxmlformats.org/officeDocument/2006/relationships/slide" Target="slides/slide160.xml"/><Relationship Id="rId166" Type="http://schemas.openxmlformats.org/officeDocument/2006/relationships/slide" Target="slides/slide161.xml"/><Relationship Id="rId167" Type="http://schemas.openxmlformats.org/officeDocument/2006/relationships/slide" Target="slides/slide162.xml"/><Relationship Id="rId168" Type="http://schemas.openxmlformats.org/officeDocument/2006/relationships/slide" Target="slides/slide163.xml"/><Relationship Id="rId169" Type="http://schemas.openxmlformats.org/officeDocument/2006/relationships/slide" Target="slides/slide164.xml"/><Relationship Id="rId170" Type="http://schemas.openxmlformats.org/officeDocument/2006/relationships/slide" Target="slides/slide165.xml"/><Relationship Id="rId171" Type="http://schemas.openxmlformats.org/officeDocument/2006/relationships/slide" Target="slides/slide166.xml"/><Relationship Id="rId172" Type="http://schemas.openxmlformats.org/officeDocument/2006/relationships/slide" Target="slides/slide167.xml"/><Relationship Id="rId173" Type="http://schemas.openxmlformats.org/officeDocument/2006/relationships/slide" Target="slides/slide168.xml"/><Relationship Id="rId174" Type="http://schemas.openxmlformats.org/officeDocument/2006/relationships/slide" Target="slides/slide169.xml"/><Relationship Id="rId175" Type="http://schemas.openxmlformats.org/officeDocument/2006/relationships/slide" Target="slides/slide170.xml"/><Relationship Id="rId176" Type="http://schemas.openxmlformats.org/officeDocument/2006/relationships/slide" Target="slides/slide171.xml"/><Relationship Id="rId177" Type="http://schemas.openxmlformats.org/officeDocument/2006/relationships/slide" Target="slides/slide172.xml"/><Relationship Id="rId178" Type="http://schemas.openxmlformats.org/officeDocument/2006/relationships/slide" Target="slides/slide173.xml"/><Relationship Id="rId179" Type="http://schemas.openxmlformats.org/officeDocument/2006/relationships/slide" Target="slides/slide174.xml"/><Relationship Id="rId180" Type="http://schemas.openxmlformats.org/officeDocument/2006/relationships/slide" Target="slides/slide175.xml"/><Relationship Id="rId181" Type="http://schemas.openxmlformats.org/officeDocument/2006/relationships/slide" Target="slides/slide176.xml"/><Relationship Id="rId182" Type="http://schemas.openxmlformats.org/officeDocument/2006/relationships/slide" Target="slides/slide177.xml"/><Relationship Id="rId183" Type="http://schemas.openxmlformats.org/officeDocument/2006/relationships/slide" Target="slides/slide178.xml"/><Relationship Id="rId184" Type="http://schemas.openxmlformats.org/officeDocument/2006/relationships/slide" Target="slides/slide179.xml"/><Relationship Id="rId185" Type="http://schemas.openxmlformats.org/officeDocument/2006/relationships/slide" Target="slides/slide180.xml"/><Relationship Id="rId186" Type="http://schemas.openxmlformats.org/officeDocument/2006/relationships/slide" Target="slides/slide181.xml"/><Relationship Id="rId187" Type="http://schemas.openxmlformats.org/officeDocument/2006/relationships/slide" Target="slides/slide182.xml"/><Relationship Id="rId188" Type="http://schemas.openxmlformats.org/officeDocument/2006/relationships/slide" Target="slides/slide183.xml"/><Relationship Id="rId189" Type="http://schemas.openxmlformats.org/officeDocument/2006/relationships/slide" Target="slides/slide184.xml"/><Relationship Id="rId190" Type="http://schemas.openxmlformats.org/officeDocument/2006/relationships/slide" Target="slides/slide185.xml"/><Relationship Id="rId191" Type="http://schemas.openxmlformats.org/officeDocument/2006/relationships/slide" Target="slides/slide186.xml"/><Relationship Id="rId192" Type="http://schemas.openxmlformats.org/officeDocument/2006/relationships/slide" Target="slides/slide187.xml"/><Relationship Id="rId193" Type="http://schemas.openxmlformats.org/officeDocument/2006/relationships/slide" Target="slides/slide188.xml"/><Relationship Id="rId194" Type="http://schemas.openxmlformats.org/officeDocument/2006/relationships/slide" Target="slides/slide189.xml"/><Relationship Id="rId195" Type="http://schemas.openxmlformats.org/officeDocument/2006/relationships/slide" Target="slides/slide190.xml"/><Relationship Id="rId196" Type="http://schemas.openxmlformats.org/officeDocument/2006/relationships/slide" Target="slides/slide191.xml"/><Relationship Id="rId197" Type="http://schemas.openxmlformats.org/officeDocument/2006/relationships/slide" Target="slides/slide192.xml"/><Relationship Id="rId198" Type="http://schemas.openxmlformats.org/officeDocument/2006/relationships/slide" Target="slides/slide193.xml"/><Relationship Id="rId199" Type="http://schemas.openxmlformats.org/officeDocument/2006/relationships/slide" Target="slides/slide194.xml"/><Relationship Id="rId200" Type="http://schemas.openxmlformats.org/officeDocument/2006/relationships/slide" Target="slides/slide195.xml"/><Relationship Id="rId201" Type="http://schemas.openxmlformats.org/officeDocument/2006/relationships/slide" Target="slides/slide196.xml"/><Relationship Id="rId202" Type="http://schemas.openxmlformats.org/officeDocument/2006/relationships/slide" Target="slides/slide197.xml"/><Relationship Id="rId203" Type="http://schemas.openxmlformats.org/officeDocument/2006/relationships/slide" Target="slides/slide198.xml"/><Relationship Id="rId204" Type="http://schemas.openxmlformats.org/officeDocument/2006/relationships/slide" Target="slides/slide199.xml"/><Relationship Id="rId205" Type="http://schemas.openxmlformats.org/officeDocument/2006/relationships/slide" Target="slides/slide200.xml"/><Relationship Id="rId206" Type="http://schemas.openxmlformats.org/officeDocument/2006/relationships/slide" Target="slides/slide201.xml"/><Relationship Id="rId207" Type="http://schemas.openxmlformats.org/officeDocument/2006/relationships/slide" Target="slides/slide202.xml"/><Relationship Id="rId208" Type="http://schemas.openxmlformats.org/officeDocument/2006/relationships/slide" Target="slides/slide203.xml"/><Relationship Id="rId209" Type="http://schemas.openxmlformats.org/officeDocument/2006/relationships/slide" Target="slides/slide204.xml"/><Relationship Id="rId210" Type="http://schemas.openxmlformats.org/officeDocument/2006/relationships/slide" Target="slides/slide205.xml"/><Relationship Id="rId211" Type="http://schemas.openxmlformats.org/officeDocument/2006/relationships/slide" Target="slides/slide206.xml"/><Relationship Id="rId212" Type="http://schemas.openxmlformats.org/officeDocument/2006/relationships/slide" Target="slides/slide207.xml"/><Relationship Id="rId213" Type="http://schemas.openxmlformats.org/officeDocument/2006/relationships/slide" Target="slides/slide208.xml"/><Relationship Id="rId214" Type="http://schemas.openxmlformats.org/officeDocument/2006/relationships/slide" Target="slides/slide209.xml"/><Relationship Id="rId215" Type="http://schemas.openxmlformats.org/officeDocument/2006/relationships/slide" Target="slides/slide210.xml"/><Relationship Id="rId216" Type="http://schemas.openxmlformats.org/officeDocument/2006/relationships/slide" Target="slides/slide211.xml"/><Relationship Id="rId217" Type="http://schemas.openxmlformats.org/officeDocument/2006/relationships/slide" Target="slides/slide212.xml"/><Relationship Id="rId218" Type="http://schemas.openxmlformats.org/officeDocument/2006/relationships/slide" Target="slides/slide213.xml"/><Relationship Id="rId219" Type="http://schemas.openxmlformats.org/officeDocument/2006/relationships/slide" Target="slides/slide214.xml"/><Relationship Id="rId220" Type="http://schemas.openxmlformats.org/officeDocument/2006/relationships/slide" Target="slides/slide215.xml"/><Relationship Id="rId221" Type="http://schemas.openxmlformats.org/officeDocument/2006/relationships/slide" Target="slides/slide216.xml"/><Relationship Id="rId222" Type="http://schemas.openxmlformats.org/officeDocument/2006/relationships/slide" Target="slides/slide217.xml"/><Relationship Id="rId223" Type="http://schemas.openxmlformats.org/officeDocument/2006/relationships/slide" Target="slides/slide218.xml"/><Relationship Id="rId224" Type="http://schemas.openxmlformats.org/officeDocument/2006/relationships/slide" Target="slides/slide219.xml"/><Relationship Id="rId225" Type="http://schemas.openxmlformats.org/officeDocument/2006/relationships/slide" Target="slides/slide220.xml"/><Relationship Id="rId226" Type="http://schemas.openxmlformats.org/officeDocument/2006/relationships/slide" Target="slides/slide221.xml"/><Relationship Id="rId227" Type="http://schemas.openxmlformats.org/officeDocument/2006/relationships/slide" Target="slides/slide222.xml"/><Relationship Id="rId228" Type="http://schemas.openxmlformats.org/officeDocument/2006/relationships/slide" Target="slides/slide223.xml"/><Relationship Id="rId229" Type="http://schemas.openxmlformats.org/officeDocument/2006/relationships/slide" Target="slides/slide224.xml"/><Relationship Id="rId230" Type="http://schemas.openxmlformats.org/officeDocument/2006/relationships/slide" Target="slides/slide225.xml"/><Relationship Id="rId231" Type="http://schemas.openxmlformats.org/officeDocument/2006/relationships/slide" Target="slides/slide226.xml"/><Relationship Id="rId232" Type="http://schemas.openxmlformats.org/officeDocument/2006/relationships/slide" Target="slides/slide227.xml"/><Relationship Id="rId233" Type="http://schemas.openxmlformats.org/officeDocument/2006/relationships/slide" Target="slides/slide228.xml"/><Relationship Id="rId234" Type="http://schemas.openxmlformats.org/officeDocument/2006/relationships/slide" Target="slides/slide229.xml"/><Relationship Id="rId235" Type="http://schemas.openxmlformats.org/officeDocument/2006/relationships/slide" Target="slides/slide230.xml"/><Relationship Id="rId236" Type="http://schemas.openxmlformats.org/officeDocument/2006/relationships/slide" Target="slides/slide231.xml"/><Relationship Id="rId237" Type="http://schemas.openxmlformats.org/officeDocument/2006/relationships/slide" Target="slides/slide232.xml"/><Relationship Id="rId238" Type="http://schemas.openxmlformats.org/officeDocument/2006/relationships/slide" Target="slides/slide233.xml"/><Relationship Id="rId239" Type="http://schemas.openxmlformats.org/officeDocument/2006/relationships/slide" Target="slides/slide234.xml"/><Relationship Id="rId240" Type="http://schemas.openxmlformats.org/officeDocument/2006/relationships/slide" Target="slides/slide235.xml"/><Relationship Id="rId241" Type="http://schemas.openxmlformats.org/officeDocument/2006/relationships/slide" Target="slides/slide236.xml"/><Relationship Id="rId242" Type="http://schemas.openxmlformats.org/officeDocument/2006/relationships/slide" Target="slides/slide237.xml"/><Relationship Id="rId243" Type="http://schemas.openxmlformats.org/officeDocument/2006/relationships/slide" Target="slides/slide238.xml"/><Relationship Id="rId244" Type="http://schemas.openxmlformats.org/officeDocument/2006/relationships/slide" Target="slides/slide239.xml"/><Relationship Id="rId245" Type="http://schemas.openxmlformats.org/officeDocument/2006/relationships/slide" Target="slides/slide240.xml"/><Relationship Id="rId246" Type="http://schemas.openxmlformats.org/officeDocument/2006/relationships/slide" Target="slides/slide241.xml"/><Relationship Id="rId247" Type="http://schemas.openxmlformats.org/officeDocument/2006/relationships/slide" Target="slides/slide242.xml"/><Relationship Id="rId248" Type="http://schemas.openxmlformats.org/officeDocument/2006/relationships/slide" Target="slides/slide243.xml"/><Relationship Id="rId249" Type="http://schemas.openxmlformats.org/officeDocument/2006/relationships/slide" Target="slides/slide244.xml"/><Relationship Id="rId250" Type="http://schemas.openxmlformats.org/officeDocument/2006/relationships/slide" Target="slides/slide245.xml"/><Relationship Id="rId251" Type="http://schemas.openxmlformats.org/officeDocument/2006/relationships/slide" Target="slides/slide246.xml"/><Relationship Id="rId252" Type="http://schemas.openxmlformats.org/officeDocument/2006/relationships/slide" Target="slides/slide247.xml"/><Relationship Id="rId253" Type="http://schemas.openxmlformats.org/officeDocument/2006/relationships/slide" Target="slides/slide248.xml"/><Relationship Id="rId254" Type="http://schemas.openxmlformats.org/officeDocument/2006/relationships/slide" Target="slides/slide249.xml"/><Relationship Id="rId255" Type="http://schemas.openxmlformats.org/officeDocument/2006/relationships/slide" Target="slides/slide250.xml"/><Relationship Id="rId256" Type="http://schemas.openxmlformats.org/officeDocument/2006/relationships/slide" Target="slides/slide251.xml"/><Relationship Id="rId257" Type="http://schemas.openxmlformats.org/officeDocument/2006/relationships/slide" Target="slides/slide252.xml"/><Relationship Id="rId258" Type="http://schemas.openxmlformats.org/officeDocument/2006/relationships/slide" Target="slides/slide253.xml"/><Relationship Id="rId259" Type="http://schemas.openxmlformats.org/officeDocument/2006/relationships/slide" Target="slides/slide254.xml"/><Relationship Id="rId260" Type="http://schemas.openxmlformats.org/officeDocument/2006/relationships/slide" Target="slides/slide255.xml"/><Relationship Id="rId261" Type="http://schemas.openxmlformats.org/officeDocument/2006/relationships/slide" Target="slides/slide256.xml"/><Relationship Id="rId262" Type="http://schemas.openxmlformats.org/officeDocument/2006/relationships/slide" Target="slides/slide257.xml"/><Relationship Id="rId263" Type="http://schemas.openxmlformats.org/officeDocument/2006/relationships/slide" Target="slides/slide258.xml"/><Relationship Id="rId264" Type="http://schemas.openxmlformats.org/officeDocument/2006/relationships/slide" Target="slides/slide259.xml"/><Relationship Id="rId265" Type="http://schemas.openxmlformats.org/officeDocument/2006/relationships/slide" Target="slides/slide260.xml"/><Relationship Id="rId266" Type="http://schemas.openxmlformats.org/officeDocument/2006/relationships/slide" Target="slides/slide261.xml"/><Relationship Id="rId267" Type="http://schemas.openxmlformats.org/officeDocument/2006/relationships/slide" Target="slides/slide262.xml"/><Relationship Id="rId268" Type="http://schemas.openxmlformats.org/officeDocument/2006/relationships/slide" Target="slides/slide263.xml"/><Relationship Id="rId269" Type="http://schemas.openxmlformats.org/officeDocument/2006/relationships/slide" Target="slides/slide264.xml"/><Relationship Id="rId270" Type="http://schemas.openxmlformats.org/officeDocument/2006/relationships/slide" Target="slides/slide265.xml"/><Relationship Id="rId271" Type="http://schemas.openxmlformats.org/officeDocument/2006/relationships/slide" Target="slides/slide266.xml"/><Relationship Id="rId272" Type="http://schemas.openxmlformats.org/officeDocument/2006/relationships/slide" Target="slides/slide267.xml"/><Relationship Id="rId273" Type="http://schemas.openxmlformats.org/officeDocument/2006/relationships/slide" Target="slides/slide268.xml"/><Relationship Id="rId274" Type="http://schemas.openxmlformats.org/officeDocument/2006/relationships/slide" Target="slides/slide269.xml"/><Relationship Id="rId275" Type="http://schemas.openxmlformats.org/officeDocument/2006/relationships/slide" Target="slides/slide27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72755" y="58134"/>
            <a:ext cx="1464589" cy="34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6EB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6EB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6EB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89912" y="618627"/>
            <a:ext cx="1638935" cy="4394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6EB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3300" y="827389"/>
            <a:ext cx="3517900" cy="1971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coursera.org/learn/competitive-programming-core-skills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" Target="slide2.xml"/><Relationship Id="rId5" Type="http://schemas.openxmlformats.org/officeDocument/2006/relationships/slide" Target="slide38.xml"/><Relationship Id="rId6" Type="http://schemas.openxmlformats.org/officeDocument/2006/relationships/slide" Target="slide62.xml"/><Relationship Id="rId7" Type="http://schemas.openxmlformats.org/officeDocument/2006/relationships/slide" Target="slide88.xml"/><Relationship Id="rId8" Type="http://schemas.openxmlformats.org/officeDocument/2006/relationships/slide" Target="slide114.xml"/><Relationship Id="rId9" Type="http://schemas.openxmlformats.org/officeDocument/2006/relationships/slide" Target="slide148.xml"/><Relationship Id="rId10" Type="http://schemas.openxmlformats.org/officeDocument/2006/relationships/slide" Target="slide163.xml"/><Relationship Id="rId11" Type="http://schemas.openxmlformats.org/officeDocument/2006/relationships/slide" Target="slide170.xml"/><Relationship Id="rId12" Type="http://schemas.openxmlformats.org/officeDocument/2006/relationships/slide" Target="slide206.xml"/><Relationship Id="rId13" Type="http://schemas.openxmlformats.org/officeDocument/2006/relationships/slide" Target="slide230.xml"/><Relationship Id="rId14" Type="http://schemas.openxmlformats.org/officeDocument/2006/relationships/slide" Target="slide237.xml"/><Relationship Id="rId15" Type="http://schemas.openxmlformats.org/officeDocument/2006/relationships/slide" Target="slide262.xml"/></Relationships>
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
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" Target="slide2.xml"/><Relationship Id="rId5" Type="http://schemas.openxmlformats.org/officeDocument/2006/relationships/slide" Target="slide38.xml"/><Relationship Id="rId6" Type="http://schemas.openxmlformats.org/officeDocument/2006/relationships/slide" Target="slide62.xml"/><Relationship Id="rId7" Type="http://schemas.openxmlformats.org/officeDocument/2006/relationships/slide" Target="slide88.xml"/><Relationship Id="rId8" Type="http://schemas.openxmlformats.org/officeDocument/2006/relationships/slide" Target="slide114.xml"/><Relationship Id="rId9" Type="http://schemas.openxmlformats.org/officeDocument/2006/relationships/slide" Target="slide148.xml"/><Relationship Id="rId10" Type="http://schemas.openxmlformats.org/officeDocument/2006/relationships/slide" Target="slide163.xml"/><Relationship Id="rId11" Type="http://schemas.openxmlformats.org/officeDocument/2006/relationships/slide" Target="slide170.xml"/><Relationship Id="rId12" Type="http://schemas.openxmlformats.org/officeDocument/2006/relationships/slide" Target="slide206.xml"/><Relationship Id="rId13" Type="http://schemas.openxmlformats.org/officeDocument/2006/relationships/slide" Target="slide230.xml"/><Relationship Id="rId14" Type="http://schemas.openxmlformats.org/officeDocument/2006/relationships/slide" Target="slide237.xml"/><Relationship Id="rId15" Type="http://schemas.openxmlformats.org/officeDocument/2006/relationships/slide" Target="slide262.xml"/></Relationships>
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" Target="slide2.xml"/><Relationship Id="rId5" Type="http://schemas.openxmlformats.org/officeDocument/2006/relationships/slide" Target="slide38.xml"/><Relationship Id="rId6" Type="http://schemas.openxmlformats.org/officeDocument/2006/relationships/slide" Target="slide62.xml"/><Relationship Id="rId7" Type="http://schemas.openxmlformats.org/officeDocument/2006/relationships/slide" Target="slide88.xml"/><Relationship Id="rId8" Type="http://schemas.openxmlformats.org/officeDocument/2006/relationships/slide" Target="slide114.xml"/><Relationship Id="rId9" Type="http://schemas.openxmlformats.org/officeDocument/2006/relationships/slide" Target="slide148.xml"/><Relationship Id="rId10" Type="http://schemas.openxmlformats.org/officeDocument/2006/relationships/slide" Target="slide163.xml"/><Relationship Id="rId11" Type="http://schemas.openxmlformats.org/officeDocument/2006/relationships/slide" Target="slide170.xml"/><Relationship Id="rId12" Type="http://schemas.openxmlformats.org/officeDocument/2006/relationships/slide" Target="slide206.xml"/><Relationship Id="rId13" Type="http://schemas.openxmlformats.org/officeDocument/2006/relationships/slide" Target="slide230.xml"/><Relationship Id="rId14" Type="http://schemas.openxmlformats.org/officeDocument/2006/relationships/slide" Target="slide237.xml"/><Relationship Id="rId15" Type="http://schemas.openxmlformats.org/officeDocument/2006/relationships/slide" Target="slide262.xml"/></Relationships>
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" Target="slide2.xml"/><Relationship Id="rId5" Type="http://schemas.openxmlformats.org/officeDocument/2006/relationships/slide" Target="slide38.xml"/><Relationship Id="rId6" Type="http://schemas.openxmlformats.org/officeDocument/2006/relationships/slide" Target="slide62.xml"/><Relationship Id="rId7" Type="http://schemas.openxmlformats.org/officeDocument/2006/relationships/slide" Target="slide88.xml"/><Relationship Id="rId8" Type="http://schemas.openxmlformats.org/officeDocument/2006/relationships/slide" Target="slide114.xml"/><Relationship Id="rId9" Type="http://schemas.openxmlformats.org/officeDocument/2006/relationships/slide" Target="slide148.xml"/><Relationship Id="rId10" Type="http://schemas.openxmlformats.org/officeDocument/2006/relationships/slide" Target="slide163.xml"/><Relationship Id="rId11" Type="http://schemas.openxmlformats.org/officeDocument/2006/relationships/slide" Target="slide170.xml"/><Relationship Id="rId12" Type="http://schemas.openxmlformats.org/officeDocument/2006/relationships/slide" Target="slide206.xml"/><Relationship Id="rId13" Type="http://schemas.openxmlformats.org/officeDocument/2006/relationships/slide" Target="slide230.xml"/><Relationship Id="rId14" Type="http://schemas.openxmlformats.org/officeDocument/2006/relationships/slide" Target="slide237.xml"/><Relationship Id="rId15" Type="http://schemas.openxmlformats.org/officeDocument/2006/relationships/slide" Target="slide262.xml"/></Relationships>
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
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
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" Target="slide2.xml"/><Relationship Id="rId5" Type="http://schemas.openxmlformats.org/officeDocument/2006/relationships/slide" Target="slide38.xml"/><Relationship Id="rId6" Type="http://schemas.openxmlformats.org/officeDocument/2006/relationships/slide" Target="slide62.xml"/><Relationship Id="rId7" Type="http://schemas.openxmlformats.org/officeDocument/2006/relationships/slide" Target="slide88.xml"/><Relationship Id="rId8" Type="http://schemas.openxmlformats.org/officeDocument/2006/relationships/slide" Target="slide114.xml"/><Relationship Id="rId9" Type="http://schemas.openxmlformats.org/officeDocument/2006/relationships/slide" Target="slide148.xml"/><Relationship Id="rId10" Type="http://schemas.openxmlformats.org/officeDocument/2006/relationships/slide" Target="slide163.xml"/><Relationship Id="rId11" Type="http://schemas.openxmlformats.org/officeDocument/2006/relationships/slide" Target="slide170.xml"/><Relationship Id="rId12" Type="http://schemas.openxmlformats.org/officeDocument/2006/relationships/slide" Target="slide206.xml"/><Relationship Id="rId13" Type="http://schemas.openxmlformats.org/officeDocument/2006/relationships/slide" Target="slide230.xml"/><Relationship Id="rId14" Type="http://schemas.openxmlformats.org/officeDocument/2006/relationships/slide" Target="slide237.xml"/><Relationship Id="rId15" Type="http://schemas.openxmlformats.org/officeDocument/2006/relationships/slide" Target="slide26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" Target="slide2.xml"/><Relationship Id="rId5" Type="http://schemas.openxmlformats.org/officeDocument/2006/relationships/slide" Target="slide38.xml"/><Relationship Id="rId6" Type="http://schemas.openxmlformats.org/officeDocument/2006/relationships/slide" Target="slide62.xml"/><Relationship Id="rId7" Type="http://schemas.openxmlformats.org/officeDocument/2006/relationships/slide" Target="slide88.xml"/><Relationship Id="rId8" Type="http://schemas.openxmlformats.org/officeDocument/2006/relationships/slide" Target="slide114.xml"/><Relationship Id="rId9" Type="http://schemas.openxmlformats.org/officeDocument/2006/relationships/slide" Target="slide148.xml"/><Relationship Id="rId10" Type="http://schemas.openxmlformats.org/officeDocument/2006/relationships/slide" Target="slide163.xml"/><Relationship Id="rId11" Type="http://schemas.openxmlformats.org/officeDocument/2006/relationships/slide" Target="slide170.xml"/><Relationship Id="rId12" Type="http://schemas.openxmlformats.org/officeDocument/2006/relationships/slide" Target="slide206.xml"/><Relationship Id="rId13" Type="http://schemas.openxmlformats.org/officeDocument/2006/relationships/slide" Target="slide230.xml"/><Relationship Id="rId14" Type="http://schemas.openxmlformats.org/officeDocument/2006/relationships/slide" Target="slide237.xml"/><Relationship Id="rId15" Type="http://schemas.openxmlformats.org/officeDocument/2006/relationships/slide" Target="slide262.xml"/></Relationships>
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" Target="slide2.xml"/><Relationship Id="rId5" Type="http://schemas.openxmlformats.org/officeDocument/2006/relationships/slide" Target="slide38.xml"/><Relationship Id="rId6" Type="http://schemas.openxmlformats.org/officeDocument/2006/relationships/slide" Target="slide62.xml"/><Relationship Id="rId7" Type="http://schemas.openxmlformats.org/officeDocument/2006/relationships/slide" Target="slide88.xml"/><Relationship Id="rId8" Type="http://schemas.openxmlformats.org/officeDocument/2006/relationships/slide" Target="slide114.xml"/><Relationship Id="rId9" Type="http://schemas.openxmlformats.org/officeDocument/2006/relationships/slide" Target="slide148.xml"/><Relationship Id="rId10" Type="http://schemas.openxmlformats.org/officeDocument/2006/relationships/slide" Target="slide163.xml"/><Relationship Id="rId11" Type="http://schemas.openxmlformats.org/officeDocument/2006/relationships/slide" Target="slide170.xml"/><Relationship Id="rId12" Type="http://schemas.openxmlformats.org/officeDocument/2006/relationships/slide" Target="slide206.xml"/><Relationship Id="rId13" Type="http://schemas.openxmlformats.org/officeDocument/2006/relationships/slide" Target="slide230.xml"/><Relationship Id="rId14" Type="http://schemas.openxmlformats.org/officeDocument/2006/relationships/slide" Target="slide237.xml"/><Relationship Id="rId15" Type="http://schemas.openxmlformats.org/officeDocument/2006/relationships/slide" Target="slide262.xml"/></Relationships>
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" Target="slide2.xml"/><Relationship Id="rId5" Type="http://schemas.openxmlformats.org/officeDocument/2006/relationships/slide" Target="slide38.xml"/><Relationship Id="rId6" Type="http://schemas.openxmlformats.org/officeDocument/2006/relationships/slide" Target="slide62.xml"/><Relationship Id="rId7" Type="http://schemas.openxmlformats.org/officeDocument/2006/relationships/slide" Target="slide88.xml"/><Relationship Id="rId8" Type="http://schemas.openxmlformats.org/officeDocument/2006/relationships/slide" Target="slide114.xml"/><Relationship Id="rId9" Type="http://schemas.openxmlformats.org/officeDocument/2006/relationships/slide" Target="slide148.xml"/><Relationship Id="rId10" Type="http://schemas.openxmlformats.org/officeDocument/2006/relationships/slide" Target="slide163.xml"/><Relationship Id="rId11" Type="http://schemas.openxmlformats.org/officeDocument/2006/relationships/slide" Target="slide170.xml"/><Relationship Id="rId12" Type="http://schemas.openxmlformats.org/officeDocument/2006/relationships/slide" Target="slide206.xml"/><Relationship Id="rId13" Type="http://schemas.openxmlformats.org/officeDocument/2006/relationships/slide" Target="slide230.xml"/><Relationship Id="rId14" Type="http://schemas.openxmlformats.org/officeDocument/2006/relationships/slide" Target="slide237.xml"/><Relationship Id="rId15" Type="http://schemas.openxmlformats.org/officeDocument/2006/relationships/slide" Target="slide262.xml"/></Relationships>
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
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
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" Target="slide2.xml"/><Relationship Id="rId5" Type="http://schemas.openxmlformats.org/officeDocument/2006/relationships/slide" Target="slide38.xml"/><Relationship Id="rId6" Type="http://schemas.openxmlformats.org/officeDocument/2006/relationships/slide" Target="slide62.xml"/><Relationship Id="rId7" Type="http://schemas.openxmlformats.org/officeDocument/2006/relationships/slide" Target="slide88.xml"/><Relationship Id="rId8" Type="http://schemas.openxmlformats.org/officeDocument/2006/relationships/slide" Target="slide114.xml"/><Relationship Id="rId9" Type="http://schemas.openxmlformats.org/officeDocument/2006/relationships/slide" Target="slide148.xml"/><Relationship Id="rId10" Type="http://schemas.openxmlformats.org/officeDocument/2006/relationships/slide" Target="slide163.xml"/><Relationship Id="rId11" Type="http://schemas.openxmlformats.org/officeDocument/2006/relationships/slide" Target="slide170.xml"/><Relationship Id="rId12" Type="http://schemas.openxmlformats.org/officeDocument/2006/relationships/slide" Target="slide206.xml"/><Relationship Id="rId13" Type="http://schemas.openxmlformats.org/officeDocument/2006/relationships/slide" Target="slide230.xml"/><Relationship Id="rId14" Type="http://schemas.openxmlformats.org/officeDocument/2006/relationships/slide" Target="slide237.xml"/><Relationship Id="rId15" Type="http://schemas.openxmlformats.org/officeDocument/2006/relationships/slide" Target="slide262.xml"/></Relationships>
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" Target="slide2.xml"/><Relationship Id="rId5" Type="http://schemas.openxmlformats.org/officeDocument/2006/relationships/slide" Target="slide38.xml"/><Relationship Id="rId6" Type="http://schemas.openxmlformats.org/officeDocument/2006/relationships/slide" Target="slide62.xml"/><Relationship Id="rId7" Type="http://schemas.openxmlformats.org/officeDocument/2006/relationships/slide" Target="slide88.xml"/><Relationship Id="rId8" Type="http://schemas.openxmlformats.org/officeDocument/2006/relationships/slide" Target="slide114.xml"/><Relationship Id="rId9" Type="http://schemas.openxmlformats.org/officeDocument/2006/relationships/slide" Target="slide148.xml"/><Relationship Id="rId10" Type="http://schemas.openxmlformats.org/officeDocument/2006/relationships/slide" Target="slide163.xml"/><Relationship Id="rId11" Type="http://schemas.openxmlformats.org/officeDocument/2006/relationships/slide" Target="slide170.xml"/><Relationship Id="rId12" Type="http://schemas.openxmlformats.org/officeDocument/2006/relationships/slide" Target="slide206.xml"/><Relationship Id="rId13" Type="http://schemas.openxmlformats.org/officeDocument/2006/relationships/slide" Target="slide230.xml"/><Relationship Id="rId14" Type="http://schemas.openxmlformats.org/officeDocument/2006/relationships/slide" Target="slide237.xml"/><Relationship Id="rId15" Type="http://schemas.openxmlformats.org/officeDocument/2006/relationships/slide" Target="slide26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" Target="slide2.xml"/><Relationship Id="rId5" Type="http://schemas.openxmlformats.org/officeDocument/2006/relationships/slide" Target="slide38.xml"/><Relationship Id="rId6" Type="http://schemas.openxmlformats.org/officeDocument/2006/relationships/slide" Target="slide62.xml"/><Relationship Id="rId7" Type="http://schemas.openxmlformats.org/officeDocument/2006/relationships/slide" Target="slide88.xml"/><Relationship Id="rId8" Type="http://schemas.openxmlformats.org/officeDocument/2006/relationships/slide" Target="slide114.xml"/><Relationship Id="rId9" Type="http://schemas.openxmlformats.org/officeDocument/2006/relationships/slide" Target="slide148.xml"/><Relationship Id="rId10" Type="http://schemas.openxmlformats.org/officeDocument/2006/relationships/slide" Target="slide163.xml"/><Relationship Id="rId11" Type="http://schemas.openxmlformats.org/officeDocument/2006/relationships/slide" Target="slide170.xml"/><Relationship Id="rId12" Type="http://schemas.openxmlformats.org/officeDocument/2006/relationships/slide" Target="slide206.xml"/><Relationship Id="rId13" Type="http://schemas.openxmlformats.org/officeDocument/2006/relationships/slide" Target="slide230.xml"/><Relationship Id="rId14" Type="http://schemas.openxmlformats.org/officeDocument/2006/relationships/slide" Target="slide237.xml"/><Relationship Id="rId15" Type="http://schemas.openxmlformats.org/officeDocument/2006/relationships/slide" Target="slide26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" Target="slide2.xml"/><Relationship Id="rId5" Type="http://schemas.openxmlformats.org/officeDocument/2006/relationships/slide" Target="slide38.xml"/><Relationship Id="rId6" Type="http://schemas.openxmlformats.org/officeDocument/2006/relationships/slide" Target="slide62.xml"/><Relationship Id="rId7" Type="http://schemas.openxmlformats.org/officeDocument/2006/relationships/slide" Target="slide88.xml"/><Relationship Id="rId8" Type="http://schemas.openxmlformats.org/officeDocument/2006/relationships/slide" Target="slide114.xml"/><Relationship Id="rId9" Type="http://schemas.openxmlformats.org/officeDocument/2006/relationships/slide" Target="slide148.xml"/><Relationship Id="rId10" Type="http://schemas.openxmlformats.org/officeDocument/2006/relationships/slide" Target="slide163.xml"/><Relationship Id="rId11" Type="http://schemas.openxmlformats.org/officeDocument/2006/relationships/slide" Target="slide170.xml"/><Relationship Id="rId12" Type="http://schemas.openxmlformats.org/officeDocument/2006/relationships/slide" Target="slide206.xml"/><Relationship Id="rId13" Type="http://schemas.openxmlformats.org/officeDocument/2006/relationships/slide" Target="slide230.xml"/><Relationship Id="rId14" Type="http://schemas.openxmlformats.org/officeDocument/2006/relationships/slide" Target="slide237.xml"/><Relationship Id="rId15" Type="http://schemas.openxmlformats.org/officeDocument/2006/relationships/slide" Target="slide262.xml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035" y="896867"/>
            <a:ext cx="2360295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0">
                <a:solidFill>
                  <a:srgbClr val="3333B2"/>
                </a:solidFill>
                <a:latin typeface="Trebuchet MS"/>
                <a:cs typeface="Trebuchet MS"/>
              </a:rPr>
              <a:t>Dynamic</a:t>
            </a:r>
            <a:r>
              <a:rPr dirty="0" sz="2050" spc="-2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2050" spc="-125">
                <a:solidFill>
                  <a:srgbClr val="3333B2"/>
                </a:solidFill>
                <a:latin typeface="Trebuchet MS"/>
                <a:cs typeface="Trebuchet MS"/>
              </a:rPr>
              <a:t>Programming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720" y="1546717"/>
            <a:ext cx="3592829" cy="6356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 spc="-80">
                <a:latin typeface="Trebuchet MS"/>
                <a:cs typeface="Trebuchet MS"/>
              </a:rPr>
              <a:t>Alexander </a:t>
            </a:r>
            <a:r>
              <a:rPr dirty="0" sz="1400" spc="-25">
                <a:latin typeface="Trebuchet MS"/>
                <a:cs typeface="Trebuchet MS"/>
              </a:rPr>
              <a:t>S.</a:t>
            </a:r>
            <a:r>
              <a:rPr dirty="0" sz="1400" spc="135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Kulikov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ts val="955"/>
              </a:lnSpc>
              <a:spcBef>
                <a:spcPts val="1180"/>
              </a:spcBef>
            </a:pPr>
            <a:r>
              <a:rPr dirty="0" sz="800" spc="-5">
                <a:latin typeface="LM Sans 8"/>
                <a:cs typeface="LM Sans 8"/>
              </a:rPr>
              <a:t>Competitive Programmer’s </a:t>
            </a:r>
            <a:r>
              <a:rPr dirty="0" sz="800" spc="-15">
                <a:latin typeface="LM Sans 8"/>
                <a:cs typeface="LM Sans 8"/>
              </a:rPr>
              <a:t>Core</a:t>
            </a:r>
            <a:r>
              <a:rPr dirty="0" sz="800" spc="-10">
                <a:latin typeface="LM Sans 8"/>
                <a:cs typeface="LM Sans 8"/>
              </a:rPr>
              <a:t> </a:t>
            </a:r>
            <a:r>
              <a:rPr dirty="0" sz="800" spc="-5">
                <a:latin typeface="LM Sans 8"/>
                <a:cs typeface="LM Sans 8"/>
              </a:rPr>
              <a:t>Skills</a:t>
            </a:r>
            <a:endParaRPr sz="800">
              <a:latin typeface="LM Sans 8"/>
              <a:cs typeface="LM Sans 8"/>
            </a:endParaRPr>
          </a:p>
          <a:p>
            <a:pPr algn="ctr">
              <a:lnSpc>
                <a:spcPts val="955"/>
              </a:lnSpc>
            </a:pPr>
            <a:r>
              <a:rPr dirty="0" sz="800">
                <a:latin typeface="LM Mono 8"/>
                <a:cs typeface="LM Mono 8"/>
                <a:hlinkClick r:id="rId2"/>
              </a:rPr>
              <a:t>https://www.coursera.org/learn/competitive-programming-core-skills</a:t>
            </a:r>
            <a:endParaRPr sz="800">
              <a:latin typeface="LM Mono 8"/>
              <a:cs typeface="LM Mono 8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9925" y="58134"/>
            <a:ext cx="152908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5">
                <a:solidFill>
                  <a:srgbClr val="3333B2"/>
                </a:solidFill>
              </a:rPr>
              <a:t>Recursion</a:t>
            </a:r>
            <a:r>
              <a:rPr dirty="0" sz="2050" spc="-30">
                <a:solidFill>
                  <a:srgbClr val="3333B2"/>
                </a:solidFill>
              </a:rPr>
              <a:t> </a:t>
            </a:r>
            <a:r>
              <a:rPr dirty="0" sz="2050" spc="-185">
                <a:solidFill>
                  <a:srgbClr val="3333B2"/>
                </a:solidFill>
              </a:rPr>
              <a:t>Tree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2178265" y="780577"/>
            <a:ext cx="24320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400" spc="5" i="1">
                <a:latin typeface="LM Sans 12"/>
                <a:cs typeface="LM Sans 12"/>
              </a:rPr>
              <a:t>F</a:t>
            </a:r>
            <a:r>
              <a:rPr dirty="0" baseline="-11111" sz="1500" spc="7" i="1">
                <a:latin typeface="LM Sans 10"/>
                <a:cs typeface="LM Sans 10"/>
              </a:rPr>
              <a:t>n</a:t>
            </a:r>
            <a:endParaRPr baseline="-11111" sz="15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7432" y="1342628"/>
            <a:ext cx="40703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7936" sz="2100" spc="60" i="1">
                <a:latin typeface="LM Sans 12"/>
                <a:cs typeface="LM Sans 12"/>
              </a:rPr>
              <a:t>F</a:t>
            </a:r>
            <a:r>
              <a:rPr dirty="0" sz="1000" spc="40" i="1">
                <a:latin typeface="LM Sans 10"/>
                <a:cs typeface="LM Sans 10"/>
              </a:rPr>
              <a:t>n</a:t>
            </a:r>
            <a:r>
              <a:rPr dirty="0" sz="1000" spc="40" i="1">
                <a:latin typeface="Arial"/>
                <a:cs typeface="Arial"/>
              </a:rPr>
              <a:t>−</a:t>
            </a:r>
            <a:r>
              <a:rPr dirty="0" sz="1000" spc="4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39313" y="1018540"/>
            <a:ext cx="510540" cy="306705"/>
          </a:xfrm>
          <a:custGeom>
            <a:avLst/>
            <a:gdLst/>
            <a:ahLst/>
            <a:cxnLst/>
            <a:rect l="l" t="t" r="r" b="b"/>
            <a:pathLst>
              <a:path w="510539" h="306705">
                <a:moveTo>
                  <a:pt x="510183" y="0"/>
                </a:moveTo>
                <a:lnTo>
                  <a:pt x="0" y="30619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4733" y="1882632"/>
            <a:ext cx="13322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950594" algn="l"/>
              </a:tabLst>
            </a:pPr>
            <a:r>
              <a:rPr dirty="0" baseline="7936" sz="2100" spc="60" i="1">
                <a:latin typeface="LM Sans 12"/>
                <a:cs typeface="LM Sans 12"/>
              </a:rPr>
              <a:t>F</a:t>
            </a:r>
            <a:r>
              <a:rPr dirty="0" sz="1000" spc="40" i="1">
                <a:latin typeface="LM Sans 10"/>
                <a:cs typeface="LM Sans 10"/>
              </a:rPr>
              <a:t>n</a:t>
            </a:r>
            <a:r>
              <a:rPr dirty="0" sz="1000" spc="40" i="1">
                <a:latin typeface="Arial"/>
                <a:cs typeface="Arial"/>
              </a:rPr>
              <a:t>−</a:t>
            </a:r>
            <a:r>
              <a:rPr dirty="0" sz="1000" spc="40">
                <a:latin typeface="Arial"/>
                <a:cs typeface="Arial"/>
              </a:rPr>
              <a:t>2	</a:t>
            </a:r>
            <a:r>
              <a:rPr dirty="0" baseline="7936" sz="2100" spc="60" i="1">
                <a:latin typeface="LM Sans 12"/>
                <a:cs typeface="LM Sans 12"/>
              </a:rPr>
              <a:t>F</a:t>
            </a:r>
            <a:r>
              <a:rPr dirty="0" sz="1000" spc="40" i="1">
                <a:latin typeface="LM Sans 10"/>
                <a:cs typeface="LM Sans 10"/>
              </a:rPr>
              <a:t>n</a:t>
            </a:r>
            <a:r>
              <a:rPr dirty="0" sz="1000" spc="40" i="1">
                <a:latin typeface="Arial"/>
                <a:cs typeface="Arial"/>
              </a:rPr>
              <a:t>−</a:t>
            </a:r>
            <a:r>
              <a:rPr dirty="0" sz="1000" spc="4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8151" y="1614937"/>
            <a:ext cx="201930" cy="241935"/>
          </a:xfrm>
          <a:custGeom>
            <a:avLst/>
            <a:gdLst/>
            <a:ahLst/>
            <a:cxnLst/>
            <a:rect l="l" t="t" r="r" b="b"/>
            <a:pathLst>
              <a:path w="201930" h="241935">
                <a:moveTo>
                  <a:pt x="201599" y="0"/>
                </a:moveTo>
                <a:lnTo>
                  <a:pt x="0" y="241882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84542" y="2154943"/>
            <a:ext cx="105410" cy="241935"/>
          </a:xfrm>
          <a:custGeom>
            <a:avLst/>
            <a:gdLst/>
            <a:ahLst/>
            <a:cxnLst/>
            <a:rect l="l" t="t" r="r" b="b"/>
            <a:pathLst>
              <a:path w="105409" h="241935">
                <a:moveTo>
                  <a:pt x="104838" y="0"/>
                </a:moveTo>
                <a:lnTo>
                  <a:pt x="0" y="241876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18578" y="2154943"/>
            <a:ext cx="105410" cy="241935"/>
          </a:xfrm>
          <a:custGeom>
            <a:avLst/>
            <a:gdLst/>
            <a:ahLst/>
            <a:cxnLst/>
            <a:rect l="l" t="t" r="r" b="b"/>
            <a:pathLst>
              <a:path w="105409" h="241935">
                <a:moveTo>
                  <a:pt x="0" y="0"/>
                </a:moveTo>
                <a:lnTo>
                  <a:pt x="104835" y="241876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28218" y="1614937"/>
            <a:ext cx="201930" cy="241935"/>
          </a:xfrm>
          <a:custGeom>
            <a:avLst/>
            <a:gdLst/>
            <a:ahLst/>
            <a:cxnLst/>
            <a:rect l="l" t="t" r="r" b="b"/>
            <a:pathLst>
              <a:path w="201930" h="241935">
                <a:moveTo>
                  <a:pt x="0" y="0"/>
                </a:moveTo>
                <a:lnTo>
                  <a:pt x="201599" y="241882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84557" y="2154943"/>
            <a:ext cx="105410" cy="241935"/>
          </a:xfrm>
          <a:custGeom>
            <a:avLst/>
            <a:gdLst/>
            <a:ahLst/>
            <a:cxnLst/>
            <a:rect l="l" t="t" r="r" b="b"/>
            <a:pathLst>
              <a:path w="105410" h="241935">
                <a:moveTo>
                  <a:pt x="104833" y="0"/>
                </a:moveTo>
                <a:lnTo>
                  <a:pt x="0" y="241876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18591" y="2154943"/>
            <a:ext cx="105410" cy="241935"/>
          </a:xfrm>
          <a:custGeom>
            <a:avLst/>
            <a:gdLst/>
            <a:ahLst/>
            <a:cxnLst/>
            <a:rect l="l" t="t" r="r" b="b"/>
            <a:pathLst>
              <a:path w="105410" h="241935">
                <a:moveTo>
                  <a:pt x="0" y="0"/>
                </a:moveTo>
                <a:lnTo>
                  <a:pt x="104833" y="241876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906841" y="2395306"/>
            <a:ext cx="55880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44500" algn="l"/>
              </a:tabLst>
            </a:pPr>
            <a:r>
              <a:rPr dirty="0" sz="1400" spc="15" i="1">
                <a:latin typeface="LM Sans 12"/>
                <a:cs typeface="LM Sans 12"/>
              </a:rPr>
              <a:t>F</a:t>
            </a:r>
            <a:r>
              <a:rPr dirty="0" sz="1400" spc="15" i="1">
                <a:latin typeface="LM Sans 12"/>
                <a:cs typeface="LM Sans 12"/>
              </a:rPr>
              <a:t>	</a:t>
            </a:r>
            <a:r>
              <a:rPr dirty="0" sz="1400" spc="15" i="1">
                <a:latin typeface="LM Sans 12"/>
                <a:cs typeface="LM Sans 12"/>
              </a:rPr>
              <a:t>F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3435" y="2422636"/>
            <a:ext cx="20434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505459" algn="l"/>
                <a:tab pos="1506855" algn="l"/>
                <a:tab pos="1939289" algn="l"/>
              </a:tabLst>
            </a:pPr>
            <a:r>
              <a:rPr dirty="0" baseline="7936" sz="2100" spc="60" i="1">
                <a:latin typeface="LM Sans 12"/>
                <a:cs typeface="LM Sans 12"/>
              </a:rPr>
              <a:t>F</a:t>
            </a:r>
            <a:r>
              <a:rPr dirty="0" sz="1000" spc="40" i="1">
                <a:latin typeface="LM Sans 10"/>
                <a:cs typeface="LM Sans 10"/>
              </a:rPr>
              <a:t>n</a:t>
            </a:r>
            <a:r>
              <a:rPr dirty="0" sz="1000" spc="40" i="1">
                <a:latin typeface="Arial"/>
                <a:cs typeface="Arial"/>
              </a:rPr>
              <a:t>−</a:t>
            </a:r>
            <a:r>
              <a:rPr dirty="0" sz="1000" spc="40">
                <a:latin typeface="Arial"/>
                <a:cs typeface="Arial"/>
              </a:rPr>
              <a:t>3	</a:t>
            </a:r>
            <a:r>
              <a:rPr dirty="0" baseline="7936" sz="2100" spc="60" i="1">
                <a:latin typeface="LM Sans 12"/>
                <a:cs typeface="LM Sans 12"/>
              </a:rPr>
              <a:t>F</a:t>
            </a:r>
            <a:r>
              <a:rPr dirty="0" sz="1000" spc="40" i="1">
                <a:latin typeface="LM Sans 10"/>
                <a:cs typeface="LM Sans 10"/>
              </a:rPr>
              <a:t>n</a:t>
            </a:r>
            <a:r>
              <a:rPr dirty="0" sz="1000" spc="40" i="1">
                <a:latin typeface="Arial"/>
                <a:cs typeface="Arial"/>
              </a:rPr>
              <a:t>−</a:t>
            </a:r>
            <a:r>
              <a:rPr dirty="0" sz="1000" spc="40">
                <a:latin typeface="Arial"/>
                <a:cs typeface="Arial"/>
              </a:rPr>
              <a:t>4 </a:t>
            </a:r>
            <a:r>
              <a:rPr dirty="0" sz="1000" spc="200">
                <a:latin typeface="Arial"/>
                <a:cs typeface="Arial"/>
              </a:rPr>
              <a:t> </a:t>
            </a:r>
            <a:r>
              <a:rPr dirty="0" baseline="7936" sz="2100" spc="60" i="1">
                <a:latin typeface="LM Sans 12"/>
                <a:cs typeface="LM Sans 12"/>
              </a:rPr>
              <a:t>F</a:t>
            </a:r>
            <a:r>
              <a:rPr dirty="0" sz="1000" spc="40" i="1">
                <a:latin typeface="LM Sans 10"/>
                <a:cs typeface="LM Sans 10"/>
              </a:rPr>
              <a:t>n</a:t>
            </a:r>
            <a:r>
              <a:rPr dirty="0" sz="1000" spc="40" i="1">
                <a:latin typeface="Arial"/>
                <a:cs typeface="Arial"/>
              </a:rPr>
              <a:t>−</a:t>
            </a:r>
            <a:r>
              <a:rPr dirty="0" sz="1000" spc="40">
                <a:latin typeface="Arial"/>
                <a:cs typeface="Arial"/>
              </a:rPr>
              <a:t>4	</a:t>
            </a:r>
            <a:r>
              <a:rPr dirty="0" sz="1000" spc="45" i="1">
                <a:latin typeface="LM Sans 10"/>
                <a:cs typeface="LM Sans 10"/>
              </a:rPr>
              <a:t>n</a:t>
            </a:r>
            <a:r>
              <a:rPr dirty="0" sz="1000" spc="45" i="1">
                <a:latin typeface="Arial"/>
                <a:cs typeface="Arial"/>
              </a:rPr>
              <a:t>−</a:t>
            </a:r>
            <a:r>
              <a:rPr dirty="0" sz="1000" spc="45">
                <a:latin typeface="Arial"/>
                <a:cs typeface="Arial"/>
              </a:rPr>
              <a:t>5	</a:t>
            </a:r>
            <a:r>
              <a:rPr dirty="0" sz="1000" spc="-5" i="1">
                <a:latin typeface="LM Sans 10"/>
                <a:cs typeface="LM Sans 10"/>
              </a:rPr>
              <a:t>n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97428" y="1342628"/>
            <a:ext cx="40703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7936" sz="2100" spc="60" i="1">
                <a:latin typeface="LM Sans 12"/>
                <a:cs typeface="LM Sans 12"/>
              </a:rPr>
              <a:t>F</a:t>
            </a:r>
            <a:r>
              <a:rPr dirty="0" sz="1000" spc="40" i="1">
                <a:latin typeface="LM Sans 10"/>
                <a:cs typeface="LM Sans 10"/>
              </a:rPr>
              <a:t>n</a:t>
            </a:r>
            <a:r>
              <a:rPr dirty="0" sz="1000" spc="40" i="1">
                <a:latin typeface="Arial"/>
                <a:cs typeface="Arial"/>
              </a:rPr>
              <a:t>−</a:t>
            </a:r>
            <a:r>
              <a:rPr dirty="0" sz="1000" spc="4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58495" y="1018540"/>
            <a:ext cx="510540" cy="306705"/>
          </a:xfrm>
          <a:custGeom>
            <a:avLst/>
            <a:gdLst/>
            <a:ahLst/>
            <a:cxnLst/>
            <a:rect l="l" t="t" r="r" b="b"/>
            <a:pathLst>
              <a:path w="510539" h="306705">
                <a:moveTo>
                  <a:pt x="0" y="0"/>
                </a:moveTo>
                <a:lnTo>
                  <a:pt x="510184" y="30619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78174" y="1614937"/>
            <a:ext cx="201930" cy="241935"/>
          </a:xfrm>
          <a:custGeom>
            <a:avLst/>
            <a:gdLst/>
            <a:ahLst/>
            <a:cxnLst/>
            <a:rect l="l" t="t" r="r" b="b"/>
            <a:pathLst>
              <a:path w="201930" h="241935">
                <a:moveTo>
                  <a:pt x="201599" y="0"/>
                </a:moveTo>
                <a:lnTo>
                  <a:pt x="0" y="241882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84568" y="2154943"/>
            <a:ext cx="105410" cy="241935"/>
          </a:xfrm>
          <a:custGeom>
            <a:avLst/>
            <a:gdLst/>
            <a:ahLst/>
            <a:cxnLst/>
            <a:rect l="l" t="t" r="r" b="b"/>
            <a:pathLst>
              <a:path w="105410" h="241935">
                <a:moveTo>
                  <a:pt x="104833" y="0"/>
                </a:moveTo>
                <a:lnTo>
                  <a:pt x="0" y="241876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18602" y="2154943"/>
            <a:ext cx="105410" cy="241935"/>
          </a:xfrm>
          <a:custGeom>
            <a:avLst/>
            <a:gdLst/>
            <a:ahLst/>
            <a:cxnLst/>
            <a:rect l="l" t="t" r="r" b="b"/>
            <a:pathLst>
              <a:path w="105410" h="241935">
                <a:moveTo>
                  <a:pt x="0" y="0"/>
                </a:moveTo>
                <a:lnTo>
                  <a:pt x="104834" y="241876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28242" y="1614937"/>
            <a:ext cx="201930" cy="241935"/>
          </a:xfrm>
          <a:custGeom>
            <a:avLst/>
            <a:gdLst/>
            <a:ahLst/>
            <a:cxnLst/>
            <a:rect l="l" t="t" r="r" b="b"/>
            <a:pathLst>
              <a:path w="201929" h="241935">
                <a:moveTo>
                  <a:pt x="0" y="0"/>
                </a:moveTo>
                <a:lnTo>
                  <a:pt x="201599" y="241882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84580" y="2154943"/>
            <a:ext cx="105410" cy="241935"/>
          </a:xfrm>
          <a:custGeom>
            <a:avLst/>
            <a:gdLst/>
            <a:ahLst/>
            <a:cxnLst/>
            <a:rect l="l" t="t" r="r" b="b"/>
            <a:pathLst>
              <a:path w="105410" h="241935">
                <a:moveTo>
                  <a:pt x="104833" y="0"/>
                </a:moveTo>
                <a:lnTo>
                  <a:pt x="0" y="241876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469680" y="1882632"/>
            <a:ext cx="1631314" cy="7842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135"/>
              </a:spcBef>
              <a:tabLst>
                <a:tab pos="1015365" algn="l"/>
              </a:tabLst>
            </a:pPr>
            <a:r>
              <a:rPr dirty="0" baseline="7936" sz="2100" spc="60" i="1">
                <a:latin typeface="LM Sans 12"/>
                <a:cs typeface="LM Sans 12"/>
              </a:rPr>
              <a:t>F</a:t>
            </a:r>
            <a:r>
              <a:rPr dirty="0" sz="1000" spc="40" i="1">
                <a:latin typeface="LM Sans 10"/>
                <a:cs typeface="LM Sans 10"/>
              </a:rPr>
              <a:t>n</a:t>
            </a:r>
            <a:r>
              <a:rPr dirty="0" sz="1000" spc="40" i="1">
                <a:latin typeface="Arial"/>
                <a:cs typeface="Arial"/>
              </a:rPr>
              <a:t>−</a:t>
            </a:r>
            <a:r>
              <a:rPr dirty="0" sz="1000" spc="40">
                <a:latin typeface="Arial"/>
                <a:cs typeface="Arial"/>
              </a:rPr>
              <a:t>3	</a:t>
            </a:r>
            <a:r>
              <a:rPr dirty="0" baseline="7936" sz="2100" spc="60" i="1">
                <a:latin typeface="LM Sans 12"/>
                <a:cs typeface="LM Sans 12"/>
              </a:rPr>
              <a:t>F</a:t>
            </a:r>
            <a:r>
              <a:rPr dirty="0" sz="1000" spc="40" i="1">
                <a:latin typeface="LM Sans 10"/>
                <a:cs typeface="LM Sans 10"/>
              </a:rPr>
              <a:t>n</a:t>
            </a:r>
            <a:r>
              <a:rPr dirty="0" sz="1000" spc="40" i="1">
                <a:latin typeface="Arial"/>
                <a:cs typeface="Arial"/>
              </a:rPr>
              <a:t>−</a:t>
            </a:r>
            <a:r>
              <a:rPr dirty="0" sz="1000" spc="4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tabLst>
                <a:tab pos="349250" algn="l"/>
                <a:tab pos="1249680" algn="l"/>
              </a:tabLst>
            </a:pPr>
            <a:r>
              <a:rPr dirty="0" sz="1000" spc="65" i="1">
                <a:latin typeface="Arial"/>
                <a:cs typeface="Arial"/>
              </a:rPr>
              <a:t>−</a:t>
            </a:r>
            <a:r>
              <a:rPr dirty="0" sz="1000" spc="65">
                <a:latin typeface="Arial"/>
                <a:cs typeface="Arial"/>
              </a:rPr>
              <a:t>4	</a:t>
            </a:r>
            <a:r>
              <a:rPr dirty="0" baseline="7936" sz="2100" spc="60" i="1">
                <a:latin typeface="LM Sans 12"/>
                <a:cs typeface="LM Sans 12"/>
              </a:rPr>
              <a:t>F</a:t>
            </a:r>
            <a:r>
              <a:rPr dirty="0" sz="1000" spc="40" i="1">
                <a:latin typeface="LM Sans 10"/>
                <a:cs typeface="LM Sans 10"/>
              </a:rPr>
              <a:t>n</a:t>
            </a:r>
            <a:r>
              <a:rPr dirty="0" sz="1000" spc="40" i="1">
                <a:latin typeface="Arial"/>
                <a:cs typeface="Arial"/>
              </a:rPr>
              <a:t>−</a:t>
            </a:r>
            <a:r>
              <a:rPr dirty="0" sz="1000" spc="40">
                <a:latin typeface="Arial"/>
                <a:cs typeface="Arial"/>
              </a:rPr>
              <a:t>5 </a:t>
            </a:r>
            <a:r>
              <a:rPr dirty="0" sz="1000" spc="200">
                <a:latin typeface="Arial"/>
                <a:cs typeface="Arial"/>
              </a:rPr>
              <a:t> </a:t>
            </a:r>
            <a:r>
              <a:rPr dirty="0" baseline="7936" sz="2100" spc="60" i="1">
                <a:latin typeface="LM Sans 12"/>
                <a:cs typeface="LM Sans 12"/>
              </a:rPr>
              <a:t>F</a:t>
            </a:r>
            <a:r>
              <a:rPr dirty="0" sz="1000" spc="40" i="1">
                <a:latin typeface="LM Sans 10"/>
                <a:cs typeface="LM Sans 10"/>
              </a:rPr>
              <a:t>n</a:t>
            </a:r>
            <a:r>
              <a:rPr dirty="0" sz="1000" spc="40" i="1">
                <a:latin typeface="Arial"/>
                <a:cs typeface="Arial"/>
              </a:rPr>
              <a:t>−</a:t>
            </a:r>
            <a:r>
              <a:rPr dirty="0" sz="1000" spc="40">
                <a:latin typeface="Arial"/>
                <a:cs typeface="Arial"/>
              </a:rPr>
              <a:t>5	</a:t>
            </a:r>
            <a:r>
              <a:rPr dirty="0" baseline="7936" sz="2100" spc="60" i="1">
                <a:latin typeface="LM Sans 12"/>
                <a:cs typeface="LM Sans 12"/>
              </a:rPr>
              <a:t>F</a:t>
            </a:r>
            <a:r>
              <a:rPr dirty="0" sz="1000" spc="40" i="1">
                <a:latin typeface="LM Sans 10"/>
                <a:cs typeface="LM Sans 10"/>
              </a:rPr>
              <a:t>n</a:t>
            </a:r>
            <a:r>
              <a:rPr dirty="0" sz="1000" spc="40" i="1">
                <a:latin typeface="Arial"/>
                <a:cs typeface="Arial"/>
              </a:rPr>
              <a:t>−</a:t>
            </a:r>
            <a:r>
              <a:rPr dirty="0" sz="1000" spc="4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18610" y="2154943"/>
            <a:ext cx="105410" cy="241935"/>
          </a:xfrm>
          <a:custGeom>
            <a:avLst/>
            <a:gdLst/>
            <a:ahLst/>
            <a:cxnLst/>
            <a:rect l="l" t="t" r="r" b="b"/>
            <a:pathLst>
              <a:path w="105410" h="241935">
                <a:moveTo>
                  <a:pt x="0" y="0"/>
                </a:moveTo>
                <a:lnTo>
                  <a:pt x="104838" y="241876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267191" y="2575163"/>
            <a:ext cx="742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 b="1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67191" y="2625773"/>
            <a:ext cx="742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35"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6813" y="58134"/>
            <a:ext cx="113411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0">
                <a:solidFill>
                  <a:srgbClr val="3333B2"/>
                </a:solidFill>
              </a:rPr>
              <a:t>Optimizing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98381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5727" rIns="0" bIns="0" rtlCol="0" vert="horz">
            <a:spAutoFit/>
          </a:bodyPr>
          <a:lstStyle/>
          <a:p>
            <a:pPr marL="63500" marR="384175">
              <a:lnSpc>
                <a:spcPct val="100800"/>
              </a:lnSpc>
              <a:spcBef>
                <a:spcPts val="120"/>
              </a:spcBef>
            </a:pPr>
            <a:r>
              <a:rPr dirty="0" spc="-10"/>
              <a:t>At </a:t>
            </a:r>
            <a:r>
              <a:rPr dirty="0" spc="-100"/>
              <a:t>each </a:t>
            </a:r>
            <a:r>
              <a:rPr dirty="0" spc="-95"/>
              <a:t>step, </a:t>
            </a:r>
            <a:r>
              <a:rPr dirty="0" spc="-155"/>
              <a:t>we </a:t>
            </a:r>
            <a:r>
              <a:rPr dirty="0" spc="-120"/>
              <a:t>are </a:t>
            </a:r>
            <a:r>
              <a:rPr dirty="0" spc="-60"/>
              <a:t>trying </a:t>
            </a:r>
            <a:r>
              <a:rPr dirty="0" spc="-65"/>
              <a:t>to </a:t>
            </a:r>
            <a:r>
              <a:rPr dirty="0" spc="-100"/>
              <a:t>extend </a:t>
            </a:r>
            <a:r>
              <a:rPr dirty="0" spc="-95"/>
              <a:t>the  </a:t>
            </a:r>
            <a:r>
              <a:rPr dirty="0" spc="-85"/>
              <a:t>current</a:t>
            </a:r>
            <a:r>
              <a:rPr dirty="0" spc="30"/>
              <a:t> </a:t>
            </a:r>
            <a:r>
              <a:rPr dirty="0" spc="-100"/>
              <a:t>sequence</a:t>
            </a:r>
          </a:p>
          <a:p>
            <a:pPr marL="63500" marR="5080">
              <a:lnSpc>
                <a:spcPct val="100800"/>
              </a:lnSpc>
              <a:spcBef>
                <a:spcPts val="300"/>
              </a:spcBef>
            </a:pPr>
            <a:r>
              <a:rPr dirty="0" spc="-65"/>
              <a:t>For </a:t>
            </a:r>
            <a:r>
              <a:rPr dirty="0" spc="-75"/>
              <a:t>this, </a:t>
            </a:r>
            <a:r>
              <a:rPr dirty="0" spc="-155"/>
              <a:t>we </a:t>
            </a:r>
            <a:r>
              <a:rPr dirty="0" spc="-65"/>
              <a:t>pass </a:t>
            </a:r>
            <a:r>
              <a:rPr dirty="0" spc="-95"/>
              <a:t>the </a:t>
            </a:r>
            <a:r>
              <a:rPr dirty="0" spc="-85"/>
              <a:t>current </a:t>
            </a:r>
            <a:r>
              <a:rPr dirty="0" spc="-100"/>
              <a:t>sequence </a:t>
            </a:r>
            <a:r>
              <a:rPr dirty="0" spc="-65"/>
              <a:t>to </a:t>
            </a:r>
            <a:r>
              <a:rPr dirty="0" spc="-100"/>
              <a:t>each  </a:t>
            </a:r>
            <a:r>
              <a:rPr dirty="0" spc="-90"/>
              <a:t>recursive</a:t>
            </a:r>
            <a:r>
              <a:rPr dirty="0" spc="25"/>
              <a:t> </a:t>
            </a:r>
            <a:r>
              <a:rPr dirty="0" spc="-90"/>
              <a:t>call</a:t>
            </a:r>
          </a:p>
        </p:txBody>
      </p:sp>
      <p:sp>
        <p:nvSpPr>
          <p:cNvPr id="5" name="object 5"/>
          <p:cNvSpPr/>
          <p:nvPr/>
        </p:nvSpPr>
        <p:spPr>
          <a:xfrm>
            <a:off x="548640" y="145196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6813" y="58134"/>
            <a:ext cx="113411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0">
                <a:solidFill>
                  <a:srgbClr val="3333B2"/>
                </a:solidFill>
              </a:rPr>
              <a:t>Optimizing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98381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867877"/>
            <a:ext cx="3556635" cy="161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46100">
              <a:lnSpc>
                <a:spcPct val="100800"/>
              </a:lnSpc>
              <a:spcBef>
                <a:spcPts val="120"/>
              </a:spcBef>
            </a:pPr>
            <a:r>
              <a:rPr dirty="0" sz="1400" spc="-10">
                <a:latin typeface="Trebuchet MS"/>
                <a:cs typeface="Trebuchet MS"/>
              </a:rPr>
              <a:t>At </a:t>
            </a:r>
            <a:r>
              <a:rPr dirty="0" sz="1400" spc="-100">
                <a:latin typeface="Trebuchet MS"/>
                <a:cs typeface="Trebuchet MS"/>
              </a:rPr>
              <a:t>each </a:t>
            </a:r>
            <a:r>
              <a:rPr dirty="0" sz="1400" spc="-95">
                <a:latin typeface="Trebuchet MS"/>
                <a:cs typeface="Trebuchet MS"/>
              </a:rPr>
              <a:t>step,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120">
                <a:latin typeface="Trebuchet MS"/>
                <a:cs typeface="Trebuchet MS"/>
              </a:rPr>
              <a:t>are </a:t>
            </a:r>
            <a:r>
              <a:rPr dirty="0" sz="1400" spc="-60">
                <a:latin typeface="Trebuchet MS"/>
                <a:cs typeface="Trebuchet MS"/>
              </a:rPr>
              <a:t>trying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100">
                <a:latin typeface="Trebuchet MS"/>
                <a:cs typeface="Trebuchet MS"/>
              </a:rPr>
              <a:t>extend </a:t>
            </a:r>
            <a:r>
              <a:rPr dirty="0" sz="1400" spc="-95">
                <a:latin typeface="Trebuchet MS"/>
                <a:cs typeface="Trebuchet MS"/>
              </a:rPr>
              <a:t>the  </a:t>
            </a:r>
            <a:r>
              <a:rPr dirty="0" sz="1400" spc="-85">
                <a:latin typeface="Trebuchet MS"/>
                <a:cs typeface="Trebuchet MS"/>
              </a:rPr>
              <a:t>current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100">
                <a:latin typeface="Trebuchet MS"/>
                <a:cs typeface="Trebuchet MS"/>
              </a:rPr>
              <a:t>sequence</a:t>
            </a:r>
            <a:endParaRPr sz="1400">
              <a:latin typeface="Trebuchet MS"/>
              <a:cs typeface="Trebuchet MS"/>
            </a:endParaRPr>
          </a:p>
          <a:p>
            <a:pPr marL="12700" marR="167005">
              <a:lnSpc>
                <a:spcPct val="100800"/>
              </a:lnSpc>
              <a:spcBef>
                <a:spcPts val="300"/>
              </a:spcBef>
            </a:pPr>
            <a:r>
              <a:rPr dirty="0" sz="1400" spc="-65">
                <a:latin typeface="Trebuchet MS"/>
                <a:cs typeface="Trebuchet MS"/>
              </a:rPr>
              <a:t>For </a:t>
            </a:r>
            <a:r>
              <a:rPr dirty="0" sz="1400" spc="-75">
                <a:latin typeface="Trebuchet MS"/>
                <a:cs typeface="Trebuchet MS"/>
              </a:rPr>
              <a:t>this,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65">
                <a:latin typeface="Trebuchet MS"/>
                <a:cs typeface="Trebuchet MS"/>
              </a:rPr>
              <a:t>pass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5">
                <a:latin typeface="Trebuchet MS"/>
                <a:cs typeface="Trebuchet MS"/>
              </a:rPr>
              <a:t>current </a:t>
            </a:r>
            <a:r>
              <a:rPr dirty="0" sz="1400" spc="-100">
                <a:latin typeface="Trebuchet MS"/>
                <a:cs typeface="Trebuchet MS"/>
              </a:rPr>
              <a:t>sequence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100">
                <a:latin typeface="Trebuchet MS"/>
                <a:cs typeface="Trebuchet MS"/>
              </a:rPr>
              <a:t>each  </a:t>
            </a:r>
            <a:r>
              <a:rPr dirty="0" sz="1400" spc="-90">
                <a:latin typeface="Trebuchet MS"/>
                <a:cs typeface="Trebuchet MS"/>
              </a:rPr>
              <a:t>recursive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call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800"/>
              </a:lnSpc>
              <a:spcBef>
                <a:spcPts val="300"/>
              </a:spcBef>
            </a:pPr>
            <a:r>
              <a:rPr dirty="0" sz="1400" spc="-10">
                <a:latin typeface="Trebuchet MS"/>
                <a:cs typeface="Trebuchet MS"/>
              </a:rPr>
              <a:t>At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90">
                <a:latin typeface="Trebuchet MS"/>
                <a:cs typeface="Trebuchet MS"/>
              </a:rPr>
              <a:t>same </a:t>
            </a:r>
            <a:r>
              <a:rPr dirty="0" sz="1400" spc="-105">
                <a:latin typeface="Trebuchet MS"/>
                <a:cs typeface="Trebuchet MS"/>
              </a:rPr>
              <a:t>time, </a:t>
            </a:r>
            <a:r>
              <a:rPr dirty="0" sz="1400" spc="-90">
                <a:latin typeface="Trebuchet MS"/>
                <a:cs typeface="Trebuchet MS"/>
              </a:rPr>
              <a:t>code </a:t>
            </a:r>
            <a:r>
              <a:rPr dirty="0" sz="1400" spc="-75">
                <a:latin typeface="Trebuchet MS"/>
                <a:cs typeface="Trebuchet MS"/>
              </a:rPr>
              <a:t>inspection </a:t>
            </a:r>
            <a:r>
              <a:rPr dirty="0" sz="1400" spc="-95">
                <a:latin typeface="Trebuchet MS"/>
                <a:cs typeface="Trebuchet MS"/>
              </a:rPr>
              <a:t>reveals </a:t>
            </a:r>
            <a:r>
              <a:rPr dirty="0" sz="1400" spc="-70">
                <a:latin typeface="Trebuchet MS"/>
                <a:cs typeface="Trebuchet MS"/>
              </a:rPr>
              <a:t>that 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120">
                <a:latin typeface="Trebuchet MS"/>
                <a:cs typeface="Trebuchet MS"/>
              </a:rPr>
              <a:t>are </a:t>
            </a:r>
            <a:r>
              <a:rPr dirty="0" sz="1400" spc="-70">
                <a:latin typeface="Trebuchet MS"/>
                <a:cs typeface="Trebuchet MS"/>
              </a:rPr>
              <a:t>not </a:t>
            </a:r>
            <a:r>
              <a:rPr dirty="0" sz="1400" spc="-55">
                <a:latin typeface="Trebuchet MS"/>
                <a:cs typeface="Trebuchet MS"/>
              </a:rPr>
              <a:t>using </a:t>
            </a:r>
            <a:r>
              <a:rPr dirty="0" sz="1400" spc="-90">
                <a:latin typeface="Trebuchet MS"/>
                <a:cs typeface="Trebuchet MS"/>
              </a:rPr>
              <a:t>all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105">
                <a:latin typeface="Trebuchet MS"/>
                <a:cs typeface="Trebuchet MS"/>
              </a:rPr>
              <a:t>sequence: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120">
                <a:latin typeface="Trebuchet MS"/>
                <a:cs typeface="Trebuchet MS"/>
              </a:rPr>
              <a:t>are </a:t>
            </a:r>
            <a:r>
              <a:rPr dirty="0" sz="1400" spc="-70">
                <a:latin typeface="Trebuchet MS"/>
                <a:cs typeface="Trebuchet MS"/>
              </a:rPr>
              <a:t>only  </a:t>
            </a:r>
            <a:r>
              <a:rPr dirty="0" sz="1400" spc="-95">
                <a:latin typeface="Trebuchet MS"/>
                <a:cs typeface="Trebuchet MS"/>
              </a:rPr>
              <a:t>interested </a:t>
            </a:r>
            <a:r>
              <a:rPr dirty="0" sz="1400" spc="-70">
                <a:latin typeface="Trebuchet MS"/>
                <a:cs typeface="Trebuchet MS"/>
              </a:rPr>
              <a:t>in </a:t>
            </a:r>
            <a:r>
              <a:rPr dirty="0" sz="1400" spc="-60">
                <a:latin typeface="Trebuchet MS"/>
                <a:cs typeface="Trebuchet MS"/>
              </a:rPr>
              <a:t>its </a:t>
            </a:r>
            <a:r>
              <a:rPr dirty="0" sz="1400" spc="-70">
                <a:latin typeface="Trebuchet MS"/>
                <a:cs typeface="Trebuchet MS"/>
              </a:rPr>
              <a:t>last </a:t>
            </a:r>
            <a:r>
              <a:rPr dirty="0" sz="1400" spc="-110">
                <a:latin typeface="Trebuchet MS"/>
                <a:cs typeface="Trebuchet MS"/>
              </a:rPr>
              <a:t>element </a:t>
            </a:r>
            <a:r>
              <a:rPr dirty="0" sz="1400" spc="-75">
                <a:latin typeface="Trebuchet MS"/>
                <a:cs typeface="Trebuchet MS"/>
              </a:rPr>
              <a:t>and </a:t>
            </a:r>
            <a:r>
              <a:rPr dirty="0" sz="1400" spc="-60">
                <a:latin typeface="Trebuchet MS"/>
                <a:cs typeface="Trebuchet MS"/>
              </a:rPr>
              <a:t>its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length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45196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192010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6813" y="58134"/>
            <a:ext cx="113411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0">
                <a:solidFill>
                  <a:srgbClr val="3333B2"/>
                </a:solidFill>
              </a:rPr>
              <a:t>Optimizing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98381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867877"/>
            <a:ext cx="3556635" cy="18637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46100">
              <a:lnSpc>
                <a:spcPct val="100800"/>
              </a:lnSpc>
              <a:spcBef>
                <a:spcPts val="120"/>
              </a:spcBef>
            </a:pPr>
            <a:r>
              <a:rPr dirty="0" sz="1400" spc="-10">
                <a:latin typeface="Trebuchet MS"/>
                <a:cs typeface="Trebuchet MS"/>
              </a:rPr>
              <a:t>At </a:t>
            </a:r>
            <a:r>
              <a:rPr dirty="0" sz="1400" spc="-100">
                <a:latin typeface="Trebuchet MS"/>
                <a:cs typeface="Trebuchet MS"/>
              </a:rPr>
              <a:t>each </a:t>
            </a:r>
            <a:r>
              <a:rPr dirty="0" sz="1400" spc="-95">
                <a:latin typeface="Trebuchet MS"/>
                <a:cs typeface="Trebuchet MS"/>
              </a:rPr>
              <a:t>step,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120">
                <a:latin typeface="Trebuchet MS"/>
                <a:cs typeface="Trebuchet MS"/>
              </a:rPr>
              <a:t>are </a:t>
            </a:r>
            <a:r>
              <a:rPr dirty="0" sz="1400" spc="-60">
                <a:latin typeface="Trebuchet MS"/>
                <a:cs typeface="Trebuchet MS"/>
              </a:rPr>
              <a:t>trying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100">
                <a:latin typeface="Trebuchet MS"/>
                <a:cs typeface="Trebuchet MS"/>
              </a:rPr>
              <a:t>extend </a:t>
            </a:r>
            <a:r>
              <a:rPr dirty="0" sz="1400" spc="-95">
                <a:latin typeface="Trebuchet MS"/>
                <a:cs typeface="Trebuchet MS"/>
              </a:rPr>
              <a:t>the  </a:t>
            </a:r>
            <a:r>
              <a:rPr dirty="0" sz="1400" spc="-85">
                <a:latin typeface="Trebuchet MS"/>
                <a:cs typeface="Trebuchet MS"/>
              </a:rPr>
              <a:t>current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100">
                <a:latin typeface="Trebuchet MS"/>
                <a:cs typeface="Trebuchet MS"/>
              </a:rPr>
              <a:t>sequence</a:t>
            </a:r>
            <a:endParaRPr sz="1400">
              <a:latin typeface="Trebuchet MS"/>
              <a:cs typeface="Trebuchet MS"/>
            </a:endParaRPr>
          </a:p>
          <a:p>
            <a:pPr marL="12700" marR="167005">
              <a:lnSpc>
                <a:spcPct val="100800"/>
              </a:lnSpc>
              <a:spcBef>
                <a:spcPts val="300"/>
              </a:spcBef>
            </a:pPr>
            <a:r>
              <a:rPr dirty="0" sz="1400" spc="-65">
                <a:latin typeface="Trebuchet MS"/>
                <a:cs typeface="Trebuchet MS"/>
              </a:rPr>
              <a:t>For </a:t>
            </a:r>
            <a:r>
              <a:rPr dirty="0" sz="1400" spc="-75">
                <a:latin typeface="Trebuchet MS"/>
                <a:cs typeface="Trebuchet MS"/>
              </a:rPr>
              <a:t>this,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65">
                <a:latin typeface="Trebuchet MS"/>
                <a:cs typeface="Trebuchet MS"/>
              </a:rPr>
              <a:t>pass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5">
                <a:latin typeface="Trebuchet MS"/>
                <a:cs typeface="Trebuchet MS"/>
              </a:rPr>
              <a:t>current </a:t>
            </a:r>
            <a:r>
              <a:rPr dirty="0" sz="1400" spc="-100">
                <a:latin typeface="Trebuchet MS"/>
                <a:cs typeface="Trebuchet MS"/>
              </a:rPr>
              <a:t>sequence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100">
                <a:latin typeface="Trebuchet MS"/>
                <a:cs typeface="Trebuchet MS"/>
              </a:rPr>
              <a:t>each  </a:t>
            </a:r>
            <a:r>
              <a:rPr dirty="0" sz="1400" spc="-90">
                <a:latin typeface="Trebuchet MS"/>
                <a:cs typeface="Trebuchet MS"/>
              </a:rPr>
              <a:t>recursive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call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800"/>
              </a:lnSpc>
              <a:spcBef>
                <a:spcPts val="300"/>
              </a:spcBef>
            </a:pPr>
            <a:r>
              <a:rPr dirty="0" sz="1400" spc="-10">
                <a:latin typeface="Trebuchet MS"/>
                <a:cs typeface="Trebuchet MS"/>
              </a:rPr>
              <a:t>At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90">
                <a:latin typeface="Trebuchet MS"/>
                <a:cs typeface="Trebuchet MS"/>
              </a:rPr>
              <a:t>same </a:t>
            </a:r>
            <a:r>
              <a:rPr dirty="0" sz="1400" spc="-105">
                <a:latin typeface="Trebuchet MS"/>
                <a:cs typeface="Trebuchet MS"/>
              </a:rPr>
              <a:t>time, </a:t>
            </a:r>
            <a:r>
              <a:rPr dirty="0" sz="1400" spc="-90">
                <a:latin typeface="Trebuchet MS"/>
                <a:cs typeface="Trebuchet MS"/>
              </a:rPr>
              <a:t>code </a:t>
            </a:r>
            <a:r>
              <a:rPr dirty="0" sz="1400" spc="-75">
                <a:latin typeface="Trebuchet MS"/>
                <a:cs typeface="Trebuchet MS"/>
              </a:rPr>
              <a:t>inspection </a:t>
            </a:r>
            <a:r>
              <a:rPr dirty="0" sz="1400" spc="-95">
                <a:latin typeface="Trebuchet MS"/>
                <a:cs typeface="Trebuchet MS"/>
              </a:rPr>
              <a:t>reveals </a:t>
            </a:r>
            <a:r>
              <a:rPr dirty="0" sz="1400" spc="-70">
                <a:latin typeface="Trebuchet MS"/>
                <a:cs typeface="Trebuchet MS"/>
              </a:rPr>
              <a:t>that 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120">
                <a:latin typeface="Trebuchet MS"/>
                <a:cs typeface="Trebuchet MS"/>
              </a:rPr>
              <a:t>are </a:t>
            </a:r>
            <a:r>
              <a:rPr dirty="0" sz="1400" spc="-70">
                <a:latin typeface="Trebuchet MS"/>
                <a:cs typeface="Trebuchet MS"/>
              </a:rPr>
              <a:t>not </a:t>
            </a:r>
            <a:r>
              <a:rPr dirty="0" sz="1400" spc="-55">
                <a:latin typeface="Trebuchet MS"/>
                <a:cs typeface="Trebuchet MS"/>
              </a:rPr>
              <a:t>using </a:t>
            </a:r>
            <a:r>
              <a:rPr dirty="0" sz="1400" spc="-90">
                <a:latin typeface="Trebuchet MS"/>
                <a:cs typeface="Trebuchet MS"/>
              </a:rPr>
              <a:t>all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105">
                <a:latin typeface="Trebuchet MS"/>
                <a:cs typeface="Trebuchet MS"/>
              </a:rPr>
              <a:t>sequence: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120">
                <a:latin typeface="Trebuchet MS"/>
                <a:cs typeface="Trebuchet MS"/>
              </a:rPr>
              <a:t>are </a:t>
            </a:r>
            <a:r>
              <a:rPr dirty="0" sz="1400" spc="-70">
                <a:latin typeface="Trebuchet MS"/>
                <a:cs typeface="Trebuchet MS"/>
              </a:rPr>
              <a:t>only  </a:t>
            </a:r>
            <a:r>
              <a:rPr dirty="0" sz="1400" spc="-95">
                <a:latin typeface="Trebuchet MS"/>
                <a:cs typeface="Trebuchet MS"/>
              </a:rPr>
              <a:t>interested </a:t>
            </a:r>
            <a:r>
              <a:rPr dirty="0" sz="1400" spc="-70">
                <a:latin typeface="Trebuchet MS"/>
                <a:cs typeface="Trebuchet MS"/>
              </a:rPr>
              <a:t>in </a:t>
            </a:r>
            <a:r>
              <a:rPr dirty="0" sz="1400" spc="-60">
                <a:latin typeface="Trebuchet MS"/>
                <a:cs typeface="Trebuchet MS"/>
              </a:rPr>
              <a:t>its </a:t>
            </a:r>
            <a:r>
              <a:rPr dirty="0" sz="1400" spc="-70">
                <a:latin typeface="Trebuchet MS"/>
                <a:cs typeface="Trebuchet MS"/>
              </a:rPr>
              <a:t>last </a:t>
            </a:r>
            <a:r>
              <a:rPr dirty="0" sz="1400" spc="-110">
                <a:latin typeface="Trebuchet MS"/>
                <a:cs typeface="Trebuchet MS"/>
              </a:rPr>
              <a:t>element </a:t>
            </a:r>
            <a:r>
              <a:rPr dirty="0" sz="1400" spc="-75">
                <a:latin typeface="Trebuchet MS"/>
                <a:cs typeface="Trebuchet MS"/>
              </a:rPr>
              <a:t>and </a:t>
            </a:r>
            <a:r>
              <a:rPr dirty="0" sz="1400" spc="-60">
                <a:latin typeface="Trebuchet MS"/>
                <a:cs typeface="Trebuchet MS"/>
              </a:rPr>
              <a:t>its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length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400" spc="-75">
                <a:latin typeface="Trebuchet MS"/>
                <a:cs typeface="Trebuchet MS"/>
              </a:rPr>
              <a:t>Let’s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optimize!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45196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192010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8640" y="260334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568" y="58134"/>
            <a:ext cx="166116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45">
                <a:solidFill>
                  <a:srgbClr val="3333B2"/>
                </a:solidFill>
              </a:rPr>
              <a:t>Optimized</a:t>
            </a:r>
            <a:r>
              <a:rPr dirty="0" sz="2050" spc="-25">
                <a:solidFill>
                  <a:srgbClr val="3333B2"/>
                </a:solidFill>
              </a:rPr>
              <a:t> </a:t>
            </a:r>
            <a:r>
              <a:rPr dirty="0" sz="2050" spc="-135">
                <a:solidFill>
                  <a:srgbClr val="3333B2"/>
                </a:solidFill>
              </a:rPr>
              <a:t>Code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359994" y="491375"/>
            <a:ext cx="3888104" cy="531495"/>
          </a:xfrm>
          <a:custGeom>
            <a:avLst/>
            <a:gdLst/>
            <a:ahLst/>
            <a:cxnLst/>
            <a:rect l="l" t="t" r="r" b="b"/>
            <a:pathLst>
              <a:path w="3888104" h="531494">
                <a:moveTo>
                  <a:pt x="3888003" y="0"/>
                </a:moveTo>
                <a:lnTo>
                  <a:pt x="0" y="0"/>
                </a:lnTo>
                <a:lnTo>
                  <a:pt x="0" y="177139"/>
                </a:lnTo>
                <a:lnTo>
                  <a:pt x="0" y="354279"/>
                </a:lnTo>
                <a:lnTo>
                  <a:pt x="0" y="531418"/>
                </a:lnTo>
                <a:lnTo>
                  <a:pt x="3888003" y="531418"/>
                </a:lnTo>
                <a:lnTo>
                  <a:pt x="3888003" y="354279"/>
                </a:lnTo>
                <a:lnTo>
                  <a:pt x="3888003" y="177139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23793" y="805114"/>
            <a:ext cx="24872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85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a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240">
                <a:latin typeface="Arial"/>
                <a:cs typeface="Arial"/>
              </a:rPr>
              <a:t>t_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85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75">
                <a:latin typeface="Arial"/>
                <a:cs typeface="Arial"/>
              </a:rPr>
              <a:t>m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85">
                <a:latin typeface="Arial"/>
                <a:cs typeface="Arial"/>
              </a:rPr>
              <a:t>t</a:t>
            </a:r>
            <a:r>
              <a:rPr dirty="0" sz="1200" spc="409">
                <a:latin typeface="Arial"/>
                <a:cs typeface="Arial"/>
              </a:rPr>
              <a:t> </a:t>
            </a:r>
            <a:r>
              <a:rPr dirty="0" sz="1200" spc="204">
                <a:latin typeface="Arial"/>
                <a:cs typeface="Arial"/>
              </a:rPr>
              <a:t>=</a:t>
            </a:r>
            <a:r>
              <a:rPr dirty="0" sz="1200" spc="425">
                <a:latin typeface="Arial"/>
                <a:cs typeface="Arial"/>
              </a:rPr>
              <a:t> </a:t>
            </a:r>
            <a:r>
              <a:rPr dirty="0" sz="1200" spc="-35" b="1">
                <a:latin typeface="Trebuchet MS"/>
                <a:cs typeface="Trebuchet MS"/>
              </a:rPr>
              <a:t>f</a:t>
            </a:r>
            <a:r>
              <a:rPr dirty="0" sz="1200" spc="-200" b="1">
                <a:latin typeface="Trebuchet MS"/>
                <a:cs typeface="Trebuchet MS"/>
              </a:rPr>
              <a:t> </a:t>
            </a:r>
            <a:r>
              <a:rPr dirty="0" sz="1200" spc="-40" b="1">
                <a:latin typeface="Trebuchet MS"/>
                <a:cs typeface="Trebuchet MS"/>
              </a:rPr>
              <a:t>l</a:t>
            </a:r>
            <a:r>
              <a:rPr dirty="0" sz="1200" spc="-200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o</a:t>
            </a:r>
            <a:r>
              <a:rPr dirty="0" sz="1200" spc="-200" b="1">
                <a:latin typeface="Trebuchet MS"/>
                <a:cs typeface="Trebuchet MS"/>
              </a:rPr>
              <a:t> </a:t>
            </a:r>
            <a:r>
              <a:rPr dirty="0" sz="1200" spc="5" b="1">
                <a:latin typeface="Trebuchet MS"/>
                <a:cs typeface="Trebuchet MS"/>
              </a:rPr>
              <a:t>a</a:t>
            </a:r>
            <a:r>
              <a:rPr dirty="0" sz="1200" spc="-204" b="1">
                <a:latin typeface="Trebuchet MS"/>
                <a:cs typeface="Trebuchet MS"/>
              </a:rPr>
              <a:t> </a:t>
            </a:r>
            <a:r>
              <a:rPr dirty="0" sz="1200" spc="5" b="1">
                <a:latin typeface="Trebuchet MS"/>
                <a:cs typeface="Trebuchet MS"/>
              </a:rPr>
              <a:t>t</a:t>
            </a:r>
            <a:r>
              <a:rPr dirty="0" sz="1200" spc="-75" b="1">
                <a:latin typeface="Trebuchet MS"/>
                <a:cs typeface="Trebuchet MS"/>
              </a:rPr>
              <a:t> </a:t>
            </a:r>
            <a:r>
              <a:rPr dirty="0" sz="1200" spc="55">
                <a:latin typeface="Arial"/>
                <a:cs typeface="Arial"/>
              </a:rPr>
              <a:t>(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145">
                <a:latin typeface="Arial"/>
                <a:cs typeface="Arial"/>
              </a:rPr>
              <a:t>"</a:t>
            </a:r>
            <a:r>
              <a:rPr dirty="0" sz="1200" spc="145" i="1">
                <a:latin typeface="Arial"/>
                <a:cs typeface="Arial"/>
              </a:rPr>
              <a:t>−</a:t>
            </a:r>
            <a:r>
              <a:rPr dirty="0" sz="1200" spc="-190" i="1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20">
                <a:latin typeface="Arial"/>
                <a:cs typeface="Arial"/>
              </a:rPr>
              <a:t>f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155">
                <a:latin typeface="Arial"/>
                <a:cs typeface="Arial"/>
              </a:rPr>
              <a:t>"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022781"/>
            <a:ext cx="3888104" cy="354330"/>
          </a:xfrm>
          <a:custGeom>
            <a:avLst/>
            <a:gdLst/>
            <a:ahLst/>
            <a:cxnLst/>
            <a:rect l="l" t="t" r="r" b="b"/>
            <a:pathLst>
              <a:path w="3888104" h="354330">
                <a:moveTo>
                  <a:pt x="3888003" y="0"/>
                </a:moveTo>
                <a:lnTo>
                  <a:pt x="0" y="0"/>
                </a:lnTo>
                <a:lnTo>
                  <a:pt x="0" y="177139"/>
                </a:lnTo>
                <a:lnTo>
                  <a:pt x="0" y="354279"/>
                </a:lnTo>
                <a:lnTo>
                  <a:pt x="3888003" y="354279"/>
                </a:lnTo>
                <a:lnTo>
                  <a:pt x="3888003" y="177139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23793" y="1159393"/>
            <a:ext cx="247967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85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a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240">
                <a:latin typeface="Arial"/>
                <a:cs typeface="Arial"/>
              </a:rPr>
              <a:t>t_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85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75">
                <a:latin typeface="Arial"/>
                <a:cs typeface="Arial"/>
              </a:rPr>
              <a:t>m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85">
                <a:latin typeface="Arial"/>
                <a:cs typeface="Arial"/>
              </a:rPr>
              <a:t>t</a:t>
            </a:r>
            <a:r>
              <a:rPr dirty="0" sz="1200" spc="409">
                <a:latin typeface="Arial"/>
                <a:cs typeface="Arial"/>
              </a:rPr>
              <a:t> </a:t>
            </a:r>
            <a:r>
              <a:rPr dirty="0" sz="1200" spc="204">
                <a:latin typeface="Arial"/>
                <a:cs typeface="Arial"/>
              </a:rPr>
              <a:t>=</a:t>
            </a:r>
            <a:r>
              <a:rPr dirty="0" sz="1200" spc="225">
                <a:latin typeface="Arial"/>
                <a:cs typeface="Arial"/>
              </a:rPr>
              <a:t> </a:t>
            </a:r>
            <a:r>
              <a:rPr dirty="0" sz="1200" spc="60">
                <a:latin typeface="Arial"/>
                <a:cs typeface="Arial"/>
              </a:rPr>
              <a:t>A[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a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250">
                <a:latin typeface="Arial"/>
                <a:cs typeface="Arial"/>
              </a:rPr>
              <a:t>t_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d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65">
                <a:latin typeface="Arial"/>
                <a:cs typeface="Arial"/>
              </a:rPr>
              <a:t>x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]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4" y="1377061"/>
            <a:ext cx="3888104" cy="354330"/>
          </a:xfrm>
          <a:custGeom>
            <a:avLst/>
            <a:gdLst/>
            <a:ahLst/>
            <a:cxnLst/>
            <a:rect l="l" t="t" r="r" b="b"/>
            <a:pathLst>
              <a:path w="3888104" h="354330">
                <a:moveTo>
                  <a:pt x="3888003" y="0"/>
                </a:moveTo>
                <a:lnTo>
                  <a:pt x="0" y="0"/>
                </a:lnTo>
                <a:lnTo>
                  <a:pt x="0" y="177126"/>
                </a:lnTo>
                <a:lnTo>
                  <a:pt x="0" y="354266"/>
                </a:lnTo>
                <a:lnTo>
                  <a:pt x="3888003" y="354266"/>
                </a:lnTo>
                <a:lnTo>
                  <a:pt x="3888003" y="177139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53743" y="1513659"/>
            <a:ext cx="14077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r </a:t>
            </a:r>
            <a:r>
              <a:rPr dirty="0" sz="1200" spc="-150">
                <a:latin typeface="Arial"/>
                <a:cs typeface="Arial"/>
              </a:rPr>
              <a:t>e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 spc="5">
                <a:latin typeface="Arial"/>
                <a:cs typeface="Arial"/>
              </a:rPr>
              <a:t>l </a:t>
            </a:r>
            <a:r>
              <a:rPr dirty="0" sz="1200" spc="85">
                <a:latin typeface="Arial"/>
                <a:cs typeface="Arial"/>
              </a:rPr>
              <a:t>t </a:t>
            </a:r>
            <a:r>
              <a:rPr dirty="0" sz="1200" spc="204">
                <a:latin typeface="Arial"/>
                <a:cs typeface="Arial"/>
              </a:rPr>
              <a:t>= </a:t>
            </a:r>
            <a:r>
              <a:rPr dirty="0" sz="1200" spc="65">
                <a:latin typeface="Arial"/>
                <a:cs typeface="Arial"/>
              </a:rPr>
              <a:t>seq_ </a:t>
            </a: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-45">
                <a:latin typeface="Arial"/>
                <a:cs typeface="Arial"/>
              </a:rPr>
              <a:t>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9994" y="1731327"/>
            <a:ext cx="3888104" cy="1594485"/>
          </a:xfrm>
          <a:custGeom>
            <a:avLst/>
            <a:gdLst/>
            <a:ahLst/>
            <a:cxnLst/>
            <a:rect l="l" t="t" r="r" b="b"/>
            <a:pathLst>
              <a:path w="3888104" h="1594485">
                <a:moveTo>
                  <a:pt x="3888003" y="0"/>
                </a:moveTo>
                <a:lnTo>
                  <a:pt x="0" y="0"/>
                </a:lnTo>
                <a:lnTo>
                  <a:pt x="0" y="177139"/>
                </a:lnTo>
                <a:lnTo>
                  <a:pt x="0" y="354279"/>
                </a:lnTo>
                <a:lnTo>
                  <a:pt x="0" y="1594231"/>
                </a:lnTo>
                <a:lnTo>
                  <a:pt x="3888003" y="1594231"/>
                </a:lnTo>
                <a:lnTo>
                  <a:pt x="3888003" y="177139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2148" y="450847"/>
            <a:ext cx="3929379" cy="2865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720" indent="-213360">
              <a:lnSpc>
                <a:spcPts val="1415"/>
              </a:lnSpc>
              <a:spcBef>
                <a:spcPts val="95"/>
              </a:spcBef>
              <a:buFont typeface="Arial"/>
              <a:buAutoNum type="arabicPlain"/>
              <a:tabLst>
                <a:tab pos="299720" algn="l"/>
                <a:tab pos="300355" algn="l"/>
                <a:tab pos="679450" algn="l"/>
                <a:tab pos="1283335" algn="l"/>
                <a:tab pos="2092960" algn="l"/>
              </a:tabLst>
            </a:pPr>
            <a:r>
              <a:rPr dirty="0" sz="1200" spc="20" b="1">
                <a:latin typeface="Trebuchet MS"/>
                <a:cs typeface="Trebuchet MS"/>
              </a:rPr>
              <a:t>def	</a:t>
            </a:r>
            <a:r>
              <a:rPr dirty="0" sz="1200" spc="5">
                <a:latin typeface="Arial"/>
                <a:cs typeface="Arial"/>
              </a:rPr>
              <a:t>l i</a:t>
            </a:r>
            <a:r>
              <a:rPr dirty="0" sz="1200" spc="-125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-110">
                <a:latin typeface="Arial"/>
                <a:cs typeface="Arial"/>
              </a:rPr>
              <a:t> </a:t>
            </a:r>
            <a:r>
              <a:rPr dirty="0" sz="1200" spc="85">
                <a:latin typeface="Arial"/>
                <a:cs typeface="Arial"/>
              </a:rPr>
              <a:t>(A,	</a:t>
            </a:r>
            <a:r>
              <a:rPr dirty="0" sz="1200" spc="50">
                <a:latin typeface="Arial"/>
                <a:cs typeface="Arial"/>
              </a:rPr>
              <a:t>seq_len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,	</a:t>
            </a: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a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250">
                <a:latin typeface="Arial"/>
                <a:cs typeface="Arial"/>
              </a:rPr>
              <a:t>t_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d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65">
                <a:latin typeface="Arial"/>
                <a:cs typeface="Arial"/>
              </a:rPr>
              <a:t>x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1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494665" indent="-408305">
              <a:lnSpc>
                <a:spcPts val="1395"/>
              </a:lnSpc>
              <a:buFont typeface="Arial"/>
              <a:buAutoNum type="arabicPlain"/>
              <a:tabLst>
                <a:tab pos="494665" algn="l"/>
                <a:tab pos="495300" algn="l"/>
                <a:tab pos="755015" algn="l"/>
              </a:tabLst>
            </a:pPr>
            <a:r>
              <a:rPr dirty="0" sz="1200" spc="-40" b="1">
                <a:latin typeface="Trebuchet MS"/>
                <a:cs typeface="Trebuchet MS"/>
              </a:rPr>
              <a:t>i</a:t>
            </a:r>
            <a:r>
              <a:rPr dirty="0" sz="1200" spc="-140" b="1">
                <a:latin typeface="Trebuchet MS"/>
                <a:cs typeface="Trebuchet MS"/>
              </a:rPr>
              <a:t> </a:t>
            </a:r>
            <a:r>
              <a:rPr dirty="0" sz="1200" spc="-35" b="1">
                <a:latin typeface="Trebuchet MS"/>
                <a:cs typeface="Trebuchet MS"/>
              </a:rPr>
              <a:t>f	</a:t>
            </a: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a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250">
                <a:latin typeface="Arial"/>
                <a:cs typeface="Arial"/>
              </a:rPr>
              <a:t>t_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d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65">
                <a:latin typeface="Arial"/>
                <a:cs typeface="Arial"/>
              </a:rPr>
              <a:t>x</a:t>
            </a:r>
            <a:r>
              <a:rPr dirty="0" sz="1200" spc="130">
                <a:latin typeface="Arial"/>
                <a:cs typeface="Arial"/>
              </a:rPr>
              <a:t> </a:t>
            </a:r>
            <a:r>
              <a:rPr dirty="0" sz="1200" spc="135">
                <a:latin typeface="Arial"/>
                <a:cs typeface="Arial"/>
              </a:rPr>
              <a:t>==</a:t>
            </a:r>
            <a:r>
              <a:rPr dirty="0" sz="1200" spc="330">
                <a:latin typeface="Arial"/>
                <a:cs typeface="Arial"/>
              </a:rPr>
              <a:t> </a:t>
            </a:r>
            <a:r>
              <a:rPr dirty="0" sz="1200" spc="75" i="1">
                <a:latin typeface="Arial"/>
                <a:cs typeface="Arial"/>
              </a:rPr>
              <a:t>−</a:t>
            </a:r>
            <a:r>
              <a:rPr dirty="0" sz="1200" spc="75">
                <a:latin typeface="Arial"/>
                <a:cs typeface="Arial"/>
              </a:rPr>
              <a:t>1: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  <a:tabLst>
                <a:tab pos="485140" algn="l"/>
              </a:tabLst>
            </a:pPr>
            <a:r>
              <a:rPr dirty="0" sz="1200" spc="-85">
                <a:latin typeface="Arial"/>
                <a:cs typeface="Arial"/>
              </a:rPr>
              <a:t>4	</a:t>
            </a:r>
            <a:r>
              <a:rPr dirty="0" sz="1200" spc="-80" b="1">
                <a:latin typeface="Trebuchet MS"/>
                <a:cs typeface="Trebuchet MS"/>
              </a:rPr>
              <a:t>e</a:t>
            </a:r>
            <a:r>
              <a:rPr dirty="0" sz="1200" spc="-220" b="1">
                <a:latin typeface="Trebuchet MS"/>
                <a:cs typeface="Trebuchet MS"/>
              </a:rPr>
              <a:t> </a:t>
            </a:r>
            <a:r>
              <a:rPr dirty="0" sz="1200" spc="-40" b="1">
                <a:latin typeface="Trebuchet MS"/>
                <a:cs typeface="Trebuchet MS"/>
              </a:rPr>
              <a:t>l</a:t>
            </a:r>
            <a:r>
              <a:rPr dirty="0" sz="1200" spc="-215" b="1">
                <a:latin typeface="Trebuchet MS"/>
                <a:cs typeface="Trebuchet MS"/>
              </a:rPr>
              <a:t> </a:t>
            </a:r>
            <a:r>
              <a:rPr dirty="0" sz="1200" spc="-5" b="1">
                <a:latin typeface="Trebuchet MS"/>
                <a:cs typeface="Trebuchet MS"/>
              </a:rPr>
              <a:t>s</a:t>
            </a:r>
            <a:r>
              <a:rPr dirty="0" sz="1200" spc="-215" b="1">
                <a:latin typeface="Trebuchet MS"/>
                <a:cs typeface="Trebuchet MS"/>
              </a:rPr>
              <a:t> </a:t>
            </a:r>
            <a:r>
              <a:rPr dirty="0" sz="1200" spc="-80" b="1">
                <a:latin typeface="Trebuchet MS"/>
                <a:cs typeface="Trebuchet MS"/>
              </a:rPr>
              <a:t>e</a:t>
            </a:r>
            <a:r>
              <a:rPr dirty="0" sz="1200" spc="-25" b="1">
                <a:latin typeface="Trebuchet MS"/>
                <a:cs typeface="Trebuchet MS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  <a:tabLst>
                <a:tab pos="483870" algn="l"/>
                <a:tab pos="849630" algn="l"/>
                <a:tab pos="1017905" algn="l"/>
              </a:tabLst>
            </a:pPr>
            <a:r>
              <a:rPr dirty="0" sz="1200" spc="-85">
                <a:latin typeface="Arial"/>
                <a:cs typeface="Arial"/>
              </a:rPr>
              <a:t>9	</a:t>
            </a:r>
            <a:r>
              <a:rPr dirty="0" sz="1200" spc="60" b="1">
                <a:latin typeface="Trebuchet MS"/>
                <a:cs typeface="Trebuchet MS"/>
              </a:rPr>
              <a:t>for	</a:t>
            </a:r>
            <a:r>
              <a:rPr dirty="0" sz="1200" spc="5">
                <a:latin typeface="Arial"/>
                <a:cs typeface="Arial"/>
              </a:rPr>
              <a:t>i	</a:t>
            </a:r>
            <a:r>
              <a:rPr dirty="0" sz="1200" spc="35" b="1">
                <a:latin typeface="Trebuchet MS"/>
                <a:cs typeface="Trebuchet MS"/>
              </a:rPr>
              <a:t>in</a:t>
            </a:r>
            <a:r>
              <a:rPr dirty="0" sz="1200" spc="140" b="1">
                <a:latin typeface="Trebuchet MS"/>
                <a:cs typeface="Trebuchet MS"/>
              </a:rPr>
              <a:t> </a:t>
            </a:r>
            <a:r>
              <a:rPr dirty="0" sz="1200" spc="40" b="1">
                <a:latin typeface="Trebuchet MS"/>
                <a:cs typeface="Trebuchet MS"/>
              </a:rPr>
              <a:t>range</a:t>
            </a:r>
            <a:r>
              <a:rPr dirty="0" sz="1200" spc="-175" b="1">
                <a:latin typeface="Trebuchet MS"/>
                <a:cs typeface="Trebuchet MS"/>
              </a:rPr>
              <a:t> </a:t>
            </a:r>
            <a:r>
              <a:rPr dirty="0" sz="1200" spc="55">
                <a:latin typeface="Arial"/>
                <a:cs typeface="Arial"/>
              </a:rPr>
              <a:t>(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a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250">
                <a:latin typeface="Arial"/>
                <a:cs typeface="Arial"/>
              </a:rPr>
              <a:t>t_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d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65">
                <a:latin typeface="Arial"/>
                <a:cs typeface="Arial"/>
              </a:rPr>
              <a:t>x</a:t>
            </a:r>
            <a:r>
              <a:rPr dirty="0" sz="1200" spc="160">
                <a:latin typeface="Arial"/>
                <a:cs typeface="Arial"/>
              </a:rPr>
              <a:t> </a:t>
            </a:r>
            <a:r>
              <a:rPr dirty="0" sz="1200" spc="204">
                <a:latin typeface="Arial"/>
                <a:cs typeface="Arial"/>
              </a:rPr>
              <a:t>+</a:t>
            </a:r>
            <a:r>
              <a:rPr dirty="0" sz="1200" spc="375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1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,</a:t>
            </a:r>
            <a:r>
              <a:rPr dirty="0" sz="1200" spc="280">
                <a:latin typeface="Arial"/>
                <a:cs typeface="Arial"/>
              </a:rPr>
              <a:t> </a:t>
            </a:r>
            <a:r>
              <a:rPr dirty="0" sz="1200" spc="35" b="1">
                <a:latin typeface="Trebuchet MS"/>
                <a:cs typeface="Trebuchet MS"/>
              </a:rPr>
              <a:t>len</a:t>
            </a:r>
            <a:r>
              <a:rPr dirty="0" sz="1200" spc="-120" b="1">
                <a:latin typeface="Trebuchet MS"/>
                <a:cs typeface="Trebuchet MS"/>
              </a:rPr>
              <a:t> </a:t>
            </a:r>
            <a:r>
              <a:rPr dirty="0" sz="1200" spc="55">
                <a:latin typeface="Arial"/>
                <a:cs typeface="Arial"/>
              </a:rPr>
              <a:t>(A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12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673100" indent="-661035">
              <a:lnSpc>
                <a:spcPts val="1395"/>
              </a:lnSpc>
              <a:buFont typeface="Arial"/>
              <a:buAutoNum type="arabicPlain" startAt="10"/>
              <a:tabLst>
                <a:tab pos="673100" algn="l"/>
                <a:tab pos="673735" algn="l"/>
              </a:tabLst>
            </a:pPr>
            <a:r>
              <a:rPr dirty="0" sz="1200" spc="-40" b="1">
                <a:latin typeface="Trebuchet MS"/>
                <a:cs typeface="Trebuchet MS"/>
              </a:rPr>
              <a:t>i</a:t>
            </a:r>
            <a:r>
              <a:rPr dirty="0" sz="1200" spc="-145" b="1">
                <a:latin typeface="Trebuchet MS"/>
                <a:cs typeface="Trebuchet MS"/>
              </a:rPr>
              <a:t> </a:t>
            </a:r>
            <a:r>
              <a:rPr dirty="0" sz="1200" spc="-35" b="1">
                <a:latin typeface="Trebuchet MS"/>
                <a:cs typeface="Trebuchet MS"/>
              </a:rPr>
              <a:t>f</a:t>
            </a:r>
            <a:r>
              <a:rPr dirty="0" sz="1200" spc="200" b="1">
                <a:latin typeface="Trebuchet MS"/>
                <a:cs typeface="Trebuchet MS"/>
              </a:rPr>
              <a:t> </a:t>
            </a:r>
            <a:r>
              <a:rPr dirty="0" sz="1200" spc="60">
                <a:latin typeface="Arial"/>
                <a:cs typeface="Arial"/>
              </a:rPr>
              <a:t>A[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]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 spc="204">
                <a:latin typeface="Arial"/>
                <a:cs typeface="Arial"/>
              </a:rPr>
              <a:t>&gt;</a:t>
            </a:r>
            <a:r>
              <a:rPr dirty="0" sz="1200" spc="45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a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240">
                <a:latin typeface="Arial"/>
                <a:cs typeface="Arial"/>
              </a:rPr>
              <a:t>t_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85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75">
                <a:latin typeface="Arial"/>
                <a:cs typeface="Arial"/>
              </a:rPr>
              <a:t>m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85">
                <a:latin typeface="Arial"/>
                <a:cs typeface="Arial"/>
              </a:rPr>
              <a:t>t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850900" indent="-838835">
              <a:lnSpc>
                <a:spcPts val="1395"/>
              </a:lnSpc>
              <a:buAutoNum type="arabicPlain" startAt="10"/>
              <a:tabLst>
                <a:tab pos="850900" algn="l"/>
                <a:tab pos="851535" algn="l"/>
              </a:tabLst>
            </a:pPr>
            <a:r>
              <a:rPr dirty="0" sz="1200" spc="-5">
                <a:latin typeface="Arial"/>
                <a:cs typeface="Arial"/>
              </a:rPr>
              <a:t>r </a:t>
            </a:r>
            <a:r>
              <a:rPr dirty="0" sz="1200" spc="-150">
                <a:latin typeface="Arial"/>
                <a:cs typeface="Arial"/>
              </a:rPr>
              <a:t>e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 spc="5">
                <a:latin typeface="Arial"/>
                <a:cs typeface="Arial"/>
              </a:rPr>
              <a:t>l </a:t>
            </a:r>
            <a:r>
              <a:rPr dirty="0" sz="1200" spc="85">
                <a:latin typeface="Arial"/>
                <a:cs typeface="Arial"/>
              </a:rPr>
              <a:t>t </a:t>
            </a:r>
            <a:r>
              <a:rPr dirty="0" sz="1200" spc="204">
                <a:latin typeface="Arial"/>
                <a:cs typeface="Arial"/>
              </a:rPr>
              <a:t>= </a:t>
            </a:r>
            <a:r>
              <a:rPr dirty="0" sz="1200" b="1">
                <a:latin typeface="Trebuchet MS"/>
                <a:cs typeface="Trebuchet MS"/>
              </a:rPr>
              <a:t>max</a:t>
            </a:r>
            <a:r>
              <a:rPr dirty="0" sz="1200">
                <a:latin typeface="Arial"/>
                <a:cs typeface="Arial"/>
              </a:rPr>
              <a:t>( </a:t>
            </a:r>
            <a:r>
              <a:rPr dirty="0" sz="1200" spc="-5">
                <a:latin typeface="Arial"/>
                <a:cs typeface="Arial"/>
              </a:rPr>
              <a:t>r </a:t>
            </a:r>
            <a:r>
              <a:rPr dirty="0" sz="1200" spc="-150">
                <a:latin typeface="Arial"/>
                <a:cs typeface="Arial"/>
              </a:rPr>
              <a:t>e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 spc="5">
                <a:latin typeface="Arial"/>
                <a:cs typeface="Arial"/>
              </a:rPr>
              <a:t>l </a:t>
            </a:r>
            <a:r>
              <a:rPr dirty="0" sz="1200" spc="85">
                <a:latin typeface="Arial"/>
                <a:cs typeface="Arial"/>
              </a:rPr>
              <a:t>t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  <a:p>
            <a:pPr marL="12700" marR="176530">
              <a:lnSpc>
                <a:spcPts val="1390"/>
              </a:lnSpc>
              <a:spcBef>
                <a:spcPts val="65"/>
              </a:spcBef>
              <a:buAutoNum type="arabicPlain" startAt="10"/>
              <a:tabLst>
                <a:tab pos="1749425" algn="l"/>
                <a:tab pos="1750060" algn="l"/>
                <a:tab pos="2355215" algn="l"/>
                <a:tab pos="3524885" algn="l"/>
              </a:tabLst>
            </a:pPr>
            <a:r>
              <a:rPr dirty="0" sz="1200" spc="5">
                <a:latin typeface="Arial"/>
                <a:cs typeface="Arial"/>
              </a:rPr>
              <a:t>l i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-105">
                <a:latin typeface="Arial"/>
                <a:cs typeface="Arial"/>
              </a:rPr>
              <a:t> </a:t>
            </a:r>
            <a:r>
              <a:rPr dirty="0" sz="1200" spc="85">
                <a:latin typeface="Arial"/>
                <a:cs typeface="Arial"/>
              </a:rPr>
              <a:t>(A,	</a:t>
            </a:r>
            <a:r>
              <a:rPr dirty="0" sz="1200" spc="65">
                <a:latin typeface="Arial"/>
                <a:cs typeface="Arial"/>
              </a:rPr>
              <a:t>seq_ </a:t>
            </a:r>
            <a:r>
              <a:rPr dirty="0" sz="1200" spc="5">
                <a:latin typeface="Arial"/>
                <a:cs typeface="Arial"/>
              </a:rPr>
              <a:t>l </a:t>
            </a:r>
            <a:r>
              <a:rPr dirty="0" sz="1200" spc="-45">
                <a:latin typeface="Arial"/>
                <a:cs typeface="Arial"/>
              </a:rPr>
              <a:t>en  </a:t>
            </a:r>
            <a:r>
              <a:rPr dirty="0" sz="1200" spc="204">
                <a:latin typeface="Arial"/>
                <a:cs typeface="Arial"/>
              </a:rPr>
              <a:t>+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1 </a:t>
            </a:r>
            <a:r>
              <a:rPr dirty="0" sz="1200" spc="-10">
                <a:latin typeface="Arial"/>
                <a:cs typeface="Arial"/>
              </a:rPr>
              <a:t>,	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229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  </a:t>
            </a:r>
            <a:r>
              <a:rPr dirty="0" sz="1200" spc="-85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  <a:p>
            <a:pPr marL="12700" marR="2323465">
              <a:lnSpc>
                <a:spcPts val="1390"/>
              </a:lnSpc>
              <a:spcBef>
                <a:spcPts val="10"/>
              </a:spcBef>
              <a:tabLst>
                <a:tab pos="480695" algn="l"/>
                <a:tab pos="1118235" algn="l"/>
              </a:tabLst>
            </a:pPr>
            <a:r>
              <a:rPr dirty="0" sz="1200" spc="-85">
                <a:latin typeface="Arial"/>
                <a:cs typeface="Arial"/>
              </a:rPr>
              <a:t>14	</a:t>
            </a:r>
            <a:r>
              <a:rPr dirty="0" sz="1200" spc="60" b="1">
                <a:latin typeface="Trebuchet MS"/>
                <a:cs typeface="Trebuchet MS"/>
              </a:rPr>
              <a:t>return	</a:t>
            </a:r>
            <a:r>
              <a:rPr dirty="0" sz="1200" spc="-5">
                <a:latin typeface="Arial"/>
                <a:cs typeface="Arial"/>
              </a:rPr>
              <a:t>r </a:t>
            </a:r>
            <a:r>
              <a:rPr dirty="0" sz="1200" spc="-150">
                <a:latin typeface="Arial"/>
                <a:cs typeface="Arial"/>
              </a:rPr>
              <a:t>e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275">
                <a:latin typeface="Arial"/>
                <a:cs typeface="Arial"/>
              </a:rPr>
              <a:t> </a:t>
            </a:r>
            <a:r>
              <a:rPr dirty="0" sz="1200" spc="85">
                <a:latin typeface="Arial"/>
                <a:cs typeface="Arial"/>
              </a:rPr>
              <a:t>t  </a:t>
            </a:r>
            <a:r>
              <a:rPr dirty="0" sz="1200" spc="-85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60"/>
              </a:lnSpc>
              <a:tabLst>
                <a:tab pos="306070" algn="l"/>
                <a:tab pos="1551940" algn="l"/>
              </a:tabLst>
            </a:pPr>
            <a:r>
              <a:rPr dirty="0" sz="1200" spc="-85">
                <a:latin typeface="Arial"/>
                <a:cs typeface="Arial"/>
              </a:rPr>
              <a:t>16	</a:t>
            </a:r>
            <a:r>
              <a:rPr dirty="0" sz="1200" spc="90" b="1">
                <a:latin typeface="Trebuchet MS"/>
                <a:cs typeface="Trebuchet MS"/>
              </a:rPr>
              <a:t>print</a:t>
            </a:r>
            <a:r>
              <a:rPr dirty="0" sz="1200" spc="-95" b="1">
                <a:latin typeface="Trebuchet MS"/>
                <a:cs typeface="Trebuchet MS"/>
              </a:rPr>
              <a:t> </a:t>
            </a:r>
            <a:r>
              <a:rPr dirty="0" sz="1200" spc="55">
                <a:latin typeface="Arial"/>
                <a:cs typeface="Arial"/>
              </a:rPr>
              <a:t>(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(</a:t>
            </a:r>
            <a:r>
              <a:rPr dirty="0" sz="1200" spc="-1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[</a:t>
            </a:r>
            <a:r>
              <a:rPr dirty="0" sz="1200" spc="-150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3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,	</a:t>
            </a:r>
            <a:r>
              <a:rPr dirty="0" sz="1200" spc="-85">
                <a:latin typeface="Arial"/>
                <a:cs typeface="Arial"/>
              </a:rPr>
              <a:t>2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-85">
                <a:latin typeface="Arial"/>
                <a:cs typeface="Arial"/>
              </a:rPr>
              <a:t>7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-85">
                <a:latin typeface="Arial"/>
                <a:cs typeface="Arial"/>
              </a:rPr>
              <a:t>8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-85">
                <a:latin typeface="Arial"/>
                <a:cs typeface="Arial"/>
              </a:rPr>
              <a:t>9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-85">
                <a:latin typeface="Arial"/>
                <a:cs typeface="Arial"/>
              </a:rPr>
              <a:t>5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-85">
                <a:latin typeface="Arial"/>
                <a:cs typeface="Arial"/>
              </a:rPr>
              <a:t>8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-85">
                <a:latin typeface="Arial"/>
                <a:cs typeface="Arial"/>
              </a:rPr>
              <a:t>0 </a:t>
            </a:r>
            <a:r>
              <a:rPr dirty="0" sz="1200" spc="-10">
                <a:latin typeface="Arial"/>
                <a:cs typeface="Arial"/>
              </a:rPr>
              <a:t>,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 spc="105" i="1">
                <a:latin typeface="Arial"/>
                <a:cs typeface="Arial"/>
              </a:rPr>
              <a:t>−</a:t>
            </a:r>
            <a:r>
              <a:rPr dirty="0" sz="1200" spc="105">
                <a:latin typeface="Arial"/>
                <a:cs typeface="Arial"/>
              </a:rPr>
              <a:t>1))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4902" y="58134"/>
            <a:ext cx="1958339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0">
                <a:solidFill>
                  <a:srgbClr val="3333B2"/>
                </a:solidFill>
              </a:rPr>
              <a:t>Optimizing</a:t>
            </a:r>
            <a:r>
              <a:rPr dirty="0" sz="2050" spc="-45">
                <a:solidFill>
                  <a:srgbClr val="3333B2"/>
                </a:solidFill>
              </a:rPr>
              <a:t> </a:t>
            </a:r>
            <a:r>
              <a:rPr dirty="0" sz="2050" spc="-145">
                <a:solidFill>
                  <a:srgbClr val="3333B2"/>
                </a:solidFill>
              </a:rPr>
              <a:t>Further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72368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607743"/>
            <a:ext cx="3381375" cy="11049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65">
                <a:latin typeface="Trebuchet MS"/>
                <a:cs typeface="Trebuchet MS"/>
              </a:rPr>
              <a:t>Inspecting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90">
                <a:latin typeface="Trebuchet MS"/>
                <a:cs typeface="Trebuchet MS"/>
              </a:rPr>
              <a:t>code </a:t>
            </a:r>
            <a:r>
              <a:rPr dirty="0" sz="1400" spc="-95">
                <a:latin typeface="Trebuchet MS"/>
                <a:cs typeface="Trebuchet MS"/>
              </a:rPr>
              <a:t>further,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105">
                <a:latin typeface="Trebuchet MS"/>
                <a:cs typeface="Trebuchet MS"/>
              </a:rPr>
              <a:t>realize </a:t>
            </a:r>
            <a:r>
              <a:rPr dirty="0" sz="1400" spc="-70">
                <a:latin typeface="Trebuchet MS"/>
                <a:cs typeface="Trebuchet MS"/>
              </a:rPr>
              <a:t>that  </a:t>
            </a:r>
            <a:r>
              <a:rPr dirty="0" sz="1400" spc="20">
                <a:latin typeface="Arial"/>
                <a:cs typeface="Arial"/>
              </a:rPr>
              <a:t>seq_len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65">
                <a:latin typeface="Trebuchet MS"/>
                <a:cs typeface="Trebuchet MS"/>
              </a:rPr>
              <a:t>not </a:t>
            </a:r>
            <a:r>
              <a:rPr dirty="0" sz="1400" spc="-90">
                <a:latin typeface="Trebuchet MS"/>
                <a:cs typeface="Trebuchet MS"/>
              </a:rPr>
              <a:t>used </a:t>
            </a:r>
            <a:r>
              <a:rPr dirty="0" sz="1400" spc="-100">
                <a:latin typeface="Trebuchet MS"/>
                <a:cs typeface="Trebuchet MS"/>
              </a:rPr>
              <a:t>for </a:t>
            </a:r>
            <a:r>
              <a:rPr dirty="0" sz="1400" spc="-85">
                <a:latin typeface="Trebuchet MS"/>
                <a:cs typeface="Trebuchet MS"/>
              </a:rPr>
              <a:t>extending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5">
                <a:latin typeface="Trebuchet MS"/>
                <a:cs typeface="Trebuchet MS"/>
              </a:rPr>
              <a:t>current  </a:t>
            </a:r>
            <a:r>
              <a:rPr dirty="0" sz="1400" spc="-100">
                <a:latin typeface="Trebuchet MS"/>
                <a:cs typeface="Trebuchet MS"/>
              </a:rPr>
              <a:t>sequence (we </a:t>
            </a:r>
            <a:r>
              <a:rPr dirty="0" sz="1400" spc="-85">
                <a:latin typeface="Trebuchet MS"/>
                <a:cs typeface="Trebuchet MS"/>
              </a:rPr>
              <a:t>don’t </a:t>
            </a:r>
            <a:r>
              <a:rPr dirty="0" sz="1400" spc="-120">
                <a:latin typeface="Trebuchet MS"/>
                <a:cs typeface="Trebuchet MS"/>
              </a:rPr>
              <a:t>need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80">
                <a:latin typeface="Trebuchet MS"/>
                <a:cs typeface="Trebuchet MS"/>
              </a:rPr>
              <a:t>know </a:t>
            </a:r>
            <a:r>
              <a:rPr dirty="0" sz="1400" spc="-110">
                <a:latin typeface="Trebuchet MS"/>
                <a:cs typeface="Trebuchet MS"/>
              </a:rPr>
              <a:t>even </a:t>
            </a:r>
            <a:r>
              <a:rPr dirty="0" sz="1400" spc="-95">
                <a:latin typeface="Trebuchet MS"/>
                <a:cs typeface="Trebuchet MS"/>
              </a:rPr>
              <a:t>the  </a:t>
            </a:r>
            <a:r>
              <a:rPr dirty="0" sz="1400" spc="-75">
                <a:latin typeface="Trebuchet MS"/>
                <a:cs typeface="Trebuchet MS"/>
              </a:rPr>
              <a:t>length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initial </a:t>
            </a:r>
            <a:r>
              <a:rPr dirty="0" sz="1400" spc="-85">
                <a:latin typeface="Trebuchet MS"/>
                <a:cs typeface="Trebuchet MS"/>
              </a:rPr>
              <a:t>part of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100">
                <a:latin typeface="Trebuchet MS"/>
                <a:cs typeface="Trebuchet MS"/>
              </a:rPr>
              <a:t>sequence </a:t>
            </a:r>
            <a:r>
              <a:rPr dirty="0" sz="1400" spc="-65">
                <a:latin typeface="Trebuchet MS"/>
                <a:cs typeface="Trebuchet MS"/>
              </a:rPr>
              <a:t>to  </a:t>
            </a:r>
            <a:r>
              <a:rPr dirty="0" sz="1400" spc="-75">
                <a:latin typeface="Trebuchet MS"/>
                <a:cs typeface="Trebuchet MS"/>
              </a:rPr>
              <a:t>optimally </a:t>
            </a:r>
            <a:r>
              <a:rPr dirty="0" sz="1400" spc="-100">
                <a:latin typeface="Trebuchet MS"/>
                <a:cs typeface="Trebuchet MS"/>
              </a:rPr>
              <a:t>extend</a:t>
            </a:r>
            <a:r>
              <a:rPr dirty="0" sz="1400" spc="140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it)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4902" y="58134"/>
            <a:ext cx="1958339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0">
                <a:solidFill>
                  <a:srgbClr val="3333B2"/>
                </a:solidFill>
              </a:rPr>
              <a:t>Optimizing</a:t>
            </a:r>
            <a:r>
              <a:rPr dirty="0" sz="2050" spc="-45">
                <a:solidFill>
                  <a:srgbClr val="3333B2"/>
                </a:solidFill>
              </a:rPr>
              <a:t> </a:t>
            </a:r>
            <a:r>
              <a:rPr dirty="0" sz="2050" spc="-145">
                <a:solidFill>
                  <a:srgbClr val="3333B2"/>
                </a:solidFill>
              </a:rPr>
              <a:t>Further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72368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607743"/>
            <a:ext cx="3381375" cy="17881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65">
                <a:latin typeface="Trebuchet MS"/>
                <a:cs typeface="Trebuchet MS"/>
              </a:rPr>
              <a:t>Inspecting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90">
                <a:latin typeface="Trebuchet MS"/>
                <a:cs typeface="Trebuchet MS"/>
              </a:rPr>
              <a:t>code </a:t>
            </a:r>
            <a:r>
              <a:rPr dirty="0" sz="1400" spc="-95">
                <a:latin typeface="Trebuchet MS"/>
                <a:cs typeface="Trebuchet MS"/>
              </a:rPr>
              <a:t>further,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105">
                <a:latin typeface="Trebuchet MS"/>
                <a:cs typeface="Trebuchet MS"/>
              </a:rPr>
              <a:t>realize </a:t>
            </a:r>
            <a:r>
              <a:rPr dirty="0" sz="1400" spc="-70">
                <a:latin typeface="Trebuchet MS"/>
                <a:cs typeface="Trebuchet MS"/>
              </a:rPr>
              <a:t>that  </a:t>
            </a:r>
            <a:r>
              <a:rPr dirty="0" sz="1400" spc="20">
                <a:latin typeface="Arial"/>
                <a:cs typeface="Arial"/>
              </a:rPr>
              <a:t>seq_len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65">
                <a:latin typeface="Trebuchet MS"/>
                <a:cs typeface="Trebuchet MS"/>
              </a:rPr>
              <a:t>not </a:t>
            </a:r>
            <a:r>
              <a:rPr dirty="0" sz="1400" spc="-90">
                <a:latin typeface="Trebuchet MS"/>
                <a:cs typeface="Trebuchet MS"/>
              </a:rPr>
              <a:t>used </a:t>
            </a:r>
            <a:r>
              <a:rPr dirty="0" sz="1400" spc="-100">
                <a:latin typeface="Trebuchet MS"/>
                <a:cs typeface="Trebuchet MS"/>
              </a:rPr>
              <a:t>for </a:t>
            </a:r>
            <a:r>
              <a:rPr dirty="0" sz="1400" spc="-85">
                <a:latin typeface="Trebuchet MS"/>
                <a:cs typeface="Trebuchet MS"/>
              </a:rPr>
              <a:t>extending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5">
                <a:latin typeface="Trebuchet MS"/>
                <a:cs typeface="Trebuchet MS"/>
              </a:rPr>
              <a:t>current  </a:t>
            </a:r>
            <a:r>
              <a:rPr dirty="0" sz="1400" spc="-100">
                <a:latin typeface="Trebuchet MS"/>
                <a:cs typeface="Trebuchet MS"/>
              </a:rPr>
              <a:t>sequence (we </a:t>
            </a:r>
            <a:r>
              <a:rPr dirty="0" sz="1400" spc="-85">
                <a:latin typeface="Trebuchet MS"/>
                <a:cs typeface="Trebuchet MS"/>
              </a:rPr>
              <a:t>don’t </a:t>
            </a:r>
            <a:r>
              <a:rPr dirty="0" sz="1400" spc="-120">
                <a:latin typeface="Trebuchet MS"/>
                <a:cs typeface="Trebuchet MS"/>
              </a:rPr>
              <a:t>need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80">
                <a:latin typeface="Trebuchet MS"/>
                <a:cs typeface="Trebuchet MS"/>
              </a:rPr>
              <a:t>know </a:t>
            </a:r>
            <a:r>
              <a:rPr dirty="0" sz="1400" spc="-110">
                <a:latin typeface="Trebuchet MS"/>
                <a:cs typeface="Trebuchet MS"/>
              </a:rPr>
              <a:t>even </a:t>
            </a:r>
            <a:r>
              <a:rPr dirty="0" sz="1400" spc="-95">
                <a:latin typeface="Trebuchet MS"/>
                <a:cs typeface="Trebuchet MS"/>
              </a:rPr>
              <a:t>the  </a:t>
            </a:r>
            <a:r>
              <a:rPr dirty="0" sz="1400" spc="-75">
                <a:latin typeface="Trebuchet MS"/>
                <a:cs typeface="Trebuchet MS"/>
              </a:rPr>
              <a:t>length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initial </a:t>
            </a:r>
            <a:r>
              <a:rPr dirty="0" sz="1400" spc="-85">
                <a:latin typeface="Trebuchet MS"/>
                <a:cs typeface="Trebuchet MS"/>
              </a:rPr>
              <a:t>part of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100">
                <a:latin typeface="Trebuchet MS"/>
                <a:cs typeface="Trebuchet MS"/>
              </a:rPr>
              <a:t>sequence </a:t>
            </a:r>
            <a:r>
              <a:rPr dirty="0" sz="1400" spc="-65">
                <a:latin typeface="Trebuchet MS"/>
                <a:cs typeface="Trebuchet MS"/>
              </a:rPr>
              <a:t>to  </a:t>
            </a:r>
            <a:r>
              <a:rPr dirty="0" sz="1400" spc="-75">
                <a:latin typeface="Trebuchet MS"/>
                <a:cs typeface="Trebuchet MS"/>
              </a:rPr>
              <a:t>optimally </a:t>
            </a:r>
            <a:r>
              <a:rPr dirty="0" sz="1400" spc="-100">
                <a:latin typeface="Trebuchet MS"/>
                <a:cs typeface="Trebuchet MS"/>
              </a:rPr>
              <a:t>extend</a:t>
            </a:r>
            <a:r>
              <a:rPr dirty="0" sz="1400" spc="140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it)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400" spc="-40">
                <a:latin typeface="Trebuchet MS"/>
                <a:cs typeface="Trebuchet MS"/>
              </a:rPr>
              <a:t>More </a:t>
            </a:r>
            <a:r>
              <a:rPr dirty="0" sz="1400" spc="-105">
                <a:latin typeface="Trebuchet MS"/>
                <a:cs typeface="Trebuchet MS"/>
              </a:rPr>
              <a:t>formally, </a:t>
            </a:r>
            <a:r>
              <a:rPr dirty="0" sz="1400" spc="-100">
                <a:latin typeface="Trebuchet MS"/>
                <a:cs typeface="Trebuchet MS"/>
              </a:rPr>
              <a:t>for </a:t>
            </a:r>
            <a:r>
              <a:rPr dirty="0" sz="1400" spc="-70">
                <a:latin typeface="Trebuchet MS"/>
                <a:cs typeface="Trebuchet MS"/>
              </a:rPr>
              <a:t>any </a:t>
            </a:r>
            <a:r>
              <a:rPr dirty="0" sz="1400" spc="10" i="1">
                <a:latin typeface="LM Sans 12"/>
                <a:cs typeface="LM Sans 12"/>
              </a:rPr>
              <a:t>x</a:t>
            </a:r>
            <a:r>
              <a:rPr dirty="0" sz="1400" spc="-215" i="1">
                <a:latin typeface="LM Sans 12"/>
                <a:cs typeface="LM Sans 12"/>
              </a:rPr>
              <a:t> </a:t>
            </a:r>
            <a:r>
              <a:rPr dirty="0" sz="1400" spc="-135">
                <a:latin typeface="Trebuchet MS"/>
                <a:cs typeface="Trebuchet MS"/>
              </a:rPr>
              <a:t>,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55">
                <a:latin typeface="Arial"/>
                <a:cs typeface="Arial"/>
              </a:rPr>
              <a:t>extend(A, </a:t>
            </a:r>
            <a:r>
              <a:rPr dirty="0" sz="1400" spc="60">
                <a:latin typeface="Arial"/>
                <a:cs typeface="Arial"/>
              </a:rPr>
              <a:t>seq_len, </a:t>
            </a:r>
            <a:r>
              <a:rPr dirty="0" sz="1400" spc="335">
                <a:latin typeface="Arial"/>
                <a:cs typeface="Arial"/>
              </a:rPr>
              <a:t>i)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100">
                <a:latin typeface="Trebuchet MS"/>
                <a:cs typeface="Trebuchet MS"/>
              </a:rPr>
              <a:t>equal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to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55">
                <a:latin typeface="Arial"/>
                <a:cs typeface="Arial"/>
              </a:rPr>
              <a:t>extend(A, </a:t>
            </a:r>
            <a:r>
              <a:rPr dirty="0" sz="1400" spc="20">
                <a:latin typeface="Arial"/>
                <a:cs typeface="Arial"/>
              </a:rPr>
              <a:t>seq_len </a:t>
            </a:r>
            <a:r>
              <a:rPr dirty="0" sz="1400" spc="260">
                <a:latin typeface="Arial"/>
                <a:cs typeface="Arial"/>
              </a:rPr>
              <a:t>- </a:t>
            </a:r>
            <a:r>
              <a:rPr dirty="0" sz="1400" spc="180">
                <a:latin typeface="Arial"/>
                <a:cs typeface="Arial"/>
              </a:rPr>
              <a:t>x, </a:t>
            </a:r>
            <a:r>
              <a:rPr dirty="0" sz="1400" spc="335">
                <a:latin typeface="Arial"/>
                <a:cs typeface="Arial"/>
              </a:rPr>
              <a:t>i) </a:t>
            </a:r>
            <a:r>
              <a:rPr dirty="0" sz="1400" spc="-90">
                <a:latin typeface="Arial"/>
                <a:cs typeface="Arial"/>
              </a:rPr>
              <a:t>+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25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83710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4902" y="58134"/>
            <a:ext cx="1958339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0">
                <a:solidFill>
                  <a:srgbClr val="3333B2"/>
                </a:solidFill>
              </a:rPr>
              <a:t>Optimizing</a:t>
            </a:r>
            <a:r>
              <a:rPr dirty="0" sz="2050" spc="-45">
                <a:solidFill>
                  <a:srgbClr val="3333B2"/>
                </a:solidFill>
              </a:rPr>
              <a:t> </a:t>
            </a:r>
            <a:r>
              <a:rPr dirty="0" sz="2050" spc="-145">
                <a:solidFill>
                  <a:srgbClr val="3333B2"/>
                </a:solidFill>
              </a:rPr>
              <a:t>Further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72368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607743"/>
            <a:ext cx="3909695" cy="22561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32765">
              <a:lnSpc>
                <a:spcPct val="100800"/>
              </a:lnSpc>
              <a:spcBef>
                <a:spcPts val="120"/>
              </a:spcBef>
            </a:pPr>
            <a:r>
              <a:rPr dirty="0" sz="1400" spc="-65">
                <a:latin typeface="Trebuchet MS"/>
                <a:cs typeface="Trebuchet MS"/>
              </a:rPr>
              <a:t>Inspecting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90">
                <a:latin typeface="Trebuchet MS"/>
                <a:cs typeface="Trebuchet MS"/>
              </a:rPr>
              <a:t>code </a:t>
            </a:r>
            <a:r>
              <a:rPr dirty="0" sz="1400" spc="-95">
                <a:latin typeface="Trebuchet MS"/>
                <a:cs typeface="Trebuchet MS"/>
              </a:rPr>
              <a:t>further,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105">
                <a:latin typeface="Trebuchet MS"/>
                <a:cs typeface="Trebuchet MS"/>
              </a:rPr>
              <a:t>realize </a:t>
            </a:r>
            <a:r>
              <a:rPr dirty="0" sz="1400" spc="-70">
                <a:latin typeface="Trebuchet MS"/>
                <a:cs typeface="Trebuchet MS"/>
              </a:rPr>
              <a:t>that  </a:t>
            </a:r>
            <a:r>
              <a:rPr dirty="0" sz="1400" spc="20">
                <a:latin typeface="Arial"/>
                <a:cs typeface="Arial"/>
              </a:rPr>
              <a:t>seq_len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65">
                <a:latin typeface="Trebuchet MS"/>
                <a:cs typeface="Trebuchet MS"/>
              </a:rPr>
              <a:t>not </a:t>
            </a:r>
            <a:r>
              <a:rPr dirty="0" sz="1400" spc="-90">
                <a:latin typeface="Trebuchet MS"/>
                <a:cs typeface="Trebuchet MS"/>
              </a:rPr>
              <a:t>used </a:t>
            </a:r>
            <a:r>
              <a:rPr dirty="0" sz="1400" spc="-100">
                <a:latin typeface="Trebuchet MS"/>
                <a:cs typeface="Trebuchet MS"/>
              </a:rPr>
              <a:t>for </a:t>
            </a:r>
            <a:r>
              <a:rPr dirty="0" sz="1400" spc="-85">
                <a:latin typeface="Trebuchet MS"/>
                <a:cs typeface="Trebuchet MS"/>
              </a:rPr>
              <a:t>extending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5">
                <a:latin typeface="Trebuchet MS"/>
                <a:cs typeface="Trebuchet MS"/>
              </a:rPr>
              <a:t>current  </a:t>
            </a:r>
            <a:r>
              <a:rPr dirty="0" sz="1400" spc="-100">
                <a:latin typeface="Trebuchet MS"/>
                <a:cs typeface="Trebuchet MS"/>
              </a:rPr>
              <a:t>sequence (we </a:t>
            </a:r>
            <a:r>
              <a:rPr dirty="0" sz="1400" spc="-85">
                <a:latin typeface="Trebuchet MS"/>
                <a:cs typeface="Trebuchet MS"/>
              </a:rPr>
              <a:t>don’t </a:t>
            </a:r>
            <a:r>
              <a:rPr dirty="0" sz="1400" spc="-120">
                <a:latin typeface="Trebuchet MS"/>
                <a:cs typeface="Trebuchet MS"/>
              </a:rPr>
              <a:t>need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80">
                <a:latin typeface="Trebuchet MS"/>
                <a:cs typeface="Trebuchet MS"/>
              </a:rPr>
              <a:t>know </a:t>
            </a:r>
            <a:r>
              <a:rPr dirty="0" sz="1400" spc="-110">
                <a:latin typeface="Trebuchet MS"/>
                <a:cs typeface="Trebuchet MS"/>
              </a:rPr>
              <a:t>even </a:t>
            </a:r>
            <a:r>
              <a:rPr dirty="0" sz="1400" spc="-95">
                <a:latin typeface="Trebuchet MS"/>
                <a:cs typeface="Trebuchet MS"/>
              </a:rPr>
              <a:t>the  </a:t>
            </a:r>
            <a:r>
              <a:rPr dirty="0" sz="1400" spc="-75">
                <a:latin typeface="Trebuchet MS"/>
                <a:cs typeface="Trebuchet MS"/>
              </a:rPr>
              <a:t>length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initial </a:t>
            </a:r>
            <a:r>
              <a:rPr dirty="0" sz="1400" spc="-85">
                <a:latin typeface="Trebuchet MS"/>
                <a:cs typeface="Trebuchet MS"/>
              </a:rPr>
              <a:t>part of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100">
                <a:latin typeface="Trebuchet MS"/>
                <a:cs typeface="Trebuchet MS"/>
              </a:rPr>
              <a:t>sequence </a:t>
            </a:r>
            <a:r>
              <a:rPr dirty="0" sz="1400" spc="-65">
                <a:latin typeface="Trebuchet MS"/>
                <a:cs typeface="Trebuchet MS"/>
              </a:rPr>
              <a:t>to  </a:t>
            </a:r>
            <a:r>
              <a:rPr dirty="0" sz="1400" spc="-75">
                <a:latin typeface="Trebuchet MS"/>
                <a:cs typeface="Trebuchet MS"/>
              </a:rPr>
              <a:t>optimally </a:t>
            </a:r>
            <a:r>
              <a:rPr dirty="0" sz="1400" spc="-100">
                <a:latin typeface="Trebuchet MS"/>
                <a:cs typeface="Trebuchet MS"/>
              </a:rPr>
              <a:t>extend</a:t>
            </a:r>
            <a:r>
              <a:rPr dirty="0" sz="1400" spc="140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it)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400" spc="-40">
                <a:latin typeface="Trebuchet MS"/>
                <a:cs typeface="Trebuchet MS"/>
              </a:rPr>
              <a:t>More </a:t>
            </a:r>
            <a:r>
              <a:rPr dirty="0" sz="1400" spc="-105">
                <a:latin typeface="Trebuchet MS"/>
                <a:cs typeface="Trebuchet MS"/>
              </a:rPr>
              <a:t>formally, </a:t>
            </a:r>
            <a:r>
              <a:rPr dirty="0" sz="1400" spc="-100">
                <a:latin typeface="Trebuchet MS"/>
                <a:cs typeface="Trebuchet MS"/>
              </a:rPr>
              <a:t>for </a:t>
            </a:r>
            <a:r>
              <a:rPr dirty="0" sz="1400" spc="-70">
                <a:latin typeface="Trebuchet MS"/>
                <a:cs typeface="Trebuchet MS"/>
              </a:rPr>
              <a:t>any </a:t>
            </a:r>
            <a:r>
              <a:rPr dirty="0" sz="1400" spc="10" i="1">
                <a:latin typeface="LM Sans 12"/>
                <a:cs typeface="LM Sans 12"/>
              </a:rPr>
              <a:t>x</a:t>
            </a:r>
            <a:r>
              <a:rPr dirty="0" sz="1400" spc="-215" i="1">
                <a:latin typeface="LM Sans 12"/>
                <a:cs typeface="LM Sans 12"/>
              </a:rPr>
              <a:t> </a:t>
            </a:r>
            <a:r>
              <a:rPr dirty="0" sz="1400" spc="-135">
                <a:latin typeface="Trebuchet MS"/>
                <a:cs typeface="Trebuchet MS"/>
              </a:rPr>
              <a:t>,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55">
                <a:latin typeface="Arial"/>
                <a:cs typeface="Arial"/>
              </a:rPr>
              <a:t>extend(A, </a:t>
            </a:r>
            <a:r>
              <a:rPr dirty="0" sz="1400" spc="60">
                <a:latin typeface="Arial"/>
                <a:cs typeface="Arial"/>
              </a:rPr>
              <a:t>seq_len, </a:t>
            </a:r>
            <a:r>
              <a:rPr dirty="0" sz="1400" spc="335">
                <a:latin typeface="Arial"/>
                <a:cs typeface="Arial"/>
              </a:rPr>
              <a:t>i)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100">
                <a:latin typeface="Trebuchet MS"/>
                <a:cs typeface="Trebuchet MS"/>
              </a:rPr>
              <a:t>equal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to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55">
                <a:latin typeface="Arial"/>
                <a:cs typeface="Arial"/>
              </a:rPr>
              <a:t>extend(A, </a:t>
            </a:r>
            <a:r>
              <a:rPr dirty="0" sz="1400" spc="20">
                <a:latin typeface="Arial"/>
                <a:cs typeface="Arial"/>
              </a:rPr>
              <a:t>seq_len </a:t>
            </a:r>
            <a:r>
              <a:rPr dirty="0" sz="1400" spc="260">
                <a:latin typeface="Arial"/>
                <a:cs typeface="Arial"/>
              </a:rPr>
              <a:t>- </a:t>
            </a:r>
            <a:r>
              <a:rPr dirty="0" sz="1400" spc="180">
                <a:latin typeface="Arial"/>
                <a:cs typeface="Arial"/>
              </a:rPr>
              <a:t>x, </a:t>
            </a:r>
            <a:r>
              <a:rPr dirty="0" sz="1400" spc="335">
                <a:latin typeface="Arial"/>
                <a:cs typeface="Arial"/>
              </a:rPr>
              <a:t>i) </a:t>
            </a:r>
            <a:r>
              <a:rPr dirty="0" sz="1400" spc="-90">
                <a:latin typeface="Arial"/>
                <a:cs typeface="Arial"/>
              </a:rPr>
              <a:t>+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25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400" spc="-95">
                <a:latin typeface="Trebuchet MS"/>
                <a:cs typeface="Trebuchet MS"/>
              </a:rPr>
              <a:t>Hence,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can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optimize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the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code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as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follows: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90">
                <a:latin typeface="Arial"/>
                <a:cs typeface="Arial"/>
              </a:rPr>
              <a:t>max(result, </a:t>
            </a:r>
            <a:r>
              <a:rPr dirty="0" sz="1400" spc="-50">
                <a:latin typeface="Arial"/>
                <a:cs typeface="Arial"/>
              </a:rPr>
              <a:t>1 </a:t>
            </a:r>
            <a:r>
              <a:rPr dirty="0" sz="1400" spc="-90">
                <a:latin typeface="Arial"/>
                <a:cs typeface="Arial"/>
              </a:rPr>
              <a:t>+ </a:t>
            </a:r>
            <a:r>
              <a:rPr dirty="0" sz="1400" spc="20">
                <a:latin typeface="Arial"/>
                <a:cs typeface="Arial"/>
              </a:rPr>
              <a:t>seq_len </a:t>
            </a:r>
            <a:r>
              <a:rPr dirty="0" sz="1400" spc="-90">
                <a:latin typeface="Arial"/>
                <a:cs typeface="Arial"/>
              </a:rPr>
              <a:t>+ </a:t>
            </a:r>
            <a:r>
              <a:rPr dirty="0" sz="1400" spc="55">
                <a:latin typeface="Arial"/>
                <a:cs typeface="Arial"/>
              </a:rPr>
              <a:t>extend(A, </a:t>
            </a:r>
            <a:r>
              <a:rPr dirty="0" sz="1400" spc="140">
                <a:latin typeface="Arial"/>
                <a:cs typeface="Arial"/>
              </a:rPr>
              <a:t>0,</a:t>
            </a:r>
            <a:r>
              <a:rPr dirty="0" sz="1400" spc="175">
                <a:latin typeface="Arial"/>
                <a:cs typeface="Arial"/>
              </a:rPr>
              <a:t> </a:t>
            </a:r>
            <a:r>
              <a:rPr dirty="0" sz="1400" spc="310">
                <a:latin typeface="Arial"/>
                <a:cs typeface="Arial"/>
              </a:rPr>
              <a:t>i))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83710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252034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4902" y="58134"/>
            <a:ext cx="1958339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0">
                <a:solidFill>
                  <a:srgbClr val="3333B2"/>
                </a:solidFill>
              </a:rPr>
              <a:t>Optimizing</a:t>
            </a:r>
            <a:r>
              <a:rPr dirty="0" sz="2050" spc="-45">
                <a:solidFill>
                  <a:srgbClr val="3333B2"/>
                </a:solidFill>
              </a:rPr>
              <a:t> </a:t>
            </a:r>
            <a:r>
              <a:rPr dirty="0" sz="2050" spc="-145">
                <a:solidFill>
                  <a:srgbClr val="3333B2"/>
                </a:solidFill>
              </a:rPr>
              <a:t>Further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72368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607743"/>
            <a:ext cx="3909695" cy="25088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32765">
              <a:lnSpc>
                <a:spcPct val="100800"/>
              </a:lnSpc>
              <a:spcBef>
                <a:spcPts val="120"/>
              </a:spcBef>
            </a:pPr>
            <a:r>
              <a:rPr dirty="0" sz="1400" spc="-65">
                <a:latin typeface="Trebuchet MS"/>
                <a:cs typeface="Trebuchet MS"/>
              </a:rPr>
              <a:t>Inspecting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90">
                <a:latin typeface="Trebuchet MS"/>
                <a:cs typeface="Trebuchet MS"/>
              </a:rPr>
              <a:t>code </a:t>
            </a:r>
            <a:r>
              <a:rPr dirty="0" sz="1400" spc="-95">
                <a:latin typeface="Trebuchet MS"/>
                <a:cs typeface="Trebuchet MS"/>
              </a:rPr>
              <a:t>further,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105">
                <a:latin typeface="Trebuchet MS"/>
                <a:cs typeface="Trebuchet MS"/>
              </a:rPr>
              <a:t>realize </a:t>
            </a:r>
            <a:r>
              <a:rPr dirty="0" sz="1400" spc="-70">
                <a:latin typeface="Trebuchet MS"/>
                <a:cs typeface="Trebuchet MS"/>
              </a:rPr>
              <a:t>that  </a:t>
            </a:r>
            <a:r>
              <a:rPr dirty="0" sz="1400" spc="20">
                <a:latin typeface="Arial"/>
                <a:cs typeface="Arial"/>
              </a:rPr>
              <a:t>seq_len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65">
                <a:latin typeface="Trebuchet MS"/>
                <a:cs typeface="Trebuchet MS"/>
              </a:rPr>
              <a:t>not </a:t>
            </a:r>
            <a:r>
              <a:rPr dirty="0" sz="1400" spc="-90">
                <a:latin typeface="Trebuchet MS"/>
                <a:cs typeface="Trebuchet MS"/>
              </a:rPr>
              <a:t>used </a:t>
            </a:r>
            <a:r>
              <a:rPr dirty="0" sz="1400" spc="-100">
                <a:latin typeface="Trebuchet MS"/>
                <a:cs typeface="Trebuchet MS"/>
              </a:rPr>
              <a:t>for </a:t>
            </a:r>
            <a:r>
              <a:rPr dirty="0" sz="1400" spc="-85">
                <a:latin typeface="Trebuchet MS"/>
                <a:cs typeface="Trebuchet MS"/>
              </a:rPr>
              <a:t>extending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5">
                <a:latin typeface="Trebuchet MS"/>
                <a:cs typeface="Trebuchet MS"/>
              </a:rPr>
              <a:t>current  </a:t>
            </a:r>
            <a:r>
              <a:rPr dirty="0" sz="1400" spc="-100">
                <a:latin typeface="Trebuchet MS"/>
                <a:cs typeface="Trebuchet MS"/>
              </a:rPr>
              <a:t>sequence (we </a:t>
            </a:r>
            <a:r>
              <a:rPr dirty="0" sz="1400" spc="-85">
                <a:latin typeface="Trebuchet MS"/>
                <a:cs typeface="Trebuchet MS"/>
              </a:rPr>
              <a:t>don’t </a:t>
            </a:r>
            <a:r>
              <a:rPr dirty="0" sz="1400" spc="-120">
                <a:latin typeface="Trebuchet MS"/>
                <a:cs typeface="Trebuchet MS"/>
              </a:rPr>
              <a:t>need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80">
                <a:latin typeface="Trebuchet MS"/>
                <a:cs typeface="Trebuchet MS"/>
              </a:rPr>
              <a:t>know </a:t>
            </a:r>
            <a:r>
              <a:rPr dirty="0" sz="1400" spc="-110">
                <a:latin typeface="Trebuchet MS"/>
                <a:cs typeface="Trebuchet MS"/>
              </a:rPr>
              <a:t>even </a:t>
            </a:r>
            <a:r>
              <a:rPr dirty="0" sz="1400" spc="-95">
                <a:latin typeface="Trebuchet MS"/>
                <a:cs typeface="Trebuchet MS"/>
              </a:rPr>
              <a:t>the  </a:t>
            </a:r>
            <a:r>
              <a:rPr dirty="0" sz="1400" spc="-75">
                <a:latin typeface="Trebuchet MS"/>
                <a:cs typeface="Trebuchet MS"/>
              </a:rPr>
              <a:t>length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initial </a:t>
            </a:r>
            <a:r>
              <a:rPr dirty="0" sz="1400" spc="-85">
                <a:latin typeface="Trebuchet MS"/>
                <a:cs typeface="Trebuchet MS"/>
              </a:rPr>
              <a:t>part of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100">
                <a:latin typeface="Trebuchet MS"/>
                <a:cs typeface="Trebuchet MS"/>
              </a:rPr>
              <a:t>sequence </a:t>
            </a:r>
            <a:r>
              <a:rPr dirty="0" sz="1400" spc="-65">
                <a:latin typeface="Trebuchet MS"/>
                <a:cs typeface="Trebuchet MS"/>
              </a:rPr>
              <a:t>to  </a:t>
            </a:r>
            <a:r>
              <a:rPr dirty="0" sz="1400" spc="-75">
                <a:latin typeface="Trebuchet MS"/>
                <a:cs typeface="Trebuchet MS"/>
              </a:rPr>
              <a:t>optimally </a:t>
            </a:r>
            <a:r>
              <a:rPr dirty="0" sz="1400" spc="-100">
                <a:latin typeface="Trebuchet MS"/>
                <a:cs typeface="Trebuchet MS"/>
              </a:rPr>
              <a:t>extend</a:t>
            </a:r>
            <a:r>
              <a:rPr dirty="0" sz="1400" spc="140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it)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400" spc="-40">
                <a:latin typeface="Trebuchet MS"/>
                <a:cs typeface="Trebuchet MS"/>
              </a:rPr>
              <a:t>More </a:t>
            </a:r>
            <a:r>
              <a:rPr dirty="0" sz="1400" spc="-105">
                <a:latin typeface="Trebuchet MS"/>
                <a:cs typeface="Trebuchet MS"/>
              </a:rPr>
              <a:t>formally, </a:t>
            </a:r>
            <a:r>
              <a:rPr dirty="0" sz="1400" spc="-100">
                <a:latin typeface="Trebuchet MS"/>
                <a:cs typeface="Trebuchet MS"/>
              </a:rPr>
              <a:t>for </a:t>
            </a:r>
            <a:r>
              <a:rPr dirty="0" sz="1400" spc="-70">
                <a:latin typeface="Trebuchet MS"/>
                <a:cs typeface="Trebuchet MS"/>
              </a:rPr>
              <a:t>any </a:t>
            </a:r>
            <a:r>
              <a:rPr dirty="0" sz="1400" spc="10" i="1">
                <a:latin typeface="LM Sans 12"/>
                <a:cs typeface="LM Sans 12"/>
              </a:rPr>
              <a:t>x</a:t>
            </a:r>
            <a:r>
              <a:rPr dirty="0" sz="1400" spc="-215" i="1">
                <a:latin typeface="LM Sans 12"/>
                <a:cs typeface="LM Sans 12"/>
              </a:rPr>
              <a:t> </a:t>
            </a:r>
            <a:r>
              <a:rPr dirty="0" sz="1400" spc="-135">
                <a:latin typeface="Trebuchet MS"/>
                <a:cs typeface="Trebuchet MS"/>
              </a:rPr>
              <a:t>,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55">
                <a:latin typeface="Arial"/>
                <a:cs typeface="Arial"/>
              </a:rPr>
              <a:t>extend(A, </a:t>
            </a:r>
            <a:r>
              <a:rPr dirty="0" sz="1400" spc="60">
                <a:latin typeface="Arial"/>
                <a:cs typeface="Arial"/>
              </a:rPr>
              <a:t>seq_len, </a:t>
            </a:r>
            <a:r>
              <a:rPr dirty="0" sz="1400" spc="335">
                <a:latin typeface="Arial"/>
                <a:cs typeface="Arial"/>
              </a:rPr>
              <a:t>i)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100">
                <a:latin typeface="Trebuchet MS"/>
                <a:cs typeface="Trebuchet MS"/>
              </a:rPr>
              <a:t>equal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to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55">
                <a:latin typeface="Arial"/>
                <a:cs typeface="Arial"/>
              </a:rPr>
              <a:t>extend(A, </a:t>
            </a:r>
            <a:r>
              <a:rPr dirty="0" sz="1400" spc="20">
                <a:latin typeface="Arial"/>
                <a:cs typeface="Arial"/>
              </a:rPr>
              <a:t>seq_len </a:t>
            </a:r>
            <a:r>
              <a:rPr dirty="0" sz="1400" spc="260">
                <a:latin typeface="Arial"/>
                <a:cs typeface="Arial"/>
              </a:rPr>
              <a:t>- </a:t>
            </a:r>
            <a:r>
              <a:rPr dirty="0" sz="1400" spc="180">
                <a:latin typeface="Arial"/>
                <a:cs typeface="Arial"/>
              </a:rPr>
              <a:t>x, </a:t>
            </a:r>
            <a:r>
              <a:rPr dirty="0" sz="1400" spc="335">
                <a:latin typeface="Arial"/>
                <a:cs typeface="Arial"/>
              </a:rPr>
              <a:t>i) </a:t>
            </a:r>
            <a:r>
              <a:rPr dirty="0" sz="1400" spc="-90">
                <a:latin typeface="Arial"/>
                <a:cs typeface="Arial"/>
              </a:rPr>
              <a:t>+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25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9700"/>
              </a:lnSpc>
              <a:spcBef>
                <a:spcPts val="150"/>
              </a:spcBef>
            </a:pPr>
            <a:r>
              <a:rPr dirty="0" sz="1400" spc="-95">
                <a:latin typeface="Trebuchet MS"/>
                <a:cs typeface="Trebuchet MS"/>
              </a:rPr>
              <a:t>Hence, </a:t>
            </a:r>
            <a:r>
              <a:rPr dirty="0" sz="1400" spc="-80">
                <a:latin typeface="Trebuchet MS"/>
                <a:cs typeface="Trebuchet MS"/>
              </a:rPr>
              <a:t>can </a:t>
            </a:r>
            <a:r>
              <a:rPr dirty="0" sz="1400" spc="-85">
                <a:latin typeface="Trebuchet MS"/>
                <a:cs typeface="Trebuchet MS"/>
              </a:rPr>
              <a:t>optimize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90">
                <a:latin typeface="Trebuchet MS"/>
                <a:cs typeface="Trebuchet MS"/>
              </a:rPr>
              <a:t>code </a:t>
            </a:r>
            <a:r>
              <a:rPr dirty="0" sz="1400" spc="-65">
                <a:latin typeface="Trebuchet MS"/>
                <a:cs typeface="Trebuchet MS"/>
              </a:rPr>
              <a:t>as </a:t>
            </a:r>
            <a:r>
              <a:rPr dirty="0" sz="1400" spc="-95">
                <a:latin typeface="Trebuchet MS"/>
                <a:cs typeface="Trebuchet MS"/>
              </a:rPr>
              <a:t>follows:  </a:t>
            </a:r>
            <a:r>
              <a:rPr dirty="0" sz="1400" spc="90">
                <a:latin typeface="Arial"/>
                <a:cs typeface="Arial"/>
              </a:rPr>
              <a:t>max(result, </a:t>
            </a:r>
            <a:r>
              <a:rPr dirty="0" sz="1400" spc="-50">
                <a:latin typeface="Arial"/>
                <a:cs typeface="Arial"/>
              </a:rPr>
              <a:t>1 </a:t>
            </a:r>
            <a:r>
              <a:rPr dirty="0" sz="1400" spc="-90">
                <a:latin typeface="Arial"/>
                <a:cs typeface="Arial"/>
              </a:rPr>
              <a:t>+ </a:t>
            </a:r>
            <a:r>
              <a:rPr dirty="0" sz="1400" spc="20">
                <a:latin typeface="Arial"/>
                <a:cs typeface="Arial"/>
              </a:rPr>
              <a:t>seq_len </a:t>
            </a:r>
            <a:r>
              <a:rPr dirty="0" sz="1400" spc="-90">
                <a:latin typeface="Arial"/>
                <a:cs typeface="Arial"/>
              </a:rPr>
              <a:t>+ </a:t>
            </a:r>
            <a:r>
              <a:rPr dirty="0" sz="1400" spc="55">
                <a:latin typeface="Arial"/>
                <a:cs typeface="Arial"/>
              </a:rPr>
              <a:t>extend(A, </a:t>
            </a:r>
            <a:r>
              <a:rPr dirty="0" sz="1400" spc="140">
                <a:latin typeface="Arial"/>
                <a:cs typeface="Arial"/>
              </a:rPr>
              <a:t>0, </a:t>
            </a:r>
            <a:r>
              <a:rPr dirty="0" sz="1400" spc="310">
                <a:latin typeface="Arial"/>
                <a:cs typeface="Arial"/>
              </a:rPr>
              <a:t>i))  </a:t>
            </a:r>
            <a:r>
              <a:rPr dirty="0" sz="1400" spc="-70">
                <a:latin typeface="Trebuchet MS"/>
                <a:cs typeface="Trebuchet MS"/>
              </a:rPr>
              <a:t>Excludes </a:t>
            </a:r>
            <a:r>
              <a:rPr dirty="0" sz="1400" spc="20">
                <a:latin typeface="Arial"/>
                <a:cs typeface="Arial"/>
              </a:rPr>
              <a:t>seq_len </a:t>
            </a:r>
            <a:r>
              <a:rPr dirty="0" sz="1400" spc="-85">
                <a:latin typeface="Trebuchet MS"/>
                <a:cs typeface="Trebuchet MS"/>
              </a:rPr>
              <a:t>from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0">
                <a:latin typeface="Trebuchet MS"/>
                <a:cs typeface="Trebuchet MS"/>
              </a:rPr>
              <a:t>list </a:t>
            </a:r>
            <a:r>
              <a:rPr dirty="0" sz="1400" spc="-85">
                <a:latin typeface="Trebuchet MS"/>
                <a:cs typeface="Trebuchet MS"/>
              </a:rPr>
              <a:t>of</a:t>
            </a:r>
            <a:r>
              <a:rPr dirty="0" sz="1400" spc="-135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parameters!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83710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252034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8640" y="298848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413" y="58134"/>
            <a:ext cx="155575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0">
                <a:solidFill>
                  <a:srgbClr val="3333B2"/>
                </a:solidFill>
              </a:rPr>
              <a:t>Resulting</a:t>
            </a:r>
            <a:r>
              <a:rPr dirty="0" sz="2050" spc="-55">
                <a:solidFill>
                  <a:srgbClr val="3333B2"/>
                </a:solidFill>
              </a:rPr>
              <a:t> </a:t>
            </a:r>
            <a:r>
              <a:rPr dirty="0" sz="2050" spc="-135">
                <a:solidFill>
                  <a:srgbClr val="3333B2"/>
                </a:solidFill>
              </a:rPr>
              <a:t>Code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359994" y="497446"/>
            <a:ext cx="3888104" cy="531495"/>
          </a:xfrm>
          <a:custGeom>
            <a:avLst/>
            <a:gdLst/>
            <a:ahLst/>
            <a:cxnLst/>
            <a:rect l="l" t="t" r="r" b="b"/>
            <a:pathLst>
              <a:path w="3888104" h="531494">
                <a:moveTo>
                  <a:pt x="3888003" y="0"/>
                </a:moveTo>
                <a:lnTo>
                  <a:pt x="0" y="0"/>
                </a:lnTo>
                <a:lnTo>
                  <a:pt x="0" y="177139"/>
                </a:lnTo>
                <a:lnTo>
                  <a:pt x="0" y="354279"/>
                </a:lnTo>
                <a:lnTo>
                  <a:pt x="0" y="531418"/>
                </a:lnTo>
                <a:lnTo>
                  <a:pt x="3888003" y="531418"/>
                </a:lnTo>
                <a:lnTo>
                  <a:pt x="3888003" y="354279"/>
                </a:lnTo>
                <a:lnTo>
                  <a:pt x="3888003" y="177139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23793" y="811197"/>
            <a:ext cx="24872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85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a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240">
                <a:latin typeface="Arial"/>
                <a:cs typeface="Arial"/>
              </a:rPr>
              <a:t>t_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85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75">
                <a:latin typeface="Arial"/>
                <a:cs typeface="Arial"/>
              </a:rPr>
              <a:t>m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85">
                <a:latin typeface="Arial"/>
                <a:cs typeface="Arial"/>
              </a:rPr>
              <a:t>t</a:t>
            </a:r>
            <a:r>
              <a:rPr dirty="0" sz="1200" spc="409">
                <a:latin typeface="Arial"/>
                <a:cs typeface="Arial"/>
              </a:rPr>
              <a:t> </a:t>
            </a:r>
            <a:r>
              <a:rPr dirty="0" sz="1200" spc="204">
                <a:latin typeface="Arial"/>
                <a:cs typeface="Arial"/>
              </a:rPr>
              <a:t>=</a:t>
            </a:r>
            <a:r>
              <a:rPr dirty="0" sz="1200" spc="425">
                <a:latin typeface="Arial"/>
                <a:cs typeface="Arial"/>
              </a:rPr>
              <a:t> </a:t>
            </a:r>
            <a:r>
              <a:rPr dirty="0" sz="1200" spc="-35" b="1">
                <a:latin typeface="Trebuchet MS"/>
                <a:cs typeface="Trebuchet MS"/>
              </a:rPr>
              <a:t>f</a:t>
            </a:r>
            <a:r>
              <a:rPr dirty="0" sz="1200" spc="-200" b="1">
                <a:latin typeface="Trebuchet MS"/>
                <a:cs typeface="Trebuchet MS"/>
              </a:rPr>
              <a:t> </a:t>
            </a:r>
            <a:r>
              <a:rPr dirty="0" sz="1200" spc="-40" b="1">
                <a:latin typeface="Trebuchet MS"/>
                <a:cs typeface="Trebuchet MS"/>
              </a:rPr>
              <a:t>l</a:t>
            </a:r>
            <a:r>
              <a:rPr dirty="0" sz="1200" spc="-200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o</a:t>
            </a:r>
            <a:r>
              <a:rPr dirty="0" sz="1200" spc="-200" b="1">
                <a:latin typeface="Trebuchet MS"/>
                <a:cs typeface="Trebuchet MS"/>
              </a:rPr>
              <a:t> </a:t>
            </a:r>
            <a:r>
              <a:rPr dirty="0" sz="1200" spc="5" b="1">
                <a:latin typeface="Trebuchet MS"/>
                <a:cs typeface="Trebuchet MS"/>
              </a:rPr>
              <a:t>a</a:t>
            </a:r>
            <a:r>
              <a:rPr dirty="0" sz="1200" spc="-204" b="1">
                <a:latin typeface="Trebuchet MS"/>
                <a:cs typeface="Trebuchet MS"/>
              </a:rPr>
              <a:t> </a:t>
            </a:r>
            <a:r>
              <a:rPr dirty="0" sz="1200" spc="5" b="1">
                <a:latin typeface="Trebuchet MS"/>
                <a:cs typeface="Trebuchet MS"/>
              </a:rPr>
              <a:t>t</a:t>
            </a:r>
            <a:r>
              <a:rPr dirty="0" sz="1200" spc="-75" b="1">
                <a:latin typeface="Trebuchet MS"/>
                <a:cs typeface="Trebuchet MS"/>
              </a:rPr>
              <a:t> </a:t>
            </a:r>
            <a:r>
              <a:rPr dirty="0" sz="1200" spc="55">
                <a:latin typeface="Arial"/>
                <a:cs typeface="Arial"/>
              </a:rPr>
              <a:t>(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145">
                <a:latin typeface="Arial"/>
                <a:cs typeface="Arial"/>
              </a:rPr>
              <a:t>"</a:t>
            </a:r>
            <a:r>
              <a:rPr dirty="0" sz="1200" spc="145" i="1">
                <a:latin typeface="Arial"/>
                <a:cs typeface="Arial"/>
              </a:rPr>
              <a:t>−</a:t>
            </a:r>
            <a:r>
              <a:rPr dirty="0" sz="1200" spc="-190" i="1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20">
                <a:latin typeface="Arial"/>
                <a:cs typeface="Arial"/>
              </a:rPr>
              <a:t>f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155">
                <a:latin typeface="Arial"/>
                <a:cs typeface="Arial"/>
              </a:rPr>
              <a:t>"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028865"/>
            <a:ext cx="3888104" cy="354330"/>
          </a:xfrm>
          <a:custGeom>
            <a:avLst/>
            <a:gdLst/>
            <a:ahLst/>
            <a:cxnLst/>
            <a:rect l="l" t="t" r="r" b="b"/>
            <a:pathLst>
              <a:path w="3888104" h="354330">
                <a:moveTo>
                  <a:pt x="3888003" y="0"/>
                </a:moveTo>
                <a:lnTo>
                  <a:pt x="0" y="0"/>
                </a:lnTo>
                <a:lnTo>
                  <a:pt x="0" y="177126"/>
                </a:lnTo>
                <a:lnTo>
                  <a:pt x="0" y="354266"/>
                </a:lnTo>
                <a:lnTo>
                  <a:pt x="3888003" y="354266"/>
                </a:lnTo>
                <a:lnTo>
                  <a:pt x="3888003" y="177139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23793" y="1165463"/>
            <a:ext cx="247967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85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a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240">
                <a:latin typeface="Arial"/>
                <a:cs typeface="Arial"/>
              </a:rPr>
              <a:t>t_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85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75">
                <a:latin typeface="Arial"/>
                <a:cs typeface="Arial"/>
              </a:rPr>
              <a:t>m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85">
                <a:latin typeface="Arial"/>
                <a:cs typeface="Arial"/>
              </a:rPr>
              <a:t>t</a:t>
            </a:r>
            <a:r>
              <a:rPr dirty="0" sz="1200" spc="409">
                <a:latin typeface="Arial"/>
                <a:cs typeface="Arial"/>
              </a:rPr>
              <a:t> </a:t>
            </a:r>
            <a:r>
              <a:rPr dirty="0" sz="1200" spc="204">
                <a:latin typeface="Arial"/>
                <a:cs typeface="Arial"/>
              </a:rPr>
              <a:t>=</a:t>
            </a:r>
            <a:r>
              <a:rPr dirty="0" sz="1200" spc="225">
                <a:latin typeface="Arial"/>
                <a:cs typeface="Arial"/>
              </a:rPr>
              <a:t> </a:t>
            </a:r>
            <a:r>
              <a:rPr dirty="0" sz="1200" spc="60">
                <a:latin typeface="Arial"/>
                <a:cs typeface="Arial"/>
              </a:rPr>
              <a:t>A[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a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250">
                <a:latin typeface="Arial"/>
                <a:cs typeface="Arial"/>
              </a:rPr>
              <a:t>t_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d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65">
                <a:latin typeface="Arial"/>
                <a:cs typeface="Arial"/>
              </a:rPr>
              <a:t>x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]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9994" y="1383131"/>
            <a:ext cx="3888104" cy="354330"/>
            <a:chOff x="359994" y="1383131"/>
            <a:chExt cx="3888104" cy="354330"/>
          </a:xfrm>
        </p:grpSpPr>
        <p:sp>
          <p:nvSpPr>
            <p:cNvPr id="8" name="object 8"/>
            <p:cNvSpPr/>
            <p:nvPr/>
          </p:nvSpPr>
          <p:spPr>
            <a:xfrm>
              <a:off x="359994" y="1383131"/>
              <a:ext cx="3888104" cy="354330"/>
            </a:xfrm>
            <a:custGeom>
              <a:avLst/>
              <a:gdLst/>
              <a:ahLst/>
              <a:cxnLst/>
              <a:rect l="l" t="t" r="r" b="b"/>
              <a:pathLst>
                <a:path w="3888104" h="354330">
                  <a:moveTo>
                    <a:pt x="3888003" y="0"/>
                  </a:moveTo>
                  <a:lnTo>
                    <a:pt x="0" y="0"/>
                  </a:lnTo>
                  <a:lnTo>
                    <a:pt x="0" y="177139"/>
                  </a:lnTo>
                  <a:lnTo>
                    <a:pt x="0" y="354279"/>
                  </a:lnTo>
                  <a:lnTo>
                    <a:pt x="3888003" y="354279"/>
                  </a:lnTo>
                  <a:lnTo>
                    <a:pt x="3888003" y="177139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62621" y="1584667"/>
              <a:ext cx="240029" cy="99695"/>
            </a:xfrm>
            <a:custGeom>
              <a:avLst/>
              <a:gdLst/>
              <a:ahLst/>
              <a:cxnLst/>
              <a:rect l="l" t="t" r="r" b="b"/>
              <a:pathLst>
                <a:path w="240030" h="99694">
                  <a:moveTo>
                    <a:pt x="239458" y="0"/>
                  </a:moveTo>
                  <a:lnTo>
                    <a:pt x="0" y="0"/>
                  </a:lnTo>
                  <a:lnTo>
                    <a:pt x="0" y="99593"/>
                  </a:lnTo>
                  <a:lnTo>
                    <a:pt x="239458" y="99593"/>
                  </a:lnTo>
                  <a:lnTo>
                    <a:pt x="239458" y="0"/>
                  </a:lnTo>
                  <a:close/>
                </a:path>
              </a:pathLst>
            </a:custGeom>
            <a:solidFill>
              <a:srgbClr val="CAE3B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53743" y="1519730"/>
            <a:ext cx="8610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r </a:t>
            </a:r>
            <a:r>
              <a:rPr dirty="0" sz="1200" spc="-150">
                <a:latin typeface="Arial"/>
                <a:cs typeface="Arial"/>
              </a:rPr>
              <a:t>e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 spc="5">
                <a:latin typeface="Arial"/>
                <a:cs typeface="Arial"/>
              </a:rPr>
              <a:t>l </a:t>
            </a:r>
            <a:r>
              <a:rPr dirty="0" sz="1200" spc="85">
                <a:latin typeface="Arial"/>
                <a:cs typeface="Arial"/>
              </a:rPr>
              <a:t>t </a:t>
            </a:r>
            <a:r>
              <a:rPr dirty="0" sz="1200" spc="204">
                <a:latin typeface="Arial"/>
                <a:cs typeface="Arial"/>
              </a:rPr>
              <a:t>=</a:t>
            </a:r>
            <a:r>
              <a:rPr dirty="0" sz="1200" spc="-135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9994" y="1737398"/>
            <a:ext cx="3888104" cy="1417320"/>
            <a:chOff x="359994" y="1737398"/>
            <a:chExt cx="3888104" cy="1417320"/>
          </a:xfrm>
        </p:grpSpPr>
        <p:sp>
          <p:nvSpPr>
            <p:cNvPr id="12" name="object 12"/>
            <p:cNvSpPr/>
            <p:nvPr/>
          </p:nvSpPr>
          <p:spPr>
            <a:xfrm>
              <a:off x="359994" y="1737398"/>
              <a:ext cx="3888104" cy="708660"/>
            </a:xfrm>
            <a:custGeom>
              <a:avLst/>
              <a:gdLst/>
              <a:ahLst/>
              <a:cxnLst/>
              <a:rect l="l" t="t" r="r" b="b"/>
              <a:pathLst>
                <a:path w="3888104" h="708660">
                  <a:moveTo>
                    <a:pt x="3888003" y="0"/>
                  </a:moveTo>
                  <a:lnTo>
                    <a:pt x="0" y="0"/>
                  </a:lnTo>
                  <a:lnTo>
                    <a:pt x="0" y="177139"/>
                  </a:lnTo>
                  <a:lnTo>
                    <a:pt x="0" y="354279"/>
                  </a:lnTo>
                  <a:lnTo>
                    <a:pt x="0" y="531406"/>
                  </a:lnTo>
                  <a:lnTo>
                    <a:pt x="0" y="708545"/>
                  </a:lnTo>
                  <a:lnTo>
                    <a:pt x="3888003" y="708545"/>
                  </a:lnTo>
                  <a:lnTo>
                    <a:pt x="3888003" y="531418"/>
                  </a:lnTo>
                  <a:lnTo>
                    <a:pt x="3888003" y="354279"/>
                  </a:lnTo>
                  <a:lnTo>
                    <a:pt x="3888003" y="177139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767850" y="2293213"/>
              <a:ext cx="240029" cy="111760"/>
            </a:xfrm>
            <a:custGeom>
              <a:avLst/>
              <a:gdLst/>
              <a:ahLst/>
              <a:cxnLst/>
              <a:rect l="l" t="t" r="r" b="b"/>
              <a:pathLst>
                <a:path w="240030" h="111760">
                  <a:moveTo>
                    <a:pt x="239458" y="0"/>
                  </a:moveTo>
                  <a:lnTo>
                    <a:pt x="0" y="0"/>
                  </a:lnTo>
                  <a:lnTo>
                    <a:pt x="0" y="111188"/>
                  </a:lnTo>
                  <a:lnTo>
                    <a:pt x="239458" y="111188"/>
                  </a:lnTo>
                  <a:lnTo>
                    <a:pt x="239458" y="0"/>
                  </a:lnTo>
                  <a:close/>
                </a:path>
              </a:pathLst>
            </a:custGeom>
            <a:solidFill>
              <a:srgbClr val="CAE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9994" y="2445943"/>
              <a:ext cx="3888104" cy="708660"/>
            </a:xfrm>
            <a:custGeom>
              <a:avLst/>
              <a:gdLst/>
              <a:ahLst/>
              <a:cxnLst/>
              <a:rect l="l" t="t" r="r" b="b"/>
              <a:pathLst>
                <a:path w="3888104" h="708660">
                  <a:moveTo>
                    <a:pt x="3888003" y="0"/>
                  </a:moveTo>
                  <a:lnTo>
                    <a:pt x="0" y="0"/>
                  </a:lnTo>
                  <a:lnTo>
                    <a:pt x="0" y="177139"/>
                  </a:lnTo>
                  <a:lnTo>
                    <a:pt x="0" y="354279"/>
                  </a:lnTo>
                  <a:lnTo>
                    <a:pt x="0" y="531406"/>
                  </a:lnTo>
                  <a:lnTo>
                    <a:pt x="0" y="708545"/>
                  </a:lnTo>
                  <a:lnTo>
                    <a:pt x="3888003" y="708545"/>
                  </a:lnTo>
                  <a:lnTo>
                    <a:pt x="3888003" y="531418"/>
                  </a:lnTo>
                  <a:lnTo>
                    <a:pt x="3888003" y="354279"/>
                  </a:lnTo>
                  <a:lnTo>
                    <a:pt x="3888003" y="177139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2148" y="456918"/>
            <a:ext cx="3929379" cy="2687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720" indent="-213360">
              <a:lnSpc>
                <a:spcPts val="1415"/>
              </a:lnSpc>
              <a:spcBef>
                <a:spcPts val="95"/>
              </a:spcBef>
              <a:buFont typeface="Arial"/>
              <a:buAutoNum type="arabicPlain"/>
              <a:tabLst>
                <a:tab pos="299720" algn="l"/>
                <a:tab pos="300355" algn="l"/>
                <a:tab pos="679450" algn="l"/>
                <a:tab pos="1290320" algn="l"/>
              </a:tabLst>
            </a:pPr>
            <a:r>
              <a:rPr dirty="0" sz="1200" spc="20" b="1">
                <a:latin typeface="Trebuchet MS"/>
                <a:cs typeface="Trebuchet MS"/>
              </a:rPr>
              <a:t>def	</a:t>
            </a:r>
            <a:r>
              <a:rPr dirty="0" sz="1200" spc="5">
                <a:latin typeface="Arial"/>
                <a:cs typeface="Arial"/>
              </a:rPr>
              <a:t>l i</a:t>
            </a:r>
            <a:r>
              <a:rPr dirty="0" sz="1200" spc="-125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-110">
                <a:latin typeface="Arial"/>
                <a:cs typeface="Arial"/>
              </a:rPr>
              <a:t> </a:t>
            </a:r>
            <a:r>
              <a:rPr dirty="0" sz="1200" spc="85">
                <a:latin typeface="Arial"/>
                <a:cs typeface="Arial"/>
              </a:rPr>
              <a:t>(A,	</a:t>
            </a: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a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250">
                <a:latin typeface="Arial"/>
                <a:cs typeface="Arial"/>
              </a:rPr>
              <a:t>t_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d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65">
                <a:latin typeface="Arial"/>
                <a:cs typeface="Arial"/>
              </a:rPr>
              <a:t>x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1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494665" indent="-408305">
              <a:lnSpc>
                <a:spcPts val="1395"/>
              </a:lnSpc>
              <a:buFont typeface="Arial"/>
              <a:buAutoNum type="arabicPlain"/>
              <a:tabLst>
                <a:tab pos="494665" algn="l"/>
                <a:tab pos="495300" algn="l"/>
                <a:tab pos="755015" algn="l"/>
              </a:tabLst>
            </a:pPr>
            <a:r>
              <a:rPr dirty="0" sz="1200" spc="-40" b="1">
                <a:latin typeface="Trebuchet MS"/>
                <a:cs typeface="Trebuchet MS"/>
              </a:rPr>
              <a:t>i</a:t>
            </a:r>
            <a:r>
              <a:rPr dirty="0" sz="1200" spc="-140" b="1">
                <a:latin typeface="Trebuchet MS"/>
                <a:cs typeface="Trebuchet MS"/>
              </a:rPr>
              <a:t> </a:t>
            </a:r>
            <a:r>
              <a:rPr dirty="0" sz="1200" spc="-35" b="1">
                <a:latin typeface="Trebuchet MS"/>
                <a:cs typeface="Trebuchet MS"/>
              </a:rPr>
              <a:t>f	</a:t>
            </a: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a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250">
                <a:latin typeface="Arial"/>
                <a:cs typeface="Arial"/>
              </a:rPr>
              <a:t>t_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d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65">
                <a:latin typeface="Arial"/>
                <a:cs typeface="Arial"/>
              </a:rPr>
              <a:t>x</a:t>
            </a:r>
            <a:r>
              <a:rPr dirty="0" sz="1200" spc="130">
                <a:latin typeface="Arial"/>
                <a:cs typeface="Arial"/>
              </a:rPr>
              <a:t> </a:t>
            </a:r>
            <a:r>
              <a:rPr dirty="0" sz="1200" spc="135">
                <a:latin typeface="Arial"/>
                <a:cs typeface="Arial"/>
              </a:rPr>
              <a:t>==</a:t>
            </a:r>
            <a:r>
              <a:rPr dirty="0" sz="1200" spc="330">
                <a:latin typeface="Arial"/>
                <a:cs typeface="Arial"/>
              </a:rPr>
              <a:t> </a:t>
            </a:r>
            <a:r>
              <a:rPr dirty="0" sz="1200" spc="75" i="1">
                <a:latin typeface="Arial"/>
                <a:cs typeface="Arial"/>
              </a:rPr>
              <a:t>−</a:t>
            </a:r>
            <a:r>
              <a:rPr dirty="0" sz="1200" spc="75">
                <a:latin typeface="Arial"/>
                <a:cs typeface="Arial"/>
              </a:rPr>
              <a:t>1: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  <a:tabLst>
                <a:tab pos="485140" algn="l"/>
              </a:tabLst>
            </a:pPr>
            <a:r>
              <a:rPr dirty="0" sz="1200" spc="-85">
                <a:latin typeface="Arial"/>
                <a:cs typeface="Arial"/>
              </a:rPr>
              <a:t>4	</a:t>
            </a:r>
            <a:r>
              <a:rPr dirty="0" sz="1200" spc="-80" b="1">
                <a:latin typeface="Trebuchet MS"/>
                <a:cs typeface="Trebuchet MS"/>
              </a:rPr>
              <a:t>e</a:t>
            </a:r>
            <a:r>
              <a:rPr dirty="0" sz="1200" spc="-220" b="1">
                <a:latin typeface="Trebuchet MS"/>
                <a:cs typeface="Trebuchet MS"/>
              </a:rPr>
              <a:t> </a:t>
            </a:r>
            <a:r>
              <a:rPr dirty="0" sz="1200" spc="-40" b="1">
                <a:latin typeface="Trebuchet MS"/>
                <a:cs typeface="Trebuchet MS"/>
              </a:rPr>
              <a:t>l</a:t>
            </a:r>
            <a:r>
              <a:rPr dirty="0" sz="1200" spc="-215" b="1">
                <a:latin typeface="Trebuchet MS"/>
                <a:cs typeface="Trebuchet MS"/>
              </a:rPr>
              <a:t> </a:t>
            </a:r>
            <a:r>
              <a:rPr dirty="0" sz="1200" spc="-5" b="1">
                <a:latin typeface="Trebuchet MS"/>
                <a:cs typeface="Trebuchet MS"/>
              </a:rPr>
              <a:t>s</a:t>
            </a:r>
            <a:r>
              <a:rPr dirty="0" sz="1200" spc="-215" b="1">
                <a:latin typeface="Trebuchet MS"/>
                <a:cs typeface="Trebuchet MS"/>
              </a:rPr>
              <a:t> </a:t>
            </a:r>
            <a:r>
              <a:rPr dirty="0" sz="1200" spc="-80" b="1">
                <a:latin typeface="Trebuchet MS"/>
                <a:cs typeface="Trebuchet MS"/>
              </a:rPr>
              <a:t>e</a:t>
            </a:r>
            <a:r>
              <a:rPr dirty="0" sz="1200" spc="-25" b="1">
                <a:latin typeface="Trebuchet MS"/>
                <a:cs typeface="Trebuchet MS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  <a:tabLst>
                <a:tab pos="483870" algn="l"/>
                <a:tab pos="849630" algn="l"/>
                <a:tab pos="1017905" algn="l"/>
              </a:tabLst>
            </a:pPr>
            <a:r>
              <a:rPr dirty="0" sz="1200" spc="-85">
                <a:latin typeface="Arial"/>
                <a:cs typeface="Arial"/>
              </a:rPr>
              <a:t>9	</a:t>
            </a:r>
            <a:r>
              <a:rPr dirty="0" sz="1200" spc="60" b="1">
                <a:latin typeface="Trebuchet MS"/>
                <a:cs typeface="Trebuchet MS"/>
              </a:rPr>
              <a:t>for	</a:t>
            </a:r>
            <a:r>
              <a:rPr dirty="0" sz="1200" spc="5">
                <a:latin typeface="Arial"/>
                <a:cs typeface="Arial"/>
              </a:rPr>
              <a:t>i	</a:t>
            </a:r>
            <a:r>
              <a:rPr dirty="0" sz="1200" spc="35" b="1">
                <a:latin typeface="Trebuchet MS"/>
                <a:cs typeface="Trebuchet MS"/>
              </a:rPr>
              <a:t>in</a:t>
            </a:r>
            <a:r>
              <a:rPr dirty="0" sz="1200" spc="140" b="1">
                <a:latin typeface="Trebuchet MS"/>
                <a:cs typeface="Trebuchet MS"/>
              </a:rPr>
              <a:t> </a:t>
            </a:r>
            <a:r>
              <a:rPr dirty="0" sz="1200" spc="40" b="1">
                <a:latin typeface="Trebuchet MS"/>
                <a:cs typeface="Trebuchet MS"/>
              </a:rPr>
              <a:t>range</a:t>
            </a:r>
            <a:r>
              <a:rPr dirty="0" sz="1200" spc="-175" b="1">
                <a:latin typeface="Trebuchet MS"/>
                <a:cs typeface="Trebuchet MS"/>
              </a:rPr>
              <a:t> </a:t>
            </a:r>
            <a:r>
              <a:rPr dirty="0" sz="1200" spc="55">
                <a:latin typeface="Arial"/>
                <a:cs typeface="Arial"/>
              </a:rPr>
              <a:t>(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a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250">
                <a:latin typeface="Arial"/>
                <a:cs typeface="Arial"/>
              </a:rPr>
              <a:t>t_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d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65">
                <a:latin typeface="Arial"/>
                <a:cs typeface="Arial"/>
              </a:rPr>
              <a:t>x</a:t>
            </a:r>
            <a:r>
              <a:rPr dirty="0" sz="1200" spc="160">
                <a:latin typeface="Arial"/>
                <a:cs typeface="Arial"/>
              </a:rPr>
              <a:t> </a:t>
            </a:r>
            <a:r>
              <a:rPr dirty="0" sz="1200" spc="204">
                <a:latin typeface="Arial"/>
                <a:cs typeface="Arial"/>
              </a:rPr>
              <a:t>+</a:t>
            </a:r>
            <a:r>
              <a:rPr dirty="0" sz="1200" spc="375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1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,</a:t>
            </a:r>
            <a:r>
              <a:rPr dirty="0" sz="1200" spc="280">
                <a:latin typeface="Arial"/>
                <a:cs typeface="Arial"/>
              </a:rPr>
              <a:t> </a:t>
            </a:r>
            <a:r>
              <a:rPr dirty="0" sz="1200" spc="35" b="1">
                <a:latin typeface="Trebuchet MS"/>
                <a:cs typeface="Trebuchet MS"/>
              </a:rPr>
              <a:t>len</a:t>
            </a:r>
            <a:r>
              <a:rPr dirty="0" sz="1200" spc="-120" b="1">
                <a:latin typeface="Trebuchet MS"/>
                <a:cs typeface="Trebuchet MS"/>
              </a:rPr>
              <a:t> </a:t>
            </a:r>
            <a:r>
              <a:rPr dirty="0" sz="1200" spc="55">
                <a:latin typeface="Arial"/>
                <a:cs typeface="Arial"/>
              </a:rPr>
              <a:t>(A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12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673100" indent="-661035">
              <a:lnSpc>
                <a:spcPts val="1395"/>
              </a:lnSpc>
              <a:buFont typeface="Arial"/>
              <a:buAutoNum type="arabicPlain" startAt="10"/>
              <a:tabLst>
                <a:tab pos="673100" algn="l"/>
                <a:tab pos="673735" algn="l"/>
              </a:tabLst>
            </a:pPr>
            <a:r>
              <a:rPr dirty="0" sz="1200" spc="-40" b="1">
                <a:latin typeface="Trebuchet MS"/>
                <a:cs typeface="Trebuchet MS"/>
              </a:rPr>
              <a:t>i</a:t>
            </a:r>
            <a:r>
              <a:rPr dirty="0" sz="1200" spc="-145" b="1">
                <a:latin typeface="Trebuchet MS"/>
                <a:cs typeface="Trebuchet MS"/>
              </a:rPr>
              <a:t> </a:t>
            </a:r>
            <a:r>
              <a:rPr dirty="0" sz="1200" spc="-35" b="1">
                <a:latin typeface="Trebuchet MS"/>
                <a:cs typeface="Trebuchet MS"/>
              </a:rPr>
              <a:t>f</a:t>
            </a:r>
            <a:r>
              <a:rPr dirty="0" sz="1200" spc="200" b="1">
                <a:latin typeface="Trebuchet MS"/>
                <a:cs typeface="Trebuchet MS"/>
              </a:rPr>
              <a:t> </a:t>
            </a:r>
            <a:r>
              <a:rPr dirty="0" sz="1200" spc="60">
                <a:latin typeface="Arial"/>
                <a:cs typeface="Arial"/>
              </a:rPr>
              <a:t>A[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]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 spc="204">
                <a:latin typeface="Arial"/>
                <a:cs typeface="Arial"/>
              </a:rPr>
              <a:t>&gt;</a:t>
            </a:r>
            <a:r>
              <a:rPr dirty="0" sz="1200" spc="45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a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240">
                <a:latin typeface="Arial"/>
                <a:cs typeface="Arial"/>
              </a:rPr>
              <a:t>t_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85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75">
                <a:latin typeface="Arial"/>
                <a:cs typeface="Arial"/>
              </a:rPr>
              <a:t>m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85">
                <a:latin typeface="Arial"/>
                <a:cs typeface="Arial"/>
              </a:rPr>
              <a:t>t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 marR="150495">
              <a:lnSpc>
                <a:spcPts val="1390"/>
              </a:lnSpc>
              <a:spcBef>
                <a:spcPts val="65"/>
              </a:spcBef>
              <a:buAutoNum type="arabicPlain" startAt="10"/>
              <a:tabLst>
                <a:tab pos="850900" algn="l"/>
                <a:tab pos="851535" algn="l"/>
                <a:tab pos="3550920" algn="l"/>
              </a:tabLst>
            </a:pPr>
            <a:r>
              <a:rPr dirty="0" sz="1200" spc="-5">
                <a:latin typeface="Arial"/>
                <a:cs typeface="Arial"/>
              </a:rPr>
              <a:t>r </a:t>
            </a:r>
            <a:r>
              <a:rPr dirty="0" sz="1200" spc="-150">
                <a:latin typeface="Arial"/>
                <a:cs typeface="Arial"/>
              </a:rPr>
              <a:t>e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 spc="5">
                <a:latin typeface="Arial"/>
                <a:cs typeface="Arial"/>
              </a:rPr>
              <a:t>l </a:t>
            </a:r>
            <a:r>
              <a:rPr dirty="0" sz="1200" spc="85">
                <a:latin typeface="Arial"/>
                <a:cs typeface="Arial"/>
              </a:rPr>
              <a:t>t  </a:t>
            </a:r>
            <a:r>
              <a:rPr dirty="0" sz="1200" spc="204">
                <a:latin typeface="Arial"/>
                <a:cs typeface="Arial"/>
              </a:rPr>
              <a:t>= </a:t>
            </a:r>
            <a:r>
              <a:rPr dirty="0" sz="1200" b="1">
                <a:latin typeface="Trebuchet MS"/>
                <a:cs typeface="Trebuchet MS"/>
              </a:rPr>
              <a:t>max</a:t>
            </a:r>
            <a:r>
              <a:rPr dirty="0" sz="1200">
                <a:latin typeface="Arial"/>
                <a:cs typeface="Arial"/>
              </a:rPr>
              <a:t>( </a:t>
            </a:r>
            <a:r>
              <a:rPr dirty="0" sz="1200" spc="-5">
                <a:latin typeface="Arial"/>
                <a:cs typeface="Arial"/>
              </a:rPr>
              <a:t>r </a:t>
            </a:r>
            <a:r>
              <a:rPr dirty="0" sz="1200" spc="-150">
                <a:latin typeface="Arial"/>
                <a:cs typeface="Arial"/>
              </a:rPr>
              <a:t>e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 spc="5">
                <a:latin typeface="Arial"/>
                <a:cs typeface="Arial"/>
              </a:rPr>
              <a:t>l </a:t>
            </a:r>
            <a:r>
              <a:rPr dirty="0" sz="1200" spc="85">
                <a:latin typeface="Arial"/>
                <a:cs typeface="Arial"/>
              </a:rPr>
              <a:t>t </a:t>
            </a:r>
            <a:r>
              <a:rPr dirty="0" sz="1200" spc="-10">
                <a:latin typeface="Arial"/>
                <a:cs typeface="Arial"/>
              </a:rPr>
              <a:t>,  </a:t>
            </a:r>
            <a:r>
              <a:rPr dirty="0" sz="1200" spc="-85">
                <a:latin typeface="Arial"/>
                <a:cs typeface="Arial"/>
              </a:rPr>
              <a:t>1 </a:t>
            </a:r>
            <a:r>
              <a:rPr dirty="0" sz="1200" spc="105">
                <a:latin typeface="Arial"/>
                <a:cs typeface="Arial"/>
              </a:rPr>
              <a:t>+l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190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-110">
                <a:latin typeface="Arial"/>
                <a:cs typeface="Arial"/>
              </a:rPr>
              <a:t> </a:t>
            </a:r>
            <a:r>
              <a:rPr dirty="0" sz="1200" spc="85">
                <a:latin typeface="Arial"/>
                <a:cs typeface="Arial"/>
              </a:rPr>
              <a:t>(A,	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220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  </a:t>
            </a:r>
            <a:r>
              <a:rPr dirty="0" sz="1200" spc="-85"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  <a:p>
            <a:pPr marL="12700" marR="2323465">
              <a:lnSpc>
                <a:spcPts val="1390"/>
              </a:lnSpc>
              <a:spcBef>
                <a:spcPts val="10"/>
              </a:spcBef>
              <a:tabLst>
                <a:tab pos="480695" algn="l"/>
                <a:tab pos="1118235" algn="l"/>
              </a:tabLst>
            </a:pPr>
            <a:r>
              <a:rPr dirty="0" sz="1200" spc="-85">
                <a:latin typeface="Arial"/>
                <a:cs typeface="Arial"/>
              </a:rPr>
              <a:t>13	</a:t>
            </a:r>
            <a:r>
              <a:rPr dirty="0" sz="1200" spc="60" b="1">
                <a:latin typeface="Trebuchet MS"/>
                <a:cs typeface="Trebuchet MS"/>
              </a:rPr>
              <a:t>return	</a:t>
            </a:r>
            <a:r>
              <a:rPr dirty="0" sz="1200" spc="-5">
                <a:latin typeface="Arial"/>
                <a:cs typeface="Arial"/>
              </a:rPr>
              <a:t>r </a:t>
            </a:r>
            <a:r>
              <a:rPr dirty="0" sz="1200" spc="-150">
                <a:latin typeface="Arial"/>
                <a:cs typeface="Arial"/>
              </a:rPr>
              <a:t>e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275">
                <a:latin typeface="Arial"/>
                <a:cs typeface="Arial"/>
              </a:rPr>
              <a:t> </a:t>
            </a:r>
            <a:r>
              <a:rPr dirty="0" sz="1200" spc="85">
                <a:latin typeface="Arial"/>
                <a:cs typeface="Arial"/>
              </a:rPr>
              <a:t>t  </a:t>
            </a:r>
            <a:r>
              <a:rPr dirty="0" sz="1200" spc="-85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60"/>
              </a:lnSpc>
              <a:tabLst>
                <a:tab pos="306070" algn="l"/>
                <a:tab pos="1551940" algn="l"/>
                <a:tab pos="3246755" algn="l"/>
              </a:tabLst>
            </a:pPr>
            <a:r>
              <a:rPr dirty="0" sz="1200" spc="-85">
                <a:latin typeface="Arial"/>
                <a:cs typeface="Arial"/>
              </a:rPr>
              <a:t>15	</a:t>
            </a:r>
            <a:r>
              <a:rPr dirty="0" sz="1200" spc="90" b="1">
                <a:latin typeface="Trebuchet MS"/>
                <a:cs typeface="Trebuchet MS"/>
              </a:rPr>
              <a:t>print</a:t>
            </a:r>
            <a:r>
              <a:rPr dirty="0" sz="1200" spc="-95" b="1">
                <a:latin typeface="Trebuchet MS"/>
                <a:cs typeface="Trebuchet MS"/>
              </a:rPr>
              <a:t> </a:t>
            </a:r>
            <a:r>
              <a:rPr dirty="0" sz="1200" spc="55">
                <a:latin typeface="Arial"/>
                <a:cs typeface="Arial"/>
              </a:rPr>
              <a:t>(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(</a:t>
            </a:r>
            <a:r>
              <a:rPr dirty="0" sz="1200" spc="-1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[</a:t>
            </a:r>
            <a:r>
              <a:rPr dirty="0" sz="1200" spc="-150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8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,	</a:t>
            </a:r>
            <a:r>
              <a:rPr dirty="0" sz="1200" spc="-85">
                <a:latin typeface="Arial"/>
                <a:cs typeface="Arial"/>
              </a:rPr>
              <a:t>2 </a:t>
            </a:r>
            <a:r>
              <a:rPr dirty="0" sz="1200" spc="-10">
                <a:latin typeface="Arial"/>
                <a:cs typeface="Arial"/>
              </a:rPr>
              <a:t>,   </a:t>
            </a:r>
            <a:r>
              <a:rPr dirty="0" sz="1200" spc="-85">
                <a:latin typeface="Arial"/>
                <a:cs typeface="Arial"/>
              </a:rPr>
              <a:t>3 </a:t>
            </a:r>
            <a:r>
              <a:rPr dirty="0" sz="1200" spc="-10">
                <a:latin typeface="Arial"/>
                <a:cs typeface="Arial"/>
              </a:rPr>
              <a:t>,   </a:t>
            </a:r>
            <a:r>
              <a:rPr dirty="0" sz="1200" spc="-85">
                <a:latin typeface="Arial"/>
                <a:cs typeface="Arial"/>
              </a:rPr>
              <a:t>4 </a:t>
            </a:r>
            <a:r>
              <a:rPr dirty="0" sz="1200" spc="-10">
                <a:latin typeface="Arial"/>
                <a:cs typeface="Arial"/>
              </a:rPr>
              <a:t>,   </a:t>
            </a:r>
            <a:r>
              <a:rPr dirty="0" sz="1200" spc="-85">
                <a:latin typeface="Arial"/>
                <a:cs typeface="Arial"/>
              </a:rPr>
              <a:t>5 </a:t>
            </a:r>
            <a:r>
              <a:rPr dirty="0" sz="1200" spc="-10">
                <a:latin typeface="Arial"/>
                <a:cs typeface="Arial"/>
              </a:rPr>
              <a:t>,   </a:t>
            </a:r>
            <a:r>
              <a:rPr dirty="0" sz="1200" spc="-85">
                <a:latin typeface="Arial"/>
                <a:cs typeface="Arial"/>
              </a:rPr>
              <a:t>6 </a:t>
            </a:r>
            <a:r>
              <a:rPr dirty="0" sz="1200" spc="-10">
                <a:latin typeface="Arial"/>
                <a:cs typeface="Arial"/>
              </a:rPr>
              <a:t>,   </a:t>
            </a:r>
            <a:r>
              <a:rPr dirty="0" sz="1200" spc="-85">
                <a:latin typeface="Arial"/>
                <a:cs typeface="Arial"/>
              </a:rPr>
              <a:t>7</a:t>
            </a:r>
            <a:r>
              <a:rPr dirty="0" sz="1200" spc="-2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]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,	</a:t>
            </a:r>
            <a:r>
              <a:rPr dirty="0" sz="1200" spc="105" i="1">
                <a:latin typeface="Arial"/>
                <a:cs typeface="Arial"/>
              </a:rPr>
              <a:t>−</a:t>
            </a:r>
            <a:r>
              <a:rPr dirty="0" sz="1200" spc="105">
                <a:latin typeface="Arial"/>
                <a:cs typeface="Arial"/>
              </a:rPr>
              <a:t>1))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413" y="58134"/>
            <a:ext cx="155575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0">
                <a:solidFill>
                  <a:srgbClr val="3333B2"/>
                </a:solidFill>
              </a:rPr>
              <a:t>Resulting</a:t>
            </a:r>
            <a:r>
              <a:rPr dirty="0" sz="2050" spc="-55">
                <a:solidFill>
                  <a:srgbClr val="3333B2"/>
                </a:solidFill>
              </a:rPr>
              <a:t> </a:t>
            </a:r>
            <a:r>
              <a:rPr dirty="0" sz="2050" spc="-135">
                <a:solidFill>
                  <a:srgbClr val="3333B2"/>
                </a:solidFill>
              </a:rPr>
              <a:t>Code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359994" y="497446"/>
            <a:ext cx="3888104" cy="531495"/>
          </a:xfrm>
          <a:custGeom>
            <a:avLst/>
            <a:gdLst/>
            <a:ahLst/>
            <a:cxnLst/>
            <a:rect l="l" t="t" r="r" b="b"/>
            <a:pathLst>
              <a:path w="3888104" h="531494">
                <a:moveTo>
                  <a:pt x="3888003" y="0"/>
                </a:moveTo>
                <a:lnTo>
                  <a:pt x="0" y="0"/>
                </a:lnTo>
                <a:lnTo>
                  <a:pt x="0" y="177139"/>
                </a:lnTo>
                <a:lnTo>
                  <a:pt x="0" y="354279"/>
                </a:lnTo>
                <a:lnTo>
                  <a:pt x="0" y="531418"/>
                </a:lnTo>
                <a:lnTo>
                  <a:pt x="3888003" y="531418"/>
                </a:lnTo>
                <a:lnTo>
                  <a:pt x="3888003" y="354279"/>
                </a:lnTo>
                <a:lnTo>
                  <a:pt x="3888003" y="177139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23793" y="811197"/>
            <a:ext cx="24872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85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a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240">
                <a:latin typeface="Arial"/>
                <a:cs typeface="Arial"/>
              </a:rPr>
              <a:t>t_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85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75">
                <a:latin typeface="Arial"/>
                <a:cs typeface="Arial"/>
              </a:rPr>
              <a:t>m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85">
                <a:latin typeface="Arial"/>
                <a:cs typeface="Arial"/>
              </a:rPr>
              <a:t>t</a:t>
            </a:r>
            <a:r>
              <a:rPr dirty="0" sz="1200" spc="409">
                <a:latin typeface="Arial"/>
                <a:cs typeface="Arial"/>
              </a:rPr>
              <a:t> </a:t>
            </a:r>
            <a:r>
              <a:rPr dirty="0" sz="1200" spc="204">
                <a:latin typeface="Arial"/>
                <a:cs typeface="Arial"/>
              </a:rPr>
              <a:t>=</a:t>
            </a:r>
            <a:r>
              <a:rPr dirty="0" sz="1200" spc="425">
                <a:latin typeface="Arial"/>
                <a:cs typeface="Arial"/>
              </a:rPr>
              <a:t> </a:t>
            </a:r>
            <a:r>
              <a:rPr dirty="0" sz="1200" spc="-35" b="1">
                <a:latin typeface="Trebuchet MS"/>
                <a:cs typeface="Trebuchet MS"/>
              </a:rPr>
              <a:t>f</a:t>
            </a:r>
            <a:r>
              <a:rPr dirty="0" sz="1200" spc="-200" b="1">
                <a:latin typeface="Trebuchet MS"/>
                <a:cs typeface="Trebuchet MS"/>
              </a:rPr>
              <a:t> </a:t>
            </a:r>
            <a:r>
              <a:rPr dirty="0" sz="1200" spc="-40" b="1">
                <a:latin typeface="Trebuchet MS"/>
                <a:cs typeface="Trebuchet MS"/>
              </a:rPr>
              <a:t>l</a:t>
            </a:r>
            <a:r>
              <a:rPr dirty="0" sz="1200" spc="-200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o</a:t>
            </a:r>
            <a:r>
              <a:rPr dirty="0" sz="1200" spc="-200" b="1">
                <a:latin typeface="Trebuchet MS"/>
                <a:cs typeface="Trebuchet MS"/>
              </a:rPr>
              <a:t> </a:t>
            </a:r>
            <a:r>
              <a:rPr dirty="0" sz="1200" spc="5" b="1">
                <a:latin typeface="Trebuchet MS"/>
                <a:cs typeface="Trebuchet MS"/>
              </a:rPr>
              <a:t>a</a:t>
            </a:r>
            <a:r>
              <a:rPr dirty="0" sz="1200" spc="-204" b="1">
                <a:latin typeface="Trebuchet MS"/>
                <a:cs typeface="Trebuchet MS"/>
              </a:rPr>
              <a:t> </a:t>
            </a:r>
            <a:r>
              <a:rPr dirty="0" sz="1200" spc="5" b="1">
                <a:latin typeface="Trebuchet MS"/>
                <a:cs typeface="Trebuchet MS"/>
              </a:rPr>
              <a:t>t</a:t>
            </a:r>
            <a:r>
              <a:rPr dirty="0" sz="1200" spc="-75" b="1">
                <a:latin typeface="Trebuchet MS"/>
                <a:cs typeface="Trebuchet MS"/>
              </a:rPr>
              <a:t> </a:t>
            </a:r>
            <a:r>
              <a:rPr dirty="0" sz="1200" spc="55">
                <a:latin typeface="Arial"/>
                <a:cs typeface="Arial"/>
              </a:rPr>
              <a:t>(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145">
                <a:latin typeface="Arial"/>
                <a:cs typeface="Arial"/>
              </a:rPr>
              <a:t>"</a:t>
            </a:r>
            <a:r>
              <a:rPr dirty="0" sz="1200" spc="145" i="1">
                <a:latin typeface="Arial"/>
                <a:cs typeface="Arial"/>
              </a:rPr>
              <a:t>−</a:t>
            </a:r>
            <a:r>
              <a:rPr dirty="0" sz="1200" spc="-190" i="1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20">
                <a:latin typeface="Arial"/>
                <a:cs typeface="Arial"/>
              </a:rPr>
              <a:t>f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155">
                <a:latin typeface="Arial"/>
                <a:cs typeface="Arial"/>
              </a:rPr>
              <a:t>"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028865"/>
            <a:ext cx="3888104" cy="354330"/>
          </a:xfrm>
          <a:custGeom>
            <a:avLst/>
            <a:gdLst/>
            <a:ahLst/>
            <a:cxnLst/>
            <a:rect l="l" t="t" r="r" b="b"/>
            <a:pathLst>
              <a:path w="3888104" h="354330">
                <a:moveTo>
                  <a:pt x="3888003" y="0"/>
                </a:moveTo>
                <a:lnTo>
                  <a:pt x="0" y="0"/>
                </a:lnTo>
                <a:lnTo>
                  <a:pt x="0" y="177126"/>
                </a:lnTo>
                <a:lnTo>
                  <a:pt x="0" y="354266"/>
                </a:lnTo>
                <a:lnTo>
                  <a:pt x="3888003" y="354266"/>
                </a:lnTo>
                <a:lnTo>
                  <a:pt x="3888003" y="177139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23793" y="1165463"/>
            <a:ext cx="247967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85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a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240">
                <a:latin typeface="Arial"/>
                <a:cs typeface="Arial"/>
              </a:rPr>
              <a:t>t_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85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75">
                <a:latin typeface="Arial"/>
                <a:cs typeface="Arial"/>
              </a:rPr>
              <a:t>m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85">
                <a:latin typeface="Arial"/>
                <a:cs typeface="Arial"/>
              </a:rPr>
              <a:t>t</a:t>
            </a:r>
            <a:r>
              <a:rPr dirty="0" sz="1200" spc="409">
                <a:latin typeface="Arial"/>
                <a:cs typeface="Arial"/>
              </a:rPr>
              <a:t> </a:t>
            </a:r>
            <a:r>
              <a:rPr dirty="0" sz="1200" spc="204">
                <a:latin typeface="Arial"/>
                <a:cs typeface="Arial"/>
              </a:rPr>
              <a:t>=</a:t>
            </a:r>
            <a:r>
              <a:rPr dirty="0" sz="1200" spc="225">
                <a:latin typeface="Arial"/>
                <a:cs typeface="Arial"/>
              </a:rPr>
              <a:t> </a:t>
            </a:r>
            <a:r>
              <a:rPr dirty="0" sz="1200" spc="60">
                <a:latin typeface="Arial"/>
                <a:cs typeface="Arial"/>
              </a:rPr>
              <a:t>A[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a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250">
                <a:latin typeface="Arial"/>
                <a:cs typeface="Arial"/>
              </a:rPr>
              <a:t>t_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d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65">
                <a:latin typeface="Arial"/>
                <a:cs typeface="Arial"/>
              </a:rPr>
              <a:t>x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]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9994" y="1383131"/>
            <a:ext cx="3888104" cy="354330"/>
            <a:chOff x="359994" y="1383131"/>
            <a:chExt cx="3888104" cy="354330"/>
          </a:xfrm>
        </p:grpSpPr>
        <p:sp>
          <p:nvSpPr>
            <p:cNvPr id="8" name="object 8"/>
            <p:cNvSpPr/>
            <p:nvPr/>
          </p:nvSpPr>
          <p:spPr>
            <a:xfrm>
              <a:off x="359994" y="1383131"/>
              <a:ext cx="3888104" cy="354330"/>
            </a:xfrm>
            <a:custGeom>
              <a:avLst/>
              <a:gdLst/>
              <a:ahLst/>
              <a:cxnLst/>
              <a:rect l="l" t="t" r="r" b="b"/>
              <a:pathLst>
                <a:path w="3888104" h="354330">
                  <a:moveTo>
                    <a:pt x="3888003" y="0"/>
                  </a:moveTo>
                  <a:lnTo>
                    <a:pt x="0" y="0"/>
                  </a:lnTo>
                  <a:lnTo>
                    <a:pt x="0" y="177139"/>
                  </a:lnTo>
                  <a:lnTo>
                    <a:pt x="0" y="354279"/>
                  </a:lnTo>
                  <a:lnTo>
                    <a:pt x="3888003" y="354279"/>
                  </a:lnTo>
                  <a:lnTo>
                    <a:pt x="3888003" y="177139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62621" y="1584667"/>
              <a:ext cx="240029" cy="99695"/>
            </a:xfrm>
            <a:custGeom>
              <a:avLst/>
              <a:gdLst/>
              <a:ahLst/>
              <a:cxnLst/>
              <a:rect l="l" t="t" r="r" b="b"/>
              <a:pathLst>
                <a:path w="240030" h="99694">
                  <a:moveTo>
                    <a:pt x="239458" y="0"/>
                  </a:moveTo>
                  <a:lnTo>
                    <a:pt x="0" y="0"/>
                  </a:lnTo>
                  <a:lnTo>
                    <a:pt x="0" y="99593"/>
                  </a:lnTo>
                  <a:lnTo>
                    <a:pt x="239458" y="99593"/>
                  </a:lnTo>
                  <a:lnTo>
                    <a:pt x="239458" y="0"/>
                  </a:lnTo>
                  <a:close/>
                </a:path>
              </a:pathLst>
            </a:custGeom>
            <a:solidFill>
              <a:srgbClr val="CAE3B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53743" y="1519730"/>
            <a:ext cx="8610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r </a:t>
            </a:r>
            <a:r>
              <a:rPr dirty="0" sz="1200" spc="-150">
                <a:latin typeface="Arial"/>
                <a:cs typeface="Arial"/>
              </a:rPr>
              <a:t>e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 spc="5">
                <a:latin typeface="Arial"/>
                <a:cs typeface="Arial"/>
              </a:rPr>
              <a:t>l </a:t>
            </a:r>
            <a:r>
              <a:rPr dirty="0" sz="1200" spc="85">
                <a:latin typeface="Arial"/>
                <a:cs typeface="Arial"/>
              </a:rPr>
              <a:t>t </a:t>
            </a:r>
            <a:r>
              <a:rPr dirty="0" sz="1200" spc="204">
                <a:latin typeface="Arial"/>
                <a:cs typeface="Arial"/>
              </a:rPr>
              <a:t>=</a:t>
            </a:r>
            <a:r>
              <a:rPr dirty="0" sz="1200" spc="-135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9994" y="1737398"/>
            <a:ext cx="3888104" cy="1417320"/>
            <a:chOff x="359994" y="1737398"/>
            <a:chExt cx="3888104" cy="1417320"/>
          </a:xfrm>
        </p:grpSpPr>
        <p:sp>
          <p:nvSpPr>
            <p:cNvPr id="12" name="object 12"/>
            <p:cNvSpPr/>
            <p:nvPr/>
          </p:nvSpPr>
          <p:spPr>
            <a:xfrm>
              <a:off x="359994" y="1737398"/>
              <a:ext cx="3888104" cy="708660"/>
            </a:xfrm>
            <a:custGeom>
              <a:avLst/>
              <a:gdLst/>
              <a:ahLst/>
              <a:cxnLst/>
              <a:rect l="l" t="t" r="r" b="b"/>
              <a:pathLst>
                <a:path w="3888104" h="708660">
                  <a:moveTo>
                    <a:pt x="3888003" y="0"/>
                  </a:moveTo>
                  <a:lnTo>
                    <a:pt x="0" y="0"/>
                  </a:lnTo>
                  <a:lnTo>
                    <a:pt x="0" y="177139"/>
                  </a:lnTo>
                  <a:lnTo>
                    <a:pt x="0" y="354279"/>
                  </a:lnTo>
                  <a:lnTo>
                    <a:pt x="0" y="531406"/>
                  </a:lnTo>
                  <a:lnTo>
                    <a:pt x="0" y="708545"/>
                  </a:lnTo>
                  <a:lnTo>
                    <a:pt x="3888003" y="708545"/>
                  </a:lnTo>
                  <a:lnTo>
                    <a:pt x="3888003" y="531418"/>
                  </a:lnTo>
                  <a:lnTo>
                    <a:pt x="3888003" y="354279"/>
                  </a:lnTo>
                  <a:lnTo>
                    <a:pt x="3888003" y="177139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767850" y="2293213"/>
              <a:ext cx="240029" cy="111760"/>
            </a:xfrm>
            <a:custGeom>
              <a:avLst/>
              <a:gdLst/>
              <a:ahLst/>
              <a:cxnLst/>
              <a:rect l="l" t="t" r="r" b="b"/>
              <a:pathLst>
                <a:path w="240030" h="111760">
                  <a:moveTo>
                    <a:pt x="239458" y="0"/>
                  </a:moveTo>
                  <a:lnTo>
                    <a:pt x="0" y="0"/>
                  </a:lnTo>
                  <a:lnTo>
                    <a:pt x="0" y="111188"/>
                  </a:lnTo>
                  <a:lnTo>
                    <a:pt x="239458" y="111188"/>
                  </a:lnTo>
                  <a:lnTo>
                    <a:pt x="239458" y="0"/>
                  </a:lnTo>
                  <a:close/>
                </a:path>
              </a:pathLst>
            </a:custGeom>
            <a:solidFill>
              <a:srgbClr val="CAE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9994" y="2445943"/>
              <a:ext cx="3888104" cy="708660"/>
            </a:xfrm>
            <a:custGeom>
              <a:avLst/>
              <a:gdLst/>
              <a:ahLst/>
              <a:cxnLst/>
              <a:rect l="l" t="t" r="r" b="b"/>
              <a:pathLst>
                <a:path w="3888104" h="708660">
                  <a:moveTo>
                    <a:pt x="3888003" y="0"/>
                  </a:moveTo>
                  <a:lnTo>
                    <a:pt x="0" y="0"/>
                  </a:lnTo>
                  <a:lnTo>
                    <a:pt x="0" y="177139"/>
                  </a:lnTo>
                  <a:lnTo>
                    <a:pt x="0" y="354279"/>
                  </a:lnTo>
                  <a:lnTo>
                    <a:pt x="0" y="531406"/>
                  </a:lnTo>
                  <a:lnTo>
                    <a:pt x="0" y="708545"/>
                  </a:lnTo>
                  <a:lnTo>
                    <a:pt x="3888003" y="708545"/>
                  </a:lnTo>
                  <a:lnTo>
                    <a:pt x="3888003" y="531418"/>
                  </a:lnTo>
                  <a:lnTo>
                    <a:pt x="3888003" y="354279"/>
                  </a:lnTo>
                  <a:lnTo>
                    <a:pt x="3888003" y="177139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2148" y="456918"/>
            <a:ext cx="3929379" cy="2687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720" indent="-213360">
              <a:lnSpc>
                <a:spcPts val="1415"/>
              </a:lnSpc>
              <a:spcBef>
                <a:spcPts val="95"/>
              </a:spcBef>
              <a:buFont typeface="Arial"/>
              <a:buAutoNum type="arabicPlain"/>
              <a:tabLst>
                <a:tab pos="299720" algn="l"/>
                <a:tab pos="300355" algn="l"/>
                <a:tab pos="679450" algn="l"/>
                <a:tab pos="1290320" algn="l"/>
              </a:tabLst>
            </a:pPr>
            <a:r>
              <a:rPr dirty="0" sz="1200" spc="20" b="1">
                <a:latin typeface="Trebuchet MS"/>
                <a:cs typeface="Trebuchet MS"/>
              </a:rPr>
              <a:t>def	</a:t>
            </a:r>
            <a:r>
              <a:rPr dirty="0" sz="1200" spc="5">
                <a:latin typeface="Arial"/>
                <a:cs typeface="Arial"/>
              </a:rPr>
              <a:t>l i</a:t>
            </a:r>
            <a:r>
              <a:rPr dirty="0" sz="1200" spc="-125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-110">
                <a:latin typeface="Arial"/>
                <a:cs typeface="Arial"/>
              </a:rPr>
              <a:t> </a:t>
            </a:r>
            <a:r>
              <a:rPr dirty="0" sz="1200" spc="85">
                <a:latin typeface="Arial"/>
                <a:cs typeface="Arial"/>
              </a:rPr>
              <a:t>(A,	</a:t>
            </a: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a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250">
                <a:latin typeface="Arial"/>
                <a:cs typeface="Arial"/>
              </a:rPr>
              <a:t>t_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d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65">
                <a:latin typeface="Arial"/>
                <a:cs typeface="Arial"/>
              </a:rPr>
              <a:t>x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1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494665" indent="-408305">
              <a:lnSpc>
                <a:spcPts val="1395"/>
              </a:lnSpc>
              <a:buFont typeface="Arial"/>
              <a:buAutoNum type="arabicPlain"/>
              <a:tabLst>
                <a:tab pos="494665" algn="l"/>
                <a:tab pos="495300" algn="l"/>
                <a:tab pos="755015" algn="l"/>
              </a:tabLst>
            </a:pPr>
            <a:r>
              <a:rPr dirty="0" sz="1200" spc="-40" b="1">
                <a:latin typeface="Trebuchet MS"/>
                <a:cs typeface="Trebuchet MS"/>
              </a:rPr>
              <a:t>i</a:t>
            </a:r>
            <a:r>
              <a:rPr dirty="0" sz="1200" spc="-140" b="1">
                <a:latin typeface="Trebuchet MS"/>
                <a:cs typeface="Trebuchet MS"/>
              </a:rPr>
              <a:t> </a:t>
            </a:r>
            <a:r>
              <a:rPr dirty="0" sz="1200" spc="-35" b="1">
                <a:latin typeface="Trebuchet MS"/>
                <a:cs typeface="Trebuchet MS"/>
              </a:rPr>
              <a:t>f	</a:t>
            </a: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a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250">
                <a:latin typeface="Arial"/>
                <a:cs typeface="Arial"/>
              </a:rPr>
              <a:t>t_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d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65">
                <a:latin typeface="Arial"/>
                <a:cs typeface="Arial"/>
              </a:rPr>
              <a:t>x</a:t>
            </a:r>
            <a:r>
              <a:rPr dirty="0" sz="1200" spc="130">
                <a:latin typeface="Arial"/>
                <a:cs typeface="Arial"/>
              </a:rPr>
              <a:t> </a:t>
            </a:r>
            <a:r>
              <a:rPr dirty="0" sz="1200" spc="135">
                <a:latin typeface="Arial"/>
                <a:cs typeface="Arial"/>
              </a:rPr>
              <a:t>==</a:t>
            </a:r>
            <a:r>
              <a:rPr dirty="0" sz="1200" spc="330">
                <a:latin typeface="Arial"/>
                <a:cs typeface="Arial"/>
              </a:rPr>
              <a:t> </a:t>
            </a:r>
            <a:r>
              <a:rPr dirty="0" sz="1200" spc="75" i="1">
                <a:latin typeface="Arial"/>
                <a:cs typeface="Arial"/>
              </a:rPr>
              <a:t>−</a:t>
            </a:r>
            <a:r>
              <a:rPr dirty="0" sz="1200" spc="75">
                <a:latin typeface="Arial"/>
                <a:cs typeface="Arial"/>
              </a:rPr>
              <a:t>1: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  <a:tabLst>
                <a:tab pos="485140" algn="l"/>
              </a:tabLst>
            </a:pPr>
            <a:r>
              <a:rPr dirty="0" sz="1200" spc="-85">
                <a:latin typeface="Arial"/>
                <a:cs typeface="Arial"/>
              </a:rPr>
              <a:t>4	</a:t>
            </a:r>
            <a:r>
              <a:rPr dirty="0" sz="1200" spc="-80" b="1">
                <a:latin typeface="Trebuchet MS"/>
                <a:cs typeface="Trebuchet MS"/>
              </a:rPr>
              <a:t>e</a:t>
            </a:r>
            <a:r>
              <a:rPr dirty="0" sz="1200" spc="-220" b="1">
                <a:latin typeface="Trebuchet MS"/>
                <a:cs typeface="Trebuchet MS"/>
              </a:rPr>
              <a:t> </a:t>
            </a:r>
            <a:r>
              <a:rPr dirty="0" sz="1200" spc="-40" b="1">
                <a:latin typeface="Trebuchet MS"/>
                <a:cs typeface="Trebuchet MS"/>
              </a:rPr>
              <a:t>l</a:t>
            </a:r>
            <a:r>
              <a:rPr dirty="0" sz="1200" spc="-215" b="1">
                <a:latin typeface="Trebuchet MS"/>
                <a:cs typeface="Trebuchet MS"/>
              </a:rPr>
              <a:t> </a:t>
            </a:r>
            <a:r>
              <a:rPr dirty="0" sz="1200" spc="-5" b="1">
                <a:latin typeface="Trebuchet MS"/>
                <a:cs typeface="Trebuchet MS"/>
              </a:rPr>
              <a:t>s</a:t>
            </a:r>
            <a:r>
              <a:rPr dirty="0" sz="1200" spc="-215" b="1">
                <a:latin typeface="Trebuchet MS"/>
                <a:cs typeface="Trebuchet MS"/>
              </a:rPr>
              <a:t> </a:t>
            </a:r>
            <a:r>
              <a:rPr dirty="0" sz="1200" spc="-80" b="1">
                <a:latin typeface="Trebuchet MS"/>
                <a:cs typeface="Trebuchet MS"/>
              </a:rPr>
              <a:t>e</a:t>
            </a:r>
            <a:r>
              <a:rPr dirty="0" sz="1200" spc="-25" b="1">
                <a:latin typeface="Trebuchet MS"/>
                <a:cs typeface="Trebuchet MS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  <a:tabLst>
                <a:tab pos="483870" algn="l"/>
                <a:tab pos="849630" algn="l"/>
                <a:tab pos="1017905" algn="l"/>
              </a:tabLst>
            </a:pPr>
            <a:r>
              <a:rPr dirty="0" sz="1200" spc="-85">
                <a:latin typeface="Arial"/>
                <a:cs typeface="Arial"/>
              </a:rPr>
              <a:t>9	</a:t>
            </a:r>
            <a:r>
              <a:rPr dirty="0" sz="1200" spc="60" b="1">
                <a:latin typeface="Trebuchet MS"/>
                <a:cs typeface="Trebuchet MS"/>
              </a:rPr>
              <a:t>for	</a:t>
            </a:r>
            <a:r>
              <a:rPr dirty="0" sz="1200" spc="5">
                <a:latin typeface="Arial"/>
                <a:cs typeface="Arial"/>
              </a:rPr>
              <a:t>i	</a:t>
            </a:r>
            <a:r>
              <a:rPr dirty="0" sz="1200" spc="35" b="1">
                <a:latin typeface="Trebuchet MS"/>
                <a:cs typeface="Trebuchet MS"/>
              </a:rPr>
              <a:t>in</a:t>
            </a:r>
            <a:r>
              <a:rPr dirty="0" sz="1200" spc="140" b="1">
                <a:latin typeface="Trebuchet MS"/>
                <a:cs typeface="Trebuchet MS"/>
              </a:rPr>
              <a:t> </a:t>
            </a:r>
            <a:r>
              <a:rPr dirty="0" sz="1200" spc="40" b="1">
                <a:latin typeface="Trebuchet MS"/>
                <a:cs typeface="Trebuchet MS"/>
              </a:rPr>
              <a:t>range</a:t>
            </a:r>
            <a:r>
              <a:rPr dirty="0" sz="1200" spc="-175" b="1">
                <a:latin typeface="Trebuchet MS"/>
                <a:cs typeface="Trebuchet MS"/>
              </a:rPr>
              <a:t> </a:t>
            </a:r>
            <a:r>
              <a:rPr dirty="0" sz="1200" spc="55">
                <a:latin typeface="Arial"/>
                <a:cs typeface="Arial"/>
              </a:rPr>
              <a:t>(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a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250">
                <a:latin typeface="Arial"/>
                <a:cs typeface="Arial"/>
              </a:rPr>
              <a:t>t_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d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65">
                <a:latin typeface="Arial"/>
                <a:cs typeface="Arial"/>
              </a:rPr>
              <a:t>x</a:t>
            </a:r>
            <a:r>
              <a:rPr dirty="0" sz="1200" spc="160">
                <a:latin typeface="Arial"/>
                <a:cs typeface="Arial"/>
              </a:rPr>
              <a:t> </a:t>
            </a:r>
            <a:r>
              <a:rPr dirty="0" sz="1200" spc="204">
                <a:latin typeface="Arial"/>
                <a:cs typeface="Arial"/>
              </a:rPr>
              <a:t>+</a:t>
            </a:r>
            <a:r>
              <a:rPr dirty="0" sz="1200" spc="375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1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,</a:t>
            </a:r>
            <a:r>
              <a:rPr dirty="0" sz="1200" spc="280">
                <a:latin typeface="Arial"/>
                <a:cs typeface="Arial"/>
              </a:rPr>
              <a:t> </a:t>
            </a:r>
            <a:r>
              <a:rPr dirty="0" sz="1200" spc="35" b="1">
                <a:latin typeface="Trebuchet MS"/>
                <a:cs typeface="Trebuchet MS"/>
              </a:rPr>
              <a:t>len</a:t>
            </a:r>
            <a:r>
              <a:rPr dirty="0" sz="1200" spc="-120" b="1">
                <a:latin typeface="Trebuchet MS"/>
                <a:cs typeface="Trebuchet MS"/>
              </a:rPr>
              <a:t> </a:t>
            </a:r>
            <a:r>
              <a:rPr dirty="0" sz="1200" spc="55">
                <a:latin typeface="Arial"/>
                <a:cs typeface="Arial"/>
              </a:rPr>
              <a:t>(A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12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673100" indent="-661035">
              <a:lnSpc>
                <a:spcPts val="1395"/>
              </a:lnSpc>
              <a:buFont typeface="Arial"/>
              <a:buAutoNum type="arabicPlain" startAt="10"/>
              <a:tabLst>
                <a:tab pos="673100" algn="l"/>
                <a:tab pos="673735" algn="l"/>
              </a:tabLst>
            </a:pPr>
            <a:r>
              <a:rPr dirty="0" sz="1200" spc="-40" b="1">
                <a:latin typeface="Trebuchet MS"/>
                <a:cs typeface="Trebuchet MS"/>
              </a:rPr>
              <a:t>i</a:t>
            </a:r>
            <a:r>
              <a:rPr dirty="0" sz="1200" spc="-145" b="1">
                <a:latin typeface="Trebuchet MS"/>
                <a:cs typeface="Trebuchet MS"/>
              </a:rPr>
              <a:t> </a:t>
            </a:r>
            <a:r>
              <a:rPr dirty="0" sz="1200" spc="-35" b="1">
                <a:latin typeface="Trebuchet MS"/>
                <a:cs typeface="Trebuchet MS"/>
              </a:rPr>
              <a:t>f</a:t>
            </a:r>
            <a:r>
              <a:rPr dirty="0" sz="1200" spc="200" b="1">
                <a:latin typeface="Trebuchet MS"/>
                <a:cs typeface="Trebuchet MS"/>
              </a:rPr>
              <a:t> </a:t>
            </a:r>
            <a:r>
              <a:rPr dirty="0" sz="1200" spc="60">
                <a:latin typeface="Arial"/>
                <a:cs typeface="Arial"/>
              </a:rPr>
              <a:t>A[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]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 spc="204">
                <a:latin typeface="Arial"/>
                <a:cs typeface="Arial"/>
              </a:rPr>
              <a:t>&gt;</a:t>
            </a:r>
            <a:r>
              <a:rPr dirty="0" sz="1200" spc="45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a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240">
                <a:latin typeface="Arial"/>
                <a:cs typeface="Arial"/>
              </a:rPr>
              <a:t>t_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85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75">
                <a:latin typeface="Arial"/>
                <a:cs typeface="Arial"/>
              </a:rPr>
              <a:t>m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85">
                <a:latin typeface="Arial"/>
                <a:cs typeface="Arial"/>
              </a:rPr>
              <a:t>t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 marR="150495">
              <a:lnSpc>
                <a:spcPts val="1390"/>
              </a:lnSpc>
              <a:spcBef>
                <a:spcPts val="65"/>
              </a:spcBef>
              <a:buAutoNum type="arabicPlain" startAt="10"/>
              <a:tabLst>
                <a:tab pos="850900" algn="l"/>
                <a:tab pos="851535" algn="l"/>
                <a:tab pos="3550920" algn="l"/>
              </a:tabLst>
            </a:pPr>
            <a:r>
              <a:rPr dirty="0" sz="1200" spc="-5">
                <a:latin typeface="Arial"/>
                <a:cs typeface="Arial"/>
              </a:rPr>
              <a:t>r </a:t>
            </a:r>
            <a:r>
              <a:rPr dirty="0" sz="1200" spc="-150">
                <a:latin typeface="Arial"/>
                <a:cs typeface="Arial"/>
              </a:rPr>
              <a:t>e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 spc="5">
                <a:latin typeface="Arial"/>
                <a:cs typeface="Arial"/>
              </a:rPr>
              <a:t>l </a:t>
            </a:r>
            <a:r>
              <a:rPr dirty="0" sz="1200" spc="85">
                <a:latin typeface="Arial"/>
                <a:cs typeface="Arial"/>
              </a:rPr>
              <a:t>t  </a:t>
            </a:r>
            <a:r>
              <a:rPr dirty="0" sz="1200" spc="204">
                <a:latin typeface="Arial"/>
                <a:cs typeface="Arial"/>
              </a:rPr>
              <a:t>= </a:t>
            </a:r>
            <a:r>
              <a:rPr dirty="0" sz="1200" b="1">
                <a:latin typeface="Trebuchet MS"/>
                <a:cs typeface="Trebuchet MS"/>
              </a:rPr>
              <a:t>max</a:t>
            </a:r>
            <a:r>
              <a:rPr dirty="0" sz="1200">
                <a:latin typeface="Arial"/>
                <a:cs typeface="Arial"/>
              </a:rPr>
              <a:t>( </a:t>
            </a:r>
            <a:r>
              <a:rPr dirty="0" sz="1200" spc="-5">
                <a:latin typeface="Arial"/>
                <a:cs typeface="Arial"/>
              </a:rPr>
              <a:t>r </a:t>
            </a:r>
            <a:r>
              <a:rPr dirty="0" sz="1200" spc="-150">
                <a:latin typeface="Arial"/>
                <a:cs typeface="Arial"/>
              </a:rPr>
              <a:t>e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 spc="5">
                <a:latin typeface="Arial"/>
                <a:cs typeface="Arial"/>
              </a:rPr>
              <a:t>l </a:t>
            </a:r>
            <a:r>
              <a:rPr dirty="0" sz="1200" spc="85">
                <a:latin typeface="Arial"/>
                <a:cs typeface="Arial"/>
              </a:rPr>
              <a:t>t </a:t>
            </a:r>
            <a:r>
              <a:rPr dirty="0" sz="1200" spc="-10">
                <a:latin typeface="Arial"/>
                <a:cs typeface="Arial"/>
              </a:rPr>
              <a:t>,  </a:t>
            </a:r>
            <a:r>
              <a:rPr dirty="0" sz="1200" spc="-85">
                <a:latin typeface="Arial"/>
                <a:cs typeface="Arial"/>
              </a:rPr>
              <a:t>1 </a:t>
            </a:r>
            <a:r>
              <a:rPr dirty="0" sz="1200" spc="105">
                <a:latin typeface="Arial"/>
                <a:cs typeface="Arial"/>
              </a:rPr>
              <a:t>+l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190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-110">
                <a:latin typeface="Arial"/>
                <a:cs typeface="Arial"/>
              </a:rPr>
              <a:t> </a:t>
            </a:r>
            <a:r>
              <a:rPr dirty="0" sz="1200" spc="85">
                <a:latin typeface="Arial"/>
                <a:cs typeface="Arial"/>
              </a:rPr>
              <a:t>(A,	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220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  </a:t>
            </a:r>
            <a:r>
              <a:rPr dirty="0" sz="1200" spc="-85"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  <a:p>
            <a:pPr marL="12700" marR="2323465">
              <a:lnSpc>
                <a:spcPts val="1390"/>
              </a:lnSpc>
              <a:spcBef>
                <a:spcPts val="10"/>
              </a:spcBef>
              <a:tabLst>
                <a:tab pos="480695" algn="l"/>
                <a:tab pos="1118235" algn="l"/>
              </a:tabLst>
            </a:pPr>
            <a:r>
              <a:rPr dirty="0" sz="1200" spc="-85">
                <a:latin typeface="Arial"/>
                <a:cs typeface="Arial"/>
              </a:rPr>
              <a:t>13	</a:t>
            </a:r>
            <a:r>
              <a:rPr dirty="0" sz="1200" spc="60" b="1">
                <a:latin typeface="Trebuchet MS"/>
                <a:cs typeface="Trebuchet MS"/>
              </a:rPr>
              <a:t>return	</a:t>
            </a:r>
            <a:r>
              <a:rPr dirty="0" sz="1200" spc="-5">
                <a:latin typeface="Arial"/>
                <a:cs typeface="Arial"/>
              </a:rPr>
              <a:t>r </a:t>
            </a:r>
            <a:r>
              <a:rPr dirty="0" sz="1200" spc="-150">
                <a:latin typeface="Arial"/>
                <a:cs typeface="Arial"/>
              </a:rPr>
              <a:t>e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275">
                <a:latin typeface="Arial"/>
                <a:cs typeface="Arial"/>
              </a:rPr>
              <a:t> </a:t>
            </a:r>
            <a:r>
              <a:rPr dirty="0" sz="1200" spc="85">
                <a:latin typeface="Arial"/>
                <a:cs typeface="Arial"/>
              </a:rPr>
              <a:t>t  </a:t>
            </a:r>
            <a:r>
              <a:rPr dirty="0" sz="1200" spc="-85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60"/>
              </a:lnSpc>
              <a:tabLst>
                <a:tab pos="306070" algn="l"/>
                <a:tab pos="1551940" algn="l"/>
                <a:tab pos="3246755" algn="l"/>
              </a:tabLst>
            </a:pPr>
            <a:r>
              <a:rPr dirty="0" sz="1200" spc="-85">
                <a:latin typeface="Arial"/>
                <a:cs typeface="Arial"/>
              </a:rPr>
              <a:t>15	</a:t>
            </a:r>
            <a:r>
              <a:rPr dirty="0" sz="1200" spc="90" b="1">
                <a:latin typeface="Trebuchet MS"/>
                <a:cs typeface="Trebuchet MS"/>
              </a:rPr>
              <a:t>print</a:t>
            </a:r>
            <a:r>
              <a:rPr dirty="0" sz="1200" spc="-95" b="1">
                <a:latin typeface="Trebuchet MS"/>
                <a:cs typeface="Trebuchet MS"/>
              </a:rPr>
              <a:t> </a:t>
            </a:r>
            <a:r>
              <a:rPr dirty="0" sz="1200" spc="55">
                <a:latin typeface="Arial"/>
                <a:cs typeface="Arial"/>
              </a:rPr>
              <a:t>(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(</a:t>
            </a:r>
            <a:r>
              <a:rPr dirty="0" sz="1200" spc="-1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[</a:t>
            </a:r>
            <a:r>
              <a:rPr dirty="0" sz="1200" spc="-150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8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,	</a:t>
            </a:r>
            <a:r>
              <a:rPr dirty="0" sz="1200" spc="-85">
                <a:latin typeface="Arial"/>
                <a:cs typeface="Arial"/>
              </a:rPr>
              <a:t>2 </a:t>
            </a:r>
            <a:r>
              <a:rPr dirty="0" sz="1200" spc="-10">
                <a:latin typeface="Arial"/>
                <a:cs typeface="Arial"/>
              </a:rPr>
              <a:t>,   </a:t>
            </a:r>
            <a:r>
              <a:rPr dirty="0" sz="1200" spc="-85">
                <a:latin typeface="Arial"/>
                <a:cs typeface="Arial"/>
              </a:rPr>
              <a:t>3 </a:t>
            </a:r>
            <a:r>
              <a:rPr dirty="0" sz="1200" spc="-10">
                <a:latin typeface="Arial"/>
                <a:cs typeface="Arial"/>
              </a:rPr>
              <a:t>,   </a:t>
            </a:r>
            <a:r>
              <a:rPr dirty="0" sz="1200" spc="-85">
                <a:latin typeface="Arial"/>
                <a:cs typeface="Arial"/>
              </a:rPr>
              <a:t>4 </a:t>
            </a:r>
            <a:r>
              <a:rPr dirty="0" sz="1200" spc="-10">
                <a:latin typeface="Arial"/>
                <a:cs typeface="Arial"/>
              </a:rPr>
              <a:t>,   </a:t>
            </a:r>
            <a:r>
              <a:rPr dirty="0" sz="1200" spc="-85">
                <a:latin typeface="Arial"/>
                <a:cs typeface="Arial"/>
              </a:rPr>
              <a:t>5 </a:t>
            </a:r>
            <a:r>
              <a:rPr dirty="0" sz="1200" spc="-10">
                <a:latin typeface="Arial"/>
                <a:cs typeface="Arial"/>
              </a:rPr>
              <a:t>,   </a:t>
            </a:r>
            <a:r>
              <a:rPr dirty="0" sz="1200" spc="-85">
                <a:latin typeface="Arial"/>
                <a:cs typeface="Arial"/>
              </a:rPr>
              <a:t>6 </a:t>
            </a:r>
            <a:r>
              <a:rPr dirty="0" sz="1200" spc="-10">
                <a:latin typeface="Arial"/>
                <a:cs typeface="Arial"/>
              </a:rPr>
              <a:t>,   </a:t>
            </a:r>
            <a:r>
              <a:rPr dirty="0" sz="1200" spc="-85">
                <a:latin typeface="Arial"/>
                <a:cs typeface="Arial"/>
              </a:rPr>
              <a:t>7</a:t>
            </a:r>
            <a:r>
              <a:rPr dirty="0" sz="1200" spc="-2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]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,	</a:t>
            </a:r>
            <a:r>
              <a:rPr dirty="0" sz="1200" spc="105" i="1">
                <a:latin typeface="Arial"/>
                <a:cs typeface="Arial"/>
              </a:rPr>
              <a:t>−</a:t>
            </a:r>
            <a:r>
              <a:rPr dirty="0" sz="1200" spc="105">
                <a:latin typeface="Arial"/>
                <a:cs typeface="Arial"/>
              </a:rPr>
              <a:t>1))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7294" y="3197463"/>
            <a:ext cx="225234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0">
                <a:latin typeface="Trebuchet MS"/>
                <a:cs typeface="Trebuchet MS"/>
              </a:rPr>
              <a:t>It </a:t>
            </a:r>
            <a:r>
              <a:rPr dirty="0" sz="1400" spc="-85">
                <a:latin typeface="Trebuchet MS"/>
                <a:cs typeface="Trebuchet MS"/>
              </a:rPr>
              <a:t>remains </a:t>
            </a:r>
            <a:r>
              <a:rPr dirty="0" sz="1400" spc="-65">
                <a:latin typeface="Trebuchet MS"/>
                <a:cs typeface="Trebuchet MS"/>
              </a:rPr>
              <a:t>to</a:t>
            </a:r>
            <a:r>
              <a:rPr dirty="0" sz="1400" spc="190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add</a:t>
            </a:r>
            <a:r>
              <a:rPr dirty="0" sz="1400" spc="-85">
                <a:solidFill>
                  <a:srgbClr val="3333B2"/>
                </a:solidFill>
                <a:latin typeface="Trebuchet MS"/>
                <a:cs typeface="Trebuchet MS"/>
              </a:rPr>
              <a:t>memoization</a:t>
            </a:r>
            <a:r>
              <a:rPr dirty="0" sz="1400" spc="-85">
                <a:latin typeface="Trebuchet MS"/>
                <a:cs typeface="Trebuchet MS"/>
              </a:rPr>
              <a:t>!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9925" y="58134"/>
            <a:ext cx="152908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5">
                <a:solidFill>
                  <a:srgbClr val="3333B2"/>
                </a:solidFill>
              </a:rPr>
              <a:t>Recursion</a:t>
            </a:r>
            <a:r>
              <a:rPr dirty="0" sz="2050" spc="-30">
                <a:solidFill>
                  <a:srgbClr val="3333B2"/>
                </a:solidFill>
              </a:rPr>
              <a:t> </a:t>
            </a:r>
            <a:r>
              <a:rPr dirty="0" sz="2050" spc="-185">
                <a:solidFill>
                  <a:srgbClr val="3333B2"/>
                </a:solidFill>
              </a:rPr>
              <a:t>Tree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2178265" y="780577"/>
            <a:ext cx="24320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400" spc="5" i="1">
                <a:latin typeface="LM Sans 12"/>
                <a:cs typeface="LM Sans 12"/>
              </a:rPr>
              <a:t>F</a:t>
            </a:r>
            <a:r>
              <a:rPr dirty="0" baseline="-11111" sz="1500" spc="7" i="1">
                <a:latin typeface="LM Sans 10"/>
                <a:cs typeface="LM Sans 10"/>
              </a:rPr>
              <a:t>n</a:t>
            </a:r>
            <a:endParaRPr baseline="-11111" sz="15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7432" y="1342628"/>
            <a:ext cx="40703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7936" sz="2100" spc="60" i="1">
                <a:latin typeface="LM Sans 12"/>
                <a:cs typeface="LM Sans 12"/>
              </a:rPr>
              <a:t>F</a:t>
            </a:r>
            <a:r>
              <a:rPr dirty="0" sz="1000" spc="40" i="1">
                <a:latin typeface="LM Sans 10"/>
                <a:cs typeface="LM Sans 10"/>
              </a:rPr>
              <a:t>n</a:t>
            </a:r>
            <a:r>
              <a:rPr dirty="0" sz="1000" spc="40" i="1">
                <a:latin typeface="Arial"/>
                <a:cs typeface="Arial"/>
              </a:rPr>
              <a:t>−</a:t>
            </a:r>
            <a:r>
              <a:rPr dirty="0" sz="1000" spc="4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39313" y="1018540"/>
            <a:ext cx="510540" cy="306705"/>
          </a:xfrm>
          <a:custGeom>
            <a:avLst/>
            <a:gdLst/>
            <a:ahLst/>
            <a:cxnLst/>
            <a:rect l="l" t="t" r="r" b="b"/>
            <a:pathLst>
              <a:path w="510539" h="306705">
                <a:moveTo>
                  <a:pt x="510183" y="0"/>
                </a:moveTo>
                <a:lnTo>
                  <a:pt x="0" y="30619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4733" y="1882632"/>
            <a:ext cx="13322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950594" algn="l"/>
              </a:tabLst>
            </a:pPr>
            <a:r>
              <a:rPr dirty="0" baseline="7936" sz="2100" spc="60" i="1">
                <a:latin typeface="LM Sans 12"/>
                <a:cs typeface="LM Sans 12"/>
              </a:rPr>
              <a:t>F</a:t>
            </a:r>
            <a:r>
              <a:rPr dirty="0" sz="1000" spc="40" i="1">
                <a:latin typeface="LM Sans 10"/>
                <a:cs typeface="LM Sans 10"/>
              </a:rPr>
              <a:t>n</a:t>
            </a:r>
            <a:r>
              <a:rPr dirty="0" sz="1000" spc="40" i="1">
                <a:latin typeface="Arial"/>
                <a:cs typeface="Arial"/>
              </a:rPr>
              <a:t>−</a:t>
            </a:r>
            <a:r>
              <a:rPr dirty="0" sz="1000" spc="40">
                <a:latin typeface="Arial"/>
                <a:cs typeface="Arial"/>
              </a:rPr>
              <a:t>2	</a:t>
            </a:r>
            <a:r>
              <a:rPr dirty="0" baseline="7936" sz="2100" spc="60" i="1">
                <a:solidFill>
                  <a:srgbClr val="FF0000"/>
                </a:solidFill>
                <a:latin typeface="LM Sans 12"/>
                <a:cs typeface="LM Sans 12"/>
              </a:rPr>
              <a:t>F</a:t>
            </a:r>
            <a:r>
              <a:rPr dirty="0" sz="1000" spc="40" i="1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dirty="0" sz="1000" spc="40" i="1">
                <a:solidFill>
                  <a:srgbClr val="FF0000"/>
                </a:solidFill>
                <a:latin typeface="Arial"/>
                <a:cs typeface="Arial"/>
              </a:rPr>
              <a:t>−</a:t>
            </a:r>
            <a:r>
              <a:rPr dirty="0" sz="1000" spc="4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8151" y="1614937"/>
            <a:ext cx="201930" cy="241935"/>
          </a:xfrm>
          <a:custGeom>
            <a:avLst/>
            <a:gdLst/>
            <a:ahLst/>
            <a:cxnLst/>
            <a:rect l="l" t="t" r="r" b="b"/>
            <a:pathLst>
              <a:path w="201930" h="241935">
                <a:moveTo>
                  <a:pt x="201599" y="0"/>
                </a:moveTo>
                <a:lnTo>
                  <a:pt x="0" y="241882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84542" y="2154943"/>
            <a:ext cx="105410" cy="241935"/>
          </a:xfrm>
          <a:custGeom>
            <a:avLst/>
            <a:gdLst/>
            <a:ahLst/>
            <a:cxnLst/>
            <a:rect l="l" t="t" r="r" b="b"/>
            <a:pathLst>
              <a:path w="105409" h="241935">
                <a:moveTo>
                  <a:pt x="104838" y="0"/>
                </a:moveTo>
                <a:lnTo>
                  <a:pt x="0" y="241876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18578" y="2154943"/>
            <a:ext cx="105410" cy="241935"/>
          </a:xfrm>
          <a:custGeom>
            <a:avLst/>
            <a:gdLst/>
            <a:ahLst/>
            <a:cxnLst/>
            <a:rect l="l" t="t" r="r" b="b"/>
            <a:pathLst>
              <a:path w="105409" h="241935">
                <a:moveTo>
                  <a:pt x="0" y="0"/>
                </a:moveTo>
                <a:lnTo>
                  <a:pt x="104835" y="241876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28218" y="1614937"/>
            <a:ext cx="201930" cy="241935"/>
          </a:xfrm>
          <a:custGeom>
            <a:avLst/>
            <a:gdLst/>
            <a:ahLst/>
            <a:cxnLst/>
            <a:rect l="l" t="t" r="r" b="b"/>
            <a:pathLst>
              <a:path w="201930" h="241935">
                <a:moveTo>
                  <a:pt x="0" y="0"/>
                </a:moveTo>
                <a:lnTo>
                  <a:pt x="201599" y="241882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84557" y="2154943"/>
            <a:ext cx="105410" cy="241935"/>
          </a:xfrm>
          <a:custGeom>
            <a:avLst/>
            <a:gdLst/>
            <a:ahLst/>
            <a:cxnLst/>
            <a:rect l="l" t="t" r="r" b="b"/>
            <a:pathLst>
              <a:path w="105410" h="241935">
                <a:moveTo>
                  <a:pt x="104833" y="0"/>
                </a:moveTo>
                <a:lnTo>
                  <a:pt x="0" y="241876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18591" y="2154943"/>
            <a:ext cx="105410" cy="241935"/>
          </a:xfrm>
          <a:custGeom>
            <a:avLst/>
            <a:gdLst/>
            <a:ahLst/>
            <a:cxnLst/>
            <a:rect l="l" t="t" r="r" b="b"/>
            <a:pathLst>
              <a:path w="105410" h="241935">
                <a:moveTo>
                  <a:pt x="0" y="0"/>
                </a:moveTo>
                <a:lnTo>
                  <a:pt x="104833" y="241876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906828" y="2395306"/>
            <a:ext cx="55880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44500" algn="l"/>
              </a:tabLst>
            </a:pPr>
            <a:r>
              <a:rPr dirty="0" sz="1400" spc="15" i="1">
                <a:latin typeface="LM Sans 12"/>
                <a:cs typeface="LM Sans 12"/>
              </a:rPr>
              <a:t>F</a:t>
            </a:r>
            <a:r>
              <a:rPr dirty="0" sz="1400" spc="15" i="1">
                <a:latin typeface="LM Sans 12"/>
                <a:cs typeface="LM Sans 12"/>
              </a:rPr>
              <a:t>	</a:t>
            </a:r>
            <a:r>
              <a:rPr dirty="0" sz="1400" spc="15" i="1">
                <a:latin typeface="LM Sans 12"/>
                <a:cs typeface="LM Sans 12"/>
              </a:rPr>
              <a:t>F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3435" y="2422636"/>
            <a:ext cx="20434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505459" algn="l"/>
                <a:tab pos="1506855" algn="l"/>
                <a:tab pos="1939289" algn="l"/>
              </a:tabLst>
            </a:pPr>
            <a:r>
              <a:rPr dirty="0" baseline="7936" sz="2100" spc="60" i="1">
                <a:solidFill>
                  <a:srgbClr val="FF0000"/>
                </a:solidFill>
                <a:latin typeface="LM Sans 12"/>
                <a:cs typeface="LM Sans 12"/>
              </a:rPr>
              <a:t>F</a:t>
            </a:r>
            <a:r>
              <a:rPr dirty="0" sz="1000" spc="40" i="1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dirty="0" sz="1000" spc="40" i="1">
                <a:solidFill>
                  <a:srgbClr val="FF0000"/>
                </a:solidFill>
                <a:latin typeface="Arial"/>
                <a:cs typeface="Arial"/>
              </a:rPr>
              <a:t>−</a:t>
            </a:r>
            <a:r>
              <a:rPr dirty="0" sz="1000" spc="40">
                <a:solidFill>
                  <a:srgbClr val="FF0000"/>
                </a:solidFill>
                <a:latin typeface="Arial"/>
                <a:cs typeface="Arial"/>
              </a:rPr>
              <a:t>3	</a:t>
            </a:r>
            <a:r>
              <a:rPr dirty="0" baseline="7936" sz="2100" spc="60" i="1">
                <a:latin typeface="LM Sans 12"/>
                <a:cs typeface="LM Sans 12"/>
              </a:rPr>
              <a:t>F</a:t>
            </a:r>
            <a:r>
              <a:rPr dirty="0" sz="1000" spc="40" i="1">
                <a:latin typeface="LM Sans 10"/>
                <a:cs typeface="LM Sans 10"/>
              </a:rPr>
              <a:t>n</a:t>
            </a:r>
            <a:r>
              <a:rPr dirty="0" sz="1000" spc="40" i="1">
                <a:latin typeface="Arial"/>
                <a:cs typeface="Arial"/>
              </a:rPr>
              <a:t>−</a:t>
            </a:r>
            <a:r>
              <a:rPr dirty="0" sz="1000" spc="40">
                <a:latin typeface="Arial"/>
                <a:cs typeface="Arial"/>
              </a:rPr>
              <a:t>4 </a:t>
            </a:r>
            <a:r>
              <a:rPr dirty="0" sz="1000" spc="200">
                <a:latin typeface="Arial"/>
                <a:cs typeface="Arial"/>
              </a:rPr>
              <a:t> </a:t>
            </a:r>
            <a:r>
              <a:rPr dirty="0" baseline="7936" sz="2100" spc="60" i="1">
                <a:latin typeface="LM Sans 12"/>
                <a:cs typeface="LM Sans 12"/>
              </a:rPr>
              <a:t>F</a:t>
            </a:r>
            <a:r>
              <a:rPr dirty="0" sz="1000" spc="40" i="1">
                <a:latin typeface="LM Sans 10"/>
                <a:cs typeface="LM Sans 10"/>
              </a:rPr>
              <a:t>n</a:t>
            </a:r>
            <a:r>
              <a:rPr dirty="0" sz="1000" spc="40" i="1">
                <a:latin typeface="Arial"/>
                <a:cs typeface="Arial"/>
              </a:rPr>
              <a:t>−</a:t>
            </a:r>
            <a:r>
              <a:rPr dirty="0" sz="1000" spc="40">
                <a:latin typeface="Arial"/>
                <a:cs typeface="Arial"/>
              </a:rPr>
              <a:t>4	</a:t>
            </a:r>
            <a:r>
              <a:rPr dirty="0" sz="1000" spc="45" i="1">
                <a:latin typeface="LM Sans 10"/>
                <a:cs typeface="LM Sans 10"/>
              </a:rPr>
              <a:t>n</a:t>
            </a:r>
            <a:r>
              <a:rPr dirty="0" sz="1000" spc="45" i="1">
                <a:latin typeface="Arial"/>
                <a:cs typeface="Arial"/>
              </a:rPr>
              <a:t>−</a:t>
            </a:r>
            <a:r>
              <a:rPr dirty="0" sz="1000" spc="45">
                <a:latin typeface="Arial"/>
                <a:cs typeface="Arial"/>
              </a:rPr>
              <a:t>5	</a:t>
            </a:r>
            <a:r>
              <a:rPr dirty="0" sz="1000" spc="-5" i="1">
                <a:latin typeface="LM Sans 10"/>
                <a:cs typeface="LM Sans 10"/>
              </a:rPr>
              <a:t>n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97428" y="1342628"/>
            <a:ext cx="40703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7936" sz="2100" spc="60" i="1">
                <a:latin typeface="LM Sans 12"/>
                <a:cs typeface="LM Sans 12"/>
              </a:rPr>
              <a:t>F</a:t>
            </a:r>
            <a:r>
              <a:rPr dirty="0" sz="1000" spc="40" i="1">
                <a:latin typeface="LM Sans 10"/>
                <a:cs typeface="LM Sans 10"/>
              </a:rPr>
              <a:t>n</a:t>
            </a:r>
            <a:r>
              <a:rPr dirty="0" sz="1000" spc="40" i="1">
                <a:latin typeface="Arial"/>
                <a:cs typeface="Arial"/>
              </a:rPr>
              <a:t>−</a:t>
            </a:r>
            <a:r>
              <a:rPr dirty="0" sz="1000" spc="4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58495" y="1018540"/>
            <a:ext cx="510540" cy="306705"/>
          </a:xfrm>
          <a:custGeom>
            <a:avLst/>
            <a:gdLst/>
            <a:ahLst/>
            <a:cxnLst/>
            <a:rect l="l" t="t" r="r" b="b"/>
            <a:pathLst>
              <a:path w="510539" h="306705">
                <a:moveTo>
                  <a:pt x="0" y="0"/>
                </a:moveTo>
                <a:lnTo>
                  <a:pt x="510184" y="30619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78174" y="1614937"/>
            <a:ext cx="201930" cy="241935"/>
          </a:xfrm>
          <a:custGeom>
            <a:avLst/>
            <a:gdLst/>
            <a:ahLst/>
            <a:cxnLst/>
            <a:rect l="l" t="t" r="r" b="b"/>
            <a:pathLst>
              <a:path w="201930" h="241935">
                <a:moveTo>
                  <a:pt x="201599" y="0"/>
                </a:moveTo>
                <a:lnTo>
                  <a:pt x="0" y="241882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84568" y="2154943"/>
            <a:ext cx="105410" cy="241935"/>
          </a:xfrm>
          <a:custGeom>
            <a:avLst/>
            <a:gdLst/>
            <a:ahLst/>
            <a:cxnLst/>
            <a:rect l="l" t="t" r="r" b="b"/>
            <a:pathLst>
              <a:path w="105410" h="241935">
                <a:moveTo>
                  <a:pt x="104833" y="0"/>
                </a:moveTo>
                <a:lnTo>
                  <a:pt x="0" y="241876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18602" y="2154943"/>
            <a:ext cx="105410" cy="241935"/>
          </a:xfrm>
          <a:custGeom>
            <a:avLst/>
            <a:gdLst/>
            <a:ahLst/>
            <a:cxnLst/>
            <a:rect l="l" t="t" r="r" b="b"/>
            <a:pathLst>
              <a:path w="105410" h="241935">
                <a:moveTo>
                  <a:pt x="0" y="0"/>
                </a:moveTo>
                <a:lnTo>
                  <a:pt x="104834" y="241876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28242" y="1614937"/>
            <a:ext cx="201930" cy="241935"/>
          </a:xfrm>
          <a:custGeom>
            <a:avLst/>
            <a:gdLst/>
            <a:ahLst/>
            <a:cxnLst/>
            <a:rect l="l" t="t" r="r" b="b"/>
            <a:pathLst>
              <a:path w="201929" h="241935">
                <a:moveTo>
                  <a:pt x="0" y="0"/>
                </a:moveTo>
                <a:lnTo>
                  <a:pt x="201599" y="241882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84580" y="2154943"/>
            <a:ext cx="105410" cy="241935"/>
          </a:xfrm>
          <a:custGeom>
            <a:avLst/>
            <a:gdLst/>
            <a:ahLst/>
            <a:cxnLst/>
            <a:rect l="l" t="t" r="r" b="b"/>
            <a:pathLst>
              <a:path w="105410" h="241935">
                <a:moveTo>
                  <a:pt x="104833" y="0"/>
                </a:moveTo>
                <a:lnTo>
                  <a:pt x="0" y="241876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469680" y="1882632"/>
            <a:ext cx="1631314" cy="7842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135"/>
              </a:spcBef>
              <a:tabLst>
                <a:tab pos="1015365" algn="l"/>
              </a:tabLst>
            </a:pPr>
            <a:r>
              <a:rPr dirty="0" baseline="7936" sz="2100" spc="60" i="1">
                <a:solidFill>
                  <a:srgbClr val="FF0000"/>
                </a:solidFill>
                <a:latin typeface="LM Sans 12"/>
                <a:cs typeface="LM Sans 12"/>
              </a:rPr>
              <a:t>F</a:t>
            </a:r>
            <a:r>
              <a:rPr dirty="0" sz="1000" spc="40" i="1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dirty="0" sz="1000" spc="40" i="1">
                <a:solidFill>
                  <a:srgbClr val="FF0000"/>
                </a:solidFill>
                <a:latin typeface="Arial"/>
                <a:cs typeface="Arial"/>
              </a:rPr>
              <a:t>−</a:t>
            </a:r>
            <a:r>
              <a:rPr dirty="0" sz="1000" spc="40">
                <a:solidFill>
                  <a:srgbClr val="FF0000"/>
                </a:solidFill>
                <a:latin typeface="Arial"/>
                <a:cs typeface="Arial"/>
              </a:rPr>
              <a:t>3	</a:t>
            </a:r>
            <a:r>
              <a:rPr dirty="0" baseline="7936" sz="2100" spc="60" i="1">
                <a:latin typeface="LM Sans 12"/>
                <a:cs typeface="LM Sans 12"/>
              </a:rPr>
              <a:t>F</a:t>
            </a:r>
            <a:r>
              <a:rPr dirty="0" sz="1000" spc="40" i="1">
                <a:latin typeface="LM Sans 10"/>
                <a:cs typeface="LM Sans 10"/>
              </a:rPr>
              <a:t>n</a:t>
            </a:r>
            <a:r>
              <a:rPr dirty="0" sz="1000" spc="40" i="1">
                <a:latin typeface="Arial"/>
                <a:cs typeface="Arial"/>
              </a:rPr>
              <a:t>−</a:t>
            </a:r>
            <a:r>
              <a:rPr dirty="0" sz="1000" spc="4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tabLst>
                <a:tab pos="349250" algn="l"/>
                <a:tab pos="1249680" algn="l"/>
              </a:tabLst>
            </a:pPr>
            <a:r>
              <a:rPr dirty="0" sz="1000" spc="65" i="1">
                <a:latin typeface="Arial"/>
                <a:cs typeface="Arial"/>
              </a:rPr>
              <a:t>−</a:t>
            </a:r>
            <a:r>
              <a:rPr dirty="0" sz="1000" spc="65">
                <a:latin typeface="Arial"/>
                <a:cs typeface="Arial"/>
              </a:rPr>
              <a:t>4	</a:t>
            </a:r>
            <a:r>
              <a:rPr dirty="0" baseline="7936" sz="2100" spc="60" i="1">
                <a:latin typeface="LM Sans 12"/>
                <a:cs typeface="LM Sans 12"/>
              </a:rPr>
              <a:t>F</a:t>
            </a:r>
            <a:r>
              <a:rPr dirty="0" sz="1000" spc="40" i="1">
                <a:latin typeface="LM Sans 10"/>
                <a:cs typeface="LM Sans 10"/>
              </a:rPr>
              <a:t>n</a:t>
            </a:r>
            <a:r>
              <a:rPr dirty="0" sz="1000" spc="40" i="1">
                <a:latin typeface="Arial"/>
                <a:cs typeface="Arial"/>
              </a:rPr>
              <a:t>−</a:t>
            </a:r>
            <a:r>
              <a:rPr dirty="0" sz="1000" spc="40">
                <a:latin typeface="Arial"/>
                <a:cs typeface="Arial"/>
              </a:rPr>
              <a:t>5 </a:t>
            </a:r>
            <a:r>
              <a:rPr dirty="0" sz="1000" spc="200">
                <a:latin typeface="Arial"/>
                <a:cs typeface="Arial"/>
              </a:rPr>
              <a:t> </a:t>
            </a:r>
            <a:r>
              <a:rPr dirty="0" baseline="7936" sz="2100" spc="60" i="1">
                <a:latin typeface="LM Sans 12"/>
                <a:cs typeface="LM Sans 12"/>
              </a:rPr>
              <a:t>F</a:t>
            </a:r>
            <a:r>
              <a:rPr dirty="0" sz="1000" spc="40" i="1">
                <a:latin typeface="LM Sans 10"/>
                <a:cs typeface="LM Sans 10"/>
              </a:rPr>
              <a:t>n</a:t>
            </a:r>
            <a:r>
              <a:rPr dirty="0" sz="1000" spc="40" i="1">
                <a:latin typeface="Arial"/>
                <a:cs typeface="Arial"/>
              </a:rPr>
              <a:t>−</a:t>
            </a:r>
            <a:r>
              <a:rPr dirty="0" sz="1000" spc="40">
                <a:latin typeface="Arial"/>
                <a:cs typeface="Arial"/>
              </a:rPr>
              <a:t>5	</a:t>
            </a:r>
            <a:r>
              <a:rPr dirty="0" baseline="7936" sz="2100" spc="60" i="1">
                <a:latin typeface="LM Sans 12"/>
                <a:cs typeface="LM Sans 12"/>
              </a:rPr>
              <a:t>F</a:t>
            </a:r>
            <a:r>
              <a:rPr dirty="0" sz="1000" spc="40" i="1">
                <a:latin typeface="LM Sans 10"/>
                <a:cs typeface="LM Sans 10"/>
              </a:rPr>
              <a:t>n</a:t>
            </a:r>
            <a:r>
              <a:rPr dirty="0" sz="1000" spc="40" i="1">
                <a:latin typeface="Arial"/>
                <a:cs typeface="Arial"/>
              </a:rPr>
              <a:t>−</a:t>
            </a:r>
            <a:r>
              <a:rPr dirty="0" sz="1000" spc="4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18610" y="2154943"/>
            <a:ext cx="105410" cy="241935"/>
          </a:xfrm>
          <a:custGeom>
            <a:avLst/>
            <a:gdLst/>
            <a:ahLst/>
            <a:cxnLst/>
            <a:rect l="l" t="t" r="r" b="b"/>
            <a:pathLst>
              <a:path w="105410" h="241935">
                <a:moveTo>
                  <a:pt x="0" y="0"/>
                </a:moveTo>
                <a:lnTo>
                  <a:pt x="104838" y="241876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267191" y="2575163"/>
            <a:ext cx="742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 b="1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67191" y="2625773"/>
            <a:ext cx="742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35"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6722" y="58134"/>
            <a:ext cx="975360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5">
                <a:solidFill>
                  <a:srgbClr val="3333B2"/>
                </a:solidFill>
                <a:latin typeface="Trebuchet MS"/>
                <a:cs typeface="Trebuchet MS"/>
              </a:rPr>
              <a:t>Summ</a:t>
            </a:r>
            <a:r>
              <a:rPr dirty="0" sz="2050" spc="-155">
                <a:solidFill>
                  <a:srgbClr val="3333B2"/>
                </a:solidFill>
                <a:latin typeface="Trebuchet MS"/>
                <a:cs typeface="Trebuchet MS"/>
              </a:rPr>
              <a:t>a</a:t>
            </a:r>
            <a:r>
              <a:rPr dirty="0" sz="2050" spc="-140">
                <a:solidFill>
                  <a:srgbClr val="3333B2"/>
                </a:solidFill>
                <a:latin typeface="Trebuchet MS"/>
                <a:cs typeface="Trebuchet MS"/>
              </a:rPr>
              <a:t>ry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110258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986647"/>
            <a:ext cx="3460750" cy="674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70">
                <a:latin typeface="Trebuchet MS"/>
                <a:cs typeface="Trebuchet MS"/>
              </a:rPr>
              <a:t>Subproblems </a:t>
            </a:r>
            <a:r>
              <a:rPr dirty="0" sz="1400" spc="-55">
                <a:latin typeface="Trebuchet MS"/>
                <a:cs typeface="Trebuchet MS"/>
              </a:rPr>
              <a:t>(and </a:t>
            </a:r>
            <a:r>
              <a:rPr dirty="0" sz="1400" spc="-100">
                <a:latin typeface="Trebuchet MS"/>
                <a:cs typeface="Trebuchet MS"/>
              </a:rPr>
              <a:t>recurrence </a:t>
            </a:r>
            <a:r>
              <a:rPr dirty="0" sz="1400" spc="-85">
                <a:latin typeface="Trebuchet MS"/>
                <a:cs typeface="Trebuchet MS"/>
              </a:rPr>
              <a:t>relation </a:t>
            </a:r>
            <a:r>
              <a:rPr dirty="0" sz="1400" spc="-65">
                <a:latin typeface="Trebuchet MS"/>
                <a:cs typeface="Trebuchet MS"/>
              </a:rPr>
              <a:t>on </a:t>
            </a:r>
            <a:r>
              <a:rPr dirty="0" sz="1400" spc="-70">
                <a:latin typeface="Trebuchet MS"/>
                <a:cs typeface="Trebuchet MS"/>
              </a:rPr>
              <a:t>them) 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0">
                <a:latin typeface="Trebuchet MS"/>
                <a:cs typeface="Trebuchet MS"/>
              </a:rPr>
              <a:t>most </a:t>
            </a:r>
            <a:r>
              <a:rPr dirty="0" sz="1400" spc="-75">
                <a:latin typeface="Trebuchet MS"/>
                <a:cs typeface="Trebuchet MS"/>
              </a:rPr>
              <a:t>important </a:t>
            </a:r>
            <a:r>
              <a:rPr dirty="0" sz="1400" spc="-85">
                <a:latin typeface="Trebuchet MS"/>
                <a:cs typeface="Trebuchet MS"/>
              </a:rPr>
              <a:t>ingredient of </a:t>
            </a:r>
            <a:r>
              <a:rPr dirty="0" sz="1400" spc="-80">
                <a:latin typeface="Trebuchet MS"/>
                <a:cs typeface="Trebuchet MS"/>
              </a:rPr>
              <a:t>a dynamic  </a:t>
            </a:r>
            <a:r>
              <a:rPr dirty="0" sz="1400" spc="-70">
                <a:latin typeface="Trebuchet MS"/>
                <a:cs typeface="Trebuchet MS"/>
              </a:rPr>
              <a:t>programming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algorithm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722" y="58134"/>
            <a:ext cx="97536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5">
                <a:solidFill>
                  <a:srgbClr val="3333B2"/>
                </a:solidFill>
              </a:rPr>
              <a:t>Summ</a:t>
            </a:r>
            <a:r>
              <a:rPr dirty="0" sz="2050" spc="-155">
                <a:solidFill>
                  <a:srgbClr val="3333B2"/>
                </a:solidFill>
              </a:rPr>
              <a:t>a</a:t>
            </a:r>
            <a:r>
              <a:rPr dirty="0" sz="2050" spc="-140">
                <a:solidFill>
                  <a:srgbClr val="3333B2"/>
                </a:solidFill>
              </a:rPr>
              <a:t>ry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10258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4497" rIns="0" bIns="0" rtlCol="0" vert="horz">
            <a:spAutoFit/>
          </a:bodyPr>
          <a:lstStyle/>
          <a:p>
            <a:pPr marL="63500" marR="5080">
              <a:lnSpc>
                <a:spcPct val="100800"/>
              </a:lnSpc>
              <a:spcBef>
                <a:spcPts val="120"/>
              </a:spcBef>
            </a:pPr>
            <a:r>
              <a:rPr dirty="0" spc="-70"/>
              <a:t>Subproblems </a:t>
            </a:r>
            <a:r>
              <a:rPr dirty="0" spc="-55"/>
              <a:t>(and </a:t>
            </a:r>
            <a:r>
              <a:rPr dirty="0" spc="-100"/>
              <a:t>recurrence </a:t>
            </a:r>
            <a:r>
              <a:rPr dirty="0" spc="-85"/>
              <a:t>relation </a:t>
            </a:r>
            <a:r>
              <a:rPr dirty="0" spc="-65"/>
              <a:t>on </a:t>
            </a:r>
            <a:r>
              <a:rPr dirty="0" spc="-70"/>
              <a:t>them)  </a:t>
            </a:r>
            <a:r>
              <a:rPr dirty="0" spc="-60"/>
              <a:t>is </a:t>
            </a:r>
            <a:r>
              <a:rPr dirty="0" spc="-95"/>
              <a:t>the </a:t>
            </a:r>
            <a:r>
              <a:rPr dirty="0" spc="-70"/>
              <a:t>most </a:t>
            </a:r>
            <a:r>
              <a:rPr dirty="0" spc="-75"/>
              <a:t>important </a:t>
            </a:r>
            <a:r>
              <a:rPr dirty="0" spc="-85"/>
              <a:t>ingredient of </a:t>
            </a:r>
            <a:r>
              <a:rPr dirty="0" spc="-80"/>
              <a:t>a dynamic  </a:t>
            </a:r>
            <a:r>
              <a:rPr dirty="0" spc="-70"/>
              <a:t>programming</a:t>
            </a:r>
            <a:r>
              <a:rPr dirty="0" spc="25"/>
              <a:t> </a:t>
            </a:r>
            <a:r>
              <a:rPr dirty="0" spc="-75"/>
              <a:t>algorithm</a:t>
            </a:r>
          </a:p>
          <a:p>
            <a:pPr marL="63500" marR="383540">
              <a:lnSpc>
                <a:spcPct val="100800"/>
              </a:lnSpc>
              <a:spcBef>
                <a:spcPts val="300"/>
              </a:spcBef>
            </a:pPr>
            <a:r>
              <a:rPr dirty="0" spc="-75"/>
              <a:t>Two common </a:t>
            </a:r>
            <a:r>
              <a:rPr dirty="0" spc="-95"/>
              <a:t>ways </a:t>
            </a:r>
            <a:r>
              <a:rPr dirty="0" spc="-85"/>
              <a:t>of </a:t>
            </a:r>
            <a:r>
              <a:rPr dirty="0" spc="-70"/>
              <a:t>arriving </a:t>
            </a:r>
            <a:r>
              <a:rPr dirty="0" spc="-75"/>
              <a:t>at </a:t>
            </a:r>
            <a:r>
              <a:rPr dirty="0" spc="-95"/>
              <a:t>the </a:t>
            </a:r>
            <a:r>
              <a:rPr dirty="0" spc="-60"/>
              <a:t>right  </a:t>
            </a:r>
            <a:r>
              <a:rPr dirty="0" spc="-90"/>
              <a:t>subproblem:</a:t>
            </a:r>
          </a:p>
        </p:txBody>
      </p:sp>
      <p:sp>
        <p:nvSpPr>
          <p:cNvPr id="5" name="object 5"/>
          <p:cNvSpPr/>
          <p:nvPr/>
        </p:nvSpPr>
        <p:spPr>
          <a:xfrm>
            <a:off x="548640" y="178582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722" y="58134"/>
            <a:ext cx="97536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5">
                <a:solidFill>
                  <a:srgbClr val="3333B2"/>
                </a:solidFill>
              </a:rPr>
              <a:t>Summ</a:t>
            </a:r>
            <a:r>
              <a:rPr dirty="0" sz="2050" spc="-155">
                <a:solidFill>
                  <a:srgbClr val="3333B2"/>
                </a:solidFill>
              </a:rPr>
              <a:t>a</a:t>
            </a:r>
            <a:r>
              <a:rPr dirty="0" sz="2050" spc="-140">
                <a:solidFill>
                  <a:srgbClr val="3333B2"/>
                </a:solidFill>
              </a:rPr>
              <a:t>ry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10258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640" y="178582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6927" y="2265464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4" h="67944">
                <a:moveTo>
                  <a:pt x="67462" y="0"/>
                </a:moveTo>
                <a:lnTo>
                  <a:pt x="0" y="0"/>
                </a:lnTo>
                <a:lnTo>
                  <a:pt x="0" y="67462"/>
                </a:lnTo>
                <a:lnTo>
                  <a:pt x="67462" y="67462"/>
                </a:lnTo>
                <a:lnTo>
                  <a:pt x="6746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4100" y="986647"/>
            <a:ext cx="3460750" cy="13893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70">
                <a:latin typeface="Trebuchet MS"/>
                <a:cs typeface="Trebuchet MS"/>
              </a:rPr>
              <a:t>Subproblems </a:t>
            </a:r>
            <a:r>
              <a:rPr dirty="0" sz="1400" spc="-55">
                <a:latin typeface="Trebuchet MS"/>
                <a:cs typeface="Trebuchet MS"/>
              </a:rPr>
              <a:t>(and </a:t>
            </a:r>
            <a:r>
              <a:rPr dirty="0" sz="1400" spc="-100">
                <a:latin typeface="Trebuchet MS"/>
                <a:cs typeface="Trebuchet MS"/>
              </a:rPr>
              <a:t>recurrence </a:t>
            </a:r>
            <a:r>
              <a:rPr dirty="0" sz="1400" spc="-85">
                <a:latin typeface="Trebuchet MS"/>
                <a:cs typeface="Trebuchet MS"/>
              </a:rPr>
              <a:t>relation </a:t>
            </a:r>
            <a:r>
              <a:rPr dirty="0" sz="1400" spc="-65">
                <a:latin typeface="Trebuchet MS"/>
                <a:cs typeface="Trebuchet MS"/>
              </a:rPr>
              <a:t>on </a:t>
            </a:r>
            <a:r>
              <a:rPr dirty="0" sz="1400" spc="-70">
                <a:latin typeface="Trebuchet MS"/>
                <a:cs typeface="Trebuchet MS"/>
              </a:rPr>
              <a:t>them) 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0">
                <a:latin typeface="Trebuchet MS"/>
                <a:cs typeface="Trebuchet MS"/>
              </a:rPr>
              <a:t>most </a:t>
            </a:r>
            <a:r>
              <a:rPr dirty="0" sz="1400" spc="-75">
                <a:latin typeface="Trebuchet MS"/>
                <a:cs typeface="Trebuchet MS"/>
              </a:rPr>
              <a:t>important </a:t>
            </a:r>
            <a:r>
              <a:rPr dirty="0" sz="1400" spc="-85">
                <a:latin typeface="Trebuchet MS"/>
                <a:cs typeface="Trebuchet MS"/>
              </a:rPr>
              <a:t>ingredient of </a:t>
            </a:r>
            <a:r>
              <a:rPr dirty="0" sz="1400" spc="-80">
                <a:latin typeface="Trebuchet MS"/>
                <a:cs typeface="Trebuchet MS"/>
              </a:rPr>
              <a:t>a dynamic  </a:t>
            </a:r>
            <a:r>
              <a:rPr dirty="0" sz="1400" spc="-70">
                <a:latin typeface="Trebuchet MS"/>
                <a:cs typeface="Trebuchet MS"/>
              </a:rPr>
              <a:t>programming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algorithm</a:t>
            </a:r>
            <a:endParaRPr sz="1400">
              <a:latin typeface="Trebuchet MS"/>
              <a:cs typeface="Trebuchet MS"/>
            </a:endParaRPr>
          </a:p>
          <a:p>
            <a:pPr marL="12700" marR="383540">
              <a:lnSpc>
                <a:spcPct val="100800"/>
              </a:lnSpc>
              <a:spcBef>
                <a:spcPts val="300"/>
              </a:spcBef>
            </a:pPr>
            <a:r>
              <a:rPr dirty="0" sz="1400" spc="-75">
                <a:latin typeface="Trebuchet MS"/>
                <a:cs typeface="Trebuchet MS"/>
              </a:rPr>
              <a:t>Two common </a:t>
            </a:r>
            <a:r>
              <a:rPr dirty="0" sz="1400" spc="-95">
                <a:latin typeface="Trebuchet MS"/>
                <a:cs typeface="Trebuchet MS"/>
              </a:rPr>
              <a:t>ways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70">
                <a:latin typeface="Trebuchet MS"/>
                <a:cs typeface="Trebuchet MS"/>
              </a:rPr>
              <a:t>arriving </a:t>
            </a:r>
            <a:r>
              <a:rPr dirty="0" sz="1400" spc="-75">
                <a:latin typeface="Trebuchet MS"/>
                <a:cs typeface="Trebuchet MS"/>
              </a:rPr>
              <a:t>at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60">
                <a:latin typeface="Trebuchet MS"/>
                <a:cs typeface="Trebuchet MS"/>
              </a:rPr>
              <a:t>right  </a:t>
            </a:r>
            <a:r>
              <a:rPr dirty="0" sz="1400" spc="-90">
                <a:latin typeface="Trebuchet MS"/>
                <a:cs typeface="Trebuchet MS"/>
              </a:rPr>
              <a:t>subproblem:</a:t>
            </a:r>
            <a:endParaRPr sz="1400">
              <a:latin typeface="Trebuchet MS"/>
              <a:cs typeface="Trebuchet MS"/>
            </a:endParaRPr>
          </a:p>
          <a:p>
            <a:pPr marL="368935">
              <a:lnSpc>
                <a:spcPct val="100000"/>
              </a:lnSpc>
              <a:spcBef>
                <a:spcPts val="509"/>
              </a:spcBef>
            </a:pPr>
            <a:r>
              <a:rPr dirty="0" sz="1200" spc="-80">
                <a:latin typeface="Arial"/>
                <a:cs typeface="Arial"/>
              </a:rPr>
              <a:t>Analyze </a:t>
            </a:r>
            <a:r>
              <a:rPr dirty="0" sz="1200" spc="-45">
                <a:latin typeface="Arial"/>
                <a:cs typeface="Arial"/>
              </a:rPr>
              <a:t>the </a:t>
            </a:r>
            <a:r>
              <a:rPr dirty="0" sz="1200" spc="-40">
                <a:latin typeface="Arial"/>
                <a:cs typeface="Arial"/>
              </a:rPr>
              <a:t>structure </a:t>
            </a:r>
            <a:r>
              <a:rPr dirty="0" sz="1200" spc="-30">
                <a:latin typeface="Arial"/>
                <a:cs typeface="Arial"/>
              </a:rPr>
              <a:t>of </a:t>
            </a:r>
            <a:r>
              <a:rPr dirty="0" sz="1200" spc="-90">
                <a:latin typeface="Arial"/>
                <a:cs typeface="Arial"/>
              </a:rPr>
              <a:t>an </a:t>
            </a:r>
            <a:r>
              <a:rPr dirty="0" sz="1200" spc="-35">
                <a:latin typeface="Arial"/>
                <a:cs typeface="Arial"/>
              </a:rPr>
              <a:t>optimal</a:t>
            </a:r>
            <a:r>
              <a:rPr dirty="0" sz="1200" spc="110">
                <a:latin typeface="Arial"/>
                <a:cs typeface="Arial"/>
              </a:rPr>
              <a:t> </a:t>
            </a:r>
            <a:r>
              <a:rPr dirty="0" sz="1200" spc="-45">
                <a:latin typeface="Arial"/>
                <a:cs typeface="Arial"/>
              </a:rPr>
              <a:t>solution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722" y="58134"/>
            <a:ext cx="97536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5">
                <a:solidFill>
                  <a:srgbClr val="3333B2"/>
                </a:solidFill>
              </a:rPr>
              <a:t>Summ</a:t>
            </a:r>
            <a:r>
              <a:rPr dirty="0" sz="2050" spc="-155">
                <a:solidFill>
                  <a:srgbClr val="3333B2"/>
                </a:solidFill>
              </a:rPr>
              <a:t>a</a:t>
            </a:r>
            <a:r>
              <a:rPr dirty="0" sz="2050" spc="-140">
                <a:solidFill>
                  <a:srgbClr val="3333B2"/>
                </a:solidFill>
              </a:rPr>
              <a:t>ry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10258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640" y="178582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6927" y="2265464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4" h="67944">
                <a:moveTo>
                  <a:pt x="67462" y="0"/>
                </a:moveTo>
                <a:lnTo>
                  <a:pt x="0" y="0"/>
                </a:lnTo>
                <a:lnTo>
                  <a:pt x="0" y="67462"/>
                </a:lnTo>
                <a:lnTo>
                  <a:pt x="67462" y="67462"/>
                </a:lnTo>
                <a:lnTo>
                  <a:pt x="6746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6927" y="2442591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4" h="67944">
                <a:moveTo>
                  <a:pt x="67462" y="0"/>
                </a:moveTo>
                <a:lnTo>
                  <a:pt x="0" y="0"/>
                </a:lnTo>
                <a:lnTo>
                  <a:pt x="0" y="67462"/>
                </a:lnTo>
                <a:lnTo>
                  <a:pt x="67462" y="67462"/>
                </a:lnTo>
                <a:lnTo>
                  <a:pt x="6746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4497" rIns="0" bIns="0" rtlCol="0" vert="horz">
            <a:spAutoFit/>
          </a:bodyPr>
          <a:lstStyle/>
          <a:p>
            <a:pPr marL="63500" marR="5080">
              <a:lnSpc>
                <a:spcPct val="100800"/>
              </a:lnSpc>
              <a:spcBef>
                <a:spcPts val="120"/>
              </a:spcBef>
            </a:pPr>
            <a:r>
              <a:rPr dirty="0" spc="-70"/>
              <a:t>Subproblems </a:t>
            </a:r>
            <a:r>
              <a:rPr dirty="0" spc="-55"/>
              <a:t>(and </a:t>
            </a:r>
            <a:r>
              <a:rPr dirty="0" spc="-100"/>
              <a:t>recurrence </a:t>
            </a:r>
            <a:r>
              <a:rPr dirty="0" spc="-85"/>
              <a:t>relation </a:t>
            </a:r>
            <a:r>
              <a:rPr dirty="0" spc="-65"/>
              <a:t>on </a:t>
            </a:r>
            <a:r>
              <a:rPr dirty="0" spc="-70"/>
              <a:t>them)  </a:t>
            </a:r>
            <a:r>
              <a:rPr dirty="0" spc="-60"/>
              <a:t>is </a:t>
            </a:r>
            <a:r>
              <a:rPr dirty="0" spc="-95"/>
              <a:t>the </a:t>
            </a:r>
            <a:r>
              <a:rPr dirty="0" spc="-70"/>
              <a:t>most </a:t>
            </a:r>
            <a:r>
              <a:rPr dirty="0" spc="-75"/>
              <a:t>important </a:t>
            </a:r>
            <a:r>
              <a:rPr dirty="0" spc="-85"/>
              <a:t>ingredient of </a:t>
            </a:r>
            <a:r>
              <a:rPr dirty="0" spc="-80"/>
              <a:t>a dynamic  </a:t>
            </a:r>
            <a:r>
              <a:rPr dirty="0" spc="-70"/>
              <a:t>programming</a:t>
            </a:r>
            <a:r>
              <a:rPr dirty="0" spc="25"/>
              <a:t> </a:t>
            </a:r>
            <a:r>
              <a:rPr dirty="0" spc="-75"/>
              <a:t>algorithm</a:t>
            </a:r>
          </a:p>
          <a:p>
            <a:pPr marL="63500" marR="383540">
              <a:lnSpc>
                <a:spcPct val="100800"/>
              </a:lnSpc>
              <a:spcBef>
                <a:spcPts val="300"/>
              </a:spcBef>
            </a:pPr>
            <a:r>
              <a:rPr dirty="0" spc="-75"/>
              <a:t>Two common </a:t>
            </a:r>
            <a:r>
              <a:rPr dirty="0" spc="-95"/>
              <a:t>ways </a:t>
            </a:r>
            <a:r>
              <a:rPr dirty="0" spc="-85"/>
              <a:t>of </a:t>
            </a:r>
            <a:r>
              <a:rPr dirty="0" spc="-70"/>
              <a:t>arriving </a:t>
            </a:r>
            <a:r>
              <a:rPr dirty="0" spc="-75"/>
              <a:t>at </a:t>
            </a:r>
            <a:r>
              <a:rPr dirty="0" spc="-95"/>
              <a:t>the </a:t>
            </a:r>
            <a:r>
              <a:rPr dirty="0" spc="-60"/>
              <a:t>right  </a:t>
            </a:r>
            <a:r>
              <a:rPr dirty="0" spc="-90"/>
              <a:t>subproblem:</a:t>
            </a:r>
          </a:p>
          <a:p>
            <a:pPr marL="419734" marR="83185">
              <a:lnSpc>
                <a:spcPts val="1390"/>
              </a:lnSpc>
              <a:spcBef>
                <a:spcPts val="600"/>
              </a:spcBef>
            </a:pPr>
            <a:r>
              <a:rPr dirty="0" sz="1200" spc="-80">
                <a:latin typeface="Arial"/>
                <a:cs typeface="Arial"/>
              </a:rPr>
              <a:t>Analyze </a:t>
            </a:r>
            <a:r>
              <a:rPr dirty="0" sz="1200" spc="-45">
                <a:latin typeface="Arial"/>
                <a:cs typeface="Arial"/>
              </a:rPr>
              <a:t>the </a:t>
            </a:r>
            <a:r>
              <a:rPr dirty="0" sz="1200" spc="-40">
                <a:latin typeface="Arial"/>
                <a:cs typeface="Arial"/>
              </a:rPr>
              <a:t>structure </a:t>
            </a:r>
            <a:r>
              <a:rPr dirty="0" sz="1200" spc="-30">
                <a:latin typeface="Arial"/>
                <a:cs typeface="Arial"/>
              </a:rPr>
              <a:t>of </a:t>
            </a:r>
            <a:r>
              <a:rPr dirty="0" sz="1200" spc="-90">
                <a:latin typeface="Arial"/>
                <a:cs typeface="Arial"/>
              </a:rPr>
              <a:t>an </a:t>
            </a:r>
            <a:r>
              <a:rPr dirty="0" sz="1200" spc="-35">
                <a:latin typeface="Arial"/>
                <a:cs typeface="Arial"/>
              </a:rPr>
              <a:t>optimal </a:t>
            </a:r>
            <a:r>
              <a:rPr dirty="0" sz="1200" spc="-45">
                <a:latin typeface="Arial"/>
                <a:cs typeface="Arial"/>
              </a:rPr>
              <a:t>solution  </a:t>
            </a:r>
            <a:r>
              <a:rPr dirty="0" sz="1200" spc="-55">
                <a:latin typeface="Arial"/>
                <a:cs typeface="Arial"/>
              </a:rPr>
              <a:t>Implement </a:t>
            </a:r>
            <a:r>
              <a:rPr dirty="0" sz="1200" spc="-110">
                <a:latin typeface="Arial"/>
                <a:cs typeface="Arial"/>
              </a:rPr>
              <a:t>a </a:t>
            </a:r>
            <a:r>
              <a:rPr dirty="0" sz="1200" spc="-50">
                <a:latin typeface="Arial"/>
                <a:cs typeface="Arial"/>
              </a:rPr>
              <a:t>brute </a:t>
            </a:r>
            <a:r>
              <a:rPr dirty="0" sz="1200" spc="-70">
                <a:latin typeface="Arial"/>
                <a:cs typeface="Arial"/>
              </a:rPr>
              <a:t>force </a:t>
            </a:r>
            <a:r>
              <a:rPr dirty="0" sz="1200" spc="-45">
                <a:latin typeface="Arial"/>
                <a:cs typeface="Arial"/>
              </a:rPr>
              <a:t>solution </a:t>
            </a:r>
            <a:r>
              <a:rPr dirty="0" sz="1200" spc="-85">
                <a:latin typeface="Arial"/>
                <a:cs typeface="Arial"/>
              </a:rPr>
              <a:t>and </a:t>
            </a:r>
            <a:r>
              <a:rPr dirty="0" sz="1200" spc="-45">
                <a:latin typeface="Arial"/>
                <a:cs typeface="Arial"/>
              </a:rPr>
              <a:t>optimize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45">
                <a:latin typeface="Arial"/>
                <a:cs typeface="Arial"/>
              </a:rPr>
              <a:t>it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357" y="58134"/>
            <a:ext cx="76517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5">
                <a:solidFill>
                  <a:srgbClr val="3333B2"/>
                </a:solidFill>
              </a:rPr>
              <a:t>Outline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239692" y="485994"/>
            <a:ext cx="161914" cy="16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9692" y="1350115"/>
            <a:ext cx="161914" cy="161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9692" y="2042062"/>
            <a:ext cx="161914" cy="16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9692" y="2734009"/>
            <a:ext cx="161914" cy="16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0789" y="478325"/>
            <a:ext cx="2609850" cy="2729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01930" marR="555625" indent="-201930">
              <a:lnSpc>
                <a:spcPts val="1200"/>
              </a:lnSpc>
              <a:spcBef>
                <a:spcPts val="135"/>
              </a:spcBef>
              <a:buClr>
                <a:srgbClr val="FFFFFF"/>
              </a:buClr>
              <a:buSzPct val="120000"/>
              <a:buAutoNum type="arabicPlain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1: </a:t>
            </a:r>
            <a:r>
              <a:rPr dirty="0" sz="1000" spc="-55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Longest Increasing </a:t>
            </a:r>
            <a:r>
              <a:rPr dirty="0" sz="1000" spc="-80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Subsequence </a:t>
            </a:r>
            <a:r>
              <a:rPr dirty="0" sz="1000" spc="-8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1.1:</a:t>
            </a:r>
            <a:r>
              <a:rPr dirty="0" sz="1000" spc="155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000" spc="-45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Warm-up</a:t>
            </a:r>
            <a:endParaRPr sz="1000">
              <a:latin typeface="Arial"/>
              <a:cs typeface="Arial"/>
            </a:endParaRPr>
          </a:p>
          <a:p>
            <a:pPr lvl="1" marL="504190" indent="-163195">
              <a:lnSpc>
                <a:spcPts val="1150"/>
              </a:lnSpc>
              <a:buSzPct val="90000"/>
              <a:buAutoNum type="arabicPeriod" startAt="2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: </a:t>
            </a:r>
            <a:r>
              <a:rPr dirty="0" sz="1000" spc="-6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Subproblems </a:t>
            </a:r>
            <a:r>
              <a:rPr dirty="0" sz="1000" spc="-5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1000" spc="-6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Recurrence</a:t>
            </a:r>
            <a:r>
              <a:rPr dirty="0" sz="1000" spc="12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1000" spc="-4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Relation</a:t>
            </a:r>
            <a:endParaRPr sz="1000">
              <a:latin typeface="Arial"/>
              <a:cs typeface="Arial"/>
            </a:endParaRPr>
          </a:p>
          <a:p>
            <a:pPr lvl="1" marL="341630" marR="640715">
              <a:lnSpc>
                <a:spcPts val="1200"/>
              </a:lnSpc>
              <a:spcBef>
                <a:spcPts val="40"/>
              </a:spcBef>
              <a:buSzPct val="90000"/>
              <a:buAutoNum type="arabicPeriod" startAt="2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: </a:t>
            </a:r>
            <a:r>
              <a:rPr dirty="0" sz="1000" spc="-4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Reconstructing </a:t>
            </a:r>
            <a:r>
              <a:rPr dirty="0" sz="1000" spc="-8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a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Solution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1.4: </a:t>
            </a:r>
            <a:r>
              <a:rPr dirty="0" sz="1000" spc="-6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Subproblems</a:t>
            </a:r>
            <a:r>
              <a:rPr dirty="0" sz="1000" spc="-2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1000" spc="-5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Revisited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575"/>
              </a:spcBef>
              <a:buClr>
                <a:srgbClr val="FFFFFF"/>
              </a:buClr>
              <a:buSzPct val="120000"/>
              <a:buAutoNum type="arabicPlain"/>
              <a:tabLst>
                <a:tab pos="201930" algn="l"/>
              </a:tabLst>
            </a:pPr>
            <a:r>
              <a:rPr dirty="0" sz="1000" spc="-35">
                <a:solidFill>
                  <a:srgbClr val="3333B2"/>
                </a:solidFill>
                <a:latin typeface="Arial"/>
                <a:cs typeface="Arial"/>
                <a:hlinkClick r:id="rId8" action="ppaction://hlinksldjump"/>
              </a:rPr>
              <a:t>2: </a:t>
            </a:r>
            <a:r>
              <a:rPr dirty="0" sz="1000" spc="-5">
                <a:solidFill>
                  <a:srgbClr val="3333B2"/>
                </a:solidFill>
                <a:latin typeface="Arial"/>
                <a:cs typeface="Arial"/>
                <a:hlinkClick r:id="rId8" action="ppaction://hlinksldjump"/>
              </a:rPr>
              <a:t>Edit</a:t>
            </a:r>
            <a:r>
              <a:rPr dirty="0" sz="1000" spc="5">
                <a:solidFill>
                  <a:srgbClr val="3333B2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000" spc="-40">
                <a:solidFill>
                  <a:srgbClr val="3333B2"/>
                </a:solidFill>
                <a:latin typeface="Arial"/>
                <a:cs typeface="Arial"/>
                <a:hlinkClick r:id="rId8" action="ppaction://hlinksldjump"/>
              </a:rPr>
              <a:t>Distance</a:t>
            </a:r>
            <a:endParaRPr sz="1000">
              <a:latin typeface="Arial"/>
              <a:cs typeface="Arial"/>
            </a:endParaRPr>
          </a:p>
          <a:p>
            <a:pPr lvl="1" marL="504190" indent="-163195">
              <a:lnSpc>
                <a:spcPts val="1175"/>
              </a:lnSpc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latin typeface="Arial"/>
                <a:cs typeface="Arial"/>
                <a:hlinkClick r:id="rId8" action="ppaction://hlinksldjump"/>
              </a:rPr>
              <a:t>:</a:t>
            </a:r>
            <a:r>
              <a:rPr dirty="0" sz="1000" spc="160"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000" spc="-20">
                <a:latin typeface="Arial"/>
                <a:cs typeface="Arial"/>
                <a:hlinkClick r:id="rId8" action="ppaction://hlinksldjump"/>
              </a:rPr>
              <a:t>Algorithm</a:t>
            </a:r>
            <a:endParaRPr sz="1000">
              <a:latin typeface="Arial"/>
              <a:cs typeface="Arial"/>
            </a:endParaRPr>
          </a:p>
          <a:p>
            <a:pPr lvl="1" marL="341630" marR="640715">
              <a:lnSpc>
                <a:spcPts val="1200"/>
              </a:lnSpc>
              <a:spcBef>
                <a:spcPts val="4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: </a:t>
            </a:r>
            <a:r>
              <a:rPr dirty="0" sz="1000" spc="-4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Reconstructing </a:t>
            </a:r>
            <a:r>
              <a:rPr dirty="0" sz="1000" spc="-8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a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Solution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2.3: </a:t>
            </a:r>
            <a:r>
              <a:rPr dirty="0" sz="1000" spc="-3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Final</a:t>
            </a:r>
            <a:r>
              <a:rPr dirty="0" sz="100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1000" spc="-7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Remarks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415"/>
              </a:spcBef>
              <a:buClr>
                <a:srgbClr val="FFFFFF"/>
              </a:buClr>
              <a:buSzPct val="120000"/>
              <a:buAutoNum type="arabicPlain" startAt="3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11" action="ppaction://hlinksldjump"/>
              </a:rPr>
              <a:t>3:</a:t>
            </a:r>
            <a:r>
              <a:rPr dirty="0" sz="1000" spc="160">
                <a:solidFill>
                  <a:srgbClr val="D6D6E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1000" spc="-55">
                <a:solidFill>
                  <a:srgbClr val="D6D6EF"/>
                </a:solidFill>
                <a:latin typeface="Arial"/>
                <a:cs typeface="Arial"/>
                <a:hlinkClick r:id="rId11" action="ppaction://hlinksldjump"/>
              </a:rPr>
              <a:t>Knapsack</a:t>
            </a:r>
            <a:endParaRPr sz="1000">
              <a:latin typeface="Arial"/>
              <a:cs typeface="Arial"/>
            </a:endParaRPr>
          </a:p>
          <a:p>
            <a:pPr lvl="1" marL="341630" marR="420370">
              <a:lnSpc>
                <a:spcPts val="1200"/>
              </a:lnSpc>
              <a:spcBef>
                <a:spcPts val="2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: </a:t>
            </a:r>
            <a:r>
              <a:rPr dirty="0" sz="1000" spc="-5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Knapsack </a:t>
            </a:r>
            <a:r>
              <a:rPr dirty="0" sz="100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with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Repetitions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 3.2: </a:t>
            </a:r>
            <a:r>
              <a:rPr dirty="0" sz="1000" spc="-5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Knapsack </a:t>
            </a: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without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Repetitions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 3.3: </a:t>
            </a:r>
            <a:r>
              <a:rPr dirty="0" sz="1000" spc="-30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Final</a:t>
            </a:r>
            <a:r>
              <a:rPr dirty="0" sz="1000" spc="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1000" spc="-7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Remarks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409"/>
              </a:spcBef>
              <a:buClr>
                <a:srgbClr val="FFFFFF"/>
              </a:buClr>
              <a:buSzPct val="120000"/>
              <a:buAutoNum type="arabicPlain" startAt="3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4: </a:t>
            </a:r>
            <a:r>
              <a:rPr dirty="0" sz="1000" spc="-50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Chain </a:t>
            </a:r>
            <a:r>
              <a:rPr dirty="0" sz="1000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Matrix</a:t>
            </a:r>
            <a:r>
              <a:rPr dirty="0" sz="1000" spc="-135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dirty="0" sz="1000" spc="-10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Multiplication</a:t>
            </a:r>
            <a:endParaRPr sz="1000">
              <a:latin typeface="Arial"/>
              <a:cs typeface="Arial"/>
            </a:endParaRPr>
          </a:p>
          <a:p>
            <a:pPr lvl="1" marL="341630" marR="541020">
              <a:lnSpc>
                <a:spcPts val="1200"/>
              </a:lnSpc>
              <a:spcBef>
                <a:spcPts val="2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: </a:t>
            </a:r>
            <a:r>
              <a:rPr dirty="0" sz="1000" spc="-5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Chain </a:t>
            </a:r>
            <a:r>
              <a:rPr dirty="0" sz="100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Matrix </a:t>
            </a:r>
            <a:r>
              <a:rPr dirty="0" sz="1000" spc="-1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Multiplication </a:t>
            </a:r>
            <a:r>
              <a:rPr dirty="0" sz="1000" spc="-1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4.2:</a:t>
            </a:r>
            <a:r>
              <a:rPr dirty="0" sz="1000" spc="155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1000" spc="-6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Summary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141" y="58134"/>
            <a:ext cx="107442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50">
                <a:solidFill>
                  <a:srgbClr val="3333B2"/>
                </a:solidFill>
              </a:rPr>
              <a:t>Statement</a:t>
            </a:r>
            <a:endParaRPr sz="2050"/>
          </a:p>
        </p:txBody>
      </p:sp>
      <p:grpSp>
        <p:nvGrpSpPr>
          <p:cNvPr id="3" name="object 3"/>
          <p:cNvGrpSpPr/>
          <p:nvPr/>
        </p:nvGrpSpPr>
        <p:grpSpPr>
          <a:xfrm>
            <a:off x="300774" y="878052"/>
            <a:ext cx="4006850" cy="1845310"/>
            <a:chOff x="300774" y="878052"/>
            <a:chExt cx="4006850" cy="1845310"/>
          </a:xfrm>
        </p:grpSpPr>
        <p:sp>
          <p:nvSpPr>
            <p:cNvPr id="4" name="object 4"/>
            <p:cNvSpPr/>
            <p:nvPr/>
          </p:nvSpPr>
          <p:spPr>
            <a:xfrm>
              <a:off x="300774" y="878052"/>
              <a:ext cx="4006850" cy="280035"/>
            </a:xfrm>
            <a:custGeom>
              <a:avLst/>
              <a:gdLst/>
              <a:ahLst/>
              <a:cxnLst/>
              <a:rect l="l" t="t" r="r" b="b"/>
              <a:pathLst>
                <a:path w="4006850" h="280034">
                  <a:moveTo>
                    <a:pt x="0" y="279844"/>
                  </a:moveTo>
                  <a:lnTo>
                    <a:pt x="4006443" y="279844"/>
                  </a:lnTo>
                  <a:lnTo>
                    <a:pt x="4006443" y="0"/>
                  </a:lnTo>
                  <a:lnTo>
                    <a:pt x="0" y="0"/>
                  </a:lnTo>
                  <a:lnTo>
                    <a:pt x="0" y="279844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0774" y="1157897"/>
              <a:ext cx="4006850" cy="1565275"/>
            </a:xfrm>
            <a:custGeom>
              <a:avLst/>
              <a:gdLst/>
              <a:ahLst/>
              <a:cxnLst/>
              <a:rect l="l" t="t" r="r" b="b"/>
              <a:pathLst>
                <a:path w="4006850" h="1565275">
                  <a:moveTo>
                    <a:pt x="4006443" y="0"/>
                  </a:moveTo>
                  <a:lnTo>
                    <a:pt x="0" y="0"/>
                  </a:lnTo>
                  <a:lnTo>
                    <a:pt x="0" y="1564868"/>
                  </a:lnTo>
                  <a:lnTo>
                    <a:pt x="4006443" y="1564868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47294" y="862312"/>
            <a:ext cx="3837940" cy="17621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>
                <a:solidFill>
                  <a:srgbClr val="3333B2"/>
                </a:solidFill>
                <a:latin typeface="LM Sans 17"/>
                <a:cs typeface="LM Sans 17"/>
              </a:rPr>
              <a:t>Edit distance</a:t>
            </a:r>
            <a:endParaRPr sz="1700">
              <a:latin typeface="LM Sans 17"/>
              <a:cs typeface="LM Sans 17"/>
            </a:endParaRPr>
          </a:p>
          <a:p>
            <a:pPr marL="227329">
              <a:lnSpc>
                <a:spcPct val="100000"/>
              </a:lnSpc>
              <a:spcBef>
                <a:spcPts val="1155"/>
              </a:spcBef>
              <a:tabLst>
                <a:tab pos="1714500" algn="l"/>
              </a:tabLst>
            </a:pPr>
            <a:r>
              <a:rPr dirty="0" sz="1400" spc="-70">
                <a:solidFill>
                  <a:srgbClr val="3333B2"/>
                </a:solidFill>
                <a:latin typeface="Trebuchet MS"/>
                <a:cs typeface="Trebuchet MS"/>
              </a:rPr>
              <a:t>Input:</a:t>
            </a:r>
            <a:r>
              <a:rPr dirty="0" sz="1400" spc="-70">
                <a:latin typeface="Trebuchet MS"/>
                <a:cs typeface="Trebuchet MS"/>
              </a:rPr>
              <a:t>Two</a:t>
            </a:r>
            <a:r>
              <a:rPr dirty="0" sz="1400" spc="40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strings	</a:t>
            </a:r>
            <a:r>
              <a:rPr dirty="0" sz="1400" spc="-10" i="1">
                <a:latin typeface="LM Sans 12"/>
                <a:cs typeface="LM Sans 12"/>
              </a:rPr>
              <a:t>A</a:t>
            </a:r>
            <a:r>
              <a:rPr dirty="0" sz="1400" spc="-10">
                <a:latin typeface="LM Sans 12"/>
                <a:cs typeface="LM Sans 12"/>
              </a:rPr>
              <a:t>[</a:t>
            </a:r>
            <a:r>
              <a:rPr dirty="0" sz="1400" spc="-10">
                <a:latin typeface="Trebuchet MS"/>
                <a:cs typeface="Trebuchet MS"/>
              </a:rPr>
              <a:t>0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15" i="1">
                <a:latin typeface="LM Sans 12"/>
                <a:cs typeface="LM Sans 12"/>
              </a:rPr>
              <a:t>n</a:t>
            </a:r>
            <a:r>
              <a:rPr dirty="0" sz="1400" spc="-114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1</a:t>
            </a:r>
            <a:r>
              <a:rPr dirty="0" sz="1400" spc="-25">
                <a:latin typeface="LM Sans 12"/>
                <a:cs typeface="LM Sans 12"/>
              </a:rPr>
              <a:t>]</a:t>
            </a:r>
            <a:r>
              <a:rPr dirty="0" sz="1400" spc="-5">
                <a:latin typeface="LM Sans 12"/>
                <a:cs typeface="LM Sans 12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and</a:t>
            </a:r>
            <a:endParaRPr sz="1400">
              <a:latin typeface="Trebuchet MS"/>
              <a:cs typeface="Trebuchet MS"/>
            </a:endParaRPr>
          </a:p>
          <a:p>
            <a:pPr marL="821690">
              <a:lnSpc>
                <a:spcPct val="100000"/>
              </a:lnSpc>
              <a:spcBef>
                <a:spcPts val="15"/>
              </a:spcBef>
            </a:pPr>
            <a:r>
              <a:rPr dirty="0" sz="1400" spc="30" i="1">
                <a:latin typeface="LM Sans 12"/>
                <a:cs typeface="LM Sans 12"/>
              </a:rPr>
              <a:t>B</a:t>
            </a:r>
            <a:r>
              <a:rPr dirty="0" sz="1400" spc="30">
                <a:latin typeface="LM Sans 12"/>
                <a:cs typeface="LM Sans 12"/>
              </a:rPr>
              <a:t>[</a:t>
            </a:r>
            <a:r>
              <a:rPr dirty="0" sz="1400" spc="30">
                <a:latin typeface="Trebuchet MS"/>
                <a:cs typeface="Trebuchet MS"/>
              </a:rPr>
              <a:t>0</a:t>
            </a:r>
            <a:r>
              <a:rPr dirty="0" sz="1400" spc="-190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25" i="1">
                <a:latin typeface="LM Sans 12"/>
                <a:cs typeface="LM Sans 12"/>
              </a:rPr>
              <a:t>m</a:t>
            </a:r>
            <a:r>
              <a:rPr dirty="0" sz="1400" spc="-114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1</a:t>
            </a:r>
            <a:r>
              <a:rPr dirty="0" sz="1400" spc="-60">
                <a:latin typeface="LM Sans 12"/>
                <a:cs typeface="LM Sans 12"/>
              </a:rPr>
              <a:t>]</a:t>
            </a:r>
            <a:r>
              <a:rPr dirty="0" sz="1400" spc="-60"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 marL="821690" marR="5080" indent="-736600">
              <a:lnSpc>
                <a:spcPct val="100800"/>
              </a:lnSpc>
              <a:spcBef>
                <a:spcPts val="300"/>
              </a:spcBef>
            </a:pPr>
            <a:r>
              <a:rPr dirty="0" sz="1400" spc="-55">
                <a:solidFill>
                  <a:srgbClr val="3333B2"/>
                </a:solidFill>
                <a:latin typeface="Trebuchet MS"/>
                <a:cs typeface="Trebuchet MS"/>
              </a:rPr>
              <a:t>Output:</a:t>
            </a:r>
            <a:r>
              <a:rPr dirty="0" sz="1400" spc="-55">
                <a:latin typeface="Trebuchet MS"/>
                <a:cs typeface="Trebuchet MS"/>
              </a:rPr>
              <a:t>The </a:t>
            </a:r>
            <a:r>
              <a:rPr dirty="0" sz="1400" spc="-80">
                <a:latin typeface="Trebuchet MS"/>
                <a:cs typeface="Trebuchet MS"/>
              </a:rPr>
              <a:t>minimal </a:t>
            </a:r>
            <a:r>
              <a:rPr dirty="0" sz="1400" spc="-85">
                <a:latin typeface="Trebuchet MS"/>
                <a:cs typeface="Trebuchet MS"/>
              </a:rPr>
              <a:t>number of </a:t>
            </a:r>
            <a:r>
              <a:rPr dirty="0" sz="1400" spc="-80">
                <a:latin typeface="Trebuchet MS"/>
                <a:cs typeface="Trebuchet MS"/>
              </a:rPr>
              <a:t>insertions,  </a:t>
            </a:r>
            <a:r>
              <a:rPr dirty="0" sz="1400" spc="-100">
                <a:latin typeface="Trebuchet MS"/>
                <a:cs typeface="Trebuchet MS"/>
              </a:rPr>
              <a:t>deletions, </a:t>
            </a:r>
            <a:r>
              <a:rPr dirty="0" sz="1400" spc="-75">
                <a:latin typeface="Trebuchet MS"/>
                <a:cs typeface="Trebuchet MS"/>
              </a:rPr>
              <a:t>and </a:t>
            </a:r>
            <a:r>
              <a:rPr dirty="0" sz="1400" spc="-65">
                <a:latin typeface="Trebuchet MS"/>
                <a:cs typeface="Trebuchet MS"/>
              </a:rPr>
              <a:t>substitutions </a:t>
            </a:r>
            <a:r>
              <a:rPr dirty="0" sz="1400" spc="-120">
                <a:latin typeface="Trebuchet MS"/>
                <a:cs typeface="Trebuchet MS"/>
              </a:rPr>
              <a:t>needed </a:t>
            </a:r>
            <a:r>
              <a:rPr dirty="0" sz="1400" spc="-70">
                <a:latin typeface="Trebuchet MS"/>
                <a:cs typeface="Trebuchet MS"/>
              </a:rPr>
              <a:t>to  </a:t>
            </a:r>
            <a:r>
              <a:rPr dirty="0" sz="1400" spc="-80">
                <a:latin typeface="Trebuchet MS"/>
                <a:cs typeface="Trebuchet MS"/>
              </a:rPr>
              <a:t>transform </a:t>
            </a:r>
            <a:r>
              <a:rPr dirty="0" sz="1400" spc="20" i="1">
                <a:latin typeface="LM Sans 12"/>
                <a:cs typeface="LM Sans 12"/>
              </a:rPr>
              <a:t>A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i="1">
                <a:latin typeface="LM Sans 12"/>
                <a:cs typeface="LM Sans 12"/>
              </a:rPr>
              <a:t>B</a:t>
            </a:r>
            <a:r>
              <a:rPr dirty="0" sz="1400">
                <a:latin typeface="Trebuchet MS"/>
                <a:cs typeface="Trebuchet MS"/>
              </a:rPr>
              <a:t>. </a:t>
            </a:r>
            <a:r>
              <a:rPr dirty="0" sz="1400" spc="-20">
                <a:latin typeface="Trebuchet MS"/>
                <a:cs typeface="Trebuchet MS"/>
              </a:rPr>
              <a:t>This </a:t>
            </a:r>
            <a:r>
              <a:rPr dirty="0" sz="1400" spc="-85">
                <a:latin typeface="Trebuchet MS"/>
                <a:cs typeface="Trebuchet MS"/>
              </a:rPr>
              <a:t>number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80">
                <a:latin typeface="Trebuchet MS"/>
                <a:cs typeface="Trebuchet MS"/>
              </a:rPr>
              <a:t>known  </a:t>
            </a:r>
            <a:r>
              <a:rPr dirty="0" sz="1400" spc="-85">
                <a:latin typeface="Trebuchet MS"/>
                <a:cs typeface="Trebuchet MS"/>
              </a:rPr>
              <a:t>as</a:t>
            </a:r>
            <a:r>
              <a:rPr dirty="0" sz="1400" spc="-85">
                <a:solidFill>
                  <a:srgbClr val="006EB8"/>
                </a:solidFill>
                <a:latin typeface="Trebuchet MS"/>
                <a:cs typeface="Trebuchet MS"/>
              </a:rPr>
              <a:t>edit distance</a:t>
            </a:r>
            <a:r>
              <a:rPr dirty="0" sz="1400" spc="-85">
                <a:latin typeface="Trebuchet MS"/>
                <a:cs typeface="Trebuchet MS"/>
              </a:rPr>
              <a:t>or</a:t>
            </a:r>
            <a:r>
              <a:rPr dirty="0" sz="1400" spc="-85">
                <a:solidFill>
                  <a:srgbClr val="006EB8"/>
                </a:solidFill>
                <a:latin typeface="Trebuchet MS"/>
                <a:cs typeface="Trebuchet MS"/>
              </a:rPr>
              <a:t>Levenshtein</a:t>
            </a:r>
            <a:r>
              <a:rPr dirty="0" sz="1400" spc="13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90">
                <a:solidFill>
                  <a:srgbClr val="006EB8"/>
                </a:solidFill>
                <a:latin typeface="Trebuchet MS"/>
                <a:cs typeface="Trebuchet MS"/>
              </a:rPr>
              <a:t>distance</a:t>
            </a:r>
            <a:r>
              <a:rPr dirty="0" sz="1400" spc="-90"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774" y="130073"/>
            <a:ext cx="4006850" cy="3175635"/>
            <a:chOff x="300774" y="130073"/>
            <a:chExt cx="4006850" cy="3175635"/>
          </a:xfrm>
        </p:grpSpPr>
        <p:sp>
          <p:nvSpPr>
            <p:cNvPr id="3" name="object 3"/>
            <p:cNvSpPr/>
            <p:nvPr/>
          </p:nvSpPr>
          <p:spPr>
            <a:xfrm>
              <a:off x="300774" y="130073"/>
              <a:ext cx="4006850" cy="322580"/>
            </a:xfrm>
            <a:custGeom>
              <a:avLst/>
              <a:gdLst/>
              <a:ahLst/>
              <a:cxnLst/>
              <a:rect l="l" t="t" r="r" b="b"/>
              <a:pathLst>
                <a:path w="4006850" h="322580">
                  <a:moveTo>
                    <a:pt x="0" y="322338"/>
                  </a:moveTo>
                  <a:lnTo>
                    <a:pt x="4006443" y="322338"/>
                  </a:lnTo>
                  <a:lnTo>
                    <a:pt x="4006443" y="0"/>
                  </a:lnTo>
                  <a:lnTo>
                    <a:pt x="0" y="0"/>
                  </a:lnTo>
                  <a:lnTo>
                    <a:pt x="0" y="322338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0774" y="452412"/>
              <a:ext cx="4006850" cy="2853055"/>
            </a:xfrm>
            <a:custGeom>
              <a:avLst/>
              <a:gdLst/>
              <a:ahLst/>
              <a:cxnLst/>
              <a:rect l="l" t="t" r="r" b="b"/>
              <a:pathLst>
                <a:path w="4006850" h="2853054">
                  <a:moveTo>
                    <a:pt x="4006443" y="0"/>
                  </a:moveTo>
                  <a:lnTo>
                    <a:pt x="0" y="0"/>
                  </a:lnTo>
                  <a:lnTo>
                    <a:pt x="0" y="2852750"/>
                  </a:lnTo>
                  <a:lnTo>
                    <a:pt x="4006443" y="2852750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47294" y="0"/>
            <a:ext cx="3037205" cy="735330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Example: EDITING </a:t>
            </a:r>
            <a:r>
              <a:rPr dirty="0" sz="1700" spc="20" i="1">
                <a:solidFill>
                  <a:srgbClr val="007F00"/>
                </a:solidFill>
                <a:latin typeface="Arial"/>
                <a:cs typeface="Arial"/>
              </a:rPr>
              <a:t>→</a:t>
            </a:r>
            <a:r>
              <a:rPr dirty="0" sz="1700" spc="190" i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007F00"/>
                </a:solidFill>
                <a:latin typeface="LM Sans 17"/>
                <a:cs typeface="LM Sans 17"/>
              </a:rPr>
              <a:t>DISTANCE</a:t>
            </a:r>
            <a:endParaRPr sz="1700">
              <a:latin typeface="LM Sans 17"/>
              <a:cs typeface="LM Sans 17"/>
            </a:endParaRPr>
          </a:p>
          <a:p>
            <a:pPr marL="1632585">
              <a:lnSpc>
                <a:spcPct val="100000"/>
              </a:lnSpc>
              <a:spcBef>
                <a:spcPts val="850"/>
              </a:spcBef>
            </a:pPr>
            <a:r>
              <a:rPr dirty="0" sz="1350" spc="25">
                <a:latin typeface="Trebuchet MS"/>
                <a:cs typeface="Trebuchet MS"/>
              </a:rPr>
              <a:t>EDITING</a:t>
            </a:r>
            <a:endParaRPr sz="135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774" y="130073"/>
            <a:ext cx="4006850" cy="3175635"/>
            <a:chOff x="300774" y="130073"/>
            <a:chExt cx="4006850" cy="3175635"/>
          </a:xfrm>
        </p:grpSpPr>
        <p:sp>
          <p:nvSpPr>
            <p:cNvPr id="3" name="object 3"/>
            <p:cNvSpPr/>
            <p:nvPr/>
          </p:nvSpPr>
          <p:spPr>
            <a:xfrm>
              <a:off x="300774" y="130073"/>
              <a:ext cx="4006850" cy="322580"/>
            </a:xfrm>
            <a:custGeom>
              <a:avLst/>
              <a:gdLst/>
              <a:ahLst/>
              <a:cxnLst/>
              <a:rect l="l" t="t" r="r" b="b"/>
              <a:pathLst>
                <a:path w="4006850" h="322580">
                  <a:moveTo>
                    <a:pt x="0" y="322338"/>
                  </a:moveTo>
                  <a:lnTo>
                    <a:pt x="4006443" y="322338"/>
                  </a:lnTo>
                  <a:lnTo>
                    <a:pt x="4006443" y="0"/>
                  </a:lnTo>
                  <a:lnTo>
                    <a:pt x="0" y="0"/>
                  </a:lnTo>
                  <a:lnTo>
                    <a:pt x="0" y="322338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0774" y="452412"/>
              <a:ext cx="4006850" cy="2853055"/>
            </a:xfrm>
            <a:custGeom>
              <a:avLst/>
              <a:gdLst/>
              <a:ahLst/>
              <a:cxnLst/>
              <a:rect l="l" t="t" r="r" b="b"/>
              <a:pathLst>
                <a:path w="4006850" h="2853054">
                  <a:moveTo>
                    <a:pt x="4006443" y="0"/>
                  </a:moveTo>
                  <a:lnTo>
                    <a:pt x="0" y="0"/>
                  </a:lnTo>
                  <a:lnTo>
                    <a:pt x="0" y="2852750"/>
                  </a:lnTo>
                  <a:lnTo>
                    <a:pt x="4006443" y="2852750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303970" y="731860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w="0" h="254000">
                  <a:moveTo>
                    <a:pt x="0" y="0"/>
                  </a:moveTo>
                  <a:lnTo>
                    <a:pt x="0" y="253413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68199" y="958445"/>
              <a:ext cx="71755" cy="33655"/>
            </a:xfrm>
            <a:custGeom>
              <a:avLst/>
              <a:gdLst/>
              <a:ahLst/>
              <a:cxnLst/>
              <a:rect l="l" t="t" r="r" b="b"/>
              <a:pathLst>
                <a:path w="71755" h="33655">
                  <a:moveTo>
                    <a:pt x="71542" y="0"/>
                  </a:moveTo>
                  <a:lnTo>
                    <a:pt x="60608" y="5239"/>
                  </a:lnTo>
                  <a:lnTo>
                    <a:pt x="49464" y="15090"/>
                  </a:lnTo>
                  <a:lnTo>
                    <a:pt x="40417" y="25780"/>
                  </a:lnTo>
                  <a:lnTo>
                    <a:pt x="35771" y="33535"/>
                  </a:lnTo>
                  <a:lnTo>
                    <a:pt x="31125" y="25780"/>
                  </a:lnTo>
                  <a:lnTo>
                    <a:pt x="22077" y="15090"/>
                  </a:lnTo>
                  <a:lnTo>
                    <a:pt x="10933" y="5239"/>
                  </a:lnTo>
                  <a:lnTo>
                    <a:pt x="0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294" y="0"/>
            <a:ext cx="3037205" cy="1248410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Example: EDITING </a:t>
            </a:r>
            <a:r>
              <a:rPr dirty="0" sz="1700" spc="20" i="1">
                <a:solidFill>
                  <a:srgbClr val="007F00"/>
                </a:solidFill>
                <a:latin typeface="Arial"/>
                <a:cs typeface="Arial"/>
              </a:rPr>
              <a:t>→</a:t>
            </a:r>
            <a:r>
              <a:rPr dirty="0" sz="1700" spc="190" i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007F00"/>
                </a:solidFill>
                <a:latin typeface="LM Sans 17"/>
                <a:cs typeface="LM Sans 17"/>
              </a:rPr>
              <a:t>DISTANCE</a:t>
            </a:r>
            <a:endParaRPr sz="1700">
              <a:latin typeface="LM Sans 17"/>
              <a:cs typeface="LM Sans 17"/>
            </a:endParaRPr>
          </a:p>
          <a:p>
            <a:pPr marL="1632585">
              <a:lnSpc>
                <a:spcPct val="100000"/>
              </a:lnSpc>
              <a:spcBef>
                <a:spcPts val="850"/>
              </a:spcBef>
            </a:pPr>
            <a:r>
              <a:rPr dirty="0" sz="1350" spc="25">
                <a:latin typeface="Trebuchet MS"/>
                <a:cs typeface="Trebuchet MS"/>
              </a:rPr>
              <a:t>EDITING</a:t>
            </a:r>
            <a:endParaRPr sz="1350">
              <a:latin typeface="Trebuchet MS"/>
              <a:cs typeface="Trebuchet MS"/>
            </a:endParaRPr>
          </a:p>
          <a:p>
            <a:pPr marL="1681480" marR="363220" indent="337820">
              <a:lnSpc>
                <a:spcPct val="124700"/>
              </a:lnSpc>
            </a:pPr>
            <a:r>
              <a:rPr dirty="0" sz="1350" spc="-105">
                <a:latin typeface="Trebuchet MS"/>
                <a:cs typeface="Trebuchet MS"/>
              </a:rPr>
              <a:t>remove </a:t>
            </a:r>
            <a:r>
              <a:rPr dirty="0" sz="1350" spc="50">
                <a:latin typeface="Trebuchet MS"/>
                <a:cs typeface="Trebuchet MS"/>
              </a:rPr>
              <a:t>E  </a:t>
            </a:r>
            <a:r>
              <a:rPr dirty="0" sz="1350" spc="25">
                <a:latin typeface="Trebuchet MS"/>
                <a:cs typeface="Trebuchet MS"/>
              </a:rPr>
              <a:t>DITING</a:t>
            </a:r>
            <a:endParaRPr sz="135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774" y="130073"/>
            <a:ext cx="4006850" cy="3175635"/>
            <a:chOff x="300774" y="130073"/>
            <a:chExt cx="4006850" cy="3175635"/>
          </a:xfrm>
        </p:grpSpPr>
        <p:sp>
          <p:nvSpPr>
            <p:cNvPr id="3" name="object 3"/>
            <p:cNvSpPr/>
            <p:nvPr/>
          </p:nvSpPr>
          <p:spPr>
            <a:xfrm>
              <a:off x="300774" y="130073"/>
              <a:ext cx="4006850" cy="322580"/>
            </a:xfrm>
            <a:custGeom>
              <a:avLst/>
              <a:gdLst/>
              <a:ahLst/>
              <a:cxnLst/>
              <a:rect l="l" t="t" r="r" b="b"/>
              <a:pathLst>
                <a:path w="4006850" h="322580">
                  <a:moveTo>
                    <a:pt x="0" y="322338"/>
                  </a:moveTo>
                  <a:lnTo>
                    <a:pt x="4006443" y="322338"/>
                  </a:lnTo>
                  <a:lnTo>
                    <a:pt x="4006443" y="0"/>
                  </a:lnTo>
                  <a:lnTo>
                    <a:pt x="0" y="0"/>
                  </a:lnTo>
                  <a:lnTo>
                    <a:pt x="0" y="322338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0774" y="452412"/>
              <a:ext cx="4006850" cy="2853055"/>
            </a:xfrm>
            <a:custGeom>
              <a:avLst/>
              <a:gdLst/>
              <a:ahLst/>
              <a:cxnLst/>
              <a:rect l="l" t="t" r="r" b="b"/>
              <a:pathLst>
                <a:path w="4006850" h="2853054">
                  <a:moveTo>
                    <a:pt x="4006443" y="0"/>
                  </a:moveTo>
                  <a:lnTo>
                    <a:pt x="0" y="0"/>
                  </a:lnTo>
                  <a:lnTo>
                    <a:pt x="0" y="2852750"/>
                  </a:lnTo>
                  <a:lnTo>
                    <a:pt x="4006443" y="2852750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303970" y="731860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w="0" h="254000">
                  <a:moveTo>
                    <a:pt x="0" y="0"/>
                  </a:moveTo>
                  <a:lnTo>
                    <a:pt x="0" y="253413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68199" y="958445"/>
              <a:ext cx="71755" cy="33655"/>
            </a:xfrm>
            <a:custGeom>
              <a:avLst/>
              <a:gdLst/>
              <a:ahLst/>
              <a:cxnLst/>
              <a:rect l="l" t="t" r="r" b="b"/>
              <a:pathLst>
                <a:path w="71755" h="33655">
                  <a:moveTo>
                    <a:pt x="71542" y="0"/>
                  </a:moveTo>
                  <a:lnTo>
                    <a:pt x="60608" y="5239"/>
                  </a:lnTo>
                  <a:lnTo>
                    <a:pt x="49464" y="15090"/>
                  </a:lnTo>
                  <a:lnTo>
                    <a:pt x="40417" y="25780"/>
                  </a:lnTo>
                  <a:lnTo>
                    <a:pt x="35771" y="33535"/>
                  </a:lnTo>
                  <a:lnTo>
                    <a:pt x="31125" y="25780"/>
                  </a:lnTo>
                  <a:lnTo>
                    <a:pt x="22077" y="15090"/>
                  </a:lnTo>
                  <a:lnTo>
                    <a:pt x="10933" y="5239"/>
                  </a:lnTo>
                  <a:lnTo>
                    <a:pt x="0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03970" y="1244854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w="0" h="254000">
                  <a:moveTo>
                    <a:pt x="0" y="0"/>
                  </a:moveTo>
                  <a:lnTo>
                    <a:pt x="0" y="253413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68199" y="1471439"/>
              <a:ext cx="71755" cy="33655"/>
            </a:xfrm>
            <a:custGeom>
              <a:avLst/>
              <a:gdLst/>
              <a:ahLst/>
              <a:cxnLst/>
              <a:rect l="l" t="t" r="r" b="b"/>
              <a:pathLst>
                <a:path w="71755" h="33655">
                  <a:moveTo>
                    <a:pt x="71542" y="0"/>
                  </a:moveTo>
                  <a:lnTo>
                    <a:pt x="60608" y="5239"/>
                  </a:lnTo>
                  <a:lnTo>
                    <a:pt x="49464" y="15090"/>
                  </a:lnTo>
                  <a:lnTo>
                    <a:pt x="40417" y="25780"/>
                  </a:lnTo>
                  <a:lnTo>
                    <a:pt x="35771" y="33535"/>
                  </a:lnTo>
                  <a:lnTo>
                    <a:pt x="31125" y="25780"/>
                  </a:lnTo>
                  <a:lnTo>
                    <a:pt x="22077" y="15090"/>
                  </a:lnTo>
                  <a:lnTo>
                    <a:pt x="10933" y="5239"/>
                  </a:lnTo>
                  <a:lnTo>
                    <a:pt x="0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47294" y="0"/>
            <a:ext cx="3037205" cy="1761489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Example: EDITING </a:t>
            </a:r>
            <a:r>
              <a:rPr dirty="0" sz="1700" spc="20" i="1">
                <a:solidFill>
                  <a:srgbClr val="007F00"/>
                </a:solidFill>
                <a:latin typeface="Arial"/>
                <a:cs typeface="Arial"/>
              </a:rPr>
              <a:t>→</a:t>
            </a:r>
            <a:r>
              <a:rPr dirty="0" sz="1700" spc="190" i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007F00"/>
                </a:solidFill>
                <a:latin typeface="LM Sans 17"/>
                <a:cs typeface="LM Sans 17"/>
              </a:rPr>
              <a:t>DISTANCE</a:t>
            </a:r>
            <a:endParaRPr sz="1700">
              <a:latin typeface="LM Sans 17"/>
              <a:cs typeface="LM Sans 17"/>
            </a:endParaRPr>
          </a:p>
          <a:p>
            <a:pPr marL="1632585">
              <a:lnSpc>
                <a:spcPct val="100000"/>
              </a:lnSpc>
              <a:spcBef>
                <a:spcPts val="850"/>
              </a:spcBef>
            </a:pPr>
            <a:r>
              <a:rPr dirty="0" sz="1350" spc="25">
                <a:latin typeface="Trebuchet MS"/>
                <a:cs typeface="Trebuchet MS"/>
              </a:rPr>
              <a:t>EDITING</a:t>
            </a:r>
            <a:endParaRPr sz="1350">
              <a:latin typeface="Trebuchet MS"/>
              <a:cs typeface="Trebuchet MS"/>
            </a:endParaRPr>
          </a:p>
          <a:p>
            <a:pPr marL="1681480" marR="363220" indent="337820">
              <a:lnSpc>
                <a:spcPct val="124700"/>
              </a:lnSpc>
            </a:pPr>
            <a:r>
              <a:rPr dirty="0" sz="1350" spc="-105">
                <a:latin typeface="Trebuchet MS"/>
                <a:cs typeface="Trebuchet MS"/>
              </a:rPr>
              <a:t>remove </a:t>
            </a:r>
            <a:r>
              <a:rPr dirty="0" sz="1350" spc="50">
                <a:latin typeface="Trebuchet MS"/>
                <a:cs typeface="Trebuchet MS"/>
              </a:rPr>
              <a:t>E  </a:t>
            </a:r>
            <a:r>
              <a:rPr dirty="0" sz="1350" spc="25">
                <a:latin typeface="Trebuchet MS"/>
                <a:cs typeface="Trebuchet MS"/>
              </a:rPr>
              <a:t>DITING</a:t>
            </a:r>
            <a:endParaRPr sz="1350">
              <a:latin typeface="Trebuchet MS"/>
              <a:cs typeface="Trebuchet MS"/>
            </a:endParaRPr>
          </a:p>
          <a:p>
            <a:pPr marL="1635760" marR="485775" indent="383540">
              <a:lnSpc>
                <a:spcPct val="124700"/>
              </a:lnSpc>
            </a:pPr>
            <a:r>
              <a:rPr dirty="0" sz="1350" spc="-85">
                <a:latin typeface="Trebuchet MS"/>
                <a:cs typeface="Trebuchet MS"/>
              </a:rPr>
              <a:t>insert </a:t>
            </a:r>
            <a:r>
              <a:rPr dirty="0" sz="1350" spc="70">
                <a:latin typeface="Trebuchet MS"/>
                <a:cs typeface="Trebuchet MS"/>
              </a:rPr>
              <a:t>S  </a:t>
            </a:r>
            <a:r>
              <a:rPr dirty="0" sz="1350" spc="30">
                <a:latin typeface="Trebuchet MS"/>
                <a:cs typeface="Trebuchet MS"/>
              </a:rPr>
              <a:t>DISTING</a:t>
            </a:r>
            <a:endParaRPr sz="135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774" y="130073"/>
            <a:ext cx="4006850" cy="3175635"/>
            <a:chOff x="300774" y="130073"/>
            <a:chExt cx="4006850" cy="3175635"/>
          </a:xfrm>
        </p:grpSpPr>
        <p:sp>
          <p:nvSpPr>
            <p:cNvPr id="3" name="object 3"/>
            <p:cNvSpPr/>
            <p:nvPr/>
          </p:nvSpPr>
          <p:spPr>
            <a:xfrm>
              <a:off x="300774" y="130073"/>
              <a:ext cx="4006850" cy="322580"/>
            </a:xfrm>
            <a:custGeom>
              <a:avLst/>
              <a:gdLst/>
              <a:ahLst/>
              <a:cxnLst/>
              <a:rect l="l" t="t" r="r" b="b"/>
              <a:pathLst>
                <a:path w="4006850" h="322580">
                  <a:moveTo>
                    <a:pt x="0" y="322338"/>
                  </a:moveTo>
                  <a:lnTo>
                    <a:pt x="4006443" y="322338"/>
                  </a:lnTo>
                  <a:lnTo>
                    <a:pt x="4006443" y="0"/>
                  </a:lnTo>
                  <a:lnTo>
                    <a:pt x="0" y="0"/>
                  </a:lnTo>
                  <a:lnTo>
                    <a:pt x="0" y="322338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0774" y="452412"/>
              <a:ext cx="4006850" cy="2853055"/>
            </a:xfrm>
            <a:custGeom>
              <a:avLst/>
              <a:gdLst/>
              <a:ahLst/>
              <a:cxnLst/>
              <a:rect l="l" t="t" r="r" b="b"/>
              <a:pathLst>
                <a:path w="4006850" h="2853054">
                  <a:moveTo>
                    <a:pt x="4006443" y="0"/>
                  </a:moveTo>
                  <a:lnTo>
                    <a:pt x="0" y="0"/>
                  </a:lnTo>
                  <a:lnTo>
                    <a:pt x="0" y="2852750"/>
                  </a:lnTo>
                  <a:lnTo>
                    <a:pt x="4006443" y="2852750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303970" y="731860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w="0" h="254000">
                  <a:moveTo>
                    <a:pt x="0" y="0"/>
                  </a:moveTo>
                  <a:lnTo>
                    <a:pt x="0" y="253413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68199" y="958445"/>
              <a:ext cx="71755" cy="33655"/>
            </a:xfrm>
            <a:custGeom>
              <a:avLst/>
              <a:gdLst/>
              <a:ahLst/>
              <a:cxnLst/>
              <a:rect l="l" t="t" r="r" b="b"/>
              <a:pathLst>
                <a:path w="71755" h="33655">
                  <a:moveTo>
                    <a:pt x="71542" y="0"/>
                  </a:moveTo>
                  <a:lnTo>
                    <a:pt x="60608" y="5239"/>
                  </a:lnTo>
                  <a:lnTo>
                    <a:pt x="49464" y="15090"/>
                  </a:lnTo>
                  <a:lnTo>
                    <a:pt x="40417" y="25780"/>
                  </a:lnTo>
                  <a:lnTo>
                    <a:pt x="35771" y="33535"/>
                  </a:lnTo>
                  <a:lnTo>
                    <a:pt x="31125" y="25780"/>
                  </a:lnTo>
                  <a:lnTo>
                    <a:pt x="22077" y="15090"/>
                  </a:lnTo>
                  <a:lnTo>
                    <a:pt x="10933" y="5239"/>
                  </a:lnTo>
                  <a:lnTo>
                    <a:pt x="0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03970" y="1244854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w="0" h="254000">
                  <a:moveTo>
                    <a:pt x="0" y="0"/>
                  </a:moveTo>
                  <a:lnTo>
                    <a:pt x="0" y="253413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68199" y="1471439"/>
              <a:ext cx="71755" cy="33655"/>
            </a:xfrm>
            <a:custGeom>
              <a:avLst/>
              <a:gdLst/>
              <a:ahLst/>
              <a:cxnLst/>
              <a:rect l="l" t="t" r="r" b="b"/>
              <a:pathLst>
                <a:path w="71755" h="33655">
                  <a:moveTo>
                    <a:pt x="71542" y="0"/>
                  </a:moveTo>
                  <a:lnTo>
                    <a:pt x="60608" y="5239"/>
                  </a:lnTo>
                  <a:lnTo>
                    <a:pt x="49464" y="15090"/>
                  </a:lnTo>
                  <a:lnTo>
                    <a:pt x="40417" y="25780"/>
                  </a:lnTo>
                  <a:lnTo>
                    <a:pt x="35771" y="33535"/>
                  </a:lnTo>
                  <a:lnTo>
                    <a:pt x="31125" y="25780"/>
                  </a:lnTo>
                  <a:lnTo>
                    <a:pt x="22077" y="15090"/>
                  </a:lnTo>
                  <a:lnTo>
                    <a:pt x="10933" y="5239"/>
                  </a:lnTo>
                  <a:lnTo>
                    <a:pt x="0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03970" y="1757846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w="0" h="254000">
                  <a:moveTo>
                    <a:pt x="0" y="0"/>
                  </a:moveTo>
                  <a:lnTo>
                    <a:pt x="0" y="253414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268199" y="1984432"/>
              <a:ext cx="71755" cy="33655"/>
            </a:xfrm>
            <a:custGeom>
              <a:avLst/>
              <a:gdLst/>
              <a:ahLst/>
              <a:cxnLst/>
              <a:rect l="l" t="t" r="r" b="b"/>
              <a:pathLst>
                <a:path w="71755" h="33655">
                  <a:moveTo>
                    <a:pt x="71542" y="0"/>
                  </a:moveTo>
                  <a:lnTo>
                    <a:pt x="60608" y="5239"/>
                  </a:lnTo>
                  <a:lnTo>
                    <a:pt x="49464" y="15090"/>
                  </a:lnTo>
                  <a:lnTo>
                    <a:pt x="40417" y="25780"/>
                  </a:lnTo>
                  <a:lnTo>
                    <a:pt x="35771" y="33535"/>
                  </a:lnTo>
                  <a:lnTo>
                    <a:pt x="31125" y="25780"/>
                  </a:lnTo>
                  <a:lnTo>
                    <a:pt x="22077" y="15090"/>
                  </a:lnTo>
                  <a:lnTo>
                    <a:pt x="10933" y="5239"/>
                  </a:lnTo>
                  <a:lnTo>
                    <a:pt x="0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47294" y="0"/>
            <a:ext cx="3341370" cy="2274570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Example: EDITING </a:t>
            </a:r>
            <a:r>
              <a:rPr dirty="0" sz="1700" spc="20" i="1">
                <a:solidFill>
                  <a:srgbClr val="007F00"/>
                </a:solidFill>
                <a:latin typeface="Arial"/>
                <a:cs typeface="Arial"/>
              </a:rPr>
              <a:t>→</a:t>
            </a:r>
            <a:r>
              <a:rPr dirty="0" sz="1700" spc="220" i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007F00"/>
                </a:solidFill>
                <a:latin typeface="LM Sans 17"/>
                <a:cs typeface="LM Sans 17"/>
              </a:rPr>
              <a:t>DISTANCE</a:t>
            </a:r>
            <a:endParaRPr sz="1700">
              <a:latin typeface="LM Sans 17"/>
              <a:cs typeface="LM Sans 17"/>
            </a:endParaRPr>
          </a:p>
          <a:p>
            <a:pPr marL="1632585">
              <a:lnSpc>
                <a:spcPct val="100000"/>
              </a:lnSpc>
              <a:spcBef>
                <a:spcPts val="850"/>
              </a:spcBef>
            </a:pPr>
            <a:r>
              <a:rPr dirty="0" sz="1350" spc="25">
                <a:latin typeface="Trebuchet MS"/>
                <a:cs typeface="Trebuchet MS"/>
              </a:rPr>
              <a:t>EDITING</a:t>
            </a:r>
            <a:endParaRPr sz="1350">
              <a:latin typeface="Trebuchet MS"/>
              <a:cs typeface="Trebuchet MS"/>
            </a:endParaRPr>
          </a:p>
          <a:p>
            <a:pPr marL="1681480" marR="667385" indent="337820">
              <a:lnSpc>
                <a:spcPct val="124700"/>
              </a:lnSpc>
            </a:pPr>
            <a:r>
              <a:rPr dirty="0" sz="1350" spc="-105">
                <a:latin typeface="Trebuchet MS"/>
                <a:cs typeface="Trebuchet MS"/>
              </a:rPr>
              <a:t>remove </a:t>
            </a:r>
            <a:r>
              <a:rPr dirty="0" sz="1350" spc="50">
                <a:latin typeface="Trebuchet MS"/>
                <a:cs typeface="Trebuchet MS"/>
              </a:rPr>
              <a:t>E  </a:t>
            </a:r>
            <a:r>
              <a:rPr dirty="0" sz="1350" spc="25">
                <a:latin typeface="Trebuchet MS"/>
                <a:cs typeface="Trebuchet MS"/>
              </a:rPr>
              <a:t>DITING</a:t>
            </a:r>
            <a:endParaRPr sz="1350">
              <a:latin typeface="Trebuchet MS"/>
              <a:cs typeface="Trebuchet MS"/>
            </a:endParaRPr>
          </a:p>
          <a:p>
            <a:pPr marL="1635760" marR="789940" indent="383540">
              <a:lnSpc>
                <a:spcPct val="124700"/>
              </a:lnSpc>
            </a:pPr>
            <a:r>
              <a:rPr dirty="0" sz="1350" spc="-85">
                <a:latin typeface="Trebuchet MS"/>
                <a:cs typeface="Trebuchet MS"/>
              </a:rPr>
              <a:t>insert </a:t>
            </a:r>
            <a:r>
              <a:rPr dirty="0" sz="1350" spc="70">
                <a:latin typeface="Trebuchet MS"/>
                <a:cs typeface="Trebuchet MS"/>
              </a:rPr>
              <a:t>S  </a:t>
            </a:r>
            <a:r>
              <a:rPr dirty="0" sz="1350" spc="30">
                <a:latin typeface="Trebuchet MS"/>
                <a:cs typeface="Trebuchet MS"/>
              </a:rPr>
              <a:t>DISTING</a:t>
            </a:r>
            <a:endParaRPr sz="1350">
              <a:latin typeface="Trebuchet MS"/>
              <a:cs typeface="Trebuchet MS"/>
            </a:endParaRPr>
          </a:p>
          <a:p>
            <a:pPr marL="2019935">
              <a:lnSpc>
                <a:spcPct val="100000"/>
              </a:lnSpc>
              <a:spcBef>
                <a:spcPts val="285"/>
              </a:spcBef>
            </a:pPr>
            <a:r>
              <a:rPr dirty="0" sz="1350" spc="-110">
                <a:latin typeface="Trebuchet MS"/>
                <a:cs typeface="Trebuchet MS"/>
              </a:rPr>
              <a:t>replace </a:t>
            </a:r>
            <a:r>
              <a:rPr dirty="0" sz="1350" spc="-20">
                <a:latin typeface="Trebuchet MS"/>
                <a:cs typeface="Trebuchet MS"/>
              </a:rPr>
              <a:t>I </a:t>
            </a:r>
            <a:r>
              <a:rPr dirty="0" sz="1350" spc="-90">
                <a:latin typeface="Trebuchet MS"/>
                <a:cs typeface="Trebuchet MS"/>
              </a:rPr>
              <a:t>with </a:t>
            </a:r>
            <a:r>
              <a:rPr dirty="0" sz="1350" spc="-95">
                <a:latin typeface="Trebuchet MS"/>
                <a:cs typeface="Trebuchet MS"/>
              </a:rPr>
              <a:t>by</a:t>
            </a:r>
            <a:r>
              <a:rPr dirty="0" sz="1350" spc="-25">
                <a:latin typeface="Trebuchet MS"/>
                <a:cs typeface="Trebuchet MS"/>
              </a:rPr>
              <a:t> </a:t>
            </a:r>
            <a:r>
              <a:rPr dirty="0" sz="1350" spc="65">
                <a:latin typeface="Trebuchet MS"/>
                <a:cs typeface="Trebuchet MS"/>
              </a:rPr>
              <a:t>A</a:t>
            </a:r>
            <a:endParaRPr sz="1350">
              <a:latin typeface="Trebuchet MS"/>
              <a:cs typeface="Trebuchet MS"/>
            </a:endParaRPr>
          </a:p>
          <a:p>
            <a:pPr marL="1610995">
              <a:lnSpc>
                <a:spcPct val="100000"/>
              </a:lnSpc>
              <a:spcBef>
                <a:spcPts val="509"/>
              </a:spcBef>
            </a:pPr>
            <a:r>
              <a:rPr dirty="0" sz="1350" spc="25">
                <a:latin typeface="Trebuchet MS"/>
                <a:cs typeface="Trebuchet MS"/>
              </a:rPr>
              <a:t>DISTANG</a:t>
            </a:r>
            <a:endParaRPr sz="135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1066" y="58134"/>
            <a:ext cx="1465580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05">
                <a:solidFill>
                  <a:srgbClr val="3333B2"/>
                </a:solidFill>
                <a:latin typeface="Trebuchet MS"/>
                <a:cs typeface="Trebuchet MS"/>
              </a:rPr>
              <a:t>Running</a:t>
            </a:r>
            <a:r>
              <a:rPr dirty="0" sz="2050" spc="-3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2050" spc="-125">
                <a:solidFill>
                  <a:srgbClr val="3333B2"/>
                </a:solidFill>
                <a:latin typeface="Trebuchet MS"/>
                <a:cs typeface="Trebuchet MS"/>
              </a:rPr>
              <a:t>Time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97186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8700" y="855926"/>
            <a:ext cx="3366770" cy="4597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120"/>
              </a:spcBef>
            </a:pPr>
            <a:r>
              <a:rPr dirty="0" sz="1400" spc="-85">
                <a:latin typeface="Trebuchet MS"/>
                <a:cs typeface="Trebuchet MS"/>
              </a:rPr>
              <a:t>Essentially,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algorithm </a:t>
            </a:r>
            <a:r>
              <a:rPr dirty="0" sz="1400" spc="-80">
                <a:latin typeface="Trebuchet MS"/>
                <a:cs typeface="Trebuchet MS"/>
              </a:rPr>
              <a:t>computes </a:t>
            </a:r>
            <a:r>
              <a:rPr dirty="0" sz="1400" spc="5" i="1">
                <a:latin typeface="LM Sans 12"/>
                <a:cs typeface="LM Sans 12"/>
              </a:rPr>
              <a:t>F</a:t>
            </a:r>
            <a:r>
              <a:rPr dirty="0" baseline="-11111" sz="1500" spc="7" i="1">
                <a:latin typeface="LM Sans 10"/>
                <a:cs typeface="LM Sans 10"/>
              </a:rPr>
              <a:t>n </a:t>
            </a:r>
            <a:r>
              <a:rPr dirty="0" sz="1400" spc="-65">
                <a:latin typeface="Trebuchet MS"/>
                <a:cs typeface="Trebuchet MS"/>
              </a:rPr>
              <a:t>as </a:t>
            </a:r>
            <a:r>
              <a:rPr dirty="0" sz="1400" spc="-100">
                <a:latin typeface="Trebuchet MS"/>
                <a:cs typeface="Trebuchet MS"/>
              </a:rPr>
              <a:t>the  </a:t>
            </a:r>
            <a:r>
              <a:rPr dirty="0" sz="1400" spc="-60">
                <a:latin typeface="Trebuchet MS"/>
                <a:cs typeface="Trebuchet MS"/>
              </a:rPr>
              <a:t>sum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5" i="1">
                <a:latin typeface="LM Sans 12"/>
                <a:cs typeface="LM Sans 12"/>
              </a:rPr>
              <a:t>F</a:t>
            </a:r>
            <a:r>
              <a:rPr dirty="0" baseline="-11111" sz="1500" spc="7" i="1">
                <a:latin typeface="LM Sans 10"/>
                <a:cs typeface="LM Sans 10"/>
              </a:rPr>
              <a:t>n</a:t>
            </a:r>
            <a:r>
              <a:rPr dirty="0" baseline="-11111" sz="1500" spc="67" i="1">
                <a:latin typeface="LM Sans 10"/>
                <a:cs typeface="LM Sans 10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1’s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774" y="130073"/>
            <a:ext cx="4006850" cy="322580"/>
          </a:xfrm>
          <a:custGeom>
            <a:avLst/>
            <a:gdLst/>
            <a:ahLst/>
            <a:cxnLst/>
            <a:rect l="l" t="t" r="r" b="b"/>
            <a:pathLst>
              <a:path w="4006850" h="322580">
                <a:moveTo>
                  <a:pt x="0" y="322338"/>
                </a:moveTo>
                <a:lnTo>
                  <a:pt x="4006443" y="322338"/>
                </a:lnTo>
                <a:lnTo>
                  <a:pt x="4006443" y="0"/>
                </a:lnTo>
                <a:lnTo>
                  <a:pt x="0" y="0"/>
                </a:lnTo>
                <a:lnTo>
                  <a:pt x="0" y="322338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14320"/>
            <a:ext cx="303720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Example: EDITING </a:t>
            </a:r>
            <a:r>
              <a:rPr dirty="0" sz="1700" spc="20" i="1">
                <a:solidFill>
                  <a:srgbClr val="007F00"/>
                </a:solidFill>
                <a:latin typeface="Arial"/>
                <a:cs typeface="Arial"/>
              </a:rPr>
              <a:t>→</a:t>
            </a:r>
            <a:r>
              <a:rPr dirty="0" sz="1700" spc="190" i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007F00"/>
                </a:solidFill>
                <a:latin typeface="LM Sans 17"/>
                <a:cs typeface="LM Sans 17"/>
              </a:rPr>
              <a:t>DISTANCE</a:t>
            </a:r>
            <a:endParaRPr sz="1700">
              <a:latin typeface="LM Sans 17"/>
              <a:cs typeface="LM Sans 1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0774" y="452412"/>
            <a:ext cx="4006850" cy="2853055"/>
            <a:chOff x="300774" y="452412"/>
            <a:chExt cx="4006850" cy="2853055"/>
          </a:xfrm>
        </p:grpSpPr>
        <p:sp>
          <p:nvSpPr>
            <p:cNvPr id="5" name="object 5"/>
            <p:cNvSpPr/>
            <p:nvPr/>
          </p:nvSpPr>
          <p:spPr>
            <a:xfrm>
              <a:off x="300774" y="452412"/>
              <a:ext cx="4006850" cy="2853055"/>
            </a:xfrm>
            <a:custGeom>
              <a:avLst/>
              <a:gdLst/>
              <a:ahLst/>
              <a:cxnLst/>
              <a:rect l="l" t="t" r="r" b="b"/>
              <a:pathLst>
                <a:path w="4006850" h="2853054">
                  <a:moveTo>
                    <a:pt x="4006443" y="0"/>
                  </a:moveTo>
                  <a:lnTo>
                    <a:pt x="0" y="0"/>
                  </a:lnTo>
                  <a:lnTo>
                    <a:pt x="0" y="2852750"/>
                  </a:lnTo>
                  <a:lnTo>
                    <a:pt x="4006443" y="2852750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03970" y="731860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w="0" h="254000">
                  <a:moveTo>
                    <a:pt x="0" y="0"/>
                  </a:moveTo>
                  <a:lnTo>
                    <a:pt x="0" y="253413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68199" y="958445"/>
              <a:ext cx="71755" cy="33655"/>
            </a:xfrm>
            <a:custGeom>
              <a:avLst/>
              <a:gdLst/>
              <a:ahLst/>
              <a:cxnLst/>
              <a:rect l="l" t="t" r="r" b="b"/>
              <a:pathLst>
                <a:path w="71755" h="33655">
                  <a:moveTo>
                    <a:pt x="71542" y="0"/>
                  </a:moveTo>
                  <a:lnTo>
                    <a:pt x="60608" y="5239"/>
                  </a:lnTo>
                  <a:lnTo>
                    <a:pt x="49464" y="15090"/>
                  </a:lnTo>
                  <a:lnTo>
                    <a:pt x="40417" y="25780"/>
                  </a:lnTo>
                  <a:lnTo>
                    <a:pt x="35771" y="33535"/>
                  </a:lnTo>
                  <a:lnTo>
                    <a:pt x="31125" y="25780"/>
                  </a:lnTo>
                  <a:lnTo>
                    <a:pt x="22077" y="15090"/>
                  </a:lnTo>
                  <a:lnTo>
                    <a:pt x="10933" y="5239"/>
                  </a:lnTo>
                  <a:lnTo>
                    <a:pt x="0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03970" y="1244854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w="0" h="254000">
                  <a:moveTo>
                    <a:pt x="0" y="0"/>
                  </a:moveTo>
                  <a:lnTo>
                    <a:pt x="0" y="253413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68199" y="1471439"/>
              <a:ext cx="71755" cy="33655"/>
            </a:xfrm>
            <a:custGeom>
              <a:avLst/>
              <a:gdLst/>
              <a:ahLst/>
              <a:cxnLst/>
              <a:rect l="l" t="t" r="r" b="b"/>
              <a:pathLst>
                <a:path w="71755" h="33655">
                  <a:moveTo>
                    <a:pt x="71542" y="0"/>
                  </a:moveTo>
                  <a:lnTo>
                    <a:pt x="60608" y="5239"/>
                  </a:lnTo>
                  <a:lnTo>
                    <a:pt x="49464" y="15090"/>
                  </a:lnTo>
                  <a:lnTo>
                    <a:pt x="40417" y="25780"/>
                  </a:lnTo>
                  <a:lnTo>
                    <a:pt x="35771" y="33535"/>
                  </a:lnTo>
                  <a:lnTo>
                    <a:pt x="31125" y="25780"/>
                  </a:lnTo>
                  <a:lnTo>
                    <a:pt x="22077" y="15090"/>
                  </a:lnTo>
                  <a:lnTo>
                    <a:pt x="10933" y="5239"/>
                  </a:lnTo>
                  <a:lnTo>
                    <a:pt x="0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303970" y="1757846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w="0" h="254000">
                  <a:moveTo>
                    <a:pt x="0" y="0"/>
                  </a:moveTo>
                  <a:lnTo>
                    <a:pt x="0" y="253414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268199" y="1984432"/>
              <a:ext cx="71755" cy="33655"/>
            </a:xfrm>
            <a:custGeom>
              <a:avLst/>
              <a:gdLst/>
              <a:ahLst/>
              <a:cxnLst/>
              <a:rect l="l" t="t" r="r" b="b"/>
              <a:pathLst>
                <a:path w="71755" h="33655">
                  <a:moveTo>
                    <a:pt x="71542" y="0"/>
                  </a:moveTo>
                  <a:lnTo>
                    <a:pt x="60608" y="5239"/>
                  </a:lnTo>
                  <a:lnTo>
                    <a:pt x="49464" y="15090"/>
                  </a:lnTo>
                  <a:lnTo>
                    <a:pt x="40417" y="25780"/>
                  </a:lnTo>
                  <a:lnTo>
                    <a:pt x="35771" y="33535"/>
                  </a:lnTo>
                  <a:lnTo>
                    <a:pt x="31125" y="25780"/>
                  </a:lnTo>
                  <a:lnTo>
                    <a:pt x="22077" y="15090"/>
                  </a:lnTo>
                  <a:lnTo>
                    <a:pt x="10933" y="5239"/>
                  </a:lnTo>
                  <a:lnTo>
                    <a:pt x="0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03970" y="2270840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w="0" h="254000">
                  <a:moveTo>
                    <a:pt x="0" y="0"/>
                  </a:moveTo>
                  <a:lnTo>
                    <a:pt x="0" y="253414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268199" y="2497426"/>
              <a:ext cx="71755" cy="33655"/>
            </a:xfrm>
            <a:custGeom>
              <a:avLst/>
              <a:gdLst/>
              <a:ahLst/>
              <a:cxnLst/>
              <a:rect l="l" t="t" r="r" b="b"/>
              <a:pathLst>
                <a:path w="71755" h="33655">
                  <a:moveTo>
                    <a:pt x="71542" y="0"/>
                  </a:moveTo>
                  <a:lnTo>
                    <a:pt x="60608" y="5239"/>
                  </a:lnTo>
                  <a:lnTo>
                    <a:pt x="49464" y="15090"/>
                  </a:lnTo>
                  <a:lnTo>
                    <a:pt x="40417" y="25780"/>
                  </a:lnTo>
                  <a:lnTo>
                    <a:pt x="35771" y="33535"/>
                  </a:lnTo>
                  <a:lnTo>
                    <a:pt x="31125" y="25780"/>
                  </a:lnTo>
                  <a:lnTo>
                    <a:pt x="22077" y="15090"/>
                  </a:lnTo>
                  <a:lnTo>
                    <a:pt x="10933" y="5239"/>
                  </a:lnTo>
                  <a:lnTo>
                    <a:pt x="0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945627" y="433740"/>
            <a:ext cx="1743075" cy="233426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495"/>
              </a:spcBef>
            </a:pPr>
            <a:r>
              <a:rPr dirty="0" sz="1350" spc="25">
                <a:latin typeface="Trebuchet MS"/>
                <a:cs typeface="Trebuchet MS"/>
              </a:rPr>
              <a:t>EDITING</a:t>
            </a:r>
            <a:endParaRPr sz="1350">
              <a:latin typeface="Trebuchet MS"/>
              <a:cs typeface="Trebuchet MS"/>
            </a:endParaRPr>
          </a:p>
          <a:p>
            <a:pPr marL="83185" marR="667385" indent="337820">
              <a:lnSpc>
                <a:spcPct val="124700"/>
              </a:lnSpc>
            </a:pPr>
            <a:r>
              <a:rPr dirty="0" sz="1350" spc="-105">
                <a:latin typeface="Trebuchet MS"/>
                <a:cs typeface="Trebuchet MS"/>
              </a:rPr>
              <a:t>remove </a:t>
            </a:r>
            <a:r>
              <a:rPr dirty="0" sz="1350" spc="50">
                <a:latin typeface="Trebuchet MS"/>
                <a:cs typeface="Trebuchet MS"/>
              </a:rPr>
              <a:t>E  </a:t>
            </a:r>
            <a:r>
              <a:rPr dirty="0" sz="1350" spc="25">
                <a:latin typeface="Trebuchet MS"/>
                <a:cs typeface="Trebuchet MS"/>
              </a:rPr>
              <a:t>DITING</a:t>
            </a:r>
            <a:endParaRPr sz="1350">
              <a:latin typeface="Trebuchet MS"/>
              <a:cs typeface="Trebuchet MS"/>
            </a:endParaRPr>
          </a:p>
          <a:p>
            <a:pPr marL="37465" marR="789940" indent="383540">
              <a:lnSpc>
                <a:spcPct val="124700"/>
              </a:lnSpc>
            </a:pPr>
            <a:r>
              <a:rPr dirty="0" sz="1350" spc="-85">
                <a:latin typeface="Trebuchet MS"/>
                <a:cs typeface="Trebuchet MS"/>
              </a:rPr>
              <a:t>insert </a:t>
            </a:r>
            <a:r>
              <a:rPr dirty="0" sz="1350" spc="70">
                <a:latin typeface="Trebuchet MS"/>
                <a:cs typeface="Trebuchet MS"/>
              </a:rPr>
              <a:t>S  </a:t>
            </a:r>
            <a:r>
              <a:rPr dirty="0" sz="1350" spc="30">
                <a:latin typeface="Trebuchet MS"/>
                <a:cs typeface="Trebuchet MS"/>
              </a:rPr>
              <a:t>DISTING</a:t>
            </a:r>
            <a:endParaRPr sz="1350">
              <a:latin typeface="Trebuchet MS"/>
              <a:cs typeface="Trebuchet MS"/>
            </a:endParaRPr>
          </a:p>
          <a:p>
            <a:pPr marL="421640">
              <a:lnSpc>
                <a:spcPct val="100000"/>
              </a:lnSpc>
              <a:spcBef>
                <a:spcPts val="285"/>
              </a:spcBef>
            </a:pPr>
            <a:r>
              <a:rPr dirty="0" sz="1350" spc="-110">
                <a:latin typeface="Trebuchet MS"/>
                <a:cs typeface="Trebuchet MS"/>
              </a:rPr>
              <a:t>replace </a:t>
            </a:r>
            <a:r>
              <a:rPr dirty="0" sz="1350" spc="-20">
                <a:latin typeface="Trebuchet MS"/>
                <a:cs typeface="Trebuchet MS"/>
              </a:rPr>
              <a:t>I </a:t>
            </a:r>
            <a:r>
              <a:rPr dirty="0" sz="1350" spc="-90">
                <a:latin typeface="Trebuchet MS"/>
                <a:cs typeface="Trebuchet MS"/>
              </a:rPr>
              <a:t>with </a:t>
            </a:r>
            <a:r>
              <a:rPr dirty="0" sz="1350" spc="-95">
                <a:latin typeface="Trebuchet MS"/>
                <a:cs typeface="Trebuchet MS"/>
              </a:rPr>
              <a:t>by</a:t>
            </a:r>
            <a:r>
              <a:rPr dirty="0" sz="1350" spc="-25">
                <a:latin typeface="Trebuchet MS"/>
                <a:cs typeface="Trebuchet MS"/>
              </a:rPr>
              <a:t> </a:t>
            </a:r>
            <a:r>
              <a:rPr dirty="0" sz="1350" spc="65">
                <a:latin typeface="Trebuchet MS"/>
                <a:cs typeface="Trebuchet MS"/>
              </a:rPr>
              <a:t>A</a:t>
            </a:r>
            <a:endParaRPr sz="1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1350" spc="25">
                <a:latin typeface="Trebuchet MS"/>
                <a:cs typeface="Trebuchet MS"/>
              </a:rPr>
              <a:t>DISTANG</a:t>
            </a:r>
            <a:endParaRPr sz="1350">
              <a:latin typeface="Trebuchet MS"/>
              <a:cs typeface="Trebuchet MS"/>
            </a:endParaRPr>
          </a:p>
          <a:p>
            <a:pPr marL="421640">
              <a:lnSpc>
                <a:spcPct val="100000"/>
              </a:lnSpc>
              <a:spcBef>
                <a:spcPts val="285"/>
              </a:spcBef>
            </a:pPr>
            <a:r>
              <a:rPr dirty="0" sz="1350" spc="-110">
                <a:latin typeface="Trebuchet MS"/>
                <a:cs typeface="Trebuchet MS"/>
              </a:rPr>
              <a:t>replace </a:t>
            </a:r>
            <a:r>
              <a:rPr dirty="0" sz="1350" spc="-50">
                <a:latin typeface="Trebuchet MS"/>
                <a:cs typeface="Trebuchet MS"/>
              </a:rPr>
              <a:t>G </a:t>
            </a:r>
            <a:r>
              <a:rPr dirty="0" sz="1350" spc="-90">
                <a:latin typeface="Trebuchet MS"/>
                <a:cs typeface="Trebuchet MS"/>
              </a:rPr>
              <a:t>with </a:t>
            </a:r>
            <a:r>
              <a:rPr dirty="0" sz="1350" spc="20">
                <a:latin typeface="Trebuchet MS"/>
                <a:cs typeface="Trebuchet MS"/>
              </a:rPr>
              <a:t>C</a:t>
            </a:r>
            <a:endParaRPr sz="1350">
              <a:latin typeface="Trebuchet MS"/>
              <a:cs typeface="Trebuchet MS"/>
            </a:endParaRPr>
          </a:p>
          <a:p>
            <a:pPr marL="14604">
              <a:lnSpc>
                <a:spcPct val="100000"/>
              </a:lnSpc>
              <a:spcBef>
                <a:spcPts val="515"/>
              </a:spcBef>
            </a:pPr>
            <a:r>
              <a:rPr dirty="0" sz="1350" spc="35">
                <a:latin typeface="Trebuchet MS"/>
                <a:cs typeface="Trebuchet MS"/>
              </a:rPr>
              <a:t>DISTANC</a:t>
            </a:r>
            <a:endParaRPr sz="135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774" y="130073"/>
            <a:ext cx="4006850" cy="322580"/>
          </a:xfrm>
          <a:custGeom>
            <a:avLst/>
            <a:gdLst/>
            <a:ahLst/>
            <a:cxnLst/>
            <a:rect l="l" t="t" r="r" b="b"/>
            <a:pathLst>
              <a:path w="4006850" h="322580">
                <a:moveTo>
                  <a:pt x="0" y="322338"/>
                </a:moveTo>
                <a:lnTo>
                  <a:pt x="4006443" y="322338"/>
                </a:lnTo>
                <a:lnTo>
                  <a:pt x="4006443" y="0"/>
                </a:lnTo>
                <a:lnTo>
                  <a:pt x="0" y="0"/>
                </a:lnTo>
                <a:lnTo>
                  <a:pt x="0" y="322338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14320"/>
            <a:ext cx="303720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Example: EDITING </a:t>
            </a:r>
            <a:r>
              <a:rPr dirty="0" sz="1700" spc="20" i="1">
                <a:solidFill>
                  <a:srgbClr val="007F00"/>
                </a:solidFill>
                <a:latin typeface="Arial"/>
                <a:cs typeface="Arial"/>
              </a:rPr>
              <a:t>→</a:t>
            </a:r>
            <a:r>
              <a:rPr dirty="0" sz="1700" spc="190" i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007F00"/>
                </a:solidFill>
                <a:latin typeface="LM Sans 17"/>
                <a:cs typeface="LM Sans 17"/>
              </a:rPr>
              <a:t>DISTANCE</a:t>
            </a:r>
            <a:endParaRPr sz="1700">
              <a:latin typeface="LM Sans 17"/>
              <a:cs typeface="LM Sans 1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0774" y="452412"/>
            <a:ext cx="4006850" cy="2853055"/>
            <a:chOff x="300774" y="452412"/>
            <a:chExt cx="4006850" cy="2853055"/>
          </a:xfrm>
        </p:grpSpPr>
        <p:sp>
          <p:nvSpPr>
            <p:cNvPr id="5" name="object 5"/>
            <p:cNvSpPr/>
            <p:nvPr/>
          </p:nvSpPr>
          <p:spPr>
            <a:xfrm>
              <a:off x="300774" y="452412"/>
              <a:ext cx="4006850" cy="2853055"/>
            </a:xfrm>
            <a:custGeom>
              <a:avLst/>
              <a:gdLst/>
              <a:ahLst/>
              <a:cxnLst/>
              <a:rect l="l" t="t" r="r" b="b"/>
              <a:pathLst>
                <a:path w="4006850" h="2853054">
                  <a:moveTo>
                    <a:pt x="4006443" y="0"/>
                  </a:moveTo>
                  <a:lnTo>
                    <a:pt x="0" y="0"/>
                  </a:lnTo>
                  <a:lnTo>
                    <a:pt x="0" y="2852750"/>
                  </a:lnTo>
                  <a:lnTo>
                    <a:pt x="4006443" y="2852750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03970" y="731860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w="0" h="254000">
                  <a:moveTo>
                    <a:pt x="0" y="0"/>
                  </a:moveTo>
                  <a:lnTo>
                    <a:pt x="0" y="253413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68199" y="958445"/>
              <a:ext cx="71755" cy="33655"/>
            </a:xfrm>
            <a:custGeom>
              <a:avLst/>
              <a:gdLst/>
              <a:ahLst/>
              <a:cxnLst/>
              <a:rect l="l" t="t" r="r" b="b"/>
              <a:pathLst>
                <a:path w="71755" h="33655">
                  <a:moveTo>
                    <a:pt x="71542" y="0"/>
                  </a:moveTo>
                  <a:lnTo>
                    <a:pt x="60608" y="5239"/>
                  </a:lnTo>
                  <a:lnTo>
                    <a:pt x="49464" y="15090"/>
                  </a:lnTo>
                  <a:lnTo>
                    <a:pt x="40417" y="25780"/>
                  </a:lnTo>
                  <a:lnTo>
                    <a:pt x="35771" y="33535"/>
                  </a:lnTo>
                  <a:lnTo>
                    <a:pt x="31125" y="25780"/>
                  </a:lnTo>
                  <a:lnTo>
                    <a:pt x="22077" y="15090"/>
                  </a:lnTo>
                  <a:lnTo>
                    <a:pt x="10933" y="5239"/>
                  </a:lnTo>
                  <a:lnTo>
                    <a:pt x="0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03970" y="1244854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w="0" h="254000">
                  <a:moveTo>
                    <a:pt x="0" y="0"/>
                  </a:moveTo>
                  <a:lnTo>
                    <a:pt x="0" y="253413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68199" y="1471439"/>
              <a:ext cx="71755" cy="33655"/>
            </a:xfrm>
            <a:custGeom>
              <a:avLst/>
              <a:gdLst/>
              <a:ahLst/>
              <a:cxnLst/>
              <a:rect l="l" t="t" r="r" b="b"/>
              <a:pathLst>
                <a:path w="71755" h="33655">
                  <a:moveTo>
                    <a:pt x="71542" y="0"/>
                  </a:moveTo>
                  <a:lnTo>
                    <a:pt x="60608" y="5239"/>
                  </a:lnTo>
                  <a:lnTo>
                    <a:pt x="49464" y="15090"/>
                  </a:lnTo>
                  <a:lnTo>
                    <a:pt x="40417" y="25780"/>
                  </a:lnTo>
                  <a:lnTo>
                    <a:pt x="35771" y="33535"/>
                  </a:lnTo>
                  <a:lnTo>
                    <a:pt x="31125" y="25780"/>
                  </a:lnTo>
                  <a:lnTo>
                    <a:pt x="22077" y="15090"/>
                  </a:lnTo>
                  <a:lnTo>
                    <a:pt x="10933" y="5239"/>
                  </a:lnTo>
                  <a:lnTo>
                    <a:pt x="0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303970" y="1757846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w="0" h="254000">
                  <a:moveTo>
                    <a:pt x="0" y="0"/>
                  </a:moveTo>
                  <a:lnTo>
                    <a:pt x="0" y="253414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268199" y="1984432"/>
              <a:ext cx="71755" cy="33655"/>
            </a:xfrm>
            <a:custGeom>
              <a:avLst/>
              <a:gdLst/>
              <a:ahLst/>
              <a:cxnLst/>
              <a:rect l="l" t="t" r="r" b="b"/>
              <a:pathLst>
                <a:path w="71755" h="33655">
                  <a:moveTo>
                    <a:pt x="71542" y="0"/>
                  </a:moveTo>
                  <a:lnTo>
                    <a:pt x="60608" y="5239"/>
                  </a:lnTo>
                  <a:lnTo>
                    <a:pt x="49464" y="15090"/>
                  </a:lnTo>
                  <a:lnTo>
                    <a:pt x="40417" y="25780"/>
                  </a:lnTo>
                  <a:lnTo>
                    <a:pt x="35771" y="33535"/>
                  </a:lnTo>
                  <a:lnTo>
                    <a:pt x="31125" y="25780"/>
                  </a:lnTo>
                  <a:lnTo>
                    <a:pt x="22077" y="15090"/>
                  </a:lnTo>
                  <a:lnTo>
                    <a:pt x="10933" y="5239"/>
                  </a:lnTo>
                  <a:lnTo>
                    <a:pt x="0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03970" y="2270840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w="0" h="254000">
                  <a:moveTo>
                    <a:pt x="0" y="0"/>
                  </a:moveTo>
                  <a:lnTo>
                    <a:pt x="0" y="253414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268199" y="2497426"/>
              <a:ext cx="71755" cy="33655"/>
            </a:xfrm>
            <a:custGeom>
              <a:avLst/>
              <a:gdLst/>
              <a:ahLst/>
              <a:cxnLst/>
              <a:rect l="l" t="t" r="r" b="b"/>
              <a:pathLst>
                <a:path w="71755" h="33655">
                  <a:moveTo>
                    <a:pt x="71542" y="0"/>
                  </a:moveTo>
                  <a:lnTo>
                    <a:pt x="60608" y="5239"/>
                  </a:lnTo>
                  <a:lnTo>
                    <a:pt x="49464" y="15090"/>
                  </a:lnTo>
                  <a:lnTo>
                    <a:pt x="40417" y="25780"/>
                  </a:lnTo>
                  <a:lnTo>
                    <a:pt x="35771" y="33535"/>
                  </a:lnTo>
                  <a:lnTo>
                    <a:pt x="31125" y="25780"/>
                  </a:lnTo>
                  <a:lnTo>
                    <a:pt x="22077" y="15090"/>
                  </a:lnTo>
                  <a:lnTo>
                    <a:pt x="10933" y="5239"/>
                  </a:lnTo>
                  <a:lnTo>
                    <a:pt x="0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303970" y="2783833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w="0" h="254000">
                  <a:moveTo>
                    <a:pt x="0" y="0"/>
                  </a:moveTo>
                  <a:lnTo>
                    <a:pt x="0" y="253409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268199" y="3010414"/>
              <a:ext cx="71755" cy="33655"/>
            </a:xfrm>
            <a:custGeom>
              <a:avLst/>
              <a:gdLst/>
              <a:ahLst/>
              <a:cxnLst/>
              <a:rect l="l" t="t" r="r" b="b"/>
              <a:pathLst>
                <a:path w="71755" h="33655">
                  <a:moveTo>
                    <a:pt x="71542" y="0"/>
                  </a:moveTo>
                  <a:lnTo>
                    <a:pt x="60608" y="5239"/>
                  </a:lnTo>
                  <a:lnTo>
                    <a:pt x="49464" y="15090"/>
                  </a:lnTo>
                  <a:lnTo>
                    <a:pt x="40417" y="25780"/>
                  </a:lnTo>
                  <a:lnTo>
                    <a:pt x="35771" y="33535"/>
                  </a:lnTo>
                  <a:lnTo>
                    <a:pt x="31125" y="25780"/>
                  </a:lnTo>
                  <a:lnTo>
                    <a:pt x="22077" y="15090"/>
                  </a:lnTo>
                  <a:lnTo>
                    <a:pt x="10933" y="5239"/>
                  </a:lnTo>
                  <a:lnTo>
                    <a:pt x="0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898764" y="433740"/>
            <a:ext cx="1790064" cy="284734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495"/>
              </a:spcBef>
            </a:pPr>
            <a:r>
              <a:rPr dirty="0" sz="1350" spc="25">
                <a:latin typeface="Trebuchet MS"/>
                <a:cs typeface="Trebuchet MS"/>
              </a:rPr>
              <a:t>EDITING</a:t>
            </a:r>
            <a:endParaRPr sz="1350">
              <a:latin typeface="Trebuchet MS"/>
              <a:cs typeface="Trebuchet MS"/>
            </a:endParaRPr>
          </a:p>
          <a:p>
            <a:pPr marL="130175" marR="667385" indent="337820">
              <a:lnSpc>
                <a:spcPct val="124700"/>
              </a:lnSpc>
            </a:pPr>
            <a:r>
              <a:rPr dirty="0" sz="1350" spc="-105">
                <a:latin typeface="Trebuchet MS"/>
                <a:cs typeface="Trebuchet MS"/>
              </a:rPr>
              <a:t>remove </a:t>
            </a:r>
            <a:r>
              <a:rPr dirty="0" sz="1350" spc="50">
                <a:latin typeface="Trebuchet MS"/>
                <a:cs typeface="Trebuchet MS"/>
              </a:rPr>
              <a:t>E  </a:t>
            </a:r>
            <a:r>
              <a:rPr dirty="0" sz="1350" spc="25">
                <a:latin typeface="Trebuchet MS"/>
                <a:cs typeface="Trebuchet MS"/>
              </a:rPr>
              <a:t>DITING</a:t>
            </a:r>
            <a:endParaRPr sz="1350">
              <a:latin typeface="Trebuchet MS"/>
              <a:cs typeface="Trebuchet MS"/>
            </a:endParaRPr>
          </a:p>
          <a:p>
            <a:pPr marL="84455" marR="789940" indent="383540">
              <a:lnSpc>
                <a:spcPct val="124700"/>
              </a:lnSpc>
            </a:pPr>
            <a:r>
              <a:rPr dirty="0" sz="1350" spc="-85">
                <a:latin typeface="Trebuchet MS"/>
                <a:cs typeface="Trebuchet MS"/>
              </a:rPr>
              <a:t>insert </a:t>
            </a:r>
            <a:r>
              <a:rPr dirty="0" sz="1350" spc="70">
                <a:latin typeface="Trebuchet MS"/>
                <a:cs typeface="Trebuchet MS"/>
              </a:rPr>
              <a:t>S  </a:t>
            </a:r>
            <a:r>
              <a:rPr dirty="0" sz="1350" spc="30">
                <a:latin typeface="Trebuchet MS"/>
                <a:cs typeface="Trebuchet MS"/>
              </a:rPr>
              <a:t>DISTING</a:t>
            </a:r>
            <a:endParaRPr sz="1350">
              <a:latin typeface="Trebuchet MS"/>
              <a:cs typeface="Trebuchet MS"/>
            </a:endParaRPr>
          </a:p>
          <a:p>
            <a:pPr marL="468630">
              <a:lnSpc>
                <a:spcPct val="100000"/>
              </a:lnSpc>
              <a:spcBef>
                <a:spcPts val="285"/>
              </a:spcBef>
            </a:pPr>
            <a:r>
              <a:rPr dirty="0" sz="1350" spc="-110">
                <a:latin typeface="Trebuchet MS"/>
                <a:cs typeface="Trebuchet MS"/>
              </a:rPr>
              <a:t>replace </a:t>
            </a:r>
            <a:r>
              <a:rPr dirty="0" sz="1350" spc="-20">
                <a:latin typeface="Trebuchet MS"/>
                <a:cs typeface="Trebuchet MS"/>
              </a:rPr>
              <a:t>I </a:t>
            </a:r>
            <a:r>
              <a:rPr dirty="0" sz="1350" spc="-90">
                <a:latin typeface="Trebuchet MS"/>
                <a:cs typeface="Trebuchet MS"/>
              </a:rPr>
              <a:t>with </a:t>
            </a:r>
            <a:r>
              <a:rPr dirty="0" sz="1350" spc="-95">
                <a:latin typeface="Trebuchet MS"/>
                <a:cs typeface="Trebuchet MS"/>
              </a:rPr>
              <a:t>by</a:t>
            </a:r>
            <a:r>
              <a:rPr dirty="0" sz="1350" spc="-25">
                <a:latin typeface="Trebuchet MS"/>
                <a:cs typeface="Trebuchet MS"/>
              </a:rPr>
              <a:t> </a:t>
            </a:r>
            <a:r>
              <a:rPr dirty="0" sz="1350" spc="65">
                <a:latin typeface="Trebuchet MS"/>
                <a:cs typeface="Trebuchet MS"/>
              </a:rPr>
              <a:t>A</a:t>
            </a:r>
            <a:endParaRPr sz="1350">
              <a:latin typeface="Trebuchet MS"/>
              <a:cs typeface="Trebuchet MS"/>
            </a:endParaRPr>
          </a:p>
          <a:p>
            <a:pPr marL="59055">
              <a:lnSpc>
                <a:spcPct val="100000"/>
              </a:lnSpc>
              <a:spcBef>
                <a:spcPts val="515"/>
              </a:spcBef>
            </a:pPr>
            <a:r>
              <a:rPr dirty="0" sz="1350" spc="25">
                <a:latin typeface="Trebuchet MS"/>
                <a:cs typeface="Trebuchet MS"/>
              </a:rPr>
              <a:t>DISTANG</a:t>
            </a:r>
            <a:endParaRPr sz="1350">
              <a:latin typeface="Trebuchet MS"/>
              <a:cs typeface="Trebuchet MS"/>
            </a:endParaRPr>
          </a:p>
          <a:p>
            <a:pPr marL="468630">
              <a:lnSpc>
                <a:spcPct val="100000"/>
              </a:lnSpc>
              <a:spcBef>
                <a:spcPts val="285"/>
              </a:spcBef>
            </a:pPr>
            <a:r>
              <a:rPr dirty="0" sz="1350" spc="-110">
                <a:latin typeface="Trebuchet MS"/>
                <a:cs typeface="Trebuchet MS"/>
              </a:rPr>
              <a:t>replace </a:t>
            </a:r>
            <a:r>
              <a:rPr dirty="0" sz="1350" spc="-50">
                <a:latin typeface="Trebuchet MS"/>
                <a:cs typeface="Trebuchet MS"/>
              </a:rPr>
              <a:t>G </a:t>
            </a:r>
            <a:r>
              <a:rPr dirty="0" sz="1350" spc="-90">
                <a:latin typeface="Trebuchet MS"/>
                <a:cs typeface="Trebuchet MS"/>
              </a:rPr>
              <a:t>with </a:t>
            </a:r>
            <a:r>
              <a:rPr dirty="0" sz="1350" spc="20">
                <a:latin typeface="Trebuchet MS"/>
                <a:cs typeface="Trebuchet MS"/>
              </a:rPr>
              <a:t>C</a:t>
            </a:r>
            <a:endParaRPr sz="1350">
              <a:latin typeface="Trebuchet MS"/>
              <a:cs typeface="Trebuchet MS"/>
            </a:endParaRPr>
          </a:p>
          <a:p>
            <a:pPr marL="61594">
              <a:lnSpc>
                <a:spcPct val="100000"/>
              </a:lnSpc>
              <a:spcBef>
                <a:spcPts val="515"/>
              </a:spcBef>
            </a:pPr>
            <a:r>
              <a:rPr dirty="0" sz="1350" spc="35">
                <a:latin typeface="Trebuchet MS"/>
                <a:cs typeface="Trebuchet MS"/>
              </a:rPr>
              <a:t>DISTANC</a:t>
            </a:r>
            <a:endParaRPr sz="1350">
              <a:latin typeface="Trebuchet MS"/>
              <a:cs typeface="Trebuchet MS"/>
            </a:endParaRPr>
          </a:p>
          <a:p>
            <a:pPr marL="12700" marR="782955" indent="455930">
              <a:lnSpc>
                <a:spcPct val="124700"/>
              </a:lnSpc>
            </a:pPr>
            <a:r>
              <a:rPr dirty="0" sz="1350" spc="-85">
                <a:latin typeface="Trebuchet MS"/>
                <a:cs typeface="Trebuchet MS"/>
              </a:rPr>
              <a:t>insert </a:t>
            </a:r>
            <a:r>
              <a:rPr dirty="0" sz="1350" spc="50">
                <a:latin typeface="Trebuchet MS"/>
                <a:cs typeface="Trebuchet MS"/>
              </a:rPr>
              <a:t>E  </a:t>
            </a:r>
            <a:r>
              <a:rPr dirty="0" sz="1350" spc="40">
                <a:latin typeface="Trebuchet MS"/>
                <a:cs typeface="Trebuchet MS"/>
              </a:rPr>
              <a:t>DISTANCE</a:t>
            </a:r>
            <a:endParaRPr sz="135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774" y="181940"/>
            <a:ext cx="4006850" cy="322580"/>
          </a:xfrm>
          <a:custGeom>
            <a:avLst/>
            <a:gdLst/>
            <a:ahLst/>
            <a:cxnLst/>
            <a:rect l="l" t="t" r="r" b="b"/>
            <a:pathLst>
              <a:path w="4006850" h="322580">
                <a:moveTo>
                  <a:pt x="0" y="322351"/>
                </a:moveTo>
                <a:lnTo>
                  <a:pt x="4006443" y="322351"/>
                </a:lnTo>
                <a:lnTo>
                  <a:pt x="4006443" y="0"/>
                </a:lnTo>
                <a:lnTo>
                  <a:pt x="0" y="0"/>
                </a:lnTo>
                <a:lnTo>
                  <a:pt x="0" y="322351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166187"/>
            <a:ext cx="173736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Example:</a:t>
            </a:r>
            <a:r>
              <a:rPr dirty="0" sz="1700" spc="135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>
                <a:solidFill>
                  <a:srgbClr val="007F00"/>
                </a:solidFill>
                <a:latin typeface="LM Sans 17"/>
                <a:cs typeface="LM Sans 17"/>
              </a:rPr>
              <a:t>alignment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774" y="504291"/>
            <a:ext cx="4006850" cy="2723515"/>
          </a:xfrm>
          <a:custGeom>
            <a:avLst/>
            <a:gdLst/>
            <a:ahLst/>
            <a:cxnLst/>
            <a:rect l="l" t="t" r="r" b="b"/>
            <a:pathLst>
              <a:path w="4006850" h="2723515">
                <a:moveTo>
                  <a:pt x="4006443" y="0"/>
                </a:moveTo>
                <a:lnTo>
                  <a:pt x="0" y="0"/>
                </a:lnTo>
                <a:lnTo>
                  <a:pt x="0" y="2723070"/>
                </a:lnTo>
                <a:lnTo>
                  <a:pt x="4006443" y="2723070"/>
                </a:lnTo>
                <a:lnTo>
                  <a:pt x="4006443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08912" y="1507198"/>
          <a:ext cx="2295525" cy="522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  <a:gridCol w="252094"/>
                <a:gridCol w="252094"/>
                <a:gridCol w="252094"/>
                <a:gridCol w="252094"/>
              </a:tblGrid>
              <a:tr h="251997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630"/>
                        </a:lnSpc>
                      </a:pPr>
                      <a:r>
                        <a:rPr dirty="0" sz="1400" i="1">
                          <a:latin typeface="Arial"/>
                          <a:cs typeface="Arial"/>
                        </a:rPr>
                        <a:t>−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630"/>
                        </a:lnSpc>
                      </a:pPr>
                      <a:r>
                        <a:rPr dirty="0" sz="1400" i="1">
                          <a:latin typeface="Arial"/>
                          <a:cs typeface="Arial"/>
                        </a:rPr>
                        <a:t>−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51997">
                <a:tc>
                  <a:txBody>
                    <a:bodyPr/>
                    <a:lstStyle/>
                    <a:p>
                      <a:pPr marL="54610">
                        <a:lnSpc>
                          <a:spcPts val="1630"/>
                        </a:lnSpc>
                      </a:pPr>
                      <a:r>
                        <a:rPr dirty="0" sz="1400" i="1">
                          <a:latin typeface="Arial"/>
                          <a:cs typeface="Arial"/>
                        </a:rPr>
                        <a:t>−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086521" y="2712946"/>
            <a:ext cx="5314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80">
                <a:latin typeface="Trebuchet MS"/>
                <a:cs typeface="Trebuchet MS"/>
              </a:rPr>
              <a:t>cost:</a:t>
            </a:r>
            <a:r>
              <a:rPr dirty="0" sz="1400" spc="105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774" y="181940"/>
            <a:ext cx="4006850" cy="3045460"/>
            <a:chOff x="300774" y="181940"/>
            <a:chExt cx="4006850" cy="3045460"/>
          </a:xfrm>
        </p:grpSpPr>
        <p:sp>
          <p:nvSpPr>
            <p:cNvPr id="3" name="object 3"/>
            <p:cNvSpPr/>
            <p:nvPr/>
          </p:nvSpPr>
          <p:spPr>
            <a:xfrm>
              <a:off x="300774" y="181940"/>
              <a:ext cx="4006850" cy="322580"/>
            </a:xfrm>
            <a:custGeom>
              <a:avLst/>
              <a:gdLst/>
              <a:ahLst/>
              <a:cxnLst/>
              <a:rect l="l" t="t" r="r" b="b"/>
              <a:pathLst>
                <a:path w="4006850" h="322580">
                  <a:moveTo>
                    <a:pt x="0" y="322351"/>
                  </a:moveTo>
                  <a:lnTo>
                    <a:pt x="4006443" y="322351"/>
                  </a:lnTo>
                  <a:lnTo>
                    <a:pt x="4006443" y="0"/>
                  </a:lnTo>
                  <a:lnTo>
                    <a:pt x="0" y="0"/>
                  </a:lnTo>
                  <a:lnTo>
                    <a:pt x="0" y="322351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0774" y="504291"/>
              <a:ext cx="4006850" cy="2723515"/>
            </a:xfrm>
            <a:custGeom>
              <a:avLst/>
              <a:gdLst/>
              <a:ahLst/>
              <a:cxnLst/>
              <a:rect l="l" t="t" r="r" b="b"/>
              <a:pathLst>
                <a:path w="4006850" h="2723515">
                  <a:moveTo>
                    <a:pt x="4006443" y="0"/>
                  </a:moveTo>
                  <a:lnTo>
                    <a:pt x="0" y="0"/>
                  </a:lnTo>
                  <a:lnTo>
                    <a:pt x="0" y="2723070"/>
                  </a:lnTo>
                  <a:lnTo>
                    <a:pt x="4006443" y="2723070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08912" y="1507198"/>
          <a:ext cx="2295525" cy="522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  <a:gridCol w="252094"/>
                <a:gridCol w="252094"/>
                <a:gridCol w="252094"/>
                <a:gridCol w="252094"/>
              </a:tblGrid>
              <a:tr h="251997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630"/>
                        </a:lnSpc>
                      </a:pPr>
                      <a:r>
                        <a:rPr dirty="0" sz="1400" i="1">
                          <a:latin typeface="Arial"/>
                          <a:cs typeface="Arial"/>
                        </a:rPr>
                        <a:t>−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630"/>
                        </a:lnSpc>
                      </a:pPr>
                      <a:r>
                        <a:rPr dirty="0" sz="1400" i="1">
                          <a:latin typeface="Arial"/>
                          <a:cs typeface="Arial"/>
                        </a:rPr>
                        <a:t>−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51997">
                <a:tc>
                  <a:txBody>
                    <a:bodyPr/>
                    <a:lstStyle/>
                    <a:p>
                      <a:pPr marL="54610">
                        <a:lnSpc>
                          <a:spcPts val="1630"/>
                        </a:lnSpc>
                      </a:pPr>
                      <a:r>
                        <a:rPr dirty="0" sz="1400" i="1">
                          <a:latin typeface="Arial"/>
                          <a:cs typeface="Arial"/>
                        </a:rPr>
                        <a:t>−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16305" y="2358247"/>
            <a:ext cx="5911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0">
                <a:solidFill>
                  <a:srgbClr val="006EB8"/>
                </a:solidFill>
                <a:latin typeface="Trebuchet MS"/>
                <a:cs typeface="Trebuchet MS"/>
              </a:rPr>
              <a:t>deletion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6521" y="2352951"/>
            <a:ext cx="979169" cy="604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84480">
              <a:lnSpc>
                <a:spcPct val="100000"/>
              </a:lnSpc>
              <a:spcBef>
                <a:spcPts val="135"/>
              </a:spcBef>
            </a:pPr>
            <a:r>
              <a:rPr dirty="0" sz="1400" spc="-75">
                <a:solidFill>
                  <a:srgbClr val="006EB8"/>
                </a:solidFill>
                <a:latin typeface="Trebuchet MS"/>
                <a:cs typeface="Trebuchet MS"/>
              </a:rPr>
              <a:t>insertions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400" spc="-80">
                <a:latin typeface="Trebuchet MS"/>
                <a:cs typeface="Trebuchet MS"/>
              </a:rPr>
              <a:t>cost:</a:t>
            </a:r>
            <a:r>
              <a:rPr dirty="0" sz="1400" spc="170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166187"/>
            <a:ext cx="3660140" cy="9963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Example:</a:t>
            </a:r>
            <a:r>
              <a:rPr dirty="0" sz="1700" spc="180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>
                <a:solidFill>
                  <a:srgbClr val="007F00"/>
                </a:solidFill>
                <a:latin typeface="LM Sans 17"/>
                <a:cs typeface="LM Sans 17"/>
              </a:rPr>
              <a:t>alignment</a:t>
            </a:r>
            <a:endParaRPr sz="170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LM Sans 17"/>
              <a:cs typeface="LM Sans 17"/>
            </a:endParaRPr>
          </a:p>
          <a:p>
            <a:pPr marL="1802764">
              <a:lnSpc>
                <a:spcPts val="1625"/>
              </a:lnSpc>
            </a:pPr>
            <a:r>
              <a:rPr dirty="0" sz="1400" spc="-70">
                <a:solidFill>
                  <a:srgbClr val="006EB8"/>
                </a:solidFill>
                <a:latin typeface="Trebuchet MS"/>
                <a:cs typeface="Trebuchet MS"/>
              </a:rPr>
              <a:t>substitutions/mismatches</a:t>
            </a:r>
            <a:endParaRPr sz="1400">
              <a:latin typeface="Trebuchet MS"/>
              <a:cs typeface="Trebuchet MS"/>
            </a:endParaRPr>
          </a:p>
          <a:p>
            <a:pPr marL="267335">
              <a:lnSpc>
                <a:spcPts val="1625"/>
              </a:lnSpc>
            </a:pPr>
            <a:r>
              <a:rPr dirty="0" sz="1400" spc="-90">
                <a:solidFill>
                  <a:srgbClr val="006EB8"/>
                </a:solidFill>
                <a:latin typeface="Trebuchet MS"/>
                <a:cs typeface="Trebuchet MS"/>
              </a:rPr>
              <a:t>matches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02921" y="1016982"/>
            <a:ext cx="2499995" cy="1353820"/>
            <a:chOff x="902921" y="1016982"/>
            <a:chExt cx="2499995" cy="1353820"/>
          </a:xfrm>
        </p:grpSpPr>
        <p:sp>
          <p:nvSpPr>
            <p:cNvPr id="10" name="object 10"/>
            <p:cNvSpPr/>
            <p:nvPr/>
          </p:nvSpPr>
          <p:spPr>
            <a:xfrm>
              <a:off x="911920" y="2043087"/>
              <a:ext cx="432434" cy="313690"/>
            </a:xfrm>
            <a:custGeom>
              <a:avLst/>
              <a:gdLst/>
              <a:ahLst/>
              <a:cxnLst/>
              <a:rect l="l" t="t" r="r" b="b"/>
              <a:pathLst>
                <a:path w="432434" h="313689">
                  <a:moveTo>
                    <a:pt x="0" y="313289"/>
                  </a:moveTo>
                  <a:lnTo>
                    <a:pt x="16531" y="250495"/>
                  </a:lnTo>
                  <a:lnTo>
                    <a:pt x="60496" y="207295"/>
                  </a:lnTo>
                  <a:lnTo>
                    <a:pt x="123455" y="177839"/>
                  </a:lnTo>
                  <a:lnTo>
                    <a:pt x="196966" y="156274"/>
                  </a:lnTo>
                  <a:lnTo>
                    <a:pt x="235040" y="146622"/>
                  </a:lnTo>
                  <a:lnTo>
                    <a:pt x="272587" y="136749"/>
                  </a:lnTo>
                  <a:lnTo>
                    <a:pt x="341877" y="113413"/>
                  </a:lnTo>
                  <a:lnTo>
                    <a:pt x="396394" y="80415"/>
                  </a:lnTo>
                  <a:lnTo>
                    <a:pt x="427698" y="31902"/>
                  </a:lnTo>
                  <a:lnTo>
                    <a:pt x="432007" y="0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08156" y="2036380"/>
              <a:ext cx="71755" cy="33655"/>
            </a:xfrm>
            <a:custGeom>
              <a:avLst/>
              <a:gdLst/>
              <a:ahLst/>
              <a:cxnLst/>
              <a:rect l="l" t="t" r="r" b="b"/>
              <a:pathLst>
                <a:path w="71755" h="33655">
                  <a:moveTo>
                    <a:pt x="0" y="33535"/>
                  </a:moveTo>
                  <a:lnTo>
                    <a:pt x="10933" y="28295"/>
                  </a:lnTo>
                  <a:lnTo>
                    <a:pt x="22077" y="18444"/>
                  </a:lnTo>
                  <a:lnTo>
                    <a:pt x="31125" y="7754"/>
                  </a:lnTo>
                  <a:lnTo>
                    <a:pt x="35771" y="0"/>
                  </a:lnTo>
                  <a:lnTo>
                    <a:pt x="40417" y="7754"/>
                  </a:lnTo>
                  <a:lnTo>
                    <a:pt x="49464" y="18444"/>
                  </a:lnTo>
                  <a:lnTo>
                    <a:pt x="60608" y="28295"/>
                  </a:lnTo>
                  <a:lnTo>
                    <a:pt x="71542" y="33535"/>
                  </a:lnTo>
                </a:path>
              </a:pathLst>
            </a:custGeom>
            <a:ln w="143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099932" y="2043087"/>
              <a:ext cx="589915" cy="318770"/>
            </a:xfrm>
            <a:custGeom>
              <a:avLst/>
              <a:gdLst/>
              <a:ahLst/>
              <a:cxnLst/>
              <a:rect l="l" t="t" r="r" b="b"/>
              <a:pathLst>
                <a:path w="589914" h="318769">
                  <a:moveTo>
                    <a:pt x="589711" y="318588"/>
                  </a:moveTo>
                  <a:lnTo>
                    <a:pt x="563967" y="255851"/>
                  </a:lnTo>
                  <a:lnTo>
                    <a:pt x="516517" y="213035"/>
                  </a:lnTo>
                  <a:lnTo>
                    <a:pt x="452762" y="185517"/>
                  </a:lnTo>
                  <a:lnTo>
                    <a:pt x="378103" y="168672"/>
                  </a:lnTo>
                  <a:lnTo>
                    <a:pt x="338372" y="162807"/>
                  </a:lnTo>
                  <a:lnTo>
                    <a:pt x="297940" y="157877"/>
                  </a:lnTo>
                  <a:lnTo>
                    <a:pt x="257482" y="153303"/>
                  </a:lnTo>
                  <a:lnTo>
                    <a:pt x="217674" y="148507"/>
                  </a:lnTo>
                  <a:lnTo>
                    <a:pt x="179190" y="142912"/>
                  </a:lnTo>
                  <a:lnTo>
                    <a:pt x="108895" y="127010"/>
                  </a:lnTo>
                  <a:lnTo>
                    <a:pt x="51998" y="100973"/>
                  </a:lnTo>
                  <a:lnTo>
                    <a:pt x="13899" y="60178"/>
                  </a:lnTo>
                  <a:lnTo>
                    <a:pt x="3587" y="32800"/>
                  </a:lnTo>
                  <a:lnTo>
                    <a:pt x="0" y="0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064161" y="2036380"/>
              <a:ext cx="71755" cy="33655"/>
            </a:xfrm>
            <a:custGeom>
              <a:avLst/>
              <a:gdLst/>
              <a:ahLst/>
              <a:cxnLst/>
              <a:rect l="l" t="t" r="r" b="b"/>
              <a:pathLst>
                <a:path w="71755" h="33655">
                  <a:moveTo>
                    <a:pt x="0" y="33535"/>
                  </a:moveTo>
                  <a:lnTo>
                    <a:pt x="10933" y="28295"/>
                  </a:lnTo>
                  <a:lnTo>
                    <a:pt x="22077" y="18444"/>
                  </a:lnTo>
                  <a:lnTo>
                    <a:pt x="31125" y="7754"/>
                  </a:lnTo>
                  <a:lnTo>
                    <a:pt x="35771" y="0"/>
                  </a:lnTo>
                  <a:lnTo>
                    <a:pt x="40417" y="7754"/>
                  </a:lnTo>
                  <a:lnTo>
                    <a:pt x="49464" y="18444"/>
                  </a:lnTo>
                  <a:lnTo>
                    <a:pt x="60608" y="28295"/>
                  </a:lnTo>
                  <a:lnTo>
                    <a:pt x="71542" y="33535"/>
                  </a:lnTo>
                </a:path>
              </a:pathLst>
            </a:custGeom>
            <a:ln w="143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734246" y="2043087"/>
              <a:ext cx="626110" cy="318770"/>
            </a:xfrm>
            <a:custGeom>
              <a:avLst/>
              <a:gdLst/>
              <a:ahLst/>
              <a:cxnLst/>
              <a:rect l="l" t="t" r="r" b="b"/>
              <a:pathLst>
                <a:path w="626110" h="318769">
                  <a:moveTo>
                    <a:pt x="0" y="318588"/>
                  </a:moveTo>
                  <a:lnTo>
                    <a:pt x="23802" y="258048"/>
                  </a:lnTo>
                  <a:lnTo>
                    <a:pt x="67270" y="215832"/>
                  </a:lnTo>
                  <a:lnTo>
                    <a:pt x="126035" y="188127"/>
                  </a:lnTo>
                  <a:lnTo>
                    <a:pt x="195727" y="171123"/>
                  </a:lnTo>
                  <a:lnTo>
                    <a:pt x="271977" y="161009"/>
                  </a:lnTo>
                  <a:lnTo>
                    <a:pt x="311195" y="157344"/>
                  </a:lnTo>
                  <a:lnTo>
                    <a:pt x="350415" y="153973"/>
                  </a:lnTo>
                  <a:lnTo>
                    <a:pt x="389090" y="150419"/>
                  </a:lnTo>
                  <a:lnTo>
                    <a:pt x="462619" y="140855"/>
                  </a:lnTo>
                  <a:lnTo>
                    <a:pt x="527415" y="124843"/>
                  </a:lnTo>
                  <a:lnTo>
                    <a:pt x="579107" y="98570"/>
                  </a:lnTo>
                  <a:lnTo>
                    <a:pt x="613326" y="58226"/>
                  </a:lnTo>
                  <a:lnTo>
                    <a:pt x="622518" y="31586"/>
                  </a:lnTo>
                  <a:lnTo>
                    <a:pt x="625703" y="0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324179" y="2036380"/>
              <a:ext cx="71755" cy="33655"/>
            </a:xfrm>
            <a:custGeom>
              <a:avLst/>
              <a:gdLst/>
              <a:ahLst/>
              <a:cxnLst/>
              <a:rect l="l" t="t" r="r" b="b"/>
              <a:pathLst>
                <a:path w="71754" h="33655">
                  <a:moveTo>
                    <a:pt x="0" y="33535"/>
                  </a:moveTo>
                  <a:lnTo>
                    <a:pt x="10933" y="28295"/>
                  </a:lnTo>
                  <a:lnTo>
                    <a:pt x="22077" y="18444"/>
                  </a:lnTo>
                  <a:lnTo>
                    <a:pt x="31125" y="7754"/>
                  </a:lnTo>
                  <a:lnTo>
                    <a:pt x="35771" y="0"/>
                  </a:lnTo>
                  <a:lnTo>
                    <a:pt x="40417" y="7754"/>
                  </a:lnTo>
                  <a:lnTo>
                    <a:pt x="49464" y="18444"/>
                  </a:lnTo>
                  <a:lnTo>
                    <a:pt x="60608" y="28295"/>
                  </a:lnTo>
                  <a:lnTo>
                    <a:pt x="71542" y="33535"/>
                  </a:lnTo>
                </a:path>
              </a:pathLst>
            </a:custGeom>
            <a:ln w="143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603944" y="1025982"/>
              <a:ext cx="310515" cy="467359"/>
            </a:xfrm>
            <a:custGeom>
              <a:avLst/>
              <a:gdLst/>
              <a:ahLst/>
              <a:cxnLst/>
              <a:rect l="l" t="t" r="r" b="b"/>
              <a:pathLst>
                <a:path w="310514" h="467359">
                  <a:moveTo>
                    <a:pt x="310222" y="0"/>
                  </a:moveTo>
                  <a:lnTo>
                    <a:pt x="270943" y="38360"/>
                  </a:lnTo>
                  <a:lnTo>
                    <a:pt x="232408" y="74892"/>
                  </a:lnTo>
                  <a:lnTo>
                    <a:pt x="195126" y="110174"/>
                  </a:lnTo>
                  <a:lnTo>
                    <a:pt x="159606" y="144789"/>
                  </a:lnTo>
                  <a:lnTo>
                    <a:pt x="126357" y="179315"/>
                  </a:lnTo>
                  <a:lnTo>
                    <a:pt x="95889" y="214334"/>
                  </a:lnTo>
                  <a:lnTo>
                    <a:pt x="68712" y="250426"/>
                  </a:lnTo>
                  <a:lnTo>
                    <a:pt x="45333" y="288170"/>
                  </a:lnTo>
                  <a:lnTo>
                    <a:pt x="26264" y="328148"/>
                  </a:lnTo>
                  <a:lnTo>
                    <a:pt x="12012" y="370939"/>
                  </a:lnTo>
                  <a:lnTo>
                    <a:pt x="3088" y="417124"/>
                  </a:lnTo>
                  <a:lnTo>
                    <a:pt x="0" y="467283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68173" y="1466437"/>
              <a:ext cx="71755" cy="33655"/>
            </a:xfrm>
            <a:custGeom>
              <a:avLst/>
              <a:gdLst/>
              <a:ahLst/>
              <a:cxnLst/>
              <a:rect l="l" t="t" r="r" b="b"/>
              <a:pathLst>
                <a:path w="71755" h="33655">
                  <a:moveTo>
                    <a:pt x="71542" y="0"/>
                  </a:moveTo>
                  <a:lnTo>
                    <a:pt x="60608" y="5239"/>
                  </a:lnTo>
                  <a:lnTo>
                    <a:pt x="49464" y="15090"/>
                  </a:lnTo>
                  <a:lnTo>
                    <a:pt x="40417" y="25780"/>
                  </a:lnTo>
                  <a:lnTo>
                    <a:pt x="35771" y="33535"/>
                  </a:lnTo>
                  <a:lnTo>
                    <a:pt x="31125" y="25780"/>
                  </a:lnTo>
                  <a:lnTo>
                    <a:pt x="22077" y="15090"/>
                  </a:lnTo>
                  <a:lnTo>
                    <a:pt x="10933" y="5239"/>
                  </a:lnTo>
                  <a:lnTo>
                    <a:pt x="0" y="0"/>
                  </a:lnTo>
                </a:path>
              </a:pathLst>
            </a:custGeom>
            <a:ln w="143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071952" y="1025982"/>
              <a:ext cx="36195" cy="467359"/>
            </a:xfrm>
            <a:custGeom>
              <a:avLst/>
              <a:gdLst/>
              <a:ahLst/>
              <a:cxnLst/>
              <a:rect l="l" t="t" r="r" b="b"/>
              <a:pathLst>
                <a:path w="36194" h="467359">
                  <a:moveTo>
                    <a:pt x="0" y="0"/>
                  </a:moveTo>
                  <a:lnTo>
                    <a:pt x="1234" y="59895"/>
                  </a:lnTo>
                  <a:lnTo>
                    <a:pt x="4542" y="114839"/>
                  </a:lnTo>
                  <a:lnTo>
                    <a:pt x="9331" y="166100"/>
                  </a:lnTo>
                  <a:lnTo>
                    <a:pt x="15008" y="214944"/>
                  </a:lnTo>
                  <a:lnTo>
                    <a:pt x="20982" y="262640"/>
                  </a:lnTo>
                  <a:lnTo>
                    <a:pt x="26660" y="310454"/>
                  </a:lnTo>
                  <a:lnTo>
                    <a:pt x="31449" y="359655"/>
                  </a:lnTo>
                  <a:lnTo>
                    <a:pt x="34757" y="411509"/>
                  </a:lnTo>
                  <a:lnTo>
                    <a:pt x="35991" y="467283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072172" y="1466437"/>
              <a:ext cx="71755" cy="33655"/>
            </a:xfrm>
            <a:custGeom>
              <a:avLst/>
              <a:gdLst/>
              <a:ahLst/>
              <a:cxnLst/>
              <a:rect l="l" t="t" r="r" b="b"/>
              <a:pathLst>
                <a:path w="71755" h="33655">
                  <a:moveTo>
                    <a:pt x="71542" y="0"/>
                  </a:moveTo>
                  <a:lnTo>
                    <a:pt x="60608" y="5239"/>
                  </a:lnTo>
                  <a:lnTo>
                    <a:pt x="49464" y="15090"/>
                  </a:lnTo>
                  <a:lnTo>
                    <a:pt x="40417" y="25780"/>
                  </a:lnTo>
                  <a:lnTo>
                    <a:pt x="35771" y="33535"/>
                  </a:lnTo>
                  <a:lnTo>
                    <a:pt x="31125" y="25780"/>
                  </a:lnTo>
                  <a:lnTo>
                    <a:pt x="22077" y="15090"/>
                  </a:lnTo>
                  <a:lnTo>
                    <a:pt x="10933" y="5239"/>
                  </a:lnTo>
                  <a:lnTo>
                    <a:pt x="0" y="0"/>
                  </a:lnTo>
                </a:path>
              </a:pathLst>
            </a:custGeom>
            <a:ln w="143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35156" y="1179982"/>
              <a:ext cx="661035" cy="313690"/>
            </a:xfrm>
            <a:custGeom>
              <a:avLst/>
              <a:gdLst/>
              <a:ahLst/>
              <a:cxnLst/>
              <a:rect l="l" t="t" r="r" b="b"/>
              <a:pathLst>
                <a:path w="661035" h="313690">
                  <a:moveTo>
                    <a:pt x="0" y="0"/>
                  </a:moveTo>
                  <a:lnTo>
                    <a:pt x="23505" y="60497"/>
                  </a:lnTo>
                  <a:lnTo>
                    <a:pt x="66308" y="102633"/>
                  </a:lnTo>
                  <a:lnTo>
                    <a:pt x="124341" y="130041"/>
                  </a:lnTo>
                  <a:lnTo>
                    <a:pt x="193535" y="146352"/>
                  </a:lnTo>
                  <a:lnTo>
                    <a:pt x="269823" y="155201"/>
                  </a:lnTo>
                  <a:lnTo>
                    <a:pt x="309356" y="157961"/>
                  </a:lnTo>
                  <a:lnTo>
                    <a:pt x="349138" y="160218"/>
                  </a:lnTo>
                  <a:lnTo>
                    <a:pt x="388658" y="162425"/>
                  </a:lnTo>
                  <a:lnTo>
                    <a:pt x="427410" y="165036"/>
                  </a:lnTo>
                  <a:lnTo>
                    <a:pt x="500573" y="173289"/>
                  </a:lnTo>
                  <a:lnTo>
                    <a:pt x="564559" y="188607"/>
                  </a:lnTo>
                  <a:lnTo>
                    <a:pt x="615299" y="214624"/>
                  </a:lnTo>
                  <a:lnTo>
                    <a:pt x="648726" y="254972"/>
                  </a:lnTo>
                  <a:lnTo>
                    <a:pt x="657677" y="281655"/>
                  </a:lnTo>
                  <a:lnTo>
                    <a:pt x="660773" y="313283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560159" y="1466437"/>
              <a:ext cx="71755" cy="33655"/>
            </a:xfrm>
            <a:custGeom>
              <a:avLst/>
              <a:gdLst/>
              <a:ahLst/>
              <a:cxnLst/>
              <a:rect l="l" t="t" r="r" b="b"/>
              <a:pathLst>
                <a:path w="71755" h="33655">
                  <a:moveTo>
                    <a:pt x="71542" y="0"/>
                  </a:moveTo>
                  <a:lnTo>
                    <a:pt x="60608" y="5239"/>
                  </a:lnTo>
                  <a:lnTo>
                    <a:pt x="49464" y="15090"/>
                  </a:lnTo>
                  <a:lnTo>
                    <a:pt x="40417" y="25780"/>
                  </a:lnTo>
                  <a:lnTo>
                    <a:pt x="35771" y="33535"/>
                  </a:lnTo>
                  <a:lnTo>
                    <a:pt x="31125" y="25780"/>
                  </a:lnTo>
                  <a:lnTo>
                    <a:pt x="22077" y="15090"/>
                  </a:lnTo>
                  <a:lnTo>
                    <a:pt x="10933" y="5239"/>
                  </a:lnTo>
                  <a:lnTo>
                    <a:pt x="0" y="0"/>
                  </a:lnTo>
                </a:path>
              </a:pathLst>
            </a:custGeom>
            <a:ln w="143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22474" y="1179982"/>
              <a:ext cx="825500" cy="313690"/>
            </a:xfrm>
            <a:custGeom>
              <a:avLst/>
              <a:gdLst/>
              <a:ahLst/>
              <a:cxnLst/>
              <a:rect l="l" t="t" r="r" b="b"/>
              <a:pathLst>
                <a:path w="825500" h="313690">
                  <a:moveTo>
                    <a:pt x="0" y="0"/>
                  </a:moveTo>
                  <a:lnTo>
                    <a:pt x="27310" y="28221"/>
                  </a:lnTo>
                  <a:lnTo>
                    <a:pt x="57660" y="51966"/>
                  </a:lnTo>
                  <a:lnTo>
                    <a:pt x="90715" y="71632"/>
                  </a:lnTo>
                  <a:lnTo>
                    <a:pt x="126140" y="87618"/>
                  </a:lnTo>
                  <a:lnTo>
                    <a:pt x="163598" y="100319"/>
                  </a:lnTo>
                  <a:lnTo>
                    <a:pt x="202754" y="110136"/>
                  </a:lnTo>
                  <a:lnTo>
                    <a:pt x="243271" y="117465"/>
                  </a:lnTo>
                  <a:lnTo>
                    <a:pt x="284816" y="122705"/>
                  </a:lnTo>
                  <a:lnTo>
                    <a:pt x="327051" y="126253"/>
                  </a:lnTo>
                  <a:lnTo>
                    <a:pt x="369641" y="128507"/>
                  </a:lnTo>
                  <a:lnTo>
                    <a:pt x="412250" y="129865"/>
                  </a:lnTo>
                  <a:lnTo>
                    <a:pt x="454544" y="130726"/>
                  </a:lnTo>
                  <a:lnTo>
                    <a:pt x="496185" y="131486"/>
                  </a:lnTo>
                  <a:lnTo>
                    <a:pt x="536839" y="132544"/>
                  </a:lnTo>
                  <a:lnTo>
                    <a:pt x="576169" y="134297"/>
                  </a:lnTo>
                  <a:lnTo>
                    <a:pt x="649517" y="141482"/>
                  </a:lnTo>
                  <a:lnTo>
                    <a:pt x="713544" y="156223"/>
                  </a:lnTo>
                  <a:lnTo>
                    <a:pt x="765565" y="181705"/>
                  </a:lnTo>
                  <a:lnTo>
                    <a:pt x="802893" y="221109"/>
                  </a:lnTo>
                  <a:lnTo>
                    <a:pt x="822844" y="277619"/>
                  </a:lnTo>
                  <a:lnTo>
                    <a:pt x="825464" y="313283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812167" y="1466437"/>
              <a:ext cx="71755" cy="33655"/>
            </a:xfrm>
            <a:custGeom>
              <a:avLst/>
              <a:gdLst/>
              <a:ahLst/>
              <a:cxnLst/>
              <a:rect l="l" t="t" r="r" b="b"/>
              <a:pathLst>
                <a:path w="71755" h="33655">
                  <a:moveTo>
                    <a:pt x="71542" y="0"/>
                  </a:moveTo>
                  <a:lnTo>
                    <a:pt x="60608" y="5239"/>
                  </a:lnTo>
                  <a:lnTo>
                    <a:pt x="49464" y="15090"/>
                  </a:lnTo>
                  <a:lnTo>
                    <a:pt x="40417" y="25780"/>
                  </a:lnTo>
                  <a:lnTo>
                    <a:pt x="35771" y="33535"/>
                  </a:lnTo>
                  <a:lnTo>
                    <a:pt x="31125" y="25780"/>
                  </a:lnTo>
                  <a:lnTo>
                    <a:pt x="22077" y="15090"/>
                  </a:lnTo>
                  <a:lnTo>
                    <a:pt x="10933" y="5239"/>
                  </a:lnTo>
                  <a:lnTo>
                    <a:pt x="0" y="0"/>
                  </a:lnTo>
                </a:path>
              </a:pathLst>
            </a:custGeom>
            <a:ln w="143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140165" y="1179982"/>
              <a:ext cx="1212215" cy="313690"/>
            </a:xfrm>
            <a:custGeom>
              <a:avLst/>
              <a:gdLst/>
              <a:ahLst/>
              <a:cxnLst/>
              <a:rect l="l" t="t" r="r" b="b"/>
              <a:pathLst>
                <a:path w="1212214" h="313690">
                  <a:moveTo>
                    <a:pt x="0" y="0"/>
                  </a:moveTo>
                  <a:lnTo>
                    <a:pt x="36161" y="18925"/>
                  </a:lnTo>
                  <a:lnTo>
                    <a:pt x="73857" y="35029"/>
                  </a:lnTo>
                  <a:lnTo>
                    <a:pt x="112940" y="48509"/>
                  </a:lnTo>
                  <a:lnTo>
                    <a:pt x="153262" y="59562"/>
                  </a:lnTo>
                  <a:lnTo>
                    <a:pt x="194674" y="68386"/>
                  </a:lnTo>
                  <a:lnTo>
                    <a:pt x="237029" y="75177"/>
                  </a:lnTo>
                  <a:lnTo>
                    <a:pt x="280179" y="80134"/>
                  </a:lnTo>
                  <a:lnTo>
                    <a:pt x="323976" y="83453"/>
                  </a:lnTo>
                  <a:lnTo>
                    <a:pt x="368271" y="85333"/>
                  </a:lnTo>
                  <a:lnTo>
                    <a:pt x="412916" y="85971"/>
                  </a:lnTo>
                  <a:lnTo>
                    <a:pt x="457764" y="85563"/>
                  </a:lnTo>
                  <a:lnTo>
                    <a:pt x="502667" y="84309"/>
                  </a:lnTo>
                  <a:lnTo>
                    <a:pt x="547476" y="82404"/>
                  </a:lnTo>
                  <a:lnTo>
                    <a:pt x="592043" y="80047"/>
                  </a:lnTo>
                  <a:lnTo>
                    <a:pt x="636221" y="77434"/>
                  </a:lnTo>
                  <a:lnTo>
                    <a:pt x="679861" y="74764"/>
                  </a:lnTo>
                  <a:lnTo>
                    <a:pt x="722816" y="72233"/>
                  </a:lnTo>
                  <a:lnTo>
                    <a:pt x="764936" y="70040"/>
                  </a:lnTo>
                  <a:lnTo>
                    <a:pt x="806075" y="68381"/>
                  </a:lnTo>
                  <a:lnTo>
                    <a:pt x="846084" y="67454"/>
                  </a:lnTo>
                  <a:lnTo>
                    <a:pt x="884815" y="67457"/>
                  </a:lnTo>
                  <a:lnTo>
                    <a:pt x="957852" y="71040"/>
                  </a:lnTo>
                  <a:lnTo>
                    <a:pt x="1024001" y="80711"/>
                  </a:lnTo>
                  <a:lnTo>
                    <a:pt x="1082077" y="98047"/>
                  </a:lnTo>
                  <a:lnTo>
                    <a:pt x="1130897" y="124630"/>
                  </a:lnTo>
                  <a:lnTo>
                    <a:pt x="1169276" y="162038"/>
                  </a:lnTo>
                  <a:lnTo>
                    <a:pt x="1196030" y="211850"/>
                  </a:lnTo>
                  <a:lnTo>
                    <a:pt x="1209974" y="275647"/>
                  </a:lnTo>
                  <a:lnTo>
                    <a:pt x="1211773" y="313283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316167" y="1466437"/>
              <a:ext cx="71755" cy="33655"/>
            </a:xfrm>
            <a:custGeom>
              <a:avLst/>
              <a:gdLst/>
              <a:ahLst/>
              <a:cxnLst/>
              <a:rect l="l" t="t" r="r" b="b"/>
              <a:pathLst>
                <a:path w="71755" h="33655">
                  <a:moveTo>
                    <a:pt x="71542" y="0"/>
                  </a:moveTo>
                  <a:lnTo>
                    <a:pt x="60608" y="5239"/>
                  </a:lnTo>
                  <a:lnTo>
                    <a:pt x="49464" y="15090"/>
                  </a:lnTo>
                  <a:lnTo>
                    <a:pt x="40417" y="25780"/>
                  </a:lnTo>
                  <a:lnTo>
                    <a:pt x="35771" y="33535"/>
                  </a:lnTo>
                  <a:lnTo>
                    <a:pt x="31125" y="25780"/>
                  </a:lnTo>
                  <a:lnTo>
                    <a:pt x="22077" y="15090"/>
                  </a:lnTo>
                  <a:lnTo>
                    <a:pt x="10933" y="5239"/>
                  </a:lnTo>
                  <a:lnTo>
                    <a:pt x="0" y="0"/>
                  </a:lnTo>
                </a:path>
              </a:pathLst>
            </a:custGeom>
            <a:ln w="143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275981" y="1145616"/>
              <a:ext cx="1580515" cy="347980"/>
            </a:xfrm>
            <a:custGeom>
              <a:avLst/>
              <a:gdLst/>
              <a:ahLst/>
              <a:cxnLst/>
              <a:rect l="l" t="t" r="r" b="b"/>
              <a:pathLst>
                <a:path w="1580514" h="347980">
                  <a:moveTo>
                    <a:pt x="0" y="0"/>
                  </a:moveTo>
                  <a:lnTo>
                    <a:pt x="41145" y="10028"/>
                  </a:lnTo>
                  <a:lnTo>
                    <a:pt x="83273" y="18398"/>
                  </a:lnTo>
                  <a:lnTo>
                    <a:pt x="126296" y="25219"/>
                  </a:lnTo>
                  <a:lnTo>
                    <a:pt x="170126" y="30598"/>
                  </a:lnTo>
                  <a:lnTo>
                    <a:pt x="214675" y="34645"/>
                  </a:lnTo>
                  <a:lnTo>
                    <a:pt x="259857" y="37468"/>
                  </a:lnTo>
                  <a:lnTo>
                    <a:pt x="305582" y="39174"/>
                  </a:lnTo>
                  <a:lnTo>
                    <a:pt x="351764" y="39873"/>
                  </a:lnTo>
                  <a:lnTo>
                    <a:pt x="398315" y="39672"/>
                  </a:lnTo>
                  <a:lnTo>
                    <a:pt x="445147" y="38681"/>
                  </a:lnTo>
                  <a:lnTo>
                    <a:pt x="492172" y="37007"/>
                  </a:lnTo>
                  <a:lnTo>
                    <a:pt x="539303" y="34758"/>
                  </a:lnTo>
                  <a:lnTo>
                    <a:pt x="586452" y="32044"/>
                  </a:lnTo>
                  <a:lnTo>
                    <a:pt x="633531" y="28973"/>
                  </a:lnTo>
                  <a:lnTo>
                    <a:pt x="680453" y="25652"/>
                  </a:lnTo>
                  <a:lnTo>
                    <a:pt x="727130" y="22190"/>
                  </a:lnTo>
                  <a:lnTo>
                    <a:pt x="773474" y="18696"/>
                  </a:lnTo>
                  <a:lnTo>
                    <a:pt x="819397" y="15278"/>
                  </a:lnTo>
                  <a:lnTo>
                    <a:pt x="864812" y="12044"/>
                  </a:lnTo>
                  <a:lnTo>
                    <a:pt x="909632" y="9103"/>
                  </a:lnTo>
                  <a:lnTo>
                    <a:pt x="953768" y="6563"/>
                  </a:lnTo>
                  <a:lnTo>
                    <a:pt x="997132" y="4532"/>
                  </a:lnTo>
                  <a:lnTo>
                    <a:pt x="1039638" y="3119"/>
                  </a:lnTo>
                  <a:lnTo>
                    <a:pt x="1081197" y="2432"/>
                  </a:lnTo>
                  <a:lnTo>
                    <a:pt x="1121722" y="2579"/>
                  </a:lnTo>
                  <a:lnTo>
                    <a:pt x="1161125" y="3670"/>
                  </a:lnTo>
                  <a:lnTo>
                    <a:pt x="1199318" y="5811"/>
                  </a:lnTo>
                  <a:lnTo>
                    <a:pt x="1271725" y="13682"/>
                  </a:lnTo>
                  <a:lnTo>
                    <a:pt x="1338240" y="27057"/>
                  </a:lnTo>
                  <a:lnTo>
                    <a:pt x="1398163" y="46805"/>
                  </a:lnTo>
                  <a:lnTo>
                    <a:pt x="1450792" y="73791"/>
                  </a:lnTo>
                  <a:lnTo>
                    <a:pt x="1495424" y="108883"/>
                  </a:lnTo>
                  <a:lnTo>
                    <a:pt x="1531360" y="152949"/>
                  </a:lnTo>
                  <a:lnTo>
                    <a:pt x="1557897" y="206853"/>
                  </a:lnTo>
                  <a:lnTo>
                    <a:pt x="1574334" y="271465"/>
                  </a:lnTo>
                  <a:lnTo>
                    <a:pt x="1578545" y="308056"/>
                  </a:lnTo>
                  <a:lnTo>
                    <a:pt x="1579968" y="347649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820179" y="1466437"/>
              <a:ext cx="71755" cy="33655"/>
            </a:xfrm>
            <a:custGeom>
              <a:avLst/>
              <a:gdLst/>
              <a:ahLst/>
              <a:cxnLst/>
              <a:rect l="l" t="t" r="r" b="b"/>
              <a:pathLst>
                <a:path w="71755" h="33655">
                  <a:moveTo>
                    <a:pt x="71542" y="0"/>
                  </a:moveTo>
                  <a:lnTo>
                    <a:pt x="60608" y="5239"/>
                  </a:lnTo>
                  <a:lnTo>
                    <a:pt x="49464" y="15090"/>
                  </a:lnTo>
                  <a:lnTo>
                    <a:pt x="40417" y="25780"/>
                  </a:lnTo>
                  <a:lnTo>
                    <a:pt x="35771" y="33535"/>
                  </a:lnTo>
                  <a:lnTo>
                    <a:pt x="31125" y="25780"/>
                  </a:lnTo>
                  <a:lnTo>
                    <a:pt x="22077" y="15090"/>
                  </a:lnTo>
                  <a:lnTo>
                    <a:pt x="10933" y="5239"/>
                  </a:lnTo>
                  <a:lnTo>
                    <a:pt x="0" y="0"/>
                  </a:lnTo>
                </a:path>
              </a:pathLst>
            </a:custGeom>
            <a:ln w="143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053" y="58134"/>
            <a:ext cx="334454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14">
                <a:solidFill>
                  <a:srgbClr val="3333B2"/>
                </a:solidFill>
              </a:rPr>
              <a:t>Analyzing </a:t>
            </a:r>
            <a:r>
              <a:rPr dirty="0" sz="2050" spc="-150">
                <a:solidFill>
                  <a:srgbClr val="3333B2"/>
                </a:solidFill>
              </a:rPr>
              <a:t>an </a:t>
            </a:r>
            <a:r>
              <a:rPr dirty="0" sz="2050" spc="-130">
                <a:solidFill>
                  <a:srgbClr val="3333B2"/>
                </a:solidFill>
              </a:rPr>
              <a:t>Optimal</a:t>
            </a:r>
            <a:r>
              <a:rPr dirty="0" sz="2050" spc="-160">
                <a:solidFill>
                  <a:srgbClr val="3333B2"/>
                </a:solidFill>
              </a:rPr>
              <a:t> </a:t>
            </a:r>
            <a:r>
              <a:rPr dirty="0" sz="2050" spc="-130">
                <a:solidFill>
                  <a:srgbClr val="3333B2"/>
                </a:solidFill>
              </a:rPr>
              <a:t>Alignment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427881" y="1667691"/>
            <a:ext cx="1118235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marL="67310">
              <a:lnSpc>
                <a:spcPct val="100000"/>
              </a:lnSpc>
              <a:spcBef>
                <a:spcPts val="90"/>
              </a:spcBef>
            </a:pPr>
            <a:r>
              <a:rPr dirty="0" sz="1400" spc="-10" i="1">
                <a:latin typeface="LM Sans 12"/>
                <a:cs typeface="LM Sans 12"/>
              </a:rPr>
              <a:t>A</a:t>
            </a:r>
            <a:r>
              <a:rPr dirty="0" sz="1400" spc="-10">
                <a:latin typeface="LM Sans 12"/>
                <a:cs typeface="LM Sans 12"/>
              </a:rPr>
              <a:t>[</a:t>
            </a:r>
            <a:r>
              <a:rPr dirty="0" sz="1400" spc="-10">
                <a:latin typeface="Trebuchet MS"/>
                <a:cs typeface="Trebuchet MS"/>
              </a:rPr>
              <a:t>0</a:t>
            </a:r>
            <a:r>
              <a:rPr dirty="0" sz="1400" spc="-195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15" i="1">
                <a:latin typeface="LM Sans 12"/>
                <a:cs typeface="LM Sans 12"/>
              </a:rPr>
              <a:t>n</a:t>
            </a:r>
            <a:r>
              <a:rPr dirty="0" sz="1400" spc="-12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80" i="1">
                <a:latin typeface="Arial"/>
                <a:cs typeface="Arial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1</a:t>
            </a:r>
            <a:r>
              <a:rPr dirty="0" sz="1400" spc="-25">
                <a:latin typeface="LM Sans 12"/>
                <a:cs typeface="LM Sans 12"/>
              </a:rPr>
              <a:t>]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881" y="1955692"/>
            <a:ext cx="1118235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0"/>
              </a:spcBef>
            </a:pPr>
            <a:r>
              <a:rPr dirty="0" sz="1400" spc="30" i="1">
                <a:latin typeface="LM Sans 12"/>
                <a:cs typeface="LM Sans 12"/>
              </a:rPr>
              <a:t>B</a:t>
            </a:r>
            <a:r>
              <a:rPr dirty="0" sz="1400" spc="30">
                <a:latin typeface="LM Sans 12"/>
                <a:cs typeface="LM Sans 12"/>
              </a:rPr>
              <a:t>[</a:t>
            </a:r>
            <a:r>
              <a:rPr dirty="0" sz="1400" spc="30">
                <a:latin typeface="Trebuchet MS"/>
                <a:cs typeface="Trebuchet MS"/>
              </a:rPr>
              <a:t>0</a:t>
            </a:r>
            <a:r>
              <a:rPr dirty="0" sz="1400" spc="-195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25" i="1">
                <a:latin typeface="LM Sans 12"/>
                <a:cs typeface="LM Sans 12"/>
              </a:rPr>
              <a:t>m</a:t>
            </a:r>
            <a:r>
              <a:rPr dirty="0" sz="1400" spc="-12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85" i="1">
                <a:latin typeface="Arial"/>
                <a:cs typeface="Arial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1</a:t>
            </a:r>
            <a:r>
              <a:rPr dirty="0" sz="1400" spc="-25">
                <a:latin typeface="LM Sans 12"/>
                <a:cs typeface="LM Sans 12"/>
              </a:rPr>
              <a:t>]</a:t>
            </a:r>
            <a:endParaRPr sz="1400">
              <a:latin typeface="LM Sans 12"/>
              <a:cs typeface="LM Sans 12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053" y="58134"/>
            <a:ext cx="334454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14">
                <a:solidFill>
                  <a:srgbClr val="3333B2"/>
                </a:solidFill>
              </a:rPr>
              <a:t>Analyzing </a:t>
            </a:r>
            <a:r>
              <a:rPr dirty="0" sz="2050" spc="-150">
                <a:solidFill>
                  <a:srgbClr val="3333B2"/>
                </a:solidFill>
              </a:rPr>
              <a:t>an </a:t>
            </a:r>
            <a:r>
              <a:rPr dirty="0" sz="2050" spc="-130">
                <a:solidFill>
                  <a:srgbClr val="3333B2"/>
                </a:solidFill>
              </a:rPr>
              <a:t>Optimal</a:t>
            </a:r>
            <a:r>
              <a:rPr dirty="0" sz="2050" spc="-160">
                <a:solidFill>
                  <a:srgbClr val="3333B2"/>
                </a:solidFill>
              </a:rPr>
              <a:t> </a:t>
            </a:r>
            <a:r>
              <a:rPr dirty="0" sz="2050" spc="-130">
                <a:solidFill>
                  <a:srgbClr val="3333B2"/>
                </a:solidFill>
              </a:rPr>
              <a:t>Alignment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427881" y="1667691"/>
            <a:ext cx="1118235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marL="67310">
              <a:lnSpc>
                <a:spcPct val="100000"/>
              </a:lnSpc>
              <a:spcBef>
                <a:spcPts val="90"/>
              </a:spcBef>
            </a:pPr>
            <a:r>
              <a:rPr dirty="0" sz="1400" spc="-10" i="1">
                <a:latin typeface="LM Sans 12"/>
                <a:cs typeface="LM Sans 12"/>
              </a:rPr>
              <a:t>A</a:t>
            </a:r>
            <a:r>
              <a:rPr dirty="0" sz="1400" spc="-10">
                <a:latin typeface="LM Sans 12"/>
                <a:cs typeface="LM Sans 12"/>
              </a:rPr>
              <a:t>[</a:t>
            </a:r>
            <a:r>
              <a:rPr dirty="0" sz="1400" spc="-10">
                <a:latin typeface="Trebuchet MS"/>
                <a:cs typeface="Trebuchet MS"/>
              </a:rPr>
              <a:t>0</a:t>
            </a:r>
            <a:r>
              <a:rPr dirty="0" sz="1400" spc="-195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15" i="1">
                <a:latin typeface="LM Sans 12"/>
                <a:cs typeface="LM Sans 12"/>
              </a:rPr>
              <a:t>n</a:t>
            </a:r>
            <a:r>
              <a:rPr dirty="0" sz="1400" spc="-12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80" i="1">
                <a:latin typeface="Arial"/>
                <a:cs typeface="Arial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1</a:t>
            </a:r>
            <a:r>
              <a:rPr dirty="0" sz="1400" spc="-25">
                <a:latin typeface="LM Sans 12"/>
                <a:cs typeface="LM Sans 12"/>
              </a:rPr>
              <a:t>]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881" y="1955692"/>
            <a:ext cx="1118235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0"/>
              </a:spcBef>
            </a:pPr>
            <a:r>
              <a:rPr dirty="0" sz="1400" spc="30" i="1">
                <a:latin typeface="LM Sans 12"/>
                <a:cs typeface="LM Sans 12"/>
              </a:rPr>
              <a:t>B</a:t>
            </a:r>
            <a:r>
              <a:rPr dirty="0" sz="1400" spc="30">
                <a:latin typeface="LM Sans 12"/>
                <a:cs typeface="LM Sans 12"/>
              </a:rPr>
              <a:t>[</a:t>
            </a:r>
            <a:r>
              <a:rPr dirty="0" sz="1400" spc="30">
                <a:latin typeface="Trebuchet MS"/>
                <a:cs typeface="Trebuchet MS"/>
              </a:rPr>
              <a:t>0</a:t>
            </a:r>
            <a:r>
              <a:rPr dirty="0" sz="1400" spc="-195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25" i="1">
                <a:latin typeface="LM Sans 12"/>
                <a:cs typeface="LM Sans 12"/>
              </a:rPr>
              <a:t>m</a:t>
            </a:r>
            <a:r>
              <a:rPr dirty="0" sz="1400" spc="-12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85" i="1">
                <a:latin typeface="Arial"/>
                <a:cs typeface="Arial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1</a:t>
            </a:r>
            <a:r>
              <a:rPr dirty="0" sz="1400" spc="-25">
                <a:latin typeface="LM Sans 12"/>
                <a:cs typeface="LM Sans 12"/>
              </a:rPr>
              <a:t>]</a:t>
            </a:r>
            <a:endParaRPr sz="1400">
              <a:latin typeface="LM Sans 12"/>
              <a:cs typeface="LM Sans 12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55893" y="1010699"/>
          <a:ext cx="2331085" cy="594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7790"/>
                <a:gridCol w="935990"/>
              </a:tblGrid>
              <a:tr h="288000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10" i="1">
                          <a:latin typeface="LM Sans 12"/>
                          <a:cs typeface="LM Sans 12"/>
                        </a:rPr>
                        <a:t>A</a:t>
                      </a:r>
                      <a:r>
                        <a:rPr dirty="0" sz="1400" spc="-10">
                          <a:latin typeface="LM Sans 12"/>
                          <a:cs typeface="LM Sans 12"/>
                        </a:rPr>
                        <a:t>[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140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15" i="1">
                          <a:latin typeface="LM Sans 12"/>
                          <a:cs typeface="LM Sans 12"/>
                        </a:rPr>
                        <a:t>n</a:t>
                      </a:r>
                      <a:r>
                        <a:rPr dirty="0" sz="1400" spc="-114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295" i="1">
                          <a:latin typeface="Arial"/>
                          <a:cs typeface="Arial"/>
                        </a:rPr>
                        <a:t>−</a:t>
                      </a:r>
                      <a:r>
                        <a:rPr dirty="0" sz="1400" spc="-8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400" spc="-25">
                          <a:latin typeface="LM Sans 12"/>
                          <a:cs typeface="LM Sans 12"/>
                        </a:rPr>
                        <a:t>]</a:t>
                      </a:r>
                      <a:endParaRPr sz="1400">
                        <a:latin typeface="LM Sans 12"/>
                        <a:cs typeface="LM Sans 12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i="1">
                          <a:latin typeface="Arial"/>
                          <a:cs typeface="Arial"/>
                        </a:rPr>
                        <a:t>−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30" i="1">
                          <a:latin typeface="LM Sans 12"/>
                          <a:cs typeface="LM Sans 12"/>
                        </a:rPr>
                        <a:t>B</a:t>
                      </a:r>
                      <a:r>
                        <a:rPr dirty="0" sz="1400" spc="30">
                          <a:latin typeface="LM Sans 12"/>
                          <a:cs typeface="LM Sans 12"/>
                        </a:rPr>
                        <a:t>[</a:t>
                      </a:r>
                      <a:r>
                        <a:rPr dirty="0" sz="1400" spc="3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140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25" i="1">
                          <a:latin typeface="LM Sans 12"/>
                          <a:cs typeface="LM Sans 12"/>
                        </a:rPr>
                        <a:t>m</a:t>
                      </a:r>
                      <a:r>
                        <a:rPr dirty="0" sz="1400" spc="-120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295" i="1">
                          <a:latin typeface="Arial"/>
                          <a:cs typeface="Arial"/>
                        </a:rPr>
                        <a:t>−</a:t>
                      </a:r>
                      <a:r>
                        <a:rPr dirty="0" sz="1400" spc="-7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dirty="0" sz="1400" spc="-25">
                          <a:latin typeface="LM Sans 12"/>
                          <a:cs typeface="LM Sans 12"/>
                        </a:rPr>
                        <a:t>]</a:t>
                      </a:r>
                      <a:endParaRPr sz="1400">
                        <a:latin typeface="LM Sans 12"/>
                        <a:cs typeface="LM Sans 12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55" i="1">
                          <a:latin typeface="LM Sans 12"/>
                          <a:cs typeface="LM Sans 12"/>
                        </a:rPr>
                        <a:t>B</a:t>
                      </a:r>
                      <a:r>
                        <a:rPr dirty="0" sz="1400" spc="55">
                          <a:latin typeface="LM Sans 12"/>
                          <a:cs typeface="LM Sans 12"/>
                        </a:rPr>
                        <a:t>[</a:t>
                      </a:r>
                      <a:r>
                        <a:rPr dirty="0" sz="1400" spc="55" i="1">
                          <a:latin typeface="LM Sans 12"/>
                          <a:cs typeface="LM Sans 12"/>
                        </a:rPr>
                        <a:t>m </a:t>
                      </a:r>
                      <a:r>
                        <a:rPr dirty="0" sz="1400" spc="295" i="1">
                          <a:latin typeface="Arial"/>
                          <a:cs typeface="Arial"/>
                        </a:rPr>
                        <a:t>−</a:t>
                      </a:r>
                      <a:r>
                        <a:rPr dirty="0" sz="1400" spc="-27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400" spc="-25">
                          <a:latin typeface="LM Sans 12"/>
                          <a:cs typeface="LM Sans 12"/>
                        </a:rPr>
                        <a:t>]</a:t>
                      </a:r>
                      <a:endParaRPr sz="1400">
                        <a:latin typeface="LM Sans 12"/>
                        <a:cs typeface="LM Sans 12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977924" y="1258494"/>
            <a:ext cx="1211580" cy="342900"/>
            <a:chOff x="977924" y="1258494"/>
            <a:chExt cx="1211580" cy="342900"/>
          </a:xfrm>
        </p:grpSpPr>
        <p:sp>
          <p:nvSpPr>
            <p:cNvPr id="7" name="object 7"/>
            <p:cNvSpPr/>
            <p:nvPr/>
          </p:nvSpPr>
          <p:spPr>
            <a:xfrm>
              <a:off x="986924" y="1267494"/>
              <a:ext cx="1188720" cy="324485"/>
            </a:xfrm>
            <a:custGeom>
              <a:avLst/>
              <a:gdLst/>
              <a:ahLst/>
              <a:cxnLst/>
              <a:rect l="l" t="t" r="r" b="b"/>
              <a:pathLst>
                <a:path w="1188720" h="324484">
                  <a:moveTo>
                    <a:pt x="0" y="324323"/>
                  </a:moveTo>
                  <a:lnTo>
                    <a:pt x="1956" y="282360"/>
                  </a:lnTo>
                  <a:lnTo>
                    <a:pt x="7719" y="243995"/>
                  </a:lnTo>
                  <a:lnTo>
                    <a:pt x="30013" y="177474"/>
                  </a:lnTo>
                  <a:lnTo>
                    <a:pt x="65581" y="123590"/>
                  </a:lnTo>
                  <a:lnTo>
                    <a:pt x="113125" y="81169"/>
                  </a:lnTo>
                  <a:lnTo>
                    <a:pt x="171346" y="49040"/>
                  </a:lnTo>
                  <a:lnTo>
                    <a:pt x="238945" y="26030"/>
                  </a:lnTo>
                  <a:lnTo>
                    <a:pt x="314625" y="10968"/>
                  </a:lnTo>
                  <a:lnTo>
                    <a:pt x="355088" y="6052"/>
                  </a:lnTo>
                  <a:lnTo>
                    <a:pt x="397084" y="2682"/>
                  </a:lnTo>
                  <a:lnTo>
                    <a:pt x="440451" y="714"/>
                  </a:lnTo>
                  <a:lnTo>
                    <a:pt x="485026" y="0"/>
                  </a:lnTo>
                  <a:lnTo>
                    <a:pt x="530647" y="393"/>
                  </a:lnTo>
                  <a:lnTo>
                    <a:pt x="577151" y="1748"/>
                  </a:lnTo>
                  <a:lnTo>
                    <a:pt x="624377" y="3918"/>
                  </a:lnTo>
                  <a:lnTo>
                    <a:pt x="672161" y="6756"/>
                  </a:lnTo>
                  <a:lnTo>
                    <a:pt x="720341" y="10116"/>
                  </a:lnTo>
                  <a:lnTo>
                    <a:pt x="768756" y="13852"/>
                  </a:lnTo>
                  <a:lnTo>
                    <a:pt x="817242" y="17816"/>
                  </a:lnTo>
                  <a:lnTo>
                    <a:pt x="865637" y="21862"/>
                  </a:lnTo>
                  <a:lnTo>
                    <a:pt x="913780" y="25845"/>
                  </a:lnTo>
                  <a:lnTo>
                    <a:pt x="961507" y="29616"/>
                  </a:lnTo>
                  <a:lnTo>
                    <a:pt x="1008656" y="33031"/>
                  </a:lnTo>
                  <a:lnTo>
                    <a:pt x="1055065" y="35941"/>
                  </a:lnTo>
                  <a:lnTo>
                    <a:pt x="1100572" y="38202"/>
                  </a:lnTo>
                  <a:lnTo>
                    <a:pt x="1145014" y="39666"/>
                  </a:lnTo>
                  <a:lnTo>
                    <a:pt x="1188229" y="40186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148326" y="1271909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87310" y="1007285"/>
            <a:ext cx="6400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75">
                <a:solidFill>
                  <a:srgbClr val="006EB8"/>
                </a:solidFill>
                <a:latin typeface="Trebuchet MS"/>
                <a:cs typeface="Trebuchet MS"/>
              </a:rPr>
              <a:t>insertion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053" y="58134"/>
            <a:ext cx="334454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14">
                <a:solidFill>
                  <a:srgbClr val="3333B2"/>
                </a:solidFill>
              </a:rPr>
              <a:t>Analyzing </a:t>
            </a:r>
            <a:r>
              <a:rPr dirty="0" sz="2050" spc="-150">
                <a:solidFill>
                  <a:srgbClr val="3333B2"/>
                </a:solidFill>
              </a:rPr>
              <a:t>an </a:t>
            </a:r>
            <a:r>
              <a:rPr dirty="0" sz="2050" spc="-130">
                <a:solidFill>
                  <a:srgbClr val="3333B2"/>
                </a:solidFill>
              </a:rPr>
              <a:t>Optimal</a:t>
            </a:r>
            <a:r>
              <a:rPr dirty="0" sz="2050" spc="-160">
                <a:solidFill>
                  <a:srgbClr val="3333B2"/>
                </a:solidFill>
              </a:rPr>
              <a:t> </a:t>
            </a:r>
            <a:r>
              <a:rPr dirty="0" sz="2050" spc="-130">
                <a:solidFill>
                  <a:srgbClr val="3333B2"/>
                </a:solidFill>
              </a:rPr>
              <a:t>Alignment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427881" y="1667691"/>
            <a:ext cx="1118235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marL="67310">
              <a:lnSpc>
                <a:spcPct val="100000"/>
              </a:lnSpc>
              <a:spcBef>
                <a:spcPts val="90"/>
              </a:spcBef>
            </a:pPr>
            <a:r>
              <a:rPr dirty="0" sz="1400" spc="-10" i="1">
                <a:latin typeface="LM Sans 12"/>
                <a:cs typeface="LM Sans 12"/>
              </a:rPr>
              <a:t>A</a:t>
            </a:r>
            <a:r>
              <a:rPr dirty="0" sz="1400" spc="-10">
                <a:latin typeface="LM Sans 12"/>
                <a:cs typeface="LM Sans 12"/>
              </a:rPr>
              <a:t>[</a:t>
            </a:r>
            <a:r>
              <a:rPr dirty="0" sz="1400" spc="-10">
                <a:latin typeface="Trebuchet MS"/>
                <a:cs typeface="Trebuchet MS"/>
              </a:rPr>
              <a:t>0</a:t>
            </a:r>
            <a:r>
              <a:rPr dirty="0" sz="1400" spc="-195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15" i="1">
                <a:latin typeface="LM Sans 12"/>
                <a:cs typeface="LM Sans 12"/>
              </a:rPr>
              <a:t>n</a:t>
            </a:r>
            <a:r>
              <a:rPr dirty="0" sz="1400" spc="-12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80" i="1">
                <a:latin typeface="Arial"/>
                <a:cs typeface="Arial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1</a:t>
            </a:r>
            <a:r>
              <a:rPr dirty="0" sz="1400" spc="-25">
                <a:latin typeface="LM Sans 12"/>
                <a:cs typeface="LM Sans 12"/>
              </a:rPr>
              <a:t>]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881" y="1955692"/>
            <a:ext cx="1118235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0"/>
              </a:spcBef>
            </a:pPr>
            <a:r>
              <a:rPr dirty="0" sz="1400" spc="30" i="1">
                <a:latin typeface="LM Sans 12"/>
                <a:cs typeface="LM Sans 12"/>
              </a:rPr>
              <a:t>B</a:t>
            </a:r>
            <a:r>
              <a:rPr dirty="0" sz="1400" spc="30">
                <a:latin typeface="LM Sans 12"/>
                <a:cs typeface="LM Sans 12"/>
              </a:rPr>
              <a:t>[</a:t>
            </a:r>
            <a:r>
              <a:rPr dirty="0" sz="1400" spc="30">
                <a:latin typeface="Trebuchet MS"/>
                <a:cs typeface="Trebuchet MS"/>
              </a:rPr>
              <a:t>0</a:t>
            </a:r>
            <a:r>
              <a:rPr dirty="0" sz="1400" spc="-195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25" i="1">
                <a:latin typeface="LM Sans 12"/>
                <a:cs typeface="LM Sans 12"/>
              </a:rPr>
              <a:t>m</a:t>
            </a:r>
            <a:r>
              <a:rPr dirty="0" sz="1400" spc="-12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85" i="1">
                <a:latin typeface="Arial"/>
                <a:cs typeface="Arial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1</a:t>
            </a:r>
            <a:r>
              <a:rPr dirty="0" sz="1400" spc="-25">
                <a:latin typeface="LM Sans 12"/>
                <a:cs typeface="LM Sans 12"/>
              </a:rPr>
              <a:t>]</a:t>
            </a:r>
            <a:endParaRPr sz="1400">
              <a:latin typeface="LM Sans 12"/>
              <a:cs typeface="LM Sans 12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55893" y="1010699"/>
          <a:ext cx="2331085" cy="594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7790"/>
                <a:gridCol w="935990"/>
              </a:tblGrid>
              <a:tr h="288000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10" i="1">
                          <a:latin typeface="LM Sans 12"/>
                          <a:cs typeface="LM Sans 12"/>
                        </a:rPr>
                        <a:t>A</a:t>
                      </a:r>
                      <a:r>
                        <a:rPr dirty="0" sz="1400" spc="-10">
                          <a:latin typeface="LM Sans 12"/>
                          <a:cs typeface="LM Sans 12"/>
                        </a:rPr>
                        <a:t>[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140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15" i="1">
                          <a:latin typeface="LM Sans 12"/>
                          <a:cs typeface="LM Sans 12"/>
                        </a:rPr>
                        <a:t>n</a:t>
                      </a:r>
                      <a:r>
                        <a:rPr dirty="0" sz="1400" spc="-114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295" i="1">
                          <a:latin typeface="Arial"/>
                          <a:cs typeface="Arial"/>
                        </a:rPr>
                        <a:t>−</a:t>
                      </a:r>
                      <a:r>
                        <a:rPr dirty="0" sz="1400" spc="-8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400" spc="-25">
                          <a:latin typeface="LM Sans 12"/>
                          <a:cs typeface="LM Sans 12"/>
                        </a:rPr>
                        <a:t>]</a:t>
                      </a:r>
                      <a:endParaRPr sz="1400">
                        <a:latin typeface="LM Sans 12"/>
                        <a:cs typeface="LM Sans 12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i="1">
                          <a:latin typeface="Arial"/>
                          <a:cs typeface="Arial"/>
                        </a:rPr>
                        <a:t>−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30" i="1">
                          <a:latin typeface="LM Sans 12"/>
                          <a:cs typeface="LM Sans 12"/>
                        </a:rPr>
                        <a:t>B</a:t>
                      </a:r>
                      <a:r>
                        <a:rPr dirty="0" sz="1400" spc="30">
                          <a:latin typeface="LM Sans 12"/>
                          <a:cs typeface="LM Sans 12"/>
                        </a:rPr>
                        <a:t>[</a:t>
                      </a:r>
                      <a:r>
                        <a:rPr dirty="0" sz="1400" spc="3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140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25" i="1">
                          <a:latin typeface="LM Sans 12"/>
                          <a:cs typeface="LM Sans 12"/>
                        </a:rPr>
                        <a:t>m</a:t>
                      </a:r>
                      <a:r>
                        <a:rPr dirty="0" sz="1400" spc="-120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295" i="1">
                          <a:latin typeface="Arial"/>
                          <a:cs typeface="Arial"/>
                        </a:rPr>
                        <a:t>−</a:t>
                      </a:r>
                      <a:r>
                        <a:rPr dirty="0" sz="1400" spc="-7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dirty="0" sz="1400" spc="-25">
                          <a:latin typeface="LM Sans 12"/>
                          <a:cs typeface="LM Sans 12"/>
                        </a:rPr>
                        <a:t>]</a:t>
                      </a:r>
                      <a:endParaRPr sz="1400">
                        <a:latin typeface="LM Sans 12"/>
                        <a:cs typeface="LM Sans 12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55" i="1">
                          <a:latin typeface="LM Sans 12"/>
                          <a:cs typeface="LM Sans 12"/>
                        </a:rPr>
                        <a:t>B</a:t>
                      </a:r>
                      <a:r>
                        <a:rPr dirty="0" sz="1400" spc="55">
                          <a:latin typeface="LM Sans 12"/>
                          <a:cs typeface="LM Sans 12"/>
                        </a:rPr>
                        <a:t>[</a:t>
                      </a:r>
                      <a:r>
                        <a:rPr dirty="0" sz="1400" spc="55" i="1">
                          <a:latin typeface="LM Sans 12"/>
                          <a:cs typeface="LM Sans 12"/>
                        </a:rPr>
                        <a:t>m </a:t>
                      </a:r>
                      <a:r>
                        <a:rPr dirty="0" sz="1400" spc="295" i="1">
                          <a:latin typeface="Arial"/>
                          <a:cs typeface="Arial"/>
                        </a:rPr>
                        <a:t>−</a:t>
                      </a:r>
                      <a:r>
                        <a:rPr dirty="0" sz="1400" spc="-27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400" spc="-25">
                          <a:latin typeface="LM Sans 12"/>
                          <a:cs typeface="LM Sans 12"/>
                        </a:rPr>
                        <a:t>]</a:t>
                      </a:r>
                      <a:endParaRPr sz="1400">
                        <a:latin typeface="LM Sans 12"/>
                        <a:cs typeface="LM Sans 12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977924" y="1258494"/>
            <a:ext cx="1211580" cy="342900"/>
            <a:chOff x="977924" y="1258494"/>
            <a:chExt cx="1211580" cy="342900"/>
          </a:xfrm>
        </p:grpSpPr>
        <p:sp>
          <p:nvSpPr>
            <p:cNvPr id="7" name="object 7"/>
            <p:cNvSpPr/>
            <p:nvPr/>
          </p:nvSpPr>
          <p:spPr>
            <a:xfrm>
              <a:off x="986924" y="1267494"/>
              <a:ext cx="1188720" cy="324485"/>
            </a:xfrm>
            <a:custGeom>
              <a:avLst/>
              <a:gdLst/>
              <a:ahLst/>
              <a:cxnLst/>
              <a:rect l="l" t="t" r="r" b="b"/>
              <a:pathLst>
                <a:path w="1188720" h="324484">
                  <a:moveTo>
                    <a:pt x="0" y="324323"/>
                  </a:moveTo>
                  <a:lnTo>
                    <a:pt x="1956" y="282360"/>
                  </a:lnTo>
                  <a:lnTo>
                    <a:pt x="7719" y="243995"/>
                  </a:lnTo>
                  <a:lnTo>
                    <a:pt x="30013" y="177474"/>
                  </a:lnTo>
                  <a:lnTo>
                    <a:pt x="65581" y="123590"/>
                  </a:lnTo>
                  <a:lnTo>
                    <a:pt x="113125" y="81169"/>
                  </a:lnTo>
                  <a:lnTo>
                    <a:pt x="171346" y="49040"/>
                  </a:lnTo>
                  <a:lnTo>
                    <a:pt x="238945" y="26030"/>
                  </a:lnTo>
                  <a:lnTo>
                    <a:pt x="314625" y="10968"/>
                  </a:lnTo>
                  <a:lnTo>
                    <a:pt x="355088" y="6052"/>
                  </a:lnTo>
                  <a:lnTo>
                    <a:pt x="397084" y="2682"/>
                  </a:lnTo>
                  <a:lnTo>
                    <a:pt x="440451" y="714"/>
                  </a:lnTo>
                  <a:lnTo>
                    <a:pt x="485026" y="0"/>
                  </a:lnTo>
                  <a:lnTo>
                    <a:pt x="530647" y="393"/>
                  </a:lnTo>
                  <a:lnTo>
                    <a:pt x="577151" y="1748"/>
                  </a:lnTo>
                  <a:lnTo>
                    <a:pt x="624377" y="3918"/>
                  </a:lnTo>
                  <a:lnTo>
                    <a:pt x="672161" y="6756"/>
                  </a:lnTo>
                  <a:lnTo>
                    <a:pt x="720341" y="10116"/>
                  </a:lnTo>
                  <a:lnTo>
                    <a:pt x="768756" y="13852"/>
                  </a:lnTo>
                  <a:lnTo>
                    <a:pt x="817242" y="17816"/>
                  </a:lnTo>
                  <a:lnTo>
                    <a:pt x="865637" y="21862"/>
                  </a:lnTo>
                  <a:lnTo>
                    <a:pt x="913780" y="25845"/>
                  </a:lnTo>
                  <a:lnTo>
                    <a:pt x="961507" y="29616"/>
                  </a:lnTo>
                  <a:lnTo>
                    <a:pt x="1008656" y="33031"/>
                  </a:lnTo>
                  <a:lnTo>
                    <a:pt x="1055065" y="35941"/>
                  </a:lnTo>
                  <a:lnTo>
                    <a:pt x="1100572" y="38202"/>
                  </a:lnTo>
                  <a:lnTo>
                    <a:pt x="1145014" y="39666"/>
                  </a:lnTo>
                  <a:lnTo>
                    <a:pt x="1188229" y="40186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148326" y="1271909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87310" y="1007285"/>
            <a:ext cx="6400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75">
                <a:solidFill>
                  <a:srgbClr val="006EB8"/>
                </a:solidFill>
                <a:latin typeface="Trebuchet MS"/>
                <a:cs typeface="Trebuchet MS"/>
              </a:rPr>
              <a:t>insertion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255893" y="1658691"/>
          <a:ext cx="2331085" cy="594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7790"/>
                <a:gridCol w="935990"/>
              </a:tblGrid>
              <a:tr h="288000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10" i="1">
                          <a:latin typeface="LM Sans 12"/>
                          <a:cs typeface="LM Sans 12"/>
                        </a:rPr>
                        <a:t>A</a:t>
                      </a:r>
                      <a:r>
                        <a:rPr dirty="0" sz="1400" spc="-10">
                          <a:latin typeface="LM Sans 12"/>
                          <a:cs typeface="LM Sans 12"/>
                        </a:rPr>
                        <a:t>[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140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15" i="1">
                          <a:latin typeface="LM Sans 12"/>
                          <a:cs typeface="LM Sans 12"/>
                        </a:rPr>
                        <a:t>n</a:t>
                      </a:r>
                      <a:r>
                        <a:rPr dirty="0" sz="1400" spc="-114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295" i="1">
                          <a:latin typeface="Arial"/>
                          <a:cs typeface="Arial"/>
                        </a:rPr>
                        <a:t>−</a:t>
                      </a:r>
                      <a:r>
                        <a:rPr dirty="0" sz="1400" spc="-8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dirty="0" sz="1400" spc="-25">
                          <a:latin typeface="LM Sans 12"/>
                          <a:cs typeface="LM Sans 12"/>
                        </a:rPr>
                        <a:t>]</a:t>
                      </a:r>
                      <a:endParaRPr sz="1400">
                        <a:latin typeface="LM Sans 12"/>
                        <a:cs typeface="LM Sans 12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15" i="1">
                          <a:latin typeface="LM Sans 12"/>
                          <a:cs typeface="LM Sans 12"/>
                        </a:rPr>
                        <a:t>A</a:t>
                      </a:r>
                      <a:r>
                        <a:rPr dirty="0" sz="1400" spc="15">
                          <a:latin typeface="LM Sans 12"/>
                          <a:cs typeface="LM Sans 12"/>
                        </a:rPr>
                        <a:t>[</a:t>
                      </a:r>
                      <a:r>
                        <a:rPr dirty="0" sz="1400" spc="15" i="1">
                          <a:latin typeface="LM Sans 12"/>
                          <a:cs typeface="LM Sans 12"/>
                        </a:rPr>
                        <a:t>n </a:t>
                      </a:r>
                      <a:r>
                        <a:rPr dirty="0" sz="1400" spc="295" i="1">
                          <a:latin typeface="Arial"/>
                          <a:cs typeface="Arial"/>
                        </a:rPr>
                        <a:t>−</a:t>
                      </a:r>
                      <a:r>
                        <a:rPr dirty="0" sz="1400" spc="-229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400" spc="-25">
                          <a:latin typeface="LM Sans 12"/>
                          <a:cs typeface="LM Sans 12"/>
                        </a:rPr>
                        <a:t>]</a:t>
                      </a:r>
                      <a:endParaRPr sz="1400">
                        <a:latin typeface="LM Sans 12"/>
                        <a:cs typeface="LM Sans 12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30" i="1">
                          <a:latin typeface="LM Sans 12"/>
                          <a:cs typeface="LM Sans 12"/>
                        </a:rPr>
                        <a:t>B</a:t>
                      </a:r>
                      <a:r>
                        <a:rPr dirty="0" sz="1400" spc="30">
                          <a:latin typeface="LM Sans 12"/>
                          <a:cs typeface="LM Sans 12"/>
                        </a:rPr>
                        <a:t>[</a:t>
                      </a:r>
                      <a:r>
                        <a:rPr dirty="0" sz="1400" spc="3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140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25" i="1">
                          <a:latin typeface="LM Sans 12"/>
                          <a:cs typeface="LM Sans 12"/>
                        </a:rPr>
                        <a:t>m</a:t>
                      </a:r>
                      <a:r>
                        <a:rPr dirty="0" sz="1400" spc="-120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295" i="1">
                          <a:latin typeface="Arial"/>
                          <a:cs typeface="Arial"/>
                        </a:rPr>
                        <a:t>−</a:t>
                      </a:r>
                      <a:r>
                        <a:rPr dirty="0" sz="1400" spc="-7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400" spc="-25">
                          <a:latin typeface="LM Sans 12"/>
                          <a:cs typeface="LM Sans 12"/>
                        </a:rPr>
                        <a:t>]</a:t>
                      </a:r>
                      <a:endParaRPr sz="1400">
                        <a:latin typeface="LM Sans 12"/>
                        <a:cs typeface="LM Sans 12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i="1">
                          <a:latin typeface="Arial"/>
                          <a:cs typeface="Arial"/>
                        </a:rPr>
                        <a:t>−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148326" y="1919908"/>
            <a:ext cx="33655" cy="71755"/>
          </a:xfrm>
          <a:custGeom>
            <a:avLst/>
            <a:gdLst/>
            <a:ahLst/>
            <a:cxnLst/>
            <a:rect l="l" t="t" r="r" b="b"/>
            <a:pathLst>
              <a:path w="33655" h="71755">
                <a:moveTo>
                  <a:pt x="0" y="0"/>
                </a:moveTo>
                <a:lnTo>
                  <a:pt x="5239" y="10933"/>
                </a:lnTo>
                <a:lnTo>
                  <a:pt x="15090" y="22077"/>
                </a:lnTo>
                <a:lnTo>
                  <a:pt x="25780" y="31125"/>
                </a:lnTo>
                <a:lnTo>
                  <a:pt x="33535" y="35771"/>
                </a:lnTo>
                <a:lnTo>
                  <a:pt x="25780" y="40417"/>
                </a:lnTo>
                <a:lnTo>
                  <a:pt x="15090" y="49464"/>
                </a:lnTo>
                <a:lnTo>
                  <a:pt x="5239" y="60608"/>
                </a:lnTo>
                <a:lnTo>
                  <a:pt x="0" y="71542"/>
                </a:lnTo>
              </a:path>
            </a:pathLst>
          </a:custGeom>
          <a:ln w="14399">
            <a:solidFill>
              <a:srgbClr val="006E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10321" y="1693936"/>
            <a:ext cx="5911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heavy" sz="1400" spc="-100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rebuchet MS"/>
                <a:cs typeface="Trebuchet MS"/>
              </a:rPr>
              <a:t>deletion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053" y="58134"/>
            <a:ext cx="334454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14">
                <a:solidFill>
                  <a:srgbClr val="3333B2"/>
                </a:solidFill>
              </a:rPr>
              <a:t>Analyzing </a:t>
            </a:r>
            <a:r>
              <a:rPr dirty="0" sz="2050" spc="-150">
                <a:solidFill>
                  <a:srgbClr val="3333B2"/>
                </a:solidFill>
              </a:rPr>
              <a:t>an </a:t>
            </a:r>
            <a:r>
              <a:rPr dirty="0" sz="2050" spc="-130">
                <a:solidFill>
                  <a:srgbClr val="3333B2"/>
                </a:solidFill>
              </a:rPr>
              <a:t>Optimal</a:t>
            </a:r>
            <a:r>
              <a:rPr dirty="0" sz="2050" spc="-160">
                <a:solidFill>
                  <a:srgbClr val="3333B2"/>
                </a:solidFill>
              </a:rPr>
              <a:t> </a:t>
            </a:r>
            <a:r>
              <a:rPr dirty="0" sz="2050" spc="-130">
                <a:solidFill>
                  <a:srgbClr val="3333B2"/>
                </a:solidFill>
              </a:rPr>
              <a:t>Alignment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427881" y="1667691"/>
            <a:ext cx="1118235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marL="67310">
              <a:lnSpc>
                <a:spcPct val="100000"/>
              </a:lnSpc>
              <a:spcBef>
                <a:spcPts val="90"/>
              </a:spcBef>
            </a:pPr>
            <a:r>
              <a:rPr dirty="0" sz="1400" spc="-10" i="1">
                <a:latin typeface="LM Sans 12"/>
                <a:cs typeface="LM Sans 12"/>
              </a:rPr>
              <a:t>A</a:t>
            </a:r>
            <a:r>
              <a:rPr dirty="0" sz="1400" spc="-10">
                <a:latin typeface="LM Sans 12"/>
                <a:cs typeface="LM Sans 12"/>
              </a:rPr>
              <a:t>[</a:t>
            </a:r>
            <a:r>
              <a:rPr dirty="0" sz="1400" spc="-10">
                <a:latin typeface="Trebuchet MS"/>
                <a:cs typeface="Trebuchet MS"/>
              </a:rPr>
              <a:t>0</a:t>
            </a:r>
            <a:r>
              <a:rPr dirty="0" sz="1400" spc="-195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15" i="1">
                <a:latin typeface="LM Sans 12"/>
                <a:cs typeface="LM Sans 12"/>
              </a:rPr>
              <a:t>n</a:t>
            </a:r>
            <a:r>
              <a:rPr dirty="0" sz="1400" spc="-12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80" i="1">
                <a:latin typeface="Arial"/>
                <a:cs typeface="Arial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1</a:t>
            </a:r>
            <a:r>
              <a:rPr dirty="0" sz="1400" spc="-25">
                <a:latin typeface="LM Sans 12"/>
                <a:cs typeface="LM Sans 12"/>
              </a:rPr>
              <a:t>]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881" y="1955692"/>
            <a:ext cx="1118235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0"/>
              </a:spcBef>
            </a:pPr>
            <a:r>
              <a:rPr dirty="0" sz="1400" spc="30" i="1">
                <a:latin typeface="LM Sans 12"/>
                <a:cs typeface="LM Sans 12"/>
              </a:rPr>
              <a:t>B</a:t>
            </a:r>
            <a:r>
              <a:rPr dirty="0" sz="1400" spc="30">
                <a:latin typeface="LM Sans 12"/>
                <a:cs typeface="LM Sans 12"/>
              </a:rPr>
              <a:t>[</a:t>
            </a:r>
            <a:r>
              <a:rPr dirty="0" sz="1400" spc="30">
                <a:latin typeface="Trebuchet MS"/>
                <a:cs typeface="Trebuchet MS"/>
              </a:rPr>
              <a:t>0</a:t>
            </a:r>
            <a:r>
              <a:rPr dirty="0" sz="1400" spc="-195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25" i="1">
                <a:latin typeface="LM Sans 12"/>
                <a:cs typeface="LM Sans 12"/>
              </a:rPr>
              <a:t>m</a:t>
            </a:r>
            <a:r>
              <a:rPr dirty="0" sz="1400" spc="-12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85" i="1">
                <a:latin typeface="Arial"/>
                <a:cs typeface="Arial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1</a:t>
            </a:r>
            <a:r>
              <a:rPr dirty="0" sz="1400" spc="-25">
                <a:latin typeface="LM Sans 12"/>
                <a:cs typeface="LM Sans 12"/>
              </a:rPr>
              <a:t>]</a:t>
            </a:r>
            <a:endParaRPr sz="1400">
              <a:latin typeface="LM Sans 12"/>
              <a:cs typeface="LM Sans 12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55893" y="1010699"/>
          <a:ext cx="2331085" cy="594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7790"/>
                <a:gridCol w="935990"/>
              </a:tblGrid>
              <a:tr h="288000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10" i="1">
                          <a:latin typeface="LM Sans 12"/>
                          <a:cs typeface="LM Sans 12"/>
                        </a:rPr>
                        <a:t>A</a:t>
                      </a:r>
                      <a:r>
                        <a:rPr dirty="0" sz="1400" spc="-10">
                          <a:latin typeface="LM Sans 12"/>
                          <a:cs typeface="LM Sans 12"/>
                        </a:rPr>
                        <a:t>[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140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15" i="1">
                          <a:latin typeface="LM Sans 12"/>
                          <a:cs typeface="LM Sans 12"/>
                        </a:rPr>
                        <a:t>n</a:t>
                      </a:r>
                      <a:r>
                        <a:rPr dirty="0" sz="1400" spc="-114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295" i="1">
                          <a:latin typeface="Arial"/>
                          <a:cs typeface="Arial"/>
                        </a:rPr>
                        <a:t>−</a:t>
                      </a:r>
                      <a:r>
                        <a:rPr dirty="0" sz="1400" spc="-8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400" spc="-25">
                          <a:latin typeface="LM Sans 12"/>
                          <a:cs typeface="LM Sans 12"/>
                        </a:rPr>
                        <a:t>]</a:t>
                      </a:r>
                      <a:endParaRPr sz="1400">
                        <a:latin typeface="LM Sans 12"/>
                        <a:cs typeface="LM Sans 12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i="1">
                          <a:latin typeface="Arial"/>
                          <a:cs typeface="Arial"/>
                        </a:rPr>
                        <a:t>−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30" i="1">
                          <a:latin typeface="LM Sans 12"/>
                          <a:cs typeface="LM Sans 12"/>
                        </a:rPr>
                        <a:t>B</a:t>
                      </a:r>
                      <a:r>
                        <a:rPr dirty="0" sz="1400" spc="30">
                          <a:latin typeface="LM Sans 12"/>
                          <a:cs typeface="LM Sans 12"/>
                        </a:rPr>
                        <a:t>[</a:t>
                      </a:r>
                      <a:r>
                        <a:rPr dirty="0" sz="1400" spc="3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140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25" i="1">
                          <a:latin typeface="LM Sans 12"/>
                          <a:cs typeface="LM Sans 12"/>
                        </a:rPr>
                        <a:t>m</a:t>
                      </a:r>
                      <a:r>
                        <a:rPr dirty="0" sz="1400" spc="-120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295" i="1">
                          <a:latin typeface="Arial"/>
                          <a:cs typeface="Arial"/>
                        </a:rPr>
                        <a:t>−</a:t>
                      </a:r>
                      <a:r>
                        <a:rPr dirty="0" sz="1400" spc="-7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dirty="0" sz="1400" spc="-25">
                          <a:latin typeface="LM Sans 12"/>
                          <a:cs typeface="LM Sans 12"/>
                        </a:rPr>
                        <a:t>]</a:t>
                      </a:r>
                      <a:endParaRPr sz="1400">
                        <a:latin typeface="LM Sans 12"/>
                        <a:cs typeface="LM Sans 12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55" i="1">
                          <a:latin typeface="LM Sans 12"/>
                          <a:cs typeface="LM Sans 12"/>
                        </a:rPr>
                        <a:t>B</a:t>
                      </a:r>
                      <a:r>
                        <a:rPr dirty="0" sz="1400" spc="55">
                          <a:latin typeface="LM Sans 12"/>
                          <a:cs typeface="LM Sans 12"/>
                        </a:rPr>
                        <a:t>[</a:t>
                      </a:r>
                      <a:r>
                        <a:rPr dirty="0" sz="1400" spc="55" i="1">
                          <a:latin typeface="LM Sans 12"/>
                          <a:cs typeface="LM Sans 12"/>
                        </a:rPr>
                        <a:t>m </a:t>
                      </a:r>
                      <a:r>
                        <a:rPr dirty="0" sz="1400" spc="295" i="1">
                          <a:latin typeface="Arial"/>
                          <a:cs typeface="Arial"/>
                        </a:rPr>
                        <a:t>−</a:t>
                      </a:r>
                      <a:r>
                        <a:rPr dirty="0" sz="1400" spc="-27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400" spc="-25">
                          <a:latin typeface="LM Sans 12"/>
                          <a:cs typeface="LM Sans 12"/>
                        </a:rPr>
                        <a:t>]</a:t>
                      </a:r>
                      <a:endParaRPr sz="1400">
                        <a:latin typeface="LM Sans 12"/>
                        <a:cs typeface="LM Sans 12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977924" y="1258494"/>
            <a:ext cx="1211580" cy="342900"/>
            <a:chOff x="977924" y="1258494"/>
            <a:chExt cx="1211580" cy="342900"/>
          </a:xfrm>
        </p:grpSpPr>
        <p:sp>
          <p:nvSpPr>
            <p:cNvPr id="7" name="object 7"/>
            <p:cNvSpPr/>
            <p:nvPr/>
          </p:nvSpPr>
          <p:spPr>
            <a:xfrm>
              <a:off x="986924" y="1267494"/>
              <a:ext cx="1188720" cy="324485"/>
            </a:xfrm>
            <a:custGeom>
              <a:avLst/>
              <a:gdLst/>
              <a:ahLst/>
              <a:cxnLst/>
              <a:rect l="l" t="t" r="r" b="b"/>
              <a:pathLst>
                <a:path w="1188720" h="324484">
                  <a:moveTo>
                    <a:pt x="0" y="324323"/>
                  </a:moveTo>
                  <a:lnTo>
                    <a:pt x="1956" y="282360"/>
                  </a:lnTo>
                  <a:lnTo>
                    <a:pt x="7719" y="243995"/>
                  </a:lnTo>
                  <a:lnTo>
                    <a:pt x="30013" y="177474"/>
                  </a:lnTo>
                  <a:lnTo>
                    <a:pt x="65581" y="123590"/>
                  </a:lnTo>
                  <a:lnTo>
                    <a:pt x="113125" y="81169"/>
                  </a:lnTo>
                  <a:lnTo>
                    <a:pt x="171346" y="49040"/>
                  </a:lnTo>
                  <a:lnTo>
                    <a:pt x="238945" y="26030"/>
                  </a:lnTo>
                  <a:lnTo>
                    <a:pt x="314625" y="10968"/>
                  </a:lnTo>
                  <a:lnTo>
                    <a:pt x="355088" y="6052"/>
                  </a:lnTo>
                  <a:lnTo>
                    <a:pt x="397084" y="2682"/>
                  </a:lnTo>
                  <a:lnTo>
                    <a:pt x="440451" y="714"/>
                  </a:lnTo>
                  <a:lnTo>
                    <a:pt x="485026" y="0"/>
                  </a:lnTo>
                  <a:lnTo>
                    <a:pt x="530647" y="393"/>
                  </a:lnTo>
                  <a:lnTo>
                    <a:pt x="577151" y="1748"/>
                  </a:lnTo>
                  <a:lnTo>
                    <a:pt x="624377" y="3918"/>
                  </a:lnTo>
                  <a:lnTo>
                    <a:pt x="672161" y="6756"/>
                  </a:lnTo>
                  <a:lnTo>
                    <a:pt x="720341" y="10116"/>
                  </a:lnTo>
                  <a:lnTo>
                    <a:pt x="768756" y="13852"/>
                  </a:lnTo>
                  <a:lnTo>
                    <a:pt x="817242" y="17816"/>
                  </a:lnTo>
                  <a:lnTo>
                    <a:pt x="865637" y="21862"/>
                  </a:lnTo>
                  <a:lnTo>
                    <a:pt x="913780" y="25845"/>
                  </a:lnTo>
                  <a:lnTo>
                    <a:pt x="961507" y="29616"/>
                  </a:lnTo>
                  <a:lnTo>
                    <a:pt x="1008656" y="33031"/>
                  </a:lnTo>
                  <a:lnTo>
                    <a:pt x="1055065" y="35941"/>
                  </a:lnTo>
                  <a:lnTo>
                    <a:pt x="1100572" y="38202"/>
                  </a:lnTo>
                  <a:lnTo>
                    <a:pt x="1145014" y="39666"/>
                  </a:lnTo>
                  <a:lnTo>
                    <a:pt x="1188229" y="40186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148326" y="1271909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87310" y="1007285"/>
            <a:ext cx="6400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75">
                <a:solidFill>
                  <a:srgbClr val="006EB8"/>
                </a:solidFill>
                <a:latin typeface="Trebuchet MS"/>
                <a:cs typeface="Trebuchet MS"/>
              </a:rPr>
              <a:t>insertion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255893" y="1658691"/>
          <a:ext cx="2331085" cy="594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7790"/>
                <a:gridCol w="935990"/>
              </a:tblGrid>
              <a:tr h="288000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10" i="1">
                          <a:latin typeface="LM Sans 12"/>
                          <a:cs typeface="LM Sans 12"/>
                        </a:rPr>
                        <a:t>A</a:t>
                      </a:r>
                      <a:r>
                        <a:rPr dirty="0" sz="1400" spc="-10">
                          <a:latin typeface="LM Sans 12"/>
                          <a:cs typeface="LM Sans 12"/>
                        </a:rPr>
                        <a:t>[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140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15" i="1">
                          <a:latin typeface="LM Sans 12"/>
                          <a:cs typeface="LM Sans 12"/>
                        </a:rPr>
                        <a:t>n</a:t>
                      </a:r>
                      <a:r>
                        <a:rPr dirty="0" sz="1400" spc="-114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295" i="1">
                          <a:latin typeface="Arial"/>
                          <a:cs typeface="Arial"/>
                        </a:rPr>
                        <a:t>−</a:t>
                      </a:r>
                      <a:r>
                        <a:rPr dirty="0" sz="1400" spc="-8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dirty="0" sz="1400" spc="-25">
                          <a:latin typeface="LM Sans 12"/>
                          <a:cs typeface="LM Sans 12"/>
                        </a:rPr>
                        <a:t>]</a:t>
                      </a:r>
                      <a:endParaRPr sz="1400">
                        <a:latin typeface="LM Sans 12"/>
                        <a:cs typeface="LM Sans 12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15" i="1">
                          <a:latin typeface="LM Sans 12"/>
                          <a:cs typeface="LM Sans 12"/>
                        </a:rPr>
                        <a:t>A</a:t>
                      </a:r>
                      <a:r>
                        <a:rPr dirty="0" sz="1400" spc="15">
                          <a:latin typeface="LM Sans 12"/>
                          <a:cs typeface="LM Sans 12"/>
                        </a:rPr>
                        <a:t>[</a:t>
                      </a:r>
                      <a:r>
                        <a:rPr dirty="0" sz="1400" spc="15" i="1">
                          <a:latin typeface="LM Sans 12"/>
                          <a:cs typeface="LM Sans 12"/>
                        </a:rPr>
                        <a:t>n </a:t>
                      </a:r>
                      <a:r>
                        <a:rPr dirty="0" sz="1400" spc="295" i="1">
                          <a:latin typeface="Arial"/>
                          <a:cs typeface="Arial"/>
                        </a:rPr>
                        <a:t>−</a:t>
                      </a:r>
                      <a:r>
                        <a:rPr dirty="0" sz="1400" spc="-229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400" spc="-25">
                          <a:latin typeface="LM Sans 12"/>
                          <a:cs typeface="LM Sans 12"/>
                        </a:rPr>
                        <a:t>]</a:t>
                      </a:r>
                      <a:endParaRPr sz="1400">
                        <a:latin typeface="LM Sans 12"/>
                        <a:cs typeface="LM Sans 12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30" i="1">
                          <a:latin typeface="LM Sans 12"/>
                          <a:cs typeface="LM Sans 12"/>
                        </a:rPr>
                        <a:t>B</a:t>
                      </a:r>
                      <a:r>
                        <a:rPr dirty="0" sz="1400" spc="30">
                          <a:latin typeface="LM Sans 12"/>
                          <a:cs typeface="LM Sans 12"/>
                        </a:rPr>
                        <a:t>[</a:t>
                      </a:r>
                      <a:r>
                        <a:rPr dirty="0" sz="1400" spc="3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140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25" i="1">
                          <a:latin typeface="LM Sans 12"/>
                          <a:cs typeface="LM Sans 12"/>
                        </a:rPr>
                        <a:t>m</a:t>
                      </a:r>
                      <a:r>
                        <a:rPr dirty="0" sz="1400" spc="-120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295" i="1">
                          <a:latin typeface="Arial"/>
                          <a:cs typeface="Arial"/>
                        </a:rPr>
                        <a:t>−</a:t>
                      </a:r>
                      <a:r>
                        <a:rPr dirty="0" sz="1400" spc="-7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400" spc="-25">
                          <a:latin typeface="LM Sans 12"/>
                          <a:cs typeface="LM Sans 12"/>
                        </a:rPr>
                        <a:t>]</a:t>
                      </a:r>
                      <a:endParaRPr sz="1400">
                        <a:latin typeface="LM Sans 12"/>
                        <a:cs typeface="LM Sans 12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i="1">
                          <a:latin typeface="Arial"/>
                          <a:cs typeface="Arial"/>
                        </a:rPr>
                        <a:t>−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148326" y="1919908"/>
            <a:ext cx="33655" cy="71755"/>
          </a:xfrm>
          <a:custGeom>
            <a:avLst/>
            <a:gdLst/>
            <a:ahLst/>
            <a:cxnLst/>
            <a:rect l="l" t="t" r="r" b="b"/>
            <a:pathLst>
              <a:path w="33655" h="71755">
                <a:moveTo>
                  <a:pt x="0" y="0"/>
                </a:moveTo>
                <a:lnTo>
                  <a:pt x="5239" y="10933"/>
                </a:lnTo>
                <a:lnTo>
                  <a:pt x="15090" y="22077"/>
                </a:lnTo>
                <a:lnTo>
                  <a:pt x="25780" y="31125"/>
                </a:lnTo>
                <a:lnTo>
                  <a:pt x="33535" y="35771"/>
                </a:lnTo>
                <a:lnTo>
                  <a:pt x="25780" y="40417"/>
                </a:lnTo>
                <a:lnTo>
                  <a:pt x="15090" y="49464"/>
                </a:lnTo>
                <a:lnTo>
                  <a:pt x="5239" y="60608"/>
                </a:lnTo>
                <a:lnTo>
                  <a:pt x="0" y="71542"/>
                </a:lnTo>
              </a:path>
            </a:pathLst>
          </a:custGeom>
          <a:ln w="14399">
            <a:solidFill>
              <a:srgbClr val="006E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10321" y="1693936"/>
            <a:ext cx="5911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heavy" sz="1400" spc="-100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rebuchet MS"/>
                <a:cs typeface="Trebuchet MS"/>
              </a:rPr>
              <a:t>deletion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255893" y="2306683"/>
          <a:ext cx="2331085" cy="594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7790"/>
                <a:gridCol w="935990"/>
              </a:tblGrid>
              <a:tr h="288000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10" i="1">
                          <a:latin typeface="LM Sans 12"/>
                          <a:cs typeface="LM Sans 12"/>
                        </a:rPr>
                        <a:t>A</a:t>
                      </a:r>
                      <a:r>
                        <a:rPr dirty="0" sz="1400" spc="-10">
                          <a:latin typeface="LM Sans 12"/>
                          <a:cs typeface="LM Sans 12"/>
                        </a:rPr>
                        <a:t>[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140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15" i="1">
                          <a:latin typeface="LM Sans 12"/>
                          <a:cs typeface="LM Sans 12"/>
                        </a:rPr>
                        <a:t>n</a:t>
                      </a:r>
                      <a:r>
                        <a:rPr dirty="0" sz="1400" spc="-114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295" i="1">
                          <a:latin typeface="Arial"/>
                          <a:cs typeface="Arial"/>
                        </a:rPr>
                        <a:t>−</a:t>
                      </a:r>
                      <a:r>
                        <a:rPr dirty="0" sz="1400" spc="-8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dirty="0" sz="1400" spc="-25">
                          <a:latin typeface="LM Sans 12"/>
                          <a:cs typeface="LM Sans 12"/>
                        </a:rPr>
                        <a:t>]</a:t>
                      </a:r>
                      <a:endParaRPr sz="1400">
                        <a:latin typeface="LM Sans 12"/>
                        <a:cs typeface="LM Sans 12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15" i="1">
                          <a:latin typeface="LM Sans 12"/>
                          <a:cs typeface="LM Sans 12"/>
                        </a:rPr>
                        <a:t>A</a:t>
                      </a:r>
                      <a:r>
                        <a:rPr dirty="0" sz="1400" spc="15">
                          <a:latin typeface="LM Sans 12"/>
                          <a:cs typeface="LM Sans 12"/>
                        </a:rPr>
                        <a:t>[</a:t>
                      </a:r>
                      <a:r>
                        <a:rPr dirty="0" sz="1400" spc="15" i="1">
                          <a:latin typeface="LM Sans 12"/>
                          <a:cs typeface="LM Sans 12"/>
                        </a:rPr>
                        <a:t>n </a:t>
                      </a:r>
                      <a:r>
                        <a:rPr dirty="0" sz="1400" spc="295" i="1">
                          <a:latin typeface="Arial"/>
                          <a:cs typeface="Arial"/>
                        </a:rPr>
                        <a:t>−</a:t>
                      </a:r>
                      <a:r>
                        <a:rPr dirty="0" sz="1400" spc="-229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400" spc="-25">
                          <a:latin typeface="LM Sans 12"/>
                          <a:cs typeface="LM Sans 12"/>
                        </a:rPr>
                        <a:t>]</a:t>
                      </a:r>
                      <a:endParaRPr sz="1400">
                        <a:latin typeface="LM Sans 12"/>
                        <a:cs typeface="LM Sans 12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30" i="1">
                          <a:latin typeface="LM Sans 12"/>
                          <a:cs typeface="LM Sans 12"/>
                        </a:rPr>
                        <a:t>B</a:t>
                      </a:r>
                      <a:r>
                        <a:rPr dirty="0" sz="1400" spc="30">
                          <a:latin typeface="LM Sans 12"/>
                          <a:cs typeface="LM Sans 12"/>
                        </a:rPr>
                        <a:t>[</a:t>
                      </a:r>
                      <a:r>
                        <a:rPr dirty="0" sz="1400" spc="3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140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5" i="1">
                          <a:latin typeface="LM Sans 12"/>
                          <a:cs typeface="LM Sans 12"/>
                        </a:rPr>
                        <a:t>.</a:t>
                      </a:r>
                      <a:r>
                        <a:rPr dirty="0" sz="1400" spc="-225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25" i="1">
                          <a:latin typeface="LM Sans 12"/>
                          <a:cs typeface="LM Sans 12"/>
                        </a:rPr>
                        <a:t>m</a:t>
                      </a:r>
                      <a:r>
                        <a:rPr dirty="0" sz="1400" spc="-120" i="1">
                          <a:latin typeface="LM Sans 12"/>
                          <a:cs typeface="LM Sans 12"/>
                        </a:rPr>
                        <a:t> </a:t>
                      </a:r>
                      <a:r>
                        <a:rPr dirty="0" sz="1400" spc="295" i="1">
                          <a:latin typeface="Arial"/>
                          <a:cs typeface="Arial"/>
                        </a:rPr>
                        <a:t>−</a:t>
                      </a:r>
                      <a:r>
                        <a:rPr dirty="0" sz="1400" spc="-7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dirty="0" sz="1400" spc="-25">
                          <a:latin typeface="LM Sans 12"/>
                          <a:cs typeface="LM Sans 12"/>
                        </a:rPr>
                        <a:t>]</a:t>
                      </a:r>
                      <a:endParaRPr sz="1400">
                        <a:latin typeface="LM Sans 12"/>
                        <a:cs typeface="LM Sans 12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55" i="1">
                          <a:latin typeface="LM Sans 12"/>
                          <a:cs typeface="LM Sans 12"/>
                        </a:rPr>
                        <a:t>B</a:t>
                      </a:r>
                      <a:r>
                        <a:rPr dirty="0" sz="1400" spc="55">
                          <a:latin typeface="LM Sans 12"/>
                          <a:cs typeface="LM Sans 12"/>
                        </a:rPr>
                        <a:t>[</a:t>
                      </a:r>
                      <a:r>
                        <a:rPr dirty="0" sz="1400" spc="55" i="1">
                          <a:latin typeface="LM Sans 12"/>
                          <a:cs typeface="LM Sans 12"/>
                        </a:rPr>
                        <a:t>m </a:t>
                      </a:r>
                      <a:r>
                        <a:rPr dirty="0" sz="1400" spc="295" i="1">
                          <a:latin typeface="Arial"/>
                          <a:cs typeface="Arial"/>
                        </a:rPr>
                        <a:t>−</a:t>
                      </a:r>
                      <a:r>
                        <a:rPr dirty="0" sz="1400" spc="-27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400" spc="-25">
                          <a:latin typeface="LM Sans 12"/>
                          <a:cs typeface="LM Sans 12"/>
                        </a:rPr>
                        <a:t>]</a:t>
                      </a:r>
                      <a:endParaRPr sz="1400">
                        <a:latin typeface="LM Sans 12"/>
                        <a:cs typeface="LM Sans 12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977924" y="2310542"/>
            <a:ext cx="1211580" cy="342900"/>
            <a:chOff x="977924" y="2310542"/>
            <a:chExt cx="1211580" cy="342900"/>
          </a:xfrm>
        </p:grpSpPr>
        <p:sp>
          <p:nvSpPr>
            <p:cNvPr id="15" name="object 15"/>
            <p:cNvSpPr/>
            <p:nvPr/>
          </p:nvSpPr>
          <p:spPr>
            <a:xfrm>
              <a:off x="986924" y="2319542"/>
              <a:ext cx="1188720" cy="324485"/>
            </a:xfrm>
            <a:custGeom>
              <a:avLst/>
              <a:gdLst/>
              <a:ahLst/>
              <a:cxnLst/>
              <a:rect l="l" t="t" r="r" b="b"/>
              <a:pathLst>
                <a:path w="1188720" h="324485">
                  <a:moveTo>
                    <a:pt x="0" y="0"/>
                  </a:moveTo>
                  <a:lnTo>
                    <a:pt x="1956" y="41963"/>
                  </a:lnTo>
                  <a:lnTo>
                    <a:pt x="7719" y="80327"/>
                  </a:lnTo>
                  <a:lnTo>
                    <a:pt x="30013" y="146848"/>
                  </a:lnTo>
                  <a:lnTo>
                    <a:pt x="65581" y="200732"/>
                  </a:lnTo>
                  <a:lnTo>
                    <a:pt x="113125" y="243153"/>
                  </a:lnTo>
                  <a:lnTo>
                    <a:pt x="171346" y="275282"/>
                  </a:lnTo>
                  <a:lnTo>
                    <a:pt x="238945" y="298291"/>
                  </a:lnTo>
                  <a:lnTo>
                    <a:pt x="314625" y="313353"/>
                  </a:lnTo>
                  <a:lnTo>
                    <a:pt x="355088" y="318270"/>
                  </a:lnTo>
                  <a:lnTo>
                    <a:pt x="397084" y="321640"/>
                  </a:lnTo>
                  <a:lnTo>
                    <a:pt x="440451" y="323609"/>
                  </a:lnTo>
                  <a:lnTo>
                    <a:pt x="485026" y="324323"/>
                  </a:lnTo>
                  <a:lnTo>
                    <a:pt x="530647" y="323929"/>
                  </a:lnTo>
                  <a:lnTo>
                    <a:pt x="577151" y="322574"/>
                  </a:lnTo>
                  <a:lnTo>
                    <a:pt x="624377" y="320405"/>
                  </a:lnTo>
                  <a:lnTo>
                    <a:pt x="672161" y="317567"/>
                  </a:lnTo>
                  <a:lnTo>
                    <a:pt x="720341" y="314207"/>
                  </a:lnTo>
                  <a:lnTo>
                    <a:pt x="768756" y="310471"/>
                  </a:lnTo>
                  <a:lnTo>
                    <a:pt x="817242" y="306507"/>
                  </a:lnTo>
                  <a:lnTo>
                    <a:pt x="865637" y="302461"/>
                  </a:lnTo>
                  <a:lnTo>
                    <a:pt x="913780" y="298479"/>
                  </a:lnTo>
                  <a:lnTo>
                    <a:pt x="961507" y="294707"/>
                  </a:lnTo>
                  <a:lnTo>
                    <a:pt x="1008656" y="291293"/>
                  </a:lnTo>
                  <a:lnTo>
                    <a:pt x="1055065" y="288382"/>
                  </a:lnTo>
                  <a:lnTo>
                    <a:pt x="1100572" y="286122"/>
                  </a:lnTo>
                  <a:lnTo>
                    <a:pt x="1145014" y="284658"/>
                  </a:lnTo>
                  <a:lnTo>
                    <a:pt x="1188229" y="284138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148326" y="2567909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77582" y="2650792"/>
            <a:ext cx="12585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75">
                <a:solidFill>
                  <a:srgbClr val="006EB8"/>
                </a:solidFill>
                <a:latin typeface="Trebuchet MS"/>
                <a:cs typeface="Trebuchet MS"/>
              </a:rPr>
              <a:t>match/mismatch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61" y="58134"/>
            <a:ext cx="13100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95">
                <a:solidFill>
                  <a:srgbClr val="3333B2"/>
                </a:solidFill>
              </a:rPr>
              <a:t>Sub</a:t>
            </a:r>
            <a:r>
              <a:rPr dirty="0" sz="2050" spc="-155">
                <a:solidFill>
                  <a:srgbClr val="3333B2"/>
                </a:solidFill>
              </a:rPr>
              <a:t>p</a:t>
            </a:r>
            <a:r>
              <a:rPr dirty="0" sz="2050" spc="-165">
                <a:solidFill>
                  <a:srgbClr val="3333B2"/>
                </a:solidFill>
              </a:rPr>
              <a:t>roblems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08103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965096"/>
            <a:ext cx="2597150" cy="4597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65">
                <a:latin typeface="Trebuchet MS"/>
                <a:cs typeface="Trebuchet MS"/>
              </a:rPr>
              <a:t>Let </a:t>
            </a:r>
            <a:r>
              <a:rPr dirty="0" sz="1400" spc="60" i="1">
                <a:latin typeface="LM Sans 12"/>
                <a:cs typeface="LM Sans 12"/>
              </a:rPr>
              <a:t>ED</a:t>
            </a:r>
            <a:r>
              <a:rPr dirty="0" sz="1400" spc="60">
                <a:latin typeface="LM Sans 12"/>
                <a:cs typeface="LM Sans 12"/>
              </a:rPr>
              <a:t>(</a:t>
            </a:r>
            <a:r>
              <a:rPr dirty="0" sz="1400" spc="60" i="1">
                <a:latin typeface="LM Sans 12"/>
                <a:cs typeface="LM Sans 12"/>
              </a:rPr>
              <a:t>i, </a:t>
            </a:r>
            <a:r>
              <a:rPr dirty="0" sz="1400" spc="5" i="1">
                <a:latin typeface="LM Sans 12"/>
                <a:cs typeface="LM Sans 12"/>
              </a:rPr>
              <a:t>j </a:t>
            </a:r>
            <a:r>
              <a:rPr dirty="0" sz="1400" spc="10">
                <a:latin typeface="LM Sans 12"/>
                <a:cs typeface="LM Sans 12"/>
              </a:rPr>
              <a:t>)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95">
                <a:latin typeface="Trebuchet MS"/>
                <a:cs typeface="Trebuchet MS"/>
              </a:rPr>
              <a:t>the edit </a:t>
            </a:r>
            <a:r>
              <a:rPr dirty="0" sz="1400" spc="-85">
                <a:latin typeface="Trebuchet MS"/>
                <a:cs typeface="Trebuchet MS"/>
              </a:rPr>
              <a:t>distance</a:t>
            </a:r>
            <a:r>
              <a:rPr dirty="0" sz="1400" spc="-150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of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400" spc="-10" i="1">
                <a:latin typeface="LM Sans 12"/>
                <a:cs typeface="LM Sans 12"/>
              </a:rPr>
              <a:t>A</a:t>
            </a:r>
            <a:r>
              <a:rPr dirty="0" sz="1400" spc="-10">
                <a:latin typeface="LM Sans 12"/>
                <a:cs typeface="LM Sans 12"/>
              </a:rPr>
              <a:t>[</a:t>
            </a:r>
            <a:r>
              <a:rPr dirty="0" sz="1400" spc="-10">
                <a:latin typeface="Trebuchet MS"/>
                <a:cs typeface="Trebuchet MS"/>
              </a:rPr>
              <a:t>0</a:t>
            </a:r>
            <a:r>
              <a:rPr dirty="0" sz="1400" spc="-190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i</a:t>
            </a:r>
            <a:r>
              <a:rPr dirty="0" sz="140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1</a:t>
            </a:r>
            <a:r>
              <a:rPr dirty="0" sz="1400" spc="-25">
                <a:latin typeface="LM Sans 12"/>
                <a:cs typeface="LM Sans 12"/>
              </a:rPr>
              <a:t>]</a:t>
            </a:r>
            <a:r>
              <a:rPr dirty="0" sz="1400">
                <a:latin typeface="LM Sans 12"/>
                <a:cs typeface="LM Sans 12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and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30" i="1">
                <a:latin typeface="LM Sans 12"/>
                <a:cs typeface="LM Sans 12"/>
              </a:rPr>
              <a:t>B</a:t>
            </a:r>
            <a:r>
              <a:rPr dirty="0" sz="1400" spc="30">
                <a:latin typeface="LM Sans 12"/>
                <a:cs typeface="LM Sans 12"/>
              </a:rPr>
              <a:t>[</a:t>
            </a:r>
            <a:r>
              <a:rPr dirty="0" sz="1400" spc="30">
                <a:latin typeface="Trebuchet MS"/>
                <a:cs typeface="Trebuchet MS"/>
              </a:rPr>
              <a:t>0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-1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1</a:t>
            </a:r>
            <a:r>
              <a:rPr dirty="0" sz="1400" spc="-60">
                <a:latin typeface="LM Sans 12"/>
                <a:cs typeface="LM Sans 12"/>
              </a:rPr>
              <a:t>]</a:t>
            </a:r>
            <a:r>
              <a:rPr dirty="0" sz="1400" spc="-60"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61" y="58134"/>
            <a:ext cx="13100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95">
                <a:solidFill>
                  <a:srgbClr val="3333B2"/>
                </a:solidFill>
              </a:rPr>
              <a:t>Sub</a:t>
            </a:r>
            <a:r>
              <a:rPr dirty="0" sz="2050" spc="-155">
                <a:solidFill>
                  <a:srgbClr val="3333B2"/>
                </a:solidFill>
              </a:rPr>
              <a:t>p</a:t>
            </a:r>
            <a:r>
              <a:rPr dirty="0" sz="2050" spc="-165">
                <a:solidFill>
                  <a:srgbClr val="3333B2"/>
                </a:solidFill>
              </a:rPr>
              <a:t>roblems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08103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965096"/>
            <a:ext cx="3262629" cy="11423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65">
                <a:latin typeface="Trebuchet MS"/>
                <a:cs typeface="Trebuchet MS"/>
              </a:rPr>
              <a:t>Let </a:t>
            </a:r>
            <a:r>
              <a:rPr dirty="0" sz="1400" spc="60" i="1">
                <a:latin typeface="LM Sans 12"/>
                <a:cs typeface="LM Sans 12"/>
              </a:rPr>
              <a:t>ED</a:t>
            </a:r>
            <a:r>
              <a:rPr dirty="0" sz="1400" spc="60">
                <a:latin typeface="LM Sans 12"/>
                <a:cs typeface="LM Sans 12"/>
              </a:rPr>
              <a:t>(</a:t>
            </a:r>
            <a:r>
              <a:rPr dirty="0" sz="1400" spc="60" i="1">
                <a:latin typeface="LM Sans 12"/>
                <a:cs typeface="LM Sans 12"/>
              </a:rPr>
              <a:t>i, </a:t>
            </a:r>
            <a:r>
              <a:rPr dirty="0" sz="1400" spc="5" i="1">
                <a:latin typeface="LM Sans 12"/>
                <a:cs typeface="LM Sans 12"/>
              </a:rPr>
              <a:t>j </a:t>
            </a:r>
            <a:r>
              <a:rPr dirty="0" sz="1400" spc="10">
                <a:latin typeface="LM Sans 12"/>
                <a:cs typeface="LM Sans 12"/>
              </a:rPr>
              <a:t>)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95">
                <a:latin typeface="Trebuchet MS"/>
                <a:cs typeface="Trebuchet MS"/>
              </a:rPr>
              <a:t>the edit </a:t>
            </a:r>
            <a:r>
              <a:rPr dirty="0" sz="1400" spc="-85">
                <a:latin typeface="Trebuchet MS"/>
                <a:cs typeface="Trebuchet MS"/>
              </a:rPr>
              <a:t>distance</a:t>
            </a:r>
            <a:r>
              <a:rPr dirty="0" sz="1400" spc="-12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of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400" spc="-10" i="1">
                <a:latin typeface="LM Sans 12"/>
                <a:cs typeface="LM Sans 12"/>
              </a:rPr>
              <a:t>A</a:t>
            </a:r>
            <a:r>
              <a:rPr dirty="0" sz="1400" spc="-10">
                <a:latin typeface="LM Sans 12"/>
                <a:cs typeface="LM Sans 12"/>
              </a:rPr>
              <a:t>[</a:t>
            </a:r>
            <a:r>
              <a:rPr dirty="0" sz="1400" spc="-10">
                <a:latin typeface="Trebuchet MS"/>
                <a:cs typeface="Trebuchet MS"/>
              </a:rPr>
              <a:t>0</a:t>
            </a:r>
            <a:r>
              <a:rPr dirty="0" sz="1400" spc="-190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i</a:t>
            </a:r>
            <a:r>
              <a:rPr dirty="0" sz="140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1</a:t>
            </a:r>
            <a:r>
              <a:rPr dirty="0" sz="1400" spc="-25">
                <a:latin typeface="LM Sans 12"/>
                <a:cs typeface="LM Sans 12"/>
              </a:rPr>
              <a:t>]</a:t>
            </a:r>
            <a:r>
              <a:rPr dirty="0" sz="1400">
                <a:latin typeface="LM Sans 12"/>
                <a:cs typeface="LM Sans 12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and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30" i="1">
                <a:latin typeface="LM Sans 12"/>
                <a:cs typeface="LM Sans 12"/>
              </a:rPr>
              <a:t>B</a:t>
            </a:r>
            <a:r>
              <a:rPr dirty="0" sz="1400" spc="30">
                <a:latin typeface="LM Sans 12"/>
                <a:cs typeface="LM Sans 12"/>
              </a:rPr>
              <a:t>[</a:t>
            </a:r>
            <a:r>
              <a:rPr dirty="0" sz="1400" spc="30">
                <a:latin typeface="Trebuchet MS"/>
                <a:cs typeface="Trebuchet MS"/>
              </a:rPr>
              <a:t>0</a:t>
            </a:r>
            <a:r>
              <a:rPr dirty="0" sz="1400" spc="-190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-5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1</a:t>
            </a:r>
            <a:r>
              <a:rPr dirty="0" sz="1400" spc="-60">
                <a:latin typeface="LM Sans 12"/>
                <a:cs typeface="LM Sans 12"/>
              </a:rPr>
              <a:t>]</a:t>
            </a:r>
            <a:r>
              <a:rPr dirty="0" sz="1400" spc="-60"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800"/>
              </a:lnSpc>
              <a:spcBef>
                <a:spcPts val="300"/>
              </a:spcBef>
            </a:pPr>
            <a:r>
              <a:rPr dirty="0" sz="1400" spc="-50">
                <a:latin typeface="Trebuchet MS"/>
                <a:cs typeface="Trebuchet MS"/>
              </a:rPr>
              <a:t>We </a:t>
            </a:r>
            <a:r>
              <a:rPr dirty="0" sz="1400" spc="-80">
                <a:latin typeface="Trebuchet MS"/>
                <a:cs typeface="Trebuchet MS"/>
              </a:rPr>
              <a:t>know </a:t>
            </a:r>
            <a:r>
              <a:rPr dirty="0" sz="1400" spc="-100">
                <a:latin typeface="Trebuchet MS"/>
                <a:cs typeface="Trebuchet MS"/>
              </a:rPr>
              <a:t>for </a:t>
            </a:r>
            <a:r>
              <a:rPr dirty="0" sz="1400" spc="-85">
                <a:latin typeface="Trebuchet MS"/>
                <a:cs typeface="Trebuchet MS"/>
              </a:rPr>
              <a:t>sure </a:t>
            </a:r>
            <a:r>
              <a:rPr dirty="0" sz="1400" spc="-70">
                <a:latin typeface="Trebuchet MS"/>
                <a:cs typeface="Trebuchet MS"/>
              </a:rPr>
              <a:t>that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0">
                <a:latin typeface="Trebuchet MS"/>
                <a:cs typeface="Trebuchet MS"/>
              </a:rPr>
              <a:t>last </a:t>
            </a:r>
            <a:r>
              <a:rPr dirty="0" sz="1400" spc="-75">
                <a:latin typeface="Trebuchet MS"/>
                <a:cs typeface="Trebuchet MS"/>
              </a:rPr>
              <a:t>column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75">
                <a:latin typeface="Trebuchet MS"/>
                <a:cs typeface="Trebuchet MS"/>
              </a:rPr>
              <a:t>an  optimal </a:t>
            </a:r>
            <a:r>
              <a:rPr dirty="0" sz="1400" spc="-80">
                <a:latin typeface="Trebuchet MS"/>
                <a:cs typeface="Trebuchet MS"/>
              </a:rPr>
              <a:t>alignment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100">
                <a:latin typeface="Trebuchet MS"/>
                <a:cs typeface="Trebuchet MS"/>
              </a:rPr>
              <a:t>either </a:t>
            </a:r>
            <a:r>
              <a:rPr dirty="0" sz="1400" spc="-75">
                <a:latin typeface="Trebuchet MS"/>
                <a:cs typeface="Trebuchet MS"/>
              </a:rPr>
              <a:t>an </a:t>
            </a:r>
            <a:r>
              <a:rPr dirty="0" sz="1400" spc="-85">
                <a:latin typeface="Trebuchet MS"/>
                <a:cs typeface="Trebuchet MS"/>
              </a:rPr>
              <a:t>insertion, </a:t>
            </a:r>
            <a:r>
              <a:rPr dirty="0" sz="1400" spc="-80">
                <a:latin typeface="Trebuchet MS"/>
                <a:cs typeface="Trebuchet MS"/>
              </a:rPr>
              <a:t>a  </a:t>
            </a:r>
            <a:r>
              <a:rPr dirty="0" sz="1400" spc="-105">
                <a:latin typeface="Trebuchet MS"/>
                <a:cs typeface="Trebuchet MS"/>
              </a:rPr>
              <a:t>deletion, </a:t>
            </a:r>
            <a:r>
              <a:rPr dirty="0" sz="1400" spc="-95">
                <a:latin typeface="Trebuchet MS"/>
                <a:cs typeface="Trebuchet MS"/>
              </a:rPr>
              <a:t>or </a:t>
            </a:r>
            <a:r>
              <a:rPr dirty="0" sz="1400" spc="-80">
                <a:latin typeface="Trebuchet MS"/>
                <a:cs typeface="Trebuchet MS"/>
              </a:rPr>
              <a:t>a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match/mismatch.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54918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1066" y="58134"/>
            <a:ext cx="146558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05">
                <a:solidFill>
                  <a:srgbClr val="3333B2"/>
                </a:solidFill>
              </a:rPr>
              <a:t>Running</a:t>
            </a:r>
            <a:r>
              <a:rPr dirty="0" sz="2050" spc="-35">
                <a:solidFill>
                  <a:srgbClr val="3333B2"/>
                </a:solidFill>
              </a:rPr>
              <a:t> </a:t>
            </a:r>
            <a:r>
              <a:rPr dirty="0" sz="2050" spc="-125">
                <a:solidFill>
                  <a:srgbClr val="3333B2"/>
                </a:solidFill>
              </a:rPr>
              <a:t>Time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97186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8700" y="855926"/>
            <a:ext cx="3366770" cy="7124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120"/>
              </a:spcBef>
            </a:pPr>
            <a:r>
              <a:rPr dirty="0" sz="1400" spc="-85">
                <a:latin typeface="Trebuchet MS"/>
                <a:cs typeface="Trebuchet MS"/>
              </a:rPr>
              <a:t>Essentially,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algorithm </a:t>
            </a:r>
            <a:r>
              <a:rPr dirty="0" sz="1400" spc="-80">
                <a:latin typeface="Trebuchet MS"/>
                <a:cs typeface="Trebuchet MS"/>
              </a:rPr>
              <a:t>computes </a:t>
            </a:r>
            <a:r>
              <a:rPr dirty="0" sz="1400" spc="5" i="1">
                <a:latin typeface="LM Sans 12"/>
                <a:cs typeface="LM Sans 12"/>
              </a:rPr>
              <a:t>F</a:t>
            </a:r>
            <a:r>
              <a:rPr dirty="0" baseline="-11111" sz="1500" spc="7" i="1">
                <a:latin typeface="LM Sans 10"/>
                <a:cs typeface="LM Sans 10"/>
              </a:rPr>
              <a:t>n </a:t>
            </a:r>
            <a:r>
              <a:rPr dirty="0" sz="1400" spc="-65">
                <a:latin typeface="Trebuchet MS"/>
                <a:cs typeface="Trebuchet MS"/>
              </a:rPr>
              <a:t>as </a:t>
            </a:r>
            <a:r>
              <a:rPr dirty="0" sz="1400" spc="-100">
                <a:latin typeface="Trebuchet MS"/>
                <a:cs typeface="Trebuchet MS"/>
              </a:rPr>
              <a:t>the  </a:t>
            </a:r>
            <a:r>
              <a:rPr dirty="0" sz="1400" spc="-60">
                <a:latin typeface="Trebuchet MS"/>
                <a:cs typeface="Trebuchet MS"/>
              </a:rPr>
              <a:t>sum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5" i="1">
                <a:latin typeface="LM Sans 12"/>
                <a:cs typeface="LM Sans 12"/>
              </a:rPr>
              <a:t>F</a:t>
            </a:r>
            <a:r>
              <a:rPr dirty="0" baseline="-11111" sz="1500" spc="7" i="1">
                <a:latin typeface="LM Sans 10"/>
                <a:cs typeface="LM Sans 10"/>
              </a:rPr>
              <a:t>n</a:t>
            </a:r>
            <a:r>
              <a:rPr dirty="0" baseline="-11111" sz="1500" spc="67" i="1">
                <a:latin typeface="LM Sans 10"/>
                <a:cs typeface="LM Sans 10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1’s</a:t>
            </a:r>
            <a:endParaRPr sz="1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10"/>
              </a:spcBef>
            </a:pPr>
            <a:r>
              <a:rPr dirty="0" sz="1400" spc="-85">
                <a:latin typeface="Trebuchet MS"/>
                <a:cs typeface="Trebuchet MS"/>
              </a:rPr>
              <a:t>Hence </a:t>
            </a:r>
            <a:r>
              <a:rPr dirty="0" sz="1400" spc="-65">
                <a:latin typeface="Trebuchet MS"/>
                <a:cs typeface="Trebuchet MS"/>
              </a:rPr>
              <a:t>its </a:t>
            </a:r>
            <a:r>
              <a:rPr dirty="0" sz="1400" spc="-60">
                <a:latin typeface="Trebuchet MS"/>
                <a:cs typeface="Trebuchet MS"/>
              </a:rPr>
              <a:t>running </a:t>
            </a:r>
            <a:r>
              <a:rPr dirty="0" sz="1400" spc="-95">
                <a:latin typeface="Trebuchet MS"/>
                <a:cs typeface="Trebuchet MS"/>
              </a:rPr>
              <a:t>time </a:t>
            </a:r>
            <a:r>
              <a:rPr dirty="0" sz="1400" spc="-60">
                <a:latin typeface="Trebuchet MS"/>
                <a:cs typeface="Trebuchet MS"/>
              </a:rPr>
              <a:t>is</a:t>
            </a:r>
            <a:r>
              <a:rPr dirty="0" sz="1400" spc="114">
                <a:latin typeface="Trebuchet MS"/>
                <a:cs typeface="Trebuchet MS"/>
              </a:rPr>
              <a:t> </a:t>
            </a:r>
            <a:r>
              <a:rPr dirty="0" sz="1400" spc="45" i="1">
                <a:latin typeface="LM Sans 12"/>
                <a:cs typeface="LM Sans 12"/>
              </a:rPr>
              <a:t>O</a:t>
            </a:r>
            <a:r>
              <a:rPr dirty="0" sz="1400" spc="45">
                <a:latin typeface="LM Sans 12"/>
                <a:cs typeface="LM Sans 12"/>
              </a:rPr>
              <a:t>(</a:t>
            </a:r>
            <a:r>
              <a:rPr dirty="0" sz="1400" spc="45" i="1">
                <a:latin typeface="LM Sans 12"/>
                <a:cs typeface="LM Sans 12"/>
              </a:rPr>
              <a:t>F</a:t>
            </a:r>
            <a:r>
              <a:rPr dirty="0" baseline="-11111" sz="1500" spc="67" i="1">
                <a:latin typeface="LM Sans 10"/>
                <a:cs typeface="LM Sans 10"/>
              </a:rPr>
              <a:t>n</a:t>
            </a:r>
            <a:r>
              <a:rPr dirty="0" sz="1400" spc="45">
                <a:latin typeface="LM Sans 12"/>
                <a:cs typeface="LM Sans 12"/>
              </a:rPr>
              <a:t>)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44001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61" y="58134"/>
            <a:ext cx="13100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95">
                <a:solidFill>
                  <a:srgbClr val="3333B2"/>
                </a:solidFill>
              </a:rPr>
              <a:t>Sub</a:t>
            </a:r>
            <a:r>
              <a:rPr dirty="0" sz="2050" spc="-155">
                <a:solidFill>
                  <a:srgbClr val="3333B2"/>
                </a:solidFill>
              </a:rPr>
              <a:t>p</a:t>
            </a:r>
            <a:r>
              <a:rPr dirty="0" sz="2050" spc="-165">
                <a:solidFill>
                  <a:srgbClr val="3333B2"/>
                </a:solidFill>
              </a:rPr>
              <a:t>roblems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08103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965096"/>
            <a:ext cx="3390265" cy="1610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65">
                <a:latin typeface="Trebuchet MS"/>
                <a:cs typeface="Trebuchet MS"/>
              </a:rPr>
              <a:t>Let </a:t>
            </a:r>
            <a:r>
              <a:rPr dirty="0" sz="1400" spc="60" i="1">
                <a:latin typeface="LM Sans 12"/>
                <a:cs typeface="LM Sans 12"/>
              </a:rPr>
              <a:t>ED</a:t>
            </a:r>
            <a:r>
              <a:rPr dirty="0" sz="1400" spc="60">
                <a:latin typeface="LM Sans 12"/>
                <a:cs typeface="LM Sans 12"/>
              </a:rPr>
              <a:t>(</a:t>
            </a:r>
            <a:r>
              <a:rPr dirty="0" sz="1400" spc="60" i="1">
                <a:latin typeface="LM Sans 12"/>
                <a:cs typeface="LM Sans 12"/>
              </a:rPr>
              <a:t>i, </a:t>
            </a:r>
            <a:r>
              <a:rPr dirty="0" sz="1400" spc="5" i="1">
                <a:latin typeface="LM Sans 12"/>
                <a:cs typeface="LM Sans 12"/>
              </a:rPr>
              <a:t>j </a:t>
            </a:r>
            <a:r>
              <a:rPr dirty="0" sz="1400" spc="10">
                <a:latin typeface="LM Sans 12"/>
                <a:cs typeface="LM Sans 12"/>
              </a:rPr>
              <a:t>)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95">
                <a:latin typeface="Trebuchet MS"/>
                <a:cs typeface="Trebuchet MS"/>
              </a:rPr>
              <a:t>the edit </a:t>
            </a:r>
            <a:r>
              <a:rPr dirty="0" sz="1400" spc="-85">
                <a:latin typeface="Trebuchet MS"/>
                <a:cs typeface="Trebuchet MS"/>
              </a:rPr>
              <a:t>distance</a:t>
            </a:r>
            <a:r>
              <a:rPr dirty="0" sz="1400" spc="-12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of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400" spc="-10" i="1">
                <a:latin typeface="LM Sans 12"/>
                <a:cs typeface="LM Sans 12"/>
              </a:rPr>
              <a:t>A</a:t>
            </a:r>
            <a:r>
              <a:rPr dirty="0" sz="1400" spc="-10">
                <a:latin typeface="LM Sans 12"/>
                <a:cs typeface="LM Sans 12"/>
              </a:rPr>
              <a:t>[</a:t>
            </a:r>
            <a:r>
              <a:rPr dirty="0" sz="1400" spc="-10">
                <a:latin typeface="Trebuchet MS"/>
                <a:cs typeface="Trebuchet MS"/>
              </a:rPr>
              <a:t>0</a:t>
            </a:r>
            <a:r>
              <a:rPr dirty="0" sz="1400" spc="-190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i</a:t>
            </a:r>
            <a:r>
              <a:rPr dirty="0" sz="140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1</a:t>
            </a:r>
            <a:r>
              <a:rPr dirty="0" sz="1400" spc="-25">
                <a:latin typeface="LM Sans 12"/>
                <a:cs typeface="LM Sans 12"/>
              </a:rPr>
              <a:t>]</a:t>
            </a:r>
            <a:r>
              <a:rPr dirty="0" sz="1400">
                <a:latin typeface="LM Sans 12"/>
                <a:cs typeface="LM Sans 12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and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30" i="1">
                <a:latin typeface="LM Sans 12"/>
                <a:cs typeface="LM Sans 12"/>
              </a:rPr>
              <a:t>B</a:t>
            </a:r>
            <a:r>
              <a:rPr dirty="0" sz="1400" spc="30">
                <a:latin typeface="LM Sans 12"/>
                <a:cs typeface="LM Sans 12"/>
              </a:rPr>
              <a:t>[</a:t>
            </a:r>
            <a:r>
              <a:rPr dirty="0" sz="1400" spc="30">
                <a:latin typeface="Trebuchet MS"/>
                <a:cs typeface="Trebuchet MS"/>
              </a:rPr>
              <a:t>0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-5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1</a:t>
            </a:r>
            <a:r>
              <a:rPr dirty="0" sz="1400" spc="-60">
                <a:latin typeface="LM Sans 12"/>
                <a:cs typeface="LM Sans 12"/>
              </a:rPr>
              <a:t>]</a:t>
            </a:r>
            <a:r>
              <a:rPr dirty="0" sz="1400" spc="-60"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 marL="12700" marR="132715">
              <a:lnSpc>
                <a:spcPct val="100800"/>
              </a:lnSpc>
              <a:spcBef>
                <a:spcPts val="300"/>
              </a:spcBef>
            </a:pPr>
            <a:r>
              <a:rPr dirty="0" sz="1400" spc="-50">
                <a:latin typeface="Trebuchet MS"/>
                <a:cs typeface="Trebuchet MS"/>
              </a:rPr>
              <a:t>We </a:t>
            </a:r>
            <a:r>
              <a:rPr dirty="0" sz="1400" spc="-80">
                <a:latin typeface="Trebuchet MS"/>
                <a:cs typeface="Trebuchet MS"/>
              </a:rPr>
              <a:t>know </a:t>
            </a:r>
            <a:r>
              <a:rPr dirty="0" sz="1400" spc="-100">
                <a:latin typeface="Trebuchet MS"/>
                <a:cs typeface="Trebuchet MS"/>
              </a:rPr>
              <a:t>for </a:t>
            </a:r>
            <a:r>
              <a:rPr dirty="0" sz="1400" spc="-85">
                <a:latin typeface="Trebuchet MS"/>
                <a:cs typeface="Trebuchet MS"/>
              </a:rPr>
              <a:t>sure </a:t>
            </a:r>
            <a:r>
              <a:rPr dirty="0" sz="1400" spc="-70">
                <a:latin typeface="Trebuchet MS"/>
                <a:cs typeface="Trebuchet MS"/>
              </a:rPr>
              <a:t>that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0">
                <a:latin typeface="Trebuchet MS"/>
                <a:cs typeface="Trebuchet MS"/>
              </a:rPr>
              <a:t>last </a:t>
            </a:r>
            <a:r>
              <a:rPr dirty="0" sz="1400" spc="-75">
                <a:latin typeface="Trebuchet MS"/>
                <a:cs typeface="Trebuchet MS"/>
              </a:rPr>
              <a:t>column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75">
                <a:latin typeface="Trebuchet MS"/>
                <a:cs typeface="Trebuchet MS"/>
              </a:rPr>
              <a:t>an  optimal </a:t>
            </a:r>
            <a:r>
              <a:rPr dirty="0" sz="1400" spc="-80">
                <a:latin typeface="Trebuchet MS"/>
                <a:cs typeface="Trebuchet MS"/>
              </a:rPr>
              <a:t>alignment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100">
                <a:latin typeface="Trebuchet MS"/>
                <a:cs typeface="Trebuchet MS"/>
              </a:rPr>
              <a:t>either </a:t>
            </a:r>
            <a:r>
              <a:rPr dirty="0" sz="1400" spc="-75">
                <a:latin typeface="Trebuchet MS"/>
                <a:cs typeface="Trebuchet MS"/>
              </a:rPr>
              <a:t>an </a:t>
            </a:r>
            <a:r>
              <a:rPr dirty="0" sz="1400" spc="-85">
                <a:latin typeface="Trebuchet MS"/>
                <a:cs typeface="Trebuchet MS"/>
              </a:rPr>
              <a:t>insertion, </a:t>
            </a:r>
            <a:r>
              <a:rPr dirty="0" sz="1400" spc="-80">
                <a:latin typeface="Trebuchet MS"/>
                <a:cs typeface="Trebuchet MS"/>
              </a:rPr>
              <a:t>a  </a:t>
            </a:r>
            <a:r>
              <a:rPr dirty="0" sz="1400" spc="-105">
                <a:latin typeface="Trebuchet MS"/>
                <a:cs typeface="Trebuchet MS"/>
              </a:rPr>
              <a:t>deletion, </a:t>
            </a:r>
            <a:r>
              <a:rPr dirty="0" sz="1400" spc="-95">
                <a:latin typeface="Trebuchet MS"/>
                <a:cs typeface="Trebuchet MS"/>
              </a:rPr>
              <a:t>or </a:t>
            </a:r>
            <a:r>
              <a:rPr dirty="0" sz="1400" spc="-80">
                <a:latin typeface="Trebuchet MS"/>
                <a:cs typeface="Trebuchet MS"/>
              </a:rPr>
              <a:t>a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match/mismatch.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800"/>
              </a:lnSpc>
              <a:spcBef>
                <a:spcPts val="300"/>
              </a:spcBef>
            </a:pPr>
            <a:r>
              <a:rPr dirty="0" sz="1400" spc="-30">
                <a:latin typeface="Trebuchet MS"/>
                <a:cs typeface="Trebuchet MS"/>
              </a:rPr>
              <a:t>What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105">
                <a:latin typeface="Trebuchet MS"/>
                <a:cs typeface="Trebuchet MS"/>
              </a:rPr>
              <a:t>left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80">
                <a:latin typeface="Trebuchet MS"/>
                <a:cs typeface="Trebuchet MS"/>
              </a:rPr>
              <a:t>an</a:t>
            </a:r>
            <a:r>
              <a:rPr dirty="0" sz="1400" spc="-80">
                <a:solidFill>
                  <a:srgbClr val="006EB8"/>
                </a:solidFill>
                <a:latin typeface="Trebuchet MS"/>
                <a:cs typeface="Trebuchet MS"/>
              </a:rPr>
              <a:t>optimal</a:t>
            </a:r>
            <a:r>
              <a:rPr dirty="0" sz="1400" spc="-80">
                <a:latin typeface="Trebuchet MS"/>
                <a:cs typeface="Trebuchet MS"/>
              </a:rPr>
              <a:t>alignment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95">
                <a:latin typeface="Trebuchet MS"/>
                <a:cs typeface="Trebuchet MS"/>
              </a:rPr>
              <a:t>the  </a:t>
            </a:r>
            <a:r>
              <a:rPr dirty="0" sz="1400" spc="-75">
                <a:latin typeface="Trebuchet MS"/>
                <a:cs typeface="Trebuchet MS"/>
              </a:rPr>
              <a:t>corresponding </a:t>
            </a:r>
            <a:r>
              <a:rPr dirty="0" sz="1400" spc="-110">
                <a:latin typeface="Trebuchet MS"/>
                <a:cs typeface="Trebuchet MS"/>
              </a:rPr>
              <a:t>two </a:t>
            </a:r>
            <a:r>
              <a:rPr dirty="0" sz="1400" spc="-105">
                <a:latin typeface="Trebuchet MS"/>
                <a:cs typeface="Trebuchet MS"/>
              </a:rPr>
              <a:t>prefixes </a:t>
            </a:r>
            <a:r>
              <a:rPr dirty="0" sz="1400" spc="-55">
                <a:latin typeface="Trebuchet MS"/>
                <a:cs typeface="Trebuchet MS"/>
              </a:rPr>
              <a:t>(by</a:t>
            </a:r>
            <a:r>
              <a:rPr dirty="0" sz="1400" spc="-17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cut-and-paste).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54918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223241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9347" y="58134"/>
            <a:ext cx="205105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70">
                <a:solidFill>
                  <a:srgbClr val="3333B2"/>
                </a:solidFill>
              </a:rPr>
              <a:t>Recurrence</a:t>
            </a:r>
            <a:r>
              <a:rPr dirty="0" sz="2050" spc="-20">
                <a:solidFill>
                  <a:srgbClr val="3333B2"/>
                </a:solidFill>
              </a:rPr>
              <a:t> </a:t>
            </a:r>
            <a:r>
              <a:rPr dirty="0" sz="2050" spc="-135">
                <a:solidFill>
                  <a:srgbClr val="3333B2"/>
                </a:solidFill>
              </a:rPr>
              <a:t>Relation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1579829" y="1176093"/>
            <a:ext cx="1479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05">
                <a:latin typeface="DejaVu Sans"/>
                <a:cs typeface="DejaVu Sans"/>
              </a:rPr>
              <a:t>⎧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9829" y="1358288"/>
            <a:ext cx="1606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60">
                <a:latin typeface="DejaVu Sans"/>
                <a:cs typeface="DejaVu Sans"/>
              </a:rPr>
              <a:t>⎨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9829" y="1324886"/>
            <a:ext cx="117030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7715">
              <a:lnSpc>
                <a:spcPts val="720"/>
              </a:lnSpc>
              <a:spcBef>
                <a:spcPts val="95"/>
              </a:spcBef>
            </a:pPr>
            <a:r>
              <a:rPr dirty="0" sz="1200" spc="-45">
                <a:latin typeface="Arial"/>
                <a:cs typeface="Arial"/>
              </a:rPr>
              <a:t>1</a:t>
            </a:r>
            <a:r>
              <a:rPr dirty="0" sz="1200" spc="-45">
                <a:latin typeface="LM Sans 12"/>
                <a:cs typeface="LM Sans 12"/>
              </a:rPr>
              <a:t>) </a:t>
            </a:r>
            <a:r>
              <a:rPr dirty="0" sz="1200" spc="-5">
                <a:latin typeface="LM Sans 12"/>
                <a:cs typeface="LM Sans 12"/>
              </a:rPr>
              <a:t>+</a:t>
            </a:r>
            <a:r>
              <a:rPr dirty="0" sz="1200" spc="-285">
                <a:latin typeface="LM Sans 12"/>
                <a:cs typeface="LM Sans 12"/>
              </a:rPr>
              <a:t> </a:t>
            </a:r>
            <a:r>
              <a:rPr dirty="0" sz="1200" spc="-8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720"/>
              </a:lnSpc>
            </a:pPr>
            <a:r>
              <a:rPr dirty="0" baseline="4629" sz="1800" spc="67">
                <a:latin typeface="DejaVu Sans"/>
                <a:cs typeface="DejaVu Sans"/>
              </a:rPr>
              <a:t>⎪</a:t>
            </a:r>
            <a:r>
              <a:rPr dirty="0" sz="1200" spc="45" i="1">
                <a:latin typeface="LM Sans 12"/>
                <a:cs typeface="LM Sans 12"/>
              </a:rPr>
              <a:t>ED</a:t>
            </a:r>
            <a:r>
              <a:rPr dirty="0" sz="1200" spc="45">
                <a:latin typeface="LM Sans 12"/>
                <a:cs typeface="LM Sans 12"/>
              </a:rPr>
              <a:t>(</a:t>
            </a:r>
            <a:r>
              <a:rPr dirty="0" sz="1200" spc="45" i="1">
                <a:latin typeface="LM Sans 12"/>
                <a:cs typeface="LM Sans 12"/>
              </a:rPr>
              <a:t>i</a:t>
            </a:r>
            <a:r>
              <a:rPr dirty="0" sz="1200" spc="-280" i="1">
                <a:latin typeface="LM Sans 12"/>
                <a:cs typeface="LM Sans 12"/>
              </a:rPr>
              <a:t> </a:t>
            </a:r>
            <a:r>
              <a:rPr dirty="0" sz="1200" spc="-5" i="1">
                <a:latin typeface="LM Sans 12"/>
                <a:cs typeface="LM Sans 12"/>
              </a:rPr>
              <a:t>,</a:t>
            </a:r>
            <a:r>
              <a:rPr dirty="0" sz="1200" spc="-200" i="1">
                <a:latin typeface="LM Sans 12"/>
                <a:cs typeface="LM Sans 12"/>
              </a:rPr>
              <a:t> </a:t>
            </a:r>
            <a:r>
              <a:rPr dirty="0" sz="1200" spc="-5" i="1">
                <a:latin typeface="LM Sans 12"/>
                <a:cs typeface="LM Sans 12"/>
              </a:rPr>
              <a:t>j</a:t>
            </a:r>
            <a:r>
              <a:rPr dirty="0" sz="1200" spc="-20" i="1">
                <a:latin typeface="LM Sans 12"/>
                <a:cs typeface="LM Sans 12"/>
              </a:rPr>
              <a:t> </a:t>
            </a:r>
            <a:r>
              <a:rPr dirty="0" sz="1200" spc="225" i="1">
                <a:latin typeface="Arial"/>
                <a:cs typeface="Arial"/>
              </a:rPr>
              <a:t>−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369" y="1507084"/>
            <a:ext cx="3228975" cy="450850"/>
          </a:xfrm>
          <a:prstGeom prst="rect">
            <a:avLst/>
          </a:prstGeom>
        </p:spPr>
        <p:txBody>
          <a:bodyPr wrap="square" lIns="0" tIns="4254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34"/>
              </a:spcBef>
              <a:tabLst>
                <a:tab pos="1106805" algn="l"/>
              </a:tabLst>
            </a:pPr>
            <a:r>
              <a:rPr dirty="0" baseline="2314" sz="1800" spc="52" i="1">
                <a:latin typeface="LM Sans 12"/>
                <a:cs typeface="LM Sans 12"/>
              </a:rPr>
              <a:t>ED</a:t>
            </a:r>
            <a:r>
              <a:rPr dirty="0" baseline="2314" sz="1800" spc="52">
                <a:latin typeface="LM Sans 12"/>
                <a:cs typeface="LM Sans 12"/>
              </a:rPr>
              <a:t>(</a:t>
            </a:r>
            <a:r>
              <a:rPr dirty="0" baseline="2314" sz="1800" spc="52" i="1">
                <a:latin typeface="LM Sans 12"/>
                <a:cs typeface="LM Sans 12"/>
              </a:rPr>
              <a:t>i,</a:t>
            </a:r>
            <a:r>
              <a:rPr dirty="0" baseline="2314" sz="1800" spc="-292" i="1">
                <a:latin typeface="LM Sans 12"/>
                <a:cs typeface="LM Sans 12"/>
              </a:rPr>
              <a:t> </a:t>
            </a:r>
            <a:r>
              <a:rPr dirty="0" baseline="2314" sz="1800" spc="-7" i="1">
                <a:latin typeface="LM Sans 12"/>
                <a:cs typeface="LM Sans 12"/>
              </a:rPr>
              <a:t>j</a:t>
            </a:r>
            <a:r>
              <a:rPr dirty="0" baseline="2314" sz="1800" spc="-412" i="1">
                <a:latin typeface="LM Sans 12"/>
                <a:cs typeface="LM Sans 12"/>
              </a:rPr>
              <a:t> </a:t>
            </a:r>
            <a:r>
              <a:rPr dirty="0" baseline="2314" sz="1800" spc="-7">
                <a:latin typeface="LM Sans 12"/>
                <a:cs typeface="LM Sans 12"/>
              </a:rPr>
              <a:t>)</a:t>
            </a:r>
            <a:r>
              <a:rPr dirty="0" baseline="2314" sz="1800" spc="-82">
                <a:latin typeface="LM Sans 12"/>
                <a:cs typeface="LM Sans 12"/>
              </a:rPr>
              <a:t> </a:t>
            </a:r>
            <a:r>
              <a:rPr dirty="0" baseline="2314" sz="1800" spc="-7">
                <a:latin typeface="LM Sans 12"/>
                <a:cs typeface="LM Sans 12"/>
              </a:rPr>
              <a:t>=</a:t>
            </a:r>
            <a:r>
              <a:rPr dirty="0" baseline="2314" sz="1800" spc="-82">
                <a:latin typeface="LM Sans 12"/>
                <a:cs typeface="LM Sans 12"/>
              </a:rPr>
              <a:t> </a:t>
            </a:r>
            <a:r>
              <a:rPr dirty="0" baseline="2314" sz="1800" spc="-7">
                <a:latin typeface="LM Sans 12"/>
                <a:cs typeface="LM Sans 12"/>
              </a:rPr>
              <a:t>min	</a:t>
            </a:r>
            <a:r>
              <a:rPr dirty="0" sz="1200" spc="20" i="1">
                <a:latin typeface="LM Sans 12"/>
                <a:cs typeface="LM Sans 12"/>
              </a:rPr>
              <a:t>ED</a:t>
            </a:r>
            <a:r>
              <a:rPr dirty="0" sz="1200" spc="20">
                <a:latin typeface="LM Sans 12"/>
                <a:cs typeface="LM Sans 12"/>
              </a:rPr>
              <a:t>(</a:t>
            </a:r>
            <a:r>
              <a:rPr dirty="0" sz="1200" spc="20" i="1">
                <a:latin typeface="LM Sans 12"/>
                <a:cs typeface="LM Sans 12"/>
              </a:rPr>
              <a:t>i</a:t>
            </a:r>
            <a:r>
              <a:rPr dirty="0" sz="1200" spc="-15" i="1">
                <a:latin typeface="LM Sans 12"/>
                <a:cs typeface="LM Sans 12"/>
              </a:rPr>
              <a:t> </a:t>
            </a:r>
            <a:r>
              <a:rPr dirty="0" sz="1200" spc="225" i="1">
                <a:latin typeface="Arial"/>
                <a:cs typeface="Arial"/>
              </a:rPr>
              <a:t>−</a:t>
            </a:r>
            <a:r>
              <a:rPr dirty="0" sz="1200" spc="-70" i="1">
                <a:latin typeface="Arial"/>
                <a:cs typeface="Arial"/>
              </a:rPr>
              <a:t> </a:t>
            </a:r>
            <a:r>
              <a:rPr dirty="0" sz="1200" spc="-45">
                <a:latin typeface="Arial"/>
                <a:cs typeface="Arial"/>
              </a:rPr>
              <a:t>1</a:t>
            </a:r>
            <a:r>
              <a:rPr dirty="0" sz="1200" spc="-45" i="1">
                <a:latin typeface="LM Sans 12"/>
                <a:cs typeface="LM Sans 12"/>
              </a:rPr>
              <a:t>,</a:t>
            </a:r>
            <a:r>
              <a:rPr dirty="0" sz="1200" spc="-200" i="1">
                <a:latin typeface="LM Sans 12"/>
                <a:cs typeface="LM Sans 12"/>
              </a:rPr>
              <a:t> </a:t>
            </a:r>
            <a:r>
              <a:rPr dirty="0" sz="1200" spc="-5" i="1">
                <a:latin typeface="LM Sans 12"/>
                <a:cs typeface="LM Sans 12"/>
              </a:rPr>
              <a:t>j</a:t>
            </a:r>
            <a:r>
              <a:rPr dirty="0" sz="1200" spc="-280" i="1">
                <a:latin typeface="LM Sans 12"/>
                <a:cs typeface="LM Sans 12"/>
              </a:rPr>
              <a:t> </a:t>
            </a:r>
            <a:r>
              <a:rPr dirty="0" sz="1200" spc="-5">
                <a:latin typeface="LM Sans 12"/>
                <a:cs typeface="LM Sans 12"/>
              </a:rPr>
              <a:t>)</a:t>
            </a:r>
            <a:r>
              <a:rPr dirty="0" sz="1200" spc="-125">
                <a:latin typeface="LM Sans 12"/>
                <a:cs typeface="LM Sans 12"/>
              </a:rPr>
              <a:t> </a:t>
            </a:r>
            <a:r>
              <a:rPr dirty="0" sz="1200" spc="-5">
                <a:latin typeface="LM Sans 12"/>
                <a:cs typeface="LM Sans 12"/>
              </a:rPr>
              <a:t>+</a:t>
            </a:r>
            <a:r>
              <a:rPr dirty="0" sz="1200" spc="-130">
                <a:latin typeface="LM Sans 12"/>
                <a:cs typeface="LM Sans 12"/>
              </a:rPr>
              <a:t> </a:t>
            </a:r>
            <a:r>
              <a:rPr dirty="0" sz="1200" spc="-8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971550">
              <a:lnSpc>
                <a:spcPct val="100000"/>
              </a:lnSpc>
              <a:spcBef>
                <a:spcPts val="229"/>
              </a:spcBef>
            </a:pPr>
            <a:r>
              <a:rPr dirty="0" baseline="43981" sz="1800" spc="-172">
                <a:latin typeface="DejaVu Sans"/>
                <a:cs typeface="DejaVu Sans"/>
              </a:rPr>
              <a:t>⎪</a:t>
            </a:r>
            <a:r>
              <a:rPr dirty="0" baseline="25462" sz="1800" spc="-172">
                <a:latin typeface="DejaVu Sans"/>
                <a:cs typeface="DejaVu Sans"/>
              </a:rPr>
              <a:t>⎩</a:t>
            </a:r>
            <a:r>
              <a:rPr dirty="0" sz="1200" spc="-114" i="1">
                <a:latin typeface="LM Sans 12"/>
                <a:cs typeface="LM Sans 12"/>
              </a:rPr>
              <a:t>ED</a:t>
            </a:r>
            <a:r>
              <a:rPr dirty="0" sz="1200" spc="-114">
                <a:latin typeface="LM Sans 12"/>
                <a:cs typeface="LM Sans 12"/>
              </a:rPr>
              <a:t>(</a:t>
            </a:r>
            <a:r>
              <a:rPr dirty="0" sz="1200" spc="-114" i="1">
                <a:latin typeface="LM Sans 12"/>
                <a:cs typeface="LM Sans 12"/>
              </a:rPr>
              <a:t>i</a:t>
            </a:r>
            <a:r>
              <a:rPr dirty="0" sz="1200" spc="-15" i="1">
                <a:latin typeface="LM Sans 12"/>
                <a:cs typeface="LM Sans 12"/>
              </a:rPr>
              <a:t> </a:t>
            </a:r>
            <a:r>
              <a:rPr dirty="0" sz="1200" spc="225" i="1">
                <a:latin typeface="Arial"/>
                <a:cs typeface="Arial"/>
              </a:rPr>
              <a:t>−</a:t>
            </a:r>
            <a:r>
              <a:rPr dirty="0" sz="1200" spc="-70" i="1">
                <a:latin typeface="Arial"/>
                <a:cs typeface="Arial"/>
              </a:rPr>
              <a:t> </a:t>
            </a:r>
            <a:r>
              <a:rPr dirty="0" sz="1200" spc="-45">
                <a:latin typeface="Arial"/>
                <a:cs typeface="Arial"/>
              </a:rPr>
              <a:t>1</a:t>
            </a:r>
            <a:r>
              <a:rPr dirty="0" sz="1200" spc="-45" i="1">
                <a:latin typeface="LM Sans 12"/>
                <a:cs typeface="LM Sans 12"/>
              </a:rPr>
              <a:t>,</a:t>
            </a:r>
            <a:r>
              <a:rPr dirty="0" sz="1200" spc="-195" i="1">
                <a:latin typeface="LM Sans 12"/>
                <a:cs typeface="LM Sans 12"/>
              </a:rPr>
              <a:t> </a:t>
            </a:r>
            <a:r>
              <a:rPr dirty="0" sz="1200" spc="-5" i="1">
                <a:latin typeface="LM Sans 12"/>
                <a:cs typeface="LM Sans 12"/>
              </a:rPr>
              <a:t>j</a:t>
            </a:r>
            <a:r>
              <a:rPr dirty="0" sz="1200" spc="-15" i="1">
                <a:latin typeface="LM Sans 12"/>
                <a:cs typeface="LM Sans 12"/>
              </a:rPr>
              <a:t> </a:t>
            </a:r>
            <a:r>
              <a:rPr dirty="0" sz="1200" spc="225" i="1">
                <a:latin typeface="Arial"/>
                <a:cs typeface="Arial"/>
              </a:rPr>
              <a:t>−</a:t>
            </a:r>
            <a:r>
              <a:rPr dirty="0" sz="1200" spc="-70" i="1">
                <a:latin typeface="Arial"/>
                <a:cs typeface="Arial"/>
              </a:rPr>
              <a:t> </a:t>
            </a:r>
            <a:r>
              <a:rPr dirty="0" sz="1200" spc="-45">
                <a:latin typeface="Arial"/>
                <a:cs typeface="Arial"/>
              </a:rPr>
              <a:t>1</a:t>
            </a:r>
            <a:r>
              <a:rPr dirty="0" sz="1200" spc="-45">
                <a:latin typeface="LM Sans 12"/>
                <a:cs typeface="LM Sans 12"/>
              </a:rPr>
              <a:t>)</a:t>
            </a:r>
            <a:r>
              <a:rPr dirty="0" sz="1200" spc="-125">
                <a:latin typeface="LM Sans 12"/>
                <a:cs typeface="LM Sans 12"/>
              </a:rPr>
              <a:t> </a:t>
            </a:r>
            <a:r>
              <a:rPr dirty="0" sz="1200" spc="-5">
                <a:latin typeface="LM Sans 12"/>
                <a:cs typeface="LM Sans 12"/>
              </a:rPr>
              <a:t>+</a:t>
            </a:r>
            <a:r>
              <a:rPr dirty="0" sz="1200" spc="-130">
                <a:latin typeface="LM Sans 12"/>
                <a:cs typeface="LM Sans 12"/>
              </a:rPr>
              <a:t> </a:t>
            </a:r>
            <a:r>
              <a:rPr dirty="0" sz="1200">
                <a:latin typeface="LM Sans 12"/>
                <a:cs typeface="LM Sans 12"/>
              </a:rPr>
              <a:t>diff(</a:t>
            </a:r>
            <a:r>
              <a:rPr dirty="0" sz="1200" i="1">
                <a:latin typeface="LM Sans 12"/>
                <a:cs typeface="LM Sans 12"/>
              </a:rPr>
              <a:t>A</a:t>
            </a:r>
            <a:r>
              <a:rPr dirty="0" sz="1200">
                <a:latin typeface="LM Sans 12"/>
                <a:cs typeface="LM Sans 12"/>
              </a:rPr>
              <a:t>[</a:t>
            </a:r>
            <a:r>
              <a:rPr dirty="0" sz="1200" i="1">
                <a:latin typeface="LM Sans 12"/>
                <a:cs typeface="LM Sans 12"/>
              </a:rPr>
              <a:t>i</a:t>
            </a:r>
            <a:r>
              <a:rPr dirty="0" sz="1200" spc="-275" i="1">
                <a:latin typeface="LM Sans 12"/>
                <a:cs typeface="LM Sans 12"/>
              </a:rPr>
              <a:t> </a:t>
            </a:r>
            <a:r>
              <a:rPr dirty="0" sz="1200" spc="-5">
                <a:latin typeface="LM Sans 12"/>
                <a:cs typeface="LM Sans 12"/>
              </a:rPr>
              <a:t>]</a:t>
            </a:r>
            <a:r>
              <a:rPr dirty="0" sz="1200" spc="-5" i="1">
                <a:latin typeface="LM Sans 12"/>
                <a:cs typeface="LM Sans 12"/>
              </a:rPr>
              <a:t>,</a:t>
            </a:r>
            <a:r>
              <a:rPr dirty="0" sz="1200" spc="-200" i="1">
                <a:latin typeface="LM Sans 12"/>
                <a:cs typeface="LM Sans 12"/>
              </a:rPr>
              <a:t> </a:t>
            </a:r>
            <a:r>
              <a:rPr dirty="0" sz="1200" spc="30" i="1">
                <a:latin typeface="LM Sans 12"/>
                <a:cs typeface="LM Sans 12"/>
              </a:rPr>
              <a:t>B</a:t>
            </a:r>
            <a:r>
              <a:rPr dirty="0" sz="1200" spc="30">
                <a:latin typeface="LM Sans 12"/>
                <a:cs typeface="LM Sans 12"/>
              </a:rPr>
              <a:t>[</a:t>
            </a:r>
            <a:r>
              <a:rPr dirty="0" sz="1200" spc="30" i="1">
                <a:latin typeface="LM Sans 12"/>
                <a:cs typeface="LM Sans 12"/>
              </a:rPr>
              <a:t>j</a:t>
            </a:r>
            <a:r>
              <a:rPr dirty="0" sz="1200" spc="-280" i="1">
                <a:latin typeface="LM Sans 12"/>
                <a:cs typeface="LM Sans 12"/>
              </a:rPr>
              <a:t> </a:t>
            </a:r>
            <a:r>
              <a:rPr dirty="0" sz="1200" spc="-5">
                <a:latin typeface="LM Sans 12"/>
                <a:cs typeface="LM Sans 12"/>
              </a:rPr>
              <a:t>])</a:t>
            </a:r>
            <a:endParaRPr sz="1200">
              <a:latin typeface="LM Sans 12"/>
              <a:cs typeface="LM Sans 12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9347" y="58134"/>
            <a:ext cx="205105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70">
                <a:solidFill>
                  <a:srgbClr val="3333B2"/>
                </a:solidFill>
              </a:rPr>
              <a:t>Recurrence</a:t>
            </a:r>
            <a:r>
              <a:rPr dirty="0" sz="2050" spc="-20">
                <a:solidFill>
                  <a:srgbClr val="3333B2"/>
                </a:solidFill>
              </a:rPr>
              <a:t> </a:t>
            </a:r>
            <a:r>
              <a:rPr dirty="0" sz="2050" spc="-135">
                <a:solidFill>
                  <a:srgbClr val="3333B2"/>
                </a:solidFill>
              </a:rPr>
              <a:t>Relation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1579829" y="1176093"/>
            <a:ext cx="1479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05">
                <a:latin typeface="DejaVu Sans"/>
                <a:cs typeface="DejaVu Sans"/>
              </a:rPr>
              <a:t>⎧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9829" y="1358288"/>
            <a:ext cx="1606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60">
                <a:latin typeface="DejaVu Sans"/>
                <a:cs typeface="DejaVu Sans"/>
              </a:rPr>
              <a:t>⎨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9829" y="1324886"/>
            <a:ext cx="117030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7715">
              <a:lnSpc>
                <a:spcPts val="720"/>
              </a:lnSpc>
              <a:spcBef>
                <a:spcPts val="95"/>
              </a:spcBef>
            </a:pPr>
            <a:r>
              <a:rPr dirty="0" sz="1200" spc="-45">
                <a:latin typeface="Arial"/>
                <a:cs typeface="Arial"/>
              </a:rPr>
              <a:t>1</a:t>
            </a:r>
            <a:r>
              <a:rPr dirty="0" sz="1200" spc="-45">
                <a:latin typeface="LM Sans 12"/>
                <a:cs typeface="LM Sans 12"/>
              </a:rPr>
              <a:t>) </a:t>
            </a:r>
            <a:r>
              <a:rPr dirty="0" sz="1200" spc="-5">
                <a:latin typeface="LM Sans 12"/>
                <a:cs typeface="LM Sans 12"/>
              </a:rPr>
              <a:t>+</a:t>
            </a:r>
            <a:r>
              <a:rPr dirty="0" sz="1200" spc="-285">
                <a:latin typeface="LM Sans 12"/>
                <a:cs typeface="LM Sans 12"/>
              </a:rPr>
              <a:t> </a:t>
            </a:r>
            <a:r>
              <a:rPr dirty="0" sz="1200" spc="-8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720"/>
              </a:lnSpc>
            </a:pPr>
            <a:r>
              <a:rPr dirty="0" baseline="4629" sz="1800" spc="67">
                <a:latin typeface="DejaVu Sans"/>
                <a:cs typeface="DejaVu Sans"/>
              </a:rPr>
              <a:t>⎪</a:t>
            </a:r>
            <a:r>
              <a:rPr dirty="0" sz="1200" spc="45" i="1">
                <a:latin typeface="LM Sans 12"/>
                <a:cs typeface="LM Sans 12"/>
              </a:rPr>
              <a:t>ED</a:t>
            </a:r>
            <a:r>
              <a:rPr dirty="0" sz="1200" spc="45">
                <a:latin typeface="LM Sans 12"/>
                <a:cs typeface="LM Sans 12"/>
              </a:rPr>
              <a:t>(</a:t>
            </a:r>
            <a:r>
              <a:rPr dirty="0" sz="1200" spc="45" i="1">
                <a:latin typeface="LM Sans 12"/>
                <a:cs typeface="LM Sans 12"/>
              </a:rPr>
              <a:t>i</a:t>
            </a:r>
            <a:r>
              <a:rPr dirty="0" sz="1200" spc="-280" i="1">
                <a:latin typeface="LM Sans 12"/>
                <a:cs typeface="LM Sans 12"/>
              </a:rPr>
              <a:t> </a:t>
            </a:r>
            <a:r>
              <a:rPr dirty="0" sz="1200" spc="-5" i="1">
                <a:latin typeface="LM Sans 12"/>
                <a:cs typeface="LM Sans 12"/>
              </a:rPr>
              <a:t>,</a:t>
            </a:r>
            <a:r>
              <a:rPr dirty="0" sz="1200" spc="-200" i="1">
                <a:latin typeface="LM Sans 12"/>
                <a:cs typeface="LM Sans 12"/>
              </a:rPr>
              <a:t> </a:t>
            </a:r>
            <a:r>
              <a:rPr dirty="0" sz="1200" spc="-5" i="1">
                <a:latin typeface="LM Sans 12"/>
                <a:cs typeface="LM Sans 12"/>
              </a:rPr>
              <a:t>j</a:t>
            </a:r>
            <a:r>
              <a:rPr dirty="0" sz="1200" spc="-20" i="1">
                <a:latin typeface="LM Sans 12"/>
                <a:cs typeface="LM Sans 12"/>
              </a:rPr>
              <a:t> </a:t>
            </a:r>
            <a:r>
              <a:rPr dirty="0" sz="1200" spc="225" i="1">
                <a:latin typeface="Arial"/>
                <a:cs typeface="Arial"/>
              </a:rPr>
              <a:t>−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594" y="1507084"/>
            <a:ext cx="3527425" cy="944880"/>
          </a:xfrm>
          <a:prstGeom prst="rect">
            <a:avLst/>
          </a:prstGeom>
        </p:spPr>
        <p:txBody>
          <a:bodyPr wrap="square" lIns="0" tIns="42544" rIns="0" bIns="0" rtlCol="0" vert="horz">
            <a:spAutoFit/>
          </a:bodyPr>
          <a:lstStyle/>
          <a:p>
            <a:pPr marL="311150">
              <a:lnSpc>
                <a:spcPct val="100000"/>
              </a:lnSpc>
              <a:spcBef>
                <a:spcPts val="334"/>
              </a:spcBef>
              <a:tabLst>
                <a:tab pos="1392555" algn="l"/>
              </a:tabLst>
            </a:pPr>
            <a:r>
              <a:rPr dirty="0" baseline="2314" sz="1800" spc="52" i="1">
                <a:latin typeface="LM Sans 12"/>
                <a:cs typeface="LM Sans 12"/>
              </a:rPr>
              <a:t>ED</a:t>
            </a:r>
            <a:r>
              <a:rPr dirty="0" baseline="2314" sz="1800" spc="52">
                <a:latin typeface="LM Sans 12"/>
                <a:cs typeface="LM Sans 12"/>
              </a:rPr>
              <a:t>(</a:t>
            </a:r>
            <a:r>
              <a:rPr dirty="0" baseline="2314" sz="1800" spc="52" i="1">
                <a:latin typeface="LM Sans 12"/>
                <a:cs typeface="LM Sans 12"/>
              </a:rPr>
              <a:t>i,</a:t>
            </a:r>
            <a:r>
              <a:rPr dirty="0" baseline="2314" sz="1800" spc="-292" i="1">
                <a:latin typeface="LM Sans 12"/>
                <a:cs typeface="LM Sans 12"/>
              </a:rPr>
              <a:t> </a:t>
            </a:r>
            <a:r>
              <a:rPr dirty="0" baseline="2314" sz="1800" spc="-7" i="1">
                <a:latin typeface="LM Sans 12"/>
                <a:cs typeface="LM Sans 12"/>
              </a:rPr>
              <a:t>j</a:t>
            </a:r>
            <a:r>
              <a:rPr dirty="0" baseline="2314" sz="1800" spc="-412" i="1">
                <a:latin typeface="LM Sans 12"/>
                <a:cs typeface="LM Sans 12"/>
              </a:rPr>
              <a:t> </a:t>
            </a:r>
            <a:r>
              <a:rPr dirty="0" baseline="2314" sz="1800" spc="-7">
                <a:latin typeface="LM Sans 12"/>
                <a:cs typeface="LM Sans 12"/>
              </a:rPr>
              <a:t>)</a:t>
            </a:r>
            <a:r>
              <a:rPr dirty="0" baseline="2314" sz="1800" spc="-82">
                <a:latin typeface="LM Sans 12"/>
                <a:cs typeface="LM Sans 12"/>
              </a:rPr>
              <a:t> </a:t>
            </a:r>
            <a:r>
              <a:rPr dirty="0" baseline="2314" sz="1800" spc="-7">
                <a:latin typeface="LM Sans 12"/>
                <a:cs typeface="LM Sans 12"/>
              </a:rPr>
              <a:t>=</a:t>
            </a:r>
            <a:r>
              <a:rPr dirty="0" baseline="2314" sz="1800" spc="-82">
                <a:latin typeface="LM Sans 12"/>
                <a:cs typeface="LM Sans 12"/>
              </a:rPr>
              <a:t> </a:t>
            </a:r>
            <a:r>
              <a:rPr dirty="0" baseline="2314" sz="1800" spc="-7">
                <a:latin typeface="LM Sans 12"/>
                <a:cs typeface="LM Sans 12"/>
              </a:rPr>
              <a:t>min	</a:t>
            </a:r>
            <a:r>
              <a:rPr dirty="0" sz="1200" spc="20" i="1">
                <a:latin typeface="LM Sans 12"/>
                <a:cs typeface="LM Sans 12"/>
              </a:rPr>
              <a:t>ED</a:t>
            </a:r>
            <a:r>
              <a:rPr dirty="0" sz="1200" spc="20">
                <a:latin typeface="LM Sans 12"/>
                <a:cs typeface="LM Sans 12"/>
              </a:rPr>
              <a:t>(</a:t>
            </a:r>
            <a:r>
              <a:rPr dirty="0" sz="1200" spc="20" i="1">
                <a:latin typeface="LM Sans 12"/>
                <a:cs typeface="LM Sans 12"/>
              </a:rPr>
              <a:t>i</a:t>
            </a:r>
            <a:r>
              <a:rPr dirty="0" sz="1200" spc="-15" i="1">
                <a:latin typeface="LM Sans 12"/>
                <a:cs typeface="LM Sans 12"/>
              </a:rPr>
              <a:t> </a:t>
            </a:r>
            <a:r>
              <a:rPr dirty="0" sz="1200" spc="225" i="1">
                <a:latin typeface="Arial"/>
                <a:cs typeface="Arial"/>
              </a:rPr>
              <a:t>−</a:t>
            </a:r>
            <a:r>
              <a:rPr dirty="0" sz="1200" spc="-70" i="1">
                <a:latin typeface="Arial"/>
                <a:cs typeface="Arial"/>
              </a:rPr>
              <a:t> </a:t>
            </a:r>
            <a:r>
              <a:rPr dirty="0" sz="1200" spc="-45">
                <a:latin typeface="Arial"/>
                <a:cs typeface="Arial"/>
              </a:rPr>
              <a:t>1</a:t>
            </a:r>
            <a:r>
              <a:rPr dirty="0" sz="1200" spc="-45" i="1">
                <a:latin typeface="LM Sans 12"/>
                <a:cs typeface="LM Sans 12"/>
              </a:rPr>
              <a:t>,</a:t>
            </a:r>
            <a:r>
              <a:rPr dirty="0" sz="1200" spc="-200" i="1">
                <a:latin typeface="LM Sans 12"/>
                <a:cs typeface="LM Sans 12"/>
              </a:rPr>
              <a:t> </a:t>
            </a:r>
            <a:r>
              <a:rPr dirty="0" sz="1200" spc="-5" i="1">
                <a:latin typeface="LM Sans 12"/>
                <a:cs typeface="LM Sans 12"/>
              </a:rPr>
              <a:t>j</a:t>
            </a:r>
            <a:r>
              <a:rPr dirty="0" sz="1200" spc="-280" i="1">
                <a:latin typeface="LM Sans 12"/>
                <a:cs typeface="LM Sans 12"/>
              </a:rPr>
              <a:t> </a:t>
            </a:r>
            <a:r>
              <a:rPr dirty="0" sz="1200" spc="-5">
                <a:latin typeface="LM Sans 12"/>
                <a:cs typeface="LM Sans 12"/>
              </a:rPr>
              <a:t>)</a:t>
            </a:r>
            <a:r>
              <a:rPr dirty="0" sz="1200" spc="-125">
                <a:latin typeface="LM Sans 12"/>
                <a:cs typeface="LM Sans 12"/>
              </a:rPr>
              <a:t> </a:t>
            </a:r>
            <a:r>
              <a:rPr dirty="0" sz="1200" spc="-5">
                <a:latin typeface="LM Sans 12"/>
                <a:cs typeface="LM Sans 12"/>
              </a:rPr>
              <a:t>+</a:t>
            </a:r>
            <a:r>
              <a:rPr dirty="0" sz="1200" spc="-130">
                <a:latin typeface="LM Sans 12"/>
                <a:cs typeface="LM Sans 12"/>
              </a:rPr>
              <a:t> </a:t>
            </a:r>
            <a:r>
              <a:rPr dirty="0" sz="1200" spc="-8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1257300">
              <a:lnSpc>
                <a:spcPct val="100000"/>
              </a:lnSpc>
              <a:spcBef>
                <a:spcPts val="229"/>
              </a:spcBef>
            </a:pPr>
            <a:r>
              <a:rPr dirty="0" baseline="43981" sz="1800" spc="-172">
                <a:latin typeface="DejaVu Sans"/>
                <a:cs typeface="DejaVu Sans"/>
              </a:rPr>
              <a:t>⎪</a:t>
            </a:r>
            <a:r>
              <a:rPr dirty="0" baseline="25462" sz="1800" spc="-172">
                <a:latin typeface="DejaVu Sans"/>
                <a:cs typeface="DejaVu Sans"/>
              </a:rPr>
              <a:t>⎩</a:t>
            </a:r>
            <a:r>
              <a:rPr dirty="0" sz="1200" spc="-114" i="1">
                <a:latin typeface="LM Sans 12"/>
                <a:cs typeface="LM Sans 12"/>
              </a:rPr>
              <a:t>ED</a:t>
            </a:r>
            <a:r>
              <a:rPr dirty="0" sz="1200" spc="-114">
                <a:latin typeface="LM Sans 12"/>
                <a:cs typeface="LM Sans 12"/>
              </a:rPr>
              <a:t>(</a:t>
            </a:r>
            <a:r>
              <a:rPr dirty="0" sz="1200" spc="-114" i="1">
                <a:latin typeface="LM Sans 12"/>
                <a:cs typeface="LM Sans 12"/>
              </a:rPr>
              <a:t>i</a:t>
            </a:r>
            <a:r>
              <a:rPr dirty="0" sz="1200" spc="-15" i="1">
                <a:latin typeface="LM Sans 12"/>
                <a:cs typeface="LM Sans 12"/>
              </a:rPr>
              <a:t> </a:t>
            </a:r>
            <a:r>
              <a:rPr dirty="0" sz="1200" spc="225" i="1">
                <a:latin typeface="Arial"/>
                <a:cs typeface="Arial"/>
              </a:rPr>
              <a:t>−</a:t>
            </a:r>
            <a:r>
              <a:rPr dirty="0" sz="1200" spc="-70" i="1">
                <a:latin typeface="Arial"/>
                <a:cs typeface="Arial"/>
              </a:rPr>
              <a:t> </a:t>
            </a:r>
            <a:r>
              <a:rPr dirty="0" sz="1200" spc="-45">
                <a:latin typeface="Arial"/>
                <a:cs typeface="Arial"/>
              </a:rPr>
              <a:t>1</a:t>
            </a:r>
            <a:r>
              <a:rPr dirty="0" sz="1200" spc="-45" i="1">
                <a:latin typeface="LM Sans 12"/>
                <a:cs typeface="LM Sans 12"/>
              </a:rPr>
              <a:t>,</a:t>
            </a:r>
            <a:r>
              <a:rPr dirty="0" sz="1200" spc="-195" i="1">
                <a:latin typeface="LM Sans 12"/>
                <a:cs typeface="LM Sans 12"/>
              </a:rPr>
              <a:t> </a:t>
            </a:r>
            <a:r>
              <a:rPr dirty="0" sz="1200" spc="-5" i="1">
                <a:latin typeface="LM Sans 12"/>
                <a:cs typeface="LM Sans 12"/>
              </a:rPr>
              <a:t>j</a:t>
            </a:r>
            <a:r>
              <a:rPr dirty="0" sz="1200" spc="-15" i="1">
                <a:latin typeface="LM Sans 12"/>
                <a:cs typeface="LM Sans 12"/>
              </a:rPr>
              <a:t> </a:t>
            </a:r>
            <a:r>
              <a:rPr dirty="0" sz="1200" spc="225" i="1">
                <a:latin typeface="Arial"/>
                <a:cs typeface="Arial"/>
              </a:rPr>
              <a:t>−</a:t>
            </a:r>
            <a:r>
              <a:rPr dirty="0" sz="1200" spc="-70" i="1">
                <a:latin typeface="Arial"/>
                <a:cs typeface="Arial"/>
              </a:rPr>
              <a:t> </a:t>
            </a:r>
            <a:r>
              <a:rPr dirty="0" sz="1200" spc="-45">
                <a:latin typeface="Arial"/>
                <a:cs typeface="Arial"/>
              </a:rPr>
              <a:t>1</a:t>
            </a:r>
            <a:r>
              <a:rPr dirty="0" sz="1200" spc="-45">
                <a:latin typeface="LM Sans 12"/>
                <a:cs typeface="LM Sans 12"/>
              </a:rPr>
              <a:t>)</a:t>
            </a:r>
            <a:r>
              <a:rPr dirty="0" sz="1200" spc="-125">
                <a:latin typeface="LM Sans 12"/>
                <a:cs typeface="LM Sans 12"/>
              </a:rPr>
              <a:t> </a:t>
            </a:r>
            <a:r>
              <a:rPr dirty="0" sz="1200" spc="-5">
                <a:latin typeface="LM Sans 12"/>
                <a:cs typeface="LM Sans 12"/>
              </a:rPr>
              <a:t>+</a:t>
            </a:r>
            <a:r>
              <a:rPr dirty="0" sz="1200" spc="-130">
                <a:latin typeface="LM Sans 12"/>
                <a:cs typeface="LM Sans 12"/>
              </a:rPr>
              <a:t> </a:t>
            </a:r>
            <a:r>
              <a:rPr dirty="0" sz="1200">
                <a:latin typeface="LM Sans 12"/>
                <a:cs typeface="LM Sans 12"/>
              </a:rPr>
              <a:t>diff(</a:t>
            </a:r>
            <a:r>
              <a:rPr dirty="0" sz="1200" i="1">
                <a:latin typeface="LM Sans 12"/>
                <a:cs typeface="LM Sans 12"/>
              </a:rPr>
              <a:t>A</a:t>
            </a:r>
            <a:r>
              <a:rPr dirty="0" sz="1200">
                <a:latin typeface="LM Sans 12"/>
                <a:cs typeface="LM Sans 12"/>
              </a:rPr>
              <a:t>[</a:t>
            </a:r>
            <a:r>
              <a:rPr dirty="0" sz="1200" i="1">
                <a:latin typeface="LM Sans 12"/>
                <a:cs typeface="LM Sans 12"/>
              </a:rPr>
              <a:t>i</a:t>
            </a:r>
            <a:r>
              <a:rPr dirty="0" sz="1200" spc="-275" i="1">
                <a:latin typeface="LM Sans 12"/>
                <a:cs typeface="LM Sans 12"/>
              </a:rPr>
              <a:t> </a:t>
            </a:r>
            <a:r>
              <a:rPr dirty="0" sz="1200" spc="-5">
                <a:latin typeface="LM Sans 12"/>
                <a:cs typeface="LM Sans 12"/>
              </a:rPr>
              <a:t>]</a:t>
            </a:r>
            <a:r>
              <a:rPr dirty="0" sz="1200" spc="-5" i="1">
                <a:latin typeface="LM Sans 12"/>
                <a:cs typeface="LM Sans 12"/>
              </a:rPr>
              <a:t>,</a:t>
            </a:r>
            <a:r>
              <a:rPr dirty="0" sz="1200" spc="-195" i="1">
                <a:latin typeface="LM Sans 12"/>
                <a:cs typeface="LM Sans 12"/>
              </a:rPr>
              <a:t> </a:t>
            </a:r>
            <a:r>
              <a:rPr dirty="0" sz="1200" spc="30" i="1">
                <a:latin typeface="LM Sans 12"/>
                <a:cs typeface="LM Sans 12"/>
              </a:rPr>
              <a:t>B</a:t>
            </a:r>
            <a:r>
              <a:rPr dirty="0" sz="1200" spc="30">
                <a:latin typeface="LM Sans 12"/>
                <a:cs typeface="LM Sans 12"/>
              </a:rPr>
              <a:t>[</a:t>
            </a:r>
            <a:r>
              <a:rPr dirty="0" sz="1200" spc="30" i="1">
                <a:latin typeface="LM Sans 12"/>
                <a:cs typeface="LM Sans 12"/>
              </a:rPr>
              <a:t>j</a:t>
            </a:r>
            <a:r>
              <a:rPr dirty="0" sz="1200" spc="-285" i="1">
                <a:latin typeface="LM Sans 12"/>
                <a:cs typeface="LM Sans 12"/>
              </a:rPr>
              <a:t> </a:t>
            </a:r>
            <a:r>
              <a:rPr dirty="0" sz="1200" spc="-5">
                <a:latin typeface="LM Sans 12"/>
                <a:cs typeface="LM Sans 12"/>
              </a:rPr>
              <a:t>])</a:t>
            </a:r>
            <a:endParaRPr sz="1200">
              <a:latin typeface="LM Sans 12"/>
              <a:cs typeface="LM Sans 12"/>
            </a:endParaRPr>
          </a:p>
          <a:p>
            <a:pPr marL="25400">
              <a:lnSpc>
                <a:spcPct val="100000"/>
              </a:lnSpc>
              <a:spcBef>
                <a:spcPts val="2450"/>
              </a:spcBef>
            </a:pPr>
            <a:r>
              <a:rPr dirty="0" sz="1200" spc="-114">
                <a:latin typeface="Arial"/>
                <a:cs typeface="Arial"/>
              </a:rPr>
              <a:t>Base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 spc="-100">
                <a:latin typeface="Arial"/>
                <a:cs typeface="Arial"/>
              </a:rPr>
              <a:t>case: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35" i="1">
                <a:latin typeface="LM Sans 12"/>
                <a:cs typeface="LM Sans 12"/>
              </a:rPr>
              <a:t>ED</a:t>
            </a:r>
            <a:r>
              <a:rPr dirty="0" sz="1200" spc="35">
                <a:latin typeface="LM Sans 12"/>
                <a:cs typeface="LM Sans 12"/>
              </a:rPr>
              <a:t>(</a:t>
            </a:r>
            <a:r>
              <a:rPr dirty="0" sz="1200" spc="35" i="1">
                <a:latin typeface="LM Sans 12"/>
                <a:cs typeface="LM Sans 12"/>
              </a:rPr>
              <a:t>i,</a:t>
            </a:r>
            <a:r>
              <a:rPr dirty="0" sz="1200" spc="-195" i="1">
                <a:latin typeface="LM Sans 12"/>
                <a:cs typeface="LM Sans 12"/>
              </a:rPr>
              <a:t> </a:t>
            </a:r>
            <a:r>
              <a:rPr dirty="0" sz="1200" spc="-45">
                <a:latin typeface="Arial"/>
                <a:cs typeface="Arial"/>
              </a:rPr>
              <a:t>0</a:t>
            </a:r>
            <a:r>
              <a:rPr dirty="0" sz="1200" spc="-45">
                <a:latin typeface="LM Sans 12"/>
                <a:cs typeface="LM Sans 12"/>
              </a:rPr>
              <a:t>)</a:t>
            </a:r>
            <a:r>
              <a:rPr dirty="0" sz="1200" spc="-60">
                <a:latin typeface="LM Sans 12"/>
                <a:cs typeface="LM Sans 12"/>
              </a:rPr>
              <a:t> </a:t>
            </a:r>
            <a:r>
              <a:rPr dirty="0" sz="1200" spc="-5">
                <a:latin typeface="LM Sans 12"/>
                <a:cs typeface="LM Sans 12"/>
              </a:rPr>
              <a:t>=</a:t>
            </a:r>
            <a:r>
              <a:rPr dirty="0" sz="1200" spc="-60">
                <a:latin typeface="LM Sans 12"/>
                <a:cs typeface="LM Sans 12"/>
              </a:rPr>
              <a:t> </a:t>
            </a:r>
            <a:r>
              <a:rPr dirty="0" sz="1200" spc="-5" i="1">
                <a:latin typeface="LM Sans 12"/>
                <a:cs typeface="LM Sans 12"/>
              </a:rPr>
              <a:t>i</a:t>
            </a:r>
            <a:r>
              <a:rPr dirty="0" sz="1200" spc="-275" i="1">
                <a:latin typeface="LM Sans 12"/>
                <a:cs typeface="LM Sans 12"/>
              </a:rPr>
              <a:t> </a:t>
            </a:r>
            <a:r>
              <a:rPr dirty="0" sz="1200" spc="-10">
                <a:latin typeface="Arial"/>
                <a:cs typeface="Arial"/>
              </a:rPr>
              <a:t>,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 spc="-5" i="1">
                <a:latin typeface="LM Sans 12"/>
                <a:cs typeface="LM Sans 12"/>
              </a:rPr>
              <a:t>ED</a:t>
            </a:r>
            <a:r>
              <a:rPr dirty="0" sz="1200" spc="-5">
                <a:latin typeface="LM Sans 12"/>
                <a:cs typeface="LM Sans 12"/>
              </a:rPr>
              <a:t>(</a:t>
            </a:r>
            <a:r>
              <a:rPr dirty="0" sz="1200" spc="-5">
                <a:latin typeface="Arial"/>
                <a:cs typeface="Arial"/>
              </a:rPr>
              <a:t>0</a:t>
            </a:r>
            <a:r>
              <a:rPr dirty="0" sz="1200" spc="-5" i="1">
                <a:latin typeface="LM Sans 12"/>
                <a:cs typeface="LM Sans 12"/>
              </a:rPr>
              <a:t>,</a:t>
            </a:r>
            <a:r>
              <a:rPr dirty="0" sz="1200" spc="-195" i="1">
                <a:latin typeface="LM Sans 12"/>
                <a:cs typeface="LM Sans 12"/>
              </a:rPr>
              <a:t> </a:t>
            </a:r>
            <a:r>
              <a:rPr dirty="0" sz="1200" spc="-5" i="1">
                <a:latin typeface="LM Sans 12"/>
                <a:cs typeface="LM Sans 12"/>
              </a:rPr>
              <a:t>j</a:t>
            </a:r>
            <a:r>
              <a:rPr dirty="0" sz="1200" spc="-280" i="1">
                <a:latin typeface="LM Sans 12"/>
                <a:cs typeface="LM Sans 12"/>
              </a:rPr>
              <a:t> </a:t>
            </a:r>
            <a:r>
              <a:rPr dirty="0" sz="1200" spc="-5">
                <a:latin typeface="LM Sans 12"/>
                <a:cs typeface="LM Sans 12"/>
              </a:rPr>
              <a:t>)</a:t>
            </a:r>
            <a:r>
              <a:rPr dirty="0" sz="1200" spc="-60">
                <a:latin typeface="LM Sans 12"/>
                <a:cs typeface="LM Sans 12"/>
              </a:rPr>
              <a:t> </a:t>
            </a:r>
            <a:r>
              <a:rPr dirty="0" sz="1200" spc="-5">
                <a:latin typeface="LM Sans 12"/>
                <a:cs typeface="LM Sans 12"/>
              </a:rPr>
              <a:t>=</a:t>
            </a:r>
            <a:r>
              <a:rPr dirty="0" sz="1200" spc="-65">
                <a:latin typeface="LM Sans 12"/>
                <a:cs typeface="LM Sans 12"/>
              </a:rPr>
              <a:t> </a:t>
            </a:r>
            <a:r>
              <a:rPr dirty="0" sz="1200" spc="-5" i="1">
                <a:latin typeface="LM Sans 12"/>
                <a:cs typeface="LM Sans 12"/>
              </a:rPr>
              <a:t>j</a:t>
            </a:r>
            <a:endParaRPr sz="1200">
              <a:latin typeface="LM Sans 12"/>
              <a:cs typeface="LM Sans 12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5003" y="58134"/>
            <a:ext cx="20593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45">
                <a:solidFill>
                  <a:srgbClr val="3333B2"/>
                </a:solidFill>
              </a:rPr>
              <a:t>Recursive</a:t>
            </a:r>
            <a:r>
              <a:rPr dirty="0" sz="2050" spc="-20">
                <a:solidFill>
                  <a:srgbClr val="3333B2"/>
                </a:solidFill>
              </a:rPr>
              <a:t> </a:t>
            </a:r>
            <a:r>
              <a:rPr dirty="0" sz="2050" spc="-125">
                <a:solidFill>
                  <a:srgbClr val="3333B2"/>
                </a:solidFill>
              </a:rPr>
              <a:t>Algorithm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359994" y="527316"/>
            <a:ext cx="3888104" cy="1214755"/>
          </a:xfrm>
          <a:custGeom>
            <a:avLst/>
            <a:gdLst/>
            <a:ahLst/>
            <a:cxnLst/>
            <a:rect l="l" t="t" r="r" b="b"/>
            <a:pathLst>
              <a:path w="3888104" h="1214755">
                <a:moveTo>
                  <a:pt x="3888003" y="455498"/>
                </a:moveTo>
                <a:lnTo>
                  <a:pt x="0" y="455498"/>
                </a:lnTo>
                <a:lnTo>
                  <a:pt x="0" y="607326"/>
                </a:lnTo>
                <a:lnTo>
                  <a:pt x="0" y="759155"/>
                </a:lnTo>
                <a:lnTo>
                  <a:pt x="0" y="910983"/>
                </a:lnTo>
                <a:lnTo>
                  <a:pt x="0" y="1062812"/>
                </a:lnTo>
                <a:lnTo>
                  <a:pt x="0" y="1214640"/>
                </a:lnTo>
                <a:lnTo>
                  <a:pt x="3888003" y="1214640"/>
                </a:lnTo>
                <a:lnTo>
                  <a:pt x="3888003" y="1062812"/>
                </a:lnTo>
                <a:lnTo>
                  <a:pt x="3888003" y="910983"/>
                </a:lnTo>
                <a:lnTo>
                  <a:pt x="3888003" y="759155"/>
                </a:lnTo>
                <a:lnTo>
                  <a:pt x="3888003" y="607326"/>
                </a:lnTo>
                <a:lnTo>
                  <a:pt x="3888003" y="455498"/>
                </a:lnTo>
                <a:close/>
              </a:path>
              <a:path w="3888104" h="1214755">
                <a:moveTo>
                  <a:pt x="3888003" y="0"/>
                </a:moveTo>
                <a:lnTo>
                  <a:pt x="0" y="0"/>
                </a:lnTo>
                <a:lnTo>
                  <a:pt x="0" y="151828"/>
                </a:lnTo>
                <a:lnTo>
                  <a:pt x="0" y="303657"/>
                </a:lnTo>
                <a:lnTo>
                  <a:pt x="0" y="455485"/>
                </a:lnTo>
                <a:lnTo>
                  <a:pt x="3888003" y="455485"/>
                </a:lnTo>
                <a:lnTo>
                  <a:pt x="3888003" y="303657"/>
                </a:lnTo>
                <a:lnTo>
                  <a:pt x="3888003" y="151828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28859" y="1557190"/>
            <a:ext cx="2953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latin typeface="Arial"/>
                <a:cs typeface="Arial"/>
              </a:rPr>
              <a:t>d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25">
                <a:latin typeface="Arial"/>
                <a:cs typeface="Arial"/>
              </a:rPr>
              <a:t>f f </a:t>
            </a:r>
            <a:r>
              <a:rPr dirty="0" sz="1000" spc="190">
                <a:latin typeface="Arial"/>
                <a:cs typeface="Arial"/>
              </a:rPr>
              <a:t>= </a:t>
            </a:r>
            <a:r>
              <a:rPr dirty="0" sz="1000" spc="-60">
                <a:latin typeface="Arial"/>
                <a:cs typeface="Arial"/>
              </a:rPr>
              <a:t>0 </a:t>
            </a:r>
            <a:r>
              <a:rPr dirty="0" sz="1000" spc="-5" b="1">
                <a:latin typeface="LM Sans 10"/>
                <a:cs typeface="LM Sans 10"/>
              </a:rPr>
              <a:t>i f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10">
                <a:latin typeface="Arial"/>
                <a:cs typeface="Arial"/>
              </a:rPr>
              <a:t>[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190" i="1">
                <a:latin typeface="Arial"/>
                <a:cs typeface="Arial"/>
              </a:rPr>
              <a:t>− </a:t>
            </a:r>
            <a:r>
              <a:rPr dirty="0" sz="1000" spc="-60">
                <a:latin typeface="Arial"/>
                <a:cs typeface="Arial"/>
              </a:rPr>
              <a:t>1 </a:t>
            </a:r>
            <a:r>
              <a:rPr dirty="0" sz="1000" spc="10">
                <a:latin typeface="Arial"/>
                <a:cs typeface="Arial"/>
              </a:rPr>
              <a:t>] </a:t>
            </a:r>
            <a:r>
              <a:rPr dirty="0" sz="1000" spc="130">
                <a:latin typeface="Arial"/>
                <a:cs typeface="Arial"/>
              </a:rPr>
              <a:t>== </a:t>
            </a:r>
            <a:r>
              <a:rPr dirty="0" sz="1000" spc="-45">
                <a:latin typeface="Arial"/>
                <a:cs typeface="Arial"/>
              </a:rPr>
              <a:t>b </a:t>
            </a:r>
            <a:r>
              <a:rPr dirty="0" sz="1000" spc="10">
                <a:latin typeface="Arial"/>
                <a:cs typeface="Arial"/>
              </a:rPr>
              <a:t>[ </a:t>
            </a:r>
            <a:r>
              <a:rPr dirty="0" sz="1000" spc="40">
                <a:latin typeface="Arial"/>
                <a:cs typeface="Arial"/>
              </a:rPr>
              <a:t>j </a:t>
            </a:r>
            <a:r>
              <a:rPr dirty="0" sz="1000" spc="190" i="1">
                <a:latin typeface="Arial"/>
                <a:cs typeface="Arial"/>
              </a:rPr>
              <a:t>− </a:t>
            </a:r>
            <a:r>
              <a:rPr dirty="0" sz="1000" spc="-60">
                <a:latin typeface="Arial"/>
                <a:cs typeface="Arial"/>
              </a:rPr>
              <a:t>1 </a:t>
            </a:r>
            <a:r>
              <a:rPr dirty="0" sz="1000" spc="10">
                <a:latin typeface="Arial"/>
                <a:cs typeface="Arial"/>
              </a:rPr>
              <a:t>] </a:t>
            </a:r>
            <a:r>
              <a:rPr dirty="0" sz="1000" spc="-5" b="1">
                <a:latin typeface="LM Sans 10"/>
                <a:cs typeface="LM Sans 10"/>
              </a:rPr>
              <a:t>e l s e</a:t>
            </a:r>
            <a:r>
              <a:rPr dirty="0" sz="1000" spc="140" b="1">
                <a:latin typeface="LM Sans 10"/>
                <a:cs typeface="LM Sans 10"/>
              </a:rPr>
              <a:t> </a:t>
            </a:r>
            <a:r>
              <a:rPr dirty="0" sz="1000" spc="-6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741957"/>
            <a:ext cx="3888104" cy="152400"/>
          </a:xfrm>
          <a:custGeom>
            <a:avLst/>
            <a:gdLst/>
            <a:ahLst/>
            <a:cxnLst/>
            <a:rect l="l" t="t" r="r" b="b"/>
            <a:pathLst>
              <a:path w="3888104" h="152400">
                <a:moveTo>
                  <a:pt x="3888003" y="0"/>
                </a:moveTo>
                <a:lnTo>
                  <a:pt x="0" y="0"/>
                </a:lnTo>
                <a:lnTo>
                  <a:pt x="0" y="151828"/>
                </a:lnTo>
                <a:lnTo>
                  <a:pt x="3888003" y="151828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97608" y="1709018"/>
            <a:ext cx="10801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95">
                <a:latin typeface="Arial"/>
                <a:cs typeface="Arial"/>
              </a:rPr>
              <a:t>T[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40">
                <a:latin typeface="Arial"/>
                <a:cs typeface="Arial"/>
              </a:rPr>
              <a:t>j </a:t>
            </a:r>
            <a:r>
              <a:rPr dirty="0" sz="1000" spc="10">
                <a:latin typeface="Arial"/>
                <a:cs typeface="Arial"/>
              </a:rPr>
              <a:t>] </a:t>
            </a:r>
            <a:r>
              <a:rPr dirty="0" sz="1000" spc="190">
                <a:latin typeface="Arial"/>
                <a:cs typeface="Arial"/>
              </a:rPr>
              <a:t>= </a:t>
            </a:r>
            <a:r>
              <a:rPr dirty="0" sz="1000" spc="10" b="1">
                <a:latin typeface="LM Sans 10"/>
                <a:cs typeface="LM Sans 10"/>
              </a:rPr>
              <a:t>min</a:t>
            </a:r>
            <a:r>
              <a:rPr dirty="0" sz="1000" spc="-50" b="1">
                <a:latin typeface="LM Sans 10"/>
                <a:cs typeface="LM Sans 10"/>
              </a:rPr>
              <a:t> </a:t>
            </a:r>
            <a:r>
              <a:rPr dirty="0" sz="1000" spc="50">
                <a:latin typeface="Arial"/>
                <a:cs typeface="Arial"/>
              </a:rPr>
              <a:t>(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4" y="1893798"/>
            <a:ext cx="3888104" cy="152400"/>
          </a:xfrm>
          <a:custGeom>
            <a:avLst/>
            <a:gdLst/>
            <a:ahLst/>
            <a:cxnLst/>
            <a:rect l="l" t="t" r="r" b="b"/>
            <a:pathLst>
              <a:path w="3888104" h="152400">
                <a:moveTo>
                  <a:pt x="3888003" y="0"/>
                </a:moveTo>
                <a:lnTo>
                  <a:pt x="0" y="0"/>
                </a:lnTo>
                <a:lnTo>
                  <a:pt x="0" y="151828"/>
                </a:lnTo>
                <a:lnTo>
                  <a:pt x="3888003" y="151828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3228" y="1860847"/>
            <a:ext cx="25742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14">
                <a:latin typeface="Arial"/>
                <a:cs typeface="Arial"/>
              </a:rPr>
              <a:t>e </a:t>
            </a:r>
            <a:r>
              <a:rPr dirty="0" sz="1000" spc="-45">
                <a:latin typeface="Arial"/>
                <a:cs typeface="Arial"/>
              </a:rPr>
              <a:t>d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220">
                <a:latin typeface="Arial"/>
                <a:cs typeface="Arial"/>
              </a:rPr>
              <a:t>t_ </a:t>
            </a:r>
            <a:r>
              <a:rPr dirty="0" sz="1000" spc="-45">
                <a:latin typeface="Arial"/>
                <a:cs typeface="Arial"/>
              </a:rPr>
              <a:t>d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-120">
                <a:latin typeface="Arial"/>
                <a:cs typeface="Arial"/>
              </a:rPr>
              <a:t>s </a:t>
            </a:r>
            <a:r>
              <a:rPr dirty="0" sz="1000" spc="70">
                <a:latin typeface="Arial"/>
                <a:cs typeface="Arial"/>
              </a:rPr>
              <a:t>ta </a:t>
            </a:r>
            <a:r>
              <a:rPr dirty="0" sz="1000" spc="-45">
                <a:latin typeface="Arial"/>
                <a:cs typeface="Arial"/>
              </a:rPr>
              <a:t>n </a:t>
            </a:r>
            <a:r>
              <a:rPr dirty="0" sz="1000" spc="-60">
                <a:latin typeface="Arial"/>
                <a:cs typeface="Arial"/>
              </a:rPr>
              <a:t>c </a:t>
            </a:r>
            <a:r>
              <a:rPr dirty="0" sz="1000" spc="-114">
                <a:latin typeface="Arial"/>
                <a:cs typeface="Arial"/>
              </a:rPr>
              <a:t>e </a:t>
            </a:r>
            <a:r>
              <a:rPr dirty="0" sz="1000" spc="50">
                <a:latin typeface="Arial"/>
                <a:cs typeface="Arial"/>
              </a:rPr>
              <a:t>(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-45">
                <a:latin typeface="Arial"/>
                <a:cs typeface="Arial"/>
              </a:rPr>
              <a:t>b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190" i="1">
                <a:latin typeface="Arial"/>
                <a:cs typeface="Arial"/>
              </a:rPr>
              <a:t>− </a:t>
            </a:r>
            <a:r>
              <a:rPr dirty="0" sz="1000" spc="-60">
                <a:latin typeface="Arial"/>
                <a:cs typeface="Arial"/>
              </a:rPr>
              <a:t>1 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210">
                <a:latin typeface="Arial"/>
                <a:cs typeface="Arial"/>
              </a:rPr>
              <a:t> </a:t>
            </a:r>
            <a:r>
              <a:rPr dirty="0" sz="1000" spc="40">
                <a:latin typeface="Arial"/>
                <a:cs typeface="Arial"/>
              </a:rPr>
              <a:t>j </a:t>
            </a:r>
            <a:r>
              <a:rPr dirty="0" sz="1000" spc="50">
                <a:latin typeface="Arial"/>
                <a:cs typeface="Arial"/>
              </a:rPr>
              <a:t>) </a:t>
            </a:r>
            <a:r>
              <a:rPr dirty="0" sz="1000" spc="190">
                <a:latin typeface="Arial"/>
                <a:cs typeface="Arial"/>
              </a:rPr>
              <a:t>+ </a:t>
            </a:r>
            <a:r>
              <a:rPr dirty="0" sz="1000" spc="-60">
                <a:latin typeface="Arial"/>
                <a:cs typeface="Arial"/>
              </a:rPr>
              <a:t>1 </a:t>
            </a:r>
            <a:r>
              <a:rPr dirty="0" sz="1000" spc="-5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9994" y="2045627"/>
            <a:ext cx="3888104" cy="152400"/>
          </a:xfrm>
          <a:custGeom>
            <a:avLst/>
            <a:gdLst/>
            <a:ahLst/>
            <a:cxnLst/>
            <a:rect l="l" t="t" r="r" b="b"/>
            <a:pathLst>
              <a:path w="3888104" h="152400">
                <a:moveTo>
                  <a:pt x="3888003" y="0"/>
                </a:moveTo>
                <a:lnTo>
                  <a:pt x="0" y="0"/>
                </a:lnTo>
                <a:lnTo>
                  <a:pt x="0" y="151828"/>
                </a:lnTo>
                <a:lnTo>
                  <a:pt x="3888003" y="151828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73228" y="2012675"/>
            <a:ext cx="25742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14">
                <a:latin typeface="Arial"/>
                <a:cs typeface="Arial"/>
              </a:rPr>
              <a:t>e </a:t>
            </a:r>
            <a:r>
              <a:rPr dirty="0" sz="1000" spc="-45">
                <a:latin typeface="Arial"/>
                <a:cs typeface="Arial"/>
              </a:rPr>
              <a:t>d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220">
                <a:latin typeface="Arial"/>
                <a:cs typeface="Arial"/>
              </a:rPr>
              <a:t>t_ </a:t>
            </a:r>
            <a:r>
              <a:rPr dirty="0" sz="1000" spc="-45">
                <a:latin typeface="Arial"/>
                <a:cs typeface="Arial"/>
              </a:rPr>
              <a:t>d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-120">
                <a:latin typeface="Arial"/>
                <a:cs typeface="Arial"/>
              </a:rPr>
              <a:t>s </a:t>
            </a:r>
            <a:r>
              <a:rPr dirty="0" sz="1000" spc="70">
                <a:latin typeface="Arial"/>
                <a:cs typeface="Arial"/>
              </a:rPr>
              <a:t>ta </a:t>
            </a:r>
            <a:r>
              <a:rPr dirty="0" sz="1000" spc="-45">
                <a:latin typeface="Arial"/>
                <a:cs typeface="Arial"/>
              </a:rPr>
              <a:t>n </a:t>
            </a:r>
            <a:r>
              <a:rPr dirty="0" sz="1000" spc="-60">
                <a:latin typeface="Arial"/>
                <a:cs typeface="Arial"/>
              </a:rPr>
              <a:t>c </a:t>
            </a:r>
            <a:r>
              <a:rPr dirty="0" sz="1000" spc="-114">
                <a:latin typeface="Arial"/>
                <a:cs typeface="Arial"/>
              </a:rPr>
              <a:t>e </a:t>
            </a:r>
            <a:r>
              <a:rPr dirty="0" sz="1000" spc="50">
                <a:latin typeface="Arial"/>
                <a:cs typeface="Arial"/>
              </a:rPr>
              <a:t>(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-45">
                <a:latin typeface="Arial"/>
                <a:cs typeface="Arial"/>
              </a:rPr>
              <a:t>b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40">
                <a:latin typeface="Arial"/>
                <a:cs typeface="Arial"/>
              </a:rPr>
              <a:t>j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190" i="1">
                <a:latin typeface="Arial"/>
                <a:cs typeface="Arial"/>
              </a:rPr>
              <a:t>− </a:t>
            </a:r>
            <a:r>
              <a:rPr dirty="0" sz="1000" spc="-60">
                <a:latin typeface="Arial"/>
                <a:cs typeface="Arial"/>
              </a:rPr>
              <a:t>1 </a:t>
            </a:r>
            <a:r>
              <a:rPr dirty="0" sz="1000" spc="50">
                <a:latin typeface="Arial"/>
                <a:cs typeface="Arial"/>
              </a:rPr>
              <a:t>) </a:t>
            </a:r>
            <a:r>
              <a:rPr dirty="0" sz="1000" spc="190">
                <a:latin typeface="Arial"/>
                <a:cs typeface="Arial"/>
              </a:rPr>
              <a:t>+ </a:t>
            </a:r>
            <a:r>
              <a:rPr dirty="0" sz="1000" spc="-60">
                <a:latin typeface="Arial"/>
                <a:cs typeface="Arial"/>
              </a:rPr>
              <a:t>1 </a:t>
            </a:r>
            <a:r>
              <a:rPr dirty="0" sz="1000" spc="-5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9994" y="2197455"/>
            <a:ext cx="3888104" cy="152400"/>
          </a:xfrm>
          <a:custGeom>
            <a:avLst/>
            <a:gdLst/>
            <a:ahLst/>
            <a:cxnLst/>
            <a:rect l="l" t="t" r="r" b="b"/>
            <a:pathLst>
              <a:path w="3888104" h="152400">
                <a:moveTo>
                  <a:pt x="3888003" y="0"/>
                </a:moveTo>
                <a:lnTo>
                  <a:pt x="0" y="0"/>
                </a:lnTo>
                <a:lnTo>
                  <a:pt x="0" y="151828"/>
                </a:lnTo>
                <a:lnTo>
                  <a:pt x="3888003" y="151828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73228" y="2164504"/>
            <a:ext cx="26746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14">
                <a:latin typeface="Arial"/>
                <a:cs typeface="Arial"/>
              </a:rPr>
              <a:t>e </a:t>
            </a:r>
            <a:r>
              <a:rPr dirty="0" sz="1000" spc="-45">
                <a:latin typeface="Arial"/>
                <a:cs typeface="Arial"/>
              </a:rPr>
              <a:t>d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220">
                <a:latin typeface="Arial"/>
                <a:cs typeface="Arial"/>
              </a:rPr>
              <a:t>t_ </a:t>
            </a:r>
            <a:r>
              <a:rPr dirty="0" sz="1000" spc="-45">
                <a:latin typeface="Arial"/>
                <a:cs typeface="Arial"/>
              </a:rPr>
              <a:t>d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-120">
                <a:latin typeface="Arial"/>
                <a:cs typeface="Arial"/>
              </a:rPr>
              <a:t>s </a:t>
            </a:r>
            <a:r>
              <a:rPr dirty="0" sz="1000" spc="70">
                <a:latin typeface="Arial"/>
                <a:cs typeface="Arial"/>
              </a:rPr>
              <a:t>ta </a:t>
            </a:r>
            <a:r>
              <a:rPr dirty="0" sz="1000" spc="-45">
                <a:latin typeface="Arial"/>
                <a:cs typeface="Arial"/>
              </a:rPr>
              <a:t>n </a:t>
            </a:r>
            <a:r>
              <a:rPr dirty="0" sz="1000" spc="-60">
                <a:latin typeface="Arial"/>
                <a:cs typeface="Arial"/>
              </a:rPr>
              <a:t>c </a:t>
            </a:r>
            <a:r>
              <a:rPr dirty="0" sz="1000" spc="-114">
                <a:latin typeface="Arial"/>
                <a:cs typeface="Arial"/>
              </a:rPr>
              <a:t>e </a:t>
            </a:r>
            <a:r>
              <a:rPr dirty="0" sz="1000" spc="50">
                <a:latin typeface="Arial"/>
                <a:cs typeface="Arial"/>
              </a:rPr>
              <a:t>(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-45">
                <a:latin typeface="Arial"/>
                <a:cs typeface="Arial"/>
              </a:rPr>
              <a:t>b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190" i="1">
                <a:latin typeface="Arial"/>
                <a:cs typeface="Arial"/>
              </a:rPr>
              <a:t>− </a:t>
            </a:r>
            <a:r>
              <a:rPr dirty="0" sz="1000" spc="-60">
                <a:latin typeface="Arial"/>
                <a:cs typeface="Arial"/>
              </a:rPr>
              <a:t>1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40">
                <a:latin typeface="Arial"/>
                <a:cs typeface="Arial"/>
              </a:rPr>
              <a:t>j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190" i="1">
                <a:latin typeface="Arial"/>
                <a:cs typeface="Arial"/>
              </a:rPr>
              <a:t>− </a:t>
            </a:r>
            <a:r>
              <a:rPr dirty="0" sz="1000" spc="-60">
                <a:latin typeface="Arial"/>
                <a:cs typeface="Arial"/>
              </a:rPr>
              <a:t>1 </a:t>
            </a:r>
            <a:r>
              <a:rPr dirty="0" sz="1000" spc="50">
                <a:latin typeface="Arial"/>
                <a:cs typeface="Arial"/>
              </a:rPr>
              <a:t>) </a:t>
            </a:r>
            <a:r>
              <a:rPr dirty="0" sz="1000" spc="190">
                <a:latin typeface="Arial"/>
                <a:cs typeface="Arial"/>
              </a:rPr>
              <a:t>+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12933" y="2164504"/>
            <a:ext cx="3657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latin typeface="Arial"/>
                <a:cs typeface="Arial"/>
              </a:rPr>
              <a:t>d</a:t>
            </a:r>
            <a:r>
              <a:rPr dirty="0" sz="1000" spc="-95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i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 spc="25">
                <a:latin typeface="Arial"/>
                <a:cs typeface="Arial"/>
              </a:rPr>
              <a:t>f</a:t>
            </a:r>
            <a:r>
              <a:rPr dirty="0" sz="1000" spc="-95">
                <a:latin typeface="Arial"/>
                <a:cs typeface="Arial"/>
              </a:rPr>
              <a:t> </a:t>
            </a:r>
            <a:r>
              <a:rPr dirty="0" sz="1000" spc="25">
                <a:latin typeface="Arial"/>
                <a:cs typeface="Arial"/>
              </a:rPr>
              <a:t>f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9994" y="2349284"/>
            <a:ext cx="3888104" cy="304165"/>
          </a:xfrm>
          <a:custGeom>
            <a:avLst/>
            <a:gdLst/>
            <a:ahLst/>
            <a:cxnLst/>
            <a:rect l="l" t="t" r="r" b="b"/>
            <a:pathLst>
              <a:path w="3888104" h="304164">
                <a:moveTo>
                  <a:pt x="3888003" y="0"/>
                </a:moveTo>
                <a:lnTo>
                  <a:pt x="0" y="0"/>
                </a:lnTo>
                <a:lnTo>
                  <a:pt x="0" y="151828"/>
                </a:lnTo>
                <a:lnTo>
                  <a:pt x="0" y="303657"/>
                </a:lnTo>
                <a:lnTo>
                  <a:pt x="3888003" y="303657"/>
                </a:lnTo>
                <a:lnTo>
                  <a:pt x="3888003" y="151828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13880" y="2468173"/>
            <a:ext cx="10541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90" b="1">
                <a:latin typeface="LM Sans 10"/>
                <a:cs typeface="LM Sans 10"/>
              </a:rPr>
              <a:t>return </a:t>
            </a:r>
            <a:r>
              <a:rPr dirty="0" sz="1000" spc="95">
                <a:latin typeface="Arial"/>
                <a:cs typeface="Arial"/>
              </a:rPr>
              <a:t>T[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40">
                <a:latin typeface="Arial"/>
                <a:cs typeface="Arial"/>
              </a:rPr>
              <a:t>j</a:t>
            </a:r>
            <a:r>
              <a:rPr dirty="0" sz="1000" spc="-160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]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9994" y="2652941"/>
            <a:ext cx="3888104" cy="607695"/>
          </a:xfrm>
          <a:custGeom>
            <a:avLst/>
            <a:gdLst/>
            <a:ahLst/>
            <a:cxnLst/>
            <a:rect l="l" t="t" r="r" b="b"/>
            <a:pathLst>
              <a:path w="3888104" h="607695">
                <a:moveTo>
                  <a:pt x="3888003" y="151841"/>
                </a:moveTo>
                <a:lnTo>
                  <a:pt x="0" y="151841"/>
                </a:lnTo>
                <a:lnTo>
                  <a:pt x="0" y="303669"/>
                </a:lnTo>
                <a:lnTo>
                  <a:pt x="0" y="455498"/>
                </a:lnTo>
                <a:lnTo>
                  <a:pt x="0" y="607326"/>
                </a:lnTo>
                <a:lnTo>
                  <a:pt x="3888003" y="607326"/>
                </a:lnTo>
                <a:lnTo>
                  <a:pt x="3888003" y="455498"/>
                </a:lnTo>
                <a:lnTo>
                  <a:pt x="3888003" y="303669"/>
                </a:lnTo>
                <a:lnTo>
                  <a:pt x="3888003" y="151841"/>
                </a:lnTo>
                <a:close/>
              </a:path>
              <a:path w="3888104" h="607695">
                <a:moveTo>
                  <a:pt x="3888003" y="0"/>
                </a:moveTo>
                <a:lnTo>
                  <a:pt x="0" y="0"/>
                </a:lnTo>
                <a:lnTo>
                  <a:pt x="0" y="151828"/>
                </a:lnTo>
                <a:lnTo>
                  <a:pt x="3888003" y="151828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4284" y="494378"/>
            <a:ext cx="3756660" cy="275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5565" marR="2741295">
              <a:lnSpc>
                <a:spcPct val="100000"/>
              </a:lnSpc>
              <a:spcBef>
                <a:spcPts val="95"/>
              </a:spcBef>
            </a:pPr>
            <a:r>
              <a:rPr dirty="0" sz="1000" spc="-60">
                <a:latin typeface="Arial"/>
                <a:cs typeface="Arial"/>
              </a:rPr>
              <a:t>1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65">
                <a:latin typeface="Arial"/>
                <a:cs typeface="Arial"/>
              </a:rPr>
              <a:t>T</a:t>
            </a:r>
            <a:r>
              <a:rPr dirty="0" sz="1000" spc="175">
                <a:latin typeface="Arial"/>
                <a:cs typeface="Arial"/>
              </a:rPr>
              <a:t> </a:t>
            </a:r>
            <a:r>
              <a:rPr dirty="0" sz="1000" spc="190">
                <a:latin typeface="Arial"/>
                <a:cs typeface="Arial"/>
              </a:rPr>
              <a:t>=</a:t>
            </a:r>
            <a:r>
              <a:rPr dirty="0" sz="1000" spc="355">
                <a:latin typeface="Arial"/>
                <a:cs typeface="Arial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d</a:t>
            </a:r>
            <a:r>
              <a:rPr dirty="0" sz="1000" spc="-235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i</a:t>
            </a:r>
            <a:r>
              <a:rPr dirty="0" sz="1000" spc="-235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c</a:t>
            </a:r>
            <a:r>
              <a:rPr dirty="0" sz="1000" spc="-229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t</a:t>
            </a:r>
            <a:r>
              <a:rPr dirty="0" sz="1000" spc="-100" b="1">
                <a:latin typeface="LM Sans 10"/>
                <a:cs typeface="LM Sans 10"/>
              </a:rPr>
              <a:t> </a:t>
            </a:r>
            <a:r>
              <a:rPr dirty="0" sz="1000" spc="50">
                <a:latin typeface="Arial"/>
                <a:cs typeface="Arial"/>
              </a:rPr>
              <a:t>(</a:t>
            </a:r>
            <a:r>
              <a:rPr dirty="0" sz="1000" spc="-14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)  </a:t>
            </a:r>
            <a:r>
              <a:rPr dirty="0" sz="1000" spc="-6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  <a:p>
            <a:pPr marL="277495" indent="-202565">
              <a:lnSpc>
                <a:spcPts val="1190"/>
              </a:lnSpc>
              <a:buFont typeface="Arial"/>
              <a:buAutoNum type="arabicPlain" startAt="3"/>
              <a:tabLst>
                <a:tab pos="277495" algn="l"/>
                <a:tab pos="278130" algn="l"/>
              </a:tabLst>
            </a:pPr>
            <a:r>
              <a:rPr dirty="0" sz="1000" spc="60" b="1">
                <a:latin typeface="LM Sans 10"/>
                <a:cs typeface="LM Sans 10"/>
              </a:rPr>
              <a:t>def </a:t>
            </a:r>
            <a:r>
              <a:rPr dirty="0" sz="1000" spc="-114">
                <a:latin typeface="Arial"/>
                <a:cs typeface="Arial"/>
              </a:rPr>
              <a:t>e </a:t>
            </a:r>
            <a:r>
              <a:rPr dirty="0" sz="1000" spc="-45">
                <a:latin typeface="Arial"/>
                <a:cs typeface="Arial"/>
              </a:rPr>
              <a:t>d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220">
                <a:latin typeface="Arial"/>
                <a:cs typeface="Arial"/>
              </a:rPr>
              <a:t>t_ </a:t>
            </a:r>
            <a:r>
              <a:rPr dirty="0" sz="1000" spc="-45">
                <a:latin typeface="Arial"/>
                <a:cs typeface="Arial"/>
              </a:rPr>
              <a:t>d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-120">
                <a:latin typeface="Arial"/>
                <a:cs typeface="Arial"/>
              </a:rPr>
              <a:t>s </a:t>
            </a:r>
            <a:r>
              <a:rPr dirty="0" sz="1000" spc="70">
                <a:latin typeface="Arial"/>
                <a:cs typeface="Arial"/>
              </a:rPr>
              <a:t>ta </a:t>
            </a:r>
            <a:r>
              <a:rPr dirty="0" sz="1000" spc="-45">
                <a:latin typeface="Arial"/>
                <a:cs typeface="Arial"/>
              </a:rPr>
              <a:t>n </a:t>
            </a:r>
            <a:r>
              <a:rPr dirty="0" sz="1000" spc="-60">
                <a:latin typeface="Arial"/>
                <a:cs typeface="Arial"/>
              </a:rPr>
              <a:t>c </a:t>
            </a:r>
            <a:r>
              <a:rPr dirty="0" sz="1000" spc="-114">
                <a:latin typeface="Arial"/>
                <a:cs typeface="Arial"/>
              </a:rPr>
              <a:t>e </a:t>
            </a:r>
            <a:r>
              <a:rPr dirty="0" sz="1000" spc="50">
                <a:latin typeface="Arial"/>
                <a:cs typeface="Arial"/>
              </a:rPr>
              <a:t>(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-45">
                <a:latin typeface="Arial"/>
                <a:cs typeface="Arial"/>
              </a:rPr>
              <a:t>b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40">
                <a:latin typeface="Arial"/>
                <a:cs typeface="Arial"/>
              </a:rPr>
              <a:t>j </a:t>
            </a:r>
            <a:r>
              <a:rPr dirty="0" sz="1000" spc="50">
                <a:latin typeface="Arial"/>
                <a:cs typeface="Arial"/>
              </a:rPr>
              <a:t>) </a:t>
            </a:r>
            <a:r>
              <a:rPr dirty="0" sz="1000" spc="-5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442595" indent="-367665">
              <a:lnSpc>
                <a:spcPts val="1195"/>
              </a:lnSpc>
              <a:buFont typeface="Arial"/>
              <a:buAutoNum type="arabicPlain" startAt="3"/>
              <a:tabLst>
                <a:tab pos="442595" algn="l"/>
                <a:tab pos="443230" algn="l"/>
              </a:tabLst>
            </a:pPr>
            <a:r>
              <a:rPr dirty="0" sz="1000" spc="-5" b="1">
                <a:latin typeface="LM Sans 10"/>
                <a:cs typeface="LM Sans 10"/>
              </a:rPr>
              <a:t>i f </a:t>
            </a:r>
            <a:r>
              <a:rPr dirty="0" sz="1000" spc="40" b="1">
                <a:latin typeface="LM Sans 10"/>
                <a:cs typeface="LM Sans 10"/>
              </a:rPr>
              <a:t>not </a:t>
            </a:r>
            <a:r>
              <a:rPr dirty="0" sz="1000" spc="50">
                <a:latin typeface="Arial"/>
                <a:cs typeface="Arial"/>
              </a:rPr>
              <a:t>(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40">
                <a:latin typeface="Arial"/>
                <a:cs typeface="Arial"/>
              </a:rPr>
              <a:t>j </a:t>
            </a:r>
            <a:r>
              <a:rPr dirty="0" sz="1000" spc="50">
                <a:latin typeface="Arial"/>
                <a:cs typeface="Arial"/>
              </a:rPr>
              <a:t>) </a:t>
            </a:r>
            <a:r>
              <a:rPr dirty="0" sz="1000" spc="-5" b="1">
                <a:latin typeface="LM Sans 10"/>
                <a:cs typeface="LM Sans 10"/>
              </a:rPr>
              <a:t>i n</a:t>
            </a:r>
            <a:r>
              <a:rPr dirty="0" sz="1000" spc="-100" b="1">
                <a:latin typeface="LM Sans 10"/>
                <a:cs typeface="LM Sans 10"/>
              </a:rPr>
              <a:t> </a:t>
            </a:r>
            <a:r>
              <a:rPr dirty="0" sz="1000" spc="90">
                <a:latin typeface="Arial"/>
                <a:cs typeface="Arial"/>
              </a:rPr>
              <a:t>T:</a:t>
            </a:r>
            <a:endParaRPr sz="1000">
              <a:latin typeface="Arial"/>
              <a:cs typeface="Arial"/>
            </a:endParaRPr>
          </a:p>
          <a:p>
            <a:pPr marL="75565">
              <a:lnSpc>
                <a:spcPts val="1195"/>
              </a:lnSpc>
              <a:tabLst>
                <a:tab pos="594360" algn="l"/>
              </a:tabLst>
            </a:pPr>
            <a:r>
              <a:rPr dirty="0" sz="1000" spc="-60">
                <a:latin typeface="Arial"/>
                <a:cs typeface="Arial"/>
              </a:rPr>
              <a:t>5	</a:t>
            </a:r>
            <a:r>
              <a:rPr dirty="0" sz="1000" spc="-5" b="1">
                <a:latin typeface="LM Sans 10"/>
                <a:cs typeface="LM Sans 10"/>
              </a:rPr>
              <a:t>i f</a:t>
            </a:r>
            <a:r>
              <a:rPr dirty="0" sz="1000" spc="355" b="1">
                <a:latin typeface="LM Sans 10"/>
                <a:cs typeface="LM Sans 10"/>
              </a:rPr>
              <a:t>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130">
                <a:latin typeface="Arial"/>
                <a:cs typeface="Arial"/>
              </a:rPr>
              <a:t>== </a:t>
            </a:r>
            <a:r>
              <a:rPr dirty="0" sz="1000" spc="-60">
                <a:latin typeface="Arial"/>
                <a:cs typeface="Arial"/>
              </a:rPr>
              <a:t>0 </a:t>
            </a:r>
            <a:r>
              <a:rPr dirty="0" sz="1000" spc="-5">
                <a:latin typeface="Arial"/>
                <a:cs typeface="Arial"/>
              </a:rPr>
              <a:t>: </a:t>
            </a:r>
            <a:r>
              <a:rPr dirty="0" sz="1000" spc="95">
                <a:latin typeface="Arial"/>
                <a:cs typeface="Arial"/>
              </a:rPr>
              <a:t>T[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40">
                <a:latin typeface="Arial"/>
                <a:cs typeface="Arial"/>
              </a:rPr>
              <a:t>j </a:t>
            </a:r>
            <a:r>
              <a:rPr dirty="0" sz="1000" spc="10">
                <a:latin typeface="Arial"/>
                <a:cs typeface="Arial"/>
              </a:rPr>
              <a:t>] </a:t>
            </a:r>
            <a:r>
              <a:rPr dirty="0" sz="1000" spc="190">
                <a:latin typeface="Arial"/>
                <a:cs typeface="Arial"/>
              </a:rPr>
              <a:t>=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40">
                <a:latin typeface="Arial"/>
                <a:cs typeface="Arial"/>
              </a:rPr>
              <a:t>j</a:t>
            </a:r>
            <a:endParaRPr sz="1000">
              <a:latin typeface="Arial"/>
              <a:cs typeface="Arial"/>
            </a:endParaRPr>
          </a:p>
          <a:p>
            <a:pPr marL="595630" indent="-520700">
              <a:lnSpc>
                <a:spcPts val="1195"/>
              </a:lnSpc>
              <a:buFont typeface="Arial"/>
              <a:buAutoNum type="arabicPlain" startAt="6"/>
              <a:tabLst>
                <a:tab pos="594995" algn="l"/>
                <a:tab pos="596265" algn="l"/>
              </a:tabLst>
            </a:pPr>
            <a:r>
              <a:rPr dirty="0" sz="1000" spc="-5" b="1">
                <a:latin typeface="LM Sans 10"/>
                <a:cs typeface="LM Sans 10"/>
              </a:rPr>
              <a:t>e l i f</a:t>
            </a:r>
            <a:r>
              <a:rPr dirty="0" sz="1000" spc="355" b="1">
                <a:latin typeface="LM Sans 10"/>
                <a:cs typeface="LM Sans 10"/>
              </a:rPr>
              <a:t> </a:t>
            </a:r>
            <a:r>
              <a:rPr dirty="0" sz="1000" spc="40">
                <a:latin typeface="Arial"/>
                <a:cs typeface="Arial"/>
              </a:rPr>
              <a:t>j </a:t>
            </a:r>
            <a:r>
              <a:rPr dirty="0" sz="1000" spc="130">
                <a:latin typeface="Arial"/>
                <a:cs typeface="Arial"/>
              </a:rPr>
              <a:t>== </a:t>
            </a:r>
            <a:r>
              <a:rPr dirty="0" sz="1000" spc="-60">
                <a:latin typeface="Arial"/>
                <a:cs typeface="Arial"/>
              </a:rPr>
              <a:t>0 </a:t>
            </a:r>
            <a:r>
              <a:rPr dirty="0" sz="1000" spc="-5">
                <a:latin typeface="Arial"/>
                <a:cs typeface="Arial"/>
              </a:rPr>
              <a:t>: </a:t>
            </a:r>
            <a:r>
              <a:rPr dirty="0" sz="1000" spc="95">
                <a:latin typeface="Arial"/>
                <a:cs typeface="Arial"/>
              </a:rPr>
              <a:t>T[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40">
                <a:latin typeface="Arial"/>
                <a:cs typeface="Arial"/>
              </a:rPr>
              <a:t>j </a:t>
            </a:r>
            <a:r>
              <a:rPr dirty="0" sz="1000" spc="10">
                <a:latin typeface="Arial"/>
                <a:cs typeface="Arial"/>
              </a:rPr>
              <a:t>] </a:t>
            </a:r>
            <a:r>
              <a:rPr dirty="0" sz="1000" spc="190">
                <a:latin typeface="Arial"/>
                <a:cs typeface="Arial"/>
              </a:rPr>
              <a:t>=</a:t>
            </a:r>
            <a:r>
              <a:rPr dirty="0" sz="1000" spc="275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  <a:p>
            <a:pPr marL="586740" indent="-511809">
              <a:lnSpc>
                <a:spcPts val="1195"/>
              </a:lnSpc>
              <a:buFont typeface="Arial"/>
              <a:buAutoNum type="arabicPlain" startAt="6"/>
              <a:tabLst>
                <a:tab pos="586740" algn="l"/>
                <a:tab pos="587375" algn="l"/>
              </a:tabLst>
            </a:pPr>
            <a:r>
              <a:rPr dirty="0" sz="1000" spc="-5" b="1">
                <a:latin typeface="LM Sans 10"/>
                <a:cs typeface="LM Sans 10"/>
              </a:rPr>
              <a:t>e</a:t>
            </a:r>
            <a:r>
              <a:rPr dirty="0" sz="1000" spc="-235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l</a:t>
            </a:r>
            <a:r>
              <a:rPr dirty="0" sz="1000" spc="-229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s</a:t>
            </a:r>
            <a:r>
              <a:rPr dirty="0" sz="1000" spc="-229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e</a:t>
            </a:r>
            <a:r>
              <a:rPr dirty="0" sz="1000" spc="-70" b="1">
                <a:latin typeface="LM Sans 10"/>
                <a:cs typeface="LM Sans 10"/>
              </a:rPr>
              <a:t> </a:t>
            </a:r>
            <a:r>
              <a:rPr dirty="0" sz="1000" spc="-5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75565">
              <a:lnSpc>
                <a:spcPts val="1195"/>
              </a:lnSpc>
            </a:pPr>
            <a:r>
              <a:rPr dirty="0" sz="1000" spc="-6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  <a:p>
            <a:pPr marL="75565">
              <a:lnSpc>
                <a:spcPts val="1195"/>
              </a:lnSpc>
            </a:pPr>
            <a:r>
              <a:rPr dirty="0" sz="1000" spc="-60"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200"/>
              </a:lnSpc>
              <a:spcBef>
                <a:spcPts val="40"/>
              </a:spcBef>
              <a:tabLst>
                <a:tab pos="283210" algn="l"/>
                <a:tab pos="1805939" algn="l"/>
              </a:tabLst>
            </a:pPr>
            <a:r>
              <a:rPr dirty="0" sz="1000" spc="-65">
                <a:latin typeface="Arial"/>
                <a:cs typeface="Arial"/>
              </a:rPr>
              <a:t>17	</a:t>
            </a:r>
            <a:r>
              <a:rPr dirty="0" sz="1000" spc="-5" b="1">
                <a:latin typeface="LM Sans 10"/>
                <a:cs typeface="LM Sans 10"/>
              </a:rPr>
              <a:t>p</a:t>
            </a:r>
            <a:r>
              <a:rPr dirty="0" sz="1000" spc="-229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r</a:t>
            </a:r>
            <a:r>
              <a:rPr dirty="0" sz="1000" spc="-229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i</a:t>
            </a:r>
            <a:r>
              <a:rPr dirty="0" sz="1000" spc="-229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n</a:t>
            </a:r>
            <a:r>
              <a:rPr dirty="0" sz="1000" spc="-229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t</a:t>
            </a:r>
            <a:r>
              <a:rPr dirty="0" sz="1000" spc="-125" b="1">
                <a:latin typeface="LM Sans 10"/>
                <a:cs typeface="LM Sans 10"/>
              </a:rPr>
              <a:t> </a:t>
            </a:r>
            <a:r>
              <a:rPr dirty="0" sz="1000" spc="50">
                <a:latin typeface="Arial"/>
                <a:cs typeface="Arial"/>
              </a:rPr>
              <a:t>(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114">
                <a:latin typeface="Arial"/>
                <a:cs typeface="Arial"/>
              </a:rPr>
              <a:t>e</a:t>
            </a:r>
            <a:r>
              <a:rPr dirty="0" sz="1000" spc="-13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d</a:t>
            </a:r>
            <a:r>
              <a:rPr dirty="0" sz="1000" spc="-135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i</a:t>
            </a:r>
            <a:r>
              <a:rPr dirty="0" sz="1000" spc="-135">
                <a:latin typeface="Arial"/>
                <a:cs typeface="Arial"/>
              </a:rPr>
              <a:t> </a:t>
            </a:r>
            <a:r>
              <a:rPr dirty="0" sz="1000" spc="220">
                <a:latin typeface="Arial"/>
                <a:cs typeface="Arial"/>
              </a:rPr>
              <a:t>t_</a:t>
            </a:r>
            <a:r>
              <a:rPr dirty="0" sz="1000" spc="-13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d</a:t>
            </a:r>
            <a:r>
              <a:rPr dirty="0" sz="1000" spc="-13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i</a:t>
            </a:r>
            <a:r>
              <a:rPr dirty="0" sz="1000" spc="-135">
                <a:latin typeface="Arial"/>
                <a:cs typeface="Arial"/>
              </a:rPr>
              <a:t> </a:t>
            </a:r>
            <a:r>
              <a:rPr dirty="0" sz="1000" spc="-120">
                <a:latin typeface="Arial"/>
                <a:cs typeface="Arial"/>
              </a:rPr>
              <a:t>s</a:t>
            </a:r>
            <a:r>
              <a:rPr dirty="0" sz="1000" spc="-135">
                <a:latin typeface="Arial"/>
                <a:cs typeface="Arial"/>
              </a:rPr>
              <a:t> </a:t>
            </a:r>
            <a:r>
              <a:rPr dirty="0" sz="1000" spc="70">
                <a:latin typeface="Arial"/>
                <a:cs typeface="Arial"/>
              </a:rPr>
              <a:t>ta</a:t>
            </a:r>
            <a:r>
              <a:rPr dirty="0" sz="1000" spc="-13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n</a:t>
            </a:r>
            <a:r>
              <a:rPr dirty="0" sz="1000" spc="-13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c</a:t>
            </a:r>
            <a:r>
              <a:rPr dirty="0" sz="1000" spc="-135">
                <a:latin typeface="Arial"/>
                <a:cs typeface="Arial"/>
              </a:rPr>
              <a:t> </a:t>
            </a:r>
            <a:r>
              <a:rPr dirty="0" sz="1000" spc="-114">
                <a:latin typeface="Arial"/>
                <a:cs typeface="Arial"/>
              </a:rPr>
              <a:t>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(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a="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114">
                <a:latin typeface="Arial"/>
                <a:cs typeface="Arial"/>
              </a:rPr>
              <a:t>e</a:t>
            </a:r>
            <a:r>
              <a:rPr dirty="0" sz="1000" spc="-11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d</a:t>
            </a:r>
            <a:r>
              <a:rPr dirty="0" sz="1000" spc="-105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i</a:t>
            </a:r>
            <a:r>
              <a:rPr dirty="0" sz="1000" spc="-110">
                <a:latin typeface="Arial"/>
                <a:cs typeface="Arial"/>
              </a:rPr>
              <a:t> </a:t>
            </a:r>
            <a:r>
              <a:rPr dirty="0" sz="1000" spc="80">
                <a:latin typeface="Arial"/>
                <a:cs typeface="Arial"/>
              </a:rPr>
              <a:t>t</a:t>
            </a:r>
            <a:r>
              <a:rPr dirty="0" sz="1000" spc="-11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i</a:t>
            </a:r>
            <a:r>
              <a:rPr dirty="0" sz="1000" spc="-11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n</a:t>
            </a:r>
            <a:r>
              <a:rPr dirty="0" sz="1000" spc="-11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g </a:t>
            </a:r>
            <a:r>
              <a:rPr dirty="0" sz="1000" spc="140">
                <a:latin typeface="Arial"/>
                <a:cs typeface="Arial"/>
              </a:rPr>
              <a:t>"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195">
                <a:latin typeface="Arial"/>
                <a:cs typeface="Arial"/>
              </a:rPr>
              <a:t> </a:t>
            </a:r>
            <a:r>
              <a:rPr dirty="0" sz="1000" spc="65">
                <a:latin typeface="Arial"/>
                <a:cs typeface="Arial"/>
              </a:rPr>
              <a:t>b="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d</a:t>
            </a:r>
            <a:r>
              <a:rPr dirty="0" sz="1000" spc="-125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i</a:t>
            </a:r>
            <a:r>
              <a:rPr dirty="0" sz="1000" spc="-125">
                <a:latin typeface="Arial"/>
                <a:cs typeface="Arial"/>
              </a:rPr>
              <a:t> </a:t>
            </a:r>
            <a:r>
              <a:rPr dirty="0" sz="1000" spc="-120">
                <a:latin typeface="Arial"/>
                <a:cs typeface="Arial"/>
              </a:rPr>
              <a:t>s </a:t>
            </a:r>
            <a:r>
              <a:rPr dirty="0" sz="1000" spc="80">
                <a:latin typeface="Arial"/>
                <a:cs typeface="Arial"/>
              </a:rPr>
              <a:t>t</a:t>
            </a:r>
            <a:r>
              <a:rPr dirty="0" sz="1000" spc="-125">
                <a:latin typeface="Arial"/>
                <a:cs typeface="Arial"/>
              </a:rPr>
              <a:t> </a:t>
            </a:r>
            <a:r>
              <a:rPr dirty="0" sz="1000" spc="-80">
                <a:latin typeface="Arial"/>
                <a:cs typeface="Arial"/>
              </a:rPr>
              <a:t>a</a:t>
            </a:r>
            <a:r>
              <a:rPr dirty="0" sz="1000" spc="-12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n</a:t>
            </a:r>
            <a:r>
              <a:rPr dirty="0" sz="1000" spc="-12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c</a:t>
            </a:r>
            <a:r>
              <a:rPr dirty="0" sz="1000" spc="-125">
                <a:latin typeface="Arial"/>
                <a:cs typeface="Arial"/>
              </a:rPr>
              <a:t> </a:t>
            </a:r>
            <a:r>
              <a:rPr dirty="0" sz="1000" spc="-114">
                <a:latin typeface="Arial"/>
                <a:cs typeface="Arial"/>
              </a:rPr>
              <a:t>e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140">
                <a:latin typeface="Arial"/>
                <a:cs typeface="Arial"/>
              </a:rPr>
              <a:t>"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  </a:t>
            </a:r>
            <a:r>
              <a:rPr dirty="0" sz="1000" spc="-65">
                <a:latin typeface="Arial"/>
                <a:cs typeface="Arial"/>
              </a:rPr>
              <a:t>18		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85">
                <a:latin typeface="Arial"/>
                <a:cs typeface="Arial"/>
              </a:rPr>
              <a:t>=7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40">
                <a:latin typeface="Arial"/>
                <a:cs typeface="Arial"/>
              </a:rPr>
              <a:t>j</a:t>
            </a:r>
            <a:r>
              <a:rPr dirty="0" sz="1000" spc="-130">
                <a:latin typeface="Arial"/>
                <a:cs typeface="Arial"/>
              </a:rPr>
              <a:t> </a:t>
            </a:r>
            <a:r>
              <a:rPr dirty="0" sz="1000" spc="105">
                <a:latin typeface="Arial"/>
                <a:cs typeface="Arial"/>
              </a:rPr>
              <a:t>=8))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683" y="58134"/>
            <a:ext cx="3723004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5">
                <a:solidFill>
                  <a:srgbClr val="3333B2"/>
                </a:solidFill>
                <a:latin typeface="Trebuchet MS"/>
                <a:cs typeface="Trebuchet MS"/>
              </a:rPr>
              <a:t>Converting to </a:t>
            </a:r>
            <a:r>
              <a:rPr dirty="0" sz="2050" spc="-160">
                <a:solidFill>
                  <a:srgbClr val="3333B2"/>
                </a:solidFill>
                <a:latin typeface="Trebuchet MS"/>
                <a:cs typeface="Trebuchet MS"/>
              </a:rPr>
              <a:t>a </a:t>
            </a:r>
            <a:r>
              <a:rPr dirty="0" sz="2050" spc="-145">
                <a:solidFill>
                  <a:srgbClr val="3333B2"/>
                </a:solidFill>
                <a:latin typeface="Trebuchet MS"/>
                <a:cs typeface="Trebuchet MS"/>
              </a:rPr>
              <a:t>Recursive</a:t>
            </a:r>
            <a:r>
              <a:rPr dirty="0" sz="2050" spc="2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2050" spc="-125">
                <a:solidFill>
                  <a:srgbClr val="3333B2"/>
                </a:solidFill>
                <a:latin typeface="Trebuchet MS"/>
                <a:cs typeface="Trebuchet MS"/>
              </a:rPr>
              <a:t>Algorithm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86476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748827"/>
            <a:ext cx="34905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60">
                <a:latin typeface="Trebuchet MS"/>
                <a:cs typeface="Trebuchet MS"/>
              </a:rPr>
              <a:t>Use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35">
                <a:latin typeface="Trebuchet MS"/>
                <a:cs typeface="Trebuchet MS"/>
              </a:rPr>
              <a:t>2D </a:t>
            </a:r>
            <a:r>
              <a:rPr dirty="0" sz="1400" spc="-95">
                <a:latin typeface="Trebuchet MS"/>
                <a:cs typeface="Trebuchet MS"/>
              </a:rPr>
              <a:t>table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90">
                <a:latin typeface="Trebuchet MS"/>
                <a:cs typeface="Trebuchet MS"/>
              </a:rPr>
              <a:t>store</a:t>
            </a:r>
            <a:r>
              <a:rPr dirty="0" sz="1400" spc="-280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the intermediate </a:t>
            </a:r>
            <a:r>
              <a:rPr dirty="0" sz="1400" spc="-80">
                <a:latin typeface="Trebuchet MS"/>
                <a:cs typeface="Trebuchet MS"/>
              </a:rPr>
              <a:t>results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683" y="58134"/>
            <a:ext cx="3723004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5">
                <a:solidFill>
                  <a:srgbClr val="3333B2"/>
                </a:solidFill>
              </a:rPr>
              <a:t>Converting to </a:t>
            </a:r>
            <a:r>
              <a:rPr dirty="0" sz="2050" spc="-160">
                <a:solidFill>
                  <a:srgbClr val="3333B2"/>
                </a:solidFill>
              </a:rPr>
              <a:t>a </a:t>
            </a:r>
            <a:r>
              <a:rPr dirty="0" sz="2050" spc="-145">
                <a:solidFill>
                  <a:srgbClr val="3333B2"/>
                </a:solidFill>
              </a:rPr>
              <a:t>Recursive</a:t>
            </a:r>
            <a:r>
              <a:rPr dirty="0" sz="2050" spc="25">
                <a:solidFill>
                  <a:srgbClr val="3333B2"/>
                </a:solidFill>
              </a:rPr>
              <a:t> </a:t>
            </a:r>
            <a:r>
              <a:rPr dirty="0" sz="2050" spc="-125">
                <a:solidFill>
                  <a:srgbClr val="3333B2"/>
                </a:solidFill>
              </a:rPr>
              <a:t>Algorithm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86476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714403"/>
            <a:ext cx="3490595" cy="74676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400" spc="-60">
                <a:latin typeface="Trebuchet MS"/>
                <a:cs typeface="Trebuchet MS"/>
              </a:rPr>
              <a:t>Use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35">
                <a:latin typeface="Trebuchet MS"/>
                <a:cs typeface="Trebuchet MS"/>
              </a:rPr>
              <a:t>2D </a:t>
            </a:r>
            <a:r>
              <a:rPr dirty="0" sz="1400" spc="-95">
                <a:latin typeface="Trebuchet MS"/>
                <a:cs typeface="Trebuchet MS"/>
              </a:rPr>
              <a:t>table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90">
                <a:latin typeface="Trebuchet MS"/>
                <a:cs typeface="Trebuchet MS"/>
              </a:rPr>
              <a:t>store</a:t>
            </a:r>
            <a:r>
              <a:rPr dirty="0" sz="1400" spc="-280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the intermediate </a:t>
            </a:r>
            <a:r>
              <a:rPr dirty="0" sz="1400" spc="-80">
                <a:latin typeface="Trebuchet MS"/>
                <a:cs typeface="Trebuchet MS"/>
              </a:rPr>
              <a:t>results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400" spc="60" i="1">
                <a:latin typeface="LM Sans 12"/>
                <a:cs typeface="LM Sans 12"/>
              </a:rPr>
              <a:t>ED</a:t>
            </a:r>
            <a:r>
              <a:rPr dirty="0" sz="1400" spc="60">
                <a:latin typeface="LM Sans 12"/>
                <a:cs typeface="LM Sans 12"/>
              </a:rPr>
              <a:t>(</a:t>
            </a:r>
            <a:r>
              <a:rPr dirty="0" sz="1400" spc="60" i="1">
                <a:latin typeface="LM Sans 12"/>
                <a:cs typeface="LM Sans 12"/>
              </a:rPr>
              <a:t>i,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-325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r>
              <a:rPr dirty="0" sz="1400">
                <a:latin typeface="LM Sans 12"/>
                <a:cs typeface="LM Sans 12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depends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on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40" i="1">
                <a:latin typeface="LM Sans 12"/>
                <a:cs typeface="LM Sans 12"/>
              </a:rPr>
              <a:t>ED</a:t>
            </a:r>
            <a:r>
              <a:rPr dirty="0" sz="1400" spc="40">
                <a:latin typeface="LM Sans 12"/>
                <a:cs typeface="LM Sans 12"/>
              </a:rPr>
              <a:t>(</a:t>
            </a:r>
            <a:r>
              <a:rPr dirty="0" sz="1400" spc="40" i="1">
                <a:latin typeface="LM Sans 12"/>
                <a:cs typeface="LM Sans 12"/>
              </a:rPr>
              <a:t>i</a:t>
            </a:r>
            <a:r>
              <a:rPr dirty="0" sz="140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1</a:t>
            </a:r>
            <a:r>
              <a:rPr dirty="0" sz="1400" spc="-2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-1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1</a:t>
            </a:r>
            <a:r>
              <a:rPr dirty="0" sz="1400" spc="-60">
                <a:latin typeface="LM Sans 12"/>
                <a:cs typeface="LM Sans 12"/>
              </a:rPr>
              <a:t>)</a:t>
            </a:r>
            <a:r>
              <a:rPr dirty="0" sz="1400" spc="-60">
                <a:latin typeface="Trebuchet MS"/>
                <a:cs typeface="Trebuchet MS"/>
              </a:rPr>
              <a:t>,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40" i="1">
                <a:latin typeface="LM Sans 12"/>
                <a:cs typeface="LM Sans 12"/>
              </a:rPr>
              <a:t>ED</a:t>
            </a:r>
            <a:r>
              <a:rPr dirty="0" sz="1400" spc="40">
                <a:latin typeface="LM Sans 12"/>
                <a:cs typeface="LM Sans 12"/>
              </a:rPr>
              <a:t>(</a:t>
            </a:r>
            <a:r>
              <a:rPr dirty="0" sz="1400" spc="40" i="1">
                <a:latin typeface="LM Sans 12"/>
                <a:cs typeface="LM Sans 12"/>
              </a:rPr>
              <a:t>i</a:t>
            </a:r>
            <a:r>
              <a:rPr dirty="0" sz="1400" spc="-5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1</a:t>
            </a:r>
            <a:r>
              <a:rPr dirty="0" sz="1400" spc="-2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-325" i="1">
                <a:latin typeface="LM Sans 12"/>
                <a:cs typeface="LM Sans 12"/>
              </a:rPr>
              <a:t> </a:t>
            </a:r>
            <a:r>
              <a:rPr dirty="0" sz="1400" spc="-65">
                <a:latin typeface="LM Sans 12"/>
                <a:cs typeface="LM Sans 12"/>
              </a:rPr>
              <a:t>)</a:t>
            </a:r>
            <a:r>
              <a:rPr dirty="0" sz="1400" spc="-65">
                <a:latin typeface="Trebuchet MS"/>
                <a:cs typeface="Trebuchet MS"/>
              </a:rPr>
              <a:t>,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and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60" i="1">
                <a:latin typeface="LM Sans 12"/>
                <a:cs typeface="LM Sans 12"/>
              </a:rPr>
              <a:t>ED</a:t>
            </a:r>
            <a:r>
              <a:rPr dirty="0" sz="1400" spc="60">
                <a:latin typeface="LM Sans 12"/>
                <a:cs typeface="LM Sans 12"/>
              </a:rPr>
              <a:t>(</a:t>
            </a:r>
            <a:r>
              <a:rPr dirty="0" sz="1400" spc="60" i="1">
                <a:latin typeface="LM Sans 12"/>
                <a:cs typeface="LM Sans 12"/>
              </a:rPr>
              <a:t>i,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-5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1</a:t>
            </a:r>
            <a:r>
              <a:rPr dirty="0" sz="1400" spc="-60">
                <a:latin typeface="LM Sans 12"/>
                <a:cs typeface="LM Sans 12"/>
              </a:rPr>
              <a:t>)</a:t>
            </a:r>
            <a:r>
              <a:rPr dirty="0" sz="1400" spc="-60"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11782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160162" y="1833263"/>
            <a:ext cx="990600" cy="828040"/>
            <a:chOff x="1160162" y="1833263"/>
            <a:chExt cx="990600" cy="828040"/>
          </a:xfrm>
        </p:grpSpPr>
        <p:sp>
          <p:nvSpPr>
            <p:cNvPr id="7" name="object 7"/>
            <p:cNvSpPr/>
            <p:nvPr/>
          </p:nvSpPr>
          <p:spPr>
            <a:xfrm>
              <a:off x="1169161" y="1842263"/>
              <a:ext cx="972185" cy="810260"/>
            </a:xfrm>
            <a:custGeom>
              <a:avLst/>
              <a:gdLst/>
              <a:ahLst/>
              <a:cxnLst/>
              <a:rect l="l" t="t" r="r" b="b"/>
              <a:pathLst>
                <a:path w="972185" h="810260">
                  <a:moveTo>
                    <a:pt x="0" y="810004"/>
                  </a:moveTo>
                  <a:lnTo>
                    <a:pt x="972005" y="810004"/>
                  </a:lnTo>
                </a:path>
                <a:path w="972185" h="810260">
                  <a:moveTo>
                    <a:pt x="0" y="648003"/>
                  </a:moveTo>
                  <a:lnTo>
                    <a:pt x="972005" y="648003"/>
                  </a:lnTo>
                </a:path>
                <a:path w="972185" h="810260">
                  <a:moveTo>
                    <a:pt x="0" y="486003"/>
                  </a:moveTo>
                  <a:lnTo>
                    <a:pt x="972005" y="486003"/>
                  </a:lnTo>
                </a:path>
                <a:path w="972185" h="810260">
                  <a:moveTo>
                    <a:pt x="0" y="324002"/>
                  </a:moveTo>
                  <a:lnTo>
                    <a:pt x="972005" y="324002"/>
                  </a:lnTo>
                </a:path>
                <a:path w="972185" h="810260">
                  <a:moveTo>
                    <a:pt x="0" y="162001"/>
                  </a:moveTo>
                  <a:lnTo>
                    <a:pt x="972005" y="162001"/>
                  </a:lnTo>
                </a:path>
                <a:path w="972185" h="810260">
                  <a:moveTo>
                    <a:pt x="0" y="0"/>
                  </a:moveTo>
                  <a:lnTo>
                    <a:pt x="972005" y="0"/>
                  </a:lnTo>
                </a:path>
                <a:path w="972185" h="810260">
                  <a:moveTo>
                    <a:pt x="0" y="810004"/>
                  </a:moveTo>
                  <a:lnTo>
                    <a:pt x="0" y="0"/>
                  </a:lnTo>
                </a:path>
                <a:path w="972185" h="810260">
                  <a:moveTo>
                    <a:pt x="162001" y="810004"/>
                  </a:moveTo>
                  <a:lnTo>
                    <a:pt x="162001" y="0"/>
                  </a:lnTo>
                </a:path>
                <a:path w="972185" h="810260">
                  <a:moveTo>
                    <a:pt x="324001" y="810004"/>
                  </a:moveTo>
                  <a:lnTo>
                    <a:pt x="324001" y="0"/>
                  </a:lnTo>
                </a:path>
                <a:path w="972185" h="810260">
                  <a:moveTo>
                    <a:pt x="486002" y="810004"/>
                  </a:moveTo>
                  <a:lnTo>
                    <a:pt x="486002" y="0"/>
                  </a:lnTo>
                </a:path>
                <a:path w="972185" h="810260">
                  <a:moveTo>
                    <a:pt x="648003" y="810004"/>
                  </a:moveTo>
                  <a:lnTo>
                    <a:pt x="648003" y="0"/>
                  </a:lnTo>
                </a:path>
                <a:path w="972185" h="810260">
                  <a:moveTo>
                    <a:pt x="810004" y="810004"/>
                  </a:moveTo>
                  <a:lnTo>
                    <a:pt x="810004" y="0"/>
                  </a:lnTo>
                </a:path>
                <a:path w="972185" h="810260">
                  <a:moveTo>
                    <a:pt x="972004" y="810004"/>
                  </a:moveTo>
                  <a:lnTo>
                    <a:pt x="972004" y="0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65163" y="2076265"/>
              <a:ext cx="213972" cy="2139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94194" y="1680581"/>
            <a:ext cx="121285" cy="98044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980"/>
              </a:spcBef>
            </a:pPr>
            <a:r>
              <a:rPr dirty="0" sz="1400" spc="-55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 marR="8890" indent="34925">
              <a:lnSpc>
                <a:spcPct val="141900"/>
              </a:lnSpc>
              <a:spcBef>
                <a:spcPts val="185"/>
              </a:spcBef>
            </a:pP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10" i="1">
                <a:latin typeface="LM Sans 12"/>
                <a:cs typeface="LM Sans 12"/>
              </a:rPr>
              <a:t> 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4066" y="1580512"/>
            <a:ext cx="94741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93115" algn="l"/>
              </a:tabLst>
            </a:pPr>
            <a:r>
              <a:rPr dirty="0" sz="1400" spc="-55">
                <a:latin typeface="Trebuchet MS"/>
                <a:cs typeface="Trebuchet MS"/>
              </a:rPr>
              <a:t>0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25" i="1">
                <a:latin typeface="LM Sans 12"/>
                <a:cs typeface="LM Sans 12"/>
              </a:rPr>
              <a:t>m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91411" y="1545092"/>
            <a:ext cx="723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" i="1">
                <a:latin typeface="LM Sans 12"/>
                <a:cs typeface="LM Sans 12"/>
              </a:rPr>
              <a:t>j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44761" y="1833055"/>
            <a:ext cx="758190" cy="758190"/>
            <a:chOff x="2844761" y="1833055"/>
            <a:chExt cx="758190" cy="758190"/>
          </a:xfrm>
        </p:grpSpPr>
        <p:sp>
          <p:nvSpPr>
            <p:cNvPr id="13" name="object 13"/>
            <p:cNvSpPr/>
            <p:nvPr/>
          </p:nvSpPr>
          <p:spPr>
            <a:xfrm>
              <a:off x="2853969" y="1842263"/>
              <a:ext cx="735965" cy="735965"/>
            </a:xfrm>
            <a:custGeom>
              <a:avLst/>
              <a:gdLst/>
              <a:ahLst/>
              <a:cxnLst/>
              <a:rect l="l" t="t" r="r" b="b"/>
              <a:pathLst>
                <a:path w="735964" h="735964">
                  <a:moveTo>
                    <a:pt x="0" y="0"/>
                  </a:moveTo>
                  <a:lnTo>
                    <a:pt x="735368" y="735371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37872" y="2526169"/>
              <a:ext cx="64987" cy="649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 rot="2640000">
            <a:off x="2914758" y="2010218"/>
            <a:ext cx="854681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400" spc="-60">
                <a:solidFill>
                  <a:srgbClr val="006EB8"/>
                </a:solidFill>
                <a:latin typeface="Trebuchet MS"/>
                <a:cs typeface="Trebuchet MS"/>
              </a:rPr>
              <a:t>(mis)match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789173" y="2609297"/>
            <a:ext cx="745490" cy="86360"/>
            <a:chOff x="2789173" y="2609297"/>
            <a:chExt cx="745490" cy="86360"/>
          </a:xfrm>
        </p:grpSpPr>
        <p:sp>
          <p:nvSpPr>
            <p:cNvPr id="17" name="object 17"/>
            <p:cNvSpPr/>
            <p:nvPr/>
          </p:nvSpPr>
          <p:spPr>
            <a:xfrm>
              <a:off x="2789173" y="2652268"/>
              <a:ext cx="731520" cy="0"/>
            </a:xfrm>
            <a:custGeom>
              <a:avLst/>
              <a:gdLst/>
              <a:ahLst/>
              <a:cxnLst/>
              <a:rect l="l" t="t" r="r" b="b"/>
              <a:pathLst>
                <a:path w="731520" h="0">
                  <a:moveTo>
                    <a:pt x="0" y="0"/>
                  </a:moveTo>
                  <a:lnTo>
                    <a:pt x="731291" y="0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493637" y="2616497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4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841815" y="2643527"/>
            <a:ext cx="6400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75">
                <a:solidFill>
                  <a:srgbClr val="006EB8"/>
                </a:solidFill>
                <a:latin typeface="Trebuchet MS"/>
                <a:cs typeface="Trebuchet MS"/>
              </a:rPr>
              <a:t>insertion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25410" y="2546733"/>
            <a:ext cx="71755" cy="33655"/>
          </a:xfrm>
          <a:custGeom>
            <a:avLst/>
            <a:gdLst/>
            <a:ahLst/>
            <a:cxnLst/>
            <a:rect l="l" t="t" r="r" b="b"/>
            <a:pathLst>
              <a:path w="71754" h="33655">
                <a:moveTo>
                  <a:pt x="71542" y="0"/>
                </a:moveTo>
                <a:lnTo>
                  <a:pt x="60608" y="5239"/>
                </a:lnTo>
                <a:lnTo>
                  <a:pt x="49464" y="15090"/>
                </a:lnTo>
                <a:lnTo>
                  <a:pt x="40417" y="25780"/>
                </a:lnTo>
                <a:lnTo>
                  <a:pt x="35771" y="33535"/>
                </a:lnTo>
                <a:lnTo>
                  <a:pt x="31125" y="25780"/>
                </a:lnTo>
                <a:lnTo>
                  <a:pt x="22077" y="15090"/>
                </a:lnTo>
                <a:lnTo>
                  <a:pt x="10933" y="5239"/>
                </a:lnTo>
                <a:lnTo>
                  <a:pt x="0" y="0"/>
                </a:lnTo>
              </a:path>
            </a:pathLst>
          </a:custGeom>
          <a:ln w="14399">
            <a:solidFill>
              <a:srgbClr val="006E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757005" y="1829563"/>
            <a:ext cx="246379" cy="68072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u="heavy" sz="1400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5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100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rebuchet MS"/>
                <a:cs typeface="Trebuchet MS"/>
              </a:rPr>
              <a:t>deletion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278" y="58134"/>
            <a:ext cx="167513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14">
                <a:solidFill>
                  <a:srgbClr val="3333B2"/>
                </a:solidFill>
              </a:rPr>
              <a:t>Filling </a:t>
            </a:r>
            <a:r>
              <a:rPr dirty="0" sz="2050" spc="-180">
                <a:solidFill>
                  <a:srgbClr val="3333B2"/>
                </a:solidFill>
              </a:rPr>
              <a:t>the</a:t>
            </a:r>
            <a:r>
              <a:rPr dirty="0" sz="2050" spc="95">
                <a:solidFill>
                  <a:srgbClr val="3333B2"/>
                </a:solidFill>
              </a:rPr>
              <a:t> </a:t>
            </a:r>
            <a:r>
              <a:rPr dirty="0" sz="2050" spc="-160">
                <a:solidFill>
                  <a:srgbClr val="3333B2"/>
                </a:solidFill>
              </a:rPr>
              <a:t>Table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347294" y="927059"/>
            <a:ext cx="36264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latin typeface="Trebuchet MS"/>
                <a:cs typeface="Trebuchet MS"/>
              </a:rPr>
              <a:t>Fill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in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the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table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100">
                <a:latin typeface="Trebuchet MS"/>
                <a:cs typeface="Trebuchet MS"/>
              </a:rPr>
              <a:t>row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by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 spc="-100">
                <a:latin typeface="Trebuchet MS"/>
                <a:cs typeface="Trebuchet MS"/>
              </a:rPr>
              <a:t>row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or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column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by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column: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94401" y="1596484"/>
            <a:ext cx="990600" cy="828040"/>
            <a:chOff x="994401" y="1596484"/>
            <a:chExt cx="990600" cy="828040"/>
          </a:xfrm>
        </p:grpSpPr>
        <p:sp>
          <p:nvSpPr>
            <p:cNvPr id="5" name="object 5"/>
            <p:cNvSpPr/>
            <p:nvPr/>
          </p:nvSpPr>
          <p:spPr>
            <a:xfrm>
              <a:off x="1003401" y="1605495"/>
              <a:ext cx="972185" cy="486409"/>
            </a:xfrm>
            <a:custGeom>
              <a:avLst/>
              <a:gdLst/>
              <a:ahLst/>
              <a:cxnLst/>
              <a:rect l="l" t="t" r="r" b="b"/>
              <a:pathLst>
                <a:path w="972185" h="486410">
                  <a:moveTo>
                    <a:pt x="971994" y="0"/>
                  </a:moveTo>
                  <a:lnTo>
                    <a:pt x="0" y="0"/>
                  </a:lnTo>
                  <a:lnTo>
                    <a:pt x="0" y="324002"/>
                  </a:lnTo>
                  <a:lnTo>
                    <a:pt x="0" y="486003"/>
                  </a:lnTo>
                  <a:lnTo>
                    <a:pt x="485990" y="486003"/>
                  </a:lnTo>
                  <a:lnTo>
                    <a:pt x="485990" y="324002"/>
                  </a:lnTo>
                  <a:lnTo>
                    <a:pt x="971994" y="324002"/>
                  </a:lnTo>
                  <a:lnTo>
                    <a:pt x="971994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03401" y="1929486"/>
              <a:ext cx="972185" cy="162560"/>
            </a:xfrm>
            <a:custGeom>
              <a:avLst/>
              <a:gdLst/>
              <a:ahLst/>
              <a:cxnLst/>
              <a:rect l="l" t="t" r="r" b="b"/>
              <a:pathLst>
                <a:path w="972185" h="162560">
                  <a:moveTo>
                    <a:pt x="0" y="162001"/>
                  </a:moveTo>
                  <a:lnTo>
                    <a:pt x="972005" y="162001"/>
                  </a:lnTo>
                </a:path>
                <a:path w="972185" h="162560">
                  <a:moveTo>
                    <a:pt x="0" y="0"/>
                  </a:moveTo>
                  <a:lnTo>
                    <a:pt x="972005" y="0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03401" y="1596491"/>
              <a:ext cx="972185" cy="180340"/>
            </a:xfrm>
            <a:custGeom>
              <a:avLst/>
              <a:gdLst/>
              <a:ahLst/>
              <a:cxnLst/>
              <a:rect l="l" t="t" r="r" b="b"/>
              <a:pathLst>
                <a:path w="972185" h="180339">
                  <a:moveTo>
                    <a:pt x="971994" y="162001"/>
                  </a:moveTo>
                  <a:lnTo>
                    <a:pt x="0" y="162001"/>
                  </a:lnTo>
                  <a:lnTo>
                    <a:pt x="0" y="179997"/>
                  </a:lnTo>
                  <a:lnTo>
                    <a:pt x="971994" y="179997"/>
                  </a:lnTo>
                  <a:lnTo>
                    <a:pt x="971994" y="162001"/>
                  </a:lnTo>
                  <a:close/>
                </a:path>
                <a:path w="972185" h="180339">
                  <a:moveTo>
                    <a:pt x="971994" y="0"/>
                  </a:moveTo>
                  <a:lnTo>
                    <a:pt x="0" y="0"/>
                  </a:lnTo>
                  <a:lnTo>
                    <a:pt x="0" y="17995"/>
                  </a:lnTo>
                  <a:lnTo>
                    <a:pt x="971994" y="17995"/>
                  </a:lnTo>
                  <a:lnTo>
                    <a:pt x="97199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03401" y="1605484"/>
              <a:ext cx="972185" cy="810260"/>
            </a:xfrm>
            <a:custGeom>
              <a:avLst/>
              <a:gdLst/>
              <a:ahLst/>
              <a:cxnLst/>
              <a:rect l="l" t="t" r="r" b="b"/>
              <a:pathLst>
                <a:path w="972185" h="810260">
                  <a:moveTo>
                    <a:pt x="0" y="810004"/>
                  </a:moveTo>
                  <a:lnTo>
                    <a:pt x="972005" y="810004"/>
                  </a:lnTo>
                </a:path>
                <a:path w="972185" h="810260">
                  <a:moveTo>
                    <a:pt x="0" y="648003"/>
                  </a:moveTo>
                  <a:lnTo>
                    <a:pt x="972005" y="648003"/>
                  </a:lnTo>
                </a:path>
                <a:path w="972185" h="810260">
                  <a:moveTo>
                    <a:pt x="0" y="810004"/>
                  </a:moveTo>
                  <a:lnTo>
                    <a:pt x="0" y="0"/>
                  </a:lnTo>
                </a:path>
                <a:path w="972185" h="810260">
                  <a:moveTo>
                    <a:pt x="162001" y="810004"/>
                  </a:moveTo>
                  <a:lnTo>
                    <a:pt x="162001" y="0"/>
                  </a:lnTo>
                </a:path>
                <a:path w="972185" h="810260">
                  <a:moveTo>
                    <a:pt x="324001" y="810004"/>
                  </a:moveTo>
                  <a:lnTo>
                    <a:pt x="324001" y="0"/>
                  </a:lnTo>
                </a:path>
                <a:path w="972185" h="810260">
                  <a:moveTo>
                    <a:pt x="486002" y="810004"/>
                  </a:moveTo>
                  <a:lnTo>
                    <a:pt x="486002" y="0"/>
                  </a:lnTo>
                </a:path>
                <a:path w="972185" h="810260">
                  <a:moveTo>
                    <a:pt x="648003" y="810004"/>
                  </a:moveTo>
                  <a:lnTo>
                    <a:pt x="648003" y="0"/>
                  </a:lnTo>
                </a:path>
                <a:path w="972185" h="810260">
                  <a:moveTo>
                    <a:pt x="810004" y="810004"/>
                  </a:moveTo>
                  <a:lnTo>
                    <a:pt x="810004" y="0"/>
                  </a:lnTo>
                </a:path>
                <a:path w="972185" h="810260">
                  <a:moveTo>
                    <a:pt x="972004" y="810004"/>
                  </a:moveTo>
                  <a:lnTo>
                    <a:pt x="972004" y="0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99403" y="1839486"/>
              <a:ext cx="213972" cy="2139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28433" y="1443802"/>
            <a:ext cx="121285" cy="98044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980"/>
              </a:spcBef>
            </a:pPr>
            <a:r>
              <a:rPr dirty="0" sz="1400" spc="-55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 marR="8890" indent="34925">
              <a:lnSpc>
                <a:spcPct val="141900"/>
              </a:lnSpc>
              <a:spcBef>
                <a:spcPts val="185"/>
              </a:spcBef>
            </a:pP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10" i="1">
                <a:latin typeface="LM Sans 12"/>
                <a:cs typeface="LM Sans 12"/>
              </a:rPr>
              <a:t> n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94423" y="1596484"/>
            <a:ext cx="990600" cy="828040"/>
            <a:chOff x="2794423" y="1596484"/>
            <a:chExt cx="990600" cy="828040"/>
          </a:xfrm>
        </p:grpSpPr>
        <p:sp>
          <p:nvSpPr>
            <p:cNvPr id="12" name="object 12"/>
            <p:cNvSpPr/>
            <p:nvPr/>
          </p:nvSpPr>
          <p:spPr>
            <a:xfrm>
              <a:off x="2803423" y="1605495"/>
              <a:ext cx="648335" cy="810260"/>
            </a:xfrm>
            <a:custGeom>
              <a:avLst/>
              <a:gdLst/>
              <a:ahLst/>
              <a:cxnLst/>
              <a:rect l="l" t="t" r="r" b="b"/>
              <a:pathLst>
                <a:path w="648335" h="810260">
                  <a:moveTo>
                    <a:pt x="648004" y="0"/>
                  </a:moveTo>
                  <a:lnTo>
                    <a:pt x="486003" y="0"/>
                  </a:lnTo>
                  <a:lnTo>
                    <a:pt x="0" y="0"/>
                  </a:lnTo>
                  <a:lnTo>
                    <a:pt x="0" y="809993"/>
                  </a:lnTo>
                  <a:lnTo>
                    <a:pt x="486003" y="809993"/>
                  </a:lnTo>
                  <a:lnTo>
                    <a:pt x="486003" y="324002"/>
                  </a:lnTo>
                  <a:lnTo>
                    <a:pt x="648004" y="324002"/>
                  </a:lnTo>
                  <a:lnTo>
                    <a:pt x="648004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803423" y="1605484"/>
              <a:ext cx="972185" cy="810260"/>
            </a:xfrm>
            <a:custGeom>
              <a:avLst/>
              <a:gdLst/>
              <a:ahLst/>
              <a:cxnLst/>
              <a:rect l="l" t="t" r="r" b="b"/>
              <a:pathLst>
                <a:path w="972185" h="810260">
                  <a:moveTo>
                    <a:pt x="0" y="810004"/>
                  </a:moveTo>
                  <a:lnTo>
                    <a:pt x="972007" y="810004"/>
                  </a:lnTo>
                </a:path>
                <a:path w="972185" h="810260">
                  <a:moveTo>
                    <a:pt x="0" y="648003"/>
                  </a:moveTo>
                  <a:lnTo>
                    <a:pt x="972007" y="648003"/>
                  </a:lnTo>
                </a:path>
                <a:path w="972185" h="810260">
                  <a:moveTo>
                    <a:pt x="0" y="486003"/>
                  </a:moveTo>
                  <a:lnTo>
                    <a:pt x="972007" y="486003"/>
                  </a:lnTo>
                </a:path>
                <a:path w="972185" h="810260">
                  <a:moveTo>
                    <a:pt x="0" y="324002"/>
                  </a:moveTo>
                  <a:lnTo>
                    <a:pt x="972007" y="324002"/>
                  </a:lnTo>
                </a:path>
                <a:path w="972185" h="810260">
                  <a:moveTo>
                    <a:pt x="0" y="162001"/>
                  </a:moveTo>
                  <a:lnTo>
                    <a:pt x="972007" y="162001"/>
                  </a:lnTo>
                </a:path>
                <a:path w="972185" h="810260">
                  <a:moveTo>
                    <a:pt x="0" y="0"/>
                  </a:moveTo>
                  <a:lnTo>
                    <a:pt x="972007" y="0"/>
                  </a:lnTo>
                </a:path>
                <a:path w="972185" h="810260">
                  <a:moveTo>
                    <a:pt x="0" y="810004"/>
                  </a:moveTo>
                  <a:lnTo>
                    <a:pt x="0" y="0"/>
                  </a:lnTo>
                </a:path>
                <a:path w="972185" h="810260">
                  <a:moveTo>
                    <a:pt x="162001" y="810004"/>
                  </a:moveTo>
                  <a:lnTo>
                    <a:pt x="162001" y="0"/>
                  </a:lnTo>
                </a:path>
                <a:path w="972185" h="810260">
                  <a:moveTo>
                    <a:pt x="324002" y="810004"/>
                  </a:moveTo>
                  <a:lnTo>
                    <a:pt x="324002" y="0"/>
                  </a:lnTo>
                </a:path>
                <a:path w="972185" h="810260">
                  <a:moveTo>
                    <a:pt x="486003" y="810004"/>
                  </a:moveTo>
                  <a:lnTo>
                    <a:pt x="486003" y="0"/>
                  </a:lnTo>
                </a:path>
                <a:path w="972185" h="810260">
                  <a:moveTo>
                    <a:pt x="648004" y="810004"/>
                  </a:moveTo>
                  <a:lnTo>
                    <a:pt x="648004" y="0"/>
                  </a:lnTo>
                </a:path>
                <a:path w="972185" h="810260">
                  <a:moveTo>
                    <a:pt x="810005" y="810004"/>
                  </a:moveTo>
                  <a:lnTo>
                    <a:pt x="810005" y="0"/>
                  </a:lnTo>
                </a:path>
                <a:path w="972185" h="810260">
                  <a:moveTo>
                    <a:pt x="972007" y="810004"/>
                  </a:moveTo>
                  <a:lnTo>
                    <a:pt x="972007" y="0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99426" y="1839486"/>
              <a:ext cx="213972" cy="2139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628430" y="1443802"/>
            <a:ext cx="121285" cy="98044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980"/>
              </a:spcBef>
            </a:pPr>
            <a:r>
              <a:rPr dirty="0" sz="1400" spc="-55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 marR="8890" indent="34925">
              <a:lnSpc>
                <a:spcPct val="141900"/>
              </a:lnSpc>
              <a:spcBef>
                <a:spcPts val="185"/>
              </a:spcBef>
            </a:pP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10" i="1">
                <a:latin typeface="LM Sans 12"/>
                <a:cs typeface="LM Sans 12"/>
              </a:rPr>
              <a:t> 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8293" y="1343733"/>
            <a:ext cx="191262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93115" algn="l"/>
                <a:tab pos="1812289" algn="l"/>
              </a:tabLst>
            </a:pPr>
            <a:r>
              <a:rPr dirty="0" sz="1400" spc="-55">
                <a:latin typeface="Trebuchet MS"/>
                <a:cs typeface="Trebuchet MS"/>
              </a:rPr>
              <a:t>0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25" i="1">
                <a:latin typeface="LM Sans 12"/>
                <a:cs typeface="LM Sans 12"/>
              </a:rPr>
              <a:t>m</a:t>
            </a:r>
            <a:r>
              <a:rPr dirty="0" sz="1400" spc="25" i="1">
                <a:latin typeface="LM Sans 12"/>
                <a:cs typeface="LM Sans 12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25638" y="1308313"/>
            <a:ext cx="187261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812289" algn="l"/>
              </a:tabLst>
            </a:pP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5" i="1">
                <a:latin typeface="LM Sans 12"/>
                <a:cs typeface="LM Sans 12"/>
              </a:rPr>
              <a:t>	</a:t>
            </a:r>
            <a:r>
              <a:rPr dirty="0" sz="1400" spc="5" i="1">
                <a:latin typeface="LM Sans 12"/>
                <a:cs typeface="LM Sans 12"/>
              </a:rPr>
              <a:t>j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09213" y="1343733"/>
            <a:ext cx="1670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5" i="1">
                <a:latin typeface="LM Sans 12"/>
                <a:cs typeface="LM Sans 12"/>
              </a:rPr>
              <a:t>m</a:t>
            </a:r>
            <a:endParaRPr sz="1400">
              <a:latin typeface="LM Sans 12"/>
              <a:cs typeface="LM Sans 12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967" y="58134"/>
            <a:ext cx="193484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55">
                <a:solidFill>
                  <a:srgbClr val="3333B2"/>
                </a:solidFill>
              </a:rPr>
              <a:t>Iterative</a:t>
            </a:r>
            <a:r>
              <a:rPr dirty="0" sz="2050" spc="-25">
                <a:solidFill>
                  <a:srgbClr val="3333B2"/>
                </a:solidFill>
              </a:rPr>
              <a:t> </a:t>
            </a:r>
            <a:r>
              <a:rPr dirty="0" sz="2050" spc="-125">
                <a:solidFill>
                  <a:srgbClr val="3333B2"/>
                </a:solidFill>
              </a:rPr>
              <a:t>Algorithm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359994" y="462940"/>
            <a:ext cx="3888104" cy="1062990"/>
          </a:xfrm>
          <a:custGeom>
            <a:avLst/>
            <a:gdLst/>
            <a:ahLst/>
            <a:cxnLst/>
            <a:rect l="l" t="t" r="r" b="b"/>
            <a:pathLst>
              <a:path w="3888104" h="1062990">
                <a:moveTo>
                  <a:pt x="3888003" y="759155"/>
                </a:moveTo>
                <a:lnTo>
                  <a:pt x="0" y="759155"/>
                </a:lnTo>
                <a:lnTo>
                  <a:pt x="0" y="910983"/>
                </a:lnTo>
                <a:lnTo>
                  <a:pt x="0" y="1062812"/>
                </a:lnTo>
                <a:lnTo>
                  <a:pt x="3888003" y="1062812"/>
                </a:lnTo>
                <a:lnTo>
                  <a:pt x="3888003" y="910983"/>
                </a:lnTo>
                <a:lnTo>
                  <a:pt x="3888003" y="759155"/>
                </a:lnTo>
                <a:close/>
              </a:path>
              <a:path w="3888104" h="1062990">
                <a:moveTo>
                  <a:pt x="3888003" y="0"/>
                </a:moveTo>
                <a:lnTo>
                  <a:pt x="0" y="0"/>
                </a:lnTo>
                <a:lnTo>
                  <a:pt x="0" y="151828"/>
                </a:lnTo>
                <a:lnTo>
                  <a:pt x="0" y="303657"/>
                </a:lnTo>
                <a:lnTo>
                  <a:pt x="0" y="455485"/>
                </a:lnTo>
                <a:lnTo>
                  <a:pt x="0" y="607314"/>
                </a:lnTo>
                <a:lnTo>
                  <a:pt x="0" y="759142"/>
                </a:lnTo>
                <a:lnTo>
                  <a:pt x="3888003" y="759142"/>
                </a:lnTo>
                <a:lnTo>
                  <a:pt x="3888003" y="607314"/>
                </a:lnTo>
                <a:lnTo>
                  <a:pt x="3888003" y="455485"/>
                </a:lnTo>
                <a:lnTo>
                  <a:pt x="3888003" y="303657"/>
                </a:lnTo>
                <a:lnTo>
                  <a:pt x="3888003" y="151828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16229" y="733646"/>
            <a:ext cx="2417445" cy="784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1795">
              <a:lnSpc>
                <a:spcPts val="1200"/>
              </a:lnSpc>
              <a:spcBef>
                <a:spcPts val="95"/>
              </a:spcBef>
            </a:pPr>
            <a:r>
              <a:rPr dirty="0" sz="1000" spc="-5" b="1">
                <a:latin typeface="LM Sans 10"/>
                <a:cs typeface="LM Sans 10"/>
              </a:rPr>
              <a:t>f</a:t>
            </a:r>
            <a:r>
              <a:rPr dirty="0" sz="1000" spc="-240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o</a:t>
            </a:r>
            <a:r>
              <a:rPr dirty="0" sz="1000" spc="-235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r</a:t>
            </a:r>
            <a:r>
              <a:rPr dirty="0" sz="1000" spc="270" b="1">
                <a:latin typeface="LM Sans 10"/>
                <a:cs typeface="LM Sans 10"/>
              </a:rPr>
              <a:t> </a:t>
            </a:r>
            <a:r>
              <a:rPr dirty="0" sz="1000" spc="215">
                <a:latin typeface="Arial"/>
                <a:cs typeface="Arial"/>
              </a:rPr>
              <a:t>_</a:t>
            </a:r>
            <a:r>
              <a:rPr dirty="0" sz="1000" spc="355">
                <a:latin typeface="Arial"/>
                <a:cs typeface="Arial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i</a:t>
            </a:r>
            <a:r>
              <a:rPr dirty="0" sz="1000" spc="-240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n</a:t>
            </a:r>
            <a:r>
              <a:rPr dirty="0" sz="1000" spc="70" b="1">
                <a:latin typeface="LM Sans 10"/>
                <a:cs typeface="LM Sans 10"/>
              </a:rPr>
              <a:t> </a:t>
            </a:r>
            <a:r>
              <a:rPr dirty="0" sz="1000" spc="55" b="1">
                <a:latin typeface="LM Sans 10"/>
                <a:cs typeface="LM Sans 10"/>
              </a:rPr>
              <a:t>range</a:t>
            </a:r>
            <a:r>
              <a:rPr dirty="0" sz="1000" spc="-185" b="1">
                <a:latin typeface="LM Sans 10"/>
                <a:cs typeface="LM Sans 10"/>
              </a:rPr>
              <a:t> </a:t>
            </a:r>
            <a:r>
              <a:rPr dirty="0" sz="1000" spc="50">
                <a:latin typeface="Arial"/>
                <a:cs typeface="Arial"/>
              </a:rPr>
              <a:t>(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70" b="1">
                <a:latin typeface="LM Sans 10"/>
                <a:cs typeface="LM Sans 10"/>
              </a:rPr>
              <a:t>len</a:t>
            </a:r>
            <a:r>
              <a:rPr dirty="0" sz="1000" spc="-145" b="1">
                <a:latin typeface="LM Sans 10"/>
                <a:cs typeface="LM Sans 10"/>
              </a:rPr>
              <a:t> </a:t>
            </a:r>
            <a:r>
              <a:rPr dirty="0" sz="1000" spc="50">
                <a:latin typeface="Arial"/>
                <a:cs typeface="Arial"/>
              </a:rPr>
              <a:t>(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 spc="-80">
                <a:latin typeface="Arial"/>
                <a:cs typeface="Arial"/>
              </a:rPr>
              <a:t>a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)</a:t>
            </a:r>
            <a:r>
              <a:rPr dirty="0" sz="1000" spc="330">
                <a:latin typeface="Arial"/>
                <a:cs typeface="Arial"/>
              </a:rPr>
              <a:t> </a:t>
            </a:r>
            <a:r>
              <a:rPr dirty="0" sz="1000" spc="190">
                <a:latin typeface="Arial"/>
                <a:cs typeface="Arial"/>
              </a:rPr>
              <a:t>+</a:t>
            </a:r>
            <a:r>
              <a:rPr dirty="0" sz="1000" spc="38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1</a:t>
            </a:r>
            <a:r>
              <a:rPr dirty="0" sz="1000" spc="-12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)</a:t>
            </a:r>
            <a:r>
              <a:rPr dirty="0" sz="1000" spc="-130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]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5" b="1">
                <a:latin typeface="LM Sans 10"/>
                <a:cs typeface="LM Sans 10"/>
              </a:rPr>
              <a:t>f</a:t>
            </a:r>
            <a:r>
              <a:rPr dirty="0" sz="1000" spc="-240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o</a:t>
            </a:r>
            <a:r>
              <a:rPr dirty="0" sz="1000" spc="-235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r</a:t>
            </a:r>
            <a:r>
              <a:rPr dirty="0" sz="1000" spc="180" b="1">
                <a:latin typeface="LM Sans 10"/>
                <a:cs typeface="LM Sans 10"/>
              </a:rPr>
              <a:t> </a:t>
            </a:r>
            <a:r>
              <a:rPr dirty="0" sz="1000" spc="15">
                <a:latin typeface="Arial"/>
                <a:cs typeface="Arial"/>
              </a:rPr>
              <a:t>i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i</a:t>
            </a:r>
            <a:r>
              <a:rPr dirty="0" sz="1000" spc="-245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n</a:t>
            </a:r>
            <a:r>
              <a:rPr dirty="0" sz="1000" spc="75" b="1">
                <a:latin typeface="LM Sans 10"/>
                <a:cs typeface="LM Sans 10"/>
              </a:rPr>
              <a:t> </a:t>
            </a:r>
            <a:r>
              <a:rPr dirty="0" sz="1000" spc="55" b="1">
                <a:latin typeface="LM Sans 10"/>
                <a:cs typeface="LM Sans 10"/>
              </a:rPr>
              <a:t>range</a:t>
            </a:r>
            <a:r>
              <a:rPr dirty="0" sz="1000" spc="-185" b="1">
                <a:latin typeface="LM Sans 10"/>
                <a:cs typeface="LM Sans 10"/>
              </a:rPr>
              <a:t> </a:t>
            </a:r>
            <a:r>
              <a:rPr dirty="0" sz="1000" spc="50">
                <a:latin typeface="Arial"/>
                <a:cs typeface="Arial"/>
              </a:rPr>
              <a:t>(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70" b="1">
                <a:latin typeface="LM Sans 10"/>
                <a:cs typeface="LM Sans 10"/>
              </a:rPr>
              <a:t>len</a:t>
            </a:r>
            <a:r>
              <a:rPr dirty="0" sz="1000" spc="-145" b="1">
                <a:latin typeface="LM Sans 10"/>
                <a:cs typeface="LM Sans 10"/>
              </a:rPr>
              <a:t> </a:t>
            </a:r>
            <a:r>
              <a:rPr dirty="0" sz="1000" spc="50">
                <a:latin typeface="Arial"/>
                <a:cs typeface="Arial"/>
              </a:rPr>
              <a:t>(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 spc="-80">
                <a:latin typeface="Arial"/>
                <a:cs typeface="Arial"/>
              </a:rPr>
              <a:t>a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)</a:t>
            </a:r>
            <a:r>
              <a:rPr dirty="0" sz="1000" spc="330">
                <a:latin typeface="Arial"/>
                <a:cs typeface="Arial"/>
              </a:rPr>
              <a:t> </a:t>
            </a:r>
            <a:r>
              <a:rPr dirty="0" sz="1000" spc="190">
                <a:latin typeface="Arial"/>
                <a:cs typeface="Arial"/>
              </a:rPr>
              <a:t>+</a:t>
            </a:r>
            <a:r>
              <a:rPr dirty="0" sz="1000" spc="38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1</a:t>
            </a:r>
            <a:r>
              <a:rPr dirty="0" sz="1000" spc="-12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)</a:t>
            </a:r>
            <a:r>
              <a:rPr dirty="0" sz="1000" spc="-1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42240">
              <a:lnSpc>
                <a:spcPts val="1195"/>
              </a:lnSpc>
            </a:pPr>
            <a:r>
              <a:rPr dirty="0" sz="1000" spc="95">
                <a:latin typeface="Arial"/>
                <a:cs typeface="Arial"/>
              </a:rPr>
              <a:t>T[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10">
                <a:latin typeface="Arial"/>
                <a:cs typeface="Arial"/>
              </a:rPr>
              <a:t>] [ </a:t>
            </a:r>
            <a:r>
              <a:rPr dirty="0" sz="1000" spc="-60">
                <a:latin typeface="Arial"/>
                <a:cs typeface="Arial"/>
              </a:rPr>
              <a:t>0 </a:t>
            </a:r>
            <a:r>
              <a:rPr dirty="0" sz="1000" spc="10">
                <a:latin typeface="Arial"/>
                <a:cs typeface="Arial"/>
              </a:rPr>
              <a:t>]   </a:t>
            </a:r>
            <a:r>
              <a:rPr dirty="0" sz="1000" spc="190">
                <a:latin typeface="Arial"/>
                <a:cs typeface="Arial"/>
              </a:rPr>
              <a:t>=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  <a:p>
            <a:pPr marL="142240" marR="384810" indent="-130175">
              <a:lnSpc>
                <a:spcPts val="1200"/>
              </a:lnSpc>
              <a:spcBef>
                <a:spcPts val="40"/>
              </a:spcBef>
            </a:pPr>
            <a:r>
              <a:rPr dirty="0" sz="1000" spc="-5" b="1">
                <a:latin typeface="LM Sans 10"/>
                <a:cs typeface="LM Sans 10"/>
              </a:rPr>
              <a:t>f</a:t>
            </a:r>
            <a:r>
              <a:rPr dirty="0" sz="1000" spc="-240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o</a:t>
            </a:r>
            <a:r>
              <a:rPr dirty="0" sz="1000" spc="-235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r</a:t>
            </a:r>
            <a:r>
              <a:rPr dirty="0" sz="1000" spc="165" b="1">
                <a:latin typeface="LM Sans 10"/>
                <a:cs typeface="LM Sans 10"/>
              </a:rPr>
              <a:t> </a:t>
            </a:r>
            <a:r>
              <a:rPr dirty="0" sz="1000" spc="40">
                <a:latin typeface="Arial"/>
                <a:cs typeface="Arial"/>
              </a:rPr>
              <a:t>j</a:t>
            </a:r>
            <a:r>
              <a:rPr dirty="0" sz="1000" spc="290">
                <a:latin typeface="Arial"/>
                <a:cs typeface="Arial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i</a:t>
            </a:r>
            <a:r>
              <a:rPr dirty="0" sz="1000" spc="-240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n</a:t>
            </a:r>
            <a:r>
              <a:rPr dirty="0" sz="1000" spc="70" b="1">
                <a:latin typeface="LM Sans 10"/>
                <a:cs typeface="LM Sans 10"/>
              </a:rPr>
              <a:t> </a:t>
            </a:r>
            <a:r>
              <a:rPr dirty="0" sz="1000" spc="55" b="1">
                <a:latin typeface="LM Sans 10"/>
                <a:cs typeface="LM Sans 10"/>
              </a:rPr>
              <a:t>range</a:t>
            </a:r>
            <a:r>
              <a:rPr dirty="0" sz="1000" spc="-185" b="1">
                <a:latin typeface="LM Sans 10"/>
                <a:cs typeface="LM Sans 10"/>
              </a:rPr>
              <a:t> </a:t>
            </a:r>
            <a:r>
              <a:rPr dirty="0" sz="1000" spc="50">
                <a:latin typeface="Arial"/>
                <a:cs typeface="Arial"/>
              </a:rPr>
              <a:t>(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70" b="1">
                <a:latin typeface="LM Sans 10"/>
                <a:cs typeface="LM Sans 10"/>
              </a:rPr>
              <a:t>len</a:t>
            </a:r>
            <a:r>
              <a:rPr dirty="0" sz="1000" spc="-145" b="1">
                <a:latin typeface="LM Sans 10"/>
                <a:cs typeface="LM Sans 10"/>
              </a:rPr>
              <a:t> </a:t>
            </a:r>
            <a:r>
              <a:rPr dirty="0" sz="1000" spc="50">
                <a:latin typeface="Arial"/>
                <a:cs typeface="Arial"/>
              </a:rPr>
              <a:t>(</a:t>
            </a:r>
            <a:r>
              <a:rPr dirty="0" sz="1000" spc="-13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b</a:t>
            </a:r>
            <a:r>
              <a:rPr dirty="0" sz="1000" spc="-13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)</a:t>
            </a:r>
            <a:r>
              <a:rPr dirty="0" sz="1000" spc="330">
                <a:latin typeface="Arial"/>
                <a:cs typeface="Arial"/>
              </a:rPr>
              <a:t> </a:t>
            </a:r>
            <a:r>
              <a:rPr dirty="0" sz="1000" spc="190">
                <a:latin typeface="Arial"/>
                <a:cs typeface="Arial"/>
              </a:rPr>
              <a:t>+</a:t>
            </a:r>
            <a:r>
              <a:rPr dirty="0" sz="1000" spc="38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1</a:t>
            </a:r>
            <a:r>
              <a:rPr dirty="0" sz="1000" spc="-12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)</a:t>
            </a:r>
            <a:r>
              <a:rPr dirty="0" sz="1000" spc="-1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:  </a:t>
            </a:r>
            <a:r>
              <a:rPr dirty="0" sz="1000" spc="65">
                <a:latin typeface="Arial"/>
                <a:cs typeface="Arial"/>
              </a:rPr>
              <a:t>T </a:t>
            </a:r>
            <a:r>
              <a:rPr dirty="0" sz="1000" spc="10">
                <a:latin typeface="Arial"/>
                <a:cs typeface="Arial"/>
              </a:rPr>
              <a:t>[ </a:t>
            </a:r>
            <a:r>
              <a:rPr dirty="0" sz="1000" spc="-60">
                <a:latin typeface="Arial"/>
                <a:cs typeface="Arial"/>
              </a:rPr>
              <a:t>0 </a:t>
            </a:r>
            <a:r>
              <a:rPr dirty="0" sz="1000" spc="10">
                <a:latin typeface="Arial"/>
                <a:cs typeface="Arial"/>
              </a:rPr>
              <a:t>] [ </a:t>
            </a:r>
            <a:r>
              <a:rPr dirty="0" sz="1000" spc="40">
                <a:latin typeface="Arial"/>
                <a:cs typeface="Arial"/>
              </a:rPr>
              <a:t>j </a:t>
            </a:r>
            <a:r>
              <a:rPr dirty="0" sz="1000" spc="10">
                <a:latin typeface="Arial"/>
                <a:cs typeface="Arial"/>
              </a:rPr>
              <a:t>] </a:t>
            </a:r>
            <a:r>
              <a:rPr dirty="0" sz="1000" spc="190">
                <a:latin typeface="Arial"/>
                <a:cs typeface="Arial"/>
              </a:rPr>
              <a:t>=</a:t>
            </a:r>
            <a:r>
              <a:rPr dirty="0" sz="1000" spc="170">
                <a:latin typeface="Arial"/>
                <a:cs typeface="Arial"/>
              </a:rPr>
              <a:t> </a:t>
            </a:r>
            <a:r>
              <a:rPr dirty="0" sz="1000" spc="40">
                <a:latin typeface="Arial"/>
                <a:cs typeface="Arial"/>
              </a:rPr>
              <a:t>j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525752"/>
            <a:ext cx="3888104" cy="455930"/>
          </a:xfrm>
          <a:custGeom>
            <a:avLst/>
            <a:gdLst/>
            <a:ahLst/>
            <a:cxnLst/>
            <a:rect l="l" t="t" r="r" b="b"/>
            <a:pathLst>
              <a:path w="3888104" h="455930">
                <a:moveTo>
                  <a:pt x="3888003" y="0"/>
                </a:moveTo>
                <a:lnTo>
                  <a:pt x="0" y="0"/>
                </a:lnTo>
                <a:lnTo>
                  <a:pt x="0" y="151828"/>
                </a:lnTo>
                <a:lnTo>
                  <a:pt x="0" y="303657"/>
                </a:lnTo>
                <a:lnTo>
                  <a:pt x="0" y="455485"/>
                </a:lnTo>
                <a:lnTo>
                  <a:pt x="3888003" y="455485"/>
                </a:lnTo>
                <a:lnTo>
                  <a:pt x="3888003" y="303657"/>
                </a:lnTo>
                <a:lnTo>
                  <a:pt x="3888003" y="151828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16229" y="1644642"/>
            <a:ext cx="241744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dirty="0" sz="1000" spc="-5" b="1">
                <a:latin typeface="LM Sans 10"/>
                <a:cs typeface="LM Sans 10"/>
              </a:rPr>
              <a:t>f</a:t>
            </a:r>
            <a:r>
              <a:rPr dirty="0" sz="1000" spc="-240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o</a:t>
            </a:r>
            <a:r>
              <a:rPr dirty="0" sz="1000" spc="-235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r</a:t>
            </a:r>
            <a:r>
              <a:rPr dirty="0" sz="1000" spc="180" b="1">
                <a:latin typeface="LM Sans 10"/>
                <a:cs typeface="LM Sans 10"/>
              </a:rPr>
              <a:t> </a:t>
            </a:r>
            <a:r>
              <a:rPr dirty="0" sz="1000" spc="15">
                <a:latin typeface="Arial"/>
                <a:cs typeface="Arial"/>
              </a:rPr>
              <a:t>i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i</a:t>
            </a:r>
            <a:r>
              <a:rPr dirty="0" sz="1000" spc="-240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n</a:t>
            </a:r>
            <a:r>
              <a:rPr dirty="0" sz="1000" spc="70" b="1">
                <a:latin typeface="LM Sans 10"/>
                <a:cs typeface="LM Sans 10"/>
              </a:rPr>
              <a:t> </a:t>
            </a:r>
            <a:r>
              <a:rPr dirty="0" sz="1000" spc="55" b="1">
                <a:latin typeface="LM Sans 10"/>
                <a:cs typeface="LM Sans 10"/>
              </a:rPr>
              <a:t>range</a:t>
            </a:r>
            <a:r>
              <a:rPr dirty="0" sz="1000" spc="-165" b="1">
                <a:latin typeface="LM Sans 10"/>
                <a:cs typeface="LM Sans 10"/>
              </a:rPr>
              <a:t> </a:t>
            </a:r>
            <a:r>
              <a:rPr dirty="0" sz="1000" spc="50">
                <a:latin typeface="Arial"/>
                <a:cs typeface="Arial"/>
              </a:rPr>
              <a:t>(</a:t>
            </a:r>
            <a:r>
              <a:rPr dirty="0" sz="1000" spc="-15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1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70" b="1">
                <a:latin typeface="LM Sans 10"/>
                <a:cs typeface="LM Sans 10"/>
              </a:rPr>
              <a:t>len</a:t>
            </a:r>
            <a:r>
              <a:rPr dirty="0" sz="1000" spc="-145" b="1">
                <a:latin typeface="LM Sans 10"/>
                <a:cs typeface="LM Sans 10"/>
              </a:rPr>
              <a:t> </a:t>
            </a:r>
            <a:r>
              <a:rPr dirty="0" sz="1000" spc="50">
                <a:latin typeface="Arial"/>
                <a:cs typeface="Arial"/>
              </a:rPr>
              <a:t>(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 spc="-80">
                <a:latin typeface="Arial"/>
                <a:cs typeface="Arial"/>
              </a:rPr>
              <a:t>a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)</a:t>
            </a:r>
            <a:r>
              <a:rPr dirty="0" sz="1000" spc="330">
                <a:latin typeface="Arial"/>
                <a:cs typeface="Arial"/>
              </a:rPr>
              <a:t> </a:t>
            </a:r>
            <a:r>
              <a:rPr dirty="0" sz="1000" spc="190">
                <a:latin typeface="Arial"/>
                <a:cs typeface="Arial"/>
              </a:rPr>
              <a:t>+</a:t>
            </a:r>
            <a:r>
              <a:rPr dirty="0" sz="1000" spc="38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1</a:t>
            </a:r>
            <a:r>
              <a:rPr dirty="0" sz="1000" spc="-12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)</a:t>
            </a:r>
            <a:r>
              <a:rPr dirty="0" sz="1000" spc="-1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64465">
              <a:lnSpc>
                <a:spcPts val="1200"/>
              </a:lnSpc>
            </a:pPr>
            <a:r>
              <a:rPr dirty="0" sz="1000" spc="-5" b="1">
                <a:latin typeface="LM Sans 10"/>
                <a:cs typeface="LM Sans 10"/>
              </a:rPr>
              <a:t>f</a:t>
            </a:r>
            <a:r>
              <a:rPr dirty="0" sz="1000" spc="-240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o</a:t>
            </a:r>
            <a:r>
              <a:rPr dirty="0" sz="1000" spc="-235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r</a:t>
            </a:r>
            <a:r>
              <a:rPr dirty="0" sz="1000" spc="165" b="1">
                <a:latin typeface="LM Sans 10"/>
                <a:cs typeface="LM Sans 10"/>
              </a:rPr>
              <a:t> </a:t>
            </a:r>
            <a:r>
              <a:rPr dirty="0" sz="1000" spc="40">
                <a:latin typeface="Arial"/>
                <a:cs typeface="Arial"/>
              </a:rPr>
              <a:t>j</a:t>
            </a:r>
            <a:r>
              <a:rPr dirty="0" sz="1000" spc="290">
                <a:latin typeface="Arial"/>
                <a:cs typeface="Arial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i</a:t>
            </a:r>
            <a:r>
              <a:rPr dirty="0" sz="1000" spc="-240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n</a:t>
            </a:r>
            <a:r>
              <a:rPr dirty="0" sz="1000" spc="75" b="1">
                <a:latin typeface="LM Sans 10"/>
                <a:cs typeface="LM Sans 10"/>
              </a:rPr>
              <a:t> </a:t>
            </a:r>
            <a:r>
              <a:rPr dirty="0" sz="1000" spc="55" b="1">
                <a:latin typeface="LM Sans 10"/>
                <a:cs typeface="LM Sans 10"/>
              </a:rPr>
              <a:t>range</a:t>
            </a:r>
            <a:r>
              <a:rPr dirty="0" sz="1000" spc="-165" b="1">
                <a:latin typeface="LM Sans 10"/>
                <a:cs typeface="LM Sans 10"/>
              </a:rPr>
              <a:t> </a:t>
            </a:r>
            <a:r>
              <a:rPr dirty="0" sz="1000" spc="50">
                <a:latin typeface="Arial"/>
                <a:cs typeface="Arial"/>
              </a:rPr>
              <a:t>(</a:t>
            </a:r>
            <a:r>
              <a:rPr dirty="0" sz="1000" spc="-15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1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70" b="1">
                <a:latin typeface="LM Sans 10"/>
                <a:cs typeface="LM Sans 10"/>
              </a:rPr>
              <a:t>len</a:t>
            </a:r>
            <a:r>
              <a:rPr dirty="0" sz="1000" spc="-145" b="1">
                <a:latin typeface="LM Sans 10"/>
                <a:cs typeface="LM Sans 10"/>
              </a:rPr>
              <a:t> </a:t>
            </a:r>
            <a:r>
              <a:rPr dirty="0" sz="1000" spc="50">
                <a:latin typeface="Arial"/>
                <a:cs typeface="Arial"/>
              </a:rPr>
              <a:t>(</a:t>
            </a:r>
            <a:r>
              <a:rPr dirty="0" sz="1000" spc="-13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b</a:t>
            </a:r>
            <a:r>
              <a:rPr dirty="0" sz="1000" spc="-13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)</a:t>
            </a:r>
            <a:r>
              <a:rPr dirty="0" sz="1000" spc="330">
                <a:latin typeface="Arial"/>
                <a:cs typeface="Arial"/>
              </a:rPr>
              <a:t> </a:t>
            </a:r>
            <a:r>
              <a:rPr dirty="0" sz="1000" spc="190">
                <a:latin typeface="Arial"/>
                <a:cs typeface="Arial"/>
              </a:rPr>
              <a:t>+</a:t>
            </a:r>
            <a:r>
              <a:rPr dirty="0" sz="1000" spc="38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1</a:t>
            </a:r>
            <a:r>
              <a:rPr dirty="0" sz="1000" spc="-12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)</a:t>
            </a:r>
            <a:r>
              <a:rPr dirty="0" sz="1000" spc="-1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4" y="1981238"/>
            <a:ext cx="3888104" cy="152400"/>
          </a:xfrm>
          <a:custGeom>
            <a:avLst/>
            <a:gdLst/>
            <a:ahLst/>
            <a:cxnLst/>
            <a:rect l="l" t="t" r="r" b="b"/>
            <a:pathLst>
              <a:path w="3888104" h="152400">
                <a:moveTo>
                  <a:pt x="3888003" y="0"/>
                </a:moveTo>
                <a:lnTo>
                  <a:pt x="0" y="0"/>
                </a:lnTo>
                <a:lnTo>
                  <a:pt x="0" y="151828"/>
                </a:lnTo>
                <a:lnTo>
                  <a:pt x="3888003" y="151828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28863" y="1948299"/>
            <a:ext cx="2953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latin typeface="Arial"/>
                <a:cs typeface="Arial"/>
              </a:rPr>
              <a:t>d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25">
                <a:latin typeface="Arial"/>
                <a:cs typeface="Arial"/>
              </a:rPr>
              <a:t>f f </a:t>
            </a:r>
            <a:r>
              <a:rPr dirty="0" sz="1000" spc="190">
                <a:latin typeface="Arial"/>
                <a:cs typeface="Arial"/>
              </a:rPr>
              <a:t>= </a:t>
            </a:r>
            <a:r>
              <a:rPr dirty="0" sz="1000" spc="-60">
                <a:latin typeface="Arial"/>
                <a:cs typeface="Arial"/>
              </a:rPr>
              <a:t>0 </a:t>
            </a:r>
            <a:r>
              <a:rPr dirty="0" sz="1000" spc="-5" b="1">
                <a:latin typeface="LM Sans 10"/>
                <a:cs typeface="LM Sans 10"/>
              </a:rPr>
              <a:t>i f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10">
                <a:latin typeface="Arial"/>
                <a:cs typeface="Arial"/>
              </a:rPr>
              <a:t>[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190" i="1">
                <a:latin typeface="Arial"/>
                <a:cs typeface="Arial"/>
              </a:rPr>
              <a:t>− </a:t>
            </a:r>
            <a:r>
              <a:rPr dirty="0" sz="1000" spc="-60">
                <a:latin typeface="Arial"/>
                <a:cs typeface="Arial"/>
              </a:rPr>
              <a:t>1 </a:t>
            </a:r>
            <a:r>
              <a:rPr dirty="0" sz="1000" spc="10">
                <a:latin typeface="Arial"/>
                <a:cs typeface="Arial"/>
              </a:rPr>
              <a:t>] </a:t>
            </a:r>
            <a:r>
              <a:rPr dirty="0" sz="1000" spc="130">
                <a:latin typeface="Arial"/>
                <a:cs typeface="Arial"/>
              </a:rPr>
              <a:t>== </a:t>
            </a:r>
            <a:r>
              <a:rPr dirty="0" sz="1000" spc="-45">
                <a:latin typeface="Arial"/>
                <a:cs typeface="Arial"/>
              </a:rPr>
              <a:t>b </a:t>
            </a:r>
            <a:r>
              <a:rPr dirty="0" sz="1000" spc="10">
                <a:latin typeface="Arial"/>
                <a:cs typeface="Arial"/>
              </a:rPr>
              <a:t>[ </a:t>
            </a:r>
            <a:r>
              <a:rPr dirty="0" sz="1000" spc="40">
                <a:latin typeface="Arial"/>
                <a:cs typeface="Arial"/>
              </a:rPr>
              <a:t>j </a:t>
            </a:r>
            <a:r>
              <a:rPr dirty="0" sz="1000" spc="190" i="1">
                <a:latin typeface="Arial"/>
                <a:cs typeface="Arial"/>
              </a:rPr>
              <a:t>− </a:t>
            </a:r>
            <a:r>
              <a:rPr dirty="0" sz="1000" spc="-60">
                <a:latin typeface="Arial"/>
                <a:cs typeface="Arial"/>
              </a:rPr>
              <a:t>1 </a:t>
            </a:r>
            <a:r>
              <a:rPr dirty="0" sz="1000" spc="10">
                <a:latin typeface="Arial"/>
                <a:cs typeface="Arial"/>
              </a:rPr>
              <a:t>] </a:t>
            </a:r>
            <a:r>
              <a:rPr dirty="0" sz="1000" spc="-5" b="1">
                <a:latin typeface="LM Sans 10"/>
                <a:cs typeface="LM Sans 10"/>
              </a:rPr>
              <a:t>e l s e</a:t>
            </a:r>
            <a:r>
              <a:rPr dirty="0" sz="1000" spc="140" b="1">
                <a:latin typeface="LM Sans 10"/>
                <a:cs typeface="LM Sans 10"/>
              </a:rPr>
              <a:t> </a:t>
            </a:r>
            <a:r>
              <a:rPr dirty="0" sz="1000" spc="-6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9994" y="2133079"/>
            <a:ext cx="3888104" cy="152400"/>
          </a:xfrm>
          <a:custGeom>
            <a:avLst/>
            <a:gdLst/>
            <a:ahLst/>
            <a:cxnLst/>
            <a:rect l="l" t="t" r="r" b="b"/>
            <a:pathLst>
              <a:path w="3888104" h="152400">
                <a:moveTo>
                  <a:pt x="3888003" y="0"/>
                </a:moveTo>
                <a:lnTo>
                  <a:pt x="0" y="0"/>
                </a:lnTo>
                <a:lnTo>
                  <a:pt x="0" y="151828"/>
                </a:lnTo>
                <a:lnTo>
                  <a:pt x="3888003" y="151828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97612" y="2100128"/>
            <a:ext cx="22942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95">
                <a:latin typeface="Arial"/>
                <a:cs typeface="Arial"/>
              </a:rPr>
              <a:t>T[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10">
                <a:latin typeface="Arial"/>
                <a:cs typeface="Arial"/>
              </a:rPr>
              <a:t>] [ </a:t>
            </a:r>
            <a:r>
              <a:rPr dirty="0" sz="1000" spc="40">
                <a:latin typeface="Arial"/>
                <a:cs typeface="Arial"/>
              </a:rPr>
              <a:t>j </a:t>
            </a:r>
            <a:r>
              <a:rPr dirty="0" sz="1000" spc="10">
                <a:latin typeface="Arial"/>
                <a:cs typeface="Arial"/>
              </a:rPr>
              <a:t>] </a:t>
            </a:r>
            <a:r>
              <a:rPr dirty="0" sz="1000" spc="190">
                <a:latin typeface="Arial"/>
                <a:cs typeface="Arial"/>
              </a:rPr>
              <a:t>= </a:t>
            </a:r>
            <a:r>
              <a:rPr dirty="0" sz="1000" spc="10" b="1">
                <a:latin typeface="LM Sans 10"/>
                <a:cs typeface="LM Sans 10"/>
              </a:rPr>
              <a:t>min </a:t>
            </a:r>
            <a:r>
              <a:rPr dirty="0" sz="1000" spc="100">
                <a:latin typeface="Arial"/>
                <a:cs typeface="Arial"/>
              </a:rPr>
              <a:t>(T[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190" i="1">
                <a:latin typeface="Arial"/>
                <a:cs typeface="Arial"/>
              </a:rPr>
              <a:t>− </a:t>
            </a:r>
            <a:r>
              <a:rPr dirty="0" sz="1000" spc="-60">
                <a:latin typeface="Arial"/>
                <a:cs typeface="Arial"/>
              </a:rPr>
              <a:t>1 </a:t>
            </a:r>
            <a:r>
              <a:rPr dirty="0" sz="1000" spc="10">
                <a:latin typeface="Arial"/>
                <a:cs typeface="Arial"/>
              </a:rPr>
              <a:t>] [ </a:t>
            </a:r>
            <a:r>
              <a:rPr dirty="0" sz="1000" spc="40">
                <a:latin typeface="Arial"/>
                <a:cs typeface="Arial"/>
              </a:rPr>
              <a:t>j </a:t>
            </a:r>
            <a:r>
              <a:rPr dirty="0" sz="1000" spc="10">
                <a:latin typeface="Arial"/>
                <a:cs typeface="Arial"/>
              </a:rPr>
              <a:t>] </a:t>
            </a:r>
            <a:r>
              <a:rPr dirty="0" sz="1000" spc="190">
                <a:latin typeface="Arial"/>
                <a:cs typeface="Arial"/>
              </a:rPr>
              <a:t>+ </a:t>
            </a:r>
            <a:r>
              <a:rPr dirty="0" sz="1000" spc="-60">
                <a:latin typeface="Arial"/>
                <a:cs typeface="Arial"/>
              </a:rPr>
              <a:t>1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9994" y="2284907"/>
            <a:ext cx="3888104" cy="152400"/>
          </a:xfrm>
          <a:custGeom>
            <a:avLst/>
            <a:gdLst/>
            <a:ahLst/>
            <a:cxnLst/>
            <a:rect l="l" t="t" r="r" b="b"/>
            <a:pathLst>
              <a:path w="3888104" h="152400">
                <a:moveTo>
                  <a:pt x="3888003" y="0"/>
                </a:moveTo>
                <a:lnTo>
                  <a:pt x="0" y="0"/>
                </a:lnTo>
                <a:lnTo>
                  <a:pt x="0" y="151828"/>
                </a:lnTo>
                <a:lnTo>
                  <a:pt x="3888003" y="151828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860169" y="2251956"/>
            <a:ext cx="1231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95">
                <a:latin typeface="Arial"/>
                <a:cs typeface="Arial"/>
              </a:rPr>
              <a:t>T[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10">
                <a:latin typeface="Arial"/>
                <a:cs typeface="Arial"/>
              </a:rPr>
              <a:t>] [ </a:t>
            </a:r>
            <a:r>
              <a:rPr dirty="0" sz="1000" spc="40">
                <a:latin typeface="Arial"/>
                <a:cs typeface="Arial"/>
              </a:rPr>
              <a:t>j </a:t>
            </a:r>
            <a:r>
              <a:rPr dirty="0" sz="1000" spc="190" i="1">
                <a:latin typeface="Arial"/>
                <a:cs typeface="Arial"/>
              </a:rPr>
              <a:t>− </a:t>
            </a:r>
            <a:r>
              <a:rPr dirty="0" sz="1000" spc="-60">
                <a:latin typeface="Arial"/>
                <a:cs typeface="Arial"/>
              </a:rPr>
              <a:t>1 </a:t>
            </a:r>
            <a:r>
              <a:rPr dirty="0" sz="1000" spc="10">
                <a:latin typeface="Arial"/>
                <a:cs typeface="Arial"/>
              </a:rPr>
              <a:t>] </a:t>
            </a:r>
            <a:r>
              <a:rPr dirty="0" sz="1000" spc="190">
                <a:latin typeface="Arial"/>
                <a:cs typeface="Arial"/>
              </a:rPr>
              <a:t>+ </a:t>
            </a:r>
            <a:r>
              <a:rPr dirty="0" sz="1000" spc="-60">
                <a:latin typeface="Arial"/>
                <a:cs typeface="Arial"/>
              </a:rPr>
              <a:t>1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9994" y="2436736"/>
            <a:ext cx="3888104" cy="152400"/>
          </a:xfrm>
          <a:custGeom>
            <a:avLst/>
            <a:gdLst/>
            <a:ahLst/>
            <a:cxnLst/>
            <a:rect l="l" t="t" r="r" b="b"/>
            <a:pathLst>
              <a:path w="3888104" h="152400">
                <a:moveTo>
                  <a:pt x="3888003" y="0"/>
                </a:moveTo>
                <a:lnTo>
                  <a:pt x="0" y="0"/>
                </a:lnTo>
                <a:lnTo>
                  <a:pt x="0" y="151828"/>
                </a:lnTo>
                <a:lnTo>
                  <a:pt x="3888003" y="151828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860169" y="2403785"/>
            <a:ext cx="17633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95">
                <a:latin typeface="Arial"/>
                <a:cs typeface="Arial"/>
              </a:rPr>
              <a:t>T[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190" i="1">
                <a:latin typeface="Arial"/>
                <a:cs typeface="Arial"/>
              </a:rPr>
              <a:t>− </a:t>
            </a:r>
            <a:r>
              <a:rPr dirty="0" sz="1000" spc="-60">
                <a:latin typeface="Arial"/>
                <a:cs typeface="Arial"/>
              </a:rPr>
              <a:t>1 </a:t>
            </a:r>
            <a:r>
              <a:rPr dirty="0" sz="1000" spc="10">
                <a:latin typeface="Arial"/>
                <a:cs typeface="Arial"/>
              </a:rPr>
              <a:t>] [ </a:t>
            </a:r>
            <a:r>
              <a:rPr dirty="0" sz="1000" spc="40">
                <a:latin typeface="Arial"/>
                <a:cs typeface="Arial"/>
              </a:rPr>
              <a:t>j </a:t>
            </a:r>
            <a:r>
              <a:rPr dirty="0" sz="1000" spc="190" i="1">
                <a:latin typeface="Arial"/>
                <a:cs typeface="Arial"/>
              </a:rPr>
              <a:t>− </a:t>
            </a:r>
            <a:r>
              <a:rPr dirty="0" sz="1000" spc="-60">
                <a:latin typeface="Arial"/>
                <a:cs typeface="Arial"/>
              </a:rPr>
              <a:t>1 </a:t>
            </a:r>
            <a:r>
              <a:rPr dirty="0" sz="1000" spc="10">
                <a:latin typeface="Arial"/>
                <a:cs typeface="Arial"/>
              </a:rPr>
              <a:t>] </a:t>
            </a:r>
            <a:r>
              <a:rPr dirty="0" sz="1000" spc="190">
                <a:latin typeface="Arial"/>
                <a:cs typeface="Arial"/>
              </a:rPr>
              <a:t>+ </a:t>
            </a:r>
            <a:r>
              <a:rPr dirty="0" sz="1000" spc="-45">
                <a:latin typeface="Arial"/>
                <a:cs typeface="Arial"/>
              </a:rPr>
              <a:t>d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25">
                <a:latin typeface="Arial"/>
                <a:cs typeface="Arial"/>
              </a:rPr>
              <a:t>f f </a:t>
            </a:r>
            <a:r>
              <a:rPr dirty="0" sz="1000" spc="5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9994" y="2588564"/>
            <a:ext cx="3888104" cy="304165"/>
          </a:xfrm>
          <a:custGeom>
            <a:avLst/>
            <a:gdLst/>
            <a:ahLst/>
            <a:cxnLst/>
            <a:rect l="l" t="t" r="r" b="b"/>
            <a:pathLst>
              <a:path w="3888104" h="304164">
                <a:moveTo>
                  <a:pt x="3888003" y="0"/>
                </a:moveTo>
                <a:lnTo>
                  <a:pt x="0" y="0"/>
                </a:lnTo>
                <a:lnTo>
                  <a:pt x="0" y="151828"/>
                </a:lnTo>
                <a:lnTo>
                  <a:pt x="0" y="303657"/>
                </a:lnTo>
                <a:lnTo>
                  <a:pt x="3888003" y="303657"/>
                </a:lnTo>
                <a:lnTo>
                  <a:pt x="3888003" y="151828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13880" y="2707454"/>
            <a:ext cx="1810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90" b="1">
                <a:latin typeface="LM Sans 10"/>
                <a:cs typeface="LM Sans 10"/>
              </a:rPr>
              <a:t>return</a:t>
            </a:r>
            <a:r>
              <a:rPr dirty="0" sz="1000" spc="300" b="1">
                <a:latin typeface="LM Sans 10"/>
                <a:cs typeface="LM Sans 10"/>
              </a:rPr>
              <a:t> </a:t>
            </a:r>
            <a:r>
              <a:rPr dirty="0" sz="1000" spc="95">
                <a:latin typeface="Arial"/>
                <a:cs typeface="Arial"/>
              </a:rPr>
              <a:t>T[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70" b="1">
                <a:latin typeface="LM Sans 10"/>
                <a:cs typeface="LM Sans 10"/>
              </a:rPr>
              <a:t>len</a:t>
            </a:r>
            <a:r>
              <a:rPr dirty="0" sz="1000" spc="-150" b="1">
                <a:latin typeface="LM Sans 10"/>
                <a:cs typeface="LM Sans 10"/>
              </a:rPr>
              <a:t> </a:t>
            </a:r>
            <a:r>
              <a:rPr dirty="0" sz="1000" spc="50">
                <a:latin typeface="Arial"/>
                <a:cs typeface="Arial"/>
              </a:rPr>
              <a:t>(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 spc="-80">
                <a:latin typeface="Arial"/>
                <a:cs typeface="Arial"/>
              </a:rPr>
              <a:t>a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)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]</a:t>
            </a:r>
            <a:r>
              <a:rPr dirty="0" sz="1000" spc="-80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[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70" b="1">
                <a:latin typeface="LM Sans 10"/>
                <a:cs typeface="LM Sans 10"/>
              </a:rPr>
              <a:t>len</a:t>
            </a:r>
            <a:r>
              <a:rPr dirty="0" sz="1000" spc="-145" b="1">
                <a:latin typeface="LM Sans 10"/>
                <a:cs typeface="LM Sans 10"/>
              </a:rPr>
              <a:t> </a:t>
            </a:r>
            <a:r>
              <a:rPr dirty="0" sz="1000" spc="50">
                <a:latin typeface="Arial"/>
                <a:cs typeface="Arial"/>
              </a:rPr>
              <a:t>(</a:t>
            </a:r>
            <a:r>
              <a:rPr dirty="0" sz="1000" spc="-14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b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)</a:t>
            </a:r>
            <a:r>
              <a:rPr dirty="0" sz="1000" spc="-105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]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9994" y="2892221"/>
            <a:ext cx="3888104" cy="455930"/>
          </a:xfrm>
          <a:custGeom>
            <a:avLst/>
            <a:gdLst/>
            <a:ahLst/>
            <a:cxnLst/>
            <a:rect l="l" t="t" r="r" b="b"/>
            <a:pathLst>
              <a:path w="3888104" h="455929">
                <a:moveTo>
                  <a:pt x="3888003" y="0"/>
                </a:moveTo>
                <a:lnTo>
                  <a:pt x="0" y="0"/>
                </a:lnTo>
                <a:lnTo>
                  <a:pt x="0" y="151841"/>
                </a:lnTo>
                <a:lnTo>
                  <a:pt x="0" y="303669"/>
                </a:lnTo>
                <a:lnTo>
                  <a:pt x="0" y="455498"/>
                </a:lnTo>
                <a:lnTo>
                  <a:pt x="3888003" y="455498"/>
                </a:lnTo>
                <a:lnTo>
                  <a:pt x="3888003" y="303669"/>
                </a:lnTo>
                <a:lnTo>
                  <a:pt x="3888003" y="151841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4284" y="429989"/>
            <a:ext cx="3827779" cy="2910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5565">
              <a:lnSpc>
                <a:spcPts val="1200"/>
              </a:lnSpc>
              <a:spcBef>
                <a:spcPts val="95"/>
              </a:spcBef>
              <a:tabLst>
                <a:tab pos="277495" algn="l"/>
              </a:tabLst>
            </a:pPr>
            <a:r>
              <a:rPr dirty="0" sz="1000" spc="-60">
                <a:latin typeface="Arial"/>
                <a:cs typeface="Arial"/>
              </a:rPr>
              <a:t>1	</a:t>
            </a:r>
            <a:r>
              <a:rPr dirty="0" sz="1000" spc="60" b="1">
                <a:latin typeface="LM Sans 10"/>
                <a:cs typeface="LM Sans 10"/>
              </a:rPr>
              <a:t>def</a:t>
            </a:r>
            <a:r>
              <a:rPr dirty="0" sz="1000" spc="470" b="1">
                <a:latin typeface="LM Sans 10"/>
                <a:cs typeface="LM Sans 10"/>
              </a:rPr>
              <a:t> </a:t>
            </a:r>
            <a:r>
              <a:rPr dirty="0" sz="1000" spc="-114">
                <a:latin typeface="Arial"/>
                <a:cs typeface="Arial"/>
              </a:rPr>
              <a:t>e</a:t>
            </a:r>
            <a:r>
              <a:rPr dirty="0" sz="1000" spc="-13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d</a:t>
            </a:r>
            <a:r>
              <a:rPr dirty="0" sz="1000" spc="-14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i</a:t>
            </a:r>
            <a:r>
              <a:rPr dirty="0" sz="1000" spc="-130">
                <a:latin typeface="Arial"/>
                <a:cs typeface="Arial"/>
              </a:rPr>
              <a:t> </a:t>
            </a:r>
            <a:r>
              <a:rPr dirty="0" sz="1000" spc="220">
                <a:latin typeface="Arial"/>
                <a:cs typeface="Arial"/>
              </a:rPr>
              <a:t>t_</a:t>
            </a:r>
            <a:r>
              <a:rPr dirty="0" sz="1000" spc="-13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d</a:t>
            </a:r>
            <a:r>
              <a:rPr dirty="0" sz="1000" spc="-135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i</a:t>
            </a:r>
            <a:r>
              <a:rPr dirty="0" sz="1000" spc="-130">
                <a:latin typeface="Arial"/>
                <a:cs typeface="Arial"/>
              </a:rPr>
              <a:t> </a:t>
            </a:r>
            <a:r>
              <a:rPr dirty="0" sz="1000" spc="-120">
                <a:latin typeface="Arial"/>
                <a:cs typeface="Arial"/>
              </a:rPr>
              <a:t>s</a:t>
            </a:r>
            <a:r>
              <a:rPr dirty="0" sz="1000" spc="-135">
                <a:latin typeface="Arial"/>
                <a:cs typeface="Arial"/>
              </a:rPr>
              <a:t> </a:t>
            </a:r>
            <a:r>
              <a:rPr dirty="0" sz="1000" spc="70">
                <a:latin typeface="Arial"/>
                <a:cs typeface="Arial"/>
              </a:rPr>
              <a:t>ta</a:t>
            </a:r>
            <a:r>
              <a:rPr dirty="0" sz="1000" spc="-13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n</a:t>
            </a:r>
            <a:r>
              <a:rPr dirty="0" sz="1000" spc="-13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c</a:t>
            </a:r>
            <a:r>
              <a:rPr dirty="0" sz="1000" spc="-130">
                <a:latin typeface="Arial"/>
                <a:cs typeface="Arial"/>
              </a:rPr>
              <a:t> </a:t>
            </a:r>
            <a:r>
              <a:rPr dirty="0" sz="1000" spc="-114">
                <a:latin typeface="Arial"/>
                <a:cs typeface="Arial"/>
              </a:rPr>
              <a:t>e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(</a:t>
            </a:r>
            <a:r>
              <a:rPr dirty="0" sz="1000" spc="-135">
                <a:latin typeface="Arial"/>
                <a:cs typeface="Arial"/>
              </a:rPr>
              <a:t> </a:t>
            </a:r>
            <a:r>
              <a:rPr dirty="0" sz="1000" spc="-80">
                <a:latin typeface="Arial"/>
                <a:cs typeface="Arial"/>
              </a:rPr>
              <a:t>a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24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b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)</a:t>
            </a:r>
            <a:r>
              <a:rPr dirty="0" sz="1000" spc="-10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75565" marR="835025">
              <a:lnSpc>
                <a:spcPts val="1200"/>
              </a:lnSpc>
              <a:spcBef>
                <a:spcPts val="40"/>
              </a:spcBef>
              <a:tabLst>
                <a:tab pos="412115" algn="l"/>
              </a:tabLst>
            </a:pPr>
            <a:r>
              <a:rPr dirty="0" sz="1000" spc="-60">
                <a:latin typeface="Arial"/>
                <a:cs typeface="Arial"/>
              </a:rPr>
              <a:t>2	</a:t>
            </a:r>
            <a:r>
              <a:rPr dirty="0" sz="1000" spc="65">
                <a:latin typeface="Arial"/>
                <a:cs typeface="Arial"/>
              </a:rPr>
              <a:t>T</a:t>
            </a:r>
            <a:r>
              <a:rPr dirty="0" sz="1000" spc="185">
                <a:latin typeface="Arial"/>
                <a:cs typeface="Arial"/>
              </a:rPr>
              <a:t> </a:t>
            </a:r>
            <a:r>
              <a:rPr dirty="0" sz="1000" spc="190">
                <a:latin typeface="Arial"/>
                <a:cs typeface="Arial"/>
              </a:rPr>
              <a:t>=</a:t>
            </a:r>
            <a:r>
              <a:rPr dirty="0" sz="1000" spc="434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[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[</a:t>
            </a:r>
            <a:r>
              <a:rPr dirty="0" sz="1000" spc="75">
                <a:latin typeface="Arial"/>
                <a:cs typeface="Arial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f</a:t>
            </a:r>
            <a:r>
              <a:rPr dirty="0" sz="1000" spc="-215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l</a:t>
            </a:r>
            <a:r>
              <a:rPr dirty="0" sz="1000" spc="-215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o</a:t>
            </a:r>
            <a:r>
              <a:rPr dirty="0" sz="1000" spc="-215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a</a:t>
            </a:r>
            <a:r>
              <a:rPr dirty="0" sz="1000" spc="-215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t</a:t>
            </a:r>
            <a:r>
              <a:rPr dirty="0" sz="1000" spc="-110" b="1">
                <a:latin typeface="LM Sans 10"/>
                <a:cs typeface="LM Sans 10"/>
              </a:rPr>
              <a:t> </a:t>
            </a:r>
            <a:r>
              <a:rPr dirty="0" sz="1000" spc="50">
                <a:latin typeface="Arial"/>
                <a:cs typeface="Arial"/>
              </a:rPr>
              <a:t>(</a:t>
            </a:r>
            <a:r>
              <a:rPr dirty="0" sz="1000" spc="-125">
                <a:latin typeface="Arial"/>
                <a:cs typeface="Arial"/>
              </a:rPr>
              <a:t> </a:t>
            </a:r>
            <a:r>
              <a:rPr dirty="0" sz="1000" spc="140">
                <a:latin typeface="Arial"/>
                <a:cs typeface="Arial"/>
              </a:rPr>
              <a:t>"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i</a:t>
            </a:r>
            <a:r>
              <a:rPr dirty="0" sz="1000" spc="-9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n</a:t>
            </a:r>
            <a:r>
              <a:rPr dirty="0" sz="1000" spc="-95">
                <a:latin typeface="Arial"/>
                <a:cs typeface="Arial"/>
              </a:rPr>
              <a:t> </a:t>
            </a:r>
            <a:r>
              <a:rPr dirty="0" sz="1000" spc="25">
                <a:latin typeface="Arial"/>
                <a:cs typeface="Arial"/>
              </a:rPr>
              <a:t>f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140">
                <a:latin typeface="Arial"/>
                <a:cs typeface="Arial"/>
              </a:rPr>
              <a:t>"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)</a:t>
            </a:r>
            <a:r>
              <a:rPr dirty="0" sz="1000" spc="-105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]</a:t>
            </a:r>
            <a:r>
              <a:rPr dirty="0" sz="1000" spc="250">
                <a:latin typeface="Arial"/>
                <a:cs typeface="Arial"/>
              </a:rPr>
              <a:t> </a:t>
            </a:r>
            <a:r>
              <a:rPr dirty="0" sz="1000" spc="105" i="1">
                <a:latin typeface="Arial"/>
                <a:cs typeface="Arial"/>
              </a:rPr>
              <a:t>*</a:t>
            </a:r>
            <a:r>
              <a:rPr dirty="0" sz="1000" spc="470" i="1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(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70" b="1">
                <a:latin typeface="LM Sans 10"/>
                <a:cs typeface="LM Sans 10"/>
              </a:rPr>
              <a:t>len</a:t>
            </a:r>
            <a:r>
              <a:rPr dirty="0" sz="1000" spc="-145" b="1">
                <a:latin typeface="LM Sans 10"/>
                <a:cs typeface="LM Sans 10"/>
              </a:rPr>
              <a:t> </a:t>
            </a:r>
            <a:r>
              <a:rPr dirty="0" sz="1000" spc="50">
                <a:latin typeface="Arial"/>
                <a:cs typeface="Arial"/>
              </a:rPr>
              <a:t>(</a:t>
            </a:r>
            <a:r>
              <a:rPr dirty="0" sz="1000" spc="-13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b</a:t>
            </a:r>
            <a:r>
              <a:rPr dirty="0" sz="1000" spc="-13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)</a:t>
            </a:r>
            <a:r>
              <a:rPr dirty="0" sz="1000" spc="335">
                <a:latin typeface="Arial"/>
                <a:cs typeface="Arial"/>
              </a:rPr>
              <a:t> </a:t>
            </a:r>
            <a:r>
              <a:rPr dirty="0" sz="1000" spc="190">
                <a:latin typeface="Arial"/>
                <a:cs typeface="Arial"/>
              </a:rPr>
              <a:t>+</a:t>
            </a:r>
            <a:r>
              <a:rPr dirty="0" sz="1000" spc="33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1</a:t>
            </a:r>
            <a:r>
              <a:rPr dirty="0" sz="1000" spc="-18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)  </a:t>
            </a:r>
            <a:r>
              <a:rPr dirty="0" sz="1000" spc="-6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  <a:p>
            <a:pPr marL="75565">
              <a:lnSpc>
                <a:spcPts val="1150"/>
              </a:lnSpc>
            </a:pPr>
            <a:r>
              <a:rPr dirty="0" sz="1000" spc="-6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  <a:p>
            <a:pPr marL="75565">
              <a:lnSpc>
                <a:spcPts val="1195"/>
              </a:lnSpc>
            </a:pPr>
            <a:r>
              <a:rPr dirty="0" sz="1000" spc="-6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75565">
              <a:lnSpc>
                <a:spcPts val="1195"/>
              </a:lnSpc>
            </a:pPr>
            <a:r>
              <a:rPr dirty="0" sz="1000" spc="-6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  <a:p>
            <a:pPr marL="75565">
              <a:lnSpc>
                <a:spcPts val="1195"/>
              </a:lnSpc>
            </a:pPr>
            <a:r>
              <a:rPr dirty="0" sz="1000" spc="-60"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  <a:p>
            <a:pPr marL="75565">
              <a:lnSpc>
                <a:spcPts val="1195"/>
              </a:lnSpc>
            </a:pPr>
            <a:r>
              <a:rPr dirty="0" sz="1000" spc="-6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  <a:p>
            <a:pPr marL="75565">
              <a:lnSpc>
                <a:spcPts val="1195"/>
              </a:lnSpc>
            </a:pPr>
            <a:r>
              <a:rPr dirty="0" sz="1000" spc="-60"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17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  <a:tabLst>
                <a:tab pos="283210" algn="l"/>
              </a:tabLst>
            </a:pPr>
            <a:r>
              <a:rPr dirty="0" sz="1000" spc="-65">
                <a:latin typeface="Arial"/>
                <a:cs typeface="Arial"/>
              </a:rPr>
              <a:t>19	</a:t>
            </a:r>
            <a:r>
              <a:rPr dirty="0" sz="1000" spc="-5" b="1">
                <a:latin typeface="LM Sans 10"/>
                <a:cs typeface="LM Sans 10"/>
              </a:rPr>
              <a:t>p</a:t>
            </a:r>
            <a:r>
              <a:rPr dirty="0" sz="1000" spc="-229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r</a:t>
            </a:r>
            <a:r>
              <a:rPr dirty="0" sz="1000" spc="-229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i</a:t>
            </a:r>
            <a:r>
              <a:rPr dirty="0" sz="1000" spc="-229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n</a:t>
            </a:r>
            <a:r>
              <a:rPr dirty="0" sz="1000" spc="-229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t</a:t>
            </a:r>
            <a:r>
              <a:rPr dirty="0" sz="1000" spc="-125" b="1">
                <a:latin typeface="LM Sans 10"/>
                <a:cs typeface="LM Sans 10"/>
              </a:rPr>
              <a:t> </a:t>
            </a:r>
            <a:r>
              <a:rPr dirty="0" sz="1000" spc="50">
                <a:latin typeface="Arial"/>
                <a:cs typeface="Arial"/>
              </a:rPr>
              <a:t>(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114">
                <a:latin typeface="Arial"/>
                <a:cs typeface="Arial"/>
              </a:rPr>
              <a:t>e</a:t>
            </a:r>
            <a:r>
              <a:rPr dirty="0" sz="1000" spc="-13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d</a:t>
            </a:r>
            <a:r>
              <a:rPr dirty="0" sz="1000" spc="-135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i</a:t>
            </a:r>
            <a:r>
              <a:rPr dirty="0" sz="1000" spc="-135">
                <a:latin typeface="Arial"/>
                <a:cs typeface="Arial"/>
              </a:rPr>
              <a:t> </a:t>
            </a:r>
            <a:r>
              <a:rPr dirty="0" sz="1000" spc="220">
                <a:latin typeface="Arial"/>
                <a:cs typeface="Arial"/>
              </a:rPr>
              <a:t>t_</a:t>
            </a:r>
            <a:r>
              <a:rPr dirty="0" sz="1000" spc="-13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d</a:t>
            </a:r>
            <a:r>
              <a:rPr dirty="0" sz="1000" spc="-13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i</a:t>
            </a:r>
            <a:r>
              <a:rPr dirty="0" sz="1000" spc="-135">
                <a:latin typeface="Arial"/>
                <a:cs typeface="Arial"/>
              </a:rPr>
              <a:t> </a:t>
            </a:r>
            <a:r>
              <a:rPr dirty="0" sz="1000" spc="-120">
                <a:latin typeface="Arial"/>
                <a:cs typeface="Arial"/>
              </a:rPr>
              <a:t>s</a:t>
            </a:r>
            <a:r>
              <a:rPr dirty="0" sz="1000" spc="-135">
                <a:latin typeface="Arial"/>
                <a:cs typeface="Arial"/>
              </a:rPr>
              <a:t> </a:t>
            </a:r>
            <a:r>
              <a:rPr dirty="0" sz="1000" spc="70">
                <a:latin typeface="Arial"/>
                <a:cs typeface="Arial"/>
              </a:rPr>
              <a:t>ta</a:t>
            </a:r>
            <a:r>
              <a:rPr dirty="0" sz="1000" spc="-13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n</a:t>
            </a:r>
            <a:r>
              <a:rPr dirty="0" sz="1000" spc="-13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c</a:t>
            </a:r>
            <a:r>
              <a:rPr dirty="0" sz="1000" spc="-135">
                <a:latin typeface="Arial"/>
                <a:cs typeface="Arial"/>
              </a:rPr>
              <a:t> </a:t>
            </a:r>
            <a:r>
              <a:rPr dirty="0" sz="1000" spc="-114">
                <a:latin typeface="Arial"/>
                <a:cs typeface="Arial"/>
              </a:rPr>
              <a:t>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(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a="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d</a:t>
            </a:r>
            <a:r>
              <a:rPr dirty="0" sz="1000" spc="-125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i</a:t>
            </a:r>
            <a:r>
              <a:rPr dirty="0" sz="1000" spc="-125">
                <a:latin typeface="Arial"/>
                <a:cs typeface="Arial"/>
              </a:rPr>
              <a:t> </a:t>
            </a:r>
            <a:r>
              <a:rPr dirty="0" sz="1000" spc="-120">
                <a:latin typeface="Arial"/>
                <a:cs typeface="Arial"/>
              </a:rPr>
              <a:t>s </a:t>
            </a:r>
            <a:r>
              <a:rPr dirty="0" sz="1000" spc="80">
                <a:latin typeface="Arial"/>
                <a:cs typeface="Arial"/>
              </a:rPr>
              <a:t>t</a:t>
            </a:r>
            <a:r>
              <a:rPr dirty="0" sz="1000" spc="-125">
                <a:latin typeface="Arial"/>
                <a:cs typeface="Arial"/>
              </a:rPr>
              <a:t> </a:t>
            </a:r>
            <a:r>
              <a:rPr dirty="0" sz="1000" spc="-80">
                <a:latin typeface="Arial"/>
                <a:cs typeface="Arial"/>
              </a:rPr>
              <a:t>a</a:t>
            </a:r>
            <a:r>
              <a:rPr dirty="0" sz="1000" spc="-12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n</a:t>
            </a:r>
            <a:r>
              <a:rPr dirty="0" sz="1000" spc="-12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c</a:t>
            </a:r>
            <a:r>
              <a:rPr dirty="0" sz="1000" spc="-125">
                <a:latin typeface="Arial"/>
                <a:cs typeface="Arial"/>
              </a:rPr>
              <a:t> </a:t>
            </a:r>
            <a:r>
              <a:rPr dirty="0" sz="1000" spc="-114">
                <a:latin typeface="Arial"/>
                <a:cs typeface="Arial"/>
              </a:rPr>
              <a:t>e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140">
                <a:latin typeface="Arial"/>
                <a:cs typeface="Arial"/>
              </a:rPr>
              <a:t>"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195">
                <a:latin typeface="Arial"/>
                <a:cs typeface="Arial"/>
              </a:rPr>
              <a:t> </a:t>
            </a:r>
            <a:r>
              <a:rPr dirty="0" sz="1000" spc="65">
                <a:latin typeface="Arial"/>
                <a:cs typeface="Arial"/>
              </a:rPr>
              <a:t>b="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114">
                <a:latin typeface="Arial"/>
                <a:cs typeface="Arial"/>
              </a:rPr>
              <a:t>e</a:t>
            </a:r>
            <a:r>
              <a:rPr dirty="0" sz="1000" spc="-11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d</a:t>
            </a:r>
            <a:r>
              <a:rPr dirty="0" sz="1000" spc="-11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i</a:t>
            </a:r>
            <a:r>
              <a:rPr dirty="0" sz="1000" spc="-105">
                <a:latin typeface="Arial"/>
                <a:cs typeface="Arial"/>
              </a:rPr>
              <a:t> </a:t>
            </a:r>
            <a:r>
              <a:rPr dirty="0" sz="1000" spc="80">
                <a:latin typeface="Arial"/>
                <a:cs typeface="Arial"/>
              </a:rPr>
              <a:t>t</a:t>
            </a:r>
            <a:r>
              <a:rPr dirty="0" sz="1000" spc="-11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i</a:t>
            </a:r>
            <a:r>
              <a:rPr dirty="0" sz="1000" spc="-11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n</a:t>
            </a:r>
            <a:r>
              <a:rPr dirty="0" sz="1000" spc="-11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g </a:t>
            </a:r>
            <a:r>
              <a:rPr dirty="0" sz="1000" spc="140">
                <a:latin typeface="Arial"/>
                <a:cs typeface="Arial"/>
              </a:rPr>
              <a:t>"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 spc="120">
                <a:latin typeface="Arial"/>
                <a:cs typeface="Arial"/>
              </a:rPr>
              <a:t>))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774" y="263779"/>
            <a:ext cx="4006850" cy="322580"/>
          </a:xfrm>
          <a:custGeom>
            <a:avLst/>
            <a:gdLst/>
            <a:ahLst/>
            <a:cxnLst/>
            <a:rect l="l" t="t" r="r" b="b"/>
            <a:pathLst>
              <a:path w="4006850" h="322580">
                <a:moveTo>
                  <a:pt x="0" y="322351"/>
                </a:moveTo>
                <a:lnTo>
                  <a:pt x="4006443" y="322351"/>
                </a:lnTo>
                <a:lnTo>
                  <a:pt x="4006443" y="0"/>
                </a:lnTo>
                <a:lnTo>
                  <a:pt x="0" y="0"/>
                </a:lnTo>
                <a:lnTo>
                  <a:pt x="0" y="322351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248026"/>
            <a:ext cx="74993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774" y="586130"/>
            <a:ext cx="4006850" cy="2519045"/>
          </a:xfrm>
          <a:custGeom>
            <a:avLst/>
            <a:gdLst/>
            <a:ahLst/>
            <a:cxnLst/>
            <a:rect l="l" t="t" r="r" b="b"/>
            <a:pathLst>
              <a:path w="4006850" h="2519045">
                <a:moveTo>
                  <a:pt x="4006443" y="0"/>
                </a:moveTo>
                <a:lnTo>
                  <a:pt x="0" y="0"/>
                </a:lnTo>
                <a:lnTo>
                  <a:pt x="0" y="2518473"/>
                </a:lnTo>
                <a:lnTo>
                  <a:pt x="4006443" y="2518473"/>
                </a:lnTo>
                <a:lnTo>
                  <a:pt x="4006443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100" rIns="0" bIns="0" rtlCol="0" vert="horz">
            <a:spAutoFit/>
          </a:bodyPr>
          <a:lstStyle/>
          <a:p>
            <a:pPr marL="12700" marR="5080" indent="207645">
              <a:lnSpc>
                <a:spcPts val="1540"/>
              </a:lnSpc>
              <a:spcBef>
                <a:spcPts val="300"/>
              </a:spcBef>
              <a:tabLst>
                <a:tab pos="228600" algn="l"/>
                <a:tab pos="444500" algn="l"/>
                <a:tab pos="660400" algn="l"/>
                <a:tab pos="679450" algn="l"/>
                <a:tab pos="860425" algn="l"/>
                <a:tab pos="1092200" algn="l"/>
                <a:tab pos="1111885" algn="l"/>
                <a:tab pos="1290320" algn="l"/>
                <a:tab pos="1524635" algn="l"/>
              </a:tabLst>
            </a:pPr>
            <a:r>
              <a:rPr dirty="0" spc="65"/>
              <a:t>E</a:t>
            </a:r>
            <a:r>
              <a:rPr dirty="0" spc="380"/>
              <a:t> </a:t>
            </a:r>
            <a:r>
              <a:rPr dirty="0" spc="125"/>
              <a:t>D		</a:t>
            </a:r>
            <a:r>
              <a:rPr dirty="0" spc="-15"/>
              <a:t>I	</a:t>
            </a:r>
            <a:r>
              <a:rPr dirty="0" spc="114"/>
              <a:t>T		</a:t>
            </a:r>
            <a:r>
              <a:rPr dirty="0" spc="-15"/>
              <a:t>I	</a:t>
            </a:r>
            <a:r>
              <a:rPr dirty="0" spc="70"/>
              <a:t>N </a:t>
            </a:r>
            <a:r>
              <a:rPr dirty="0" spc="-40"/>
              <a:t>G  </a:t>
            </a:r>
            <a:r>
              <a:rPr dirty="0" spc="-55"/>
              <a:t>0</a:t>
            </a:r>
            <a:r>
              <a:rPr dirty="0"/>
              <a:t>	</a:t>
            </a:r>
            <a:r>
              <a:rPr dirty="0" spc="-55"/>
              <a:t>1</a:t>
            </a:r>
            <a:r>
              <a:rPr dirty="0"/>
              <a:t>	</a:t>
            </a:r>
            <a:r>
              <a:rPr dirty="0" spc="-55"/>
              <a:t>2</a:t>
            </a:r>
            <a:r>
              <a:rPr dirty="0"/>
              <a:t>	</a:t>
            </a:r>
            <a:r>
              <a:rPr dirty="0" spc="-55"/>
              <a:t>3</a:t>
            </a:r>
            <a:r>
              <a:rPr dirty="0"/>
              <a:t>	</a:t>
            </a:r>
            <a:r>
              <a:rPr dirty="0" spc="-300"/>
              <a:t> </a:t>
            </a:r>
            <a:r>
              <a:rPr dirty="0" spc="-55"/>
              <a:t>4</a:t>
            </a:r>
            <a:r>
              <a:rPr dirty="0"/>
              <a:t>	</a:t>
            </a:r>
            <a:r>
              <a:rPr dirty="0" spc="-55"/>
              <a:t>5</a:t>
            </a:r>
            <a:r>
              <a:rPr dirty="0"/>
              <a:t>	</a:t>
            </a:r>
            <a:r>
              <a:rPr dirty="0" spc="-285"/>
              <a:t> </a:t>
            </a:r>
            <a:r>
              <a:rPr dirty="0" spc="-55"/>
              <a:t>6</a:t>
            </a:r>
            <a:r>
              <a:rPr dirty="0"/>
              <a:t>	</a:t>
            </a:r>
            <a:r>
              <a:rPr dirty="0" spc="-55"/>
              <a:t>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65669" y="1020836"/>
            <a:ext cx="329565" cy="19748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400" spc="125">
                <a:solidFill>
                  <a:srgbClr val="006EB8"/>
                </a:solidFill>
                <a:latin typeface="Trebuchet MS"/>
                <a:cs typeface="Trebuchet MS"/>
              </a:rPr>
              <a:t>D</a:t>
            </a:r>
            <a:r>
              <a:rPr dirty="0" sz="1400" spc="204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20"/>
              </a:spcBef>
              <a:tabLst>
                <a:tab pos="229870" algn="l"/>
              </a:tabLst>
            </a:pP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I</a:t>
            </a: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	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  <a:p>
            <a:pPr marL="229870" indent="-203835">
              <a:lnSpc>
                <a:spcPct val="100000"/>
              </a:lnSpc>
              <a:spcBef>
                <a:spcPts val="25"/>
              </a:spcBef>
              <a:buAutoNum type="alphaUcPeriod" startAt="19"/>
              <a:tabLst>
                <a:tab pos="230504" algn="l"/>
              </a:tabLst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  <a:p>
            <a:pPr marL="229870" indent="-214629">
              <a:lnSpc>
                <a:spcPct val="100000"/>
              </a:lnSpc>
              <a:spcBef>
                <a:spcPts val="20"/>
              </a:spcBef>
              <a:buAutoNum type="alphaUcPeriod" startAt="19"/>
              <a:tabLst>
                <a:tab pos="230504" algn="l"/>
              </a:tabLst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  <a:p>
            <a:pPr marL="17145">
              <a:lnSpc>
                <a:spcPct val="100000"/>
              </a:lnSpc>
              <a:spcBef>
                <a:spcPts val="20"/>
              </a:spcBef>
            </a:pPr>
            <a:r>
              <a:rPr dirty="0" sz="1400" spc="85">
                <a:solidFill>
                  <a:srgbClr val="006EB8"/>
                </a:solidFill>
                <a:latin typeface="Trebuchet MS"/>
                <a:cs typeface="Trebuchet MS"/>
              </a:rPr>
              <a:t>A</a:t>
            </a:r>
            <a:r>
              <a:rPr dirty="0" sz="1400" spc="24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  <a:p>
            <a:pPr marL="13335">
              <a:lnSpc>
                <a:spcPct val="100000"/>
              </a:lnSpc>
              <a:spcBef>
                <a:spcPts val="20"/>
              </a:spcBef>
            </a:pPr>
            <a:r>
              <a:rPr dirty="0" sz="1400" spc="70">
                <a:solidFill>
                  <a:srgbClr val="006EB8"/>
                </a:solidFill>
                <a:latin typeface="Trebuchet MS"/>
                <a:cs typeface="Trebuchet MS"/>
              </a:rPr>
              <a:t>N</a:t>
            </a:r>
            <a:r>
              <a:rPr dirty="0" sz="1400" spc="21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  <a:p>
            <a:pPr marL="19685">
              <a:lnSpc>
                <a:spcPct val="100000"/>
              </a:lnSpc>
              <a:spcBef>
                <a:spcPts val="20"/>
              </a:spcBef>
            </a:pPr>
            <a:r>
              <a:rPr dirty="0" sz="1400" spc="35">
                <a:solidFill>
                  <a:srgbClr val="006EB8"/>
                </a:solidFill>
                <a:latin typeface="Trebuchet MS"/>
                <a:cs typeface="Trebuchet MS"/>
              </a:rPr>
              <a:t>C</a:t>
            </a:r>
            <a:r>
              <a:rPr dirty="0" sz="1400" spc="26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7</a:t>
            </a:r>
            <a:endParaRPr sz="1400">
              <a:latin typeface="Trebuchet MS"/>
              <a:cs typeface="Trebuchet MS"/>
            </a:endParaRPr>
          </a:p>
          <a:p>
            <a:pPr marL="23495">
              <a:lnSpc>
                <a:spcPct val="100000"/>
              </a:lnSpc>
              <a:spcBef>
                <a:spcPts val="20"/>
              </a:spcBef>
            </a:pPr>
            <a:r>
              <a:rPr dirty="0" sz="1400" spc="65">
                <a:solidFill>
                  <a:srgbClr val="006EB8"/>
                </a:solidFill>
                <a:latin typeface="Trebuchet MS"/>
                <a:cs typeface="Trebuchet MS"/>
              </a:rPr>
              <a:t>E</a:t>
            </a:r>
            <a:r>
              <a:rPr dirty="0" sz="1400" spc="29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8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29026" y="1039079"/>
          <a:ext cx="1755139" cy="1962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5995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5995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2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774" y="263779"/>
            <a:ext cx="4006850" cy="322580"/>
          </a:xfrm>
          <a:custGeom>
            <a:avLst/>
            <a:gdLst/>
            <a:ahLst/>
            <a:cxnLst/>
            <a:rect l="l" t="t" r="r" b="b"/>
            <a:pathLst>
              <a:path w="4006850" h="322580">
                <a:moveTo>
                  <a:pt x="0" y="322351"/>
                </a:moveTo>
                <a:lnTo>
                  <a:pt x="4006443" y="322351"/>
                </a:lnTo>
                <a:lnTo>
                  <a:pt x="4006443" y="0"/>
                </a:lnTo>
                <a:lnTo>
                  <a:pt x="0" y="0"/>
                </a:lnTo>
                <a:lnTo>
                  <a:pt x="0" y="322351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248026"/>
            <a:ext cx="74993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774" y="586130"/>
            <a:ext cx="4006850" cy="2519045"/>
          </a:xfrm>
          <a:custGeom>
            <a:avLst/>
            <a:gdLst/>
            <a:ahLst/>
            <a:cxnLst/>
            <a:rect l="l" t="t" r="r" b="b"/>
            <a:pathLst>
              <a:path w="4006850" h="2519045">
                <a:moveTo>
                  <a:pt x="4006443" y="0"/>
                </a:moveTo>
                <a:lnTo>
                  <a:pt x="0" y="0"/>
                </a:lnTo>
                <a:lnTo>
                  <a:pt x="0" y="2518473"/>
                </a:lnTo>
                <a:lnTo>
                  <a:pt x="4006443" y="2518473"/>
                </a:lnTo>
                <a:lnTo>
                  <a:pt x="4006443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100" rIns="0" bIns="0" rtlCol="0" vert="horz">
            <a:spAutoFit/>
          </a:bodyPr>
          <a:lstStyle/>
          <a:p>
            <a:pPr marL="12700" marR="5080" indent="207645">
              <a:lnSpc>
                <a:spcPts val="1540"/>
              </a:lnSpc>
              <a:spcBef>
                <a:spcPts val="300"/>
              </a:spcBef>
              <a:tabLst>
                <a:tab pos="228600" algn="l"/>
                <a:tab pos="444500" algn="l"/>
                <a:tab pos="660400" algn="l"/>
                <a:tab pos="679450" algn="l"/>
                <a:tab pos="860425" algn="l"/>
                <a:tab pos="1092200" algn="l"/>
                <a:tab pos="1111885" algn="l"/>
                <a:tab pos="1290320" algn="l"/>
                <a:tab pos="1524635" algn="l"/>
              </a:tabLst>
            </a:pPr>
            <a:r>
              <a:rPr dirty="0" spc="65"/>
              <a:t>E</a:t>
            </a:r>
            <a:r>
              <a:rPr dirty="0" spc="380"/>
              <a:t> </a:t>
            </a:r>
            <a:r>
              <a:rPr dirty="0" spc="125"/>
              <a:t>D		</a:t>
            </a:r>
            <a:r>
              <a:rPr dirty="0" spc="-15"/>
              <a:t>I	</a:t>
            </a:r>
            <a:r>
              <a:rPr dirty="0" spc="114"/>
              <a:t>T		</a:t>
            </a:r>
            <a:r>
              <a:rPr dirty="0" spc="-15"/>
              <a:t>I	</a:t>
            </a:r>
            <a:r>
              <a:rPr dirty="0" spc="70"/>
              <a:t>N </a:t>
            </a:r>
            <a:r>
              <a:rPr dirty="0" spc="-40"/>
              <a:t>G  </a:t>
            </a:r>
            <a:r>
              <a:rPr dirty="0" spc="-55"/>
              <a:t>0</a:t>
            </a:r>
            <a:r>
              <a:rPr dirty="0"/>
              <a:t>	</a:t>
            </a:r>
            <a:r>
              <a:rPr dirty="0" spc="-55"/>
              <a:t>1</a:t>
            </a:r>
            <a:r>
              <a:rPr dirty="0"/>
              <a:t>	</a:t>
            </a:r>
            <a:r>
              <a:rPr dirty="0" spc="-55"/>
              <a:t>2</a:t>
            </a:r>
            <a:r>
              <a:rPr dirty="0"/>
              <a:t>	</a:t>
            </a:r>
            <a:r>
              <a:rPr dirty="0" spc="-55"/>
              <a:t>3</a:t>
            </a:r>
            <a:r>
              <a:rPr dirty="0"/>
              <a:t>	</a:t>
            </a:r>
            <a:r>
              <a:rPr dirty="0" spc="-300"/>
              <a:t> </a:t>
            </a:r>
            <a:r>
              <a:rPr dirty="0" spc="-55"/>
              <a:t>4</a:t>
            </a:r>
            <a:r>
              <a:rPr dirty="0"/>
              <a:t>	</a:t>
            </a:r>
            <a:r>
              <a:rPr dirty="0" spc="-55"/>
              <a:t>5</a:t>
            </a:r>
            <a:r>
              <a:rPr dirty="0"/>
              <a:t>	</a:t>
            </a:r>
            <a:r>
              <a:rPr dirty="0" spc="-285"/>
              <a:t> </a:t>
            </a:r>
            <a:r>
              <a:rPr dirty="0" spc="-55"/>
              <a:t>6</a:t>
            </a:r>
            <a:r>
              <a:rPr dirty="0"/>
              <a:t>	</a:t>
            </a:r>
            <a:r>
              <a:rPr dirty="0" spc="-55"/>
              <a:t>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65669" y="1020836"/>
            <a:ext cx="329565" cy="19748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400" spc="125">
                <a:solidFill>
                  <a:srgbClr val="006EB8"/>
                </a:solidFill>
                <a:latin typeface="Trebuchet MS"/>
                <a:cs typeface="Trebuchet MS"/>
              </a:rPr>
              <a:t>D</a:t>
            </a:r>
            <a:r>
              <a:rPr dirty="0" sz="1400" spc="204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20"/>
              </a:spcBef>
              <a:tabLst>
                <a:tab pos="229870" algn="l"/>
              </a:tabLst>
            </a:pP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I</a:t>
            </a: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	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  <a:p>
            <a:pPr marL="229870" indent="-203835">
              <a:lnSpc>
                <a:spcPct val="100000"/>
              </a:lnSpc>
              <a:spcBef>
                <a:spcPts val="25"/>
              </a:spcBef>
              <a:buAutoNum type="alphaUcPeriod" startAt="19"/>
              <a:tabLst>
                <a:tab pos="230504" algn="l"/>
              </a:tabLst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  <a:p>
            <a:pPr marL="229870" indent="-214629">
              <a:lnSpc>
                <a:spcPct val="100000"/>
              </a:lnSpc>
              <a:spcBef>
                <a:spcPts val="20"/>
              </a:spcBef>
              <a:buAutoNum type="alphaUcPeriod" startAt="19"/>
              <a:tabLst>
                <a:tab pos="230504" algn="l"/>
              </a:tabLst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  <a:p>
            <a:pPr marL="17145">
              <a:lnSpc>
                <a:spcPct val="100000"/>
              </a:lnSpc>
              <a:spcBef>
                <a:spcPts val="20"/>
              </a:spcBef>
            </a:pPr>
            <a:r>
              <a:rPr dirty="0" sz="1400" spc="85">
                <a:solidFill>
                  <a:srgbClr val="006EB8"/>
                </a:solidFill>
                <a:latin typeface="Trebuchet MS"/>
                <a:cs typeface="Trebuchet MS"/>
              </a:rPr>
              <a:t>A</a:t>
            </a:r>
            <a:r>
              <a:rPr dirty="0" sz="1400" spc="24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  <a:p>
            <a:pPr marL="13335">
              <a:lnSpc>
                <a:spcPct val="100000"/>
              </a:lnSpc>
              <a:spcBef>
                <a:spcPts val="20"/>
              </a:spcBef>
            </a:pPr>
            <a:r>
              <a:rPr dirty="0" sz="1400" spc="70">
                <a:solidFill>
                  <a:srgbClr val="006EB8"/>
                </a:solidFill>
                <a:latin typeface="Trebuchet MS"/>
                <a:cs typeface="Trebuchet MS"/>
              </a:rPr>
              <a:t>N</a:t>
            </a:r>
            <a:r>
              <a:rPr dirty="0" sz="1400" spc="21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  <a:p>
            <a:pPr marL="19685">
              <a:lnSpc>
                <a:spcPct val="100000"/>
              </a:lnSpc>
              <a:spcBef>
                <a:spcPts val="20"/>
              </a:spcBef>
            </a:pPr>
            <a:r>
              <a:rPr dirty="0" sz="1400" spc="35">
                <a:solidFill>
                  <a:srgbClr val="006EB8"/>
                </a:solidFill>
                <a:latin typeface="Trebuchet MS"/>
                <a:cs typeface="Trebuchet MS"/>
              </a:rPr>
              <a:t>C</a:t>
            </a:r>
            <a:r>
              <a:rPr dirty="0" sz="1400" spc="26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7</a:t>
            </a:r>
            <a:endParaRPr sz="1400">
              <a:latin typeface="Trebuchet MS"/>
              <a:cs typeface="Trebuchet MS"/>
            </a:endParaRPr>
          </a:p>
          <a:p>
            <a:pPr marL="23495">
              <a:lnSpc>
                <a:spcPct val="100000"/>
              </a:lnSpc>
              <a:spcBef>
                <a:spcPts val="20"/>
              </a:spcBef>
            </a:pPr>
            <a:r>
              <a:rPr dirty="0" sz="1400" spc="65">
                <a:solidFill>
                  <a:srgbClr val="006EB8"/>
                </a:solidFill>
                <a:latin typeface="Trebuchet MS"/>
                <a:cs typeface="Trebuchet MS"/>
              </a:rPr>
              <a:t>E</a:t>
            </a:r>
            <a:r>
              <a:rPr dirty="0" sz="1400" spc="29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8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29026" y="1039079"/>
          <a:ext cx="1755139" cy="1962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5995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5995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2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1066" y="58134"/>
            <a:ext cx="146558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05">
                <a:solidFill>
                  <a:srgbClr val="3333B2"/>
                </a:solidFill>
              </a:rPr>
              <a:t>Running</a:t>
            </a:r>
            <a:r>
              <a:rPr dirty="0" sz="2050" spc="-35">
                <a:solidFill>
                  <a:srgbClr val="3333B2"/>
                </a:solidFill>
              </a:rPr>
              <a:t> </a:t>
            </a:r>
            <a:r>
              <a:rPr dirty="0" sz="2050" spc="-125">
                <a:solidFill>
                  <a:srgbClr val="3333B2"/>
                </a:solidFill>
              </a:rPr>
              <a:t>Time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97186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8700" y="855926"/>
            <a:ext cx="3608070" cy="11804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 marR="271145">
              <a:lnSpc>
                <a:spcPct val="100800"/>
              </a:lnSpc>
              <a:spcBef>
                <a:spcPts val="120"/>
              </a:spcBef>
            </a:pPr>
            <a:r>
              <a:rPr dirty="0" sz="1400" spc="-85">
                <a:latin typeface="Trebuchet MS"/>
                <a:cs typeface="Trebuchet MS"/>
              </a:rPr>
              <a:t>Essentially,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algorithm </a:t>
            </a:r>
            <a:r>
              <a:rPr dirty="0" sz="1400" spc="-80">
                <a:latin typeface="Trebuchet MS"/>
                <a:cs typeface="Trebuchet MS"/>
              </a:rPr>
              <a:t>computes </a:t>
            </a:r>
            <a:r>
              <a:rPr dirty="0" sz="1400" spc="5" i="1">
                <a:latin typeface="LM Sans 12"/>
                <a:cs typeface="LM Sans 12"/>
              </a:rPr>
              <a:t>F</a:t>
            </a:r>
            <a:r>
              <a:rPr dirty="0" baseline="-11111" sz="1500" spc="7" i="1">
                <a:latin typeface="LM Sans 10"/>
                <a:cs typeface="LM Sans 10"/>
              </a:rPr>
              <a:t>n </a:t>
            </a:r>
            <a:r>
              <a:rPr dirty="0" sz="1400" spc="-65">
                <a:latin typeface="Trebuchet MS"/>
                <a:cs typeface="Trebuchet MS"/>
              </a:rPr>
              <a:t>as </a:t>
            </a:r>
            <a:r>
              <a:rPr dirty="0" sz="1400" spc="-100">
                <a:latin typeface="Trebuchet MS"/>
                <a:cs typeface="Trebuchet MS"/>
              </a:rPr>
              <a:t>the  </a:t>
            </a:r>
            <a:r>
              <a:rPr dirty="0" sz="1400" spc="-60">
                <a:latin typeface="Trebuchet MS"/>
                <a:cs typeface="Trebuchet MS"/>
              </a:rPr>
              <a:t>sum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5" i="1">
                <a:latin typeface="LM Sans 12"/>
                <a:cs typeface="LM Sans 12"/>
              </a:rPr>
              <a:t>F</a:t>
            </a:r>
            <a:r>
              <a:rPr dirty="0" baseline="-11111" sz="1500" spc="7" i="1">
                <a:latin typeface="LM Sans 10"/>
                <a:cs typeface="LM Sans 10"/>
              </a:rPr>
              <a:t>n</a:t>
            </a:r>
            <a:r>
              <a:rPr dirty="0" baseline="-11111" sz="1500" spc="67" i="1">
                <a:latin typeface="LM Sans 10"/>
                <a:cs typeface="LM Sans 10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1’s</a:t>
            </a:r>
            <a:endParaRPr sz="1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10"/>
              </a:spcBef>
            </a:pPr>
            <a:r>
              <a:rPr dirty="0" sz="1400" spc="-85">
                <a:latin typeface="Trebuchet MS"/>
                <a:cs typeface="Trebuchet MS"/>
              </a:rPr>
              <a:t>Hence </a:t>
            </a:r>
            <a:r>
              <a:rPr dirty="0" sz="1400" spc="-65">
                <a:latin typeface="Trebuchet MS"/>
                <a:cs typeface="Trebuchet MS"/>
              </a:rPr>
              <a:t>its </a:t>
            </a:r>
            <a:r>
              <a:rPr dirty="0" sz="1400" spc="-60">
                <a:latin typeface="Trebuchet MS"/>
                <a:cs typeface="Trebuchet MS"/>
              </a:rPr>
              <a:t>running </a:t>
            </a:r>
            <a:r>
              <a:rPr dirty="0" sz="1400" spc="-95">
                <a:latin typeface="Trebuchet MS"/>
                <a:cs typeface="Trebuchet MS"/>
              </a:rPr>
              <a:t>time </a:t>
            </a:r>
            <a:r>
              <a:rPr dirty="0" sz="1400" spc="-60">
                <a:latin typeface="Trebuchet MS"/>
                <a:cs typeface="Trebuchet MS"/>
              </a:rPr>
              <a:t>is</a:t>
            </a:r>
            <a:r>
              <a:rPr dirty="0" sz="1400" spc="120">
                <a:latin typeface="Trebuchet MS"/>
                <a:cs typeface="Trebuchet MS"/>
              </a:rPr>
              <a:t> </a:t>
            </a:r>
            <a:r>
              <a:rPr dirty="0" sz="1400" spc="45" i="1">
                <a:latin typeface="LM Sans 12"/>
                <a:cs typeface="LM Sans 12"/>
              </a:rPr>
              <a:t>O</a:t>
            </a:r>
            <a:r>
              <a:rPr dirty="0" sz="1400" spc="45">
                <a:latin typeface="LM Sans 12"/>
                <a:cs typeface="LM Sans 12"/>
              </a:rPr>
              <a:t>(</a:t>
            </a:r>
            <a:r>
              <a:rPr dirty="0" sz="1400" spc="45" i="1">
                <a:latin typeface="LM Sans 12"/>
                <a:cs typeface="LM Sans 12"/>
              </a:rPr>
              <a:t>F</a:t>
            </a:r>
            <a:r>
              <a:rPr dirty="0" baseline="-11111" sz="1500" spc="67" i="1">
                <a:latin typeface="LM Sans 10"/>
                <a:cs typeface="LM Sans 10"/>
              </a:rPr>
              <a:t>n</a:t>
            </a:r>
            <a:r>
              <a:rPr dirty="0" sz="1400" spc="45">
                <a:latin typeface="LM Sans 12"/>
                <a:cs typeface="LM Sans 12"/>
              </a:rPr>
              <a:t>)</a:t>
            </a:r>
            <a:endParaRPr sz="1400">
              <a:latin typeface="LM Sans 12"/>
              <a:cs typeface="LM Sans 12"/>
            </a:endParaRPr>
          </a:p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dirty="0" sz="1400" spc="-5">
                <a:latin typeface="Trebuchet MS"/>
                <a:cs typeface="Trebuchet MS"/>
              </a:rPr>
              <a:t>But </a:t>
            </a:r>
            <a:r>
              <a:rPr dirty="0" sz="1400" spc="-60">
                <a:latin typeface="Trebuchet MS"/>
                <a:cs typeface="Trebuchet MS"/>
              </a:rPr>
              <a:t>Fibonacci </a:t>
            </a:r>
            <a:r>
              <a:rPr dirty="0" sz="1400" spc="-80">
                <a:latin typeface="Trebuchet MS"/>
                <a:cs typeface="Trebuchet MS"/>
              </a:rPr>
              <a:t>numbers </a:t>
            </a:r>
            <a:r>
              <a:rPr dirty="0" sz="1400" spc="-85">
                <a:latin typeface="Trebuchet MS"/>
                <a:cs typeface="Trebuchet MS"/>
              </a:rPr>
              <a:t>grow</a:t>
            </a:r>
            <a:r>
              <a:rPr dirty="0" sz="1400" spc="-85">
                <a:solidFill>
                  <a:srgbClr val="3333B2"/>
                </a:solidFill>
                <a:latin typeface="Trebuchet MS"/>
                <a:cs typeface="Trebuchet MS"/>
              </a:rPr>
              <a:t>exponentially</a:t>
            </a:r>
            <a:r>
              <a:rPr dirty="0" sz="1400" spc="-6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3333B2"/>
                </a:solidFill>
                <a:latin typeface="Trebuchet MS"/>
                <a:cs typeface="Trebuchet MS"/>
              </a:rPr>
              <a:t>fast</a:t>
            </a:r>
            <a:r>
              <a:rPr dirty="0" sz="1400" spc="-85"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dirty="0" sz="1400" spc="5" i="1">
                <a:latin typeface="LM Sans 12"/>
                <a:cs typeface="LM Sans 12"/>
              </a:rPr>
              <a:t>F</a:t>
            </a:r>
            <a:r>
              <a:rPr dirty="0" baseline="-11111" sz="1500" spc="7" i="1">
                <a:latin typeface="LM Sans 10"/>
                <a:cs typeface="LM Sans 10"/>
              </a:rPr>
              <a:t>n</a:t>
            </a:r>
            <a:r>
              <a:rPr dirty="0" baseline="-11111" sz="1500" spc="187" i="1">
                <a:latin typeface="LM Sans 10"/>
                <a:cs typeface="LM Sans 10"/>
              </a:rPr>
              <a:t> </a:t>
            </a:r>
            <a:r>
              <a:rPr dirty="0" sz="1400" spc="345" i="1">
                <a:latin typeface="Arial"/>
                <a:cs typeface="Arial"/>
              </a:rPr>
              <a:t>≈</a:t>
            </a:r>
            <a:r>
              <a:rPr dirty="0" sz="1400" spc="10" i="1">
                <a:latin typeface="Arial"/>
                <a:cs typeface="Arial"/>
              </a:rPr>
              <a:t> </a:t>
            </a:r>
            <a:r>
              <a:rPr dirty="0" sz="1400" spc="120" i="1">
                <a:latin typeface="LM Sans 12"/>
                <a:cs typeface="LM Sans 12"/>
              </a:rPr>
              <a:t>𝜑</a:t>
            </a:r>
            <a:r>
              <a:rPr dirty="0" baseline="27777" sz="1500" spc="179" i="1">
                <a:latin typeface="LM Sans 10"/>
                <a:cs typeface="LM Sans 10"/>
              </a:rPr>
              <a:t>n</a:t>
            </a:r>
            <a:r>
              <a:rPr dirty="0" sz="1400" spc="120">
                <a:latin typeface="Trebuchet MS"/>
                <a:cs typeface="Trebuchet MS"/>
              </a:rPr>
              <a:t>,</a:t>
            </a:r>
            <a:r>
              <a:rPr dirty="0" sz="1400" spc="-10">
                <a:latin typeface="Trebuchet MS"/>
                <a:cs typeface="Trebuchet MS"/>
              </a:rPr>
              <a:t> </a:t>
            </a:r>
            <a:r>
              <a:rPr dirty="0" sz="1400" spc="-120">
                <a:latin typeface="Trebuchet MS"/>
                <a:cs typeface="Trebuchet MS"/>
              </a:rPr>
              <a:t>where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434" i="1">
                <a:latin typeface="LM Sans 12"/>
                <a:cs typeface="LM Sans 12"/>
              </a:rPr>
              <a:t>𝜑</a:t>
            </a:r>
            <a:r>
              <a:rPr dirty="0" sz="1400" spc="-60" i="1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1</a:t>
            </a:r>
            <a:r>
              <a:rPr dirty="0" sz="1400" spc="-40" i="1">
                <a:latin typeface="LM Sans 12"/>
                <a:cs typeface="LM Sans 12"/>
              </a:rPr>
              <a:t>.</a:t>
            </a:r>
            <a:r>
              <a:rPr dirty="0" sz="1400" spc="-40">
                <a:latin typeface="Trebuchet MS"/>
                <a:cs typeface="Trebuchet MS"/>
              </a:rPr>
              <a:t>618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185" i="1">
                <a:latin typeface="LM Sans 12"/>
                <a:cs typeface="LM Sans 12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is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the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golden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ratio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44001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169306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774" y="263779"/>
            <a:ext cx="4006850" cy="322580"/>
          </a:xfrm>
          <a:custGeom>
            <a:avLst/>
            <a:gdLst/>
            <a:ahLst/>
            <a:cxnLst/>
            <a:rect l="l" t="t" r="r" b="b"/>
            <a:pathLst>
              <a:path w="4006850" h="322580">
                <a:moveTo>
                  <a:pt x="0" y="322351"/>
                </a:moveTo>
                <a:lnTo>
                  <a:pt x="4006443" y="322351"/>
                </a:lnTo>
                <a:lnTo>
                  <a:pt x="4006443" y="0"/>
                </a:lnTo>
                <a:lnTo>
                  <a:pt x="0" y="0"/>
                </a:lnTo>
                <a:lnTo>
                  <a:pt x="0" y="322351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248026"/>
            <a:ext cx="74993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774" y="586130"/>
            <a:ext cx="4006850" cy="2519045"/>
          </a:xfrm>
          <a:custGeom>
            <a:avLst/>
            <a:gdLst/>
            <a:ahLst/>
            <a:cxnLst/>
            <a:rect l="l" t="t" r="r" b="b"/>
            <a:pathLst>
              <a:path w="4006850" h="2519045">
                <a:moveTo>
                  <a:pt x="4006443" y="0"/>
                </a:moveTo>
                <a:lnTo>
                  <a:pt x="0" y="0"/>
                </a:lnTo>
                <a:lnTo>
                  <a:pt x="0" y="2518473"/>
                </a:lnTo>
                <a:lnTo>
                  <a:pt x="4006443" y="2518473"/>
                </a:lnTo>
                <a:lnTo>
                  <a:pt x="4006443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100" rIns="0" bIns="0" rtlCol="0" vert="horz">
            <a:spAutoFit/>
          </a:bodyPr>
          <a:lstStyle/>
          <a:p>
            <a:pPr marL="12700" marR="5080" indent="207645">
              <a:lnSpc>
                <a:spcPts val="1540"/>
              </a:lnSpc>
              <a:spcBef>
                <a:spcPts val="300"/>
              </a:spcBef>
              <a:tabLst>
                <a:tab pos="228600" algn="l"/>
                <a:tab pos="444500" algn="l"/>
                <a:tab pos="660400" algn="l"/>
                <a:tab pos="679450" algn="l"/>
                <a:tab pos="860425" algn="l"/>
                <a:tab pos="1092200" algn="l"/>
                <a:tab pos="1111885" algn="l"/>
                <a:tab pos="1290320" algn="l"/>
                <a:tab pos="1524635" algn="l"/>
              </a:tabLst>
            </a:pPr>
            <a:r>
              <a:rPr dirty="0" spc="65"/>
              <a:t>E</a:t>
            </a:r>
            <a:r>
              <a:rPr dirty="0" spc="380"/>
              <a:t> </a:t>
            </a:r>
            <a:r>
              <a:rPr dirty="0" spc="125"/>
              <a:t>D		</a:t>
            </a:r>
            <a:r>
              <a:rPr dirty="0" spc="-15"/>
              <a:t>I	</a:t>
            </a:r>
            <a:r>
              <a:rPr dirty="0" spc="114"/>
              <a:t>T		</a:t>
            </a:r>
            <a:r>
              <a:rPr dirty="0" spc="-15"/>
              <a:t>I	</a:t>
            </a:r>
            <a:r>
              <a:rPr dirty="0" spc="70"/>
              <a:t>N </a:t>
            </a:r>
            <a:r>
              <a:rPr dirty="0" spc="-40"/>
              <a:t>G  </a:t>
            </a:r>
            <a:r>
              <a:rPr dirty="0" spc="-55"/>
              <a:t>0</a:t>
            </a:r>
            <a:r>
              <a:rPr dirty="0"/>
              <a:t>	</a:t>
            </a:r>
            <a:r>
              <a:rPr dirty="0" spc="-55"/>
              <a:t>1</a:t>
            </a:r>
            <a:r>
              <a:rPr dirty="0"/>
              <a:t>	</a:t>
            </a:r>
            <a:r>
              <a:rPr dirty="0" spc="-55"/>
              <a:t>2</a:t>
            </a:r>
            <a:r>
              <a:rPr dirty="0"/>
              <a:t>	</a:t>
            </a:r>
            <a:r>
              <a:rPr dirty="0" spc="-55"/>
              <a:t>3</a:t>
            </a:r>
            <a:r>
              <a:rPr dirty="0"/>
              <a:t>	</a:t>
            </a:r>
            <a:r>
              <a:rPr dirty="0" spc="-300"/>
              <a:t> </a:t>
            </a:r>
            <a:r>
              <a:rPr dirty="0" spc="-55"/>
              <a:t>4</a:t>
            </a:r>
            <a:r>
              <a:rPr dirty="0"/>
              <a:t>	</a:t>
            </a:r>
            <a:r>
              <a:rPr dirty="0" spc="-55"/>
              <a:t>5</a:t>
            </a:r>
            <a:r>
              <a:rPr dirty="0"/>
              <a:t>	</a:t>
            </a:r>
            <a:r>
              <a:rPr dirty="0" spc="-285"/>
              <a:t> </a:t>
            </a:r>
            <a:r>
              <a:rPr dirty="0" spc="-55"/>
              <a:t>6</a:t>
            </a:r>
            <a:r>
              <a:rPr dirty="0"/>
              <a:t>	</a:t>
            </a:r>
            <a:r>
              <a:rPr dirty="0" spc="-55"/>
              <a:t>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65669" y="1020836"/>
            <a:ext cx="329565" cy="19748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400" spc="125">
                <a:solidFill>
                  <a:srgbClr val="006EB8"/>
                </a:solidFill>
                <a:latin typeface="Trebuchet MS"/>
                <a:cs typeface="Trebuchet MS"/>
              </a:rPr>
              <a:t>D</a:t>
            </a:r>
            <a:r>
              <a:rPr dirty="0" sz="1400" spc="204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20"/>
              </a:spcBef>
              <a:tabLst>
                <a:tab pos="229870" algn="l"/>
              </a:tabLst>
            </a:pP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I</a:t>
            </a: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	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  <a:p>
            <a:pPr marL="229870" indent="-203835">
              <a:lnSpc>
                <a:spcPct val="100000"/>
              </a:lnSpc>
              <a:spcBef>
                <a:spcPts val="25"/>
              </a:spcBef>
              <a:buAutoNum type="alphaUcPeriod" startAt="19"/>
              <a:tabLst>
                <a:tab pos="230504" algn="l"/>
              </a:tabLst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  <a:p>
            <a:pPr marL="229870" indent="-214629">
              <a:lnSpc>
                <a:spcPct val="100000"/>
              </a:lnSpc>
              <a:spcBef>
                <a:spcPts val="20"/>
              </a:spcBef>
              <a:buAutoNum type="alphaUcPeriod" startAt="19"/>
              <a:tabLst>
                <a:tab pos="230504" algn="l"/>
              </a:tabLst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  <a:p>
            <a:pPr marL="17145">
              <a:lnSpc>
                <a:spcPct val="100000"/>
              </a:lnSpc>
              <a:spcBef>
                <a:spcPts val="20"/>
              </a:spcBef>
            </a:pPr>
            <a:r>
              <a:rPr dirty="0" sz="1400" spc="85">
                <a:solidFill>
                  <a:srgbClr val="006EB8"/>
                </a:solidFill>
                <a:latin typeface="Trebuchet MS"/>
                <a:cs typeface="Trebuchet MS"/>
              </a:rPr>
              <a:t>A</a:t>
            </a:r>
            <a:r>
              <a:rPr dirty="0" sz="1400" spc="24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  <a:p>
            <a:pPr marL="13335">
              <a:lnSpc>
                <a:spcPct val="100000"/>
              </a:lnSpc>
              <a:spcBef>
                <a:spcPts val="20"/>
              </a:spcBef>
            </a:pPr>
            <a:r>
              <a:rPr dirty="0" sz="1400" spc="70">
                <a:solidFill>
                  <a:srgbClr val="006EB8"/>
                </a:solidFill>
                <a:latin typeface="Trebuchet MS"/>
                <a:cs typeface="Trebuchet MS"/>
              </a:rPr>
              <a:t>N</a:t>
            </a:r>
            <a:r>
              <a:rPr dirty="0" sz="1400" spc="21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  <a:p>
            <a:pPr marL="19685">
              <a:lnSpc>
                <a:spcPct val="100000"/>
              </a:lnSpc>
              <a:spcBef>
                <a:spcPts val="20"/>
              </a:spcBef>
            </a:pPr>
            <a:r>
              <a:rPr dirty="0" sz="1400" spc="35">
                <a:solidFill>
                  <a:srgbClr val="006EB8"/>
                </a:solidFill>
                <a:latin typeface="Trebuchet MS"/>
                <a:cs typeface="Trebuchet MS"/>
              </a:rPr>
              <a:t>C</a:t>
            </a:r>
            <a:r>
              <a:rPr dirty="0" sz="1400" spc="26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7</a:t>
            </a:r>
            <a:endParaRPr sz="1400">
              <a:latin typeface="Trebuchet MS"/>
              <a:cs typeface="Trebuchet MS"/>
            </a:endParaRPr>
          </a:p>
          <a:p>
            <a:pPr marL="23495">
              <a:lnSpc>
                <a:spcPct val="100000"/>
              </a:lnSpc>
              <a:spcBef>
                <a:spcPts val="20"/>
              </a:spcBef>
            </a:pPr>
            <a:r>
              <a:rPr dirty="0" sz="1400" spc="65">
                <a:solidFill>
                  <a:srgbClr val="006EB8"/>
                </a:solidFill>
                <a:latin typeface="Trebuchet MS"/>
                <a:cs typeface="Trebuchet MS"/>
              </a:rPr>
              <a:t>E</a:t>
            </a:r>
            <a:r>
              <a:rPr dirty="0" sz="1400" spc="29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8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29026" y="1039079"/>
          <a:ext cx="1755139" cy="1962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5995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5995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2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774" y="263779"/>
            <a:ext cx="4006850" cy="322580"/>
          </a:xfrm>
          <a:custGeom>
            <a:avLst/>
            <a:gdLst/>
            <a:ahLst/>
            <a:cxnLst/>
            <a:rect l="l" t="t" r="r" b="b"/>
            <a:pathLst>
              <a:path w="4006850" h="322580">
                <a:moveTo>
                  <a:pt x="0" y="322351"/>
                </a:moveTo>
                <a:lnTo>
                  <a:pt x="4006443" y="322351"/>
                </a:lnTo>
                <a:lnTo>
                  <a:pt x="4006443" y="0"/>
                </a:lnTo>
                <a:lnTo>
                  <a:pt x="0" y="0"/>
                </a:lnTo>
                <a:lnTo>
                  <a:pt x="0" y="322351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248026"/>
            <a:ext cx="74993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774" y="586130"/>
            <a:ext cx="4006850" cy="2519045"/>
          </a:xfrm>
          <a:custGeom>
            <a:avLst/>
            <a:gdLst/>
            <a:ahLst/>
            <a:cxnLst/>
            <a:rect l="l" t="t" r="r" b="b"/>
            <a:pathLst>
              <a:path w="4006850" h="2519045">
                <a:moveTo>
                  <a:pt x="4006443" y="0"/>
                </a:moveTo>
                <a:lnTo>
                  <a:pt x="0" y="0"/>
                </a:lnTo>
                <a:lnTo>
                  <a:pt x="0" y="2518473"/>
                </a:lnTo>
                <a:lnTo>
                  <a:pt x="4006443" y="2518473"/>
                </a:lnTo>
                <a:lnTo>
                  <a:pt x="4006443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100" rIns="0" bIns="0" rtlCol="0" vert="horz">
            <a:spAutoFit/>
          </a:bodyPr>
          <a:lstStyle/>
          <a:p>
            <a:pPr marL="12700" marR="5080" indent="207645">
              <a:lnSpc>
                <a:spcPts val="1540"/>
              </a:lnSpc>
              <a:spcBef>
                <a:spcPts val="300"/>
              </a:spcBef>
              <a:tabLst>
                <a:tab pos="228600" algn="l"/>
                <a:tab pos="444500" algn="l"/>
                <a:tab pos="660400" algn="l"/>
                <a:tab pos="679450" algn="l"/>
                <a:tab pos="860425" algn="l"/>
                <a:tab pos="1092200" algn="l"/>
                <a:tab pos="1111885" algn="l"/>
                <a:tab pos="1290320" algn="l"/>
                <a:tab pos="1524635" algn="l"/>
              </a:tabLst>
            </a:pPr>
            <a:r>
              <a:rPr dirty="0" spc="65"/>
              <a:t>E</a:t>
            </a:r>
            <a:r>
              <a:rPr dirty="0" spc="380"/>
              <a:t> </a:t>
            </a:r>
            <a:r>
              <a:rPr dirty="0" spc="125"/>
              <a:t>D		</a:t>
            </a:r>
            <a:r>
              <a:rPr dirty="0" spc="-15"/>
              <a:t>I	</a:t>
            </a:r>
            <a:r>
              <a:rPr dirty="0" spc="114"/>
              <a:t>T		</a:t>
            </a:r>
            <a:r>
              <a:rPr dirty="0" spc="-15"/>
              <a:t>I	</a:t>
            </a:r>
            <a:r>
              <a:rPr dirty="0" spc="70"/>
              <a:t>N </a:t>
            </a:r>
            <a:r>
              <a:rPr dirty="0" spc="-40"/>
              <a:t>G  </a:t>
            </a:r>
            <a:r>
              <a:rPr dirty="0" spc="-55"/>
              <a:t>0</a:t>
            </a:r>
            <a:r>
              <a:rPr dirty="0"/>
              <a:t>	</a:t>
            </a:r>
            <a:r>
              <a:rPr dirty="0" spc="-55"/>
              <a:t>1</a:t>
            </a:r>
            <a:r>
              <a:rPr dirty="0"/>
              <a:t>	</a:t>
            </a:r>
            <a:r>
              <a:rPr dirty="0" spc="-55"/>
              <a:t>2</a:t>
            </a:r>
            <a:r>
              <a:rPr dirty="0"/>
              <a:t>	</a:t>
            </a:r>
            <a:r>
              <a:rPr dirty="0" spc="-55"/>
              <a:t>3</a:t>
            </a:r>
            <a:r>
              <a:rPr dirty="0"/>
              <a:t>	</a:t>
            </a:r>
            <a:r>
              <a:rPr dirty="0" spc="-300"/>
              <a:t> </a:t>
            </a:r>
            <a:r>
              <a:rPr dirty="0" spc="-55"/>
              <a:t>4</a:t>
            </a:r>
            <a:r>
              <a:rPr dirty="0"/>
              <a:t>	</a:t>
            </a:r>
            <a:r>
              <a:rPr dirty="0" spc="-55"/>
              <a:t>5</a:t>
            </a:r>
            <a:r>
              <a:rPr dirty="0"/>
              <a:t>	</a:t>
            </a:r>
            <a:r>
              <a:rPr dirty="0" spc="-285"/>
              <a:t> </a:t>
            </a:r>
            <a:r>
              <a:rPr dirty="0" spc="-55"/>
              <a:t>6</a:t>
            </a:r>
            <a:r>
              <a:rPr dirty="0"/>
              <a:t>	</a:t>
            </a:r>
            <a:r>
              <a:rPr dirty="0" spc="-55"/>
              <a:t>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65669" y="1020836"/>
            <a:ext cx="329565" cy="19748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400" spc="125">
                <a:solidFill>
                  <a:srgbClr val="006EB8"/>
                </a:solidFill>
                <a:latin typeface="Trebuchet MS"/>
                <a:cs typeface="Trebuchet MS"/>
              </a:rPr>
              <a:t>D</a:t>
            </a:r>
            <a:r>
              <a:rPr dirty="0" sz="1400" spc="204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20"/>
              </a:spcBef>
              <a:tabLst>
                <a:tab pos="229870" algn="l"/>
              </a:tabLst>
            </a:pP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I</a:t>
            </a: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	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  <a:p>
            <a:pPr marL="229870" indent="-203835">
              <a:lnSpc>
                <a:spcPct val="100000"/>
              </a:lnSpc>
              <a:spcBef>
                <a:spcPts val="25"/>
              </a:spcBef>
              <a:buAutoNum type="alphaUcPeriod" startAt="19"/>
              <a:tabLst>
                <a:tab pos="230504" algn="l"/>
              </a:tabLst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  <a:p>
            <a:pPr marL="229870" indent="-214629">
              <a:lnSpc>
                <a:spcPct val="100000"/>
              </a:lnSpc>
              <a:spcBef>
                <a:spcPts val="20"/>
              </a:spcBef>
              <a:buAutoNum type="alphaUcPeriod" startAt="19"/>
              <a:tabLst>
                <a:tab pos="230504" algn="l"/>
              </a:tabLst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  <a:p>
            <a:pPr marL="17145">
              <a:lnSpc>
                <a:spcPct val="100000"/>
              </a:lnSpc>
              <a:spcBef>
                <a:spcPts val="20"/>
              </a:spcBef>
            </a:pPr>
            <a:r>
              <a:rPr dirty="0" sz="1400" spc="85">
                <a:solidFill>
                  <a:srgbClr val="006EB8"/>
                </a:solidFill>
                <a:latin typeface="Trebuchet MS"/>
                <a:cs typeface="Trebuchet MS"/>
              </a:rPr>
              <a:t>A</a:t>
            </a:r>
            <a:r>
              <a:rPr dirty="0" sz="1400" spc="24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  <a:p>
            <a:pPr marL="13335">
              <a:lnSpc>
                <a:spcPct val="100000"/>
              </a:lnSpc>
              <a:spcBef>
                <a:spcPts val="20"/>
              </a:spcBef>
            </a:pPr>
            <a:r>
              <a:rPr dirty="0" sz="1400" spc="70">
                <a:solidFill>
                  <a:srgbClr val="006EB8"/>
                </a:solidFill>
                <a:latin typeface="Trebuchet MS"/>
                <a:cs typeface="Trebuchet MS"/>
              </a:rPr>
              <a:t>N</a:t>
            </a:r>
            <a:r>
              <a:rPr dirty="0" sz="1400" spc="21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  <a:p>
            <a:pPr marL="19685">
              <a:lnSpc>
                <a:spcPct val="100000"/>
              </a:lnSpc>
              <a:spcBef>
                <a:spcPts val="20"/>
              </a:spcBef>
            </a:pPr>
            <a:r>
              <a:rPr dirty="0" sz="1400" spc="35">
                <a:solidFill>
                  <a:srgbClr val="006EB8"/>
                </a:solidFill>
                <a:latin typeface="Trebuchet MS"/>
                <a:cs typeface="Trebuchet MS"/>
              </a:rPr>
              <a:t>C</a:t>
            </a:r>
            <a:r>
              <a:rPr dirty="0" sz="1400" spc="26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7</a:t>
            </a:r>
            <a:endParaRPr sz="1400">
              <a:latin typeface="Trebuchet MS"/>
              <a:cs typeface="Trebuchet MS"/>
            </a:endParaRPr>
          </a:p>
          <a:p>
            <a:pPr marL="23495">
              <a:lnSpc>
                <a:spcPct val="100000"/>
              </a:lnSpc>
              <a:spcBef>
                <a:spcPts val="20"/>
              </a:spcBef>
            </a:pPr>
            <a:r>
              <a:rPr dirty="0" sz="1400" spc="65">
                <a:solidFill>
                  <a:srgbClr val="006EB8"/>
                </a:solidFill>
                <a:latin typeface="Trebuchet MS"/>
                <a:cs typeface="Trebuchet MS"/>
              </a:rPr>
              <a:t>E</a:t>
            </a:r>
            <a:r>
              <a:rPr dirty="0" sz="1400" spc="29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8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29026" y="1039079"/>
          <a:ext cx="1755139" cy="1962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5995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5995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2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774" y="263779"/>
            <a:ext cx="4006850" cy="322580"/>
          </a:xfrm>
          <a:custGeom>
            <a:avLst/>
            <a:gdLst/>
            <a:ahLst/>
            <a:cxnLst/>
            <a:rect l="l" t="t" r="r" b="b"/>
            <a:pathLst>
              <a:path w="4006850" h="322580">
                <a:moveTo>
                  <a:pt x="0" y="322351"/>
                </a:moveTo>
                <a:lnTo>
                  <a:pt x="4006443" y="322351"/>
                </a:lnTo>
                <a:lnTo>
                  <a:pt x="4006443" y="0"/>
                </a:lnTo>
                <a:lnTo>
                  <a:pt x="0" y="0"/>
                </a:lnTo>
                <a:lnTo>
                  <a:pt x="0" y="322351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248026"/>
            <a:ext cx="74993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774" y="586130"/>
            <a:ext cx="4006850" cy="2519045"/>
          </a:xfrm>
          <a:custGeom>
            <a:avLst/>
            <a:gdLst/>
            <a:ahLst/>
            <a:cxnLst/>
            <a:rect l="l" t="t" r="r" b="b"/>
            <a:pathLst>
              <a:path w="4006850" h="2519045">
                <a:moveTo>
                  <a:pt x="4006443" y="0"/>
                </a:moveTo>
                <a:lnTo>
                  <a:pt x="0" y="0"/>
                </a:lnTo>
                <a:lnTo>
                  <a:pt x="0" y="2518473"/>
                </a:lnTo>
                <a:lnTo>
                  <a:pt x="4006443" y="2518473"/>
                </a:lnTo>
                <a:lnTo>
                  <a:pt x="4006443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100" rIns="0" bIns="0" rtlCol="0" vert="horz">
            <a:spAutoFit/>
          </a:bodyPr>
          <a:lstStyle/>
          <a:p>
            <a:pPr marL="12700" marR="5080" indent="207645">
              <a:lnSpc>
                <a:spcPts val="1540"/>
              </a:lnSpc>
              <a:spcBef>
                <a:spcPts val="300"/>
              </a:spcBef>
              <a:tabLst>
                <a:tab pos="228600" algn="l"/>
                <a:tab pos="444500" algn="l"/>
                <a:tab pos="660400" algn="l"/>
                <a:tab pos="679450" algn="l"/>
                <a:tab pos="860425" algn="l"/>
                <a:tab pos="1092200" algn="l"/>
                <a:tab pos="1111885" algn="l"/>
                <a:tab pos="1290320" algn="l"/>
                <a:tab pos="1524635" algn="l"/>
              </a:tabLst>
            </a:pPr>
            <a:r>
              <a:rPr dirty="0" spc="65"/>
              <a:t>E</a:t>
            </a:r>
            <a:r>
              <a:rPr dirty="0" spc="380"/>
              <a:t> </a:t>
            </a:r>
            <a:r>
              <a:rPr dirty="0" spc="125"/>
              <a:t>D		</a:t>
            </a:r>
            <a:r>
              <a:rPr dirty="0" spc="-15"/>
              <a:t>I	</a:t>
            </a:r>
            <a:r>
              <a:rPr dirty="0" spc="114"/>
              <a:t>T		</a:t>
            </a:r>
            <a:r>
              <a:rPr dirty="0" spc="-15"/>
              <a:t>I	</a:t>
            </a:r>
            <a:r>
              <a:rPr dirty="0" spc="70"/>
              <a:t>N </a:t>
            </a:r>
            <a:r>
              <a:rPr dirty="0" spc="-40"/>
              <a:t>G  </a:t>
            </a:r>
            <a:r>
              <a:rPr dirty="0" spc="-55"/>
              <a:t>0</a:t>
            </a:r>
            <a:r>
              <a:rPr dirty="0"/>
              <a:t>	</a:t>
            </a:r>
            <a:r>
              <a:rPr dirty="0" spc="-55"/>
              <a:t>1</a:t>
            </a:r>
            <a:r>
              <a:rPr dirty="0"/>
              <a:t>	</a:t>
            </a:r>
            <a:r>
              <a:rPr dirty="0" spc="-55"/>
              <a:t>2</a:t>
            </a:r>
            <a:r>
              <a:rPr dirty="0"/>
              <a:t>	</a:t>
            </a:r>
            <a:r>
              <a:rPr dirty="0" spc="-55"/>
              <a:t>3</a:t>
            </a:r>
            <a:r>
              <a:rPr dirty="0"/>
              <a:t>	</a:t>
            </a:r>
            <a:r>
              <a:rPr dirty="0" spc="-300"/>
              <a:t> </a:t>
            </a:r>
            <a:r>
              <a:rPr dirty="0" spc="-55"/>
              <a:t>4</a:t>
            </a:r>
            <a:r>
              <a:rPr dirty="0"/>
              <a:t>	</a:t>
            </a:r>
            <a:r>
              <a:rPr dirty="0" spc="-55"/>
              <a:t>5</a:t>
            </a:r>
            <a:r>
              <a:rPr dirty="0"/>
              <a:t>	</a:t>
            </a:r>
            <a:r>
              <a:rPr dirty="0" spc="-285"/>
              <a:t> </a:t>
            </a:r>
            <a:r>
              <a:rPr dirty="0" spc="-55"/>
              <a:t>6</a:t>
            </a:r>
            <a:r>
              <a:rPr dirty="0"/>
              <a:t>	</a:t>
            </a:r>
            <a:r>
              <a:rPr dirty="0" spc="-55"/>
              <a:t>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65669" y="1020836"/>
            <a:ext cx="329565" cy="19748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400" spc="125">
                <a:solidFill>
                  <a:srgbClr val="006EB8"/>
                </a:solidFill>
                <a:latin typeface="Trebuchet MS"/>
                <a:cs typeface="Trebuchet MS"/>
              </a:rPr>
              <a:t>D</a:t>
            </a:r>
            <a:r>
              <a:rPr dirty="0" sz="1400" spc="204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20"/>
              </a:spcBef>
              <a:tabLst>
                <a:tab pos="229870" algn="l"/>
              </a:tabLst>
            </a:pP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I</a:t>
            </a: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	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  <a:p>
            <a:pPr marL="229870" indent="-203835">
              <a:lnSpc>
                <a:spcPct val="100000"/>
              </a:lnSpc>
              <a:spcBef>
                <a:spcPts val="25"/>
              </a:spcBef>
              <a:buAutoNum type="alphaUcPeriod" startAt="19"/>
              <a:tabLst>
                <a:tab pos="230504" algn="l"/>
              </a:tabLst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  <a:p>
            <a:pPr marL="229870" indent="-214629">
              <a:lnSpc>
                <a:spcPct val="100000"/>
              </a:lnSpc>
              <a:spcBef>
                <a:spcPts val="20"/>
              </a:spcBef>
              <a:buAutoNum type="alphaUcPeriod" startAt="19"/>
              <a:tabLst>
                <a:tab pos="230504" algn="l"/>
              </a:tabLst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  <a:p>
            <a:pPr marL="17145">
              <a:lnSpc>
                <a:spcPct val="100000"/>
              </a:lnSpc>
              <a:spcBef>
                <a:spcPts val="20"/>
              </a:spcBef>
            </a:pPr>
            <a:r>
              <a:rPr dirty="0" sz="1400" spc="85">
                <a:solidFill>
                  <a:srgbClr val="006EB8"/>
                </a:solidFill>
                <a:latin typeface="Trebuchet MS"/>
                <a:cs typeface="Trebuchet MS"/>
              </a:rPr>
              <a:t>A</a:t>
            </a:r>
            <a:r>
              <a:rPr dirty="0" sz="1400" spc="24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  <a:p>
            <a:pPr marL="13335">
              <a:lnSpc>
                <a:spcPct val="100000"/>
              </a:lnSpc>
              <a:spcBef>
                <a:spcPts val="20"/>
              </a:spcBef>
            </a:pPr>
            <a:r>
              <a:rPr dirty="0" sz="1400" spc="70">
                <a:solidFill>
                  <a:srgbClr val="006EB8"/>
                </a:solidFill>
                <a:latin typeface="Trebuchet MS"/>
                <a:cs typeface="Trebuchet MS"/>
              </a:rPr>
              <a:t>N</a:t>
            </a:r>
            <a:r>
              <a:rPr dirty="0" sz="1400" spc="21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  <a:p>
            <a:pPr marL="19685">
              <a:lnSpc>
                <a:spcPct val="100000"/>
              </a:lnSpc>
              <a:spcBef>
                <a:spcPts val="20"/>
              </a:spcBef>
            </a:pPr>
            <a:r>
              <a:rPr dirty="0" sz="1400" spc="35">
                <a:solidFill>
                  <a:srgbClr val="006EB8"/>
                </a:solidFill>
                <a:latin typeface="Trebuchet MS"/>
                <a:cs typeface="Trebuchet MS"/>
              </a:rPr>
              <a:t>C</a:t>
            </a:r>
            <a:r>
              <a:rPr dirty="0" sz="1400" spc="26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7</a:t>
            </a:r>
            <a:endParaRPr sz="1400">
              <a:latin typeface="Trebuchet MS"/>
              <a:cs typeface="Trebuchet MS"/>
            </a:endParaRPr>
          </a:p>
          <a:p>
            <a:pPr marL="23495">
              <a:lnSpc>
                <a:spcPct val="100000"/>
              </a:lnSpc>
              <a:spcBef>
                <a:spcPts val="20"/>
              </a:spcBef>
            </a:pPr>
            <a:r>
              <a:rPr dirty="0" sz="1400" spc="65">
                <a:solidFill>
                  <a:srgbClr val="006EB8"/>
                </a:solidFill>
                <a:latin typeface="Trebuchet MS"/>
                <a:cs typeface="Trebuchet MS"/>
              </a:rPr>
              <a:t>E</a:t>
            </a:r>
            <a:r>
              <a:rPr dirty="0" sz="1400" spc="29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8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29026" y="1039079"/>
          <a:ext cx="1755139" cy="1962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5995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5995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2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774" y="263779"/>
            <a:ext cx="4006850" cy="322580"/>
          </a:xfrm>
          <a:custGeom>
            <a:avLst/>
            <a:gdLst/>
            <a:ahLst/>
            <a:cxnLst/>
            <a:rect l="l" t="t" r="r" b="b"/>
            <a:pathLst>
              <a:path w="4006850" h="322580">
                <a:moveTo>
                  <a:pt x="0" y="322351"/>
                </a:moveTo>
                <a:lnTo>
                  <a:pt x="4006443" y="322351"/>
                </a:lnTo>
                <a:lnTo>
                  <a:pt x="4006443" y="0"/>
                </a:lnTo>
                <a:lnTo>
                  <a:pt x="0" y="0"/>
                </a:lnTo>
                <a:lnTo>
                  <a:pt x="0" y="322351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248026"/>
            <a:ext cx="74993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774" y="586130"/>
            <a:ext cx="4006850" cy="2519045"/>
          </a:xfrm>
          <a:custGeom>
            <a:avLst/>
            <a:gdLst/>
            <a:ahLst/>
            <a:cxnLst/>
            <a:rect l="l" t="t" r="r" b="b"/>
            <a:pathLst>
              <a:path w="4006850" h="2519045">
                <a:moveTo>
                  <a:pt x="4006443" y="0"/>
                </a:moveTo>
                <a:lnTo>
                  <a:pt x="0" y="0"/>
                </a:lnTo>
                <a:lnTo>
                  <a:pt x="0" y="2518473"/>
                </a:lnTo>
                <a:lnTo>
                  <a:pt x="4006443" y="2518473"/>
                </a:lnTo>
                <a:lnTo>
                  <a:pt x="4006443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100" rIns="0" bIns="0" rtlCol="0" vert="horz">
            <a:spAutoFit/>
          </a:bodyPr>
          <a:lstStyle/>
          <a:p>
            <a:pPr marL="12700" marR="5080" indent="207645">
              <a:lnSpc>
                <a:spcPts val="1540"/>
              </a:lnSpc>
              <a:spcBef>
                <a:spcPts val="300"/>
              </a:spcBef>
              <a:tabLst>
                <a:tab pos="228600" algn="l"/>
                <a:tab pos="444500" algn="l"/>
                <a:tab pos="660400" algn="l"/>
                <a:tab pos="679450" algn="l"/>
                <a:tab pos="860425" algn="l"/>
                <a:tab pos="1092200" algn="l"/>
                <a:tab pos="1111885" algn="l"/>
                <a:tab pos="1290320" algn="l"/>
                <a:tab pos="1524635" algn="l"/>
              </a:tabLst>
            </a:pPr>
            <a:r>
              <a:rPr dirty="0" spc="65"/>
              <a:t>E</a:t>
            </a:r>
            <a:r>
              <a:rPr dirty="0" spc="380"/>
              <a:t> </a:t>
            </a:r>
            <a:r>
              <a:rPr dirty="0" spc="125"/>
              <a:t>D		</a:t>
            </a:r>
            <a:r>
              <a:rPr dirty="0" spc="-15"/>
              <a:t>I	</a:t>
            </a:r>
            <a:r>
              <a:rPr dirty="0" spc="114"/>
              <a:t>T		</a:t>
            </a:r>
            <a:r>
              <a:rPr dirty="0" spc="-15"/>
              <a:t>I	</a:t>
            </a:r>
            <a:r>
              <a:rPr dirty="0" spc="70"/>
              <a:t>N </a:t>
            </a:r>
            <a:r>
              <a:rPr dirty="0" spc="-40"/>
              <a:t>G  </a:t>
            </a:r>
            <a:r>
              <a:rPr dirty="0" spc="-55"/>
              <a:t>0</a:t>
            </a:r>
            <a:r>
              <a:rPr dirty="0"/>
              <a:t>	</a:t>
            </a:r>
            <a:r>
              <a:rPr dirty="0" spc="-55"/>
              <a:t>1</a:t>
            </a:r>
            <a:r>
              <a:rPr dirty="0"/>
              <a:t>	</a:t>
            </a:r>
            <a:r>
              <a:rPr dirty="0" spc="-55"/>
              <a:t>2</a:t>
            </a:r>
            <a:r>
              <a:rPr dirty="0"/>
              <a:t>	</a:t>
            </a:r>
            <a:r>
              <a:rPr dirty="0" spc="-55"/>
              <a:t>3</a:t>
            </a:r>
            <a:r>
              <a:rPr dirty="0"/>
              <a:t>	</a:t>
            </a:r>
            <a:r>
              <a:rPr dirty="0" spc="-300"/>
              <a:t> </a:t>
            </a:r>
            <a:r>
              <a:rPr dirty="0" spc="-55"/>
              <a:t>4</a:t>
            </a:r>
            <a:r>
              <a:rPr dirty="0"/>
              <a:t>	</a:t>
            </a:r>
            <a:r>
              <a:rPr dirty="0" spc="-55"/>
              <a:t>5</a:t>
            </a:r>
            <a:r>
              <a:rPr dirty="0"/>
              <a:t>	</a:t>
            </a:r>
            <a:r>
              <a:rPr dirty="0" spc="-285"/>
              <a:t> </a:t>
            </a:r>
            <a:r>
              <a:rPr dirty="0" spc="-55"/>
              <a:t>6</a:t>
            </a:r>
            <a:r>
              <a:rPr dirty="0"/>
              <a:t>	</a:t>
            </a:r>
            <a:r>
              <a:rPr dirty="0" spc="-55"/>
              <a:t>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65669" y="1020836"/>
            <a:ext cx="329565" cy="19748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400" spc="125">
                <a:solidFill>
                  <a:srgbClr val="006EB8"/>
                </a:solidFill>
                <a:latin typeface="Trebuchet MS"/>
                <a:cs typeface="Trebuchet MS"/>
              </a:rPr>
              <a:t>D</a:t>
            </a:r>
            <a:r>
              <a:rPr dirty="0" sz="1400" spc="204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20"/>
              </a:spcBef>
              <a:tabLst>
                <a:tab pos="229870" algn="l"/>
              </a:tabLst>
            </a:pP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I</a:t>
            </a: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	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  <a:p>
            <a:pPr marL="229870" indent="-203835">
              <a:lnSpc>
                <a:spcPct val="100000"/>
              </a:lnSpc>
              <a:spcBef>
                <a:spcPts val="25"/>
              </a:spcBef>
              <a:buAutoNum type="alphaUcPeriod" startAt="19"/>
              <a:tabLst>
                <a:tab pos="230504" algn="l"/>
              </a:tabLst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  <a:p>
            <a:pPr marL="229870" indent="-214629">
              <a:lnSpc>
                <a:spcPct val="100000"/>
              </a:lnSpc>
              <a:spcBef>
                <a:spcPts val="20"/>
              </a:spcBef>
              <a:buAutoNum type="alphaUcPeriod" startAt="19"/>
              <a:tabLst>
                <a:tab pos="230504" algn="l"/>
              </a:tabLst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  <a:p>
            <a:pPr marL="17145">
              <a:lnSpc>
                <a:spcPct val="100000"/>
              </a:lnSpc>
              <a:spcBef>
                <a:spcPts val="20"/>
              </a:spcBef>
            </a:pPr>
            <a:r>
              <a:rPr dirty="0" sz="1400" spc="85">
                <a:solidFill>
                  <a:srgbClr val="006EB8"/>
                </a:solidFill>
                <a:latin typeface="Trebuchet MS"/>
                <a:cs typeface="Trebuchet MS"/>
              </a:rPr>
              <a:t>A</a:t>
            </a:r>
            <a:r>
              <a:rPr dirty="0" sz="1400" spc="24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  <a:p>
            <a:pPr marL="13335">
              <a:lnSpc>
                <a:spcPct val="100000"/>
              </a:lnSpc>
              <a:spcBef>
                <a:spcPts val="20"/>
              </a:spcBef>
            </a:pPr>
            <a:r>
              <a:rPr dirty="0" sz="1400" spc="70">
                <a:solidFill>
                  <a:srgbClr val="006EB8"/>
                </a:solidFill>
                <a:latin typeface="Trebuchet MS"/>
                <a:cs typeface="Trebuchet MS"/>
              </a:rPr>
              <a:t>N</a:t>
            </a:r>
            <a:r>
              <a:rPr dirty="0" sz="1400" spc="21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  <a:p>
            <a:pPr marL="19685">
              <a:lnSpc>
                <a:spcPct val="100000"/>
              </a:lnSpc>
              <a:spcBef>
                <a:spcPts val="20"/>
              </a:spcBef>
            </a:pPr>
            <a:r>
              <a:rPr dirty="0" sz="1400" spc="35">
                <a:solidFill>
                  <a:srgbClr val="006EB8"/>
                </a:solidFill>
                <a:latin typeface="Trebuchet MS"/>
                <a:cs typeface="Trebuchet MS"/>
              </a:rPr>
              <a:t>C</a:t>
            </a:r>
            <a:r>
              <a:rPr dirty="0" sz="1400" spc="26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7</a:t>
            </a:r>
            <a:endParaRPr sz="1400">
              <a:latin typeface="Trebuchet MS"/>
              <a:cs typeface="Trebuchet MS"/>
            </a:endParaRPr>
          </a:p>
          <a:p>
            <a:pPr marL="23495">
              <a:lnSpc>
                <a:spcPct val="100000"/>
              </a:lnSpc>
              <a:spcBef>
                <a:spcPts val="20"/>
              </a:spcBef>
            </a:pPr>
            <a:r>
              <a:rPr dirty="0" sz="1400" spc="65">
                <a:solidFill>
                  <a:srgbClr val="006EB8"/>
                </a:solidFill>
                <a:latin typeface="Trebuchet MS"/>
                <a:cs typeface="Trebuchet MS"/>
              </a:rPr>
              <a:t>E</a:t>
            </a:r>
            <a:r>
              <a:rPr dirty="0" sz="1400" spc="29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8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29026" y="1039079"/>
          <a:ext cx="1755139" cy="1962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5995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5995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2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774" y="263779"/>
            <a:ext cx="4006850" cy="322580"/>
          </a:xfrm>
          <a:custGeom>
            <a:avLst/>
            <a:gdLst/>
            <a:ahLst/>
            <a:cxnLst/>
            <a:rect l="l" t="t" r="r" b="b"/>
            <a:pathLst>
              <a:path w="4006850" h="322580">
                <a:moveTo>
                  <a:pt x="0" y="322351"/>
                </a:moveTo>
                <a:lnTo>
                  <a:pt x="4006443" y="322351"/>
                </a:lnTo>
                <a:lnTo>
                  <a:pt x="4006443" y="0"/>
                </a:lnTo>
                <a:lnTo>
                  <a:pt x="0" y="0"/>
                </a:lnTo>
                <a:lnTo>
                  <a:pt x="0" y="322351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248026"/>
            <a:ext cx="74993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774" y="586130"/>
            <a:ext cx="4006850" cy="2519045"/>
          </a:xfrm>
          <a:custGeom>
            <a:avLst/>
            <a:gdLst/>
            <a:ahLst/>
            <a:cxnLst/>
            <a:rect l="l" t="t" r="r" b="b"/>
            <a:pathLst>
              <a:path w="4006850" h="2519045">
                <a:moveTo>
                  <a:pt x="4006443" y="0"/>
                </a:moveTo>
                <a:lnTo>
                  <a:pt x="0" y="0"/>
                </a:lnTo>
                <a:lnTo>
                  <a:pt x="0" y="2518473"/>
                </a:lnTo>
                <a:lnTo>
                  <a:pt x="4006443" y="2518473"/>
                </a:lnTo>
                <a:lnTo>
                  <a:pt x="4006443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100" rIns="0" bIns="0" rtlCol="0" vert="horz">
            <a:spAutoFit/>
          </a:bodyPr>
          <a:lstStyle/>
          <a:p>
            <a:pPr marL="12700" marR="5080" indent="207645">
              <a:lnSpc>
                <a:spcPts val="1540"/>
              </a:lnSpc>
              <a:spcBef>
                <a:spcPts val="300"/>
              </a:spcBef>
              <a:tabLst>
                <a:tab pos="228600" algn="l"/>
                <a:tab pos="444500" algn="l"/>
                <a:tab pos="660400" algn="l"/>
                <a:tab pos="679450" algn="l"/>
                <a:tab pos="860425" algn="l"/>
                <a:tab pos="1092200" algn="l"/>
                <a:tab pos="1111885" algn="l"/>
                <a:tab pos="1290320" algn="l"/>
                <a:tab pos="1524635" algn="l"/>
              </a:tabLst>
            </a:pPr>
            <a:r>
              <a:rPr dirty="0" spc="65"/>
              <a:t>E</a:t>
            </a:r>
            <a:r>
              <a:rPr dirty="0" spc="380"/>
              <a:t> </a:t>
            </a:r>
            <a:r>
              <a:rPr dirty="0" spc="125"/>
              <a:t>D		</a:t>
            </a:r>
            <a:r>
              <a:rPr dirty="0" spc="-15"/>
              <a:t>I	</a:t>
            </a:r>
            <a:r>
              <a:rPr dirty="0" spc="114"/>
              <a:t>T		</a:t>
            </a:r>
            <a:r>
              <a:rPr dirty="0" spc="-15"/>
              <a:t>I	</a:t>
            </a:r>
            <a:r>
              <a:rPr dirty="0" spc="70"/>
              <a:t>N </a:t>
            </a:r>
            <a:r>
              <a:rPr dirty="0" spc="-40"/>
              <a:t>G  </a:t>
            </a:r>
            <a:r>
              <a:rPr dirty="0" spc="-55"/>
              <a:t>0</a:t>
            </a:r>
            <a:r>
              <a:rPr dirty="0"/>
              <a:t>	</a:t>
            </a:r>
            <a:r>
              <a:rPr dirty="0" spc="-55"/>
              <a:t>1</a:t>
            </a:r>
            <a:r>
              <a:rPr dirty="0"/>
              <a:t>	</a:t>
            </a:r>
            <a:r>
              <a:rPr dirty="0" spc="-55"/>
              <a:t>2</a:t>
            </a:r>
            <a:r>
              <a:rPr dirty="0"/>
              <a:t>	</a:t>
            </a:r>
            <a:r>
              <a:rPr dirty="0" spc="-55"/>
              <a:t>3</a:t>
            </a:r>
            <a:r>
              <a:rPr dirty="0"/>
              <a:t>	</a:t>
            </a:r>
            <a:r>
              <a:rPr dirty="0" spc="-300"/>
              <a:t> </a:t>
            </a:r>
            <a:r>
              <a:rPr dirty="0" spc="-55"/>
              <a:t>4</a:t>
            </a:r>
            <a:r>
              <a:rPr dirty="0"/>
              <a:t>	</a:t>
            </a:r>
            <a:r>
              <a:rPr dirty="0" spc="-55"/>
              <a:t>5</a:t>
            </a:r>
            <a:r>
              <a:rPr dirty="0"/>
              <a:t>	</a:t>
            </a:r>
            <a:r>
              <a:rPr dirty="0" spc="-285"/>
              <a:t> </a:t>
            </a:r>
            <a:r>
              <a:rPr dirty="0" spc="-55"/>
              <a:t>6</a:t>
            </a:r>
            <a:r>
              <a:rPr dirty="0"/>
              <a:t>	</a:t>
            </a:r>
            <a:r>
              <a:rPr dirty="0" spc="-55"/>
              <a:t>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65669" y="1020836"/>
            <a:ext cx="329565" cy="19748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400" spc="125">
                <a:solidFill>
                  <a:srgbClr val="006EB8"/>
                </a:solidFill>
                <a:latin typeface="Trebuchet MS"/>
                <a:cs typeface="Trebuchet MS"/>
              </a:rPr>
              <a:t>D</a:t>
            </a:r>
            <a:r>
              <a:rPr dirty="0" sz="1400" spc="204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20"/>
              </a:spcBef>
              <a:tabLst>
                <a:tab pos="229870" algn="l"/>
              </a:tabLst>
            </a:pP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I</a:t>
            </a: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	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  <a:p>
            <a:pPr marL="229870" indent="-203835">
              <a:lnSpc>
                <a:spcPct val="100000"/>
              </a:lnSpc>
              <a:spcBef>
                <a:spcPts val="25"/>
              </a:spcBef>
              <a:buAutoNum type="alphaUcPeriod" startAt="19"/>
              <a:tabLst>
                <a:tab pos="230504" algn="l"/>
              </a:tabLst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  <a:p>
            <a:pPr marL="229870" indent="-214629">
              <a:lnSpc>
                <a:spcPct val="100000"/>
              </a:lnSpc>
              <a:spcBef>
                <a:spcPts val="20"/>
              </a:spcBef>
              <a:buAutoNum type="alphaUcPeriod" startAt="19"/>
              <a:tabLst>
                <a:tab pos="230504" algn="l"/>
              </a:tabLst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  <a:p>
            <a:pPr marL="17145">
              <a:lnSpc>
                <a:spcPct val="100000"/>
              </a:lnSpc>
              <a:spcBef>
                <a:spcPts val="20"/>
              </a:spcBef>
            </a:pPr>
            <a:r>
              <a:rPr dirty="0" sz="1400" spc="85">
                <a:solidFill>
                  <a:srgbClr val="006EB8"/>
                </a:solidFill>
                <a:latin typeface="Trebuchet MS"/>
                <a:cs typeface="Trebuchet MS"/>
              </a:rPr>
              <a:t>A</a:t>
            </a:r>
            <a:r>
              <a:rPr dirty="0" sz="1400" spc="24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  <a:p>
            <a:pPr marL="13335">
              <a:lnSpc>
                <a:spcPct val="100000"/>
              </a:lnSpc>
              <a:spcBef>
                <a:spcPts val="20"/>
              </a:spcBef>
            </a:pPr>
            <a:r>
              <a:rPr dirty="0" sz="1400" spc="70">
                <a:solidFill>
                  <a:srgbClr val="006EB8"/>
                </a:solidFill>
                <a:latin typeface="Trebuchet MS"/>
                <a:cs typeface="Trebuchet MS"/>
              </a:rPr>
              <a:t>N</a:t>
            </a:r>
            <a:r>
              <a:rPr dirty="0" sz="1400" spc="21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  <a:p>
            <a:pPr marL="19685">
              <a:lnSpc>
                <a:spcPct val="100000"/>
              </a:lnSpc>
              <a:spcBef>
                <a:spcPts val="20"/>
              </a:spcBef>
            </a:pPr>
            <a:r>
              <a:rPr dirty="0" sz="1400" spc="35">
                <a:solidFill>
                  <a:srgbClr val="006EB8"/>
                </a:solidFill>
                <a:latin typeface="Trebuchet MS"/>
                <a:cs typeface="Trebuchet MS"/>
              </a:rPr>
              <a:t>C</a:t>
            </a:r>
            <a:r>
              <a:rPr dirty="0" sz="1400" spc="26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7</a:t>
            </a:r>
            <a:endParaRPr sz="1400">
              <a:latin typeface="Trebuchet MS"/>
              <a:cs typeface="Trebuchet MS"/>
            </a:endParaRPr>
          </a:p>
          <a:p>
            <a:pPr marL="23495">
              <a:lnSpc>
                <a:spcPct val="100000"/>
              </a:lnSpc>
              <a:spcBef>
                <a:spcPts val="20"/>
              </a:spcBef>
            </a:pPr>
            <a:r>
              <a:rPr dirty="0" sz="1400" spc="65">
                <a:solidFill>
                  <a:srgbClr val="006EB8"/>
                </a:solidFill>
                <a:latin typeface="Trebuchet MS"/>
                <a:cs typeface="Trebuchet MS"/>
              </a:rPr>
              <a:t>E</a:t>
            </a:r>
            <a:r>
              <a:rPr dirty="0" sz="1400" spc="29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8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29026" y="1039079"/>
          <a:ext cx="1755139" cy="1962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5995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5995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2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774" y="263779"/>
            <a:ext cx="4006850" cy="322580"/>
          </a:xfrm>
          <a:custGeom>
            <a:avLst/>
            <a:gdLst/>
            <a:ahLst/>
            <a:cxnLst/>
            <a:rect l="l" t="t" r="r" b="b"/>
            <a:pathLst>
              <a:path w="4006850" h="322580">
                <a:moveTo>
                  <a:pt x="0" y="322351"/>
                </a:moveTo>
                <a:lnTo>
                  <a:pt x="4006443" y="322351"/>
                </a:lnTo>
                <a:lnTo>
                  <a:pt x="4006443" y="0"/>
                </a:lnTo>
                <a:lnTo>
                  <a:pt x="0" y="0"/>
                </a:lnTo>
                <a:lnTo>
                  <a:pt x="0" y="322351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248026"/>
            <a:ext cx="74993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774" y="586130"/>
            <a:ext cx="4006850" cy="2519045"/>
          </a:xfrm>
          <a:custGeom>
            <a:avLst/>
            <a:gdLst/>
            <a:ahLst/>
            <a:cxnLst/>
            <a:rect l="l" t="t" r="r" b="b"/>
            <a:pathLst>
              <a:path w="4006850" h="2519045">
                <a:moveTo>
                  <a:pt x="4006443" y="0"/>
                </a:moveTo>
                <a:lnTo>
                  <a:pt x="0" y="0"/>
                </a:lnTo>
                <a:lnTo>
                  <a:pt x="0" y="2518473"/>
                </a:lnTo>
                <a:lnTo>
                  <a:pt x="4006443" y="2518473"/>
                </a:lnTo>
                <a:lnTo>
                  <a:pt x="4006443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100" rIns="0" bIns="0" rtlCol="0" vert="horz">
            <a:spAutoFit/>
          </a:bodyPr>
          <a:lstStyle/>
          <a:p>
            <a:pPr marL="12700" marR="5080" indent="207645">
              <a:lnSpc>
                <a:spcPts val="1540"/>
              </a:lnSpc>
              <a:spcBef>
                <a:spcPts val="300"/>
              </a:spcBef>
              <a:tabLst>
                <a:tab pos="228600" algn="l"/>
                <a:tab pos="444500" algn="l"/>
                <a:tab pos="660400" algn="l"/>
                <a:tab pos="679450" algn="l"/>
                <a:tab pos="860425" algn="l"/>
                <a:tab pos="1092200" algn="l"/>
                <a:tab pos="1111885" algn="l"/>
                <a:tab pos="1290320" algn="l"/>
                <a:tab pos="1524635" algn="l"/>
              </a:tabLst>
            </a:pPr>
            <a:r>
              <a:rPr dirty="0" spc="65"/>
              <a:t>E</a:t>
            </a:r>
            <a:r>
              <a:rPr dirty="0" spc="380"/>
              <a:t> </a:t>
            </a:r>
            <a:r>
              <a:rPr dirty="0" spc="125"/>
              <a:t>D		</a:t>
            </a:r>
            <a:r>
              <a:rPr dirty="0" spc="-15"/>
              <a:t>I	</a:t>
            </a:r>
            <a:r>
              <a:rPr dirty="0" spc="114"/>
              <a:t>T		</a:t>
            </a:r>
            <a:r>
              <a:rPr dirty="0" spc="-15"/>
              <a:t>I	</a:t>
            </a:r>
            <a:r>
              <a:rPr dirty="0" spc="70"/>
              <a:t>N </a:t>
            </a:r>
            <a:r>
              <a:rPr dirty="0" spc="-40"/>
              <a:t>G  </a:t>
            </a:r>
            <a:r>
              <a:rPr dirty="0" spc="-55"/>
              <a:t>0</a:t>
            </a:r>
            <a:r>
              <a:rPr dirty="0"/>
              <a:t>	</a:t>
            </a:r>
            <a:r>
              <a:rPr dirty="0" spc="-55"/>
              <a:t>1</a:t>
            </a:r>
            <a:r>
              <a:rPr dirty="0"/>
              <a:t>	</a:t>
            </a:r>
            <a:r>
              <a:rPr dirty="0" spc="-55"/>
              <a:t>2</a:t>
            </a:r>
            <a:r>
              <a:rPr dirty="0"/>
              <a:t>	</a:t>
            </a:r>
            <a:r>
              <a:rPr dirty="0" spc="-55"/>
              <a:t>3</a:t>
            </a:r>
            <a:r>
              <a:rPr dirty="0"/>
              <a:t>	</a:t>
            </a:r>
            <a:r>
              <a:rPr dirty="0" spc="-300"/>
              <a:t> </a:t>
            </a:r>
            <a:r>
              <a:rPr dirty="0" spc="-55"/>
              <a:t>4</a:t>
            </a:r>
            <a:r>
              <a:rPr dirty="0"/>
              <a:t>	</a:t>
            </a:r>
            <a:r>
              <a:rPr dirty="0" spc="-55"/>
              <a:t>5</a:t>
            </a:r>
            <a:r>
              <a:rPr dirty="0"/>
              <a:t>	</a:t>
            </a:r>
            <a:r>
              <a:rPr dirty="0" spc="-285"/>
              <a:t> </a:t>
            </a:r>
            <a:r>
              <a:rPr dirty="0" spc="-55"/>
              <a:t>6</a:t>
            </a:r>
            <a:r>
              <a:rPr dirty="0"/>
              <a:t>	</a:t>
            </a:r>
            <a:r>
              <a:rPr dirty="0" spc="-55"/>
              <a:t>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65669" y="1020836"/>
            <a:ext cx="329565" cy="19748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400" spc="125">
                <a:solidFill>
                  <a:srgbClr val="006EB8"/>
                </a:solidFill>
                <a:latin typeface="Trebuchet MS"/>
                <a:cs typeface="Trebuchet MS"/>
              </a:rPr>
              <a:t>D</a:t>
            </a:r>
            <a:r>
              <a:rPr dirty="0" sz="1400" spc="204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20"/>
              </a:spcBef>
              <a:tabLst>
                <a:tab pos="229870" algn="l"/>
              </a:tabLst>
            </a:pP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I</a:t>
            </a: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	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  <a:p>
            <a:pPr marL="229870" indent="-203835">
              <a:lnSpc>
                <a:spcPct val="100000"/>
              </a:lnSpc>
              <a:spcBef>
                <a:spcPts val="25"/>
              </a:spcBef>
              <a:buAutoNum type="alphaUcPeriod" startAt="19"/>
              <a:tabLst>
                <a:tab pos="230504" algn="l"/>
              </a:tabLst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  <a:p>
            <a:pPr marL="229870" indent="-214629">
              <a:lnSpc>
                <a:spcPct val="100000"/>
              </a:lnSpc>
              <a:spcBef>
                <a:spcPts val="20"/>
              </a:spcBef>
              <a:buAutoNum type="alphaUcPeriod" startAt="19"/>
              <a:tabLst>
                <a:tab pos="230504" algn="l"/>
              </a:tabLst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  <a:p>
            <a:pPr marL="17145">
              <a:lnSpc>
                <a:spcPct val="100000"/>
              </a:lnSpc>
              <a:spcBef>
                <a:spcPts val="20"/>
              </a:spcBef>
            </a:pPr>
            <a:r>
              <a:rPr dirty="0" sz="1400" spc="85">
                <a:solidFill>
                  <a:srgbClr val="006EB8"/>
                </a:solidFill>
                <a:latin typeface="Trebuchet MS"/>
                <a:cs typeface="Trebuchet MS"/>
              </a:rPr>
              <a:t>A</a:t>
            </a:r>
            <a:r>
              <a:rPr dirty="0" sz="1400" spc="24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  <a:p>
            <a:pPr marL="13335">
              <a:lnSpc>
                <a:spcPct val="100000"/>
              </a:lnSpc>
              <a:spcBef>
                <a:spcPts val="20"/>
              </a:spcBef>
            </a:pPr>
            <a:r>
              <a:rPr dirty="0" sz="1400" spc="70">
                <a:solidFill>
                  <a:srgbClr val="006EB8"/>
                </a:solidFill>
                <a:latin typeface="Trebuchet MS"/>
                <a:cs typeface="Trebuchet MS"/>
              </a:rPr>
              <a:t>N</a:t>
            </a:r>
            <a:r>
              <a:rPr dirty="0" sz="1400" spc="21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  <a:p>
            <a:pPr marL="19685">
              <a:lnSpc>
                <a:spcPct val="100000"/>
              </a:lnSpc>
              <a:spcBef>
                <a:spcPts val="20"/>
              </a:spcBef>
            </a:pPr>
            <a:r>
              <a:rPr dirty="0" sz="1400" spc="35">
                <a:solidFill>
                  <a:srgbClr val="006EB8"/>
                </a:solidFill>
                <a:latin typeface="Trebuchet MS"/>
                <a:cs typeface="Trebuchet MS"/>
              </a:rPr>
              <a:t>C</a:t>
            </a:r>
            <a:r>
              <a:rPr dirty="0" sz="1400" spc="26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7</a:t>
            </a:r>
            <a:endParaRPr sz="1400">
              <a:latin typeface="Trebuchet MS"/>
              <a:cs typeface="Trebuchet MS"/>
            </a:endParaRPr>
          </a:p>
          <a:p>
            <a:pPr marL="23495">
              <a:lnSpc>
                <a:spcPct val="100000"/>
              </a:lnSpc>
              <a:spcBef>
                <a:spcPts val="20"/>
              </a:spcBef>
            </a:pPr>
            <a:r>
              <a:rPr dirty="0" sz="1400" spc="65">
                <a:solidFill>
                  <a:srgbClr val="006EB8"/>
                </a:solidFill>
                <a:latin typeface="Trebuchet MS"/>
                <a:cs typeface="Trebuchet MS"/>
              </a:rPr>
              <a:t>E</a:t>
            </a:r>
            <a:r>
              <a:rPr dirty="0" sz="1400" spc="29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8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29026" y="1039079"/>
          <a:ext cx="1755139" cy="1962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5995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5995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1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2">
                <a:tc>
                  <a:txBody>
                    <a:bodyPr/>
                    <a:lstStyle/>
                    <a:p>
                      <a:pPr algn="r" marR="5651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5665" y="58134"/>
            <a:ext cx="1217295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14">
                <a:solidFill>
                  <a:srgbClr val="3333B2"/>
                </a:solidFill>
                <a:latin typeface="Trebuchet MS"/>
                <a:cs typeface="Trebuchet MS"/>
              </a:rPr>
              <a:t>Brute</a:t>
            </a:r>
            <a:r>
              <a:rPr dirty="0" sz="2050" spc="-4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2050" spc="-165">
                <a:solidFill>
                  <a:srgbClr val="3333B2"/>
                </a:solidFill>
                <a:latin typeface="Trebuchet MS"/>
                <a:cs typeface="Trebuchet MS"/>
              </a:rPr>
              <a:t>Force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118625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1070315"/>
            <a:ext cx="3357879" cy="4597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80">
                <a:latin typeface="Trebuchet MS"/>
                <a:cs typeface="Trebuchet MS"/>
              </a:rPr>
              <a:t>Recursively </a:t>
            </a:r>
            <a:r>
              <a:rPr dirty="0" sz="1400" spc="-70">
                <a:latin typeface="Trebuchet MS"/>
                <a:cs typeface="Trebuchet MS"/>
              </a:rPr>
              <a:t>construct </a:t>
            </a:r>
            <a:r>
              <a:rPr dirty="0" sz="1400" spc="-75">
                <a:latin typeface="Trebuchet MS"/>
                <a:cs typeface="Trebuchet MS"/>
              </a:rPr>
              <a:t>an </a:t>
            </a:r>
            <a:r>
              <a:rPr dirty="0" sz="1400" spc="-80">
                <a:latin typeface="Trebuchet MS"/>
                <a:cs typeface="Trebuchet MS"/>
              </a:rPr>
              <a:t>alignment </a:t>
            </a:r>
            <a:r>
              <a:rPr dirty="0" sz="1400" spc="-75">
                <a:latin typeface="Trebuchet MS"/>
                <a:cs typeface="Trebuchet MS"/>
              </a:rPr>
              <a:t>column </a:t>
            </a:r>
            <a:r>
              <a:rPr dirty="0" sz="1400" spc="-90">
                <a:latin typeface="Trebuchet MS"/>
                <a:cs typeface="Trebuchet MS"/>
              </a:rPr>
              <a:t>by  </a:t>
            </a:r>
            <a:r>
              <a:rPr dirty="0" sz="1400" spc="-75">
                <a:latin typeface="Trebuchet MS"/>
                <a:cs typeface="Trebuchet MS"/>
              </a:rPr>
              <a:t>column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5665" y="58134"/>
            <a:ext cx="121729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14">
                <a:solidFill>
                  <a:srgbClr val="3333B2"/>
                </a:solidFill>
              </a:rPr>
              <a:t>Brute</a:t>
            </a:r>
            <a:r>
              <a:rPr dirty="0" sz="2050" spc="-45">
                <a:solidFill>
                  <a:srgbClr val="3333B2"/>
                </a:solidFill>
              </a:rPr>
              <a:t> </a:t>
            </a:r>
            <a:r>
              <a:rPr dirty="0" sz="2050" spc="-165">
                <a:solidFill>
                  <a:srgbClr val="3333B2"/>
                </a:solidFill>
              </a:rPr>
              <a:t>Force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18625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1070315"/>
            <a:ext cx="3513454" cy="1357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160655">
              <a:lnSpc>
                <a:spcPct val="100800"/>
              </a:lnSpc>
              <a:spcBef>
                <a:spcPts val="120"/>
              </a:spcBef>
            </a:pPr>
            <a:r>
              <a:rPr dirty="0" sz="1400" spc="-80">
                <a:latin typeface="Trebuchet MS"/>
                <a:cs typeface="Trebuchet MS"/>
              </a:rPr>
              <a:t>Recursively </a:t>
            </a:r>
            <a:r>
              <a:rPr dirty="0" sz="1400" spc="-70">
                <a:latin typeface="Trebuchet MS"/>
                <a:cs typeface="Trebuchet MS"/>
              </a:rPr>
              <a:t>construct </a:t>
            </a:r>
            <a:r>
              <a:rPr dirty="0" sz="1400" spc="-75">
                <a:latin typeface="Trebuchet MS"/>
                <a:cs typeface="Trebuchet MS"/>
              </a:rPr>
              <a:t>an </a:t>
            </a:r>
            <a:r>
              <a:rPr dirty="0" sz="1400" spc="-80">
                <a:latin typeface="Trebuchet MS"/>
                <a:cs typeface="Trebuchet MS"/>
              </a:rPr>
              <a:t>alignment </a:t>
            </a:r>
            <a:r>
              <a:rPr dirty="0" sz="1400" spc="-75">
                <a:latin typeface="Trebuchet MS"/>
                <a:cs typeface="Trebuchet MS"/>
              </a:rPr>
              <a:t>column </a:t>
            </a:r>
            <a:r>
              <a:rPr dirty="0" sz="1400" spc="-90">
                <a:latin typeface="Trebuchet MS"/>
                <a:cs typeface="Trebuchet MS"/>
              </a:rPr>
              <a:t>by  </a:t>
            </a:r>
            <a:r>
              <a:rPr dirty="0" sz="1400" spc="-75">
                <a:latin typeface="Trebuchet MS"/>
                <a:cs typeface="Trebuchet MS"/>
              </a:rPr>
              <a:t>column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800"/>
              </a:lnSpc>
              <a:spcBef>
                <a:spcPts val="300"/>
              </a:spcBef>
            </a:pPr>
            <a:r>
              <a:rPr dirty="0" sz="1400" spc="-45">
                <a:latin typeface="Trebuchet MS"/>
                <a:cs typeface="Trebuchet MS"/>
              </a:rPr>
              <a:t>Then </a:t>
            </a:r>
            <a:r>
              <a:rPr dirty="0" sz="1400" spc="-100">
                <a:latin typeface="Trebuchet MS"/>
                <a:cs typeface="Trebuchet MS"/>
              </a:rPr>
              <a:t>note, </a:t>
            </a:r>
            <a:r>
              <a:rPr dirty="0" sz="1400" spc="-70">
                <a:latin typeface="Trebuchet MS"/>
                <a:cs typeface="Trebuchet MS"/>
              </a:rPr>
              <a:t>that </a:t>
            </a:r>
            <a:r>
              <a:rPr dirty="0" sz="1400" spc="-100">
                <a:latin typeface="Trebuchet MS"/>
                <a:cs typeface="Trebuchet MS"/>
              </a:rPr>
              <a:t>for </a:t>
            </a:r>
            <a:r>
              <a:rPr dirty="0" sz="1400" spc="-85">
                <a:latin typeface="Trebuchet MS"/>
                <a:cs typeface="Trebuchet MS"/>
              </a:rPr>
              <a:t>extending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5">
                <a:latin typeface="Trebuchet MS"/>
                <a:cs typeface="Trebuchet MS"/>
              </a:rPr>
              <a:t>partially  </a:t>
            </a:r>
            <a:r>
              <a:rPr dirty="0" sz="1400" spc="-80">
                <a:latin typeface="Trebuchet MS"/>
                <a:cs typeface="Trebuchet MS"/>
              </a:rPr>
              <a:t>constructed alignment </a:t>
            </a:r>
            <a:r>
              <a:rPr dirty="0" sz="1400" spc="-95">
                <a:latin typeface="Trebuchet MS"/>
                <a:cs typeface="Trebuchet MS"/>
              </a:rPr>
              <a:t>optimally, one </a:t>
            </a:r>
            <a:r>
              <a:rPr dirty="0" sz="1400" spc="-75">
                <a:latin typeface="Trebuchet MS"/>
                <a:cs typeface="Trebuchet MS"/>
              </a:rPr>
              <a:t>only </a:t>
            </a:r>
            <a:r>
              <a:rPr dirty="0" sz="1400" spc="-105">
                <a:latin typeface="Trebuchet MS"/>
                <a:cs typeface="Trebuchet MS"/>
              </a:rPr>
              <a:t>needs 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80">
                <a:latin typeface="Trebuchet MS"/>
                <a:cs typeface="Trebuchet MS"/>
              </a:rPr>
              <a:t>know </a:t>
            </a:r>
            <a:r>
              <a:rPr dirty="0" sz="1400" spc="-95">
                <a:latin typeface="Trebuchet MS"/>
                <a:cs typeface="Trebuchet MS"/>
              </a:rPr>
              <a:t>the already </a:t>
            </a:r>
            <a:r>
              <a:rPr dirty="0" sz="1400" spc="-90">
                <a:latin typeface="Trebuchet MS"/>
                <a:cs typeface="Trebuchet MS"/>
              </a:rPr>
              <a:t>used </a:t>
            </a:r>
            <a:r>
              <a:rPr dirty="0" sz="1400" spc="-75">
                <a:latin typeface="Trebuchet MS"/>
                <a:cs typeface="Trebuchet MS"/>
              </a:rPr>
              <a:t>length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105">
                <a:latin typeface="Trebuchet MS"/>
                <a:cs typeface="Trebuchet MS"/>
              </a:rPr>
              <a:t>prefix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20" i="1">
                <a:latin typeface="LM Sans 12"/>
                <a:cs typeface="LM Sans 12"/>
              </a:rPr>
              <a:t>A  </a:t>
            </a:r>
            <a:r>
              <a:rPr dirty="0" sz="1400" spc="-75">
                <a:latin typeface="Trebuchet MS"/>
                <a:cs typeface="Trebuchet MS"/>
              </a:rPr>
              <a:t>and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length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105">
                <a:latin typeface="Trebuchet MS"/>
                <a:cs typeface="Trebuchet MS"/>
              </a:rPr>
              <a:t>prefix </a:t>
            </a:r>
            <a:r>
              <a:rPr dirty="0" sz="1400" spc="-85">
                <a:latin typeface="Trebuchet MS"/>
                <a:cs typeface="Trebuchet MS"/>
              </a:rPr>
              <a:t>of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B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65440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357" y="58134"/>
            <a:ext cx="76517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5">
                <a:solidFill>
                  <a:srgbClr val="3333B2"/>
                </a:solidFill>
              </a:rPr>
              <a:t>Outline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239692" y="485994"/>
            <a:ext cx="161914" cy="16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9692" y="1350115"/>
            <a:ext cx="161914" cy="161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9692" y="2042062"/>
            <a:ext cx="161914" cy="16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9692" y="2734009"/>
            <a:ext cx="161914" cy="16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0789" y="478325"/>
            <a:ext cx="2609850" cy="2729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01930" marR="555625" indent="-201930">
              <a:lnSpc>
                <a:spcPts val="1200"/>
              </a:lnSpc>
              <a:spcBef>
                <a:spcPts val="135"/>
              </a:spcBef>
              <a:buClr>
                <a:srgbClr val="FFFFFF"/>
              </a:buClr>
              <a:buSzPct val="120000"/>
              <a:buAutoNum type="arabicPlain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1: </a:t>
            </a:r>
            <a:r>
              <a:rPr dirty="0" sz="1000" spc="-55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Longest Increasing </a:t>
            </a:r>
            <a:r>
              <a:rPr dirty="0" sz="1000" spc="-80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Subsequence </a:t>
            </a:r>
            <a:r>
              <a:rPr dirty="0" sz="1000" spc="-8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1.1:</a:t>
            </a:r>
            <a:r>
              <a:rPr dirty="0" sz="1000" spc="155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000" spc="-45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Warm-up</a:t>
            </a:r>
            <a:endParaRPr sz="1000">
              <a:latin typeface="Arial"/>
              <a:cs typeface="Arial"/>
            </a:endParaRPr>
          </a:p>
          <a:p>
            <a:pPr lvl="1" marL="504190" indent="-163195">
              <a:lnSpc>
                <a:spcPts val="1150"/>
              </a:lnSpc>
              <a:buSzPct val="90000"/>
              <a:buAutoNum type="arabicPeriod" startAt="2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: </a:t>
            </a:r>
            <a:r>
              <a:rPr dirty="0" sz="1000" spc="-6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Subproblems </a:t>
            </a:r>
            <a:r>
              <a:rPr dirty="0" sz="1000" spc="-5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1000" spc="-6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Recurrence</a:t>
            </a:r>
            <a:r>
              <a:rPr dirty="0" sz="1000" spc="12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1000" spc="-4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Relation</a:t>
            </a:r>
            <a:endParaRPr sz="1000">
              <a:latin typeface="Arial"/>
              <a:cs typeface="Arial"/>
            </a:endParaRPr>
          </a:p>
          <a:p>
            <a:pPr lvl="1" marL="341630" marR="640715">
              <a:lnSpc>
                <a:spcPts val="1200"/>
              </a:lnSpc>
              <a:spcBef>
                <a:spcPts val="40"/>
              </a:spcBef>
              <a:buSzPct val="90000"/>
              <a:buAutoNum type="arabicPeriod" startAt="2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: </a:t>
            </a:r>
            <a:r>
              <a:rPr dirty="0" sz="1000" spc="-4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Reconstructing </a:t>
            </a:r>
            <a:r>
              <a:rPr dirty="0" sz="1000" spc="-8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a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Solution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1.4: </a:t>
            </a:r>
            <a:r>
              <a:rPr dirty="0" sz="1000" spc="-6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Subproblems</a:t>
            </a:r>
            <a:r>
              <a:rPr dirty="0" sz="1000" spc="-2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1000" spc="-5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Revisited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575"/>
              </a:spcBef>
              <a:buClr>
                <a:srgbClr val="FFFFFF"/>
              </a:buClr>
              <a:buSzPct val="120000"/>
              <a:buAutoNum type="arabicPlain"/>
              <a:tabLst>
                <a:tab pos="201930" algn="l"/>
              </a:tabLst>
            </a:pPr>
            <a:r>
              <a:rPr dirty="0" sz="1000" spc="-35">
                <a:solidFill>
                  <a:srgbClr val="3333B2"/>
                </a:solidFill>
                <a:latin typeface="Arial"/>
                <a:cs typeface="Arial"/>
                <a:hlinkClick r:id="rId8" action="ppaction://hlinksldjump"/>
              </a:rPr>
              <a:t>2: </a:t>
            </a:r>
            <a:r>
              <a:rPr dirty="0" sz="1000" spc="-5">
                <a:solidFill>
                  <a:srgbClr val="3333B2"/>
                </a:solidFill>
                <a:latin typeface="Arial"/>
                <a:cs typeface="Arial"/>
                <a:hlinkClick r:id="rId8" action="ppaction://hlinksldjump"/>
              </a:rPr>
              <a:t>Edit</a:t>
            </a:r>
            <a:r>
              <a:rPr dirty="0" sz="1000" spc="5">
                <a:solidFill>
                  <a:srgbClr val="3333B2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000" spc="-40">
                <a:solidFill>
                  <a:srgbClr val="3333B2"/>
                </a:solidFill>
                <a:latin typeface="Arial"/>
                <a:cs typeface="Arial"/>
                <a:hlinkClick r:id="rId8" action="ppaction://hlinksldjump"/>
              </a:rPr>
              <a:t>Distance</a:t>
            </a:r>
            <a:endParaRPr sz="1000">
              <a:latin typeface="Arial"/>
              <a:cs typeface="Arial"/>
            </a:endParaRPr>
          </a:p>
          <a:p>
            <a:pPr lvl="1" marL="504190" indent="-163195">
              <a:lnSpc>
                <a:spcPts val="1175"/>
              </a:lnSpc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:</a:t>
            </a:r>
            <a:r>
              <a:rPr dirty="0" sz="1000" spc="160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000" spc="-20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Algorithm</a:t>
            </a:r>
            <a:endParaRPr sz="1000">
              <a:latin typeface="Arial"/>
              <a:cs typeface="Arial"/>
            </a:endParaRPr>
          </a:p>
          <a:p>
            <a:pPr lvl="1" marL="341630" marR="640715">
              <a:lnSpc>
                <a:spcPts val="1200"/>
              </a:lnSpc>
              <a:spcBef>
                <a:spcPts val="4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latin typeface="Arial"/>
                <a:cs typeface="Arial"/>
                <a:hlinkClick r:id="rId9" action="ppaction://hlinksldjump"/>
              </a:rPr>
              <a:t>: </a:t>
            </a:r>
            <a:r>
              <a:rPr dirty="0" sz="1000" spc="-40">
                <a:latin typeface="Arial"/>
                <a:cs typeface="Arial"/>
                <a:hlinkClick r:id="rId9" action="ppaction://hlinksldjump"/>
              </a:rPr>
              <a:t>Reconstructing </a:t>
            </a:r>
            <a:r>
              <a:rPr dirty="0" sz="1000" spc="-80">
                <a:latin typeface="Arial"/>
                <a:cs typeface="Arial"/>
                <a:hlinkClick r:id="rId9" action="ppaction://hlinksldjump"/>
              </a:rPr>
              <a:t>a </a:t>
            </a:r>
            <a:r>
              <a:rPr dirty="0" sz="1000" spc="-25">
                <a:latin typeface="Arial"/>
                <a:cs typeface="Arial"/>
                <a:hlinkClick r:id="rId9" action="ppaction://hlinksldjump"/>
              </a:rPr>
              <a:t>Solution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2.3: </a:t>
            </a:r>
            <a:r>
              <a:rPr dirty="0" sz="1000" spc="-3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Final</a:t>
            </a:r>
            <a:r>
              <a:rPr dirty="0" sz="100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1000" spc="-7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Remarks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415"/>
              </a:spcBef>
              <a:buClr>
                <a:srgbClr val="FFFFFF"/>
              </a:buClr>
              <a:buSzPct val="120000"/>
              <a:buAutoNum type="arabicPlain" startAt="3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11" action="ppaction://hlinksldjump"/>
              </a:rPr>
              <a:t>3:</a:t>
            </a:r>
            <a:r>
              <a:rPr dirty="0" sz="1000" spc="160">
                <a:solidFill>
                  <a:srgbClr val="D6D6E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1000" spc="-55">
                <a:solidFill>
                  <a:srgbClr val="D6D6EF"/>
                </a:solidFill>
                <a:latin typeface="Arial"/>
                <a:cs typeface="Arial"/>
                <a:hlinkClick r:id="rId11" action="ppaction://hlinksldjump"/>
              </a:rPr>
              <a:t>Knapsack</a:t>
            </a:r>
            <a:endParaRPr sz="1000">
              <a:latin typeface="Arial"/>
              <a:cs typeface="Arial"/>
            </a:endParaRPr>
          </a:p>
          <a:p>
            <a:pPr lvl="1" marL="341630" marR="420370">
              <a:lnSpc>
                <a:spcPts val="1200"/>
              </a:lnSpc>
              <a:spcBef>
                <a:spcPts val="2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: </a:t>
            </a:r>
            <a:r>
              <a:rPr dirty="0" sz="1000" spc="-5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Knapsack </a:t>
            </a:r>
            <a:r>
              <a:rPr dirty="0" sz="100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with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Repetitions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 3.2: </a:t>
            </a:r>
            <a:r>
              <a:rPr dirty="0" sz="1000" spc="-5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Knapsack </a:t>
            </a: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without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Repetitions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 3.3: </a:t>
            </a:r>
            <a:r>
              <a:rPr dirty="0" sz="1000" spc="-30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Final</a:t>
            </a:r>
            <a:r>
              <a:rPr dirty="0" sz="1000" spc="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1000" spc="-7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Remarks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409"/>
              </a:spcBef>
              <a:buClr>
                <a:srgbClr val="FFFFFF"/>
              </a:buClr>
              <a:buSzPct val="120000"/>
              <a:buAutoNum type="arabicPlain" startAt="3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4: </a:t>
            </a:r>
            <a:r>
              <a:rPr dirty="0" sz="1000" spc="-50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Chain </a:t>
            </a:r>
            <a:r>
              <a:rPr dirty="0" sz="1000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Matrix</a:t>
            </a:r>
            <a:r>
              <a:rPr dirty="0" sz="1000" spc="-135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dirty="0" sz="1000" spc="-10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Multiplication</a:t>
            </a:r>
            <a:endParaRPr sz="1000">
              <a:latin typeface="Arial"/>
              <a:cs typeface="Arial"/>
            </a:endParaRPr>
          </a:p>
          <a:p>
            <a:pPr lvl="1" marL="341630" marR="541020">
              <a:lnSpc>
                <a:spcPts val="1200"/>
              </a:lnSpc>
              <a:spcBef>
                <a:spcPts val="2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: </a:t>
            </a:r>
            <a:r>
              <a:rPr dirty="0" sz="1000" spc="-5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Chain </a:t>
            </a:r>
            <a:r>
              <a:rPr dirty="0" sz="100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Matrix </a:t>
            </a:r>
            <a:r>
              <a:rPr dirty="0" sz="1000" spc="-1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Multiplication </a:t>
            </a:r>
            <a:r>
              <a:rPr dirty="0" sz="1000" spc="-1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4.2:</a:t>
            </a:r>
            <a:r>
              <a:rPr dirty="0" sz="1000" spc="155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1000" spc="-6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Summary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2725" y="58134"/>
            <a:ext cx="2643505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0">
                <a:solidFill>
                  <a:srgbClr val="3333B2"/>
                </a:solidFill>
                <a:latin typeface="Trebuchet MS"/>
                <a:cs typeface="Trebuchet MS"/>
              </a:rPr>
              <a:t>Reconstructing </a:t>
            </a:r>
            <a:r>
              <a:rPr dirty="0" sz="2050" spc="-160">
                <a:solidFill>
                  <a:srgbClr val="3333B2"/>
                </a:solidFill>
                <a:latin typeface="Trebuchet MS"/>
                <a:cs typeface="Trebuchet MS"/>
              </a:rPr>
              <a:t>a</a:t>
            </a:r>
            <a:r>
              <a:rPr dirty="0" sz="2050" spc="12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2050" spc="-114">
                <a:solidFill>
                  <a:srgbClr val="3333B2"/>
                </a:solidFill>
                <a:latin typeface="Trebuchet MS"/>
                <a:cs typeface="Trebuchet MS"/>
              </a:rPr>
              <a:t>Solution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72165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605711"/>
            <a:ext cx="3449320" cy="4597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35">
                <a:latin typeface="Trebuchet MS"/>
                <a:cs typeface="Trebuchet MS"/>
              </a:rPr>
              <a:t>To </a:t>
            </a:r>
            <a:r>
              <a:rPr dirty="0" sz="1400" spc="-80">
                <a:latin typeface="Trebuchet MS"/>
                <a:cs typeface="Trebuchet MS"/>
              </a:rPr>
              <a:t>reconstruct a </a:t>
            </a:r>
            <a:r>
              <a:rPr dirty="0" sz="1400" spc="-75">
                <a:latin typeface="Trebuchet MS"/>
                <a:cs typeface="Trebuchet MS"/>
              </a:rPr>
              <a:t>solution,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45">
                <a:latin typeface="Trebuchet MS"/>
                <a:cs typeface="Trebuchet MS"/>
              </a:rPr>
              <a:t>go </a:t>
            </a:r>
            <a:r>
              <a:rPr dirty="0" sz="1400" spc="-75">
                <a:latin typeface="Trebuchet MS"/>
                <a:cs typeface="Trebuchet MS"/>
              </a:rPr>
              <a:t>back </a:t>
            </a:r>
            <a:r>
              <a:rPr dirty="0" sz="1400" spc="-85">
                <a:latin typeface="Trebuchet MS"/>
                <a:cs typeface="Trebuchet MS"/>
              </a:rPr>
              <a:t>from </a:t>
            </a:r>
            <a:r>
              <a:rPr dirty="0" sz="1400" spc="-95">
                <a:latin typeface="Trebuchet MS"/>
                <a:cs typeface="Trebuchet MS"/>
              </a:rPr>
              <a:t>the  </a:t>
            </a:r>
            <a:r>
              <a:rPr dirty="0" sz="1400" spc="-105">
                <a:latin typeface="Trebuchet MS"/>
                <a:cs typeface="Trebuchet MS"/>
              </a:rPr>
              <a:t>cell </a:t>
            </a:r>
            <a:r>
              <a:rPr dirty="0" sz="1400" spc="20">
                <a:latin typeface="LM Sans 12"/>
                <a:cs typeface="LM Sans 12"/>
              </a:rPr>
              <a:t>(</a:t>
            </a:r>
            <a:r>
              <a:rPr dirty="0" sz="1400" spc="20" i="1">
                <a:latin typeface="LM Sans 12"/>
                <a:cs typeface="LM Sans 12"/>
              </a:rPr>
              <a:t>n, </a:t>
            </a:r>
            <a:r>
              <a:rPr dirty="0" sz="1400" spc="30" i="1">
                <a:latin typeface="LM Sans 12"/>
                <a:cs typeface="LM Sans 12"/>
              </a:rPr>
              <a:t>m</a:t>
            </a:r>
            <a:r>
              <a:rPr dirty="0" sz="1400" spc="30">
                <a:latin typeface="LM Sans 12"/>
                <a:cs typeface="LM Sans 12"/>
              </a:rPr>
              <a:t>)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105">
                <a:latin typeface="Trebuchet MS"/>
                <a:cs typeface="Trebuchet MS"/>
              </a:rPr>
              <a:t>cell </a:t>
            </a:r>
            <a:r>
              <a:rPr dirty="0" sz="1400" spc="-15">
                <a:latin typeface="LM Sans 12"/>
                <a:cs typeface="LM Sans 12"/>
              </a:rPr>
              <a:t>(</a:t>
            </a:r>
            <a:r>
              <a:rPr dirty="0" sz="1400" spc="-15">
                <a:latin typeface="Trebuchet MS"/>
                <a:cs typeface="Trebuchet MS"/>
              </a:rPr>
              <a:t>0</a:t>
            </a:r>
            <a:r>
              <a:rPr dirty="0" sz="1400" spc="-15" i="1">
                <a:latin typeface="LM Sans 12"/>
                <a:cs typeface="LM Sans 12"/>
              </a:rPr>
              <a:t>, </a:t>
            </a:r>
            <a:r>
              <a:rPr dirty="0" sz="1400" spc="-20">
                <a:latin typeface="Trebuchet MS"/>
                <a:cs typeface="Trebuchet MS"/>
              </a:rPr>
              <a:t>0</a:t>
            </a:r>
            <a:r>
              <a:rPr dirty="0" sz="1400" spc="-20">
                <a:latin typeface="LM Sans 12"/>
                <a:cs typeface="LM Sans 12"/>
              </a:rPr>
              <a:t>)</a:t>
            </a:r>
            <a:endParaRPr sz="1400">
              <a:latin typeface="LM Sans 12"/>
              <a:cs typeface="LM Sans 12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1066" y="58134"/>
            <a:ext cx="146558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05">
                <a:solidFill>
                  <a:srgbClr val="3333B2"/>
                </a:solidFill>
              </a:rPr>
              <a:t>Running</a:t>
            </a:r>
            <a:r>
              <a:rPr dirty="0" sz="2050" spc="-35">
                <a:solidFill>
                  <a:srgbClr val="3333B2"/>
                </a:solidFill>
              </a:rPr>
              <a:t> </a:t>
            </a:r>
            <a:r>
              <a:rPr dirty="0" sz="2050" spc="-125">
                <a:solidFill>
                  <a:srgbClr val="3333B2"/>
                </a:solidFill>
              </a:rPr>
              <a:t>Time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97186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3300" y="855926"/>
            <a:ext cx="3658870" cy="1433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63500" marR="296545">
              <a:lnSpc>
                <a:spcPct val="100800"/>
              </a:lnSpc>
              <a:spcBef>
                <a:spcPts val="120"/>
              </a:spcBef>
            </a:pPr>
            <a:r>
              <a:rPr dirty="0" sz="1400" spc="-85">
                <a:latin typeface="Trebuchet MS"/>
                <a:cs typeface="Trebuchet MS"/>
              </a:rPr>
              <a:t>Essentially,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algorithm </a:t>
            </a:r>
            <a:r>
              <a:rPr dirty="0" sz="1400" spc="-80">
                <a:latin typeface="Trebuchet MS"/>
                <a:cs typeface="Trebuchet MS"/>
              </a:rPr>
              <a:t>computes </a:t>
            </a:r>
            <a:r>
              <a:rPr dirty="0" sz="1400" spc="5" i="1">
                <a:latin typeface="LM Sans 12"/>
                <a:cs typeface="LM Sans 12"/>
              </a:rPr>
              <a:t>F</a:t>
            </a:r>
            <a:r>
              <a:rPr dirty="0" baseline="-11111" sz="1500" spc="7" i="1">
                <a:latin typeface="LM Sans 10"/>
                <a:cs typeface="LM Sans 10"/>
              </a:rPr>
              <a:t>n </a:t>
            </a:r>
            <a:r>
              <a:rPr dirty="0" sz="1400" spc="-65">
                <a:latin typeface="Trebuchet MS"/>
                <a:cs typeface="Trebuchet MS"/>
              </a:rPr>
              <a:t>as </a:t>
            </a:r>
            <a:r>
              <a:rPr dirty="0" sz="1400" spc="-100">
                <a:latin typeface="Trebuchet MS"/>
                <a:cs typeface="Trebuchet MS"/>
              </a:rPr>
              <a:t>the  </a:t>
            </a:r>
            <a:r>
              <a:rPr dirty="0" sz="1400" spc="-60">
                <a:latin typeface="Trebuchet MS"/>
                <a:cs typeface="Trebuchet MS"/>
              </a:rPr>
              <a:t>sum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5" i="1">
                <a:latin typeface="LM Sans 12"/>
                <a:cs typeface="LM Sans 12"/>
              </a:rPr>
              <a:t>F</a:t>
            </a:r>
            <a:r>
              <a:rPr dirty="0" baseline="-11111" sz="1500" spc="7" i="1">
                <a:latin typeface="LM Sans 10"/>
                <a:cs typeface="LM Sans 10"/>
              </a:rPr>
              <a:t>n</a:t>
            </a:r>
            <a:r>
              <a:rPr dirty="0" baseline="-11111" sz="1500" spc="67" i="1">
                <a:latin typeface="LM Sans 10"/>
                <a:cs typeface="LM Sans 10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1’s</a:t>
            </a:r>
            <a:endParaRPr sz="14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310"/>
              </a:spcBef>
            </a:pPr>
            <a:r>
              <a:rPr dirty="0" sz="1400" spc="-85">
                <a:latin typeface="Trebuchet MS"/>
                <a:cs typeface="Trebuchet MS"/>
              </a:rPr>
              <a:t>Hence </a:t>
            </a:r>
            <a:r>
              <a:rPr dirty="0" sz="1400" spc="-65">
                <a:latin typeface="Trebuchet MS"/>
                <a:cs typeface="Trebuchet MS"/>
              </a:rPr>
              <a:t>its </a:t>
            </a:r>
            <a:r>
              <a:rPr dirty="0" sz="1400" spc="-60">
                <a:latin typeface="Trebuchet MS"/>
                <a:cs typeface="Trebuchet MS"/>
              </a:rPr>
              <a:t>running </a:t>
            </a:r>
            <a:r>
              <a:rPr dirty="0" sz="1400" spc="-95">
                <a:latin typeface="Trebuchet MS"/>
                <a:cs typeface="Trebuchet MS"/>
              </a:rPr>
              <a:t>time </a:t>
            </a:r>
            <a:r>
              <a:rPr dirty="0" sz="1400" spc="-60">
                <a:latin typeface="Trebuchet MS"/>
                <a:cs typeface="Trebuchet MS"/>
              </a:rPr>
              <a:t>is</a:t>
            </a:r>
            <a:r>
              <a:rPr dirty="0" sz="1400" spc="120">
                <a:latin typeface="Trebuchet MS"/>
                <a:cs typeface="Trebuchet MS"/>
              </a:rPr>
              <a:t> </a:t>
            </a:r>
            <a:r>
              <a:rPr dirty="0" sz="1400" spc="45" i="1">
                <a:latin typeface="LM Sans 12"/>
                <a:cs typeface="LM Sans 12"/>
              </a:rPr>
              <a:t>O</a:t>
            </a:r>
            <a:r>
              <a:rPr dirty="0" sz="1400" spc="45">
                <a:latin typeface="LM Sans 12"/>
                <a:cs typeface="LM Sans 12"/>
              </a:rPr>
              <a:t>(</a:t>
            </a:r>
            <a:r>
              <a:rPr dirty="0" sz="1400" spc="45" i="1">
                <a:latin typeface="LM Sans 12"/>
                <a:cs typeface="LM Sans 12"/>
              </a:rPr>
              <a:t>F</a:t>
            </a:r>
            <a:r>
              <a:rPr dirty="0" baseline="-11111" sz="1500" spc="67" i="1">
                <a:latin typeface="LM Sans 10"/>
                <a:cs typeface="LM Sans 10"/>
              </a:rPr>
              <a:t>n</a:t>
            </a:r>
            <a:r>
              <a:rPr dirty="0" sz="1400" spc="45">
                <a:latin typeface="LM Sans 12"/>
                <a:cs typeface="LM Sans 12"/>
              </a:rPr>
              <a:t>)</a:t>
            </a:r>
            <a:endParaRPr sz="1400">
              <a:latin typeface="LM Sans 12"/>
              <a:cs typeface="LM Sans 12"/>
            </a:endParaRPr>
          </a:p>
          <a:p>
            <a:pPr marL="63500" marR="55880">
              <a:lnSpc>
                <a:spcPct val="109700"/>
              </a:lnSpc>
              <a:spcBef>
                <a:spcPts val="150"/>
              </a:spcBef>
            </a:pPr>
            <a:r>
              <a:rPr dirty="0" sz="1400" spc="-5">
                <a:latin typeface="Trebuchet MS"/>
                <a:cs typeface="Trebuchet MS"/>
              </a:rPr>
              <a:t>But </a:t>
            </a:r>
            <a:r>
              <a:rPr dirty="0" sz="1400" spc="-60">
                <a:latin typeface="Trebuchet MS"/>
                <a:cs typeface="Trebuchet MS"/>
              </a:rPr>
              <a:t>Fibonacci </a:t>
            </a:r>
            <a:r>
              <a:rPr dirty="0" sz="1400" spc="-80">
                <a:latin typeface="Trebuchet MS"/>
                <a:cs typeface="Trebuchet MS"/>
              </a:rPr>
              <a:t>numbers </a:t>
            </a:r>
            <a:r>
              <a:rPr dirty="0" sz="1400" spc="-85">
                <a:latin typeface="Trebuchet MS"/>
                <a:cs typeface="Trebuchet MS"/>
              </a:rPr>
              <a:t>grow</a:t>
            </a:r>
            <a:r>
              <a:rPr dirty="0" sz="1400" spc="-85">
                <a:solidFill>
                  <a:srgbClr val="3333B2"/>
                </a:solidFill>
                <a:latin typeface="Trebuchet MS"/>
                <a:cs typeface="Trebuchet MS"/>
              </a:rPr>
              <a:t>exponentially fast</a:t>
            </a:r>
            <a:r>
              <a:rPr dirty="0" sz="1400" spc="-85">
                <a:latin typeface="Trebuchet MS"/>
                <a:cs typeface="Trebuchet MS"/>
              </a:rPr>
              <a:t>:  </a:t>
            </a:r>
            <a:r>
              <a:rPr dirty="0" sz="1400" spc="5" i="1">
                <a:latin typeface="LM Sans 12"/>
                <a:cs typeface="LM Sans 12"/>
              </a:rPr>
              <a:t>F</a:t>
            </a:r>
            <a:r>
              <a:rPr dirty="0" baseline="-11111" sz="1500" spc="7" i="1">
                <a:latin typeface="LM Sans 10"/>
                <a:cs typeface="LM Sans 10"/>
              </a:rPr>
              <a:t>n</a:t>
            </a:r>
            <a:r>
              <a:rPr dirty="0" baseline="-11111" sz="1500" spc="187" i="1">
                <a:latin typeface="LM Sans 10"/>
                <a:cs typeface="LM Sans 10"/>
              </a:rPr>
              <a:t> </a:t>
            </a:r>
            <a:r>
              <a:rPr dirty="0" sz="1400" spc="345" i="1">
                <a:latin typeface="Arial"/>
                <a:cs typeface="Arial"/>
              </a:rPr>
              <a:t>≈</a:t>
            </a:r>
            <a:r>
              <a:rPr dirty="0" sz="1400" spc="10" i="1">
                <a:latin typeface="Arial"/>
                <a:cs typeface="Arial"/>
              </a:rPr>
              <a:t> </a:t>
            </a:r>
            <a:r>
              <a:rPr dirty="0" sz="1400" spc="120" i="1">
                <a:latin typeface="LM Sans 12"/>
                <a:cs typeface="LM Sans 12"/>
              </a:rPr>
              <a:t>𝜑</a:t>
            </a:r>
            <a:r>
              <a:rPr dirty="0" baseline="27777" sz="1500" spc="179" i="1">
                <a:latin typeface="LM Sans 10"/>
                <a:cs typeface="LM Sans 10"/>
              </a:rPr>
              <a:t>n</a:t>
            </a:r>
            <a:r>
              <a:rPr dirty="0" sz="1400" spc="120">
                <a:latin typeface="Trebuchet MS"/>
                <a:cs typeface="Trebuchet MS"/>
              </a:rPr>
              <a:t>,</a:t>
            </a:r>
            <a:r>
              <a:rPr dirty="0" sz="1400" spc="-10">
                <a:latin typeface="Trebuchet MS"/>
                <a:cs typeface="Trebuchet MS"/>
              </a:rPr>
              <a:t> </a:t>
            </a:r>
            <a:r>
              <a:rPr dirty="0" sz="1400" spc="-120">
                <a:latin typeface="Trebuchet MS"/>
                <a:cs typeface="Trebuchet MS"/>
              </a:rPr>
              <a:t>where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434" i="1">
                <a:latin typeface="LM Sans 12"/>
                <a:cs typeface="LM Sans 12"/>
              </a:rPr>
              <a:t>𝜑</a:t>
            </a:r>
            <a:r>
              <a:rPr dirty="0" sz="1400" spc="-60" i="1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1</a:t>
            </a:r>
            <a:r>
              <a:rPr dirty="0" sz="1400" spc="-40" i="1">
                <a:latin typeface="LM Sans 12"/>
                <a:cs typeface="LM Sans 12"/>
              </a:rPr>
              <a:t>.</a:t>
            </a:r>
            <a:r>
              <a:rPr dirty="0" sz="1400" spc="-40">
                <a:latin typeface="Trebuchet MS"/>
                <a:cs typeface="Trebuchet MS"/>
              </a:rPr>
              <a:t>618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185" i="1">
                <a:latin typeface="LM Sans 12"/>
                <a:cs typeface="LM Sans 12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is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the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golden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ratio  </a:t>
            </a:r>
            <a:r>
              <a:rPr dirty="0" sz="1400" spc="-80">
                <a:latin typeface="Trebuchet MS"/>
                <a:cs typeface="Trebuchet MS"/>
              </a:rPr>
              <a:t>E.g., </a:t>
            </a:r>
            <a:r>
              <a:rPr dirty="0" sz="1400" spc="-45" i="1">
                <a:latin typeface="LM Sans 12"/>
                <a:cs typeface="LM Sans 12"/>
              </a:rPr>
              <a:t>F</a:t>
            </a:r>
            <a:r>
              <a:rPr dirty="0" baseline="-11111" sz="1500" spc="-67">
                <a:latin typeface="Arial"/>
                <a:cs typeface="Arial"/>
              </a:rPr>
              <a:t>150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95">
                <a:latin typeface="Trebuchet MS"/>
                <a:cs typeface="Trebuchet MS"/>
              </a:rPr>
              <a:t>already </a:t>
            </a:r>
            <a:r>
              <a:rPr dirty="0" sz="1400" spc="-55">
                <a:latin typeface="Trebuchet MS"/>
                <a:cs typeface="Trebuchet MS"/>
              </a:rPr>
              <a:t>31 </a:t>
            </a:r>
            <a:r>
              <a:rPr dirty="0" sz="1400" spc="-95">
                <a:latin typeface="Trebuchet MS"/>
                <a:cs typeface="Trebuchet MS"/>
              </a:rPr>
              <a:t>decimal </a:t>
            </a:r>
            <a:r>
              <a:rPr dirty="0" sz="1400" spc="-65">
                <a:latin typeface="Trebuchet MS"/>
                <a:cs typeface="Trebuchet MS"/>
              </a:rPr>
              <a:t>digits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long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44001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169306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8640" y="216120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725" y="58134"/>
            <a:ext cx="26435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0">
                <a:solidFill>
                  <a:srgbClr val="3333B2"/>
                </a:solidFill>
              </a:rPr>
              <a:t>Reconstructing </a:t>
            </a:r>
            <a:r>
              <a:rPr dirty="0" sz="2050" spc="-160">
                <a:solidFill>
                  <a:srgbClr val="3333B2"/>
                </a:solidFill>
              </a:rPr>
              <a:t>a</a:t>
            </a:r>
            <a:r>
              <a:rPr dirty="0" sz="2050" spc="120">
                <a:solidFill>
                  <a:srgbClr val="3333B2"/>
                </a:solidFill>
              </a:rPr>
              <a:t> </a:t>
            </a:r>
            <a:r>
              <a:rPr dirty="0" sz="2050" spc="-114">
                <a:solidFill>
                  <a:srgbClr val="3333B2"/>
                </a:solidFill>
              </a:rPr>
              <a:t>Solution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72165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605711"/>
            <a:ext cx="3524885" cy="11423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80010">
              <a:lnSpc>
                <a:spcPct val="100800"/>
              </a:lnSpc>
              <a:spcBef>
                <a:spcPts val="120"/>
              </a:spcBef>
            </a:pPr>
            <a:r>
              <a:rPr dirty="0" sz="1400" spc="-35">
                <a:latin typeface="Trebuchet MS"/>
                <a:cs typeface="Trebuchet MS"/>
              </a:rPr>
              <a:t>To </a:t>
            </a:r>
            <a:r>
              <a:rPr dirty="0" sz="1400" spc="-80">
                <a:latin typeface="Trebuchet MS"/>
                <a:cs typeface="Trebuchet MS"/>
              </a:rPr>
              <a:t>reconstruct a </a:t>
            </a:r>
            <a:r>
              <a:rPr dirty="0" sz="1400" spc="-75">
                <a:latin typeface="Trebuchet MS"/>
                <a:cs typeface="Trebuchet MS"/>
              </a:rPr>
              <a:t>solution,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45">
                <a:latin typeface="Trebuchet MS"/>
                <a:cs typeface="Trebuchet MS"/>
              </a:rPr>
              <a:t>go </a:t>
            </a:r>
            <a:r>
              <a:rPr dirty="0" sz="1400" spc="-75">
                <a:latin typeface="Trebuchet MS"/>
                <a:cs typeface="Trebuchet MS"/>
              </a:rPr>
              <a:t>back </a:t>
            </a:r>
            <a:r>
              <a:rPr dirty="0" sz="1400" spc="-85">
                <a:latin typeface="Trebuchet MS"/>
                <a:cs typeface="Trebuchet MS"/>
              </a:rPr>
              <a:t>from </a:t>
            </a:r>
            <a:r>
              <a:rPr dirty="0" sz="1400" spc="-95">
                <a:latin typeface="Trebuchet MS"/>
                <a:cs typeface="Trebuchet MS"/>
              </a:rPr>
              <a:t>the  </a:t>
            </a:r>
            <a:r>
              <a:rPr dirty="0" sz="1400" spc="-105">
                <a:latin typeface="Trebuchet MS"/>
                <a:cs typeface="Trebuchet MS"/>
              </a:rPr>
              <a:t>cell </a:t>
            </a:r>
            <a:r>
              <a:rPr dirty="0" sz="1400" spc="20">
                <a:latin typeface="LM Sans 12"/>
                <a:cs typeface="LM Sans 12"/>
              </a:rPr>
              <a:t>(</a:t>
            </a:r>
            <a:r>
              <a:rPr dirty="0" sz="1400" spc="20" i="1">
                <a:latin typeface="LM Sans 12"/>
                <a:cs typeface="LM Sans 12"/>
              </a:rPr>
              <a:t>n, </a:t>
            </a:r>
            <a:r>
              <a:rPr dirty="0" sz="1400" spc="30" i="1">
                <a:latin typeface="LM Sans 12"/>
                <a:cs typeface="LM Sans 12"/>
              </a:rPr>
              <a:t>m</a:t>
            </a:r>
            <a:r>
              <a:rPr dirty="0" sz="1400" spc="30">
                <a:latin typeface="LM Sans 12"/>
                <a:cs typeface="LM Sans 12"/>
              </a:rPr>
              <a:t>)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105">
                <a:latin typeface="Trebuchet MS"/>
                <a:cs typeface="Trebuchet MS"/>
              </a:rPr>
              <a:t>cell </a:t>
            </a:r>
            <a:r>
              <a:rPr dirty="0" sz="1400" spc="-15">
                <a:latin typeface="LM Sans 12"/>
                <a:cs typeface="LM Sans 12"/>
              </a:rPr>
              <a:t>(</a:t>
            </a:r>
            <a:r>
              <a:rPr dirty="0" sz="1400" spc="-15">
                <a:latin typeface="Trebuchet MS"/>
                <a:cs typeface="Trebuchet MS"/>
              </a:rPr>
              <a:t>0</a:t>
            </a:r>
            <a:r>
              <a:rPr dirty="0" sz="1400" spc="-15" i="1">
                <a:latin typeface="LM Sans 12"/>
                <a:cs typeface="LM Sans 12"/>
              </a:rPr>
              <a:t>, </a:t>
            </a:r>
            <a:r>
              <a:rPr dirty="0" sz="1400" spc="-20">
                <a:latin typeface="Trebuchet MS"/>
                <a:cs typeface="Trebuchet MS"/>
              </a:rPr>
              <a:t>0</a:t>
            </a:r>
            <a:r>
              <a:rPr dirty="0" sz="1400" spc="-20">
                <a:latin typeface="LM Sans 12"/>
                <a:cs typeface="LM Sans 12"/>
              </a:rPr>
              <a:t>)</a:t>
            </a:r>
            <a:endParaRPr sz="1400">
              <a:latin typeface="LM Sans 12"/>
              <a:cs typeface="LM Sans 12"/>
            </a:endParaRPr>
          </a:p>
          <a:p>
            <a:pPr marL="12700" marR="5080">
              <a:lnSpc>
                <a:spcPct val="100800"/>
              </a:lnSpc>
              <a:spcBef>
                <a:spcPts val="300"/>
              </a:spcBef>
            </a:pPr>
            <a:r>
              <a:rPr dirty="0" sz="1400" spc="-60">
                <a:latin typeface="Trebuchet MS"/>
                <a:cs typeface="Trebuchet MS"/>
              </a:rPr>
              <a:t>If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60" i="1">
                <a:latin typeface="LM Sans 12"/>
                <a:cs typeface="LM Sans 12"/>
              </a:rPr>
              <a:t>ED</a:t>
            </a:r>
            <a:r>
              <a:rPr dirty="0" sz="1400" spc="60">
                <a:latin typeface="LM Sans 12"/>
                <a:cs typeface="LM Sans 12"/>
              </a:rPr>
              <a:t>(</a:t>
            </a:r>
            <a:r>
              <a:rPr dirty="0" sz="1400" spc="60" i="1">
                <a:latin typeface="LM Sans 12"/>
                <a:cs typeface="LM Sans 12"/>
              </a:rPr>
              <a:t>i,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-325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65">
                <a:latin typeface="LM Sans 12"/>
                <a:cs typeface="LM Sans 12"/>
              </a:rPr>
              <a:t> </a:t>
            </a:r>
            <a:r>
              <a:rPr dirty="0" sz="1400" spc="40" i="1">
                <a:latin typeface="LM Sans 12"/>
                <a:cs typeface="LM Sans 12"/>
              </a:rPr>
              <a:t>ED</a:t>
            </a:r>
            <a:r>
              <a:rPr dirty="0" sz="1400" spc="40">
                <a:latin typeface="LM Sans 12"/>
                <a:cs typeface="LM Sans 12"/>
              </a:rPr>
              <a:t>(</a:t>
            </a:r>
            <a:r>
              <a:rPr dirty="0" sz="1400" spc="40" i="1">
                <a:latin typeface="LM Sans 12"/>
                <a:cs typeface="LM Sans 12"/>
              </a:rPr>
              <a:t>i</a:t>
            </a:r>
            <a:r>
              <a:rPr dirty="0" sz="140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1</a:t>
            </a:r>
            <a:r>
              <a:rPr dirty="0" sz="1400" spc="-2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-325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r>
              <a:rPr dirty="0" sz="1400" spc="-14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+</a:t>
            </a:r>
            <a:r>
              <a:rPr dirty="0" sz="1400" spc="-145">
                <a:latin typeface="LM Sans 12"/>
                <a:cs typeface="LM Sans 12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1,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then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105">
                <a:latin typeface="Trebuchet MS"/>
                <a:cs typeface="Trebuchet MS"/>
              </a:rPr>
              <a:t>there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exists  an optimal </a:t>
            </a:r>
            <a:r>
              <a:rPr dirty="0" sz="1400" spc="-80">
                <a:latin typeface="Trebuchet MS"/>
                <a:cs typeface="Trebuchet MS"/>
              </a:rPr>
              <a:t>alignment </a:t>
            </a:r>
            <a:r>
              <a:rPr dirty="0" sz="1400" spc="-95">
                <a:latin typeface="Trebuchet MS"/>
                <a:cs typeface="Trebuchet MS"/>
              </a:rPr>
              <a:t>whose </a:t>
            </a:r>
            <a:r>
              <a:rPr dirty="0" sz="1400" spc="-70">
                <a:latin typeface="Trebuchet MS"/>
                <a:cs typeface="Trebuchet MS"/>
              </a:rPr>
              <a:t>last </a:t>
            </a:r>
            <a:r>
              <a:rPr dirty="0" sz="1400" spc="-75">
                <a:latin typeface="Trebuchet MS"/>
                <a:cs typeface="Trebuchet MS"/>
              </a:rPr>
              <a:t>column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80">
                <a:latin typeface="Trebuchet MS"/>
                <a:cs typeface="Trebuchet MS"/>
              </a:rPr>
              <a:t>a  </a:t>
            </a:r>
            <a:r>
              <a:rPr dirty="0" sz="1400" spc="-100">
                <a:latin typeface="Trebuchet MS"/>
                <a:cs typeface="Trebuchet MS"/>
              </a:rPr>
              <a:t>deletion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18979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725" y="58134"/>
            <a:ext cx="26435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0">
                <a:solidFill>
                  <a:srgbClr val="3333B2"/>
                </a:solidFill>
              </a:rPr>
              <a:t>Reconstructing </a:t>
            </a:r>
            <a:r>
              <a:rPr dirty="0" sz="2050" spc="-160">
                <a:solidFill>
                  <a:srgbClr val="3333B2"/>
                </a:solidFill>
              </a:rPr>
              <a:t>a</a:t>
            </a:r>
            <a:r>
              <a:rPr dirty="0" sz="2050" spc="120">
                <a:solidFill>
                  <a:srgbClr val="3333B2"/>
                </a:solidFill>
              </a:rPr>
              <a:t> </a:t>
            </a:r>
            <a:r>
              <a:rPr dirty="0" sz="2050" spc="-114">
                <a:solidFill>
                  <a:srgbClr val="3333B2"/>
                </a:solidFill>
              </a:rPr>
              <a:t>Solution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72165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605711"/>
            <a:ext cx="3524885" cy="18256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80010">
              <a:lnSpc>
                <a:spcPct val="100800"/>
              </a:lnSpc>
              <a:spcBef>
                <a:spcPts val="120"/>
              </a:spcBef>
            </a:pPr>
            <a:r>
              <a:rPr dirty="0" sz="1400" spc="-35">
                <a:latin typeface="Trebuchet MS"/>
                <a:cs typeface="Trebuchet MS"/>
              </a:rPr>
              <a:t>To </a:t>
            </a:r>
            <a:r>
              <a:rPr dirty="0" sz="1400" spc="-80">
                <a:latin typeface="Trebuchet MS"/>
                <a:cs typeface="Trebuchet MS"/>
              </a:rPr>
              <a:t>reconstruct a </a:t>
            </a:r>
            <a:r>
              <a:rPr dirty="0" sz="1400" spc="-75">
                <a:latin typeface="Trebuchet MS"/>
                <a:cs typeface="Trebuchet MS"/>
              </a:rPr>
              <a:t>solution,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45">
                <a:latin typeface="Trebuchet MS"/>
                <a:cs typeface="Trebuchet MS"/>
              </a:rPr>
              <a:t>go </a:t>
            </a:r>
            <a:r>
              <a:rPr dirty="0" sz="1400" spc="-75">
                <a:latin typeface="Trebuchet MS"/>
                <a:cs typeface="Trebuchet MS"/>
              </a:rPr>
              <a:t>back </a:t>
            </a:r>
            <a:r>
              <a:rPr dirty="0" sz="1400" spc="-85">
                <a:latin typeface="Trebuchet MS"/>
                <a:cs typeface="Trebuchet MS"/>
              </a:rPr>
              <a:t>from </a:t>
            </a:r>
            <a:r>
              <a:rPr dirty="0" sz="1400" spc="-95">
                <a:latin typeface="Trebuchet MS"/>
                <a:cs typeface="Trebuchet MS"/>
              </a:rPr>
              <a:t>the  </a:t>
            </a:r>
            <a:r>
              <a:rPr dirty="0" sz="1400" spc="-105">
                <a:latin typeface="Trebuchet MS"/>
                <a:cs typeface="Trebuchet MS"/>
              </a:rPr>
              <a:t>cell </a:t>
            </a:r>
            <a:r>
              <a:rPr dirty="0" sz="1400" spc="20">
                <a:latin typeface="LM Sans 12"/>
                <a:cs typeface="LM Sans 12"/>
              </a:rPr>
              <a:t>(</a:t>
            </a:r>
            <a:r>
              <a:rPr dirty="0" sz="1400" spc="20" i="1">
                <a:latin typeface="LM Sans 12"/>
                <a:cs typeface="LM Sans 12"/>
              </a:rPr>
              <a:t>n, </a:t>
            </a:r>
            <a:r>
              <a:rPr dirty="0" sz="1400" spc="30" i="1">
                <a:latin typeface="LM Sans 12"/>
                <a:cs typeface="LM Sans 12"/>
              </a:rPr>
              <a:t>m</a:t>
            </a:r>
            <a:r>
              <a:rPr dirty="0" sz="1400" spc="30">
                <a:latin typeface="LM Sans 12"/>
                <a:cs typeface="LM Sans 12"/>
              </a:rPr>
              <a:t>)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105">
                <a:latin typeface="Trebuchet MS"/>
                <a:cs typeface="Trebuchet MS"/>
              </a:rPr>
              <a:t>cell </a:t>
            </a:r>
            <a:r>
              <a:rPr dirty="0" sz="1400" spc="-15">
                <a:latin typeface="LM Sans 12"/>
                <a:cs typeface="LM Sans 12"/>
              </a:rPr>
              <a:t>(</a:t>
            </a:r>
            <a:r>
              <a:rPr dirty="0" sz="1400" spc="-15">
                <a:latin typeface="Trebuchet MS"/>
                <a:cs typeface="Trebuchet MS"/>
              </a:rPr>
              <a:t>0</a:t>
            </a:r>
            <a:r>
              <a:rPr dirty="0" sz="1400" spc="-15" i="1">
                <a:latin typeface="LM Sans 12"/>
                <a:cs typeface="LM Sans 12"/>
              </a:rPr>
              <a:t>, </a:t>
            </a:r>
            <a:r>
              <a:rPr dirty="0" sz="1400" spc="-20">
                <a:latin typeface="Trebuchet MS"/>
                <a:cs typeface="Trebuchet MS"/>
              </a:rPr>
              <a:t>0</a:t>
            </a:r>
            <a:r>
              <a:rPr dirty="0" sz="1400" spc="-20">
                <a:latin typeface="LM Sans 12"/>
                <a:cs typeface="LM Sans 12"/>
              </a:rPr>
              <a:t>)</a:t>
            </a:r>
            <a:endParaRPr sz="1400">
              <a:latin typeface="LM Sans 12"/>
              <a:cs typeface="LM Sans 12"/>
            </a:endParaRPr>
          </a:p>
          <a:p>
            <a:pPr marL="12700" marR="5080">
              <a:lnSpc>
                <a:spcPct val="100800"/>
              </a:lnSpc>
              <a:spcBef>
                <a:spcPts val="300"/>
              </a:spcBef>
            </a:pPr>
            <a:r>
              <a:rPr dirty="0" sz="1400" spc="-60">
                <a:latin typeface="Trebuchet MS"/>
                <a:cs typeface="Trebuchet MS"/>
              </a:rPr>
              <a:t>If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60" i="1">
                <a:latin typeface="LM Sans 12"/>
                <a:cs typeface="LM Sans 12"/>
              </a:rPr>
              <a:t>ED</a:t>
            </a:r>
            <a:r>
              <a:rPr dirty="0" sz="1400" spc="60">
                <a:latin typeface="LM Sans 12"/>
                <a:cs typeface="LM Sans 12"/>
              </a:rPr>
              <a:t>(</a:t>
            </a:r>
            <a:r>
              <a:rPr dirty="0" sz="1400" spc="60" i="1">
                <a:latin typeface="LM Sans 12"/>
                <a:cs typeface="LM Sans 12"/>
              </a:rPr>
              <a:t>i,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-325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65">
                <a:latin typeface="LM Sans 12"/>
                <a:cs typeface="LM Sans 12"/>
              </a:rPr>
              <a:t> </a:t>
            </a:r>
            <a:r>
              <a:rPr dirty="0" sz="1400" spc="40" i="1">
                <a:latin typeface="LM Sans 12"/>
                <a:cs typeface="LM Sans 12"/>
              </a:rPr>
              <a:t>ED</a:t>
            </a:r>
            <a:r>
              <a:rPr dirty="0" sz="1400" spc="40">
                <a:latin typeface="LM Sans 12"/>
                <a:cs typeface="LM Sans 12"/>
              </a:rPr>
              <a:t>(</a:t>
            </a:r>
            <a:r>
              <a:rPr dirty="0" sz="1400" spc="40" i="1">
                <a:latin typeface="LM Sans 12"/>
                <a:cs typeface="LM Sans 12"/>
              </a:rPr>
              <a:t>i</a:t>
            </a:r>
            <a:r>
              <a:rPr dirty="0" sz="140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1</a:t>
            </a:r>
            <a:r>
              <a:rPr dirty="0" sz="1400" spc="-2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-325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r>
              <a:rPr dirty="0" sz="1400" spc="-14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+</a:t>
            </a:r>
            <a:r>
              <a:rPr dirty="0" sz="1400" spc="-145">
                <a:latin typeface="LM Sans 12"/>
                <a:cs typeface="LM Sans 12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1,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then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105">
                <a:latin typeface="Trebuchet MS"/>
                <a:cs typeface="Trebuchet MS"/>
              </a:rPr>
              <a:t>there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exists  an optimal </a:t>
            </a:r>
            <a:r>
              <a:rPr dirty="0" sz="1400" spc="-80">
                <a:latin typeface="Trebuchet MS"/>
                <a:cs typeface="Trebuchet MS"/>
              </a:rPr>
              <a:t>alignment </a:t>
            </a:r>
            <a:r>
              <a:rPr dirty="0" sz="1400" spc="-95">
                <a:latin typeface="Trebuchet MS"/>
                <a:cs typeface="Trebuchet MS"/>
              </a:rPr>
              <a:t>whose </a:t>
            </a:r>
            <a:r>
              <a:rPr dirty="0" sz="1400" spc="-70">
                <a:latin typeface="Trebuchet MS"/>
                <a:cs typeface="Trebuchet MS"/>
              </a:rPr>
              <a:t>last </a:t>
            </a:r>
            <a:r>
              <a:rPr dirty="0" sz="1400" spc="-75">
                <a:latin typeface="Trebuchet MS"/>
                <a:cs typeface="Trebuchet MS"/>
              </a:rPr>
              <a:t>column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80">
                <a:latin typeface="Trebuchet MS"/>
                <a:cs typeface="Trebuchet MS"/>
              </a:rPr>
              <a:t>a  </a:t>
            </a:r>
            <a:r>
              <a:rPr dirty="0" sz="1400" spc="-100">
                <a:latin typeface="Trebuchet MS"/>
                <a:cs typeface="Trebuchet MS"/>
              </a:rPr>
              <a:t>deletion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800"/>
              </a:lnSpc>
              <a:spcBef>
                <a:spcPts val="300"/>
              </a:spcBef>
            </a:pPr>
            <a:r>
              <a:rPr dirty="0" sz="1400" spc="-60">
                <a:latin typeface="Trebuchet MS"/>
                <a:cs typeface="Trebuchet MS"/>
              </a:rPr>
              <a:t>If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60" i="1">
                <a:latin typeface="LM Sans 12"/>
                <a:cs typeface="LM Sans 12"/>
              </a:rPr>
              <a:t>ED</a:t>
            </a:r>
            <a:r>
              <a:rPr dirty="0" sz="1400" spc="60">
                <a:latin typeface="LM Sans 12"/>
                <a:cs typeface="LM Sans 12"/>
              </a:rPr>
              <a:t>(</a:t>
            </a:r>
            <a:r>
              <a:rPr dirty="0" sz="1400" spc="60" i="1">
                <a:latin typeface="LM Sans 12"/>
                <a:cs typeface="LM Sans 12"/>
              </a:rPr>
              <a:t>i,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-325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65">
                <a:latin typeface="LM Sans 12"/>
                <a:cs typeface="LM Sans 12"/>
              </a:rPr>
              <a:t> </a:t>
            </a:r>
            <a:r>
              <a:rPr dirty="0" sz="1400" spc="60" i="1">
                <a:latin typeface="LM Sans 12"/>
                <a:cs typeface="LM Sans 12"/>
              </a:rPr>
              <a:t>ED</a:t>
            </a:r>
            <a:r>
              <a:rPr dirty="0" sz="1400" spc="60">
                <a:latin typeface="LM Sans 12"/>
                <a:cs typeface="LM Sans 12"/>
              </a:rPr>
              <a:t>(</a:t>
            </a:r>
            <a:r>
              <a:rPr dirty="0" sz="1400" spc="60" i="1">
                <a:latin typeface="LM Sans 12"/>
                <a:cs typeface="LM Sans 12"/>
              </a:rPr>
              <a:t>i,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-5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1</a:t>
            </a:r>
            <a:r>
              <a:rPr dirty="0" sz="1400" spc="-20">
                <a:latin typeface="LM Sans 12"/>
                <a:cs typeface="LM Sans 12"/>
              </a:rPr>
              <a:t>)</a:t>
            </a:r>
            <a:r>
              <a:rPr dirty="0" sz="1400" spc="-14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+</a:t>
            </a:r>
            <a:r>
              <a:rPr dirty="0" sz="1400" spc="-145">
                <a:latin typeface="LM Sans 12"/>
                <a:cs typeface="LM Sans 12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1,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then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105">
                <a:latin typeface="Trebuchet MS"/>
                <a:cs typeface="Trebuchet MS"/>
              </a:rPr>
              <a:t>there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exists  an optimal </a:t>
            </a:r>
            <a:r>
              <a:rPr dirty="0" sz="1400" spc="-80">
                <a:latin typeface="Trebuchet MS"/>
                <a:cs typeface="Trebuchet MS"/>
              </a:rPr>
              <a:t>alignment </a:t>
            </a:r>
            <a:r>
              <a:rPr dirty="0" sz="1400" spc="-95">
                <a:latin typeface="Trebuchet MS"/>
                <a:cs typeface="Trebuchet MS"/>
              </a:rPr>
              <a:t>whose </a:t>
            </a:r>
            <a:r>
              <a:rPr dirty="0" sz="1400" spc="-70">
                <a:latin typeface="Trebuchet MS"/>
                <a:cs typeface="Trebuchet MS"/>
              </a:rPr>
              <a:t>last </a:t>
            </a:r>
            <a:r>
              <a:rPr dirty="0" sz="1400" spc="-75">
                <a:latin typeface="Trebuchet MS"/>
                <a:cs typeface="Trebuchet MS"/>
              </a:rPr>
              <a:t>column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75">
                <a:latin typeface="Trebuchet MS"/>
                <a:cs typeface="Trebuchet MS"/>
              </a:rPr>
              <a:t>an  insertion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18979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187303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725" y="58134"/>
            <a:ext cx="26435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0">
                <a:solidFill>
                  <a:srgbClr val="3333B2"/>
                </a:solidFill>
              </a:rPr>
              <a:t>Reconstructing </a:t>
            </a:r>
            <a:r>
              <a:rPr dirty="0" sz="2050" spc="-160">
                <a:solidFill>
                  <a:srgbClr val="3333B2"/>
                </a:solidFill>
              </a:rPr>
              <a:t>a</a:t>
            </a:r>
            <a:r>
              <a:rPr dirty="0" sz="2050" spc="120">
                <a:solidFill>
                  <a:srgbClr val="3333B2"/>
                </a:solidFill>
              </a:rPr>
              <a:t> </a:t>
            </a:r>
            <a:r>
              <a:rPr dirty="0" sz="2050" spc="-114">
                <a:solidFill>
                  <a:srgbClr val="3333B2"/>
                </a:solidFill>
              </a:rPr>
              <a:t>Solution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72165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605711"/>
            <a:ext cx="3544570" cy="25088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99695">
              <a:lnSpc>
                <a:spcPct val="100800"/>
              </a:lnSpc>
              <a:spcBef>
                <a:spcPts val="120"/>
              </a:spcBef>
            </a:pPr>
            <a:r>
              <a:rPr dirty="0" sz="1400" spc="-35">
                <a:latin typeface="Trebuchet MS"/>
                <a:cs typeface="Trebuchet MS"/>
              </a:rPr>
              <a:t>To </a:t>
            </a:r>
            <a:r>
              <a:rPr dirty="0" sz="1400" spc="-80">
                <a:latin typeface="Trebuchet MS"/>
                <a:cs typeface="Trebuchet MS"/>
              </a:rPr>
              <a:t>reconstruct a </a:t>
            </a:r>
            <a:r>
              <a:rPr dirty="0" sz="1400" spc="-75">
                <a:latin typeface="Trebuchet MS"/>
                <a:cs typeface="Trebuchet MS"/>
              </a:rPr>
              <a:t>solution,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45">
                <a:latin typeface="Trebuchet MS"/>
                <a:cs typeface="Trebuchet MS"/>
              </a:rPr>
              <a:t>go </a:t>
            </a:r>
            <a:r>
              <a:rPr dirty="0" sz="1400" spc="-75">
                <a:latin typeface="Trebuchet MS"/>
                <a:cs typeface="Trebuchet MS"/>
              </a:rPr>
              <a:t>back </a:t>
            </a:r>
            <a:r>
              <a:rPr dirty="0" sz="1400" spc="-85">
                <a:latin typeface="Trebuchet MS"/>
                <a:cs typeface="Trebuchet MS"/>
              </a:rPr>
              <a:t>from </a:t>
            </a:r>
            <a:r>
              <a:rPr dirty="0" sz="1400" spc="-95">
                <a:latin typeface="Trebuchet MS"/>
                <a:cs typeface="Trebuchet MS"/>
              </a:rPr>
              <a:t>the  </a:t>
            </a:r>
            <a:r>
              <a:rPr dirty="0" sz="1400" spc="-105">
                <a:latin typeface="Trebuchet MS"/>
                <a:cs typeface="Trebuchet MS"/>
              </a:rPr>
              <a:t>cell </a:t>
            </a:r>
            <a:r>
              <a:rPr dirty="0" sz="1400" spc="20">
                <a:latin typeface="LM Sans 12"/>
                <a:cs typeface="LM Sans 12"/>
              </a:rPr>
              <a:t>(</a:t>
            </a:r>
            <a:r>
              <a:rPr dirty="0" sz="1400" spc="20" i="1">
                <a:latin typeface="LM Sans 12"/>
                <a:cs typeface="LM Sans 12"/>
              </a:rPr>
              <a:t>n, </a:t>
            </a:r>
            <a:r>
              <a:rPr dirty="0" sz="1400" spc="30" i="1">
                <a:latin typeface="LM Sans 12"/>
                <a:cs typeface="LM Sans 12"/>
              </a:rPr>
              <a:t>m</a:t>
            </a:r>
            <a:r>
              <a:rPr dirty="0" sz="1400" spc="30">
                <a:latin typeface="LM Sans 12"/>
                <a:cs typeface="LM Sans 12"/>
              </a:rPr>
              <a:t>)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105">
                <a:latin typeface="Trebuchet MS"/>
                <a:cs typeface="Trebuchet MS"/>
              </a:rPr>
              <a:t>cell </a:t>
            </a:r>
            <a:r>
              <a:rPr dirty="0" sz="1400" spc="-15">
                <a:latin typeface="LM Sans 12"/>
                <a:cs typeface="LM Sans 12"/>
              </a:rPr>
              <a:t>(</a:t>
            </a:r>
            <a:r>
              <a:rPr dirty="0" sz="1400" spc="-15">
                <a:latin typeface="Trebuchet MS"/>
                <a:cs typeface="Trebuchet MS"/>
              </a:rPr>
              <a:t>0</a:t>
            </a:r>
            <a:r>
              <a:rPr dirty="0" sz="1400" spc="-15" i="1">
                <a:latin typeface="LM Sans 12"/>
                <a:cs typeface="LM Sans 12"/>
              </a:rPr>
              <a:t>, </a:t>
            </a:r>
            <a:r>
              <a:rPr dirty="0" sz="1400" spc="-20">
                <a:latin typeface="Trebuchet MS"/>
                <a:cs typeface="Trebuchet MS"/>
              </a:rPr>
              <a:t>0</a:t>
            </a:r>
            <a:r>
              <a:rPr dirty="0" sz="1400" spc="-20">
                <a:latin typeface="LM Sans 12"/>
                <a:cs typeface="LM Sans 12"/>
              </a:rPr>
              <a:t>)</a:t>
            </a:r>
            <a:endParaRPr sz="1400">
              <a:latin typeface="LM Sans 12"/>
              <a:cs typeface="LM Sans 12"/>
            </a:endParaRPr>
          </a:p>
          <a:p>
            <a:pPr marL="12700" marR="24765">
              <a:lnSpc>
                <a:spcPct val="100800"/>
              </a:lnSpc>
              <a:spcBef>
                <a:spcPts val="300"/>
              </a:spcBef>
            </a:pPr>
            <a:r>
              <a:rPr dirty="0" sz="1400" spc="-60">
                <a:latin typeface="Trebuchet MS"/>
                <a:cs typeface="Trebuchet MS"/>
              </a:rPr>
              <a:t>If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60" i="1">
                <a:latin typeface="LM Sans 12"/>
                <a:cs typeface="LM Sans 12"/>
              </a:rPr>
              <a:t>ED</a:t>
            </a:r>
            <a:r>
              <a:rPr dirty="0" sz="1400" spc="60">
                <a:latin typeface="LM Sans 12"/>
                <a:cs typeface="LM Sans 12"/>
              </a:rPr>
              <a:t>(</a:t>
            </a:r>
            <a:r>
              <a:rPr dirty="0" sz="1400" spc="60" i="1">
                <a:latin typeface="LM Sans 12"/>
                <a:cs typeface="LM Sans 12"/>
              </a:rPr>
              <a:t>i,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-325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65">
                <a:latin typeface="LM Sans 12"/>
                <a:cs typeface="LM Sans 12"/>
              </a:rPr>
              <a:t> </a:t>
            </a:r>
            <a:r>
              <a:rPr dirty="0" sz="1400" spc="40" i="1">
                <a:latin typeface="LM Sans 12"/>
                <a:cs typeface="LM Sans 12"/>
              </a:rPr>
              <a:t>ED</a:t>
            </a:r>
            <a:r>
              <a:rPr dirty="0" sz="1400" spc="40">
                <a:latin typeface="LM Sans 12"/>
                <a:cs typeface="LM Sans 12"/>
              </a:rPr>
              <a:t>(</a:t>
            </a:r>
            <a:r>
              <a:rPr dirty="0" sz="1400" spc="40" i="1">
                <a:latin typeface="LM Sans 12"/>
                <a:cs typeface="LM Sans 12"/>
              </a:rPr>
              <a:t>i</a:t>
            </a:r>
            <a:r>
              <a:rPr dirty="0" sz="140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1</a:t>
            </a:r>
            <a:r>
              <a:rPr dirty="0" sz="1400" spc="-2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-325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r>
              <a:rPr dirty="0" sz="1400" spc="-14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+</a:t>
            </a:r>
            <a:r>
              <a:rPr dirty="0" sz="1400" spc="-145">
                <a:latin typeface="LM Sans 12"/>
                <a:cs typeface="LM Sans 12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1,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then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105">
                <a:latin typeface="Trebuchet MS"/>
                <a:cs typeface="Trebuchet MS"/>
              </a:rPr>
              <a:t>there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exists  an optimal </a:t>
            </a:r>
            <a:r>
              <a:rPr dirty="0" sz="1400" spc="-80">
                <a:latin typeface="Trebuchet MS"/>
                <a:cs typeface="Trebuchet MS"/>
              </a:rPr>
              <a:t>alignment </a:t>
            </a:r>
            <a:r>
              <a:rPr dirty="0" sz="1400" spc="-95">
                <a:latin typeface="Trebuchet MS"/>
                <a:cs typeface="Trebuchet MS"/>
              </a:rPr>
              <a:t>whose </a:t>
            </a:r>
            <a:r>
              <a:rPr dirty="0" sz="1400" spc="-70">
                <a:latin typeface="Trebuchet MS"/>
                <a:cs typeface="Trebuchet MS"/>
              </a:rPr>
              <a:t>last </a:t>
            </a:r>
            <a:r>
              <a:rPr dirty="0" sz="1400" spc="-75">
                <a:latin typeface="Trebuchet MS"/>
                <a:cs typeface="Trebuchet MS"/>
              </a:rPr>
              <a:t>column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80">
                <a:latin typeface="Trebuchet MS"/>
                <a:cs typeface="Trebuchet MS"/>
              </a:rPr>
              <a:t>a  </a:t>
            </a:r>
            <a:r>
              <a:rPr dirty="0" sz="1400" spc="-100">
                <a:latin typeface="Trebuchet MS"/>
                <a:cs typeface="Trebuchet MS"/>
              </a:rPr>
              <a:t>deletion</a:t>
            </a:r>
            <a:endParaRPr sz="1400">
              <a:latin typeface="Trebuchet MS"/>
              <a:cs typeface="Trebuchet MS"/>
            </a:endParaRPr>
          </a:p>
          <a:p>
            <a:pPr marL="12700" marR="24765">
              <a:lnSpc>
                <a:spcPct val="100800"/>
              </a:lnSpc>
              <a:spcBef>
                <a:spcPts val="300"/>
              </a:spcBef>
            </a:pPr>
            <a:r>
              <a:rPr dirty="0" sz="1400" spc="-60">
                <a:latin typeface="Trebuchet MS"/>
                <a:cs typeface="Trebuchet MS"/>
              </a:rPr>
              <a:t>If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60" i="1">
                <a:latin typeface="LM Sans 12"/>
                <a:cs typeface="LM Sans 12"/>
              </a:rPr>
              <a:t>ED</a:t>
            </a:r>
            <a:r>
              <a:rPr dirty="0" sz="1400" spc="60">
                <a:latin typeface="LM Sans 12"/>
                <a:cs typeface="LM Sans 12"/>
              </a:rPr>
              <a:t>(</a:t>
            </a:r>
            <a:r>
              <a:rPr dirty="0" sz="1400" spc="60" i="1">
                <a:latin typeface="LM Sans 12"/>
                <a:cs typeface="LM Sans 12"/>
              </a:rPr>
              <a:t>i,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-325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65">
                <a:latin typeface="LM Sans 12"/>
                <a:cs typeface="LM Sans 12"/>
              </a:rPr>
              <a:t> </a:t>
            </a:r>
            <a:r>
              <a:rPr dirty="0" sz="1400" spc="60" i="1">
                <a:latin typeface="LM Sans 12"/>
                <a:cs typeface="LM Sans 12"/>
              </a:rPr>
              <a:t>ED</a:t>
            </a:r>
            <a:r>
              <a:rPr dirty="0" sz="1400" spc="60">
                <a:latin typeface="LM Sans 12"/>
                <a:cs typeface="LM Sans 12"/>
              </a:rPr>
              <a:t>(</a:t>
            </a:r>
            <a:r>
              <a:rPr dirty="0" sz="1400" spc="60" i="1">
                <a:latin typeface="LM Sans 12"/>
                <a:cs typeface="LM Sans 12"/>
              </a:rPr>
              <a:t>i,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-5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1</a:t>
            </a:r>
            <a:r>
              <a:rPr dirty="0" sz="1400" spc="-20">
                <a:latin typeface="LM Sans 12"/>
                <a:cs typeface="LM Sans 12"/>
              </a:rPr>
              <a:t>)</a:t>
            </a:r>
            <a:r>
              <a:rPr dirty="0" sz="1400" spc="-14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+</a:t>
            </a:r>
            <a:r>
              <a:rPr dirty="0" sz="1400" spc="-145">
                <a:latin typeface="LM Sans 12"/>
                <a:cs typeface="LM Sans 12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1,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then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105">
                <a:latin typeface="Trebuchet MS"/>
                <a:cs typeface="Trebuchet MS"/>
              </a:rPr>
              <a:t>there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exists  an optimal </a:t>
            </a:r>
            <a:r>
              <a:rPr dirty="0" sz="1400" spc="-80">
                <a:latin typeface="Trebuchet MS"/>
                <a:cs typeface="Trebuchet MS"/>
              </a:rPr>
              <a:t>alignment </a:t>
            </a:r>
            <a:r>
              <a:rPr dirty="0" sz="1400" spc="-95">
                <a:latin typeface="Trebuchet MS"/>
                <a:cs typeface="Trebuchet MS"/>
              </a:rPr>
              <a:t>whose </a:t>
            </a:r>
            <a:r>
              <a:rPr dirty="0" sz="1400" spc="-70">
                <a:latin typeface="Trebuchet MS"/>
                <a:cs typeface="Trebuchet MS"/>
              </a:rPr>
              <a:t>last </a:t>
            </a:r>
            <a:r>
              <a:rPr dirty="0" sz="1400" spc="-75">
                <a:latin typeface="Trebuchet MS"/>
                <a:cs typeface="Trebuchet MS"/>
              </a:rPr>
              <a:t>column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75">
                <a:latin typeface="Trebuchet MS"/>
                <a:cs typeface="Trebuchet MS"/>
              </a:rPr>
              <a:t>an  insertion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400" spc="-60">
                <a:latin typeface="Trebuchet MS"/>
                <a:cs typeface="Trebuchet MS"/>
              </a:rPr>
              <a:t>If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60" i="1">
                <a:latin typeface="LM Sans 12"/>
                <a:cs typeface="LM Sans 12"/>
              </a:rPr>
              <a:t>ED</a:t>
            </a:r>
            <a:r>
              <a:rPr dirty="0" sz="1400" spc="60">
                <a:latin typeface="LM Sans 12"/>
                <a:cs typeface="LM Sans 12"/>
              </a:rPr>
              <a:t>(</a:t>
            </a:r>
            <a:r>
              <a:rPr dirty="0" sz="1400" spc="60" i="1">
                <a:latin typeface="LM Sans 12"/>
                <a:cs typeface="LM Sans 12"/>
              </a:rPr>
              <a:t>i,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-325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55">
                <a:latin typeface="LM Sans 12"/>
                <a:cs typeface="LM Sans 12"/>
              </a:rPr>
              <a:t> </a:t>
            </a:r>
            <a:r>
              <a:rPr dirty="0" sz="1400" spc="40" i="1">
                <a:latin typeface="LM Sans 12"/>
                <a:cs typeface="LM Sans 12"/>
              </a:rPr>
              <a:t>ED</a:t>
            </a:r>
            <a:r>
              <a:rPr dirty="0" sz="1400" spc="40">
                <a:latin typeface="LM Sans 12"/>
                <a:cs typeface="LM Sans 12"/>
              </a:rPr>
              <a:t>(</a:t>
            </a:r>
            <a:r>
              <a:rPr dirty="0" sz="1400" spc="40" i="1">
                <a:latin typeface="LM Sans 12"/>
                <a:cs typeface="LM Sans 12"/>
              </a:rPr>
              <a:t>i</a:t>
            </a:r>
            <a:r>
              <a:rPr dirty="0" sz="140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1</a:t>
            </a:r>
            <a:r>
              <a:rPr dirty="0" sz="1400" spc="-2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1</a:t>
            </a:r>
            <a:r>
              <a:rPr dirty="0" sz="1400" spc="-20">
                <a:latin typeface="LM Sans 12"/>
                <a:cs typeface="LM Sans 12"/>
              </a:rPr>
              <a:t>)</a:t>
            </a:r>
            <a:r>
              <a:rPr dirty="0" sz="1400" spc="-14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+</a:t>
            </a:r>
            <a:r>
              <a:rPr dirty="0" sz="1400" spc="-140">
                <a:latin typeface="LM Sans 12"/>
                <a:cs typeface="LM Sans 12"/>
              </a:rPr>
              <a:t> </a:t>
            </a:r>
            <a:r>
              <a:rPr dirty="0" sz="1400" spc="15">
                <a:latin typeface="LM Sans 12"/>
                <a:cs typeface="LM Sans 12"/>
              </a:rPr>
              <a:t>diff(</a:t>
            </a:r>
            <a:r>
              <a:rPr dirty="0" sz="1400" spc="15" i="1">
                <a:latin typeface="LM Sans 12"/>
                <a:cs typeface="LM Sans 12"/>
              </a:rPr>
              <a:t>A</a:t>
            </a:r>
            <a:r>
              <a:rPr dirty="0" sz="1400" spc="15">
                <a:latin typeface="LM Sans 12"/>
                <a:cs typeface="LM Sans 12"/>
              </a:rPr>
              <a:t>[</a:t>
            </a:r>
            <a:r>
              <a:rPr dirty="0" sz="1400" spc="15" i="1">
                <a:latin typeface="LM Sans 12"/>
                <a:cs typeface="LM Sans 12"/>
              </a:rPr>
              <a:t>i</a:t>
            </a:r>
            <a:r>
              <a:rPr dirty="0" sz="1400" spc="-315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]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0" i="1">
                <a:latin typeface="LM Sans 12"/>
                <a:cs typeface="LM Sans 12"/>
              </a:rPr>
              <a:t>B</a:t>
            </a:r>
            <a:r>
              <a:rPr dirty="0" sz="1400" spc="50">
                <a:latin typeface="LM Sans 12"/>
                <a:cs typeface="LM Sans 12"/>
              </a:rPr>
              <a:t>[</a:t>
            </a:r>
            <a:r>
              <a:rPr dirty="0" sz="1400" spc="50" i="1">
                <a:latin typeface="LM Sans 12"/>
                <a:cs typeface="LM Sans 12"/>
              </a:rPr>
              <a:t>j</a:t>
            </a:r>
            <a:r>
              <a:rPr dirty="0" sz="1400" spc="-320" i="1">
                <a:latin typeface="LM Sans 12"/>
                <a:cs typeface="LM Sans 12"/>
              </a:rPr>
              <a:t> </a:t>
            </a:r>
            <a:r>
              <a:rPr dirty="0" sz="1400" spc="-40">
                <a:latin typeface="LM Sans 12"/>
                <a:cs typeface="LM Sans 12"/>
              </a:rPr>
              <a:t>])</a:t>
            </a:r>
            <a:r>
              <a:rPr dirty="0" sz="1400" spc="-40">
                <a:latin typeface="Trebuchet MS"/>
                <a:cs typeface="Trebuchet MS"/>
              </a:rPr>
              <a:t>,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85">
                <a:latin typeface="Trebuchet MS"/>
                <a:cs typeface="Trebuchet MS"/>
              </a:rPr>
              <a:t>then </a:t>
            </a:r>
            <a:r>
              <a:rPr dirty="0" sz="1400" spc="-75">
                <a:latin typeface="Trebuchet MS"/>
                <a:cs typeface="Trebuchet MS"/>
              </a:rPr>
              <a:t>match </a:t>
            </a:r>
            <a:r>
              <a:rPr dirty="0" sz="1400" spc="-60">
                <a:latin typeface="Trebuchet MS"/>
                <a:cs typeface="Trebuchet MS"/>
              </a:rPr>
              <a:t>(if </a:t>
            </a:r>
            <a:r>
              <a:rPr dirty="0" sz="1400" spc="10" i="1">
                <a:latin typeface="LM Sans 12"/>
                <a:cs typeface="LM Sans 12"/>
              </a:rPr>
              <a:t>A</a:t>
            </a:r>
            <a:r>
              <a:rPr dirty="0" sz="1400" spc="10">
                <a:latin typeface="LM Sans 12"/>
                <a:cs typeface="LM Sans 12"/>
              </a:rPr>
              <a:t>[</a:t>
            </a:r>
            <a:r>
              <a:rPr dirty="0" sz="1400" spc="10" i="1">
                <a:latin typeface="LM Sans 12"/>
                <a:cs typeface="LM Sans 12"/>
              </a:rPr>
              <a:t>i </a:t>
            </a:r>
            <a:r>
              <a:rPr dirty="0" sz="1400" spc="5">
                <a:latin typeface="LM Sans 12"/>
                <a:cs typeface="LM Sans 12"/>
              </a:rPr>
              <a:t>] </a:t>
            </a:r>
            <a:r>
              <a:rPr dirty="0" sz="1400" spc="20">
                <a:latin typeface="LM Sans 12"/>
                <a:cs typeface="LM Sans 12"/>
              </a:rPr>
              <a:t>= </a:t>
            </a:r>
            <a:r>
              <a:rPr dirty="0" sz="1400" spc="50" i="1">
                <a:latin typeface="LM Sans 12"/>
                <a:cs typeface="LM Sans 12"/>
              </a:rPr>
              <a:t>B</a:t>
            </a:r>
            <a:r>
              <a:rPr dirty="0" sz="1400" spc="50">
                <a:latin typeface="LM Sans 12"/>
                <a:cs typeface="LM Sans 12"/>
              </a:rPr>
              <a:t>[</a:t>
            </a:r>
            <a:r>
              <a:rPr dirty="0" sz="1400" spc="50" i="1">
                <a:latin typeface="LM Sans 12"/>
                <a:cs typeface="LM Sans 12"/>
              </a:rPr>
              <a:t>j </a:t>
            </a:r>
            <a:r>
              <a:rPr dirty="0" sz="1400" spc="10">
                <a:latin typeface="LM Sans 12"/>
                <a:cs typeface="LM Sans 12"/>
              </a:rPr>
              <a:t>]</a:t>
            </a:r>
            <a:r>
              <a:rPr dirty="0" sz="1400" spc="10">
                <a:latin typeface="Trebuchet MS"/>
                <a:cs typeface="Trebuchet MS"/>
              </a:rPr>
              <a:t>)</a:t>
            </a:r>
            <a:r>
              <a:rPr dirty="0" sz="1400" spc="-285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or </a:t>
            </a:r>
            <a:r>
              <a:rPr dirty="0" sz="1400" spc="-75">
                <a:latin typeface="Trebuchet MS"/>
                <a:cs typeface="Trebuchet MS"/>
              </a:rPr>
              <a:t>mismatch </a:t>
            </a:r>
            <a:r>
              <a:rPr dirty="0" sz="1400" spc="-60">
                <a:latin typeface="Trebuchet MS"/>
                <a:cs typeface="Trebuchet MS"/>
              </a:rPr>
              <a:t>(if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10" i="1">
                <a:latin typeface="LM Sans 12"/>
                <a:cs typeface="LM Sans 12"/>
              </a:rPr>
              <a:t>A</a:t>
            </a:r>
            <a:r>
              <a:rPr dirty="0" sz="1400" spc="10">
                <a:latin typeface="LM Sans 12"/>
                <a:cs typeface="LM Sans 12"/>
              </a:rPr>
              <a:t>[</a:t>
            </a:r>
            <a:r>
              <a:rPr dirty="0" sz="1400" spc="10" i="1">
                <a:latin typeface="LM Sans 12"/>
                <a:cs typeface="LM Sans 12"/>
              </a:rPr>
              <a:t>i</a:t>
            </a:r>
            <a:r>
              <a:rPr dirty="0" sz="1400" spc="-320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]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25" i="1">
                <a:latin typeface="Arial"/>
                <a:cs typeface="Arial"/>
              </a:rPr>
              <a:t≯</a:t>
            </a:r>
            <a:r>
              <a:rPr dirty="0" sz="1400" spc="25">
                <a:latin typeface="LM Sans 12"/>
                <a:cs typeface="LM Sans 12"/>
              </a:rPr>
              <a:t>=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50" i="1">
                <a:latin typeface="LM Sans 12"/>
                <a:cs typeface="LM Sans 12"/>
              </a:rPr>
              <a:t>B</a:t>
            </a:r>
            <a:r>
              <a:rPr dirty="0" sz="1400" spc="50">
                <a:latin typeface="LM Sans 12"/>
                <a:cs typeface="LM Sans 12"/>
              </a:rPr>
              <a:t>[</a:t>
            </a:r>
            <a:r>
              <a:rPr dirty="0" sz="1400" spc="50" i="1">
                <a:latin typeface="LM Sans 12"/>
                <a:cs typeface="LM Sans 12"/>
              </a:rPr>
              <a:t>j</a:t>
            </a:r>
            <a:r>
              <a:rPr dirty="0" sz="1400" spc="-325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]</a:t>
            </a:r>
            <a:r>
              <a:rPr dirty="0" sz="1400" spc="10"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18979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187303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8640" y="255626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774" y="188175"/>
            <a:ext cx="4006850" cy="3030220"/>
            <a:chOff x="300774" y="188175"/>
            <a:chExt cx="4006850" cy="3030220"/>
          </a:xfrm>
        </p:grpSpPr>
        <p:sp>
          <p:nvSpPr>
            <p:cNvPr id="3" name="object 3"/>
            <p:cNvSpPr/>
            <p:nvPr/>
          </p:nvSpPr>
          <p:spPr>
            <a:xfrm>
              <a:off x="300774" y="188175"/>
              <a:ext cx="4006850" cy="322580"/>
            </a:xfrm>
            <a:custGeom>
              <a:avLst/>
              <a:gdLst/>
              <a:ahLst/>
              <a:cxnLst/>
              <a:rect l="l" t="t" r="r" b="b"/>
              <a:pathLst>
                <a:path w="4006850" h="322580">
                  <a:moveTo>
                    <a:pt x="0" y="322351"/>
                  </a:moveTo>
                  <a:lnTo>
                    <a:pt x="4006443" y="322351"/>
                  </a:lnTo>
                  <a:lnTo>
                    <a:pt x="4006443" y="0"/>
                  </a:lnTo>
                  <a:lnTo>
                    <a:pt x="0" y="0"/>
                  </a:lnTo>
                  <a:lnTo>
                    <a:pt x="0" y="322351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0774" y="510527"/>
              <a:ext cx="4006850" cy="2707640"/>
            </a:xfrm>
            <a:custGeom>
              <a:avLst/>
              <a:gdLst/>
              <a:ahLst/>
              <a:cxnLst/>
              <a:rect l="l" t="t" r="r" b="b"/>
              <a:pathLst>
                <a:path w="4006850" h="2707640">
                  <a:moveTo>
                    <a:pt x="4006443" y="0"/>
                  </a:moveTo>
                  <a:lnTo>
                    <a:pt x="0" y="0"/>
                  </a:lnTo>
                  <a:lnTo>
                    <a:pt x="0" y="2707474"/>
                  </a:lnTo>
                  <a:lnTo>
                    <a:pt x="4006443" y="2707474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47294" y="139750"/>
            <a:ext cx="2077720" cy="233934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  <a:p>
            <a:pPr marL="767080">
              <a:lnSpc>
                <a:spcPct val="100000"/>
              </a:lnSpc>
              <a:spcBef>
                <a:spcPts val="254"/>
              </a:spcBef>
            </a:pPr>
            <a:r>
              <a:rPr dirty="0" sz="1400" spc="65">
                <a:solidFill>
                  <a:srgbClr val="006EB8"/>
                </a:solidFill>
                <a:latin typeface="Trebuchet MS"/>
                <a:cs typeface="Trebuchet MS"/>
              </a:rPr>
              <a:t>E </a:t>
            </a:r>
            <a:r>
              <a:rPr dirty="0" sz="1400" spc="125">
                <a:solidFill>
                  <a:srgbClr val="006EB8"/>
                </a:solidFill>
                <a:latin typeface="Trebuchet MS"/>
                <a:cs typeface="Trebuchet MS"/>
              </a:rPr>
              <a:t>D </a:t>
            </a: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I </a:t>
            </a:r>
            <a:r>
              <a:rPr dirty="0" sz="1400" spc="114">
                <a:solidFill>
                  <a:srgbClr val="006EB8"/>
                </a:solidFill>
                <a:latin typeface="Trebuchet MS"/>
                <a:cs typeface="Trebuchet MS"/>
              </a:rPr>
              <a:t>T </a:t>
            </a: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I </a:t>
            </a:r>
            <a:r>
              <a:rPr dirty="0" sz="1400" spc="70">
                <a:solidFill>
                  <a:srgbClr val="006EB8"/>
                </a:solidFill>
                <a:latin typeface="Trebuchet MS"/>
                <a:cs typeface="Trebuchet MS"/>
              </a:rPr>
              <a:t>N</a:t>
            </a:r>
            <a:r>
              <a:rPr dirty="0" sz="1400" spc="5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006EB8"/>
                </a:solidFill>
                <a:latin typeface="Trebuchet MS"/>
                <a:cs typeface="Trebuchet MS"/>
              </a:rPr>
              <a:t>G</a:t>
            </a:r>
            <a:endParaRPr sz="1400">
              <a:latin typeface="Trebuchet MS"/>
              <a:cs typeface="Trebuchet MS"/>
            </a:endParaRPr>
          </a:p>
          <a:p>
            <a:pPr algn="just" marL="370205" marR="1574800" indent="-1270">
              <a:lnSpc>
                <a:spcPts val="1560"/>
              </a:lnSpc>
              <a:spcBef>
                <a:spcPts val="1520"/>
              </a:spcBef>
            </a:pPr>
            <a:r>
              <a:rPr dirty="0" sz="1400" spc="75">
                <a:solidFill>
                  <a:srgbClr val="006EB8"/>
                </a:solidFill>
                <a:latin typeface="Trebuchet MS"/>
                <a:cs typeface="Trebuchet MS"/>
              </a:rPr>
              <a:t>D   </a:t>
            </a: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I  </a:t>
            </a:r>
            <a:r>
              <a:rPr dirty="0" sz="1400" spc="85">
                <a:solidFill>
                  <a:srgbClr val="006EB8"/>
                </a:solidFill>
                <a:latin typeface="Trebuchet MS"/>
                <a:cs typeface="Trebuchet MS"/>
              </a:rPr>
              <a:t>S  </a:t>
            </a:r>
            <a:r>
              <a:rPr dirty="0" sz="1400" spc="75">
                <a:solidFill>
                  <a:srgbClr val="006EB8"/>
                </a:solidFill>
                <a:latin typeface="Trebuchet MS"/>
                <a:cs typeface="Trebuchet MS"/>
              </a:rPr>
              <a:t>T  </a:t>
            </a:r>
            <a:r>
              <a:rPr dirty="0" sz="1400" spc="55">
                <a:solidFill>
                  <a:srgbClr val="006EB8"/>
                </a:solidFill>
                <a:latin typeface="Trebuchet MS"/>
                <a:cs typeface="Trebuchet MS"/>
              </a:rPr>
              <a:t>A  </a:t>
            </a:r>
            <a:r>
              <a:rPr dirty="0" sz="1400" spc="45">
                <a:solidFill>
                  <a:srgbClr val="006EB8"/>
                </a:solidFill>
                <a:latin typeface="Trebuchet MS"/>
                <a:cs typeface="Trebuchet MS"/>
              </a:rPr>
              <a:t>N  </a:t>
            </a:r>
            <a:r>
              <a:rPr dirty="0" sz="1400" spc="20">
                <a:solidFill>
                  <a:srgbClr val="006EB8"/>
                </a:solidFill>
                <a:latin typeface="Trebuchet MS"/>
                <a:cs typeface="Trebuchet MS"/>
              </a:rPr>
              <a:t>C  </a:t>
            </a:r>
            <a:r>
              <a:rPr dirty="0" sz="1400" spc="65">
                <a:solidFill>
                  <a:srgbClr val="006EB8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60120" y="675487"/>
          <a:ext cx="1611630" cy="180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"/>
                <a:gridCol w="198120"/>
                <a:gridCol w="198119"/>
                <a:gridCol w="198120"/>
                <a:gridCol w="198120"/>
                <a:gridCol w="198119"/>
                <a:gridCol w="198119"/>
                <a:gridCol w="198119"/>
              </a:tblGrid>
              <a:tr h="197997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7999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7999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7999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7999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7999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7999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7999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8003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774" y="180975"/>
            <a:ext cx="4006850" cy="3048000"/>
            <a:chOff x="300774" y="180975"/>
            <a:chExt cx="4006850" cy="3048000"/>
          </a:xfrm>
        </p:grpSpPr>
        <p:sp>
          <p:nvSpPr>
            <p:cNvPr id="3" name="object 3"/>
            <p:cNvSpPr/>
            <p:nvPr/>
          </p:nvSpPr>
          <p:spPr>
            <a:xfrm>
              <a:off x="300774" y="180975"/>
              <a:ext cx="4006850" cy="322580"/>
            </a:xfrm>
            <a:custGeom>
              <a:avLst/>
              <a:gdLst/>
              <a:ahLst/>
              <a:cxnLst/>
              <a:rect l="l" t="t" r="r" b="b"/>
              <a:pathLst>
                <a:path w="4006850" h="322580">
                  <a:moveTo>
                    <a:pt x="0" y="322351"/>
                  </a:moveTo>
                  <a:lnTo>
                    <a:pt x="4006443" y="322351"/>
                  </a:lnTo>
                  <a:lnTo>
                    <a:pt x="4006443" y="0"/>
                  </a:lnTo>
                  <a:lnTo>
                    <a:pt x="0" y="0"/>
                  </a:lnTo>
                  <a:lnTo>
                    <a:pt x="0" y="322351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0774" y="503326"/>
              <a:ext cx="4006850" cy="2726055"/>
            </a:xfrm>
            <a:custGeom>
              <a:avLst/>
              <a:gdLst/>
              <a:ahLst/>
              <a:cxnLst/>
              <a:rect l="l" t="t" r="r" b="b"/>
              <a:pathLst>
                <a:path w="4006850" h="2726055">
                  <a:moveTo>
                    <a:pt x="4006443" y="0"/>
                  </a:moveTo>
                  <a:lnTo>
                    <a:pt x="0" y="0"/>
                  </a:lnTo>
                  <a:lnTo>
                    <a:pt x="0" y="2725470"/>
                  </a:lnTo>
                  <a:lnTo>
                    <a:pt x="4006443" y="2725470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31132" y="1118275"/>
              <a:ext cx="818515" cy="818515"/>
            </a:xfrm>
            <a:custGeom>
              <a:avLst/>
              <a:gdLst/>
              <a:ahLst/>
              <a:cxnLst/>
              <a:rect l="l" t="t" r="r" b="b"/>
              <a:pathLst>
                <a:path w="818514" h="818514">
                  <a:moveTo>
                    <a:pt x="0" y="0"/>
                  </a:moveTo>
                  <a:lnTo>
                    <a:pt x="818174" y="818177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97841" y="1884987"/>
              <a:ext cx="64987" cy="649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 rot="2640000">
            <a:off x="2933326" y="1327631"/>
            <a:ext cx="854681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400" spc="-60">
                <a:solidFill>
                  <a:srgbClr val="006EB8"/>
                </a:solidFill>
                <a:latin typeface="Trebuchet MS"/>
                <a:cs typeface="Trebuchet MS"/>
              </a:rPr>
              <a:t>(mis)match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11112" y="1109068"/>
            <a:ext cx="129539" cy="952500"/>
            <a:chOff x="3611112" y="1109068"/>
            <a:chExt cx="129539" cy="952500"/>
          </a:xfrm>
        </p:grpSpPr>
        <p:sp>
          <p:nvSpPr>
            <p:cNvPr id="9" name="object 9"/>
            <p:cNvSpPr/>
            <p:nvPr/>
          </p:nvSpPr>
          <p:spPr>
            <a:xfrm>
              <a:off x="3618414" y="1982515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4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31145" y="1118275"/>
              <a:ext cx="0" cy="814705"/>
            </a:xfrm>
            <a:custGeom>
              <a:avLst/>
              <a:gdLst/>
              <a:ahLst/>
              <a:cxnLst/>
              <a:rect l="l" t="t" r="r" b="b"/>
              <a:pathLst>
                <a:path w="0" h="814705">
                  <a:moveTo>
                    <a:pt x="0" y="0"/>
                  </a:moveTo>
                  <a:lnTo>
                    <a:pt x="0" y="814104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818432" y="1756521"/>
            <a:ext cx="8401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heavy" sz="1400" spc="5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130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75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rebuchet MS"/>
                <a:cs typeface="Trebuchet MS"/>
              </a:rPr>
              <a:t>insertion</a:t>
            </a:r>
            <a:r>
              <a:rPr dirty="0" u="heavy" sz="1400" spc="-114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rebuchet MS"/>
                <a:cs typeface="Trebuchet MS"/>
              </a:rPr>
              <a:t> 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95374" y="1905551"/>
            <a:ext cx="71755" cy="33655"/>
          </a:xfrm>
          <a:custGeom>
            <a:avLst/>
            <a:gdLst/>
            <a:ahLst/>
            <a:cxnLst/>
            <a:rect l="l" t="t" r="r" b="b"/>
            <a:pathLst>
              <a:path w="71754" h="33655">
                <a:moveTo>
                  <a:pt x="71542" y="0"/>
                </a:moveTo>
                <a:lnTo>
                  <a:pt x="60608" y="5239"/>
                </a:lnTo>
                <a:lnTo>
                  <a:pt x="49464" y="15090"/>
                </a:lnTo>
                <a:lnTo>
                  <a:pt x="40417" y="25780"/>
                </a:lnTo>
                <a:lnTo>
                  <a:pt x="35771" y="33535"/>
                </a:lnTo>
                <a:lnTo>
                  <a:pt x="31125" y="25780"/>
                </a:lnTo>
                <a:lnTo>
                  <a:pt x="22077" y="15090"/>
                </a:lnTo>
                <a:lnTo>
                  <a:pt x="10933" y="5239"/>
                </a:lnTo>
                <a:lnTo>
                  <a:pt x="0" y="0"/>
                </a:lnTo>
              </a:path>
            </a:pathLst>
          </a:custGeom>
          <a:ln w="14399">
            <a:solidFill>
              <a:srgbClr val="006E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726982" y="1236675"/>
            <a:ext cx="244475" cy="59118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100">
                <a:solidFill>
                  <a:srgbClr val="006EB8"/>
                </a:solidFill>
                <a:latin typeface="Trebuchet MS"/>
                <a:cs typeface="Trebuchet MS"/>
              </a:rPr>
              <a:t>deletion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132549"/>
            <a:ext cx="2077720" cy="56642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  <a:p>
            <a:pPr marL="767080">
              <a:lnSpc>
                <a:spcPct val="100000"/>
              </a:lnSpc>
              <a:spcBef>
                <a:spcPts val="254"/>
              </a:spcBef>
            </a:pPr>
            <a:r>
              <a:rPr dirty="0" sz="1400" spc="65">
                <a:solidFill>
                  <a:srgbClr val="006EB8"/>
                </a:solidFill>
                <a:latin typeface="Trebuchet MS"/>
                <a:cs typeface="Trebuchet MS"/>
              </a:rPr>
              <a:t>E </a:t>
            </a:r>
            <a:r>
              <a:rPr dirty="0" sz="1400" spc="125">
                <a:solidFill>
                  <a:srgbClr val="006EB8"/>
                </a:solidFill>
                <a:latin typeface="Trebuchet MS"/>
                <a:cs typeface="Trebuchet MS"/>
              </a:rPr>
              <a:t>D </a:t>
            </a: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I </a:t>
            </a:r>
            <a:r>
              <a:rPr dirty="0" sz="1400" spc="114">
                <a:solidFill>
                  <a:srgbClr val="006EB8"/>
                </a:solidFill>
                <a:latin typeface="Trebuchet MS"/>
                <a:cs typeface="Trebuchet MS"/>
              </a:rPr>
              <a:t>T </a:t>
            </a: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I </a:t>
            </a:r>
            <a:r>
              <a:rPr dirty="0" sz="1400" spc="70">
                <a:solidFill>
                  <a:srgbClr val="006EB8"/>
                </a:solidFill>
                <a:latin typeface="Trebuchet MS"/>
                <a:cs typeface="Trebuchet MS"/>
              </a:rPr>
              <a:t>N</a:t>
            </a:r>
            <a:r>
              <a:rPr dirty="0" sz="1400" spc="5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006EB8"/>
                </a:solidFill>
                <a:latin typeface="Trebuchet MS"/>
                <a:cs typeface="Trebuchet MS"/>
              </a:rPr>
              <a:t>G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84720" y="677286"/>
          <a:ext cx="1778000" cy="180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50"/>
                <a:gridCol w="197485"/>
                <a:gridCol w="197485"/>
                <a:gridCol w="197485"/>
                <a:gridCol w="197484"/>
                <a:gridCol w="197484"/>
                <a:gridCol w="197484"/>
                <a:gridCol w="197484"/>
                <a:gridCol w="197485"/>
              </a:tblGrid>
              <a:tr h="197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9745">
                <a:tc>
                  <a:txBody>
                    <a:bodyPr/>
                    <a:lstStyle/>
                    <a:p>
                      <a:pPr algn="ctr" marL="4445">
                        <a:lnSpc>
                          <a:spcPts val="155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8005">
                <a:tc>
                  <a:txBody>
                    <a:bodyPr/>
                    <a:lstStyle/>
                    <a:p>
                      <a:pPr algn="ctr" marL="3810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7993">
                <a:tc>
                  <a:txBody>
                    <a:bodyPr/>
                    <a:lstStyle/>
                    <a:p>
                      <a:pPr algn="ctr" marL="3810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8005">
                <a:tc>
                  <a:txBody>
                    <a:bodyPr/>
                    <a:lstStyle/>
                    <a:p>
                      <a:pPr algn="ctr" marL="4445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7992">
                <a:tc>
                  <a:txBody>
                    <a:bodyPr/>
                    <a:lstStyle/>
                    <a:p>
                      <a:pPr algn="ctr" marL="4445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8005">
                <a:tc>
                  <a:txBody>
                    <a:bodyPr/>
                    <a:lstStyle/>
                    <a:p>
                      <a:pPr algn="ctr" marL="3810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76246">
                <a:tc>
                  <a:txBody>
                    <a:bodyPr/>
                    <a:lstStyle/>
                    <a:p>
                      <a:pPr algn="ctr" marL="4445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8003">
                <a:tc>
                  <a:txBody>
                    <a:bodyPr/>
                    <a:lstStyle/>
                    <a:p>
                      <a:pPr algn="ctr" marL="3810">
                        <a:lnSpc>
                          <a:spcPts val="146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3038110" y="2684288"/>
            <a:ext cx="234315" cy="23431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 marL="64769">
              <a:lnSpc>
                <a:spcPct val="100000"/>
              </a:lnSpc>
              <a:spcBef>
                <a:spcPts val="10"/>
              </a:spcBef>
            </a:pPr>
            <a:r>
              <a:rPr dirty="0" sz="1400" spc="65"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38110" y="2918288"/>
            <a:ext cx="234315" cy="23431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 marL="59055">
              <a:lnSpc>
                <a:spcPct val="100000"/>
              </a:lnSpc>
              <a:spcBef>
                <a:spcPts val="10"/>
              </a:spcBef>
            </a:pPr>
            <a:r>
              <a:rPr dirty="0" sz="1400" spc="-40">
                <a:latin typeface="Trebuchet MS"/>
                <a:cs typeface="Trebuchet MS"/>
              </a:rPr>
              <a:t>G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774" y="180975"/>
            <a:ext cx="4006850" cy="3048000"/>
            <a:chOff x="300774" y="180975"/>
            <a:chExt cx="4006850" cy="3048000"/>
          </a:xfrm>
        </p:grpSpPr>
        <p:sp>
          <p:nvSpPr>
            <p:cNvPr id="3" name="object 3"/>
            <p:cNvSpPr/>
            <p:nvPr/>
          </p:nvSpPr>
          <p:spPr>
            <a:xfrm>
              <a:off x="300774" y="180975"/>
              <a:ext cx="4006850" cy="322580"/>
            </a:xfrm>
            <a:custGeom>
              <a:avLst/>
              <a:gdLst/>
              <a:ahLst/>
              <a:cxnLst/>
              <a:rect l="l" t="t" r="r" b="b"/>
              <a:pathLst>
                <a:path w="4006850" h="322580">
                  <a:moveTo>
                    <a:pt x="0" y="322351"/>
                  </a:moveTo>
                  <a:lnTo>
                    <a:pt x="4006443" y="322351"/>
                  </a:lnTo>
                  <a:lnTo>
                    <a:pt x="4006443" y="0"/>
                  </a:lnTo>
                  <a:lnTo>
                    <a:pt x="0" y="0"/>
                  </a:lnTo>
                  <a:lnTo>
                    <a:pt x="0" y="322351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0774" y="503326"/>
              <a:ext cx="4006850" cy="2726055"/>
            </a:xfrm>
            <a:custGeom>
              <a:avLst/>
              <a:gdLst/>
              <a:ahLst/>
              <a:cxnLst/>
              <a:rect l="l" t="t" r="r" b="b"/>
              <a:pathLst>
                <a:path w="4006850" h="2726055">
                  <a:moveTo>
                    <a:pt x="4006443" y="0"/>
                  </a:moveTo>
                  <a:lnTo>
                    <a:pt x="0" y="0"/>
                  </a:lnTo>
                  <a:lnTo>
                    <a:pt x="0" y="2725470"/>
                  </a:lnTo>
                  <a:lnTo>
                    <a:pt x="4006443" y="2725470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31132" y="1118275"/>
              <a:ext cx="818515" cy="818515"/>
            </a:xfrm>
            <a:custGeom>
              <a:avLst/>
              <a:gdLst/>
              <a:ahLst/>
              <a:cxnLst/>
              <a:rect l="l" t="t" r="r" b="b"/>
              <a:pathLst>
                <a:path w="818514" h="818514">
                  <a:moveTo>
                    <a:pt x="0" y="0"/>
                  </a:moveTo>
                  <a:lnTo>
                    <a:pt x="818174" y="818177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97841" y="1884987"/>
              <a:ext cx="64987" cy="649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 rot="2640000">
            <a:off x="2933326" y="1327631"/>
            <a:ext cx="854681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400" spc="-60">
                <a:solidFill>
                  <a:srgbClr val="006EB8"/>
                </a:solidFill>
                <a:latin typeface="Trebuchet MS"/>
                <a:cs typeface="Trebuchet MS"/>
              </a:rPr>
              <a:t>(mis)match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11112" y="1109068"/>
            <a:ext cx="129539" cy="952500"/>
            <a:chOff x="3611112" y="1109068"/>
            <a:chExt cx="129539" cy="952500"/>
          </a:xfrm>
        </p:grpSpPr>
        <p:sp>
          <p:nvSpPr>
            <p:cNvPr id="9" name="object 9"/>
            <p:cNvSpPr/>
            <p:nvPr/>
          </p:nvSpPr>
          <p:spPr>
            <a:xfrm>
              <a:off x="3618414" y="1982515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4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31145" y="1118275"/>
              <a:ext cx="0" cy="814705"/>
            </a:xfrm>
            <a:custGeom>
              <a:avLst/>
              <a:gdLst/>
              <a:ahLst/>
              <a:cxnLst/>
              <a:rect l="l" t="t" r="r" b="b"/>
              <a:pathLst>
                <a:path w="0" h="814705">
                  <a:moveTo>
                    <a:pt x="0" y="0"/>
                  </a:moveTo>
                  <a:lnTo>
                    <a:pt x="0" y="814104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818432" y="1756521"/>
            <a:ext cx="8401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heavy" sz="1400" spc="5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130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75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rebuchet MS"/>
                <a:cs typeface="Trebuchet MS"/>
              </a:rPr>
              <a:t>insertion</a:t>
            </a:r>
            <a:r>
              <a:rPr dirty="0" u="heavy" sz="1400" spc="-114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rebuchet MS"/>
                <a:cs typeface="Trebuchet MS"/>
              </a:rPr>
              <a:t> 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03897" y="1898249"/>
            <a:ext cx="970915" cy="1029335"/>
            <a:chOff x="2803897" y="1898249"/>
            <a:chExt cx="970915" cy="1029335"/>
          </a:xfrm>
        </p:grpSpPr>
        <p:sp>
          <p:nvSpPr>
            <p:cNvPr id="13" name="object 13"/>
            <p:cNvSpPr/>
            <p:nvPr/>
          </p:nvSpPr>
          <p:spPr>
            <a:xfrm>
              <a:off x="3695374" y="1905551"/>
              <a:ext cx="71755" cy="33655"/>
            </a:xfrm>
            <a:custGeom>
              <a:avLst/>
              <a:gdLst/>
              <a:ahLst/>
              <a:cxnLst/>
              <a:rect l="l" t="t" r="r" b="b"/>
              <a:pathLst>
                <a:path w="71754" h="33655">
                  <a:moveTo>
                    <a:pt x="71542" y="0"/>
                  </a:moveTo>
                  <a:lnTo>
                    <a:pt x="60608" y="5239"/>
                  </a:lnTo>
                  <a:lnTo>
                    <a:pt x="49464" y="15090"/>
                  </a:lnTo>
                  <a:lnTo>
                    <a:pt x="40417" y="25780"/>
                  </a:lnTo>
                  <a:lnTo>
                    <a:pt x="35771" y="33535"/>
                  </a:lnTo>
                  <a:lnTo>
                    <a:pt x="31125" y="25780"/>
                  </a:lnTo>
                  <a:lnTo>
                    <a:pt x="22077" y="15090"/>
                  </a:lnTo>
                  <a:lnTo>
                    <a:pt x="10933" y="5239"/>
                  </a:lnTo>
                  <a:lnTo>
                    <a:pt x="0" y="0"/>
                  </a:lnTo>
                </a:path>
              </a:pathLst>
            </a:custGeom>
            <a:ln w="143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813104" y="2684288"/>
              <a:ext cx="234315" cy="234315"/>
            </a:xfrm>
            <a:custGeom>
              <a:avLst/>
              <a:gdLst/>
              <a:ahLst/>
              <a:cxnLst/>
              <a:rect l="l" t="t" r="r" b="b"/>
              <a:pathLst>
                <a:path w="234314" h="234314">
                  <a:moveTo>
                    <a:pt x="0" y="234002"/>
                  </a:moveTo>
                  <a:lnTo>
                    <a:pt x="234002" y="234002"/>
                  </a:lnTo>
                  <a:lnTo>
                    <a:pt x="234002" y="0"/>
                  </a:lnTo>
                  <a:lnTo>
                    <a:pt x="0" y="0"/>
                  </a:lnTo>
                  <a:lnTo>
                    <a:pt x="0" y="234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47102" y="2684288"/>
              <a:ext cx="234315" cy="234315"/>
            </a:xfrm>
            <a:custGeom>
              <a:avLst/>
              <a:gdLst/>
              <a:ahLst/>
              <a:cxnLst/>
              <a:rect l="l" t="t" r="r" b="b"/>
              <a:pathLst>
                <a:path w="234314" h="234314">
                  <a:moveTo>
                    <a:pt x="0" y="234002"/>
                  </a:moveTo>
                  <a:lnTo>
                    <a:pt x="234002" y="234002"/>
                  </a:lnTo>
                  <a:lnTo>
                    <a:pt x="234002" y="0"/>
                  </a:lnTo>
                  <a:lnTo>
                    <a:pt x="0" y="0"/>
                  </a:lnTo>
                  <a:lnTo>
                    <a:pt x="0" y="234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726982" y="1236675"/>
            <a:ext cx="244475" cy="59118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100">
                <a:solidFill>
                  <a:srgbClr val="006EB8"/>
                </a:solidFill>
                <a:latin typeface="Trebuchet MS"/>
                <a:cs typeface="Trebuchet MS"/>
              </a:rPr>
              <a:t>deletion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7294" y="132549"/>
            <a:ext cx="2077720" cy="56642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  <a:p>
            <a:pPr marL="767080">
              <a:lnSpc>
                <a:spcPct val="100000"/>
              </a:lnSpc>
              <a:spcBef>
                <a:spcPts val="254"/>
              </a:spcBef>
            </a:pPr>
            <a:r>
              <a:rPr dirty="0" sz="1400" spc="65">
                <a:solidFill>
                  <a:srgbClr val="006EB8"/>
                </a:solidFill>
                <a:latin typeface="Trebuchet MS"/>
                <a:cs typeface="Trebuchet MS"/>
              </a:rPr>
              <a:t>E </a:t>
            </a:r>
            <a:r>
              <a:rPr dirty="0" sz="1400" spc="125">
                <a:solidFill>
                  <a:srgbClr val="006EB8"/>
                </a:solidFill>
                <a:latin typeface="Trebuchet MS"/>
                <a:cs typeface="Trebuchet MS"/>
              </a:rPr>
              <a:t>D </a:t>
            </a: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I </a:t>
            </a:r>
            <a:r>
              <a:rPr dirty="0" sz="1400" spc="114">
                <a:solidFill>
                  <a:srgbClr val="006EB8"/>
                </a:solidFill>
                <a:latin typeface="Trebuchet MS"/>
                <a:cs typeface="Trebuchet MS"/>
              </a:rPr>
              <a:t>T </a:t>
            </a: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I </a:t>
            </a:r>
            <a:r>
              <a:rPr dirty="0" sz="1400" spc="70">
                <a:solidFill>
                  <a:srgbClr val="006EB8"/>
                </a:solidFill>
                <a:latin typeface="Trebuchet MS"/>
                <a:cs typeface="Trebuchet MS"/>
              </a:rPr>
              <a:t>N</a:t>
            </a:r>
            <a:r>
              <a:rPr dirty="0" sz="1400" spc="5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006EB8"/>
                </a:solidFill>
                <a:latin typeface="Trebuchet MS"/>
                <a:cs typeface="Trebuchet MS"/>
              </a:rPr>
              <a:t>G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84720" y="677286"/>
          <a:ext cx="1778000" cy="180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50"/>
                <a:gridCol w="197485"/>
                <a:gridCol w="197485"/>
                <a:gridCol w="197485"/>
                <a:gridCol w="197484"/>
                <a:gridCol w="197484"/>
                <a:gridCol w="197484"/>
                <a:gridCol w="197484"/>
                <a:gridCol w="197485"/>
              </a:tblGrid>
              <a:tr h="197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9745">
                <a:tc>
                  <a:txBody>
                    <a:bodyPr/>
                    <a:lstStyle/>
                    <a:p>
                      <a:pPr algn="ctr" marL="4445">
                        <a:lnSpc>
                          <a:spcPts val="155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8005">
                <a:tc>
                  <a:txBody>
                    <a:bodyPr/>
                    <a:lstStyle/>
                    <a:p>
                      <a:pPr algn="ctr" marL="3810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7993">
                <a:tc>
                  <a:txBody>
                    <a:bodyPr/>
                    <a:lstStyle/>
                    <a:p>
                      <a:pPr algn="ctr" marL="3810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8005">
                <a:tc>
                  <a:txBody>
                    <a:bodyPr/>
                    <a:lstStyle/>
                    <a:p>
                      <a:pPr algn="ctr" marL="4445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7992">
                <a:tc>
                  <a:txBody>
                    <a:bodyPr/>
                    <a:lstStyle/>
                    <a:p>
                      <a:pPr algn="ctr" marL="4445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8005">
                <a:tc>
                  <a:txBody>
                    <a:bodyPr/>
                    <a:lstStyle/>
                    <a:p>
                      <a:pPr algn="ctr" marL="3810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76246">
                <a:tc>
                  <a:txBody>
                    <a:bodyPr/>
                    <a:lstStyle/>
                    <a:p>
                      <a:pPr algn="ctr" marL="4445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8003">
                <a:tc>
                  <a:txBody>
                    <a:bodyPr/>
                    <a:lstStyle/>
                    <a:p>
                      <a:pPr algn="ctr" marL="3810">
                        <a:lnSpc>
                          <a:spcPts val="146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874657" y="2668826"/>
            <a:ext cx="3543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35">
                <a:latin typeface="Trebuchet MS"/>
                <a:cs typeface="Trebuchet MS"/>
              </a:rPr>
              <a:t>C</a:t>
            </a:r>
            <a:r>
              <a:rPr dirty="0" sz="1400" spc="480">
                <a:latin typeface="Trebuchet MS"/>
                <a:cs typeface="Trebuchet MS"/>
              </a:rPr>
              <a:t> </a:t>
            </a:r>
            <a:r>
              <a:rPr dirty="0" sz="1400" spc="65"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13104" y="2918286"/>
            <a:ext cx="234315" cy="234315"/>
          </a:xfrm>
          <a:custGeom>
            <a:avLst/>
            <a:gdLst/>
            <a:ahLst/>
            <a:cxnLst/>
            <a:rect l="l" t="t" r="r" b="b"/>
            <a:pathLst>
              <a:path w="234314" h="234314">
                <a:moveTo>
                  <a:pt x="0" y="234002"/>
                </a:moveTo>
                <a:lnTo>
                  <a:pt x="234002" y="234002"/>
                </a:lnTo>
                <a:lnTo>
                  <a:pt x="234002" y="0"/>
                </a:lnTo>
                <a:lnTo>
                  <a:pt x="0" y="0"/>
                </a:lnTo>
                <a:lnTo>
                  <a:pt x="0" y="234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901175" y="2879912"/>
            <a:ext cx="5841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60">
                <a:latin typeface="Trebuchet MS"/>
                <a:cs typeface="Trebuchet MS"/>
              </a:rPr>
              <a:t>-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47102" y="2918286"/>
            <a:ext cx="234315" cy="234315"/>
          </a:xfrm>
          <a:custGeom>
            <a:avLst/>
            <a:gdLst/>
            <a:ahLst/>
            <a:cxnLst/>
            <a:rect l="l" t="t" r="r" b="b"/>
            <a:pathLst>
              <a:path w="234314" h="234314">
                <a:moveTo>
                  <a:pt x="0" y="234002"/>
                </a:moveTo>
                <a:lnTo>
                  <a:pt x="234002" y="234002"/>
                </a:lnTo>
                <a:lnTo>
                  <a:pt x="234002" y="0"/>
                </a:lnTo>
                <a:lnTo>
                  <a:pt x="0" y="0"/>
                </a:lnTo>
                <a:lnTo>
                  <a:pt x="0" y="234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093542" y="2902823"/>
            <a:ext cx="1416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0">
                <a:latin typeface="Trebuchet MS"/>
                <a:cs typeface="Trebuchet MS"/>
              </a:rPr>
              <a:t>G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774" y="180975"/>
            <a:ext cx="4006850" cy="3048000"/>
            <a:chOff x="300774" y="180975"/>
            <a:chExt cx="4006850" cy="3048000"/>
          </a:xfrm>
        </p:grpSpPr>
        <p:sp>
          <p:nvSpPr>
            <p:cNvPr id="3" name="object 3"/>
            <p:cNvSpPr/>
            <p:nvPr/>
          </p:nvSpPr>
          <p:spPr>
            <a:xfrm>
              <a:off x="300774" y="180975"/>
              <a:ext cx="4006850" cy="322580"/>
            </a:xfrm>
            <a:custGeom>
              <a:avLst/>
              <a:gdLst/>
              <a:ahLst/>
              <a:cxnLst/>
              <a:rect l="l" t="t" r="r" b="b"/>
              <a:pathLst>
                <a:path w="4006850" h="322580">
                  <a:moveTo>
                    <a:pt x="0" y="322351"/>
                  </a:moveTo>
                  <a:lnTo>
                    <a:pt x="4006443" y="322351"/>
                  </a:lnTo>
                  <a:lnTo>
                    <a:pt x="4006443" y="0"/>
                  </a:lnTo>
                  <a:lnTo>
                    <a:pt x="0" y="0"/>
                  </a:lnTo>
                  <a:lnTo>
                    <a:pt x="0" y="322351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0774" y="503326"/>
              <a:ext cx="4006850" cy="2726055"/>
            </a:xfrm>
            <a:custGeom>
              <a:avLst/>
              <a:gdLst/>
              <a:ahLst/>
              <a:cxnLst/>
              <a:rect l="l" t="t" r="r" b="b"/>
              <a:pathLst>
                <a:path w="4006850" h="2726055">
                  <a:moveTo>
                    <a:pt x="4006443" y="0"/>
                  </a:moveTo>
                  <a:lnTo>
                    <a:pt x="0" y="0"/>
                  </a:lnTo>
                  <a:lnTo>
                    <a:pt x="0" y="2725470"/>
                  </a:lnTo>
                  <a:lnTo>
                    <a:pt x="4006443" y="2725470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31132" y="1118275"/>
              <a:ext cx="818515" cy="818515"/>
            </a:xfrm>
            <a:custGeom>
              <a:avLst/>
              <a:gdLst/>
              <a:ahLst/>
              <a:cxnLst/>
              <a:rect l="l" t="t" r="r" b="b"/>
              <a:pathLst>
                <a:path w="818514" h="818514">
                  <a:moveTo>
                    <a:pt x="0" y="0"/>
                  </a:moveTo>
                  <a:lnTo>
                    <a:pt x="818174" y="818177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97841" y="1884987"/>
              <a:ext cx="64987" cy="649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 rot="2640000">
            <a:off x="2933326" y="1327631"/>
            <a:ext cx="854681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400" spc="-60">
                <a:solidFill>
                  <a:srgbClr val="006EB8"/>
                </a:solidFill>
                <a:latin typeface="Trebuchet MS"/>
                <a:cs typeface="Trebuchet MS"/>
              </a:rPr>
              <a:t>(mis)match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11112" y="1109068"/>
            <a:ext cx="129539" cy="952500"/>
            <a:chOff x="3611112" y="1109068"/>
            <a:chExt cx="129539" cy="952500"/>
          </a:xfrm>
        </p:grpSpPr>
        <p:sp>
          <p:nvSpPr>
            <p:cNvPr id="9" name="object 9"/>
            <p:cNvSpPr/>
            <p:nvPr/>
          </p:nvSpPr>
          <p:spPr>
            <a:xfrm>
              <a:off x="3618414" y="1982515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4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31145" y="1118275"/>
              <a:ext cx="0" cy="814705"/>
            </a:xfrm>
            <a:custGeom>
              <a:avLst/>
              <a:gdLst/>
              <a:ahLst/>
              <a:cxnLst/>
              <a:rect l="l" t="t" r="r" b="b"/>
              <a:pathLst>
                <a:path w="0" h="814705">
                  <a:moveTo>
                    <a:pt x="0" y="0"/>
                  </a:moveTo>
                  <a:lnTo>
                    <a:pt x="0" y="814104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818432" y="1756521"/>
            <a:ext cx="8401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heavy" sz="1400" spc="5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130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75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rebuchet MS"/>
                <a:cs typeface="Trebuchet MS"/>
              </a:rPr>
              <a:t>insertion</a:t>
            </a:r>
            <a:r>
              <a:rPr dirty="0" u="heavy" sz="1400" spc="-114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rebuchet MS"/>
                <a:cs typeface="Trebuchet MS"/>
              </a:rPr>
              <a:t> 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95374" y="1905551"/>
            <a:ext cx="71755" cy="33655"/>
          </a:xfrm>
          <a:custGeom>
            <a:avLst/>
            <a:gdLst/>
            <a:ahLst/>
            <a:cxnLst/>
            <a:rect l="l" t="t" r="r" b="b"/>
            <a:pathLst>
              <a:path w="71754" h="33655">
                <a:moveTo>
                  <a:pt x="71542" y="0"/>
                </a:moveTo>
                <a:lnTo>
                  <a:pt x="60608" y="5239"/>
                </a:lnTo>
                <a:lnTo>
                  <a:pt x="49464" y="15090"/>
                </a:lnTo>
                <a:lnTo>
                  <a:pt x="40417" y="25780"/>
                </a:lnTo>
                <a:lnTo>
                  <a:pt x="35771" y="33535"/>
                </a:lnTo>
                <a:lnTo>
                  <a:pt x="31125" y="25780"/>
                </a:lnTo>
                <a:lnTo>
                  <a:pt x="22077" y="15090"/>
                </a:lnTo>
                <a:lnTo>
                  <a:pt x="10933" y="5239"/>
                </a:lnTo>
                <a:lnTo>
                  <a:pt x="0" y="0"/>
                </a:lnTo>
              </a:path>
            </a:pathLst>
          </a:custGeom>
          <a:ln w="14399">
            <a:solidFill>
              <a:srgbClr val="006E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726982" y="1236675"/>
            <a:ext cx="244475" cy="59118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100">
                <a:solidFill>
                  <a:srgbClr val="006EB8"/>
                </a:solidFill>
                <a:latin typeface="Trebuchet MS"/>
                <a:cs typeface="Trebuchet MS"/>
              </a:rPr>
              <a:t>deletion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132549"/>
            <a:ext cx="2077720" cy="56642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  <a:p>
            <a:pPr marL="767080">
              <a:lnSpc>
                <a:spcPct val="100000"/>
              </a:lnSpc>
              <a:spcBef>
                <a:spcPts val="254"/>
              </a:spcBef>
            </a:pPr>
            <a:r>
              <a:rPr dirty="0" sz="1400" spc="65">
                <a:solidFill>
                  <a:srgbClr val="006EB8"/>
                </a:solidFill>
                <a:latin typeface="Trebuchet MS"/>
                <a:cs typeface="Trebuchet MS"/>
              </a:rPr>
              <a:t>E </a:t>
            </a:r>
            <a:r>
              <a:rPr dirty="0" sz="1400" spc="125">
                <a:solidFill>
                  <a:srgbClr val="006EB8"/>
                </a:solidFill>
                <a:latin typeface="Trebuchet MS"/>
                <a:cs typeface="Trebuchet MS"/>
              </a:rPr>
              <a:t>D </a:t>
            </a: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I </a:t>
            </a:r>
            <a:r>
              <a:rPr dirty="0" sz="1400" spc="114">
                <a:solidFill>
                  <a:srgbClr val="006EB8"/>
                </a:solidFill>
                <a:latin typeface="Trebuchet MS"/>
                <a:cs typeface="Trebuchet MS"/>
              </a:rPr>
              <a:t>T </a:t>
            </a: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I </a:t>
            </a:r>
            <a:r>
              <a:rPr dirty="0" sz="1400" spc="70">
                <a:solidFill>
                  <a:srgbClr val="006EB8"/>
                </a:solidFill>
                <a:latin typeface="Trebuchet MS"/>
                <a:cs typeface="Trebuchet MS"/>
              </a:rPr>
              <a:t>N</a:t>
            </a:r>
            <a:r>
              <a:rPr dirty="0" sz="1400" spc="5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006EB8"/>
                </a:solidFill>
                <a:latin typeface="Trebuchet MS"/>
                <a:cs typeface="Trebuchet MS"/>
              </a:rPr>
              <a:t>G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84720" y="677286"/>
          <a:ext cx="1778000" cy="180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50"/>
                <a:gridCol w="197485"/>
                <a:gridCol w="197485"/>
                <a:gridCol w="197485"/>
                <a:gridCol w="197484"/>
                <a:gridCol w="197484"/>
                <a:gridCol w="197484"/>
                <a:gridCol w="197484"/>
                <a:gridCol w="197485"/>
              </a:tblGrid>
              <a:tr h="197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9745">
                <a:tc>
                  <a:txBody>
                    <a:bodyPr/>
                    <a:lstStyle/>
                    <a:p>
                      <a:pPr algn="ctr" marL="4445">
                        <a:lnSpc>
                          <a:spcPts val="155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8005">
                <a:tc>
                  <a:txBody>
                    <a:bodyPr/>
                    <a:lstStyle/>
                    <a:p>
                      <a:pPr algn="ctr" marL="3810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7993">
                <a:tc>
                  <a:txBody>
                    <a:bodyPr/>
                    <a:lstStyle/>
                    <a:p>
                      <a:pPr algn="ctr" marL="3810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8005">
                <a:tc>
                  <a:txBody>
                    <a:bodyPr/>
                    <a:lstStyle/>
                    <a:p>
                      <a:pPr algn="ctr" marL="4445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7992">
                <a:tc>
                  <a:txBody>
                    <a:bodyPr/>
                    <a:lstStyle/>
                    <a:p>
                      <a:pPr algn="ctr" marL="4445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8005">
                <a:tc>
                  <a:txBody>
                    <a:bodyPr/>
                    <a:lstStyle/>
                    <a:p>
                      <a:pPr algn="ctr" marL="3810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7993">
                <a:tc>
                  <a:txBody>
                    <a:bodyPr/>
                    <a:lstStyle/>
                    <a:p>
                      <a:pPr algn="ctr" marL="4445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76257">
                <a:tc>
                  <a:txBody>
                    <a:bodyPr/>
                    <a:lstStyle/>
                    <a:p>
                      <a:pPr algn="ctr" marL="3810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579111" y="2675288"/>
          <a:ext cx="729615" cy="486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/>
                <a:gridCol w="234315"/>
                <a:gridCol w="234314"/>
              </a:tblGrid>
              <a:tr h="234006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34006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51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774" y="180975"/>
            <a:ext cx="4006850" cy="3048000"/>
            <a:chOff x="300774" y="180975"/>
            <a:chExt cx="4006850" cy="3048000"/>
          </a:xfrm>
        </p:grpSpPr>
        <p:sp>
          <p:nvSpPr>
            <p:cNvPr id="3" name="object 3"/>
            <p:cNvSpPr/>
            <p:nvPr/>
          </p:nvSpPr>
          <p:spPr>
            <a:xfrm>
              <a:off x="300774" y="180975"/>
              <a:ext cx="4006850" cy="322580"/>
            </a:xfrm>
            <a:custGeom>
              <a:avLst/>
              <a:gdLst/>
              <a:ahLst/>
              <a:cxnLst/>
              <a:rect l="l" t="t" r="r" b="b"/>
              <a:pathLst>
                <a:path w="4006850" h="322580">
                  <a:moveTo>
                    <a:pt x="0" y="322351"/>
                  </a:moveTo>
                  <a:lnTo>
                    <a:pt x="4006443" y="322351"/>
                  </a:lnTo>
                  <a:lnTo>
                    <a:pt x="4006443" y="0"/>
                  </a:lnTo>
                  <a:lnTo>
                    <a:pt x="0" y="0"/>
                  </a:lnTo>
                  <a:lnTo>
                    <a:pt x="0" y="322351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0774" y="503326"/>
              <a:ext cx="4006850" cy="2726055"/>
            </a:xfrm>
            <a:custGeom>
              <a:avLst/>
              <a:gdLst/>
              <a:ahLst/>
              <a:cxnLst/>
              <a:rect l="l" t="t" r="r" b="b"/>
              <a:pathLst>
                <a:path w="4006850" h="2726055">
                  <a:moveTo>
                    <a:pt x="4006443" y="0"/>
                  </a:moveTo>
                  <a:lnTo>
                    <a:pt x="0" y="0"/>
                  </a:lnTo>
                  <a:lnTo>
                    <a:pt x="0" y="2725470"/>
                  </a:lnTo>
                  <a:lnTo>
                    <a:pt x="4006443" y="2725470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31132" y="1118275"/>
              <a:ext cx="818515" cy="818515"/>
            </a:xfrm>
            <a:custGeom>
              <a:avLst/>
              <a:gdLst/>
              <a:ahLst/>
              <a:cxnLst/>
              <a:rect l="l" t="t" r="r" b="b"/>
              <a:pathLst>
                <a:path w="818514" h="818514">
                  <a:moveTo>
                    <a:pt x="0" y="0"/>
                  </a:moveTo>
                  <a:lnTo>
                    <a:pt x="818174" y="818177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97841" y="1884987"/>
              <a:ext cx="64987" cy="649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 rot="2640000">
            <a:off x="2933326" y="1327631"/>
            <a:ext cx="854681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400" spc="-60">
                <a:solidFill>
                  <a:srgbClr val="006EB8"/>
                </a:solidFill>
                <a:latin typeface="Trebuchet MS"/>
                <a:cs typeface="Trebuchet MS"/>
              </a:rPr>
              <a:t>(mis)match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11112" y="1109068"/>
            <a:ext cx="129539" cy="952500"/>
            <a:chOff x="3611112" y="1109068"/>
            <a:chExt cx="129539" cy="952500"/>
          </a:xfrm>
        </p:grpSpPr>
        <p:sp>
          <p:nvSpPr>
            <p:cNvPr id="9" name="object 9"/>
            <p:cNvSpPr/>
            <p:nvPr/>
          </p:nvSpPr>
          <p:spPr>
            <a:xfrm>
              <a:off x="3618414" y="1982515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4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31145" y="1118275"/>
              <a:ext cx="0" cy="814705"/>
            </a:xfrm>
            <a:custGeom>
              <a:avLst/>
              <a:gdLst/>
              <a:ahLst/>
              <a:cxnLst/>
              <a:rect l="l" t="t" r="r" b="b"/>
              <a:pathLst>
                <a:path w="0" h="814705">
                  <a:moveTo>
                    <a:pt x="0" y="0"/>
                  </a:moveTo>
                  <a:lnTo>
                    <a:pt x="0" y="814104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818432" y="1756521"/>
            <a:ext cx="8401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heavy" sz="1400" spc="5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130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75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rebuchet MS"/>
                <a:cs typeface="Trebuchet MS"/>
              </a:rPr>
              <a:t>insertion</a:t>
            </a:r>
            <a:r>
              <a:rPr dirty="0" u="heavy" sz="1400" spc="-114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rebuchet MS"/>
                <a:cs typeface="Trebuchet MS"/>
              </a:rPr>
              <a:t> 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95374" y="1905551"/>
            <a:ext cx="71755" cy="33655"/>
          </a:xfrm>
          <a:custGeom>
            <a:avLst/>
            <a:gdLst/>
            <a:ahLst/>
            <a:cxnLst/>
            <a:rect l="l" t="t" r="r" b="b"/>
            <a:pathLst>
              <a:path w="71754" h="33655">
                <a:moveTo>
                  <a:pt x="71542" y="0"/>
                </a:moveTo>
                <a:lnTo>
                  <a:pt x="60608" y="5239"/>
                </a:lnTo>
                <a:lnTo>
                  <a:pt x="49464" y="15090"/>
                </a:lnTo>
                <a:lnTo>
                  <a:pt x="40417" y="25780"/>
                </a:lnTo>
                <a:lnTo>
                  <a:pt x="35771" y="33535"/>
                </a:lnTo>
                <a:lnTo>
                  <a:pt x="31125" y="25780"/>
                </a:lnTo>
                <a:lnTo>
                  <a:pt x="22077" y="15090"/>
                </a:lnTo>
                <a:lnTo>
                  <a:pt x="10933" y="5239"/>
                </a:lnTo>
                <a:lnTo>
                  <a:pt x="0" y="0"/>
                </a:lnTo>
              </a:path>
            </a:pathLst>
          </a:custGeom>
          <a:ln w="14399">
            <a:solidFill>
              <a:srgbClr val="006E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726982" y="1236675"/>
            <a:ext cx="244475" cy="59118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100">
                <a:solidFill>
                  <a:srgbClr val="006EB8"/>
                </a:solidFill>
                <a:latin typeface="Trebuchet MS"/>
                <a:cs typeface="Trebuchet MS"/>
              </a:rPr>
              <a:t>deletion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132549"/>
            <a:ext cx="2077720" cy="56642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  <a:p>
            <a:pPr marL="767080">
              <a:lnSpc>
                <a:spcPct val="100000"/>
              </a:lnSpc>
              <a:spcBef>
                <a:spcPts val="254"/>
              </a:spcBef>
            </a:pPr>
            <a:r>
              <a:rPr dirty="0" sz="1400" spc="65">
                <a:solidFill>
                  <a:srgbClr val="006EB8"/>
                </a:solidFill>
                <a:latin typeface="Trebuchet MS"/>
                <a:cs typeface="Trebuchet MS"/>
              </a:rPr>
              <a:t>E </a:t>
            </a:r>
            <a:r>
              <a:rPr dirty="0" sz="1400" spc="125">
                <a:solidFill>
                  <a:srgbClr val="006EB8"/>
                </a:solidFill>
                <a:latin typeface="Trebuchet MS"/>
                <a:cs typeface="Trebuchet MS"/>
              </a:rPr>
              <a:t>D </a:t>
            </a: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I </a:t>
            </a:r>
            <a:r>
              <a:rPr dirty="0" sz="1400" spc="114">
                <a:solidFill>
                  <a:srgbClr val="006EB8"/>
                </a:solidFill>
                <a:latin typeface="Trebuchet MS"/>
                <a:cs typeface="Trebuchet MS"/>
              </a:rPr>
              <a:t>T </a:t>
            </a: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I </a:t>
            </a:r>
            <a:r>
              <a:rPr dirty="0" sz="1400" spc="70">
                <a:solidFill>
                  <a:srgbClr val="006EB8"/>
                </a:solidFill>
                <a:latin typeface="Trebuchet MS"/>
                <a:cs typeface="Trebuchet MS"/>
              </a:rPr>
              <a:t>N</a:t>
            </a:r>
            <a:r>
              <a:rPr dirty="0" sz="1400" spc="5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006EB8"/>
                </a:solidFill>
                <a:latin typeface="Trebuchet MS"/>
                <a:cs typeface="Trebuchet MS"/>
              </a:rPr>
              <a:t>G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84720" y="677286"/>
          <a:ext cx="1778000" cy="180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50"/>
                <a:gridCol w="197485"/>
                <a:gridCol w="197485"/>
                <a:gridCol w="197485"/>
                <a:gridCol w="197484"/>
                <a:gridCol w="197484"/>
                <a:gridCol w="197484"/>
                <a:gridCol w="197484"/>
                <a:gridCol w="197485"/>
              </a:tblGrid>
              <a:tr h="197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9745">
                <a:tc>
                  <a:txBody>
                    <a:bodyPr/>
                    <a:lstStyle/>
                    <a:p>
                      <a:pPr algn="ctr" marL="4445">
                        <a:lnSpc>
                          <a:spcPts val="155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8005">
                <a:tc>
                  <a:txBody>
                    <a:bodyPr/>
                    <a:lstStyle/>
                    <a:p>
                      <a:pPr algn="ctr" marL="3810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7993">
                <a:tc>
                  <a:txBody>
                    <a:bodyPr/>
                    <a:lstStyle/>
                    <a:p>
                      <a:pPr algn="ctr" marL="3810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8005">
                <a:tc>
                  <a:txBody>
                    <a:bodyPr/>
                    <a:lstStyle/>
                    <a:p>
                      <a:pPr algn="ctr" marL="4445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7992">
                <a:tc>
                  <a:txBody>
                    <a:bodyPr/>
                    <a:lstStyle/>
                    <a:p>
                      <a:pPr algn="ctr" marL="4445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8005">
                <a:tc>
                  <a:txBody>
                    <a:bodyPr/>
                    <a:lstStyle/>
                    <a:p>
                      <a:pPr algn="ctr" marL="3810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7993">
                <a:tc>
                  <a:txBody>
                    <a:bodyPr/>
                    <a:lstStyle/>
                    <a:p>
                      <a:pPr algn="ctr" marL="4445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76257">
                <a:tc>
                  <a:txBody>
                    <a:bodyPr/>
                    <a:lstStyle/>
                    <a:p>
                      <a:pPr algn="ctr" marL="3810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354105" y="2675288"/>
          <a:ext cx="963294" cy="486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/>
                <a:gridCol w="234315"/>
                <a:gridCol w="234314"/>
                <a:gridCol w="234315"/>
              </a:tblGrid>
              <a:tr h="234006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34006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774" y="180975"/>
            <a:ext cx="4006850" cy="3048000"/>
            <a:chOff x="300774" y="180975"/>
            <a:chExt cx="4006850" cy="3048000"/>
          </a:xfrm>
        </p:grpSpPr>
        <p:sp>
          <p:nvSpPr>
            <p:cNvPr id="3" name="object 3"/>
            <p:cNvSpPr/>
            <p:nvPr/>
          </p:nvSpPr>
          <p:spPr>
            <a:xfrm>
              <a:off x="300774" y="180975"/>
              <a:ext cx="4006850" cy="322580"/>
            </a:xfrm>
            <a:custGeom>
              <a:avLst/>
              <a:gdLst/>
              <a:ahLst/>
              <a:cxnLst/>
              <a:rect l="l" t="t" r="r" b="b"/>
              <a:pathLst>
                <a:path w="4006850" h="322580">
                  <a:moveTo>
                    <a:pt x="0" y="322351"/>
                  </a:moveTo>
                  <a:lnTo>
                    <a:pt x="4006443" y="322351"/>
                  </a:lnTo>
                  <a:lnTo>
                    <a:pt x="4006443" y="0"/>
                  </a:lnTo>
                  <a:lnTo>
                    <a:pt x="0" y="0"/>
                  </a:lnTo>
                  <a:lnTo>
                    <a:pt x="0" y="322351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0774" y="503326"/>
              <a:ext cx="4006850" cy="2726055"/>
            </a:xfrm>
            <a:custGeom>
              <a:avLst/>
              <a:gdLst/>
              <a:ahLst/>
              <a:cxnLst/>
              <a:rect l="l" t="t" r="r" b="b"/>
              <a:pathLst>
                <a:path w="4006850" h="2726055">
                  <a:moveTo>
                    <a:pt x="4006443" y="0"/>
                  </a:moveTo>
                  <a:lnTo>
                    <a:pt x="0" y="0"/>
                  </a:lnTo>
                  <a:lnTo>
                    <a:pt x="0" y="2725470"/>
                  </a:lnTo>
                  <a:lnTo>
                    <a:pt x="4006443" y="2725470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31132" y="1118275"/>
              <a:ext cx="818515" cy="818515"/>
            </a:xfrm>
            <a:custGeom>
              <a:avLst/>
              <a:gdLst/>
              <a:ahLst/>
              <a:cxnLst/>
              <a:rect l="l" t="t" r="r" b="b"/>
              <a:pathLst>
                <a:path w="818514" h="818514">
                  <a:moveTo>
                    <a:pt x="0" y="0"/>
                  </a:moveTo>
                  <a:lnTo>
                    <a:pt x="818174" y="818177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97841" y="1884987"/>
              <a:ext cx="64987" cy="649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 rot="2640000">
            <a:off x="2933326" y="1327631"/>
            <a:ext cx="854681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400" spc="-60">
                <a:solidFill>
                  <a:srgbClr val="006EB8"/>
                </a:solidFill>
                <a:latin typeface="Trebuchet MS"/>
                <a:cs typeface="Trebuchet MS"/>
              </a:rPr>
              <a:t>(mis)match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11112" y="1109068"/>
            <a:ext cx="129539" cy="952500"/>
            <a:chOff x="3611112" y="1109068"/>
            <a:chExt cx="129539" cy="952500"/>
          </a:xfrm>
        </p:grpSpPr>
        <p:sp>
          <p:nvSpPr>
            <p:cNvPr id="9" name="object 9"/>
            <p:cNvSpPr/>
            <p:nvPr/>
          </p:nvSpPr>
          <p:spPr>
            <a:xfrm>
              <a:off x="3618414" y="1982515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4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31145" y="1118275"/>
              <a:ext cx="0" cy="814705"/>
            </a:xfrm>
            <a:custGeom>
              <a:avLst/>
              <a:gdLst/>
              <a:ahLst/>
              <a:cxnLst/>
              <a:rect l="l" t="t" r="r" b="b"/>
              <a:pathLst>
                <a:path w="0" h="814705">
                  <a:moveTo>
                    <a:pt x="0" y="0"/>
                  </a:moveTo>
                  <a:lnTo>
                    <a:pt x="0" y="814104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818432" y="1756521"/>
            <a:ext cx="8401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heavy" sz="1400" spc="5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130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75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rebuchet MS"/>
                <a:cs typeface="Trebuchet MS"/>
              </a:rPr>
              <a:t>insertion</a:t>
            </a:r>
            <a:r>
              <a:rPr dirty="0" u="heavy" sz="1400" spc="-114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rebuchet MS"/>
                <a:cs typeface="Trebuchet MS"/>
              </a:rPr>
              <a:t> 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95374" y="1905551"/>
            <a:ext cx="71755" cy="33655"/>
          </a:xfrm>
          <a:custGeom>
            <a:avLst/>
            <a:gdLst/>
            <a:ahLst/>
            <a:cxnLst/>
            <a:rect l="l" t="t" r="r" b="b"/>
            <a:pathLst>
              <a:path w="71754" h="33655">
                <a:moveTo>
                  <a:pt x="71542" y="0"/>
                </a:moveTo>
                <a:lnTo>
                  <a:pt x="60608" y="5239"/>
                </a:lnTo>
                <a:lnTo>
                  <a:pt x="49464" y="15090"/>
                </a:lnTo>
                <a:lnTo>
                  <a:pt x="40417" y="25780"/>
                </a:lnTo>
                <a:lnTo>
                  <a:pt x="35771" y="33535"/>
                </a:lnTo>
                <a:lnTo>
                  <a:pt x="31125" y="25780"/>
                </a:lnTo>
                <a:lnTo>
                  <a:pt x="22077" y="15090"/>
                </a:lnTo>
                <a:lnTo>
                  <a:pt x="10933" y="5239"/>
                </a:lnTo>
                <a:lnTo>
                  <a:pt x="0" y="0"/>
                </a:lnTo>
              </a:path>
            </a:pathLst>
          </a:custGeom>
          <a:ln w="14399">
            <a:solidFill>
              <a:srgbClr val="006E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726982" y="1236675"/>
            <a:ext cx="244475" cy="59118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100">
                <a:solidFill>
                  <a:srgbClr val="006EB8"/>
                </a:solidFill>
                <a:latin typeface="Trebuchet MS"/>
                <a:cs typeface="Trebuchet MS"/>
              </a:rPr>
              <a:t>deletion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132549"/>
            <a:ext cx="2077720" cy="56642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  <a:p>
            <a:pPr marL="767080">
              <a:lnSpc>
                <a:spcPct val="100000"/>
              </a:lnSpc>
              <a:spcBef>
                <a:spcPts val="254"/>
              </a:spcBef>
            </a:pPr>
            <a:r>
              <a:rPr dirty="0" sz="1400" spc="65">
                <a:solidFill>
                  <a:srgbClr val="006EB8"/>
                </a:solidFill>
                <a:latin typeface="Trebuchet MS"/>
                <a:cs typeface="Trebuchet MS"/>
              </a:rPr>
              <a:t>E </a:t>
            </a:r>
            <a:r>
              <a:rPr dirty="0" sz="1400" spc="125">
                <a:solidFill>
                  <a:srgbClr val="006EB8"/>
                </a:solidFill>
                <a:latin typeface="Trebuchet MS"/>
                <a:cs typeface="Trebuchet MS"/>
              </a:rPr>
              <a:t>D </a:t>
            </a: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I </a:t>
            </a:r>
            <a:r>
              <a:rPr dirty="0" sz="1400" spc="114">
                <a:solidFill>
                  <a:srgbClr val="006EB8"/>
                </a:solidFill>
                <a:latin typeface="Trebuchet MS"/>
                <a:cs typeface="Trebuchet MS"/>
              </a:rPr>
              <a:t>T </a:t>
            </a: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I </a:t>
            </a:r>
            <a:r>
              <a:rPr dirty="0" sz="1400" spc="70">
                <a:solidFill>
                  <a:srgbClr val="006EB8"/>
                </a:solidFill>
                <a:latin typeface="Trebuchet MS"/>
                <a:cs typeface="Trebuchet MS"/>
              </a:rPr>
              <a:t>N</a:t>
            </a:r>
            <a:r>
              <a:rPr dirty="0" sz="1400" spc="5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006EB8"/>
                </a:solidFill>
                <a:latin typeface="Trebuchet MS"/>
                <a:cs typeface="Trebuchet MS"/>
              </a:rPr>
              <a:t>G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84720" y="677286"/>
          <a:ext cx="1778000" cy="180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50"/>
                <a:gridCol w="197485"/>
                <a:gridCol w="197485"/>
                <a:gridCol w="197485"/>
                <a:gridCol w="197484"/>
                <a:gridCol w="197484"/>
                <a:gridCol w="197484"/>
                <a:gridCol w="197484"/>
                <a:gridCol w="197485"/>
              </a:tblGrid>
              <a:tr h="197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9745">
                <a:tc>
                  <a:txBody>
                    <a:bodyPr/>
                    <a:lstStyle/>
                    <a:p>
                      <a:pPr algn="ctr" marL="4445">
                        <a:lnSpc>
                          <a:spcPts val="155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8005">
                <a:tc>
                  <a:txBody>
                    <a:bodyPr/>
                    <a:lstStyle/>
                    <a:p>
                      <a:pPr algn="ctr" marL="3810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7993">
                <a:tc>
                  <a:txBody>
                    <a:bodyPr/>
                    <a:lstStyle/>
                    <a:p>
                      <a:pPr algn="ctr" marL="3810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8005">
                <a:tc>
                  <a:txBody>
                    <a:bodyPr/>
                    <a:lstStyle/>
                    <a:p>
                      <a:pPr algn="ctr" marL="4445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7992">
                <a:tc>
                  <a:txBody>
                    <a:bodyPr/>
                    <a:lstStyle/>
                    <a:p>
                      <a:pPr algn="ctr" marL="4445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8005">
                <a:tc>
                  <a:txBody>
                    <a:bodyPr/>
                    <a:lstStyle/>
                    <a:p>
                      <a:pPr algn="ctr" marL="3810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7993">
                <a:tc>
                  <a:txBody>
                    <a:bodyPr/>
                    <a:lstStyle/>
                    <a:p>
                      <a:pPr algn="ctr" marL="4445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76257">
                <a:tc>
                  <a:txBody>
                    <a:bodyPr/>
                    <a:lstStyle/>
                    <a:p>
                      <a:pPr algn="ctr" marL="3810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129112" y="2675288"/>
          <a:ext cx="1197610" cy="486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/>
                <a:gridCol w="234315"/>
                <a:gridCol w="234314"/>
                <a:gridCol w="234315"/>
                <a:gridCol w="234315"/>
              </a:tblGrid>
              <a:tr h="2340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340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51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774" y="180975"/>
            <a:ext cx="4006850" cy="3048000"/>
            <a:chOff x="300774" y="180975"/>
            <a:chExt cx="4006850" cy="3048000"/>
          </a:xfrm>
        </p:grpSpPr>
        <p:sp>
          <p:nvSpPr>
            <p:cNvPr id="3" name="object 3"/>
            <p:cNvSpPr/>
            <p:nvPr/>
          </p:nvSpPr>
          <p:spPr>
            <a:xfrm>
              <a:off x="300774" y="180975"/>
              <a:ext cx="4006850" cy="322580"/>
            </a:xfrm>
            <a:custGeom>
              <a:avLst/>
              <a:gdLst/>
              <a:ahLst/>
              <a:cxnLst/>
              <a:rect l="l" t="t" r="r" b="b"/>
              <a:pathLst>
                <a:path w="4006850" h="322580">
                  <a:moveTo>
                    <a:pt x="0" y="322351"/>
                  </a:moveTo>
                  <a:lnTo>
                    <a:pt x="4006443" y="322351"/>
                  </a:lnTo>
                  <a:lnTo>
                    <a:pt x="4006443" y="0"/>
                  </a:lnTo>
                  <a:lnTo>
                    <a:pt x="0" y="0"/>
                  </a:lnTo>
                  <a:lnTo>
                    <a:pt x="0" y="322351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0774" y="503326"/>
              <a:ext cx="4006850" cy="2726055"/>
            </a:xfrm>
            <a:custGeom>
              <a:avLst/>
              <a:gdLst/>
              <a:ahLst/>
              <a:cxnLst/>
              <a:rect l="l" t="t" r="r" b="b"/>
              <a:pathLst>
                <a:path w="4006850" h="2726055">
                  <a:moveTo>
                    <a:pt x="4006443" y="0"/>
                  </a:moveTo>
                  <a:lnTo>
                    <a:pt x="0" y="0"/>
                  </a:lnTo>
                  <a:lnTo>
                    <a:pt x="0" y="2725470"/>
                  </a:lnTo>
                  <a:lnTo>
                    <a:pt x="4006443" y="2725470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31132" y="1118275"/>
              <a:ext cx="818515" cy="818515"/>
            </a:xfrm>
            <a:custGeom>
              <a:avLst/>
              <a:gdLst/>
              <a:ahLst/>
              <a:cxnLst/>
              <a:rect l="l" t="t" r="r" b="b"/>
              <a:pathLst>
                <a:path w="818514" h="818514">
                  <a:moveTo>
                    <a:pt x="0" y="0"/>
                  </a:moveTo>
                  <a:lnTo>
                    <a:pt x="818174" y="818177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97841" y="1884987"/>
              <a:ext cx="64987" cy="649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 rot="2640000">
            <a:off x="2933326" y="1327631"/>
            <a:ext cx="854681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400" spc="-60">
                <a:solidFill>
                  <a:srgbClr val="006EB8"/>
                </a:solidFill>
                <a:latin typeface="Trebuchet MS"/>
                <a:cs typeface="Trebuchet MS"/>
              </a:rPr>
              <a:t>(mis)match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11112" y="1109068"/>
            <a:ext cx="129539" cy="952500"/>
            <a:chOff x="3611112" y="1109068"/>
            <a:chExt cx="129539" cy="952500"/>
          </a:xfrm>
        </p:grpSpPr>
        <p:sp>
          <p:nvSpPr>
            <p:cNvPr id="9" name="object 9"/>
            <p:cNvSpPr/>
            <p:nvPr/>
          </p:nvSpPr>
          <p:spPr>
            <a:xfrm>
              <a:off x="3618414" y="1982515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4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31145" y="1118275"/>
              <a:ext cx="0" cy="814705"/>
            </a:xfrm>
            <a:custGeom>
              <a:avLst/>
              <a:gdLst/>
              <a:ahLst/>
              <a:cxnLst/>
              <a:rect l="l" t="t" r="r" b="b"/>
              <a:pathLst>
                <a:path w="0" h="814705">
                  <a:moveTo>
                    <a:pt x="0" y="0"/>
                  </a:moveTo>
                  <a:lnTo>
                    <a:pt x="0" y="814104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818432" y="1756521"/>
            <a:ext cx="8401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heavy" sz="1400" spc="5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130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75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rebuchet MS"/>
                <a:cs typeface="Trebuchet MS"/>
              </a:rPr>
              <a:t>insertion</a:t>
            </a:r>
            <a:r>
              <a:rPr dirty="0" u="heavy" sz="1400" spc="-114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rebuchet MS"/>
                <a:cs typeface="Trebuchet MS"/>
              </a:rPr>
              <a:t> 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95374" y="1905551"/>
            <a:ext cx="71755" cy="33655"/>
          </a:xfrm>
          <a:custGeom>
            <a:avLst/>
            <a:gdLst/>
            <a:ahLst/>
            <a:cxnLst/>
            <a:rect l="l" t="t" r="r" b="b"/>
            <a:pathLst>
              <a:path w="71754" h="33655">
                <a:moveTo>
                  <a:pt x="71542" y="0"/>
                </a:moveTo>
                <a:lnTo>
                  <a:pt x="60608" y="5239"/>
                </a:lnTo>
                <a:lnTo>
                  <a:pt x="49464" y="15090"/>
                </a:lnTo>
                <a:lnTo>
                  <a:pt x="40417" y="25780"/>
                </a:lnTo>
                <a:lnTo>
                  <a:pt x="35771" y="33535"/>
                </a:lnTo>
                <a:lnTo>
                  <a:pt x="31125" y="25780"/>
                </a:lnTo>
                <a:lnTo>
                  <a:pt x="22077" y="15090"/>
                </a:lnTo>
                <a:lnTo>
                  <a:pt x="10933" y="5239"/>
                </a:lnTo>
                <a:lnTo>
                  <a:pt x="0" y="0"/>
                </a:lnTo>
              </a:path>
            </a:pathLst>
          </a:custGeom>
          <a:ln w="14399">
            <a:solidFill>
              <a:srgbClr val="006E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726982" y="1236675"/>
            <a:ext cx="244475" cy="59118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100">
                <a:solidFill>
                  <a:srgbClr val="006EB8"/>
                </a:solidFill>
                <a:latin typeface="Trebuchet MS"/>
                <a:cs typeface="Trebuchet MS"/>
              </a:rPr>
              <a:t>deletion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132549"/>
            <a:ext cx="2077720" cy="56642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  <a:p>
            <a:pPr marL="767080">
              <a:lnSpc>
                <a:spcPct val="100000"/>
              </a:lnSpc>
              <a:spcBef>
                <a:spcPts val="254"/>
              </a:spcBef>
            </a:pPr>
            <a:r>
              <a:rPr dirty="0" sz="1400" spc="65">
                <a:solidFill>
                  <a:srgbClr val="006EB8"/>
                </a:solidFill>
                <a:latin typeface="Trebuchet MS"/>
                <a:cs typeface="Trebuchet MS"/>
              </a:rPr>
              <a:t>E </a:t>
            </a:r>
            <a:r>
              <a:rPr dirty="0" sz="1400" spc="125">
                <a:solidFill>
                  <a:srgbClr val="006EB8"/>
                </a:solidFill>
                <a:latin typeface="Trebuchet MS"/>
                <a:cs typeface="Trebuchet MS"/>
              </a:rPr>
              <a:t>D </a:t>
            </a: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I </a:t>
            </a:r>
            <a:r>
              <a:rPr dirty="0" sz="1400" spc="114">
                <a:solidFill>
                  <a:srgbClr val="006EB8"/>
                </a:solidFill>
                <a:latin typeface="Trebuchet MS"/>
                <a:cs typeface="Trebuchet MS"/>
              </a:rPr>
              <a:t>T </a:t>
            </a: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I </a:t>
            </a:r>
            <a:r>
              <a:rPr dirty="0" sz="1400" spc="70">
                <a:solidFill>
                  <a:srgbClr val="006EB8"/>
                </a:solidFill>
                <a:latin typeface="Trebuchet MS"/>
                <a:cs typeface="Trebuchet MS"/>
              </a:rPr>
              <a:t>N</a:t>
            </a:r>
            <a:r>
              <a:rPr dirty="0" sz="1400" spc="5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006EB8"/>
                </a:solidFill>
                <a:latin typeface="Trebuchet MS"/>
                <a:cs typeface="Trebuchet MS"/>
              </a:rPr>
              <a:t>G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84720" y="677286"/>
          <a:ext cx="1778000" cy="180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50"/>
                <a:gridCol w="197485"/>
                <a:gridCol w="197485"/>
                <a:gridCol w="197485"/>
                <a:gridCol w="197484"/>
                <a:gridCol w="197484"/>
                <a:gridCol w="197484"/>
                <a:gridCol w="197484"/>
                <a:gridCol w="197485"/>
              </a:tblGrid>
              <a:tr h="197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9745">
                <a:tc>
                  <a:txBody>
                    <a:bodyPr/>
                    <a:lstStyle/>
                    <a:p>
                      <a:pPr algn="ctr" marL="4445">
                        <a:lnSpc>
                          <a:spcPts val="155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8005">
                <a:tc>
                  <a:txBody>
                    <a:bodyPr/>
                    <a:lstStyle/>
                    <a:p>
                      <a:pPr algn="ctr" marL="3810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7993">
                <a:tc>
                  <a:txBody>
                    <a:bodyPr/>
                    <a:lstStyle/>
                    <a:p>
                      <a:pPr algn="ctr" marL="3810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8005">
                <a:tc>
                  <a:txBody>
                    <a:bodyPr/>
                    <a:lstStyle/>
                    <a:p>
                      <a:pPr algn="ctr" marL="4445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7992">
                <a:tc>
                  <a:txBody>
                    <a:bodyPr/>
                    <a:lstStyle/>
                    <a:p>
                      <a:pPr algn="ctr" marL="4445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8005">
                <a:tc>
                  <a:txBody>
                    <a:bodyPr/>
                    <a:lstStyle/>
                    <a:p>
                      <a:pPr algn="ctr" marL="3810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7993">
                <a:tc>
                  <a:txBody>
                    <a:bodyPr/>
                    <a:lstStyle/>
                    <a:p>
                      <a:pPr algn="ctr" marL="4445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76257">
                <a:tc>
                  <a:txBody>
                    <a:bodyPr/>
                    <a:lstStyle/>
                    <a:p>
                      <a:pPr algn="ctr" marL="3810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904106" y="2675288"/>
          <a:ext cx="1431290" cy="486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/>
                <a:gridCol w="234315"/>
                <a:gridCol w="234314"/>
                <a:gridCol w="234315"/>
                <a:gridCol w="234315"/>
                <a:gridCol w="234315"/>
              </a:tblGrid>
              <a:tr h="2340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34006"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51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1066" y="58134"/>
            <a:ext cx="146558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05">
                <a:solidFill>
                  <a:srgbClr val="3333B2"/>
                </a:solidFill>
              </a:rPr>
              <a:t>Running</a:t>
            </a:r>
            <a:r>
              <a:rPr dirty="0" sz="2050" spc="-35">
                <a:solidFill>
                  <a:srgbClr val="3333B2"/>
                </a:solidFill>
              </a:rPr>
              <a:t> </a:t>
            </a:r>
            <a:r>
              <a:rPr dirty="0" sz="2050" spc="-125">
                <a:solidFill>
                  <a:srgbClr val="3333B2"/>
                </a:solidFill>
              </a:rPr>
              <a:t>Time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97186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3300" y="855926"/>
            <a:ext cx="3658870" cy="1929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63500" marR="296545">
              <a:lnSpc>
                <a:spcPct val="100800"/>
              </a:lnSpc>
              <a:spcBef>
                <a:spcPts val="120"/>
              </a:spcBef>
            </a:pPr>
            <a:r>
              <a:rPr dirty="0" sz="1400" spc="-85">
                <a:latin typeface="Trebuchet MS"/>
                <a:cs typeface="Trebuchet MS"/>
              </a:rPr>
              <a:t>Essentially,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algorithm </a:t>
            </a:r>
            <a:r>
              <a:rPr dirty="0" sz="1400" spc="-80">
                <a:latin typeface="Trebuchet MS"/>
                <a:cs typeface="Trebuchet MS"/>
              </a:rPr>
              <a:t>computes </a:t>
            </a:r>
            <a:r>
              <a:rPr dirty="0" sz="1400" spc="5" i="1">
                <a:latin typeface="LM Sans 12"/>
                <a:cs typeface="LM Sans 12"/>
              </a:rPr>
              <a:t>F</a:t>
            </a:r>
            <a:r>
              <a:rPr dirty="0" baseline="-11111" sz="1500" spc="7" i="1">
                <a:latin typeface="LM Sans 10"/>
                <a:cs typeface="LM Sans 10"/>
              </a:rPr>
              <a:t>n </a:t>
            </a:r>
            <a:r>
              <a:rPr dirty="0" sz="1400" spc="-65">
                <a:latin typeface="Trebuchet MS"/>
                <a:cs typeface="Trebuchet MS"/>
              </a:rPr>
              <a:t>as </a:t>
            </a:r>
            <a:r>
              <a:rPr dirty="0" sz="1400" spc="-100">
                <a:latin typeface="Trebuchet MS"/>
                <a:cs typeface="Trebuchet MS"/>
              </a:rPr>
              <a:t>the  </a:t>
            </a:r>
            <a:r>
              <a:rPr dirty="0" sz="1400" spc="-60">
                <a:latin typeface="Trebuchet MS"/>
                <a:cs typeface="Trebuchet MS"/>
              </a:rPr>
              <a:t>sum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5" i="1">
                <a:latin typeface="LM Sans 12"/>
                <a:cs typeface="LM Sans 12"/>
              </a:rPr>
              <a:t>F</a:t>
            </a:r>
            <a:r>
              <a:rPr dirty="0" baseline="-11111" sz="1500" spc="7" i="1">
                <a:latin typeface="LM Sans 10"/>
                <a:cs typeface="LM Sans 10"/>
              </a:rPr>
              <a:t>n</a:t>
            </a:r>
            <a:r>
              <a:rPr dirty="0" baseline="-11111" sz="1500" spc="67" i="1">
                <a:latin typeface="LM Sans 10"/>
                <a:cs typeface="LM Sans 10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1’s</a:t>
            </a:r>
            <a:endParaRPr sz="14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310"/>
              </a:spcBef>
            </a:pPr>
            <a:r>
              <a:rPr dirty="0" sz="1400" spc="-85">
                <a:latin typeface="Trebuchet MS"/>
                <a:cs typeface="Trebuchet MS"/>
              </a:rPr>
              <a:t>Hence </a:t>
            </a:r>
            <a:r>
              <a:rPr dirty="0" sz="1400" spc="-65">
                <a:latin typeface="Trebuchet MS"/>
                <a:cs typeface="Trebuchet MS"/>
              </a:rPr>
              <a:t>its </a:t>
            </a:r>
            <a:r>
              <a:rPr dirty="0" sz="1400" spc="-60">
                <a:latin typeface="Trebuchet MS"/>
                <a:cs typeface="Trebuchet MS"/>
              </a:rPr>
              <a:t>running </a:t>
            </a:r>
            <a:r>
              <a:rPr dirty="0" sz="1400" spc="-95">
                <a:latin typeface="Trebuchet MS"/>
                <a:cs typeface="Trebuchet MS"/>
              </a:rPr>
              <a:t>time </a:t>
            </a:r>
            <a:r>
              <a:rPr dirty="0" sz="1400" spc="-60">
                <a:latin typeface="Trebuchet MS"/>
                <a:cs typeface="Trebuchet MS"/>
              </a:rPr>
              <a:t>is</a:t>
            </a:r>
            <a:r>
              <a:rPr dirty="0" sz="1400" spc="120">
                <a:latin typeface="Trebuchet MS"/>
                <a:cs typeface="Trebuchet MS"/>
              </a:rPr>
              <a:t> </a:t>
            </a:r>
            <a:r>
              <a:rPr dirty="0" sz="1400" spc="45" i="1">
                <a:latin typeface="LM Sans 12"/>
                <a:cs typeface="LM Sans 12"/>
              </a:rPr>
              <a:t>O</a:t>
            </a:r>
            <a:r>
              <a:rPr dirty="0" sz="1400" spc="45">
                <a:latin typeface="LM Sans 12"/>
                <a:cs typeface="LM Sans 12"/>
              </a:rPr>
              <a:t>(</a:t>
            </a:r>
            <a:r>
              <a:rPr dirty="0" sz="1400" spc="45" i="1">
                <a:latin typeface="LM Sans 12"/>
                <a:cs typeface="LM Sans 12"/>
              </a:rPr>
              <a:t>F</a:t>
            </a:r>
            <a:r>
              <a:rPr dirty="0" baseline="-11111" sz="1500" spc="67" i="1">
                <a:latin typeface="LM Sans 10"/>
                <a:cs typeface="LM Sans 10"/>
              </a:rPr>
              <a:t>n</a:t>
            </a:r>
            <a:r>
              <a:rPr dirty="0" sz="1400" spc="45">
                <a:latin typeface="LM Sans 12"/>
                <a:cs typeface="LM Sans 12"/>
              </a:rPr>
              <a:t>)</a:t>
            </a:r>
            <a:endParaRPr sz="1400">
              <a:latin typeface="LM Sans 12"/>
              <a:cs typeface="LM Sans 12"/>
            </a:endParaRPr>
          </a:p>
          <a:p>
            <a:pPr marL="63500" marR="55880">
              <a:lnSpc>
                <a:spcPct val="109700"/>
              </a:lnSpc>
              <a:spcBef>
                <a:spcPts val="150"/>
              </a:spcBef>
            </a:pPr>
            <a:r>
              <a:rPr dirty="0" sz="1400" spc="-5">
                <a:latin typeface="Trebuchet MS"/>
                <a:cs typeface="Trebuchet MS"/>
              </a:rPr>
              <a:t>But </a:t>
            </a:r>
            <a:r>
              <a:rPr dirty="0" sz="1400" spc="-60">
                <a:latin typeface="Trebuchet MS"/>
                <a:cs typeface="Trebuchet MS"/>
              </a:rPr>
              <a:t>Fibonacci </a:t>
            </a:r>
            <a:r>
              <a:rPr dirty="0" sz="1400" spc="-80">
                <a:latin typeface="Trebuchet MS"/>
                <a:cs typeface="Trebuchet MS"/>
              </a:rPr>
              <a:t>numbers </a:t>
            </a:r>
            <a:r>
              <a:rPr dirty="0" sz="1400" spc="-85">
                <a:latin typeface="Trebuchet MS"/>
                <a:cs typeface="Trebuchet MS"/>
              </a:rPr>
              <a:t>grow</a:t>
            </a:r>
            <a:r>
              <a:rPr dirty="0" sz="1400" spc="-85">
                <a:solidFill>
                  <a:srgbClr val="3333B2"/>
                </a:solidFill>
                <a:latin typeface="Trebuchet MS"/>
                <a:cs typeface="Trebuchet MS"/>
              </a:rPr>
              <a:t>exponentially fast</a:t>
            </a:r>
            <a:r>
              <a:rPr dirty="0" sz="1400" spc="-85">
                <a:latin typeface="Trebuchet MS"/>
                <a:cs typeface="Trebuchet MS"/>
              </a:rPr>
              <a:t>:  </a:t>
            </a:r>
            <a:r>
              <a:rPr dirty="0" sz="1400" spc="5" i="1">
                <a:latin typeface="LM Sans 12"/>
                <a:cs typeface="LM Sans 12"/>
              </a:rPr>
              <a:t>F</a:t>
            </a:r>
            <a:r>
              <a:rPr dirty="0" baseline="-11111" sz="1500" spc="7" i="1">
                <a:latin typeface="LM Sans 10"/>
                <a:cs typeface="LM Sans 10"/>
              </a:rPr>
              <a:t>n</a:t>
            </a:r>
            <a:r>
              <a:rPr dirty="0" baseline="-11111" sz="1500" spc="187" i="1">
                <a:latin typeface="LM Sans 10"/>
                <a:cs typeface="LM Sans 10"/>
              </a:rPr>
              <a:t> </a:t>
            </a:r>
            <a:r>
              <a:rPr dirty="0" sz="1400" spc="345" i="1">
                <a:latin typeface="Arial"/>
                <a:cs typeface="Arial"/>
              </a:rPr>
              <a:t>≈</a:t>
            </a:r>
            <a:r>
              <a:rPr dirty="0" sz="1400" spc="10" i="1">
                <a:latin typeface="Arial"/>
                <a:cs typeface="Arial"/>
              </a:rPr>
              <a:t> </a:t>
            </a:r>
            <a:r>
              <a:rPr dirty="0" sz="1400" spc="120" i="1">
                <a:latin typeface="LM Sans 12"/>
                <a:cs typeface="LM Sans 12"/>
              </a:rPr>
              <a:t>𝜑</a:t>
            </a:r>
            <a:r>
              <a:rPr dirty="0" baseline="27777" sz="1500" spc="179" i="1">
                <a:latin typeface="LM Sans 10"/>
                <a:cs typeface="LM Sans 10"/>
              </a:rPr>
              <a:t>n</a:t>
            </a:r>
            <a:r>
              <a:rPr dirty="0" sz="1400" spc="120">
                <a:latin typeface="Trebuchet MS"/>
                <a:cs typeface="Trebuchet MS"/>
              </a:rPr>
              <a:t>,</a:t>
            </a:r>
            <a:r>
              <a:rPr dirty="0" sz="1400" spc="-10">
                <a:latin typeface="Trebuchet MS"/>
                <a:cs typeface="Trebuchet MS"/>
              </a:rPr>
              <a:t> </a:t>
            </a:r>
            <a:r>
              <a:rPr dirty="0" sz="1400" spc="-120">
                <a:latin typeface="Trebuchet MS"/>
                <a:cs typeface="Trebuchet MS"/>
              </a:rPr>
              <a:t>where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434" i="1">
                <a:latin typeface="LM Sans 12"/>
                <a:cs typeface="LM Sans 12"/>
              </a:rPr>
              <a:t>𝜑</a:t>
            </a:r>
            <a:r>
              <a:rPr dirty="0" sz="1400" spc="-60" i="1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1</a:t>
            </a:r>
            <a:r>
              <a:rPr dirty="0" sz="1400" spc="-40" i="1">
                <a:latin typeface="LM Sans 12"/>
                <a:cs typeface="LM Sans 12"/>
              </a:rPr>
              <a:t>.</a:t>
            </a:r>
            <a:r>
              <a:rPr dirty="0" sz="1400" spc="-40">
                <a:latin typeface="Trebuchet MS"/>
                <a:cs typeface="Trebuchet MS"/>
              </a:rPr>
              <a:t>618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185" i="1">
                <a:latin typeface="LM Sans 12"/>
                <a:cs typeface="LM Sans 12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is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the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golden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ratio  </a:t>
            </a:r>
            <a:r>
              <a:rPr dirty="0" sz="1400" spc="-80">
                <a:latin typeface="Trebuchet MS"/>
                <a:cs typeface="Trebuchet MS"/>
              </a:rPr>
              <a:t>E.g., </a:t>
            </a:r>
            <a:r>
              <a:rPr dirty="0" sz="1400" spc="-45" i="1">
                <a:latin typeface="LM Sans 12"/>
                <a:cs typeface="LM Sans 12"/>
              </a:rPr>
              <a:t>F</a:t>
            </a:r>
            <a:r>
              <a:rPr dirty="0" baseline="-11111" sz="1500" spc="-67">
                <a:latin typeface="Arial"/>
                <a:cs typeface="Arial"/>
              </a:rPr>
              <a:t>150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95">
                <a:latin typeface="Trebuchet MS"/>
                <a:cs typeface="Trebuchet MS"/>
              </a:rPr>
              <a:t>already </a:t>
            </a:r>
            <a:r>
              <a:rPr dirty="0" sz="1400" spc="-55">
                <a:latin typeface="Trebuchet MS"/>
                <a:cs typeface="Trebuchet MS"/>
              </a:rPr>
              <a:t>31 </a:t>
            </a:r>
            <a:r>
              <a:rPr dirty="0" sz="1400" spc="-95">
                <a:latin typeface="Trebuchet MS"/>
                <a:cs typeface="Trebuchet MS"/>
              </a:rPr>
              <a:t>decimal </a:t>
            </a:r>
            <a:r>
              <a:rPr dirty="0" sz="1400" spc="-65">
                <a:latin typeface="Trebuchet MS"/>
                <a:cs typeface="Trebuchet MS"/>
              </a:rPr>
              <a:t>digits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long</a:t>
            </a:r>
            <a:endParaRPr sz="14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315"/>
              </a:spcBef>
            </a:pPr>
            <a:r>
              <a:rPr dirty="0" sz="1400" spc="-40">
                <a:latin typeface="Trebuchet MS"/>
                <a:cs typeface="Trebuchet MS"/>
              </a:rPr>
              <a:t>The </a:t>
            </a:r>
            <a:r>
              <a:rPr dirty="0" sz="1400" spc="-15">
                <a:latin typeface="Trebuchet MS"/>
                <a:cs typeface="Trebuchet MS"/>
              </a:rPr>
              <a:t>Sun </a:t>
            </a:r>
            <a:r>
              <a:rPr dirty="0" sz="1400" spc="-90">
                <a:latin typeface="Trebuchet MS"/>
                <a:cs typeface="Trebuchet MS"/>
              </a:rPr>
              <a:t>may </a:t>
            </a:r>
            <a:r>
              <a:rPr dirty="0" sz="1400" spc="-105">
                <a:latin typeface="Trebuchet MS"/>
                <a:cs typeface="Trebuchet MS"/>
              </a:rPr>
              <a:t>die </a:t>
            </a:r>
            <a:r>
              <a:rPr dirty="0" sz="1400" spc="-110">
                <a:latin typeface="Trebuchet MS"/>
                <a:cs typeface="Trebuchet MS"/>
              </a:rPr>
              <a:t>before </a:t>
            </a:r>
            <a:r>
              <a:rPr dirty="0" sz="1400" spc="-80">
                <a:latin typeface="Trebuchet MS"/>
                <a:cs typeface="Trebuchet MS"/>
              </a:rPr>
              <a:t>your </a:t>
            </a:r>
            <a:r>
              <a:rPr dirty="0" sz="1400" spc="-85">
                <a:latin typeface="Trebuchet MS"/>
                <a:cs typeface="Trebuchet MS"/>
              </a:rPr>
              <a:t>computer</a:t>
            </a:r>
            <a:r>
              <a:rPr dirty="0" sz="1400" spc="10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returns</a:t>
            </a:r>
            <a:endParaRPr sz="14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229"/>
              </a:spcBef>
            </a:pPr>
            <a:r>
              <a:rPr dirty="0" baseline="7936" sz="2100" spc="-67" i="1">
                <a:latin typeface="LM Sans 12"/>
                <a:cs typeface="LM Sans 12"/>
              </a:rPr>
              <a:t>F</a:t>
            </a:r>
            <a:r>
              <a:rPr dirty="0" sz="1000" spc="-45">
                <a:latin typeface="Arial"/>
                <a:cs typeface="Arial"/>
              </a:rPr>
              <a:t>150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44001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169306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8640" y="216120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8640" y="241425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774" y="180975"/>
            <a:ext cx="4006850" cy="3048000"/>
            <a:chOff x="300774" y="180975"/>
            <a:chExt cx="4006850" cy="3048000"/>
          </a:xfrm>
        </p:grpSpPr>
        <p:sp>
          <p:nvSpPr>
            <p:cNvPr id="3" name="object 3"/>
            <p:cNvSpPr/>
            <p:nvPr/>
          </p:nvSpPr>
          <p:spPr>
            <a:xfrm>
              <a:off x="300774" y="180975"/>
              <a:ext cx="4006850" cy="322580"/>
            </a:xfrm>
            <a:custGeom>
              <a:avLst/>
              <a:gdLst/>
              <a:ahLst/>
              <a:cxnLst/>
              <a:rect l="l" t="t" r="r" b="b"/>
              <a:pathLst>
                <a:path w="4006850" h="322580">
                  <a:moveTo>
                    <a:pt x="0" y="322351"/>
                  </a:moveTo>
                  <a:lnTo>
                    <a:pt x="4006443" y="322351"/>
                  </a:lnTo>
                  <a:lnTo>
                    <a:pt x="4006443" y="0"/>
                  </a:lnTo>
                  <a:lnTo>
                    <a:pt x="0" y="0"/>
                  </a:lnTo>
                  <a:lnTo>
                    <a:pt x="0" y="322351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0774" y="503326"/>
              <a:ext cx="4006850" cy="2726055"/>
            </a:xfrm>
            <a:custGeom>
              <a:avLst/>
              <a:gdLst/>
              <a:ahLst/>
              <a:cxnLst/>
              <a:rect l="l" t="t" r="r" b="b"/>
              <a:pathLst>
                <a:path w="4006850" h="2726055">
                  <a:moveTo>
                    <a:pt x="4006443" y="0"/>
                  </a:moveTo>
                  <a:lnTo>
                    <a:pt x="0" y="0"/>
                  </a:lnTo>
                  <a:lnTo>
                    <a:pt x="0" y="2725470"/>
                  </a:lnTo>
                  <a:lnTo>
                    <a:pt x="4006443" y="2725470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31132" y="1118275"/>
              <a:ext cx="818515" cy="818515"/>
            </a:xfrm>
            <a:custGeom>
              <a:avLst/>
              <a:gdLst/>
              <a:ahLst/>
              <a:cxnLst/>
              <a:rect l="l" t="t" r="r" b="b"/>
              <a:pathLst>
                <a:path w="818514" h="818514">
                  <a:moveTo>
                    <a:pt x="0" y="0"/>
                  </a:moveTo>
                  <a:lnTo>
                    <a:pt x="818174" y="818177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97841" y="1884987"/>
              <a:ext cx="64987" cy="649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 rot="2640000">
            <a:off x="2933326" y="1327631"/>
            <a:ext cx="854681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400" spc="-60">
                <a:solidFill>
                  <a:srgbClr val="006EB8"/>
                </a:solidFill>
                <a:latin typeface="Trebuchet MS"/>
                <a:cs typeface="Trebuchet MS"/>
              </a:rPr>
              <a:t>(mis)match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11112" y="1109068"/>
            <a:ext cx="129539" cy="952500"/>
            <a:chOff x="3611112" y="1109068"/>
            <a:chExt cx="129539" cy="952500"/>
          </a:xfrm>
        </p:grpSpPr>
        <p:sp>
          <p:nvSpPr>
            <p:cNvPr id="9" name="object 9"/>
            <p:cNvSpPr/>
            <p:nvPr/>
          </p:nvSpPr>
          <p:spPr>
            <a:xfrm>
              <a:off x="3618414" y="1982515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4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31145" y="1118275"/>
              <a:ext cx="0" cy="814705"/>
            </a:xfrm>
            <a:custGeom>
              <a:avLst/>
              <a:gdLst/>
              <a:ahLst/>
              <a:cxnLst/>
              <a:rect l="l" t="t" r="r" b="b"/>
              <a:pathLst>
                <a:path w="0" h="814705">
                  <a:moveTo>
                    <a:pt x="0" y="0"/>
                  </a:moveTo>
                  <a:lnTo>
                    <a:pt x="0" y="814104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818432" y="1756521"/>
            <a:ext cx="8401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heavy" sz="1400" spc="5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130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75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rebuchet MS"/>
                <a:cs typeface="Trebuchet MS"/>
              </a:rPr>
              <a:t>insertion</a:t>
            </a:r>
            <a:r>
              <a:rPr dirty="0" u="heavy" sz="1400" spc="-114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rebuchet MS"/>
                <a:cs typeface="Trebuchet MS"/>
              </a:rPr>
              <a:t> 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95374" y="1905551"/>
            <a:ext cx="71755" cy="33655"/>
          </a:xfrm>
          <a:custGeom>
            <a:avLst/>
            <a:gdLst/>
            <a:ahLst/>
            <a:cxnLst/>
            <a:rect l="l" t="t" r="r" b="b"/>
            <a:pathLst>
              <a:path w="71754" h="33655">
                <a:moveTo>
                  <a:pt x="71542" y="0"/>
                </a:moveTo>
                <a:lnTo>
                  <a:pt x="60608" y="5239"/>
                </a:lnTo>
                <a:lnTo>
                  <a:pt x="49464" y="15090"/>
                </a:lnTo>
                <a:lnTo>
                  <a:pt x="40417" y="25780"/>
                </a:lnTo>
                <a:lnTo>
                  <a:pt x="35771" y="33535"/>
                </a:lnTo>
                <a:lnTo>
                  <a:pt x="31125" y="25780"/>
                </a:lnTo>
                <a:lnTo>
                  <a:pt x="22077" y="15090"/>
                </a:lnTo>
                <a:lnTo>
                  <a:pt x="10933" y="5239"/>
                </a:lnTo>
                <a:lnTo>
                  <a:pt x="0" y="0"/>
                </a:lnTo>
              </a:path>
            </a:pathLst>
          </a:custGeom>
          <a:ln w="14399">
            <a:solidFill>
              <a:srgbClr val="006E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726982" y="1236675"/>
            <a:ext cx="244475" cy="59118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100">
                <a:solidFill>
                  <a:srgbClr val="006EB8"/>
                </a:solidFill>
                <a:latin typeface="Trebuchet MS"/>
                <a:cs typeface="Trebuchet MS"/>
              </a:rPr>
              <a:t>deletion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132549"/>
            <a:ext cx="2077720" cy="56642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  <a:p>
            <a:pPr marL="767080">
              <a:lnSpc>
                <a:spcPct val="100000"/>
              </a:lnSpc>
              <a:spcBef>
                <a:spcPts val="254"/>
              </a:spcBef>
            </a:pPr>
            <a:r>
              <a:rPr dirty="0" sz="1400" spc="65">
                <a:solidFill>
                  <a:srgbClr val="006EB8"/>
                </a:solidFill>
                <a:latin typeface="Trebuchet MS"/>
                <a:cs typeface="Trebuchet MS"/>
              </a:rPr>
              <a:t>E </a:t>
            </a:r>
            <a:r>
              <a:rPr dirty="0" sz="1400" spc="125">
                <a:solidFill>
                  <a:srgbClr val="006EB8"/>
                </a:solidFill>
                <a:latin typeface="Trebuchet MS"/>
                <a:cs typeface="Trebuchet MS"/>
              </a:rPr>
              <a:t>D </a:t>
            </a: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I </a:t>
            </a:r>
            <a:r>
              <a:rPr dirty="0" sz="1400" spc="114">
                <a:solidFill>
                  <a:srgbClr val="006EB8"/>
                </a:solidFill>
                <a:latin typeface="Trebuchet MS"/>
                <a:cs typeface="Trebuchet MS"/>
              </a:rPr>
              <a:t>T </a:t>
            </a: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I </a:t>
            </a:r>
            <a:r>
              <a:rPr dirty="0" sz="1400" spc="70">
                <a:solidFill>
                  <a:srgbClr val="006EB8"/>
                </a:solidFill>
                <a:latin typeface="Trebuchet MS"/>
                <a:cs typeface="Trebuchet MS"/>
              </a:rPr>
              <a:t>N</a:t>
            </a:r>
            <a:r>
              <a:rPr dirty="0" sz="1400" spc="5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006EB8"/>
                </a:solidFill>
                <a:latin typeface="Trebuchet MS"/>
                <a:cs typeface="Trebuchet MS"/>
              </a:rPr>
              <a:t>G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84720" y="677286"/>
          <a:ext cx="1778000" cy="180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50"/>
                <a:gridCol w="197485"/>
                <a:gridCol w="197485"/>
                <a:gridCol w="197485"/>
                <a:gridCol w="197484"/>
                <a:gridCol w="197484"/>
                <a:gridCol w="197484"/>
                <a:gridCol w="197484"/>
                <a:gridCol w="197485"/>
              </a:tblGrid>
              <a:tr h="197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9745">
                <a:tc>
                  <a:txBody>
                    <a:bodyPr/>
                    <a:lstStyle/>
                    <a:p>
                      <a:pPr algn="ctr" marL="4445">
                        <a:lnSpc>
                          <a:spcPts val="155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8005">
                <a:tc>
                  <a:txBody>
                    <a:bodyPr/>
                    <a:lstStyle/>
                    <a:p>
                      <a:pPr algn="ctr" marL="3810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7993">
                <a:tc>
                  <a:txBody>
                    <a:bodyPr/>
                    <a:lstStyle/>
                    <a:p>
                      <a:pPr algn="ctr" marL="3810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8005">
                <a:tc>
                  <a:txBody>
                    <a:bodyPr/>
                    <a:lstStyle/>
                    <a:p>
                      <a:pPr algn="ctr" marL="4445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7992">
                <a:tc>
                  <a:txBody>
                    <a:bodyPr/>
                    <a:lstStyle/>
                    <a:p>
                      <a:pPr algn="ctr" marL="4445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8005">
                <a:tc>
                  <a:txBody>
                    <a:bodyPr/>
                    <a:lstStyle/>
                    <a:p>
                      <a:pPr algn="ctr" marL="3810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7993">
                <a:tc>
                  <a:txBody>
                    <a:bodyPr/>
                    <a:lstStyle/>
                    <a:p>
                      <a:pPr algn="ctr" marL="4445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76257">
                <a:tc>
                  <a:txBody>
                    <a:bodyPr/>
                    <a:lstStyle/>
                    <a:p>
                      <a:pPr algn="ctr" marL="3810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679113" y="2675288"/>
          <a:ext cx="1665605" cy="486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/>
                <a:gridCol w="234315"/>
                <a:gridCol w="234314"/>
                <a:gridCol w="234315"/>
                <a:gridCol w="234315"/>
                <a:gridCol w="234315"/>
                <a:gridCol w="234315"/>
              </a:tblGrid>
              <a:tr h="2340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01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340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01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51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774" y="180975"/>
            <a:ext cx="4006850" cy="3048000"/>
            <a:chOff x="300774" y="180975"/>
            <a:chExt cx="4006850" cy="3048000"/>
          </a:xfrm>
        </p:grpSpPr>
        <p:sp>
          <p:nvSpPr>
            <p:cNvPr id="3" name="object 3"/>
            <p:cNvSpPr/>
            <p:nvPr/>
          </p:nvSpPr>
          <p:spPr>
            <a:xfrm>
              <a:off x="300774" y="180975"/>
              <a:ext cx="4006850" cy="322580"/>
            </a:xfrm>
            <a:custGeom>
              <a:avLst/>
              <a:gdLst/>
              <a:ahLst/>
              <a:cxnLst/>
              <a:rect l="l" t="t" r="r" b="b"/>
              <a:pathLst>
                <a:path w="4006850" h="322580">
                  <a:moveTo>
                    <a:pt x="0" y="322351"/>
                  </a:moveTo>
                  <a:lnTo>
                    <a:pt x="4006443" y="322351"/>
                  </a:lnTo>
                  <a:lnTo>
                    <a:pt x="4006443" y="0"/>
                  </a:lnTo>
                  <a:lnTo>
                    <a:pt x="0" y="0"/>
                  </a:lnTo>
                  <a:lnTo>
                    <a:pt x="0" y="322351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0774" y="503326"/>
              <a:ext cx="4006850" cy="2726055"/>
            </a:xfrm>
            <a:custGeom>
              <a:avLst/>
              <a:gdLst/>
              <a:ahLst/>
              <a:cxnLst/>
              <a:rect l="l" t="t" r="r" b="b"/>
              <a:pathLst>
                <a:path w="4006850" h="2726055">
                  <a:moveTo>
                    <a:pt x="4006443" y="0"/>
                  </a:moveTo>
                  <a:lnTo>
                    <a:pt x="0" y="0"/>
                  </a:lnTo>
                  <a:lnTo>
                    <a:pt x="0" y="2725470"/>
                  </a:lnTo>
                  <a:lnTo>
                    <a:pt x="4006443" y="2725470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31132" y="1118275"/>
              <a:ext cx="818515" cy="818515"/>
            </a:xfrm>
            <a:custGeom>
              <a:avLst/>
              <a:gdLst/>
              <a:ahLst/>
              <a:cxnLst/>
              <a:rect l="l" t="t" r="r" b="b"/>
              <a:pathLst>
                <a:path w="818514" h="818514">
                  <a:moveTo>
                    <a:pt x="0" y="0"/>
                  </a:moveTo>
                  <a:lnTo>
                    <a:pt x="818174" y="818177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97841" y="1884987"/>
              <a:ext cx="64987" cy="649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 rot="2640000">
            <a:off x="2933326" y="1327631"/>
            <a:ext cx="854681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400" spc="-60">
                <a:solidFill>
                  <a:srgbClr val="006EB8"/>
                </a:solidFill>
                <a:latin typeface="Trebuchet MS"/>
                <a:cs typeface="Trebuchet MS"/>
              </a:rPr>
              <a:t>(mis)match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11112" y="1109068"/>
            <a:ext cx="129539" cy="952500"/>
            <a:chOff x="3611112" y="1109068"/>
            <a:chExt cx="129539" cy="952500"/>
          </a:xfrm>
        </p:grpSpPr>
        <p:sp>
          <p:nvSpPr>
            <p:cNvPr id="9" name="object 9"/>
            <p:cNvSpPr/>
            <p:nvPr/>
          </p:nvSpPr>
          <p:spPr>
            <a:xfrm>
              <a:off x="3618414" y="1982515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4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31145" y="1118275"/>
              <a:ext cx="0" cy="814705"/>
            </a:xfrm>
            <a:custGeom>
              <a:avLst/>
              <a:gdLst/>
              <a:ahLst/>
              <a:cxnLst/>
              <a:rect l="l" t="t" r="r" b="b"/>
              <a:pathLst>
                <a:path w="0" h="814705">
                  <a:moveTo>
                    <a:pt x="0" y="0"/>
                  </a:moveTo>
                  <a:lnTo>
                    <a:pt x="0" y="814104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818432" y="1756521"/>
            <a:ext cx="8401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heavy" sz="1400" spc="5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130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75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rebuchet MS"/>
                <a:cs typeface="Trebuchet MS"/>
              </a:rPr>
              <a:t>insertion</a:t>
            </a:r>
            <a:r>
              <a:rPr dirty="0" u="heavy" sz="1400" spc="-114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rebuchet MS"/>
                <a:cs typeface="Trebuchet MS"/>
              </a:rPr>
              <a:t> 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95374" y="1905551"/>
            <a:ext cx="71755" cy="33655"/>
          </a:xfrm>
          <a:custGeom>
            <a:avLst/>
            <a:gdLst/>
            <a:ahLst/>
            <a:cxnLst/>
            <a:rect l="l" t="t" r="r" b="b"/>
            <a:pathLst>
              <a:path w="71754" h="33655">
                <a:moveTo>
                  <a:pt x="71542" y="0"/>
                </a:moveTo>
                <a:lnTo>
                  <a:pt x="60608" y="5239"/>
                </a:lnTo>
                <a:lnTo>
                  <a:pt x="49464" y="15090"/>
                </a:lnTo>
                <a:lnTo>
                  <a:pt x="40417" y="25780"/>
                </a:lnTo>
                <a:lnTo>
                  <a:pt x="35771" y="33535"/>
                </a:lnTo>
                <a:lnTo>
                  <a:pt x="31125" y="25780"/>
                </a:lnTo>
                <a:lnTo>
                  <a:pt x="22077" y="15090"/>
                </a:lnTo>
                <a:lnTo>
                  <a:pt x="10933" y="5239"/>
                </a:lnTo>
                <a:lnTo>
                  <a:pt x="0" y="0"/>
                </a:lnTo>
              </a:path>
            </a:pathLst>
          </a:custGeom>
          <a:ln w="14399">
            <a:solidFill>
              <a:srgbClr val="006E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726982" y="1236675"/>
            <a:ext cx="244475" cy="59118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100">
                <a:solidFill>
                  <a:srgbClr val="006EB8"/>
                </a:solidFill>
                <a:latin typeface="Trebuchet MS"/>
                <a:cs typeface="Trebuchet MS"/>
              </a:rPr>
              <a:t>deletion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132549"/>
            <a:ext cx="2077720" cy="56642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  <a:p>
            <a:pPr marL="767080">
              <a:lnSpc>
                <a:spcPct val="100000"/>
              </a:lnSpc>
              <a:spcBef>
                <a:spcPts val="254"/>
              </a:spcBef>
            </a:pPr>
            <a:r>
              <a:rPr dirty="0" sz="1400" spc="65">
                <a:solidFill>
                  <a:srgbClr val="006EB8"/>
                </a:solidFill>
                <a:latin typeface="Trebuchet MS"/>
                <a:cs typeface="Trebuchet MS"/>
              </a:rPr>
              <a:t>E </a:t>
            </a:r>
            <a:r>
              <a:rPr dirty="0" sz="1400" spc="125">
                <a:solidFill>
                  <a:srgbClr val="006EB8"/>
                </a:solidFill>
                <a:latin typeface="Trebuchet MS"/>
                <a:cs typeface="Trebuchet MS"/>
              </a:rPr>
              <a:t>D </a:t>
            </a: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I </a:t>
            </a:r>
            <a:r>
              <a:rPr dirty="0" sz="1400" spc="114">
                <a:solidFill>
                  <a:srgbClr val="006EB8"/>
                </a:solidFill>
                <a:latin typeface="Trebuchet MS"/>
                <a:cs typeface="Trebuchet MS"/>
              </a:rPr>
              <a:t>T </a:t>
            </a: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I </a:t>
            </a:r>
            <a:r>
              <a:rPr dirty="0" sz="1400" spc="70">
                <a:solidFill>
                  <a:srgbClr val="006EB8"/>
                </a:solidFill>
                <a:latin typeface="Trebuchet MS"/>
                <a:cs typeface="Trebuchet MS"/>
              </a:rPr>
              <a:t>N</a:t>
            </a:r>
            <a:r>
              <a:rPr dirty="0" sz="1400" spc="5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006EB8"/>
                </a:solidFill>
                <a:latin typeface="Trebuchet MS"/>
                <a:cs typeface="Trebuchet MS"/>
              </a:rPr>
              <a:t>G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84720" y="677286"/>
          <a:ext cx="1778000" cy="180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50"/>
                <a:gridCol w="197485"/>
                <a:gridCol w="197485"/>
                <a:gridCol w="197485"/>
                <a:gridCol w="197484"/>
                <a:gridCol w="197484"/>
                <a:gridCol w="197484"/>
                <a:gridCol w="197484"/>
                <a:gridCol w="197485"/>
              </a:tblGrid>
              <a:tr h="197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9745">
                <a:tc>
                  <a:txBody>
                    <a:bodyPr/>
                    <a:lstStyle/>
                    <a:p>
                      <a:pPr algn="ctr" marL="4445">
                        <a:lnSpc>
                          <a:spcPts val="155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8005">
                <a:tc>
                  <a:txBody>
                    <a:bodyPr/>
                    <a:lstStyle/>
                    <a:p>
                      <a:pPr algn="ctr" marL="3810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7993">
                <a:tc>
                  <a:txBody>
                    <a:bodyPr/>
                    <a:lstStyle/>
                    <a:p>
                      <a:pPr algn="ctr" marL="3810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8005">
                <a:tc>
                  <a:txBody>
                    <a:bodyPr/>
                    <a:lstStyle/>
                    <a:p>
                      <a:pPr algn="ctr" marL="4445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7992">
                <a:tc>
                  <a:txBody>
                    <a:bodyPr/>
                    <a:lstStyle/>
                    <a:p>
                      <a:pPr algn="ctr" marL="4445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8005">
                <a:tc>
                  <a:txBody>
                    <a:bodyPr/>
                    <a:lstStyle/>
                    <a:p>
                      <a:pPr algn="ctr" marL="3810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7993">
                <a:tc>
                  <a:txBody>
                    <a:bodyPr/>
                    <a:lstStyle/>
                    <a:p>
                      <a:pPr algn="ctr" marL="4445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76257">
                <a:tc>
                  <a:txBody>
                    <a:bodyPr/>
                    <a:lstStyle/>
                    <a:p>
                      <a:pPr algn="ctr" marL="3810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454107" y="2675288"/>
          <a:ext cx="1899285" cy="486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/>
                <a:gridCol w="234315"/>
                <a:gridCol w="234314"/>
                <a:gridCol w="234315"/>
                <a:gridCol w="234315"/>
                <a:gridCol w="234315"/>
                <a:gridCol w="234315"/>
                <a:gridCol w="234314"/>
              </a:tblGrid>
              <a:tr h="23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51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774" y="180975"/>
            <a:ext cx="4006850" cy="3048000"/>
            <a:chOff x="300774" y="180975"/>
            <a:chExt cx="4006850" cy="3048000"/>
          </a:xfrm>
        </p:grpSpPr>
        <p:sp>
          <p:nvSpPr>
            <p:cNvPr id="3" name="object 3"/>
            <p:cNvSpPr/>
            <p:nvPr/>
          </p:nvSpPr>
          <p:spPr>
            <a:xfrm>
              <a:off x="300774" y="180975"/>
              <a:ext cx="4006850" cy="322580"/>
            </a:xfrm>
            <a:custGeom>
              <a:avLst/>
              <a:gdLst/>
              <a:ahLst/>
              <a:cxnLst/>
              <a:rect l="l" t="t" r="r" b="b"/>
              <a:pathLst>
                <a:path w="4006850" h="322580">
                  <a:moveTo>
                    <a:pt x="0" y="322351"/>
                  </a:moveTo>
                  <a:lnTo>
                    <a:pt x="4006443" y="322351"/>
                  </a:lnTo>
                  <a:lnTo>
                    <a:pt x="4006443" y="0"/>
                  </a:lnTo>
                  <a:lnTo>
                    <a:pt x="0" y="0"/>
                  </a:lnTo>
                  <a:lnTo>
                    <a:pt x="0" y="322351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0774" y="503326"/>
              <a:ext cx="4006850" cy="2726055"/>
            </a:xfrm>
            <a:custGeom>
              <a:avLst/>
              <a:gdLst/>
              <a:ahLst/>
              <a:cxnLst/>
              <a:rect l="l" t="t" r="r" b="b"/>
              <a:pathLst>
                <a:path w="4006850" h="2726055">
                  <a:moveTo>
                    <a:pt x="4006443" y="0"/>
                  </a:moveTo>
                  <a:lnTo>
                    <a:pt x="0" y="0"/>
                  </a:lnTo>
                  <a:lnTo>
                    <a:pt x="0" y="2725470"/>
                  </a:lnTo>
                  <a:lnTo>
                    <a:pt x="4006443" y="2725470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31132" y="1118275"/>
              <a:ext cx="818515" cy="818515"/>
            </a:xfrm>
            <a:custGeom>
              <a:avLst/>
              <a:gdLst/>
              <a:ahLst/>
              <a:cxnLst/>
              <a:rect l="l" t="t" r="r" b="b"/>
              <a:pathLst>
                <a:path w="818514" h="818514">
                  <a:moveTo>
                    <a:pt x="0" y="0"/>
                  </a:moveTo>
                  <a:lnTo>
                    <a:pt x="818174" y="818177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97841" y="1884987"/>
              <a:ext cx="64987" cy="649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 rot="2640000">
            <a:off x="2933326" y="1327631"/>
            <a:ext cx="854681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400" spc="-60">
                <a:solidFill>
                  <a:srgbClr val="006EB8"/>
                </a:solidFill>
                <a:latin typeface="Trebuchet MS"/>
                <a:cs typeface="Trebuchet MS"/>
              </a:rPr>
              <a:t>(mis)match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11112" y="1109068"/>
            <a:ext cx="129539" cy="952500"/>
            <a:chOff x="3611112" y="1109068"/>
            <a:chExt cx="129539" cy="952500"/>
          </a:xfrm>
        </p:grpSpPr>
        <p:sp>
          <p:nvSpPr>
            <p:cNvPr id="9" name="object 9"/>
            <p:cNvSpPr/>
            <p:nvPr/>
          </p:nvSpPr>
          <p:spPr>
            <a:xfrm>
              <a:off x="3618414" y="1982515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4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31145" y="1118275"/>
              <a:ext cx="0" cy="814705"/>
            </a:xfrm>
            <a:custGeom>
              <a:avLst/>
              <a:gdLst/>
              <a:ahLst/>
              <a:cxnLst/>
              <a:rect l="l" t="t" r="r" b="b"/>
              <a:pathLst>
                <a:path w="0" h="814705">
                  <a:moveTo>
                    <a:pt x="0" y="0"/>
                  </a:moveTo>
                  <a:lnTo>
                    <a:pt x="0" y="814104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818432" y="1756521"/>
            <a:ext cx="8401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heavy" sz="1400" spc="5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130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75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rebuchet MS"/>
                <a:cs typeface="Trebuchet MS"/>
              </a:rPr>
              <a:t>insertion</a:t>
            </a:r>
            <a:r>
              <a:rPr dirty="0" u="heavy" sz="1400" spc="-114">
                <a:solidFill>
                  <a:srgbClr val="006EB8"/>
                </a:solidFill>
                <a:uFill>
                  <a:solidFill>
                    <a:srgbClr val="006EB8"/>
                  </a:solidFill>
                </a:uFill>
                <a:latin typeface="Trebuchet MS"/>
                <a:cs typeface="Trebuchet MS"/>
              </a:rPr>
              <a:t> 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95374" y="1905551"/>
            <a:ext cx="71755" cy="33655"/>
          </a:xfrm>
          <a:custGeom>
            <a:avLst/>
            <a:gdLst/>
            <a:ahLst/>
            <a:cxnLst/>
            <a:rect l="l" t="t" r="r" b="b"/>
            <a:pathLst>
              <a:path w="71754" h="33655">
                <a:moveTo>
                  <a:pt x="71542" y="0"/>
                </a:moveTo>
                <a:lnTo>
                  <a:pt x="60608" y="5239"/>
                </a:lnTo>
                <a:lnTo>
                  <a:pt x="49464" y="15090"/>
                </a:lnTo>
                <a:lnTo>
                  <a:pt x="40417" y="25780"/>
                </a:lnTo>
                <a:lnTo>
                  <a:pt x="35771" y="33535"/>
                </a:lnTo>
                <a:lnTo>
                  <a:pt x="31125" y="25780"/>
                </a:lnTo>
                <a:lnTo>
                  <a:pt x="22077" y="15090"/>
                </a:lnTo>
                <a:lnTo>
                  <a:pt x="10933" y="5239"/>
                </a:lnTo>
                <a:lnTo>
                  <a:pt x="0" y="0"/>
                </a:lnTo>
              </a:path>
            </a:pathLst>
          </a:custGeom>
          <a:ln w="14399">
            <a:solidFill>
              <a:srgbClr val="006E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726982" y="1236675"/>
            <a:ext cx="244475" cy="59118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100">
                <a:solidFill>
                  <a:srgbClr val="006EB8"/>
                </a:solidFill>
                <a:latin typeface="Trebuchet MS"/>
                <a:cs typeface="Trebuchet MS"/>
              </a:rPr>
              <a:t>deletion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132549"/>
            <a:ext cx="2077720" cy="56642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  <a:p>
            <a:pPr marL="767080">
              <a:lnSpc>
                <a:spcPct val="100000"/>
              </a:lnSpc>
              <a:spcBef>
                <a:spcPts val="254"/>
              </a:spcBef>
            </a:pPr>
            <a:r>
              <a:rPr dirty="0" sz="1400" spc="65">
                <a:solidFill>
                  <a:srgbClr val="006EB8"/>
                </a:solidFill>
                <a:latin typeface="Trebuchet MS"/>
                <a:cs typeface="Trebuchet MS"/>
              </a:rPr>
              <a:t>E </a:t>
            </a:r>
            <a:r>
              <a:rPr dirty="0" sz="1400" spc="125">
                <a:solidFill>
                  <a:srgbClr val="006EB8"/>
                </a:solidFill>
                <a:latin typeface="Trebuchet MS"/>
                <a:cs typeface="Trebuchet MS"/>
              </a:rPr>
              <a:t>D </a:t>
            </a: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I </a:t>
            </a:r>
            <a:r>
              <a:rPr dirty="0" sz="1400" spc="114">
                <a:solidFill>
                  <a:srgbClr val="006EB8"/>
                </a:solidFill>
                <a:latin typeface="Trebuchet MS"/>
                <a:cs typeface="Trebuchet MS"/>
              </a:rPr>
              <a:t>T </a:t>
            </a:r>
            <a:r>
              <a:rPr dirty="0" sz="1400" spc="-15">
                <a:solidFill>
                  <a:srgbClr val="006EB8"/>
                </a:solidFill>
                <a:latin typeface="Trebuchet MS"/>
                <a:cs typeface="Trebuchet MS"/>
              </a:rPr>
              <a:t>I </a:t>
            </a:r>
            <a:r>
              <a:rPr dirty="0" sz="1400" spc="70">
                <a:solidFill>
                  <a:srgbClr val="006EB8"/>
                </a:solidFill>
                <a:latin typeface="Trebuchet MS"/>
                <a:cs typeface="Trebuchet MS"/>
              </a:rPr>
              <a:t>N</a:t>
            </a:r>
            <a:r>
              <a:rPr dirty="0" sz="1400" spc="5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006EB8"/>
                </a:solidFill>
                <a:latin typeface="Trebuchet MS"/>
                <a:cs typeface="Trebuchet MS"/>
              </a:rPr>
              <a:t>G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84720" y="677286"/>
          <a:ext cx="1778000" cy="180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50"/>
                <a:gridCol w="197485"/>
                <a:gridCol w="197485"/>
                <a:gridCol w="197485"/>
                <a:gridCol w="197484"/>
                <a:gridCol w="197484"/>
                <a:gridCol w="197484"/>
                <a:gridCol w="197484"/>
                <a:gridCol w="197485"/>
              </a:tblGrid>
              <a:tr h="197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9745">
                <a:tc>
                  <a:txBody>
                    <a:bodyPr/>
                    <a:lstStyle/>
                    <a:p>
                      <a:pPr algn="ctr" marL="4445">
                        <a:lnSpc>
                          <a:spcPts val="155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8005">
                <a:tc>
                  <a:txBody>
                    <a:bodyPr/>
                    <a:lstStyle/>
                    <a:p>
                      <a:pPr algn="ctr" marL="3810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7993">
                <a:tc>
                  <a:txBody>
                    <a:bodyPr/>
                    <a:lstStyle/>
                    <a:p>
                      <a:pPr algn="ctr" marL="3810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8005">
                <a:tc>
                  <a:txBody>
                    <a:bodyPr/>
                    <a:lstStyle/>
                    <a:p>
                      <a:pPr algn="ctr" marL="4445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7992">
                <a:tc>
                  <a:txBody>
                    <a:bodyPr/>
                    <a:lstStyle/>
                    <a:p>
                      <a:pPr algn="ctr" marL="4445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8005">
                <a:tc>
                  <a:txBody>
                    <a:bodyPr/>
                    <a:lstStyle/>
                    <a:p>
                      <a:pPr algn="ctr" marL="3810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97993">
                <a:tc>
                  <a:txBody>
                    <a:bodyPr/>
                    <a:lstStyle/>
                    <a:p>
                      <a:pPr algn="ctr" marL="4445">
                        <a:lnSpc>
                          <a:spcPts val="138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176257">
                <a:tc>
                  <a:txBody>
                    <a:bodyPr/>
                    <a:lstStyle/>
                    <a:p>
                      <a:pPr algn="ctr" marL="3810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9050">
                      <a:solidFill>
                        <a:srgbClr val="7F7F7F"/>
                      </a:solidFill>
                      <a:prstDash val="solid"/>
                    </a:lnR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229114" y="2675288"/>
          <a:ext cx="2133600" cy="486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/>
                <a:gridCol w="234315"/>
                <a:gridCol w="234314"/>
                <a:gridCol w="234315"/>
                <a:gridCol w="234315"/>
                <a:gridCol w="234315"/>
                <a:gridCol w="234315"/>
                <a:gridCol w="234314"/>
                <a:gridCol w="234314"/>
              </a:tblGrid>
              <a:tr h="234000"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357" y="58134"/>
            <a:ext cx="76517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5">
                <a:solidFill>
                  <a:srgbClr val="3333B2"/>
                </a:solidFill>
              </a:rPr>
              <a:t>Outline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239692" y="485994"/>
            <a:ext cx="161914" cy="16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9692" y="1350115"/>
            <a:ext cx="161914" cy="161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9692" y="2042062"/>
            <a:ext cx="161914" cy="16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9692" y="2734009"/>
            <a:ext cx="161914" cy="16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0789" y="478325"/>
            <a:ext cx="2609850" cy="2729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01930" marR="555625" indent="-201930">
              <a:lnSpc>
                <a:spcPts val="1200"/>
              </a:lnSpc>
              <a:spcBef>
                <a:spcPts val="135"/>
              </a:spcBef>
              <a:buClr>
                <a:srgbClr val="FFFFFF"/>
              </a:buClr>
              <a:buSzPct val="120000"/>
              <a:buAutoNum type="arabicPlain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1: </a:t>
            </a:r>
            <a:r>
              <a:rPr dirty="0" sz="1000" spc="-55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Longest Increasing </a:t>
            </a:r>
            <a:r>
              <a:rPr dirty="0" sz="1000" spc="-80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Subsequence </a:t>
            </a:r>
            <a:r>
              <a:rPr dirty="0" sz="1000" spc="-8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1.1:</a:t>
            </a:r>
            <a:r>
              <a:rPr dirty="0" sz="1000" spc="155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000" spc="-45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Warm-up</a:t>
            </a:r>
            <a:endParaRPr sz="1000">
              <a:latin typeface="Arial"/>
              <a:cs typeface="Arial"/>
            </a:endParaRPr>
          </a:p>
          <a:p>
            <a:pPr lvl="1" marL="504190" indent="-163195">
              <a:lnSpc>
                <a:spcPts val="1150"/>
              </a:lnSpc>
              <a:buSzPct val="90000"/>
              <a:buAutoNum type="arabicPeriod" startAt="2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: </a:t>
            </a:r>
            <a:r>
              <a:rPr dirty="0" sz="1000" spc="-6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Subproblems </a:t>
            </a:r>
            <a:r>
              <a:rPr dirty="0" sz="1000" spc="-5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1000" spc="-6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Recurrence</a:t>
            </a:r>
            <a:r>
              <a:rPr dirty="0" sz="1000" spc="12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1000" spc="-4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Relation</a:t>
            </a:r>
            <a:endParaRPr sz="1000">
              <a:latin typeface="Arial"/>
              <a:cs typeface="Arial"/>
            </a:endParaRPr>
          </a:p>
          <a:p>
            <a:pPr lvl="1" marL="341630" marR="640715">
              <a:lnSpc>
                <a:spcPts val="1200"/>
              </a:lnSpc>
              <a:spcBef>
                <a:spcPts val="40"/>
              </a:spcBef>
              <a:buSzPct val="90000"/>
              <a:buAutoNum type="arabicPeriod" startAt="2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: </a:t>
            </a:r>
            <a:r>
              <a:rPr dirty="0" sz="1000" spc="-4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Reconstructing </a:t>
            </a:r>
            <a:r>
              <a:rPr dirty="0" sz="1000" spc="-8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a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Solution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1.4: </a:t>
            </a:r>
            <a:r>
              <a:rPr dirty="0" sz="1000" spc="-6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Subproblems</a:t>
            </a:r>
            <a:r>
              <a:rPr dirty="0" sz="1000" spc="-2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1000" spc="-5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Revisited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575"/>
              </a:spcBef>
              <a:buClr>
                <a:srgbClr val="FFFFFF"/>
              </a:buClr>
              <a:buSzPct val="120000"/>
              <a:buAutoNum type="arabicPlain"/>
              <a:tabLst>
                <a:tab pos="201930" algn="l"/>
              </a:tabLst>
            </a:pPr>
            <a:r>
              <a:rPr dirty="0" sz="1000" spc="-35">
                <a:solidFill>
                  <a:srgbClr val="3333B2"/>
                </a:solidFill>
                <a:latin typeface="Arial"/>
                <a:cs typeface="Arial"/>
                <a:hlinkClick r:id="rId8" action="ppaction://hlinksldjump"/>
              </a:rPr>
              <a:t>2: </a:t>
            </a:r>
            <a:r>
              <a:rPr dirty="0" sz="1000" spc="-5">
                <a:solidFill>
                  <a:srgbClr val="3333B2"/>
                </a:solidFill>
                <a:latin typeface="Arial"/>
                <a:cs typeface="Arial"/>
                <a:hlinkClick r:id="rId8" action="ppaction://hlinksldjump"/>
              </a:rPr>
              <a:t>Edit</a:t>
            </a:r>
            <a:r>
              <a:rPr dirty="0" sz="1000" spc="5">
                <a:solidFill>
                  <a:srgbClr val="3333B2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000" spc="-40">
                <a:solidFill>
                  <a:srgbClr val="3333B2"/>
                </a:solidFill>
                <a:latin typeface="Arial"/>
                <a:cs typeface="Arial"/>
                <a:hlinkClick r:id="rId8" action="ppaction://hlinksldjump"/>
              </a:rPr>
              <a:t>Distance</a:t>
            </a:r>
            <a:endParaRPr sz="1000">
              <a:latin typeface="Arial"/>
              <a:cs typeface="Arial"/>
            </a:endParaRPr>
          </a:p>
          <a:p>
            <a:pPr lvl="1" marL="504190" indent="-163195">
              <a:lnSpc>
                <a:spcPts val="1175"/>
              </a:lnSpc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:</a:t>
            </a:r>
            <a:r>
              <a:rPr dirty="0" sz="1000" spc="160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000" spc="-20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Algorithm</a:t>
            </a:r>
            <a:endParaRPr sz="1000">
              <a:latin typeface="Arial"/>
              <a:cs typeface="Arial"/>
            </a:endParaRPr>
          </a:p>
          <a:p>
            <a:pPr lvl="1" marL="341630" marR="640715">
              <a:lnSpc>
                <a:spcPts val="1200"/>
              </a:lnSpc>
              <a:spcBef>
                <a:spcPts val="4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: </a:t>
            </a:r>
            <a:r>
              <a:rPr dirty="0" sz="1000" spc="-4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Reconstructing </a:t>
            </a:r>
            <a:r>
              <a:rPr dirty="0" sz="1000" spc="-8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a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Solution </a:t>
            </a:r>
            <a:r>
              <a:rPr dirty="0" sz="1000" spc="-25"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1000" spc="-35">
                <a:latin typeface="Arial"/>
                <a:cs typeface="Arial"/>
                <a:hlinkClick r:id="rId10" action="ppaction://hlinksldjump"/>
              </a:rPr>
              <a:t>2.3: </a:t>
            </a:r>
            <a:r>
              <a:rPr dirty="0" sz="1000" spc="-30">
                <a:latin typeface="Arial"/>
                <a:cs typeface="Arial"/>
                <a:hlinkClick r:id="rId10" action="ppaction://hlinksldjump"/>
              </a:rPr>
              <a:t>Final</a:t>
            </a:r>
            <a:r>
              <a:rPr dirty="0" sz="1000"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1000" spc="-75">
                <a:latin typeface="Arial"/>
                <a:cs typeface="Arial"/>
                <a:hlinkClick r:id="rId10" action="ppaction://hlinksldjump"/>
              </a:rPr>
              <a:t>Remarks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415"/>
              </a:spcBef>
              <a:buClr>
                <a:srgbClr val="FFFFFF"/>
              </a:buClr>
              <a:buSzPct val="120000"/>
              <a:buAutoNum type="arabicPlain" startAt="3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11" action="ppaction://hlinksldjump"/>
              </a:rPr>
              <a:t>3:</a:t>
            </a:r>
            <a:r>
              <a:rPr dirty="0" sz="1000" spc="160">
                <a:solidFill>
                  <a:srgbClr val="D6D6E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1000" spc="-55">
                <a:solidFill>
                  <a:srgbClr val="D6D6EF"/>
                </a:solidFill>
                <a:latin typeface="Arial"/>
                <a:cs typeface="Arial"/>
                <a:hlinkClick r:id="rId11" action="ppaction://hlinksldjump"/>
              </a:rPr>
              <a:t>Knapsack</a:t>
            </a:r>
            <a:endParaRPr sz="1000">
              <a:latin typeface="Arial"/>
              <a:cs typeface="Arial"/>
            </a:endParaRPr>
          </a:p>
          <a:p>
            <a:pPr lvl="1" marL="341630" marR="420370">
              <a:lnSpc>
                <a:spcPts val="1200"/>
              </a:lnSpc>
              <a:spcBef>
                <a:spcPts val="2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: </a:t>
            </a:r>
            <a:r>
              <a:rPr dirty="0" sz="1000" spc="-5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Knapsack </a:t>
            </a:r>
            <a:r>
              <a:rPr dirty="0" sz="100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with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Repetitions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 3.2: </a:t>
            </a:r>
            <a:r>
              <a:rPr dirty="0" sz="1000" spc="-5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Knapsack </a:t>
            </a: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without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Repetitions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 3.3: </a:t>
            </a:r>
            <a:r>
              <a:rPr dirty="0" sz="1000" spc="-30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Final</a:t>
            </a:r>
            <a:r>
              <a:rPr dirty="0" sz="1000" spc="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1000" spc="-7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Remarks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409"/>
              </a:spcBef>
              <a:buClr>
                <a:srgbClr val="FFFFFF"/>
              </a:buClr>
              <a:buSzPct val="120000"/>
              <a:buAutoNum type="arabicPlain" startAt="3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4: </a:t>
            </a:r>
            <a:r>
              <a:rPr dirty="0" sz="1000" spc="-50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Chain </a:t>
            </a:r>
            <a:r>
              <a:rPr dirty="0" sz="1000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Matrix</a:t>
            </a:r>
            <a:r>
              <a:rPr dirty="0" sz="1000" spc="-135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dirty="0" sz="1000" spc="-10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Multiplication</a:t>
            </a:r>
            <a:endParaRPr sz="1000">
              <a:latin typeface="Arial"/>
              <a:cs typeface="Arial"/>
            </a:endParaRPr>
          </a:p>
          <a:p>
            <a:pPr lvl="1" marL="341630" marR="541020">
              <a:lnSpc>
                <a:spcPts val="1200"/>
              </a:lnSpc>
              <a:spcBef>
                <a:spcPts val="2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: </a:t>
            </a:r>
            <a:r>
              <a:rPr dirty="0" sz="1000" spc="-5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Chain </a:t>
            </a:r>
            <a:r>
              <a:rPr dirty="0" sz="100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Matrix </a:t>
            </a:r>
            <a:r>
              <a:rPr dirty="0" sz="1000" spc="-1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Multiplication </a:t>
            </a:r>
            <a:r>
              <a:rPr dirty="0" sz="1000" spc="-1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4.2:</a:t>
            </a:r>
            <a:r>
              <a:rPr dirty="0" sz="1000" spc="155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1000" spc="-6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Summary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0977" y="58134"/>
            <a:ext cx="136715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95">
                <a:solidFill>
                  <a:srgbClr val="3333B2"/>
                </a:solidFill>
              </a:rPr>
              <a:t>Saving</a:t>
            </a:r>
            <a:r>
              <a:rPr dirty="0" sz="2050" spc="-50">
                <a:solidFill>
                  <a:srgbClr val="3333B2"/>
                </a:solidFill>
              </a:rPr>
              <a:t> </a:t>
            </a:r>
            <a:r>
              <a:rPr dirty="0" sz="2050" spc="-135">
                <a:solidFill>
                  <a:srgbClr val="3333B2"/>
                </a:solidFill>
              </a:rPr>
              <a:t>Space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71757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601634"/>
            <a:ext cx="3390265" cy="674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45">
                <a:latin typeface="Trebuchet MS"/>
                <a:cs typeface="Trebuchet MS"/>
              </a:rPr>
              <a:t>When </a:t>
            </a:r>
            <a:r>
              <a:rPr dirty="0" sz="1400" spc="-80">
                <a:latin typeface="Trebuchet MS"/>
                <a:cs typeface="Trebuchet MS"/>
              </a:rPr>
              <a:t>filling </a:t>
            </a:r>
            <a:r>
              <a:rPr dirty="0" sz="1400" spc="-70">
                <a:latin typeface="Trebuchet MS"/>
                <a:cs typeface="Trebuchet MS"/>
              </a:rPr>
              <a:t>in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0">
                <a:latin typeface="Trebuchet MS"/>
                <a:cs typeface="Trebuchet MS"/>
              </a:rPr>
              <a:t>matrix </a:t>
            </a:r>
            <a:r>
              <a:rPr dirty="0" sz="1400" spc="-70">
                <a:latin typeface="Trebuchet MS"/>
                <a:cs typeface="Trebuchet MS"/>
              </a:rPr>
              <a:t>it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75">
                <a:latin typeface="Trebuchet MS"/>
                <a:cs typeface="Trebuchet MS"/>
              </a:rPr>
              <a:t>enough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120">
                <a:latin typeface="Trebuchet MS"/>
                <a:cs typeface="Trebuchet MS"/>
              </a:rPr>
              <a:t>keep </a:t>
            </a:r>
            <a:r>
              <a:rPr dirty="0" sz="1400" spc="18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only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5">
                <a:latin typeface="Trebuchet MS"/>
                <a:cs typeface="Trebuchet MS"/>
              </a:rPr>
              <a:t>current </a:t>
            </a:r>
            <a:r>
              <a:rPr dirty="0" sz="1400" spc="-75">
                <a:latin typeface="Trebuchet MS"/>
                <a:cs typeface="Trebuchet MS"/>
              </a:rPr>
              <a:t>column and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5">
                <a:latin typeface="Trebuchet MS"/>
                <a:cs typeface="Trebuchet MS"/>
              </a:rPr>
              <a:t>previous  column: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92801" y="1551945"/>
            <a:ext cx="990600" cy="828040"/>
            <a:chOff x="992801" y="1551945"/>
            <a:chExt cx="990600" cy="828040"/>
          </a:xfrm>
        </p:grpSpPr>
        <p:sp>
          <p:nvSpPr>
            <p:cNvPr id="6" name="object 6"/>
            <p:cNvSpPr/>
            <p:nvPr/>
          </p:nvSpPr>
          <p:spPr>
            <a:xfrm>
              <a:off x="1001801" y="1560957"/>
              <a:ext cx="648335" cy="810260"/>
            </a:xfrm>
            <a:custGeom>
              <a:avLst/>
              <a:gdLst/>
              <a:ahLst/>
              <a:cxnLst/>
              <a:rect l="l" t="t" r="r" b="b"/>
              <a:pathLst>
                <a:path w="648335" h="810260">
                  <a:moveTo>
                    <a:pt x="647992" y="0"/>
                  </a:moveTo>
                  <a:lnTo>
                    <a:pt x="485990" y="0"/>
                  </a:lnTo>
                  <a:lnTo>
                    <a:pt x="0" y="0"/>
                  </a:lnTo>
                  <a:lnTo>
                    <a:pt x="0" y="810006"/>
                  </a:lnTo>
                  <a:lnTo>
                    <a:pt x="485990" y="810006"/>
                  </a:lnTo>
                  <a:lnTo>
                    <a:pt x="485990" y="324002"/>
                  </a:lnTo>
                  <a:lnTo>
                    <a:pt x="647992" y="324002"/>
                  </a:lnTo>
                  <a:lnTo>
                    <a:pt x="647992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01801" y="1560945"/>
              <a:ext cx="972185" cy="810260"/>
            </a:xfrm>
            <a:custGeom>
              <a:avLst/>
              <a:gdLst/>
              <a:ahLst/>
              <a:cxnLst/>
              <a:rect l="l" t="t" r="r" b="b"/>
              <a:pathLst>
                <a:path w="972185" h="810260">
                  <a:moveTo>
                    <a:pt x="0" y="810004"/>
                  </a:moveTo>
                  <a:lnTo>
                    <a:pt x="972005" y="810004"/>
                  </a:lnTo>
                </a:path>
                <a:path w="972185" h="810260">
                  <a:moveTo>
                    <a:pt x="0" y="648003"/>
                  </a:moveTo>
                  <a:lnTo>
                    <a:pt x="972005" y="648003"/>
                  </a:lnTo>
                </a:path>
                <a:path w="972185" h="810260">
                  <a:moveTo>
                    <a:pt x="0" y="486003"/>
                  </a:moveTo>
                  <a:lnTo>
                    <a:pt x="972005" y="486003"/>
                  </a:lnTo>
                </a:path>
                <a:path w="972185" h="810260">
                  <a:moveTo>
                    <a:pt x="0" y="324002"/>
                  </a:moveTo>
                  <a:lnTo>
                    <a:pt x="972005" y="324002"/>
                  </a:lnTo>
                </a:path>
                <a:path w="972185" h="810260">
                  <a:moveTo>
                    <a:pt x="0" y="162001"/>
                  </a:moveTo>
                  <a:lnTo>
                    <a:pt x="972005" y="162001"/>
                  </a:lnTo>
                </a:path>
                <a:path w="972185" h="810260">
                  <a:moveTo>
                    <a:pt x="0" y="0"/>
                  </a:moveTo>
                  <a:lnTo>
                    <a:pt x="972005" y="0"/>
                  </a:lnTo>
                </a:path>
                <a:path w="972185" h="810260">
                  <a:moveTo>
                    <a:pt x="0" y="810004"/>
                  </a:moveTo>
                  <a:lnTo>
                    <a:pt x="0" y="0"/>
                  </a:lnTo>
                </a:path>
                <a:path w="972185" h="810260">
                  <a:moveTo>
                    <a:pt x="162001" y="810004"/>
                  </a:moveTo>
                  <a:lnTo>
                    <a:pt x="162001" y="0"/>
                  </a:lnTo>
                </a:path>
                <a:path w="972185" h="810260">
                  <a:moveTo>
                    <a:pt x="324001" y="810004"/>
                  </a:moveTo>
                  <a:lnTo>
                    <a:pt x="324001" y="0"/>
                  </a:lnTo>
                </a:path>
                <a:path w="972185" h="810260">
                  <a:moveTo>
                    <a:pt x="486002" y="810004"/>
                  </a:moveTo>
                  <a:lnTo>
                    <a:pt x="486002" y="0"/>
                  </a:lnTo>
                </a:path>
                <a:path w="972185" h="810260">
                  <a:moveTo>
                    <a:pt x="648003" y="810004"/>
                  </a:moveTo>
                  <a:lnTo>
                    <a:pt x="648003" y="0"/>
                  </a:lnTo>
                </a:path>
                <a:path w="972185" h="810260">
                  <a:moveTo>
                    <a:pt x="810004" y="810004"/>
                  </a:moveTo>
                  <a:lnTo>
                    <a:pt x="810004" y="0"/>
                  </a:lnTo>
                </a:path>
                <a:path w="972185" h="810260">
                  <a:moveTo>
                    <a:pt x="972004" y="810004"/>
                  </a:moveTo>
                  <a:lnTo>
                    <a:pt x="972004" y="0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97803" y="1794947"/>
              <a:ext cx="213972" cy="2139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26833" y="1399263"/>
            <a:ext cx="121285" cy="98044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980"/>
              </a:spcBef>
            </a:pPr>
            <a:r>
              <a:rPr dirty="0" sz="1400" spc="-55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 marR="8890" indent="34925">
              <a:lnSpc>
                <a:spcPct val="141900"/>
              </a:lnSpc>
              <a:spcBef>
                <a:spcPts val="185"/>
              </a:spcBef>
            </a:pP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10" i="1">
                <a:latin typeface="LM Sans 12"/>
                <a:cs typeface="LM Sans 12"/>
              </a:rPr>
              <a:t> n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61816" y="1877973"/>
            <a:ext cx="360045" cy="86360"/>
            <a:chOff x="2261816" y="1877973"/>
            <a:chExt cx="360045" cy="86360"/>
          </a:xfrm>
        </p:grpSpPr>
        <p:sp>
          <p:nvSpPr>
            <p:cNvPr id="11" name="object 11"/>
            <p:cNvSpPr/>
            <p:nvPr/>
          </p:nvSpPr>
          <p:spPr>
            <a:xfrm>
              <a:off x="2261816" y="1920944"/>
              <a:ext cx="346710" cy="0"/>
            </a:xfrm>
            <a:custGeom>
              <a:avLst/>
              <a:gdLst/>
              <a:ahLst/>
              <a:cxnLst/>
              <a:rect l="l" t="t" r="r" b="b"/>
              <a:pathLst>
                <a:path w="346710" h="0">
                  <a:moveTo>
                    <a:pt x="0" y="0"/>
                  </a:moveTo>
                  <a:lnTo>
                    <a:pt x="346102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81091" y="188517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3152830" y="1551945"/>
            <a:ext cx="990600" cy="828040"/>
            <a:chOff x="3152830" y="1551945"/>
            <a:chExt cx="990600" cy="828040"/>
          </a:xfrm>
        </p:grpSpPr>
        <p:sp>
          <p:nvSpPr>
            <p:cNvPr id="14" name="object 14"/>
            <p:cNvSpPr/>
            <p:nvPr/>
          </p:nvSpPr>
          <p:spPr>
            <a:xfrm>
              <a:off x="3485832" y="1560957"/>
              <a:ext cx="324485" cy="810260"/>
            </a:xfrm>
            <a:custGeom>
              <a:avLst/>
              <a:gdLst/>
              <a:ahLst/>
              <a:cxnLst/>
              <a:rect l="l" t="t" r="r" b="b"/>
              <a:pathLst>
                <a:path w="324485" h="810260">
                  <a:moveTo>
                    <a:pt x="324002" y="0"/>
                  </a:moveTo>
                  <a:lnTo>
                    <a:pt x="162001" y="0"/>
                  </a:lnTo>
                  <a:lnTo>
                    <a:pt x="0" y="0"/>
                  </a:lnTo>
                  <a:lnTo>
                    <a:pt x="0" y="810006"/>
                  </a:lnTo>
                  <a:lnTo>
                    <a:pt x="162001" y="810006"/>
                  </a:lnTo>
                  <a:lnTo>
                    <a:pt x="162001" y="324002"/>
                  </a:lnTo>
                  <a:lnTo>
                    <a:pt x="324002" y="324002"/>
                  </a:lnTo>
                  <a:lnTo>
                    <a:pt x="324002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161830" y="1560945"/>
              <a:ext cx="972185" cy="810260"/>
            </a:xfrm>
            <a:custGeom>
              <a:avLst/>
              <a:gdLst/>
              <a:ahLst/>
              <a:cxnLst/>
              <a:rect l="l" t="t" r="r" b="b"/>
              <a:pathLst>
                <a:path w="972185" h="810260">
                  <a:moveTo>
                    <a:pt x="0" y="810004"/>
                  </a:moveTo>
                  <a:lnTo>
                    <a:pt x="972007" y="810004"/>
                  </a:lnTo>
                </a:path>
                <a:path w="972185" h="810260">
                  <a:moveTo>
                    <a:pt x="0" y="648003"/>
                  </a:moveTo>
                  <a:lnTo>
                    <a:pt x="972007" y="648003"/>
                  </a:lnTo>
                </a:path>
                <a:path w="972185" h="810260">
                  <a:moveTo>
                    <a:pt x="0" y="486003"/>
                  </a:moveTo>
                  <a:lnTo>
                    <a:pt x="972007" y="486003"/>
                  </a:lnTo>
                </a:path>
                <a:path w="972185" h="810260">
                  <a:moveTo>
                    <a:pt x="0" y="324002"/>
                  </a:moveTo>
                  <a:lnTo>
                    <a:pt x="972007" y="324002"/>
                  </a:lnTo>
                </a:path>
                <a:path w="972185" h="810260">
                  <a:moveTo>
                    <a:pt x="0" y="162001"/>
                  </a:moveTo>
                  <a:lnTo>
                    <a:pt x="972007" y="162001"/>
                  </a:lnTo>
                </a:path>
                <a:path w="972185" h="810260">
                  <a:moveTo>
                    <a:pt x="0" y="0"/>
                  </a:moveTo>
                  <a:lnTo>
                    <a:pt x="972007" y="0"/>
                  </a:lnTo>
                </a:path>
                <a:path w="972185" h="810260">
                  <a:moveTo>
                    <a:pt x="0" y="810004"/>
                  </a:moveTo>
                  <a:lnTo>
                    <a:pt x="0" y="0"/>
                  </a:lnTo>
                </a:path>
                <a:path w="972185" h="810260">
                  <a:moveTo>
                    <a:pt x="162001" y="810004"/>
                  </a:moveTo>
                  <a:lnTo>
                    <a:pt x="162001" y="0"/>
                  </a:lnTo>
                </a:path>
                <a:path w="972185" h="810260">
                  <a:moveTo>
                    <a:pt x="324002" y="810004"/>
                  </a:moveTo>
                  <a:lnTo>
                    <a:pt x="324002" y="0"/>
                  </a:lnTo>
                </a:path>
                <a:path w="972185" h="810260">
                  <a:moveTo>
                    <a:pt x="486003" y="810004"/>
                  </a:moveTo>
                  <a:lnTo>
                    <a:pt x="486003" y="0"/>
                  </a:lnTo>
                </a:path>
                <a:path w="972185" h="810260">
                  <a:moveTo>
                    <a:pt x="648004" y="810004"/>
                  </a:moveTo>
                  <a:lnTo>
                    <a:pt x="648004" y="0"/>
                  </a:lnTo>
                </a:path>
                <a:path w="972185" h="810260">
                  <a:moveTo>
                    <a:pt x="810006" y="810004"/>
                  </a:moveTo>
                  <a:lnTo>
                    <a:pt x="810006" y="0"/>
                  </a:lnTo>
                </a:path>
                <a:path w="972185" h="810260">
                  <a:moveTo>
                    <a:pt x="972007" y="810004"/>
                  </a:moveTo>
                  <a:lnTo>
                    <a:pt x="972007" y="0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57833" y="1794947"/>
              <a:ext cx="213972" cy="2139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986824" y="1399263"/>
            <a:ext cx="121285" cy="98044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980"/>
              </a:spcBef>
            </a:pPr>
            <a:r>
              <a:rPr dirty="0" sz="1400" spc="-55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 marR="8890" indent="34925">
              <a:lnSpc>
                <a:spcPct val="141900"/>
              </a:lnSpc>
              <a:spcBef>
                <a:spcPts val="185"/>
              </a:spcBef>
            </a:pP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10" i="1">
                <a:latin typeface="LM Sans 12"/>
                <a:cs typeface="LM Sans 12"/>
              </a:rPr>
              <a:t> 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6693" y="1299194"/>
            <a:ext cx="227266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93115" algn="l"/>
                <a:tab pos="2172335" algn="l"/>
              </a:tabLst>
            </a:pPr>
            <a:r>
              <a:rPr dirty="0" sz="1400" spc="-55">
                <a:latin typeface="Trebuchet MS"/>
                <a:cs typeface="Trebuchet MS"/>
              </a:rPr>
              <a:t>0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25" i="1">
                <a:latin typeface="LM Sans 12"/>
                <a:cs typeface="LM Sans 12"/>
              </a:rPr>
              <a:t>m</a:t>
            </a:r>
            <a:r>
              <a:rPr dirty="0" sz="1400" spc="25" i="1">
                <a:latin typeface="LM Sans 12"/>
                <a:cs typeface="LM Sans 12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24038" y="1263774"/>
            <a:ext cx="223266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172335" algn="l"/>
              </a:tabLst>
            </a:pP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5" i="1">
                <a:latin typeface="LM Sans 12"/>
                <a:cs typeface="LM Sans 12"/>
              </a:rPr>
              <a:t>	</a:t>
            </a:r>
            <a:r>
              <a:rPr dirty="0" sz="1400" spc="5" i="1">
                <a:latin typeface="LM Sans 12"/>
                <a:cs typeface="LM Sans 12"/>
              </a:rPr>
              <a:t>j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67607" y="1299194"/>
            <a:ext cx="1670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5" i="1">
                <a:latin typeface="LM Sans 12"/>
                <a:cs typeface="LM Sans 12"/>
              </a:rPr>
              <a:t>m</a:t>
            </a:r>
            <a:endParaRPr sz="1400">
              <a:latin typeface="LM Sans 12"/>
              <a:cs typeface="LM Sans 12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0977" y="58134"/>
            <a:ext cx="136715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95">
                <a:solidFill>
                  <a:srgbClr val="3333B2"/>
                </a:solidFill>
              </a:rPr>
              <a:t>Saving</a:t>
            </a:r>
            <a:r>
              <a:rPr dirty="0" sz="2050" spc="-50">
                <a:solidFill>
                  <a:srgbClr val="3333B2"/>
                </a:solidFill>
              </a:rPr>
              <a:t> </a:t>
            </a:r>
            <a:r>
              <a:rPr dirty="0" sz="2050" spc="-135">
                <a:solidFill>
                  <a:srgbClr val="3333B2"/>
                </a:solidFill>
              </a:rPr>
              <a:t>Space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71757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601634"/>
            <a:ext cx="3390265" cy="674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45">
                <a:latin typeface="Trebuchet MS"/>
                <a:cs typeface="Trebuchet MS"/>
              </a:rPr>
              <a:t>When </a:t>
            </a:r>
            <a:r>
              <a:rPr dirty="0" sz="1400" spc="-80">
                <a:latin typeface="Trebuchet MS"/>
                <a:cs typeface="Trebuchet MS"/>
              </a:rPr>
              <a:t>filling </a:t>
            </a:r>
            <a:r>
              <a:rPr dirty="0" sz="1400" spc="-70">
                <a:latin typeface="Trebuchet MS"/>
                <a:cs typeface="Trebuchet MS"/>
              </a:rPr>
              <a:t>in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0">
                <a:latin typeface="Trebuchet MS"/>
                <a:cs typeface="Trebuchet MS"/>
              </a:rPr>
              <a:t>matrix </a:t>
            </a:r>
            <a:r>
              <a:rPr dirty="0" sz="1400" spc="-70">
                <a:latin typeface="Trebuchet MS"/>
                <a:cs typeface="Trebuchet MS"/>
              </a:rPr>
              <a:t>it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75">
                <a:latin typeface="Trebuchet MS"/>
                <a:cs typeface="Trebuchet MS"/>
              </a:rPr>
              <a:t>enough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120">
                <a:latin typeface="Trebuchet MS"/>
                <a:cs typeface="Trebuchet MS"/>
              </a:rPr>
              <a:t>keep </a:t>
            </a:r>
            <a:r>
              <a:rPr dirty="0" sz="1400" spc="18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only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5">
                <a:latin typeface="Trebuchet MS"/>
                <a:cs typeface="Trebuchet MS"/>
              </a:rPr>
              <a:t>current </a:t>
            </a:r>
            <a:r>
              <a:rPr dirty="0" sz="1400" spc="-75">
                <a:latin typeface="Trebuchet MS"/>
                <a:cs typeface="Trebuchet MS"/>
              </a:rPr>
              <a:t>column and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5">
                <a:latin typeface="Trebuchet MS"/>
                <a:cs typeface="Trebuchet MS"/>
              </a:rPr>
              <a:t>previous  column: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92801" y="1551945"/>
            <a:ext cx="990600" cy="828040"/>
            <a:chOff x="992801" y="1551945"/>
            <a:chExt cx="990600" cy="828040"/>
          </a:xfrm>
        </p:grpSpPr>
        <p:sp>
          <p:nvSpPr>
            <p:cNvPr id="6" name="object 6"/>
            <p:cNvSpPr/>
            <p:nvPr/>
          </p:nvSpPr>
          <p:spPr>
            <a:xfrm>
              <a:off x="1001801" y="1560957"/>
              <a:ext cx="648335" cy="810260"/>
            </a:xfrm>
            <a:custGeom>
              <a:avLst/>
              <a:gdLst/>
              <a:ahLst/>
              <a:cxnLst/>
              <a:rect l="l" t="t" r="r" b="b"/>
              <a:pathLst>
                <a:path w="648335" h="810260">
                  <a:moveTo>
                    <a:pt x="647992" y="0"/>
                  </a:moveTo>
                  <a:lnTo>
                    <a:pt x="485990" y="0"/>
                  </a:lnTo>
                  <a:lnTo>
                    <a:pt x="0" y="0"/>
                  </a:lnTo>
                  <a:lnTo>
                    <a:pt x="0" y="810006"/>
                  </a:lnTo>
                  <a:lnTo>
                    <a:pt x="485990" y="810006"/>
                  </a:lnTo>
                  <a:lnTo>
                    <a:pt x="485990" y="324002"/>
                  </a:lnTo>
                  <a:lnTo>
                    <a:pt x="647992" y="324002"/>
                  </a:lnTo>
                  <a:lnTo>
                    <a:pt x="647992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01801" y="1560945"/>
              <a:ext cx="972185" cy="810260"/>
            </a:xfrm>
            <a:custGeom>
              <a:avLst/>
              <a:gdLst/>
              <a:ahLst/>
              <a:cxnLst/>
              <a:rect l="l" t="t" r="r" b="b"/>
              <a:pathLst>
                <a:path w="972185" h="810260">
                  <a:moveTo>
                    <a:pt x="0" y="810004"/>
                  </a:moveTo>
                  <a:lnTo>
                    <a:pt x="972005" y="810004"/>
                  </a:lnTo>
                </a:path>
                <a:path w="972185" h="810260">
                  <a:moveTo>
                    <a:pt x="0" y="648003"/>
                  </a:moveTo>
                  <a:lnTo>
                    <a:pt x="972005" y="648003"/>
                  </a:lnTo>
                </a:path>
                <a:path w="972185" h="810260">
                  <a:moveTo>
                    <a:pt x="0" y="486003"/>
                  </a:moveTo>
                  <a:lnTo>
                    <a:pt x="972005" y="486003"/>
                  </a:lnTo>
                </a:path>
                <a:path w="972185" h="810260">
                  <a:moveTo>
                    <a:pt x="0" y="324002"/>
                  </a:moveTo>
                  <a:lnTo>
                    <a:pt x="972005" y="324002"/>
                  </a:lnTo>
                </a:path>
                <a:path w="972185" h="810260">
                  <a:moveTo>
                    <a:pt x="0" y="162001"/>
                  </a:moveTo>
                  <a:lnTo>
                    <a:pt x="972005" y="162001"/>
                  </a:lnTo>
                </a:path>
                <a:path w="972185" h="810260">
                  <a:moveTo>
                    <a:pt x="0" y="0"/>
                  </a:moveTo>
                  <a:lnTo>
                    <a:pt x="972005" y="0"/>
                  </a:lnTo>
                </a:path>
                <a:path w="972185" h="810260">
                  <a:moveTo>
                    <a:pt x="0" y="810004"/>
                  </a:moveTo>
                  <a:lnTo>
                    <a:pt x="0" y="0"/>
                  </a:lnTo>
                </a:path>
                <a:path w="972185" h="810260">
                  <a:moveTo>
                    <a:pt x="162001" y="810004"/>
                  </a:moveTo>
                  <a:lnTo>
                    <a:pt x="162001" y="0"/>
                  </a:lnTo>
                </a:path>
                <a:path w="972185" h="810260">
                  <a:moveTo>
                    <a:pt x="324001" y="810004"/>
                  </a:moveTo>
                  <a:lnTo>
                    <a:pt x="324001" y="0"/>
                  </a:lnTo>
                </a:path>
                <a:path w="972185" h="810260">
                  <a:moveTo>
                    <a:pt x="486002" y="810004"/>
                  </a:moveTo>
                  <a:lnTo>
                    <a:pt x="486002" y="0"/>
                  </a:lnTo>
                </a:path>
                <a:path w="972185" h="810260">
                  <a:moveTo>
                    <a:pt x="648003" y="810004"/>
                  </a:moveTo>
                  <a:lnTo>
                    <a:pt x="648003" y="0"/>
                  </a:lnTo>
                </a:path>
                <a:path w="972185" h="810260">
                  <a:moveTo>
                    <a:pt x="810004" y="810004"/>
                  </a:moveTo>
                  <a:lnTo>
                    <a:pt x="810004" y="0"/>
                  </a:lnTo>
                </a:path>
                <a:path w="972185" h="810260">
                  <a:moveTo>
                    <a:pt x="972004" y="810004"/>
                  </a:moveTo>
                  <a:lnTo>
                    <a:pt x="972004" y="0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97803" y="1794947"/>
              <a:ext cx="213972" cy="2139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26833" y="1399263"/>
            <a:ext cx="121285" cy="98044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980"/>
              </a:spcBef>
            </a:pPr>
            <a:r>
              <a:rPr dirty="0" sz="1400" spc="-55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 marR="8890" indent="34925">
              <a:lnSpc>
                <a:spcPct val="141900"/>
              </a:lnSpc>
              <a:spcBef>
                <a:spcPts val="185"/>
              </a:spcBef>
            </a:pP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10" i="1">
                <a:latin typeface="LM Sans 12"/>
                <a:cs typeface="LM Sans 12"/>
              </a:rPr>
              <a:t> n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61816" y="1877973"/>
            <a:ext cx="360045" cy="86360"/>
            <a:chOff x="2261816" y="1877973"/>
            <a:chExt cx="360045" cy="86360"/>
          </a:xfrm>
        </p:grpSpPr>
        <p:sp>
          <p:nvSpPr>
            <p:cNvPr id="11" name="object 11"/>
            <p:cNvSpPr/>
            <p:nvPr/>
          </p:nvSpPr>
          <p:spPr>
            <a:xfrm>
              <a:off x="2261816" y="1920944"/>
              <a:ext cx="346710" cy="0"/>
            </a:xfrm>
            <a:custGeom>
              <a:avLst/>
              <a:gdLst/>
              <a:ahLst/>
              <a:cxnLst/>
              <a:rect l="l" t="t" r="r" b="b"/>
              <a:pathLst>
                <a:path w="346710" h="0">
                  <a:moveTo>
                    <a:pt x="0" y="0"/>
                  </a:moveTo>
                  <a:lnTo>
                    <a:pt x="346102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81091" y="188517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3152830" y="1551945"/>
            <a:ext cx="990600" cy="828040"/>
            <a:chOff x="3152830" y="1551945"/>
            <a:chExt cx="990600" cy="828040"/>
          </a:xfrm>
        </p:grpSpPr>
        <p:sp>
          <p:nvSpPr>
            <p:cNvPr id="14" name="object 14"/>
            <p:cNvSpPr/>
            <p:nvPr/>
          </p:nvSpPr>
          <p:spPr>
            <a:xfrm>
              <a:off x="3485832" y="1560957"/>
              <a:ext cx="324485" cy="810260"/>
            </a:xfrm>
            <a:custGeom>
              <a:avLst/>
              <a:gdLst/>
              <a:ahLst/>
              <a:cxnLst/>
              <a:rect l="l" t="t" r="r" b="b"/>
              <a:pathLst>
                <a:path w="324485" h="810260">
                  <a:moveTo>
                    <a:pt x="324002" y="0"/>
                  </a:moveTo>
                  <a:lnTo>
                    <a:pt x="162001" y="0"/>
                  </a:lnTo>
                  <a:lnTo>
                    <a:pt x="0" y="0"/>
                  </a:lnTo>
                  <a:lnTo>
                    <a:pt x="0" y="810006"/>
                  </a:lnTo>
                  <a:lnTo>
                    <a:pt x="162001" y="810006"/>
                  </a:lnTo>
                  <a:lnTo>
                    <a:pt x="162001" y="324002"/>
                  </a:lnTo>
                  <a:lnTo>
                    <a:pt x="324002" y="324002"/>
                  </a:lnTo>
                  <a:lnTo>
                    <a:pt x="324002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161830" y="1560945"/>
              <a:ext cx="972185" cy="810260"/>
            </a:xfrm>
            <a:custGeom>
              <a:avLst/>
              <a:gdLst/>
              <a:ahLst/>
              <a:cxnLst/>
              <a:rect l="l" t="t" r="r" b="b"/>
              <a:pathLst>
                <a:path w="972185" h="810260">
                  <a:moveTo>
                    <a:pt x="0" y="810004"/>
                  </a:moveTo>
                  <a:lnTo>
                    <a:pt x="972007" y="810004"/>
                  </a:lnTo>
                </a:path>
                <a:path w="972185" h="810260">
                  <a:moveTo>
                    <a:pt x="0" y="648003"/>
                  </a:moveTo>
                  <a:lnTo>
                    <a:pt x="972007" y="648003"/>
                  </a:lnTo>
                </a:path>
                <a:path w="972185" h="810260">
                  <a:moveTo>
                    <a:pt x="0" y="486003"/>
                  </a:moveTo>
                  <a:lnTo>
                    <a:pt x="972007" y="486003"/>
                  </a:lnTo>
                </a:path>
                <a:path w="972185" h="810260">
                  <a:moveTo>
                    <a:pt x="0" y="324002"/>
                  </a:moveTo>
                  <a:lnTo>
                    <a:pt x="972007" y="324002"/>
                  </a:lnTo>
                </a:path>
                <a:path w="972185" h="810260">
                  <a:moveTo>
                    <a:pt x="0" y="162001"/>
                  </a:moveTo>
                  <a:lnTo>
                    <a:pt x="972007" y="162001"/>
                  </a:lnTo>
                </a:path>
                <a:path w="972185" h="810260">
                  <a:moveTo>
                    <a:pt x="0" y="0"/>
                  </a:moveTo>
                  <a:lnTo>
                    <a:pt x="972007" y="0"/>
                  </a:lnTo>
                </a:path>
                <a:path w="972185" h="810260">
                  <a:moveTo>
                    <a:pt x="0" y="810004"/>
                  </a:moveTo>
                  <a:lnTo>
                    <a:pt x="0" y="0"/>
                  </a:lnTo>
                </a:path>
                <a:path w="972185" h="810260">
                  <a:moveTo>
                    <a:pt x="162001" y="810004"/>
                  </a:moveTo>
                  <a:lnTo>
                    <a:pt x="162001" y="0"/>
                  </a:lnTo>
                </a:path>
                <a:path w="972185" h="810260">
                  <a:moveTo>
                    <a:pt x="324002" y="810004"/>
                  </a:moveTo>
                  <a:lnTo>
                    <a:pt x="324002" y="0"/>
                  </a:lnTo>
                </a:path>
                <a:path w="972185" h="810260">
                  <a:moveTo>
                    <a:pt x="486003" y="810004"/>
                  </a:moveTo>
                  <a:lnTo>
                    <a:pt x="486003" y="0"/>
                  </a:lnTo>
                </a:path>
                <a:path w="972185" h="810260">
                  <a:moveTo>
                    <a:pt x="648004" y="810004"/>
                  </a:moveTo>
                  <a:lnTo>
                    <a:pt x="648004" y="0"/>
                  </a:lnTo>
                </a:path>
                <a:path w="972185" h="810260">
                  <a:moveTo>
                    <a:pt x="810006" y="810004"/>
                  </a:moveTo>
                  <a:lnTo>
                    <a:pt x="810006" y="0"/>
                  </a:lnTo>
                </a:path>
                <a:path w="972185" h="810260">
                  <a:moveTo>
                    <a:pt x="972007" y="810004"/>
                  </a:moveTo>
                  <a:lnTo>
                    <a:pt x="972007" y="0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57833" y="1794947"/>
              <a:ext cx="213972" cy="2139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986824" y="1399263"/>
            <a:ext cx="121285" cy="98044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980"/>
              </a:spcBef>
            </a:pPr>
            <a:r>
              <a:rPr dirty="0" sz="1400" spc="-55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 marR="8890" indent="34925">
              <a:lnSpc>
                <a:spcPct val="141900"/>
              </a:lnSpc>
              <a:spcBef>
                <a:spcPts val="185"/>
              </a:spcBef>
            </a:pP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10" i="1">
                <a:latin typeface="LM Sans 12"/>
                <a:cs typeface="LM Sans 12"/>
              </a:rPr>
              <a:t> 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6693" y="1299194"/>
            <a:ext cx="227266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93115" algn="l"/>
                <a:tab pos="2172335" algn="l"/>
              </a:tabLst>
            </a:pPr>
            <a:r>
              <a:rPr dirty="0" sz="1400" spc="-55">
                <a:latin typeface="Trebuchet MS"/>
                <a:cs typeface="Trebuchet MS"/>
              </a:rPr>
              <a:t>0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25" i="1">
                <a:latin typeface="LM Sans 12"/>
                <a:cs typeface="LM Sans 12"/>
              </a:rPr>
              <a:t>m</a:t>
            </a:r>
            <a:r>
              <a:rPr dirty="0" sz="1400" spc="25" i="1">
                <a:latin typeface="LM Sans 12"/>
                <a:cs typeface="LM Sans 12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24038" y="1263774"/>
            <a:ext cx="223266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172335" algn="l"/>
              </a:tabLst>
            </a:pP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5" i="1">
                <a:latin typeface="LM Sans 12"/>
                <a:cs typeface="LM Sans 12"/>
              </a:rPr>
              <a:t>	</a:t>
            </a:r>
            <a:r>
              <a:rPr dirty="0" sz="1400" spc="5" i="1">
                <a:latin typeface="LM Sans 12"/>
                <a:cs typeface="LM Sans 12"/>
              </a:rPr>
              <a:t>j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67607" y="1299194"/>
            <a:ext cx="1670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5" i="1">
                <a:latin typeface="LM Sans 12"/>
                <a:cs typeface="LM Sans 12"/>
              </a:rPr>
              <a:t>m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8640" y="256240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04100" y="2446462"/>
            <a:ext cx="3510915" cy="674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40">
                <a:latin typeface="Trebuchet MS"/>
                <a:cs typeface="Trebuchet MS"/>
              </a:rPr>
              <a:t>Thus, </a:t>
            </a:r>
            <a:r>
              <a:rPr dirty="0" sz="1400" spc="-95">
                <a:latin typeface="Trebuchet MS"/>
                <a:cs typeface="Trebuchet MS"/>
              </a:rPr>
              <a:t>one </a:t>
            </a:r>
            <a:r>
              <a:rPr dirty="0" sz="1400" spc="-75">
                <a:latin typeface="Trebuchet MS"/>
                <a:cs typeface="Trebuchet MS"/>
              </a:rPr>
              <a:t>can </a:t>
            </a:r>
            <a:r>
              <a:rPr dirty="0" sz="1400" spc="-90">
                <a:latin typeface="Trebuchet MS"/>
                <a:cs typeface="Trebuchet MS"/>
              </a:rPr>
              <a:t>compute </a:t>
            </a:r>
            <a:r>
              <a:rPr dirty="0" sz="1400" spc="-95">
                <a:latin typeface="Trebuchet MS"/>
                <a:cs typeface="Trebuchet MS"/>
              </a:rPr>
              <a:t>the edit </a:t>
            </a:r>
            <a:r>
              <a:rPr dirty="0" sz="1400" spc="-85">
                <a:latin typeface="Trebuchet MS"/>
                <a:cs typeface="Trebuchet MS"/>
              </a:rPr>
              <a:t>distance of </a:t>
            </a:r>
            <a:r>
              <a:rPr dirty="0" sz="1400" spc="-110">
                <a:latin typeface="Trebuchet MS"/>
                <a:cs typeface="Trebuchet MS"/>
              </a:rPr>
              <a:t>two  </a:t>
            </a:r>
            <a:r>
              <a:rPr dirty="0" sz="1400" spc="-75">
                <a:latin typeface="Trebuchet MS"/>
                <a:cs typeface="Trebuchet MS"/>
              </a:rPr>
              <a:t>given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strings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10" i="1">
                <a:latin typeface="LM Sans 12"/>
                <a:cs typeface="LM Sans 12"/>
              </a:rPr>
              <a:t>A</a:t>
            </a:r>
            <a:r>
              <a:rPr dirty="0" sz="1400" spc="-10">
                <a:latin typeface="LM Sans 12"/>
                <a:cs typeface="LM Sans 12"/>
              </a:rPr>
              <a:t>[</a:t>
            </a:r>
            <a:r>
              <a:rPr dirty="0" sz="1400" spc="-10">
                <a:latin typeface="Trebuchet MS"/>
                <a:cs typeface="Trebuchet MS"/>
              </a:rPr>
              <a:t>1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25" i="1">
                <a:latin typeface="LM Sans 12"/>
                <a:cs typeface="LM Sans 12"/>
              </a:rPr>
              <a:t>n</a:t>
            </a:r>
            <a:r>
              <a:rPr dirty="0" sz="1400" spc="25">
                <a:latin typeface="LM Sans 12"/>
                <a:cs typeface="LM Sans 12"/>
              </a:rPr>
              <a:t>]</a:t>
            </a:r>
            <a:r>
              <a:rPr dirty="0" sz="1400">
                <a:latin typeface="LM Sans 12"/>
                <a:cs typeface="LM Sans 12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and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30" i="1">
                <a:latin typeface="LM Sans 12"/>
                <a:cs typeface="LM Sans 12"/>
              </a:rPr>
              <a:t>B</a:t>
            </a:r>
            <a:r>
              <a:rPr dirty="0" sz="1400" spc="30">
                <a:latin typeface="LM Sans 12"/>
                <a:cs typeface="LM Sans 12"/>
              </a:rPr>
              <a:t>[</a:t>
            </a:r>
            <a:r>
              <a:rPr dirty="0" sz="1400" spc="30">
                <a:latin typeface="Trebuchet MS"/>
                <a:cs typeface="Trebuchet MS"/>
              </a:rPr>
              <a:t>1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30" i="1">
                <a:latin typeface="LM Sans 12"/>
                <a:cs typeface="LM Sans 12"/>
              </a:rPr>
              <a:t>m</a:t>
            </a:r>
            <a:r>
              <a:rPr dirty="0" sz="1400" spc="30">
                <a:latin typeface="LM Sans 12"/>
                <a:cs typeface="LM Sans 12"/>
              </a:rPr>
              <a:t>]</a:t>
            </a:r>
            <a:r>
              <a:rPr dirty="0" sz="1400">
                <a:latin typeface="LM Sans 12"/>
                <a:cs typeface="LM Sans 12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in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time  </a:t>
            </a:r>
            <a:r>
              <a:rPr dirty="0" sz="1400" spc="45" i="1">
                <a:latin typeface="LM Sans 12"/>
                <a:cs typeface="LM Sans 12"/>
              </a:rPr>
              <a:t>O</a:t>
            </a:r>
            <a:r>
              <a:rPr dirty="0" sz="1400" spc="45">
                <a:latin typeface="LM Sans 12"/>
                <a:cs typeface="LM Sans 12"/>
              </a:rPr>
              <a:t>(</a:t>
            </a:r>
            <a:r>
              <a:rPr dirty="0" sz="1400" spc="45" i="1">
                <a:latin typeface="LM Sans 12"/>
                <a:cs typeface="LM Sans 12"/>
              </a:rPr>
              <a:t>nm</a:t>
            </a:r>
            <a:r>
              <a:rPr dirty="0" sz="1400" spc="45">
                <a:latin typeface="LM Sans 12"/>
                <a:cs typeface="LM Sans 12"/>
              </a:rPr>
              <a:t>) </a:t>
            </a:r>
            <a:r>
              <a:rPr dirty="0" sz="1400" spc="-75">
                <a:latin typeface="Trebuchet MS"/>
                <a:cs typeface="Trebuchet MS"/>
              </a:rPr>
              <a:t>and </a:t>
            </a:r>
            <a:r>
              <a:rPr dirty="0" sz="1400" spc="-95">
                <a:latin typeface="Trebuchet MS"/>
                <a:cs typeface="Trebuchet MS"/>
              </a:rPr>
              <a:t>space </a:t>
            </a:r>
            <a:r>
              <a:rPr dirty="0" sz="1400" spc="60" i="1">
                <a:latin typeface="LM Sans 12"/>
                <a:cs typeface="LM Sans 12"/>
              </a:rPr>
              <a:t>O</a:t>
            </a:r>
            <a:r>
              <a:rPr dirty="0" sz="1400" spc="60">
                <a:latin typeface="LM Sans 12"/>
                <a:cs typeface="LM Sans 12"/>
              </a:rPr>
              <a:t>(min</a:t>
            </a:r>
            <a:r>
              <a:rPr dirty="0" sz="1400" spc="60" i="1">
                <a:latin typeface="Arial"/>
                <a:cs typeface="Arial"/>
              </a:rPr>
              <a:t>{</a:t>
            </a:r>
            <a:r>
              <a:rPr dirty="0" sz="1400" spc="60" i="1">
                <a:latin typeface="LM Sans 12"/>
                <a:cs typeface="LM Sans 12"/>
              </a:rPr>
              <a:t>n,</a:t>
            </a:r>
            <a:r>
              <a:rPr dirty="0" sz="1400" spc="-370" i="1">
                <a:latin typeface="LM Sans 12"/>
                <a:cs typeface="LM Sans 12"/>
              </a:rPr>
              <a:t> </a:t>
            </a:r>
            <a:r>
              <a:rPr dirty="0" sz="1400" spc="45" i="1">
                <a:latin typeface="LM Sans 12"/>
                <a:cs typeface="LM Sans 12"/>
              </a:rPr>
              <a:t>m</a:t>
            </a:r>
            <a:r>
              <a:rPr dirty="0" sz="1400" spc="45" i="1">
                <a:latin typeface="Arial"/>
                <a:cs typeface="Arial"/>
              </a:rPr>
              <a:t>}</a:t>
            </a:r>
            <a:r>
              <a:rPr dirty="0" sz="1400" spc="45">
                <a:latin typeface="LM Sans 12"/>
                <a:cs typeface="LM Sans 12"/>
              </a:rPr>
              <a:t>)</a:t>
            </a:r>
            <a:r>
              <a:rPr dirty="0" sz="1400" spc="45"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2725" y="58134"/>
            <a:ext cx="2643505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0">
                <a:solidFill>
                  <a:srgbClr val="3333B2"/>
                </a:solidFill>
                <a:latin typeface="Trebuchet MS"/>
                <a:cs typeface="Trebuchet MS"/>
              </a:rPr>
              <a:t>Reconstructing </a:t>
            </a:r>
            <a:r>
              <a:rPr dirty="0" sz="2050" spc="-160">
                <a:solidFill>
                  <a:srgbClr val="3333B2"/>
                </a:solidFill>
                <a:latin typeface="Trebuchet MS"/>
                <a:cs typeface="Trebuchet MS"/>
              </a:rPr>
              <a:t>a</a:t>
            </a:r>
            <a:r>
              <a:rPr dirty="0" sz="2050" spc="12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2050" spc="-114">
                <a:solidFill>
                  <a:srgbClr val="3333B2"/>
                </a:solidFill>
                <a:latin typeface="Trebuchet MS"/>
                <a:cs typeface="Trebuchet MS"/>
              </a:rPr>
              <a:t>Solution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118220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1066264"/>
            <a:ext cx="3398520" cy="674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95">
                <a:latin typeface="Trebuchet MS"/>
                <a:cs typeface="Trebuchet MS"/>
              </a:rPr>
              <a:t>However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120">
                <a:latin typeface="Trebuchet MS"/>
                <a:cs typeface="Trebuchet MS"/>
              </a:rPr>
              <a:t>need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100">
                <a:latin typeface="Trebuchet MS"/>
                <a:cs typeface="Trebuchet MS"/>
              </a:rPr>
              <a:t>whole </a:t>
            </a:r>
            <a:r>
              <a:rPr dirty="0" sz="1400" spc="-95">
                <a:latin typeface="Trebuchet MS"/>
                <a:cs typeface="Trebuchet MS"/>
              </a:rPr>
              <a:t>table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85">
                <a:latin typeface="Trebuchet MS"/>
                <a:cs typeface="Trebuchet MS"/>
              </a:rPr>
              <a:t>find </a:t>
            </a:r>
            <a:r>
              <a:rPr dirty="0" sz="1400" spc="-75">
                <a:latin typeface="Trebuchet MS"/>
                <a:cs typeface="Trebuchet MS"/>
              </a:rPr>
              <a:t>an  </a:t>
            </a:r>
            <a:r>
              <a:rPr dirty="0" sz="1400" spc="-80">
                <a:latin typeface="Trebuchet MS"/>
                <a:cs typeface="Trebuchet MS"/>
              </a:rPr>
              <a:t>actual alignment </a:t>
            </a:r>
            <a:r>
              <a:rPr dirty="0" sz="1400" spc="-100">
                <a:latin typeface="Trebuchet MS"/>
                <a:cs typeface="Trebuchet MS"/>
              </a:rPr>
              <a:t>(we </a:t>
            </a:r>
            <a:r>
              <a:rPr dirty="0" sz="1400" spc="-95">
                <a:latin typeface="Trebuchet MS"/>
                <a:cs typeface="Trebuchet MS"/>
              </a:rPr>
              <a:t>trace </a:t>
            </a:r>
            <a:r>
              <a:rPr dirty="0" sz="1400" spc="-75">
                <a:latin typeface="Trebuchet MS"/>
                <a:cs typeface="Trebuchet MS"/>
              </a:rPr>
              <a:t>an </a:t>
            </a:r>
            <a:r>
              <a:rPr dirty="0" sz="1400" spc="-80">
                <a:latin typeface="Trebuchet MS"/>
                <a:cs typeface="Trebuchet MS"/>
              </a:rPr>
              <a:t>alignment </a:t>
            </a:r>
            <a:r>
              <a:rPr dirty="0" sz="1400" spc="-85">
                <a:latin typeface="Trebuchet MS"/>
                <a:cs typeface="Trebuchet MS"/>
              </a:rPr>
              <a:t>from 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65">
                <a:latin typeface="Trebuchet MS"/>
                <a:cs typeface="Trebuchet MS"/>
              </a:rPr>
              <a:t>bottom </a:t>
            </a:r>
            <a:r>
              <a:rPr dirty="0" sz="1400" spc="-60">
                <a:latin typeface="Trebuchet MS"/>
                <a:cs typeface="Trebuchet MS"/>
              </a:rPr>
              <a:t>right </a:t>
            </a:r>
            <a:r>
              <a:rPr dirty="0" sz="1400" spc="-95">
                <a:latin typeface="Trebuchet MS"/>
                <a:cs typeface="Trebuchet MS"/>
              </a:rPr>
              <a:t>corner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0">
                <a:latin typeface="Trebuchet MS"/>
                <a:cs typeface="Trebuchet MS"/>
              </a:rPr>
              <a:t>top </a:t>
            </a:r>
            <a:r>
              <a:rPr dirty="0" sz="1400" spc="-105">
                <a:latin typeface="Trebuchet MS"/>
                <a:cs typeface="Trebuchet MS"/>
              </a:rPr>
              <a:t>left</a:t>
            </a:r>
            <a:r>
              <a:rPr dirty="0" sz="1400" spc="-220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corner)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725" y="58134"/>
            <a:ext cx="26435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0">
                <a:solidFill>
                  <a:srgbClr val="3333B2"/>
                </a:solidFill>
              </a:rPr>
              <a:t>Reconstructing </a:t>
            </a:r>
            <a:r>
              <a:rPr dirty="0" sz="2050" spc="-160">
                <a:solidFill>
                  <a:srgbClr val="3333B2"/>
                </a:solidFill>
              </a:rPr>
              <a:t>a</a:t>
            </a:r>
            <a:r>
              <a:rPr dirty="0" sz="2050" spc="120">
                <a:solidFill>
                  <a:srgbClr val="3333B2"/>
                </a:solidFill>
              </a:rPr>
              <a:t> </a:t>
            </a:r>
            <a:r>
              <a:rPr dirty="0" sz="2050" spc="-114">
                <a:solidFill>
                  <a:srgbClr val="3333B2"/>
                </a:solidFill>
              </a:rPr>
              <a:t>Solution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18220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1066264"/>
            <a:ext cx="3398520" cy="1357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95">
                <a:latin typeface="Trebuchet MS"/>
                <a:cs typeface="Trebuchet MS"/>
              </a:rPr>
              <a:t>However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120">
                <a:latin typeface="Trebuchet MS"/>
                <a:cs typeface="Trebuchet MS"/>
              </a:rPr>
              <a:t>need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100">
                <a:latin typeface="Trebuchet MS"/>
                <a:cs typeface="Trebuchet MS"/>
              </a:rPr>
              <a:t>whole </a:t>
            </a:r>
            <a:r>
              <a:rPr dirty="0" sz="1400" spc="-95">
                <a:latin typeface="Trebuchet MS"/>
                <a:cs typeface="Trebuchet MS"/>
              </a:rPr>
              <a:t>table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85">
                <a:latin typeface="Trebuchet MS"/>
                <a:cs typeface="Trebuchet MS"/>
              </a:rPr>
              <a:t>find </a:t>
            </a:r>
            <a:r>
              <a:rPr dirty="0" sz="1400" spc="-75">
                <a:latin typeface="Trebuchet MS"/>
                <a:cs typeface="Trebuchet MS"/>
              </a:rPr>
              <a:t>an  </a:t>
            </a:r>
            <a:r>
              <a:rPr dirty="0" sz="1400" spc="-80">
                <a:latin typeface="Trebuchet MS"/>
                <a:cs typeface="Trebuchet MS"/>
              </a:rPr>
              <a:t>actual alignment </a:t>
            </a:r>
            <a:r>
              <a:rPr dirty="0" sz="1400" spc="-100">
                <a:latin typeface="Trebuchet MS"/>
                <a:cs typeface="Trebuchet MS"/>
              </a:rPr>
              <a:t>(we </a:t>
            </a:r>
            <a:r>
              <a:rPr dirty="0" sz="1400" spc="-95">
                <a:latin typeface="Trebuchet MS"/>
                <a:cs typeface="Trebuchet MS"/>
              </a:rPr>
              <a:t>trace </a:t>
            </a:r>
            <a:r>
              <a:rPr dirty="0" sz="1400" spc="-75">
                <a:latin typeface="Trebuchet MS"/>
                <a:cs typeface="Trebuchet MS"/>
              </a:rPr>
              <a:t>an </a:t>
            </a:r>
            <a:r>
              <a:rPr dirty="0" sz="1400" spc="-80">
                <a:latin typeface="Trebuchet MS"/>
                <a:cs typeface="Trebuchet MS"/>
              </a:rPr>
              <a:t>alignment </a:t>
            </a:r>
            <a:r>
              <a:rPr dirty="0" sz="1400" spc="-85">
                <a:latin typeface="Trebuchet MS"/>
                <a:cs typeface="Trebuchet MS"/>
              </a:rPr>
              <a:t>from 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65">
                <a:latin typeface="Trebuchet MS"/>
                <a:cs typeface="Trebuchet MS"/>
              </a:rPr>
              <a:t>bottom </a:t>
            </a:r>
            <a:r>
              <a:rPr dirty="0" sz="1400" spc="-60">
                <a:latin typeface="Trebuchet MS"/>
                <a:cs typeface="Trebuchet MS"/>
              </a:rPr>
              <a:t>right </a:t>
            </a:r>
            <a:r>
              <a:rPr dirty="0" sz="1400" spc="-95">
                <a:latin typeface="Trebuchet MS"/>
                <a:cs typeface="Trebuchet MS"/>
              </a:rPr>
              <a:t>corner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0">
                <a:latin typeface="Trebuchet MS"/>
                <a:cs typeface="Trebuchet MS"/>
              </a:rPr>
              <a:t>top </a:t>
            </a:r>
            <a:r>
              <a:rPr dirty="0" sz="1400" spc="-105">
                <a:latin typeface="Trebuchet MS"/>
                <a:cs typeface="Trebuchet MS"/>
              </a:rPr>
              <a:t>left</a:t>
            </a:r>
            <a:r>
              <a:rPr dirty="0" sz="1400" spc="-220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corner)</a:t>
            </a:r>
            <a:endParaRPr sz="1400">
              <a:latin typeface="Trebuchet MS"/>
              <a:cs typeface="Trebuchet MS"/>
            </a:endParaRPr>
          </a:p>
          <a:p>
            <a:pPr marL="12700" marR="149860">
              <a:lnSpc>
                <a:spcPct val="100800"/>
              </a:lnSpc>
              <a:spcBef>
                <a:spcPts val="300"/>
              </a:spcBef>
            </a:pPr>
            <a:r>
              <a:rPr dirty="0" sz="1400" spc="-75">
                <a:latin typeface="Trebuchet MS"/>
                <a:cs typeface="Trebuchet MS"/>
              </a:rPr>
              <a:t>There </a:t>
            </a:r>
            <a:r>
              <a:rPr dirty="0" sz="1400" spc="-80">
                <a:latin typeface="Trebuchet MS"/>
                <a:cs typeface="Trebuchet MS"/>
              </a:rPr>
              <a:t>exists </a:t>
            </a:r>
            <a:r>
              <a:rPr dirty="0" sz="1400" spc="-75">
                <a:latin typeface="Trebuchet MS"/>
                <a:cs typeface="Trebuchet MS"/>
              </a:rPr>
              <a:t>an algorithm </a:t>
            </a:r>
            <a:r>
              <a:rPr dirty="0" sz="1400" spc="-65">
                <a:latin typeface="Trebuchet MS"/>
                <a:cs typeface="Trebuchet MS"/>
              </a:rPr>
              <a:t>constructing </a:t>
            </a:r>
            <a:r>
              <a:rPr dirty="0" sz="1400" spc="-75">
                <a:latin typeface="Trebuchet MS"/>
                <a:cs typeface="Trebuchet MS"/>
              </a:rPr>
              <a:t>an  optimal </a:t>
            </a:r>
            <a:r>
              <a:rPr dirty="0" sz="1400" spc="-80">
                <a:latin typeface="Trebuchet MS"/>
                <a:cs typeface="Trebuchet MS"/>
              </a:rPr>
              <a:t>alignment </a:t>
            </a:r>
            <a:r>
              <a:rPr dirty="0" sz="1400" spc="-70">
                <a:latin typeface="Trebuchet MS"/>
                <a:cs typeface="Trebuchet MS"/>
              </a:rPr>
              <a:t>in </a:t>
            </a:r>
            <a:r>
              <a:rPr dirty="0" sz="1400" spc="-95">
                <a:latin typeface="Trebuchet MS"/>
                <a:cs typeface="Trebuchet MS"/>
              </a:rPr>
              <a:t>time </a:t>
            </a:r>
            <a:r>
              <a:rPr dirty="0" sz="1400" spc="45" i="1">
                <a:latin typeface="LM Sans 12"/>
                <a:cs typeface="LM Sans 12"/>
              </a:rPr>
              <a:t>O</a:t>
            </a:r>
            <a:r>
              <a:rPr dirty="0" sz="1400" spc="45">
                <a:latin typeface="LM Sans 12"/>
                <a:cs typeface="LM Sans 12"/>
              </a:rPr>
              <a:t>(</a:t>
            </a:r>
            <a:r>
              <a:rPr dirty="0" sz="1400" spc="45" i="1">
                <a:latin typeface="LM Sans 12"/>
                <a:cs typeface="LM Sans 12"/>
              </a:rPr>
              <a:t>nm</a:t>
            </a:r>
            <a:r>
              <a:rPr dirty="0" sz="1400" spc="45">
                <a:latin typeface="LM Sans 12"/>
                <a:cs typeface="LM Sans 12"/>
              </a:rPr>
              <a:t>) </a:t>
            </a:r>
            <a:r>
              <a:rPr dirty="0" sz="1400" spc="-75">
                <a:latin typeface="Trebuchet MS"/>
                <a:cs typeface="Trebuchet MS"/>
              </a:rPr>
              <a:t>and </a:t>
            </a:r>
            <a:r>
              <a:rPr dirty="0" sz="1400" spc="-90">
                <a:latin typeface="Trebuchet MS"/>
                <a:cs typeface="Trebuchet MS"/>
              </a:rPr>
              <a:t>space  </a:t>
            </a:r>
            <a:r>
              <a:rPr dirty="0" sz="1400" spc="50" i="1">
                <a:latin typeface="LM Sans 12"/>
                <a:cs typeface="LM Sans 12"/>
              </a:rPr>
              <a:t>O</a:t>
            </a:r>
            <a:r>
              <a:rPr dirty="0" sz="1400" spc="50">
                <a:latin typeface="LM Sans 12"/>
                <a:cs typeface="LM Sans 12"/>
              </a:rPr>
              <a:t>(</a:t>
            </a:r>
            <a:r>
              <a:rPr dirty="0" sz="1400" spc="50" i="1">
                <a:latin typeface="LM Sans 12"/>
                <a:cs typeface="LM Sans 12"/>
              </a:rPr>
              <a:t>n </a:t>
            </a:r>
            <a:r>
              <a:rPr dirty="0" sz="1400" spc="20">
                <a:latin typeface="LM Sans 12"/>
                <a:cs typeface="LM Sans 12"/>
              </a:rPr>
              <a:t>+ </a:t>
            </a:r>
            <a:r>
              <a:rPr dirty="0" sz="1400" spc="30" i="1">
                <a:latin typeface="LM Sans 12"/>
                <a:cs typeface="LM Sans 12"/>
              </a:rPr>
              <a:t>m</a:t>
            </a:r>
            <a:r>
              <a:rPr dirty="0" sz="1400" spc="30">
                <a:latin typeface="LM Sans 12"/>
                <a:cs typeface="LM Sans 12"/>
              </a:rPr>
              <a:t>)</a:t>
            </a:r>
            <a:r>
              <a:rPr dirty="0" sz="1400" spc="-245">
                <a:latin typeface="LM Sans 12"/>
                <a:cs typeface="LM Sans 12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(Hirschberg’s </a:t>
            </a:r>
            <a:r>
              <a:rPr dirty="0" sz="1400" spc="-65">
                <a:latin typeface="Trebuchet MS"/>
                <a:cs typeface="Trebuchet MS"/>
              </a:rPr>
              <a:t>algorithm)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86543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9520" y="58134"/>
            <a:ext cx="242697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50">
                <a:solidFill>
                  <a:srgbClr val="3333B2"/>
                </a:solidFill>
              </a:rPr>
              <a:t>Weighted </a:t>
            </a:r>
            <a:r>
              <a:rPr dirty="0" sz="2050" spc="-100">
                <a:solidFill>
                  <a:srgbClr val="3333B2"/>
                </a:solidFill>
              </a:rPr>
              <a:t>Edit</a:t>
            </a:r>
            <a:r>
              <a:rPr dirty="0" sz="2050" spc="120">
                <a:solidFill>
                  <a:srgbClr val="3333B2"/>
                </a:solidFill>
              </a:rPr>
              <a:t> </a:t>
            </a:r>
            <a:r>
              <a:rPr dirty="0" sz="2050" spc="-125">
                <a:solidFill>
                  <a:srgbClr val="3333B2"/>
                </a:solidFill>
              </a:rPr>
              <a:t>Distance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18524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57149" rIns="0" bIns="0" rtlCol="0" vert="horz">
            <a:spAutoFit/>
          </a:bodyPr>
          <a:lstStyle/>
          <a:p>
            <a:pPr marL="63500" marR="450850">
              <a:lnSpc>
                <a:spcPct val="100800"/>
              </a:lnSpc>
              <a:spcBef>
                <a:spcPts val="120"/>
              </a:spcBef>
            </a:pPr>
            <a:r>
              <a:rPr dirty="0" spc="-40"/>
              <a:t>The </a:t>
            </a:r>
            <a:r>
              <a:rPr dirty="0" spc="-70"/>
              <a:t>cost </a:t>
            </a:r>
            <a:r>
              <a:rPr dirty="0" spc="-85"/>
              <a:t>of </a:t>
            </a:r>
            <a:r>
              <a:rPr dirty="0" spc="-80"/>
              <a:t>insertions, </a:t>
            </a:r>
            <a:r>
              <a:rPr dirty="0" spc="-100"/>
              <a:t>deletions, </a:t>
            </a:r>
            <a:r>
              <a:rPr dirty="0" spc="-80"/>
              <a:t>and  </a:t>
            </a:r>
            <a:r>
              <a:rPr dirty="0" spc="-65"/>
              <a:t>substitutions </a:t>
            </a:r>
            <a:r>
              <a:rPr dirty="0" spc="-60"/>
              <a:t>is </a:t>
            </a:r>
            <a:r>
              <a:rPr dirty="0" spc="-70"/>
              <a:t>not </a:t>
            </a:r>
            <a:r>
              <a:rPr dirty="0" spc="-95"/>
              <a:t>necessarily</a:t>
            </a:r>
            <a:r>
              <a:rPr dirty="0" spc="30"/>
              <a:t> </a:t>
            </a:r>
            <a:r>
              <a:rPr dirty="0" spc="-85"/>
              <a:t>identical</a:t>
            </a:r>
          </a:p>
          <a:p>
            <a:pPr marL="63500" marR="116205">
              <a:lnSpc>
                <a:spcPct val="100800"/>
              </a:lnSpc>
              <a:spcBef>
                <a:spcPts val="300"/>
              </a:spcBef>
            </a:pPr>
            <a:r>
              <a:rPr dirty="0" spc="-60"/>
              <a:t>Spell </a:t>
            </a:r>
            <a:r>
              <a:rPr dirty="0" spc="-80"/>
              <a:t>checking: </a:t>
            </a:r>
            <a:r>
              <a:rPr dirty="0" spc="-90"/>
              <a:t>some </a:t>
            </a:r>
            <a:r>
              <a:rPr dirty="0" spc="-65"/>
              <a:t>substitutions </a:t>
            </a:r>
            <a:r>
              <a:rPr dirty="0" spc="-120"/>
              <a:t>are </a:t>
            </a:r>
            <a:r>
              <a:rPr dirty="0" spc="-110"/>
              <a:t>more  </a:t>
            </a:r>
            <a:r>
              <a:rPr dirty="0" spc="-95"/>
              <a:t>likely </a:t>
            </a:r>
            <a:r>
              <a:rPr dirty="0" spc="-65"/>
              <a:t>than</a:t>
            </a:r>
            <a:r>
              <a:rPr dirty="0" spc="-175"/>
              <a:t> </a:t>
            </a:r>
            <a:r>
              <a:rPr dirty="0" spc="-80"/>
              <a:t>others</a:t>
            </a:r>
          </a:p>
          <a:p>
            <a:pPr marL="63500" marR="5080">
              <a:lnSpc>
                <a:spcPct val="100800"/>
              </a:lnSpc>
              <a:spcBef>
                <a:spcPts val="300"/>
              </a:spcBef>
            </a:pPr>
            <a:r>
              <a:rPr dirty="0" spc="-55"/>
              <a:t>Biology: </a:t>
            </a:r>
            <a:r>
              <a:rPr dirty="0" spc="-90"/>
              <a:t>some </a:t>
            </a:r>
            <a:r>
              <a:rPr dirty="0" spc="-70"/>
              <a:t>mutations </a:t>
            </a:r>
            <a:r>
              <a:rPr dirty="0" spc="-120"/>
              <a:t>are </a:t>
            </a:r>
            <a:r>
              <a:rPr dirty="0" spc="-110"/>
              <a:t>more </a:t>
            </a:r>
            <a:r>
              <a:rPr dirty="0" spc="-95"/>
              <a:t>likely </a:t>
            </a:r>
            <a:r>
              <a:rPr dirty="0" spc="-65"/>
              <a:t>than  </a:t>
            </a:r>
            <a:r>
              <a:rPr dirty="0" spc="-80"/>
              <a:t>others</a:t>
            </a:r>
          </a:p>
        </p:txBody>
      </p:sp>
      <p:sp>
        <p:nvSpPr>
          <p:cNvPr id="5" name="object 5"/>
          <p:cNvSpPr/>
          <p:nvPr/>
        </p:nvSpPr>
        <p:spPr>
          <a:xfrm>
            <a:off x="548640" y="165338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212153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882" y="58134"/>
            <a:ext cx="328866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80">
                <a:solidFill>
                  <a:srgbClr val="3333B2"/>
                </a:solidFill>
              </a:rPr>
              <a:t>Generalized </a:t>
            </a:r>
            <a:r>
              <a:rPr dirty="0" sz="2050" spc="-170">
                <a:solidFill>
                  <a:srgbClr val="3333B2"/>
                </a:solidFill>
              </a:rPr>
              <a:t>Recurrence</a:t>
            </a:r>
            <a:r>
              <a:rPr dirty="0" sz="2050" spc="-225">
                <a:solidFill>
                  <a:srgbClr val="3333B2"/>
                </a:solidFill>
              </a:rPr>
              <a:t> </a:t>
            </a:r>
            <a:r>
              <a:rPr dirty="0" sz="2050" spc="-135">
                <a:solidFill>
                  <a:srgbClr val="3333B2"/>
                </a:solidFill>
              </a:rPr>
              <a:t>Relation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505498" y="1673082"/>
            <a:ext cx="3003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LM Sans 12"/>
                <a:cs typeface="LM Sans 12"/>
              </a:rPr>
              <a:t>min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412" y="1244915"/>
            <a:ext cx="17462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55">
                <a:latin typeface="DejaVu Sans"/>
                <a:cs typeface="DejaVu Sans"/>
              </a:rPr>
              <a:t>⎧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412" y="1408897"/>
            <a:ext cx="17462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55">
                <a:latin typeface="DejaVu Sans"/>
                <a:cs typeface="DejaVu Sans"/>
              </a:rPr>
              <a:t>⎪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412" y="1463558"/>
            <a:ext cx="18732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20">
                <a:latin typeface="DejaVu Sans"/>
                <a:cs typeface="DejaVu Sans"/>
              </a:rPr>
              <a:t>⎨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5012" y="1937268"/>
            <a:ext cx="31546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45634" sz="2100" spc="-165">
                <a:latin typeface="DejaVu Sans"/>
                <a:cs typeface="DejaVu Sans"/>
              </a:rPr>
              <a:t>⎪</a:t>
            </a:r>
            <a:r>
              <a:rPr dirty="0" baseline="27777" sz="2100" spc="-165">
                <a:latin typeface="DejaVu Sans"/>
                <a:cs typeface="DejaVu Sans"/>
              </a:rPr>
              <a:t>⎩</a:t>
            </a:r>
            <a:r>
              <a:rPr dirty="0" sz="1400" spc="-110" i="1">
                <a:latin typeface="LM Sans 12"/>
                <a:cs typeface="LM Sans 12"/>
              </a:rPr>
              <a:t>ED</a:t>
            </a:r>
            <a:r>
              <a:rPr dirty="0" sz="1400" spc="-110">
                <a:latin typeface="LM Sans 12"/>
                <a:cs typeface="LM Sans 12"/>
              </a:rPr>
              <a:t>(</a:t>
            </a:r>
            <a:r>
              <a:rPr dirty="0" sz="1400" spc="-110" i="1">
                <a:latin typeface="LM Sans 12"/>
                <a:cs typeface="LM Sans 12"/>
              </a:rPr>
              <a:t>i</a:t>
            </a:r>
            <a:r>
              <a:rPr dirty="0" sz="1400" spc="-5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1</a:t>
            </a:r>
            <a:r>
              <a:rPr dirty="0" sz="1400" spc="-2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-1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1</a:t>
            </a:r>
            <a:r>
              <a:rPr dirty="0" sz="1400" spc="-20">
                <a:latin typeface="LM Sans 12"/>
                <a:cs typeface="LM Sans 12"/>
              </a:rPr>
              <a:t>)</a:t>
            </a:r>
            <a:r>
              <a:rPr dirty="0" sz="1400" spc="-14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+</a:t>
            </a:r>
            <a:r>
              <a:rPr dirty="0" sz="1400" spc="-145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substcost(</a:t>
            </a:r>
            <a:r>
              <a:rPr dirty="0" sz="1400" spc="10" i="1">
                <a:latin typeface="LM Sans 12"/>
                <a:cs typeface="LM Sans 12"/>
              </a:rPr>
              <a:t>A</a:t>
            </a:r>
            <a:r>
              <a:rPr dirty="0" sz="1400" spc="10">
                <a:latin typeface="LM Sans 12"/>
                <a:cs typeface="LM Sans 12"/>
              </a:rPr>
              <a:t>[</a:t>
            </a:r>
            <a:r>
              <a:rPr dirty="0" sz="1400" spc="10" i="1">
                <a:latin typeface="LM Sans 12"/>
                <a:cs typeface="LM Sans 12"/>
              </a:rPr>
              <a:t>i</a:t>
            </a:r>
            <a:r>
              <a:rPr dirty="0" sz="1400" spc="-315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]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0" i="1">
                <a:latin typeface="LM Sans 12"/>
                <a:cs typeface="LM Sans 12"/>
              </a:rPr>
              <a:t>B</a:t>
            </a:r>
            <a:r>
              <a:rPr dirty="0" sz="1400" spc="50">
                <a:latin typeface="LM Sans 12"/>
                <a:cs typeface="LM Sans 12"/>
              </a:rPr>
              <a:t>[</a:t>
            </a:r>
            <a:r>
              <a:rPr dirty="0" sz="1400" spc="50" i="1">
                <a:latin typeface="LM Sans 12"/>
                <a:cs typeface="LM Sans 12"/>
              </a:rPr>
              <a:t>j</a:t>
            </a:r>
            <a:r>
              <a:rPr dirty="0" sz="1400" spc="-330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])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2375" y="1421038"/>
            <a:ext cx="213804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0" i="1">
                <a:latin typeface="LM Sans 12"/>
                <a:cs typeface="LM Sans 12"/>
              </a:rPr>
              <a:t>ED</a:t>
            </a:r>
            <a:r>
              <a:rPr dirty="0" sz="1400" spc="60">
                <a:latin typeface="LM Sans 12"/>
                <a:cs typeface="LM Sans 12"/>
              </a:rPr>
              <a:t>(</a:t>
            </a:r>
            <a:r>
              <a:rPr dirty="0" sz="1400" spc="60" i="1">
                <a:latin typeface="LM Sans 12"/>
                <a:cs typeface="LM Sans 12"/>
              </a:rPr>
              <a:t>i,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-1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1</a:t>
            </a:r>
            <a:r>
              <a:rPr dirty="0" sz="1400" spc="-20">
                <a:latin typeface="LM Sans 12"/>
                <a:cs typeface="LM Sans 12"/>
              </a:rPr>
              <a:t>)</a:t>
            </a:r>
            <a:r>
              <a:rPr dirty="0" sz="1400" spc="-145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+</a:t>
            </a:r>
            <a:r>
              <a:rPr dirty="0" sz="1400" spc="-145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inscost(</a:t>
            </a:r>
            <a:r>
              <a:rPr dirty="0" sz="1400" spc="20" i="1">
                <a:latin typeface="LM Sans 12"/>
                <a:cs typeface="LM Sans 12"/>
              </a:rPr>
              <a:t>B</a:t>
            </a:r>
            <a:r>
              <a:rPr dirty="0" sz="1400" spc="20">
                <a:latin typeface="LM Sans 12"/>
                <a:cs typeface="LM Sans 12"/>
              </a:rPr>
              <a:t>[</a:t>
            </a:r>
            <a:r>
              <a:rPr dirty="0" sz="1400" spc="20" i="1">
                <a:latin typeface="LM Sans 12"/>
                <a:cs typeface="LM Sans 12"/>
              </a:rPr>
              <a:t>j</a:t>
            </a:r>
            <a:r>
              <a:rPr dirty="0" sz="1400" spc="-325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])</a:t>
            </a:r>
            <a:r>
              <a:rPr dirty="0" sz="1400" spc="5" i="1">
                <a:latin typeface="LM Sans 12"/>
                <a:cs typeface="LM Sans 12"/>
              </a:rPr>
              <a:t>,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2375" y="1679153"/>
            <a:ext cx="21291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40" i="1">
                <a:latin typeface="LM Sans 12"/>
                <a:cs typeface="LM Sans 12"/>
              </a:rPr>
              <a:t>ED</a:t>
            </a:r>
            <a:r>
              <a:rPr dirty="0" sz="1400" spc="40">
                <a:latin typeface="LM Sans 12"/>
                <a:cs typeface="LM Sans 12"/>
              </a:rPr>
              <a:t>(</a:t>
            </a:r>
            <a:r>
              <a:rPr dirty="0" sz="1400" spc="40" i="1">
                <a:latin typeface="LM Sans 12"/>
                <a:cs typeface="LM Sans 12"/>
              </a:rPr>
              <a:t>i</a:t>
            </a:r>
            <a:r>
              <a:rPr dirty="0" sz="1400" spc="-1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1</a:t>
            </a:r>
            <a:r>
              <a:rPr dirty="0" sz="1400" spc="-25" i="1">
                <a:latin typeface="LM Sans 12"/>
                <a:cs typeface="LM Sans 12"/>
              </a:rPr>
              <a:t>,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-325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r>
              <a:rPr dirty="0" sz="1400" spc="-145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+</a:t>
            </a:r>
            <a:r>
              <a:rPr dirty="0" sz="1400" spc="-145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delcost(</a:t>
            </a:r>
            <a:r>
              <a:rPr dirty="0" sz="1400" spc="10" i="1">
                <a:latin typeface="LM Sans 12"/>
                <a:cs typeface="LM Sans 12"/>
              </a:rPr>
              <a:t>A</a:t>
            </a:r>
            <a:r>
              <a:rPr dirty="0" sz="1400" spc="10">
                <a:latin typeface="LM Sans 12"/>
                <a:cs typeface="LM Sans 12"/>
              </a:rPr>
              <a:t>[</a:t>
            </a:r>
            <a:r>
              <a:rPr dirty="0" sz="1400" spc="10" i="1">
                <a:latin typeface="LM Sans 12"/>
                <a:cs typeface="LM Sans 12"/>
              </a:rPr>
              <a:t>i</a:t>
            </a:r>
            <a:r>
              <a:rPr dirty="0" sz="1400" spc="-315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])</a:t>
            </a:r>
            <a:r>
              <a:rPr dirty="0" sz="1400" spc="5" i="1">
                <a:latin typeface="LM Sans 12"/>
                <a:cs typeface="LM Sans 12"/>
              </a:rPr>
              <a:t>,</a:t>
            </a:r>
            <a:endParaRPr sz="1400">
              <a:latin typeface="LM Sans 12"/>
              <a:cs typeface="LM Sans 12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0844" y="58134"/>
            <a:ext cx="746760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0">
                <a:solidFill>
                  <a:srgbClr val="3333B2"/>
                </a:solidFill>
                <a:latin typeface="Trebuchet MS"/>
                <a:cs typeface="Trebuchet MS"/>
              </a:rPr>
              <a:t>Reason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117106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1055126"/>
            <a:ext cx="2414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">
                <a:latin typeface="Trebuchet MS"/>
                <a:cs typeface="Trebuchet MS"/>
              </a:rPr>
              <a:t>Many </a:t>
            </a:r>
            <a:r>
              <a:rPr dirty="0" sz="1400" spc="-70">
                <a:latin typeface="Trebuchet MS"/>
                <a:cs typeface="Trebuchet MS"/>
              </a:rPr>
              <a:t>computations </a:t>
            </a:r>
            <a:r>
              <a:rPr dirty="0" sz="1400" spc="-120">
                <a:latin typeface="Trebuchet MS"/>
                <a:cs typeface="Trebuchet MS"/>
              </a:rPr>
              <a:t>are</a:t>
            </a:r>
            <a:r>
              <a:rPr dirty="0" sz="1400" spc="120">
                <a:latin typeface="Trebuchet MS"/>
                <a:cs typeface="Trebuchet MS"/>
              </a:rPr>
              <a:t> </a:t>
            </a:r>
            <a:r>
              <a:rPr dirty="0" sz="1400" spc="-105">
                <a:latin typeface="Trebuchet MS"/>
                <a:cs typeface="Trebuchet MS"/>
              </a:rPr>
              <a:t>repeated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357" y="58134"/>
            <a:ext cx="76517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5">
                <a:solidFill>
                  <a:srgbClr val="3333B2"/>
                </a:solidFill>
              </a:rPr>
              <a:t>Outline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239692" y="485994"/>
            <a:ext cx="161914" cy="16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9692" y="1350115"/>
            <a:ext cx="161914" cy="16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9692" y="2042062"/>
            <a:ext cx="161914" cy="161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9692" y="2734009"/>
            <a:ext cx="161914" cy="16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0789" y="478325"/>
            <a:ext cx="2609850" cy="2729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01930" marR="555625" indent="-201930">
              <a:lnSpc>
                <a:spcPts val="1200"/>
              </a:lnSpc>
              <a:spcBef>
                <a:spcPts val="135"/>
              </a:spcBef>
              <a:buClr>
                <a:srgbClr val="FFFFFF"/>
              </a:buClr>
              <a:buSzPct val="120000"/>
              <a:buAutoNum type="arabicPlain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1: </a:t>
            </a:r>
            <a:r>
              <a:rPr dirty="0" sz="1000" spc="-55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Longest Increasing </a:t>
            </a:r>
            <a:r>
              <a:rPr dirty="0" sz="1000" spc="-80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Subsequence </a:t>
            </a:r>
            <a:r>
              <a:rPr dirty="0" sz="1000" spc="-8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1.1:</a:t>
            </a:r>
            <a:r>
              <a:rPr dirty="0" sz="1000" spc="155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000" spc="-45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Warm-up</a:t>
            </a:r>
            <a:endParaRPr sz="1000">
              <a:latin typeface="Arial"/>
              <a:cs typeface="Arial"/>
            </a:endParaRPr>
          </a:p>
          <a:p>
            <a:pPr lvl="1" marL="504190" indent="-163195">
              <a:lnSpc>
                <a:spcPts val="1150"/>
              </a:lnSpc>
              <a:buSzPct val="90000"/>
              <a:buAutoNum type="arabicPeriod" startAt="2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: </a:t>
            </a:r>
            <a:r>
              <a:rPr dirty="0" sz="1000" spc="-6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Subproblems </a:t>
            </a:r>
            <a:r>
              <a:rPr dirty="0" sz="1000" spc="-5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1000" spc="-6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Recurrence</a:t>
            </a:r>
            <a:r>
              <a:rPr dirty="0" sz="1000" spc="12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1000" spc="-4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Relation</a:t>
            </a:r>
            <a:endParaRPr sz="1000">
              <a:latin typeface="Arial"/>
              <a:cs typeface="Arial"/>
            </a:endParaRPr>
          </a:p>
          <a:p>
            <a:pPr lvl="1" marL="341630" marR="640715">
              <a:lnSpc>
                <a:spcPts val="1200"/>
              </a:lnSpc>
              <a:spcBef>
                <a:spcPts val="40"/>
              </a:spcBef>
              <a:buSzPct val="90000"/>
              <a:buAutoNum type="arabicPeriod" startAt="2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: </a:t>
            </a:r>
            <a:r>
              <a:rPr dirty="0" sz="1000" spc="-4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Reconstructing </a:t>
            </a:r>
            <a:r>
              <a:rPr dirty="0" sz="1000" spc="-8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a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Solution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1.4: </a:t>
            </a:r>
            <a:r>
              <a:rPr dirty="0" sz="1000" spc="-6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Subproblems</a:t>
            </a:r>
            <a:r>
              <a:rPr dirty="0" sz="1000" spc="-2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1000" spc="-5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Revisited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575"/>
              </a:spcBef>
              <a:buClr>
                <a:srgbClr val="FFFFFF"/>
              </a:buClr>
              <a:buSzPct val="120000"/>
              <a:buAutoNum type="arabicPlain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2: </a:t>
            </a:r>
            <a:r>
              <a:rPr dirty="0" sz="1000" spc="-5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Edit</a:t>
            </a:r>
            <a:r>
              <a:rPr dirty="0" sz="1000" spc="5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000" spc="-40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Distance</a:t>
            </a:r>
            <a:endParaRPr sz="1000">
              <a:latin typeface="Arial"/>
              <a:cs typeface="Arial"/>
            </a:endParaRPr>
          </a:p>
          <a:p>
            <a:pPr lvl="1" marL="504190" indent="-163195">
              <a:lnSpc>
                <a:spcPts val="1175"/>
              </a:lnSpc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:</a:t>
            </a:r>
            <a:r>
              <a:rPr dirty="0" sz="1000" spc="160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000" spc="-20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Algorithm</a:t>
            </a:r>
            <a:endParaRPr sz="1000">
              <a:latin typeface="Arial"/>
              <a:cs typeface="Arial"/>
            </a:endParaRPr>
          </a:p>
          <a:p>
            <a:pPr lvl="1" marL="341630" marR="640715">
              <a:lnSpc>
                <a:spcPts val="1200"/>
              </a:lnSpc>
              <a:spcBef>
                <a:spcPts val="4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: </a:t>
            </a:r>
            <a:r>
              <a:rPr dirty="0" sz="1000" spc="-4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Reconstructing </a:t>
            </a:r>
            <a:r>
              <a:rPr dirty="0" sz="1000" spc="-8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a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Solution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2.3: </a:t>
            </a:r>
            <a:r>
              <a:rPr dirty="0" sz="1000" spc="-3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Final</a:t>
            </a:r>
            <a:r>
              <a:rPr dirty="0" sz="100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1000" spc="-7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Remarks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415"/>
              </a:spcBef>
              <a:buClr>
                <a:srgbClr val="FFFFFF"/>
              </a:buClr>
              <a:buSzPct val="120000"/>
              <a:buAutoNum type="arabicPlain" startAt="3"/>
              <a:tabLst>
                <a:tab pos="201930" algn="l"/>
              </a:tabLst>
            </a:pPr>
            <a:r>
              <a:rPr dirty="0" sz="1000" spc="-35">
                <a:solidFill>
                  <a:srgbClr val="3333B2"/>
                </a:solidFill>
                <a:latin typeface="Arial"/>
                <a:cs typeface="Arial"/>
                <a:hlinkClick r:id="rId11" action="ppaction://hlinksldjump"/>
              </a:rPr>
              <a:t>3:</a:t>
            </a:r>
            <a:r>
              <a:rPr dirty="0" sz="1000" spc="160">
                <a:solidFill>
                  <a:srgbClr val="3333B2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1000" spc="-55">
                <a:solidFill>
                  <a:srgbClr val="3333B2"/>
                </a:solidFill>
                <a:latin typeface="Arial"/>
                <a:cs typeface="Arial"/>
                <a:hlinkClick r:id="rId11" action="ppaction://hlinksldjump"/>
              </a:rPr>
              <a:t>Knapsack</a:t>
            </a:r>
            <a:endParaRPr sz="1000">
              <a:latin typeface="Arial"/>
              <a:cs typeface="Arial"/>
            </a:endParaRPr>
          </a:p>
          <a:p>
            <a:pPr lvl="1" marL="341630" marR="420370">
              <a:lnSpc>
                <a:spcPts val="1200"/>
              </a:lnSpc>
              <a:spcBef>
                <a:spcPts val="2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latin typeface="Arial"/>
                <a:cs typeface="Arial"/>
                <a:hlinkClick r:id="rId11" action="ppaction://hlinksldjump"/>
              </a:rPr>
              <a:t>: </a:t>
            </a:r>
            <a:r>
              <a:rPr dirty="0" sz="1000" spc="-55">
                <a:latin typeface="Arial"/>
                <a:cs typeface="Arial"/>
                <a:hlinkClick r:id="rId11" action="ppaction://hlinksldjump"/>
              </a:rPr>
              <a:t>Knapsack </a:t>
            </a:r>
            <a:r>
              <a:rPr dirty="0" sz="1000">
                <a:latin typeface="Arial"/>
                <a:cs typeface="Arial"/>
                <a:hlinkClick r:id="rId11" action="ppaction://hlinksldjump"/>
              </a:rPr>
              <a:t>with </a:t>
            </a:r>
            <a:r>
              <a:rPr dirty="0" sz="1000" spc="-35">
                <a:latin typeface="Arial"/>
                <a:cs typeface="Arial"/>
                <a:hlinkClick r:id="rId11" action="ppaction://hlinksldjump"/>
              </a:rPr>
              <a:t>Repetitions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 3.2: </a:t>
            </a:r>
            <a:r>
              <a:rPr dirty="0" sz="1000" spc="-5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Knapsack </a:t>
            </a: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without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Repetitions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 3.3: </a:t>
            </a:r>
            <a:r>
              <a:rPr dirty="0" sz="1000" spc="-30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Final</a:t>
            </a:r>
            <a:r>
              <a:rPr dirty="0" sz="1000" spc="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1000" spc="-7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Remarks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409"/>
              </a:spcBef>
              <a:buClr>
                <a:srgbClr val="FFFFFF"/>
              </a:buClr>
              <a:buSzPct val="120000"/>
              <a:buAutoNum type="arabicPlain" startAt="3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4: </a:t>
            </a:r>
            <a:r>
              <a:rPr dirty="0" sz="1000" spc="-50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Chain </a:t>
            </a:r>
            <a:r>
              <a:rPr dirty="0" sz="1000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Matrix</a:t>
            </a:r>
            <a:r>
              <a:rPr dirty="0" sz="1000" spc="-135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dirty="0" sz="1000" spc="-10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Multiplication</a:t>
            </a:r>
            <a:endParaRPr sz="1000">
              <a:latin typeface="Arial"/>
              <a:cs typeface="Arial"/>
            </a:endParaRPr>
          </a:p>
          <a:p>
            <a:pPr lvl="1" marL="341630" marR="541020">
              <a:lnSpc>
                <a:spcPts val="1200"/>
              </a:lnSpc>
              <a:spcBef>
                <a:spcPts val="2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: </a:t>
            </a:r>
            <a:r>
              <a:rPr dirty="0" sz="1000" spc="-5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Chain </a:t>
            </a:r>
            <a:r>
              <a:rPr dirty="0" sz="100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Matrix </a:t>
            </a:r>
            <a:r>
              <a:rPr dirty="0" sz="1000" spc="-1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Multiplication </a:t>
            </a:r>
            <a:r>
              <a:rPr dirty="0" sz="1000" spc="-1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4.2:</a:t>
            </a:r>
            <a:r>
              <a:rPr dirty="0" sz="1000" spc="155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1000" spc="-6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Summary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4256" y="58134"/>
            <a:ext cx="191897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05">
                <a:solidFill>
                  <a:srgbClr val="3333B2"/>
                </a:solidFill>
              </a:rPr>
              <a:t>Knapsack</a:t>
            </a:r>
            <a:r>
              <a:rPr dirty="0" sz="2050" spc="-55">
                <a:solidFill>
                  <a:srgbClr val="3333B2"/>
                </a:solidFill>
              </a:rPr>
              <a:t> </a:t>
            </a:r>
            <a:r>
              <a:rPr dirty="0" sz="2050" spc="-145">
                <a:solidFill>
                  <a:srgbClr val="3333B2"/>
                </a:solidFill>
              </a:rPr>
              <a:t>Problem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200520" y="669294"/>
            <a:ext cx="2643632" cy="2290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85630" y="1236510"/>
            <a:ext cx="1362710" cy="280035"/>
          </a:xfrm>
          <a:prstGeom prst="rect">
            <a:avLst/>
          </a:prstGeom>
          <a:solidFill>
            <a:srgbClr val="D6D6EF"/>
          </a:solidFill>
        </p:spPr>
        <p:txBody>
          <a:bodyPr wrap="square" lIns="0" tIns="0" rIns="0" bIns="0" rtlCol="0" vert="horz">
            <a:spAutoFit/>
          </a:bodyPr>
          <a:lstStyle/>
          <a:p>
            <a:pPr marL="59055">
              <a:lnSpc>
                <a:spcPts val="2039"/>
              </a:lnSpc>
            </a:pPr>
            <a:r>
              <a:rPr dirty="0" sz="1700">
                <a:solidFill>
                  <a:srgbClr val="3333B2"/>
                </a:solidFill>
                <a:latin typeface="LM Sans 17"/>
                <a:cs typeface="LM Sans 17"/>
              </a:rPr>
              <a:t>Goal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5630" y="1516342"/>
            <a:ext cx="1362710" cy="965200"/>
          </a:xfrm>
          <a:prstGeom prst="rect">
            <a:avLst/>
          </a:prstGeom>
          <a:solidFill>
            <a:srgbClr val="EAEAF7"/>
          </a:solidFill>
        </p:spPr>
        <p:txBody>
          <a:bodyPr wrap="square" lIns="0" tIns="35560" rIns="0" bIns="0" rtlCol="0" vert="horz">
            <a:spAutoFit/>
          </a:bodyPr>
          <a:lstStyle/>
          <a:p>
            <a:pPr marL="59055" marR="219075">
              <a:lnSpc>
                <a:spcPct val="100800"/>
              </a:lnSpc>
              <a:spcBef>
                <a:spcPts val="280"/>
              </a:spcBef>
            </a:pPr>
            <a:r>
              <a:rPr dirty="0" sz="1400" spc="-55">
                <a:latin typeface="Trebuchet MS"/>
                <a:cs typeface="Trebuchet MS"/>
              </a:rPr>
              <a:t>Maximize  </a:t>
            </a:r>
            <a:r>
              <a:rPr dirty="0" sz="1400" spc="-95">
                <a:latin typeface="Trebuchet MS"/>
                <a:cs typeface="Trebuchet MS"/>
              </a:rPr>
              <a:t>value </a:t>
            </a:r>
            <a:r>
              <a:rPr dirty="0" sz="1400" spc="-10">
                <a:latin typeface="Trebuchet MS"/>
                <a:cs typeface="Trebuchet MS"/>
              </a:rPr>
              <a:t>($) </a:t>
            </a:r>
            <a:r>
              <a:rPr dirty="0" sz="1400" spc="-105">
                <a:latin typeface="Trebuchet MS"/>
                <a:cs typeface="Trebuchet MS"/>
              </a:rPr>
              <a:t>while  </a:t>
            </a:r>
            <a:r>
              <a:rPr dirty="0" sz="1400" spc="-70">
                <a:latin typeface="Trebuchet MS"/>
                <a:cs typeface="Trebuchet MS"/>
              </a:rPr>
              <a:t>limiting </a:t>
            </a:r>
            <a:r>
              <a:rPr dirty="0" sz="1400" spc="-75">
                <a:latin typeface="Trebuchet MS"/>
                <a:cs typeface="Trebuchet MS"/>
              </a:rPr>
              <a:t>total  </a:t>
            </a:r>
            <a:r>
              <a:rPr dirty="0" sz="1400" spc="-90">
                <a:latin typeface="Trebuchet MS"/>
                <a:cs typeface="Trebuchet MS"/>
              </a:rPr>
              <a:t>weight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-15">
                <a:latin typeface="Trebuchet MS"/>
                <a:cs typeface="Trebuchet MS"/>
              </a:rPr>
              <a:t>(kg)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3263" y="58134"/>
            <a:ext cx="1262380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5">
                <a:solidFill>
                  <a:srgbClr val="3333B2"/>
                </a:solidFill>
                <a:latin typeface="Trebuchet MS"/>
                <a:cs typeface="Trebuchet MS"/>
              </a:rPr>
              <a:t>Applications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81916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703221"/>
            <a:ext cx="3453765" cy="674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65">
                <a:latin typeface="Trebuchet MS"/>
                <a:cs typeface="Trebuchet MS"/>
              </a:rPr>
              <a:t>Classical </a:t>
            </a:r>
            <a:r>
              <a:rPr dirty="0" sz="1400" spc="-95">
                <a:latin typeface="Trebuchet MS"/>
                <a:cs typeface="Trebuchet MS"/>
              </a:rPr>
              <a:t>problem </a:t>
            </a:r>
            <a:r>
              <a:rPr dirty="0" sz="1400" spc="-70">
                <a:latin typeface="Trebuchet MS"/>
                <a:cs typeface="Trebuchet MS"/>
              </a:rPr>
              <a:t>in </a:t>
            </a:r>
            <a:r>
              <a:rPr dirty="0" sz="1400" spc="-80">
                <a:latin typeface="Trebuchet MS"/>
                <a:cs typeface="Trebuchet MS"/>
              </a:rPr>
              <a:t>combinatorial </a:t>
            </a:r>
            <a:r>
              <a:rPr dirty="0" sz="1400" spc="-70">
                <a:latin typeface="Trebuchet MS"/>
                <a:cs typeface="Trebuchet MS"/>
              </a:rPr>
              <a:t>optimization  </a:t>
            </a:r>
            <a:r>
              <a:rPr dirty="0" sz="1400" spc="-80">
                <a:latin typeface="Trebuchet MS"/>
                <a:cs typeface="Trebuchet MS"/>
              </a:rPr>
              <a:t>with applications </a:t>
            </a:r>
            <a:r>
              <a:rPr dirty="0" sz="1400" spc="-70">
                <a:latin typeface="Trebuchet MS"/>
                <a:cs typeface="Trebuchet MS"/>
              </a:rPr>
              <a:t>in </a:t>
            </a:r>
            <a:r>
              <a:rPr dirty="0" sz="1400" spc="-95">
                <a:latin typeface="Trebuchet MS"/>
                <a:cs typeface="Trebuchet MS"/>
              </a:rPr>
              <a:t>resource </a:t>
            </a:r>
            <a:r>
              <a:rPr dirty="0" sz="1400" spc="-80">
                <a:latin typeface="Trebuchet MS"/>
                <a:cs typeface="Trebuchet MS"/>
              </a:rPr>
              <a:t>allocation,  </a:t>
            </a:r>
            <a:r>
              <a:rPr dirty="0" sz="1400" spc="-85">
                <a:latin typeface="Trebuchet MS"/>
                <a:cs typeface="Trebuchet MS"/>
              </a:rPr>
              <a:t>cryptography,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planning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263" y="58134"/>
            <a:ext cx="126238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5">
                <a:solidFill>
                  <a:srgbClr val="3333B2"/>
                </a:solidFill>
              </a:rPr>
              <a:t>Applications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81916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703221"/>
            <a:ext cx="3502660" cy="11423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3975">
              <a:lnSpc>
                <a:spcPct val="100800"/>
              </a:lnSpc>
              <a:spcBef>
                <a:spcPts val="120"/>
              </a:spcBef>
            </a:pPr>
            <a:r>
              <a:rPr dirty="0" sz="1400" spc="-65">
                <a:latin typeface="Trebuchet MS"/>
                <a:cs typeface="Trebuchet MS"/>
              </a:rPr>
              <a:t>Classical </a:t>
            </a:r>
            <a:r>
              <a:rPr dirty="0" sz="1400" spc="-95">
                <a:latin typeface="Trebuchet MS"/>
                <a:cs typeface="Trebuchet MS"/>
              </a:rPr>
              <a:t>problem </a:t>
            </a:r>
            <a:r>
              <a:rPr dirty="0" sz="1400" spc="-70">
                <a:latin typeface="Trebuchet MS"/>
                <a:cs typeface="Trebuchet MS"/>
              </a:rPr>
              <a:t>in </a:t>
            </a:r>
            <a:r>
              <a:rPr dirty="0" sz="1400" spc="-80">
                <a:latin typeface="Trebuchet MS"/>
                <a:cs typeface="Trebuchet MS"/>
              </a:rPr>
              <a:t>combinatorial </a:t>
            </a:r>
            <a:r>
              <a:rPr dirty="0" sz="1400" spc="-70">
                <a:latin typeface="Trebuchet MS"/>
                <a:cs typeface="Trebuchet MS"/>
              </a:rPr>
              <a:t>optimization  </a:t>
            </a:r>
            <a:r>
              <a:rPr dirty="0" sz="1400" spc="-80">
                <a:latin typeface="Trebuchet MS"/>
                <a:cs typeface="Trebuchet MS"/>
              </a:rPr>
              <a:t>with applications </a:t>
            </a:r>
            <a:r>
              <a:rPr dirty="0" sz="1400" spc="-70">
                <a:latin typeface="Trebuchet MS"/>
                <a:cs typeface="Trebuchet MS"/>
              </a:rPr>
              <a:t>in </a:t>
            </a:r>
            <a:r>
              <a:rPr dirty="0" sz="1400" spc="-95">
                <a:latin typeface="Trebuchet MS"/>
                <a:cs typeface="Trebuchet MS"/>
              </a:rPr>
              <a:t>resource </a:t>
            </a:r>
            <a:r>
              <a:rPr dirty="0" sz="1400" spc="-80">
                <a:latin typeface="Trebuchet MS"/>
                <a:cs typeface="Trebuchet MS"/>
              </a:rPr>
              <a:t>allocation,  </a:t>
            </a:r>
            <a:r>
              <a:rPr dirty="0" sz="1400" spc="-85">
                <a:latin typeface="Trebuchet MS"/>
                <a:cs typeface="Trebuchet MS"/>
              </a:rPr>
              <a:t>cryptography,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planning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800"/>
              </a:lnSpc>
              <a:spcBef>
                <a:spcPts val="300"/>
              </a:spcBef>
            </a:pPr>
            <a:r>
              <a:rPr dirty="0" sz="1400" spc="-55">
                <a:latin typeface="Trebuchet MS"/>
                <a:cs typeface="Trebuchet MS"/>
              </a:rPr>
              <a:t>Weights </a:t>
            </a:r>
            <a:r>
              <a:rPr dirty="0" sz="1400" spc="-75">
                <a:latin typeface="Trebuchet MS"/>
                <a:cs typeface="Trebuchet MS"/>
              </a:rPr>
              <a:t>and </a:t>
            </a:r>
            <a:r>
              <a:rPr dirty="0" sz="1400" spc="-85">
                <a:latin typeface="Trebuchet MS"/>
                <a:cs typeface="Trebuchet MS"/>
              </a:rPr>
              <a:t>values </a:t>
            </a:r>
            <a:r>
              <a:rPr dirty="0" sz="1400" spc="-90">
                <a:latin typeface="Trebuchet MS"/>
                <a:cs typeface="Trebuchet MS"/>
              </a:rPr>
              <a:t>may </a:t>
            </a:r>
            <a:r>
              <a:rPr dirty="0" sz="1400" spc="-100">
                <a:latin typeface="Trebuchet MS"/>
                <a:cs typeface="Trebuchet MS"/>
              </a:rPr>
              <a:t>mean </a:t>
            </a:r>
            <a:r>
              <a:rPr dirty="0" sz="1400" spc="-75">
                <a:latin typeface="Trebuchet MS"/>
                <a:cs typeface="Trebuchet MS"/>
              </a:rPr>
              <a:t>various </a:t>
            </a:r>
            <a:r>
              <a:rPr dirty="0" sz="1400" spc="-90">
                <a:latin typeface="Trebuchet MS"/>
                <a:cs typeface="Trebuchet MS"/>
              </a:rPr>
              <a:t>resources  </a:t>
            </a:r>
            <a:r>
              <a:rPr dirty="0" sz="1400" spc="-45">
                <a:latin typeface="Trebuchet MS"/>
                <a:cs typeface="Trebuchet MS"/>
              </a:rPr>
              <a:t>(to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90">
                <a:latin typeface="Trebuchet MS"/>
                <a:cs typeface="Trebuchet MS"/>
              </a:rPr>
              <a:t>maximized </a:t>
            </a:r>
            <a:r>
              <a:rPr dirty="0" sz="1400" spc="-95">
                <a:latin typeface="Trebuchet MS"/>
                <a:cs typeface="Trebuchet MS"/>
              </a:rPr>
              <a:t>or</a:t>
            </a:r>
            <a:r>
              <a:rPr dirty="0" sz="1400" spc="20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limited):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50241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263" y="58134"/>
            <a:ext cx="126238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5">
                <a:solidFill>
                  <a:srgbClr val="3333B2"/>
                </a:solidFill>
              </a:rPr>
              <a:t>Applications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81916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640" y="150241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6927" y="1982038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4" h="67944">
                <a:moveTo>
                  <a:pt x="67462" y="0"/>
                </a:moveTo>
                <a:lnTo>
                  <a:pt x="0" y="0"/>
                </a:lnTo>
                <a:lnTo>
                  <a:pt x="0" y="67462"/>
                </a:lnTo>
                <a:lnTo>
                  <a:pt x="67462" y="67462"/>
                </a:lnTo>
                <a:lnTo>
                  <a:pt x="6746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4100" y="703221"/>
            <a:ext cx="3556635" cy="19208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107950">
              <a:lnSpc>
                <a:spcPct val="100800"/>
              </a:lnSpc>
              <a:spcBef>
                <a:spcPts val="120"/>
              </a:spcBef>
            </a:pPr>
            <a:r>
              <a:rPr dirty="0" sz="1400" spc="-65">
                <a:latin typeface="Trebuchet MS"/>
                <a:cs typeface="Trebuchet MS"/>
              </a:rPr>
              <a:t>Classical </a:t>
            </a:r>
            <a:r>
              <a:rPr dirty="0" sz="1400" spc="-95">
                <a:latin typeface="Trebuchet MS"/>
                <a:cs typeface="Trebuchet MS"/>
              </a:rPr>
              <a:t>problem </a:t>
            </a:r>
            <a:r>
              <a:rPr dirty="0" sz="1400" spc="-70">
                <a:latin typeface="Trebuchet MS"/>
                <a:cs typeface="Trebuchet MS"/>
              </a:rPr>
              <a:t>in </a:t>
            </a:r>
            <a:r>
              <a:rPr dirty="0" sz="1400" spc="-80">
                <a:latin typeface="Trebuchet MS"/>
                <a:cs typeface="Trebuchet MS"/>
              </a:rPr>
              <a:t>combinatorial </a:t>
            </a:r>
            <a:r>
              <a:rPr dirty="0" sz="1400" spc="-70">
                <a:latin typeface="Trebuchet MS"/>
                <a:cs typeface="Trebuchet MS"/>
              </a:rPr>
              <a:t>optimization  </a:t>
            </a:r>
            <a:r>
              <a:rPr dirty="0" sz="1400" spc="-80">
                <a:latin typeface="Trebuchet MS"/>
                <a:cs typeface="Trebuchet MS"/>
              </a:rPr>
              <a:t>with applications </a:t>
            </a:r>
            <a:r>
              <a:rPr dirty="0" sz="1400" spc="-70">
                <a:latin typeface="Trebuchet MS"/>
                <a:cs typeface="Trebuchet MS"/>
              </a:rPr>
              <a:t>in </a:t>
            </a:r>
            <a:r>
              <a:rPr dirty="0" sz="1400" spc="-95">
                <a:latin typeface="Trebuchet MS"/>
                <a:cs typeface="Trebuchet MS"/>
              </a:rPr>
              <a:t>resource </a:t>
            </a:r>
            <a:r>
              <a:rPr dirty="0" sz="1400" spc="-80">
                <a:latin typeface="Trebuchet MS"/>
                <a:cs typeface="Trebuchet MS"/>
              </a:rPr>
              <a:t>allocation,  </a:t>
            </a:r>
            <a:r>
              <a:rPr dirty="0" sz="1400" spc="-85">
                <a:latin typeface="Trebuchet MS"/>
                <a:cs typeface="Trebuchet MS"/>
              </a:rPr>
              <a:t>cryptography,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planning</a:t>
            </a:r>
            <a:endParaRPr sz="1400">
              <a:latin typeface="Trebuchet MS"/>
              <a:cs typeface="Trebuchet MS"/>
            </a:endParaRPr>
          </a:p>
          <a:p>
            <a:pPr marL="12700" marR="59055">
              <a:lnSpc>
                <a:spcPct val="100800"/>
              </a:lnSpc>
              <a:spcBef>
                <a:spcPts val="300"/>
              </a:spcBef>
            </a:pPr>
            <a:r>
              <a:rPr dirty="0" sz="1400" spc="-55">
                <a:latin typeface="Trebuchet MS"/>
                <a:cs typeface="Trebuchet MS"/>
              </a:rPr>
              <a:t>Weights </a:t>
            </a:r>
            <a:r>
              <a:rPr dirty="0" sz="1400" spc="-75">
                <a:latin typeface="Trebuchet MS"/>
                <a:cs typeface="Trebuchet MS"/>
              </a:rPr>
              <a:t>and </a:t>
            </a:r>
            <a:r>
              <a:rPr dirty="0" sz="1400" spc="-85">
                <a:latin typeface="Trebuchet MS"/>
                <a:cs typeface="Trebuchet MS"/>
              </a:rPr>
              <a:t>values </a:t>
            </a:r>
            <a:r>
              <a:rPr dirty="0" sz="1400" spc="-90">
                <a:latin typeface="Trebuchet MS"/>
                <a:cs typeface="Trebuchet MS"/>
              </a:rPr>
              <a:t>may </a:t>
            </a:r>
            <a:r>
              <a:rPr dirty="0" sz="1400" spc="-100">
                <a:latin typeface="Trebuchet MS"/>
                <a:cs typeface="Trebuchet MS"/>
              </a:rPr>
              <a:t>mean </a:t>
            </a:r>
            <a:r>
              <a:rPr dirty="0" sz="1400" spc="-75">
                <a:latin typeface="Trebuchet MS"/>
                <a:cs typeface="Trebuchet MS"/>
              </a:rPr>
              <a:t>various </a:t>
            </a:r>
            <a:r>
              <a:rPr dirty="0" sz="1400" spc="-90">
                <a:latin typeface="Trebuchet MS"/>
                <a:cs typeface="Trebuchet MS"/>
              </a:rPr>
              <a:t>resources  </a:t>
            </a:r>
            <a:r>
              <a:rPr dirty="0" sz="1400" spc="-45">
                <a:latin typeface="Trebuchet MS"/>
                <a:cs typeface="Trebuchet MS"/>
              </a:rPr>
              <a:t>(to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90">
                <a:latin typeface="Trebuchet MS"/>
                <a:cs typeface="Trebuchet MS"/>
              </a:rPr>
              <a:t>maximized </a:t>
            </a:r>
            <a:r>
              <a:rPr dirty="0" sz="1400" spc="-95">
                <a:latin typeface="Trebuchet MS"/>
                <a:cs typeface="Trebuchet MS"/>
              </a:rPr>
              <a:t>or</a:t>
            </a:r>
            <a:r>
              <a:rPr dirty="0" sz="1400" spc="20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limited):</a:t>
            </a:r>
            <a:endParaRPr sz="1400">
              <a:latin typeface="Trebuchet MS"/>
              <a:cs typeface="Trebuchet MS"/>
            </a:endParaRPr>
          </a:p>
          <a:p>
            <a:pPr marL="368935" marR="5080">
              <a:lnSpc>
                <a:spcPts val="1390"/>
              </a:lnSpc>
              <a:spcBef>
                <a:spcPts val="600"/>
              </a:spcBef>
            </a:pPr>
            <a:r>
              <a:rPr dirty="0" sz="1200" spc="-80">
                <a:latin typeface="Arial"/>
                <a:cs typeface="Arial"/>
              </a:rPr>
              <a:t>Select </a:t>
            </a:r>
            <a:r>
              <a:rPr dirty="0" sz="1200" spc="-110">
                <a:latin typeface="Arial"/>
                <a:cs typeface="Arial"/>
              </a:rPr>
              <a:t>a </a:t>
            </a:r>
            <a:r>
              <a:rPr dirty="0" sz="1200" spc="-70">
                <a:latin typeface="Arial"/>
                <a:cs typeface="Arial"/>
              </a:rPr>
              <a:t>set </a:t>
            </a:r>
            <a:r>
              <a:rPr dirty="0" sz="1200" spc="-30">
                <a:latin typeface="Arial"/>
                <a:cs typeface="Arial"/>
              </a:rPr>
              <a:t>of </a:t>
            </a:r>
            <a:r>
              <a:rPr dirty="0" sz="1200" spc="15">
                <a:latin typeface="Arial"/>
                <a:cs typeface="Arial"/>
              </a:rPr>
              <a:t>TV </a:t>
            </a:r>
            <a:r>
              <a:rPr dirty="0" sz="1200" spc="-75">
                <a:latin typeface="Arial"/>
                <a:cs typeface="Arial"/>
              </a:rPr>
              <a:t>commercials (each </a:t>
            </a:r>
            <a:r>
              <a:rPr dirty="0" sz="1200" spc="-65">
                <a:latin typeface="Arial"/>
                <a:cs typeface="Arial"/>
              </a:rPr>
              <a:t>commercial  </a:t>
            </a:r>
            <a:r>
              <a:rPr dirty="0" sz="1200" spc="-110">
                <a:latin typeface="Arial"/>
                <a:cs typeface="Arial"/>
              </a:rPr>
              <a:t>has </a:t>
            </a:r>
            <a:r>
              <a:rPr dirty="0" sz="1200" spc="-40">
                <a:latin typeface="Arial"/>
                <a:cs typeface="Arial"/>
              </a:rPr>
              <a:t>duration </a:t>
            </a:r>
            <a:r>
              <a:rPr dirty="0" sz="1200" spc="-85">
                <a:latin typeface="Arial"/>
                <a:cs typeface="Arial"/>
              </a:rPr>
              <a:t>and </a:t>
            </a:r>
            <a:r>
              <a:rPr dirty="0" sz="1200" spc="-35">
                <a:latin typeface="Arial"/>
                <a:cs typeface="Arial"/>
              </a:rPr>
              <a:t>cost) </a:t>
            </a:r>
            <a:r>
              <a:rPr dirty="0" sz="1200" spc="-120">
                <a:latin typeface="Arial"/>
                <a:cs typeface="Arial"/>
              </a:rPr>
              <a:t>so </a:t>
            </a:r>
            <a:r>
              <a:rPr dirty="0" sz="1200" spc="-5">
                <a:latin typeface="Arial"/>
                <a:cs typeface="Arial"/>
              </a:rPr>
              <a:t>that </a:t>
            </a:r>
            <a:r>
              <a:rPr dirty="0" sz="1200" spc="-45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total </a:t>
            </a:r>
            <a:r>
              <a:rPr dirty="0" sz="1200" spc="-100">
                <a:latin typeface="Arial"/>
                <a:cs typeface="Arial"/>
              </a:rPr>
              <a:t>revenue </a:t>
            </a:r>
            <a:r>
              <a:rPr dirty="0" sz="1200" spc="-75">
                <a:latin typeface="Arial"/>
                <a:cs typeface="Arial"/>
              </a:rPr>
              <a:t>is  </a:t>
            </a:r>
            <a:r>
              <a:rPr dirty="0" sz="1200" spc="-60">
                <a:latin typeface="Arial"/>
                <a:cs typeface="Arial"/>
              </a:rPr>
              <a:t>maximal </a:t>
            </a:r>
            <a:r>
              <a:rPr dirty="0" sz="1200" spc="-55">
                <a:latin typeface="Arial"/>
                <a:cs typeface="Arial"/>
              </a:rPr>
              <a:t>while </a:t>
            </a:r>
            <a:r>
              <a:rPr dirty="0" sz="1200" spc="-45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total </a:t>
            </a:r>
            <a:r>
              <a:rPr dirty="0" sz="1200" spc="-45">
                <a:latin typeface="Arial"/>
                <a:cs typeface="Arial"/>
              </a:rPr>
              <a:t>length </a:t>
            </a:r>
            <a:r>
              <a:rPr dirty="0" sz="1200" spc="-105">
                <a:latin typeface="Arial"/>
                <a:cs typeface="Arial"/>
              </a:rPr>
              <a:t>does </a:t>
            </a:r>
            <a:r>
              <a:rPr dirty="0" sz="1200" spc="-25">
                <a:latin typeface="Arial"/>
                <a:cs typeface="Arial"/>
              </a:rPr>
              <a:t>not </a:t>
            </a:r>
            <a:r>
              <a:rPr dirty="0" sz="1200" spc="-110">
                <a:latin typeface="Arial"/>
                <a:cs typeface="Arial"/>
              </a:rPr>
              <a:t>exceed </a:t>
            </a:r>
            <a:r>
              <a:rPr dirty="0" sz="1200" spc="-50">
                <a:latin typeface="Arial"/>
                <a:cs typeface="Arial"/>
              </a:rPr>
              <a:t>the  </a:t>
            </a:r>
            <a:r>
              <a:rPr dirty="0" sz="1200" spc="-45">
                <a:latin typeface="Arial"/>
                <a:cs typeface="Arial"/>
              </a:rPr>
              <a:t>length </a:t>
            </a:r>
            <a:r>
              <a:rPr dirty="0" sz="1200" spc="-30">
                <a:latin typeface="Arial"/>
                <a:cs typeface="Arial"/>
              </a:rPr>
              <a:t>of </a:t>
            </a:r>
            <a:r>
              <a:rPr dirty="0" sz="1200" spc="-45">
                <a:latin typeface="Arial"/>
                <a:cs typeface="Arial"/>
              </a:rPr>
              <a:t>the </a:t>
            </a:r>
            <a:r>
              <a:rPr dirty="0" sz="1200" spc="-70">
                <a:latin typeface="Arial"/>
                <a:cs typeface="Arial"/>
              </a:rPr>
              <a:t>available </a:t>
            </a:r>
            <a:r>
              <a:rPr dirty="0" sz="1200" spc="-35">
                <a:latin typeface="Arial"/>
                <a:cs typeface="Arial"/>
              </a:rPr>
              <a:t>time</a:t>
            </a:r>
            <a:r>
              <a:rPr dirty="0" sz="1200" spc="185">
                <a:latin typeface="Arial"/>
                <a:cs typeface="Arial"/>
              </a:rPr>
              <a:t> </a:t>
            </a:r>
            <a:r>
              <a:rPr dirty="0" sz="1200" spc="-35">
                <a:latin typeface="Arial"/>
                <a:cs typeface="Arial"/>
              </a:rPr>
              <a:t>slot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263" y="58134"/>
            <a:ext cx="126238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5">
                <a:solidFill>
                  <a:srgbClr val="3333B2"/>
                </a:solidFill>
              </a:rPr>
              <a:t>Applications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81916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640" y="150241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6927" y="1982038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4" h="67944">
                <a:moveTo>
                  <a:pt x="67462" y="0"/>
                </a:moveTo>
                <a:lnTo>
                  <a:pt x="0" y="0"/>
                </a:lnTo>
                <a:lnTo>
                  <a:pt x="0" y="67462"/>
                </a:lnTo>
                <a:lnTo>
                  <a:pt x="67462" y="67462"/>
                </a:lnTo>
                <a:lnTo>
                  <a:pt x="6746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6927" y="2690584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4" h="67944">
                <a:moveTo>
                  <a:pt x="67462" y="0"/>
                </a:moveTo>
                <a:lnTo>
                  <a:pt x="0" y="0"/>
                </a:lnTo>
                <a:lnTo>
                  <a:pt x="0" y="67462"/>
                </a:lnTo>
                <a:lnTo>
                  <a:pt x="67462" y="67462"/>
                </a:lnTo>
                <a:lnTo>
                  <a:pt x="6746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04100" y="703221"/>
            <a:ext cx="3556635" cy="227520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107950">
              <a:lnSpc>
                <a:spcPct val="100800"/>
              </a:lnSpc>
              <a:spcBef>
                <a:spcPts val="120"/>
              </a:spcBef>
            </a:pPr>
            <a:r>
              <a:rPr dirty="0" sz="1400" spc="-65">
                <a:latin typeface="Trebuchet MS"/>
                <a:cs typeface="Trebuchet MS"/>
              </a:rPr>
              <a:t>Classical </a:t>
            </a:r>
            <a:r>
              <a:rPr dirty="0" sz="1400" spc="-95">
                <a:latin typeface="Trebuchet MS"/>
                <a:cs typeface="Trebuchet MS"/>
              </a:rPr>
              <a:t>problem </a:t>
            </a:r>
            <a:r>
              <a:rPr dirty="0" sz="1400" spc="-70">
                <a:latin typeface="Trebuchet MS"/>
                <a:cs typeface="Trebuchet MS"/>
              </a:rPr>
              <a:t>in </a:t>
            </a:r>
            <a:r>
              <a:rPr dirty="0" sz="1400" spc="-80">
                <a:latin typeface="Trebuchet MS"/>
                <a:cs typeface="Trebuchet MS"/>
              </a:rPr>
              <a:t>combinatorial </a:t>
            </a:r>
            <a:r>
              <a:rPr dirty="0" sz="1400" spc="-70">
                <a:latin typeface="Trebuchet MS"/>
                <a:cs typeface="Trebuchet MS"/>
              </a:rPr>
              <a:t>optimization  </a:t>
            </a:r>
            <a:r>
              <a:rPr dirty="0" sz="1400" spc="-80">
                <a:latin typeface="Trebuchet MS"/>
                <a:cs typeface="Trebuchet MS"/>
              </a:rPr>
              <a:t>with applications </a:t>
            </a:r>
            <a:r>
              <a:rPr dirty="0" sz="1400" spc="-70">
                <a:latin typeface="Trebuchet MS"/>
                <a:cs typeface="Trebuchet MS"/>
              </a:rPr>
              <a:t>in </a:t>
            </a:r>
            <a:r>
              <a:rPr dirty="0" sz="1400" spc="-95">
                <a:latin typeface="Trebuchet MS"/>
                <a:cs typeface="Trebuchet MS"/>
              </a:rPr>
              <a:t>resource </a:t>
            </a:r>
            <a:r>
              <a:rPr dirty="0" sz="1400" spc="-80">
                <a:latin typeface="Trebuchet MS"/>
                <a:cs typeface="Trebuchet MS"/>
              </a:rPr>
              <a:t>allocation,  </a:t>
            </a:r>
            <a:r>
              <a:rPr dirty="0" sz="1400" spc="-85">
                <a:latin typeface="Trebuchet MS"/>
                <a:cs typeface="Trebuchet MS"/>
              </a:rPr>
              <a:t>cryptography,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planning</a:t>
            </a:r>
            <a:endParaRPr sz="1400">
              <a:latin typeface="Trebuchet MS"/>
              <a:cs typeface="Trebuchet MS"/>
            </a:endParaRPr>
          </a:p>
          <a:p>
            <a:pPr marL="12700" marR="59055">
              <a:lnSpc>
                <a:spcPct val="100800"/>
              </a:lnSpc>
              <a:spcBef>
                <a:spcPts val="300"/>
              </a:spcBef>
            </a:pPr>
            <a:r>
              <a:rPr dirty="0" sz="1400" spc="-55">
                <a:latin typeface="Trebuchet MS"/>
                <a:cs typeface="Trebuchet MS"/>
              </a:rPr>
              <a:t>Weights </a:t>
            </a:r>
            <a:r>
              <a:rPr dirty="0" sz="1400" spc="-75">
                <a:latin typeface="Trebuchet MS"/>
                <a:cs typeface="Trebuchet MS"/>
              </a:rPr>
              <a:t>and </a:t>
            </a:r>
            <a:r>
              <a:rPr dirty="0" sz="1400" spc="-85">
                <a:latin typeface="Trebuchet MS"/>
                <a:cs typeface="Trebuchet MS"/>
              </a:rPr>
              <a:t>values </a:t>
            </a:r>
            <a:r>
              <a:rPr dirty="0" sz="1400" spc="-90">
                <a:latin typeface="Trebuchet MS"/>
                <a:cs typeface="Trebuchet MS"/>
              </a:rPr>
              <a:t>may </a:t>
            </a:r>
            <a:r>
              <a:rPr dirty="0" sz="1400" spc="-100">
                <a:latin typeface="Trebuchet MS"/>
                <a:cs typeface="Trebuchet MS"/>
              </a:rPr>
              <a:t>mean </a:t>
            </a:r>
            <a:r>
              <a:rPr dirty="0" sz="1400" spc="-75">
                <a:latin typeface="Trebuchet MS"/>
                <a:cs typeface="Trebuchet MS"/>
              </a:rPr>
              <a:t>various </a:t>
            </a:r>
            <a:r>
              <a:rPr dirty="0" sz="1400" spc="-90">
                <a:latin typeface="Trebuchet MS"/>
                <a:cs typeface="Trebuchet MS"/>
              </a:rPr>
              <a:t>resources  </a:t>
            </a:r>
            <a:r>
              <a:rPr dirty="0" sz="1400" spc="-45">
                <a:latin typeface="Trebuchet MS"/>
                <a:cs typeface="Trebuchet MS"/>
              </a:rPr>
              <a:t>(to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90">
                <a:latin typeface="Trebuchet MS"/>
                <a:cs typeface="Trebuchet MS"/>
              </a:rPr>
              <a:t>maximized </a:t>
            </a:r>
            <a:r>
              <a:rPr dirty="0" sz="1400" spc="-95">
                <a:latin typeface="Trebuchet MS"/>
                <a:cs typeface="Trebuchet MS"/>
              </a:rPr>
              <a:t>or</a:t>
            </a:r>
            <a:r>
              <a:rPr dirty="0" sz="1400" spc="20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limited):</a:t>
            </a:r>
            <a:endParaRPr sz="1400">
              <a:latin typeface="Trebuchet MS"/>
              <a:cs typeface="Trebuchet MS"/>
            </a:endParaRPr>
          </a:p>
          <a:p>
            <a:pPr marL="368935" marR="5080">
              <a:lnSpc>
                <a:spcPts val="1390"/>
              </a:lnSpc>
              <a:spcBef>
                <a:spcPts val="600"/>
              </a:spcBef>
            </a:pPr>
            <a:r>
              <a:rPr dirty="0" sz="1200" spc="-80">
                <a:latin typeface="Arial"/>
                <a:cs typeface="Arial"/>
              </a:rPr>
              <a:t>Select </a:t>
            </a:r>
            <a:r>
              <a:rPr dirty="0" sz="1200" spc="-110">
                <a:latin typeface="Arial"/>
                <a:cs typeface="Arial"/>
              </a:rPr>
              <a:t>a </a:t>
            </a:r>
            <a:r>
              <a:rPr dirty="0" sz="1200" spc="-70">
                <a:latin typeface="Arial"/>
                <a:cs typeface="Arial"/>
              </a:rPr>
              <a:t>set </a:t>
            </a:r>
            <a:r>
              <a:rPr dirty="0" sz="1200" spc="-30">
                <a:latin typeface="Arial"/>
                <a:cs typeface="Arial"/>
              </a:rPr>
              <a:t>of </a:t>
            </a:r>
            <a:r>
              <a:rPr dirty="0" sz="1200" spc="15">
                <a:latin typeface="Arial"/>
                <a:cs typeface="Arial"/>
              </a:rPr>
              <a:t>TV </a:t>
            </a:r>
            <a:r>
              <a:rPr dirty="0" sz="1200" spc="-75">
                <a:latin typeface="Arial"/>
                <a:cs typeface="Arial"/>
              </a:rPr>
              <a:t>commercials (each </a:t>
            </a:r>
            <a:r>
              <a:rPr dirty="0" sz="1200" spc="-65">
                <a:latin typeface="Arial"/>
                <a:cs typeface="Arial"/>
              </a:rPr>
              <a:t>commercial  </a:t>
            </a:r>
            <a:r>
              <a:rPr dirty="0" sz="1200" spc="-110">
                <a:latin typeface="Arial"/>
                <a:cs typeface="Arial"/>
              </a:rPr>
              <a:t>has </a:t>
            </a:r>
            <a:r>
              <a:rPr dirty="0" sz="1200" spc="-40">
                <a:latin typeface="Arial"/>
                <a:cs typeface="Arial"/>
              </a:rPr>
              <a:t>duration </a:t>
            </a:r>
            <a:r>
              <a:rPr dirty="0" sz="1200" spc="-85">
                <a:latin typeface="Arial"/>
                <a:cs typeface="Arial"/>
              </a:rPr>
              <a:t>and </a:t>
            </a:r>
            <a:r>
              <a:rPr dirty="0" sz="1200" spc="-35">
                <a:latin typeface="Arial"/>
                <a:cs typeface="Arial"/>
              </a:rPr>
              <a:t>cost) </a:t>
            </a:r>
            <a:r>
              <a:rPr dirty="0" sz="1200" spc="-120">
                <a:latin typeface="Arial"/>
                <a:cs typeface="Arial"/>
              </a:rPr>
              <a:t>so </a:t>
            </a:r>
            <a:r>
              <a:rPr dirty="0" sz="1200" spc="-5">
                <a:latin typeface="Arial"/>
                <a:cs typeface="Arial"/>
              </a:rPr>
              <a:t>that </a:t>
            </a:r>
            <a:r>
              <a:rPr dirty="0" sz="1200" spc="-45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total </a:t>
            </a:r>
            <a:r>
              <a:rPr dirty="0" sz="1200" spc="-100">
                <a:latin typeface="Arial"/>
                <a:cs typeface="Arial"/>
              </a:rPr>
              <a:t>revenue </a:t>
            </a:r>
            <a:r>
              <a:rPr dirty="0" sz="1200" spc="-75">
                <a:latin typeface="Arial"/>
                <a:cs typeface="Arial"/>
              </a:rPr>
              <a:t>is  </a:t>
            </a:r>
            <a:r>
              <a:rPr dirty="0" sz="1200" spc="-60">
                <a:latin typeface="Arial"/>
                <a:cs typeface="Arial"/>
              </a:rPr>
              <a:t>maximal </a:t>
            </a:r>
            <a:r>
              <a:rPr dirty="0" sz="1200" spc="-55">
                <a:latin typeface="Arial"/>
                <a:cs typeface="Arial"/>
              </a:rPr>
              <a:t>while </a:t>
            </a:r>
            <a:r>
              <a:rPr dirty="0" sz="1200" spc="-45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total </a:t>
            </a:r>
            <a:r>
              <a:rPr dirty="0" sz="1200" spc="-45">
                <a:latin typeface="Arial"/>
                <a:cs typeface="Arial"/>
              </a:rPr>
              <a:t>length </a:t>
            </a:r>
            <a:r>
              <a:rPr dirty="0" sz="1200" spc="-105">
                <a:latin typeface="Arial"/>
                <a:cs typeface="Arial"/>
              </a:rPr>
              <a:t>does </a:t>
            </a:r>
            <a:r>
              <a:rPr dirty="0" sz="1200" spc="-25">
                <a:latin typeface="Arial"/>
                <a:cs typeface="Arial"/>
              </a:rPr>
              <a:t>not </a:t>
            </a:r>
            <a:r>
              <a:rPr dirty="0" sz="1200" spc="-110">
                <a:latin typeface="Arial"/>
                <a:cs typeface="Arial"/>
              </a:rPr>
              <a:t>exceed </a:t>
            </a:r>
            <a:r>
              <a:rPr dirty="0" sz="1200" spc="-50">
                <a:latin typeface="Arial"/>
                <a:cs typeface="Arial"/>
              </a:rPr>
              <a:t>the  </a:t>
            </a:r>
            <a:r>
              <a:rPr dirty="0" sz="1200" spc="-45">
                <a:latin typeface="Arial"/>
                <a:cs typeface="Arial"/>
              </a:rPr>
              <a:t>length </a:t>
            </a:r>
            <a:r>
              <a:rPr dirty="0" sz="1200" spc="-30">
                <a:latin typeface="Arial"/>
                <a:cs typeface="Arial"/>
              </a:rPr>
              <a:t>of </a:t>
            </a:r>
            <a:r>
              <a:rPr dirty="0" sz="1200" spc="-45">
                <a:latin typeface="Arial"/>
                <a:cs typeface="Arial"/>
              </a:rPr>
              <a:t>the </a:t>
            </a:r>
            <a:r>
              <a:rPr dirty="0" sz="1200" spc="-70">
                <a:latin typeface="Arial"/>
                <a:cs typeface="Arial"/>
              </a:rPr>
              <a:t>available </a:t>
            </a:r>
            <a:r>
              <a:rPr dirty="0" sz="1200" spc="-35">
                <a:latin typeface="Arial"/>
                <a:cs typeface="Arial"/>
              </a:rPr>
              <a:t>time</a:t>
            </a:r>
            <a:r>
              <a:rPr dirty="0" sz="1200" spc="185">
                <a:latin typeface="Arial"/>
                <a:cs typeface="Arial"/>
              </a:rPr>
              <a:t> </a:t>
            </a:r>
            <a:r>
              <a:rPr dirty="0" sz="1200" spc="-35">
                <a:latin typeface="Arial"/>
                <a:cs typeface="Arial"/>
              </a:rPr>
              <a:t>slot</a:t>
            </a:r>
            <a:endParaRPr sz="1200">
              <a:latin typeface="Arial"/>
              <a:cs typeface="Arial"/>
            </a:endParaRPr>
          </a:p>
          <a:p>
            <a:pPr marL="368935" marR="172720">
              <a:lnSpc>
                <a:spcPts val="1390"/>
              </a:lnSpc>
              <a:spcBef>
                <a:spcPts val="20"/>
              </a:spcBef>
            </a:pPr>
            <a:r>
              <a:rPr dirty="0" sz="1200" spc="-90">
                <a:latin typeface="Arial"/>
                <a:cs typeface="Arial"/>
              </a:rPr>
              <a:t>Purchase </a:t>
            </a:r>
            <a:r>
              <a:rPr dirty="0" sz="1200" spc="-65">
                <a:latin typeface="Arial"/>
                <a:cs typeface="Arial"/>
              </a:rPr>
              <a:t>computers </a:t>
            </a:r>
            <a:r>
              <a:rPr dirty="0" sz="1200" spc="-35">
                <a:latin typeface="Arial"/>
                <a:cs typeface="Arial"/>
              </a:rPr>
              <a:t>for </a:t>
            </a:r>
            <a:r>
              <a:rPr dirty="0" sz="1200" spc="-110">
                <a:latin typeface="Arial"/>
                <a:cs typeface="Arial"/>
              </a:rPr>
              <a:t>a </a:t>
            </a:r>
            <a:r>
              <a:rPr dirty="0" sz="1200" spc="-50">
                <a:latin typeface="Arial"/>
                <a:cs typeface="Arial"/>
              </a:rPr>
              <a:t>data </a:t>
            </a:r>
            <a:r>
              <a:rPr dirty="0" sz="1200" spc="-60">
                <a:latin typeface="Arial"/>
                <a:cs typeface="Arial"/>
              </a:rPr>
              <a:t>center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95">
                <a:latin typeface="Arial"/>
                <a:cs typeface="Arial"/>
              </a:rPr>
              <a:t>achieve  </a:t>
            </a:r>
            <a:r>
              <a:rPr dirty="0" sz="1200" spc="-45">
                <a:latin typeface="Arial"/>
                <a:cs typeface="Arial"/>
              </a:rPr>
              <a:t>the </a:t>
            </a:r>
            <a:r>
              <a:rPr dirty="0" sz="1200" spc="-60">
                <a:latin typeface="Arial"/>
                <a:cs typeface="Arial"/>
              </a:rPr>
              <a:t>maximal </a:t>
            </a:r>
            <a:r>
              <a:rPr dirty="0" sz="1200" spc="-75">
                <a:latin typeface="Arial"/>
                <a:cs typeface="Arial"/>
              </a:rPr>
              <a:t>performance under </a:t>
            </a:r>
            <a:r>
              <a:rPr dirty="0" sz="1200" spc="-25">
                <a:latin typeface="Arial"/>
                <a:cs typeface="Arial"/>
              </a:rPr>
              <a:t>limited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60">
                <a:latin typeface="Arial"/>
                <a:cs typeface="Arial"/>
              </a:rPr>
              <a:t>budget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6502" y="58134"/>
            <a:ext cx="1955164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45">
                <a:solidFill>
                  <a:srgbClr val="3333B2"/>
                </a:solidFill>
                <a:latin typeface="Trebuchet MS"/>
                <a:cs typeface="Trebuchet MS"/>
              </a:rPr>
              <a:t>Problem</a:t>
            </a:r>
            <a:r>
              <a:rPr dirty="0" sz="2050" spc="-3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2050" spc="-130">
                <a:solidFill>
                  <a:srgbClr val="3333B2"/>
                </a:solidFill>
                <a:latin typeface="Trebuchet MS"/>
                <a:cs typeface="Trebuchet MS"/>
              </a:rPr>
              <a:t>Variations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999" y="1701529"/>
            <a:ext cx="908050" cy="281305"/>
          </a:xfrm>
          <a:prstGeom prst="rect">
            <a:avLst/>
          </a:prstGeom>
          <a:ln w="36000">
            <a:solidFill>
              <a:srgbClr val="006EB8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75"/>
              </a:spcBef>
            </a:pPr>
            <a:r>
              <a:rPr dirty="0" sz="1400" spc="-65">
                <a:latin typeface="Trebuchet MS"/>
                <a:cs typeface="Trebuchet MS"/>
              </a:rPr>
              <a:t>knapsack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502" y="58134"/>
            <a:ext cx="1955164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45">
                <a:solidFill>
                  <a:srgbClr val="3333B2"/>
                </a:solidFill>
              </a:rPr>
              <a:t>Problem</a:t>
            </a:r>
            <a:r>
              <a:rPr dirty="0" sz="2050" spc="-30">
                <a:solidFill>
                  <a:srgbClr val="3333B2"/>
                </a:solidFill>
              </a:rPr>
              <a:t> </a:t>
            </a:r>
            <a:r>
              <a:rPr dirty="0" sz="2050" spc="-130">
                <a:solidFill>
                  <a:srgbClr val="3333B2"/>
                </a:solidFill>
              </a:rPr>
              <a:t>Variations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521999" y="1701529"/>
            <a:ext cx="908050" cy="281305"/>
          </a:xfrm>
          <a:prstGeom prst="rect">
            <a:avLst/>
          </a:prstGeom>
          <a:ln w="36000">
            <a:solidFill>
              <a:srgbClr val="006EB8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75"/>
              </a:spcBef>
            </a:pPr>
            <a:r>
              <a:rPr dirty="0" sz="1400" spc="-65">
                <a:latin typeface="Trebuchet MS"/>
                <a:cs typeface="Trebuchet MS"/>
              </a:rPr>
              <a:t>knapsack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999" y="780041"/>
            <a:ext cx="908050" cy="496570"/>
          </a:xfrm>
          <a:prstGeom prst="rect">
            <a:avLst/>
          </a:prstGeom>
          <a:ln w="36000">
            <a:solidFill>
              <a:srgbClr val="006EB8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123825" marR="106680" indent="-9525">
              <a:lnSpc>
                <a:spcPct val="100800"/>
              </a:lnSpc>
              <a:spcBef>
                <a:spcPts val="65"/>
              </a:spcBef>
            </a:pPr>
            <a:r>
              <a:rPr dirty="0" sz="1400" spc="-75">
                <a:latin typeface="Trebuchet MS"/>
                <a:cs typeface="Trebuchet MS"/>
              </a:rPr>
              <a:t>fractional  </a:t>
            </a:r>
            <a:r>
              <a:rPr dirty="0" sz="1400" spc="-65">
                <a:latin typeface="Trebuchet MS"/>
                <a:cs typeface="Trebuchet MS"/>
              </a:rPr>
              <a:t>knapsack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999" y="2407923"/>
            <a:ext cx="908050" cy="496570"/>
          </a:xfrm>
          <a:prstGeom prst="rect">
            <a:avLst/>
          </a:prstGeom>
          <a:ln w="36000">
            <a:solidFill>
              <a:srgbClr val="006EB8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123825" marR="115570" indent="53975">
              <a:lnSpc>
                <a:spcPct val="100800"/>
              </a:lnSpc>
              <a:spcBef>
                <a:spcPts val="65"/>
              </a:spcBef>
            </a:pPr>
            <a:r>
              <a:rPr dirty="0" sz="1400" spc="-100">
                <a:latin typeface="Trebuchet MS"/>
                <a:cs typeface="Trebuchet MS"/>
              </a:rPr>
              <a:t>discrete  </a:t>
            </a:r>
            <a:r>
              <a:rPr dirty="0" sz="1400" spc="-65">
                <a:latin typeface="Trebuchet MS"/>
                <a:cs typeface="Trebuchet MS"/>
              </a:rPr>
              <a:t>knapsack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04095" y="1294182"/>
            <a:ext cx="144145" cy="389890"/>
            <a:chOff x="904095" y="1294182"/>
            <a:chExt cx="144145" cy="389890"/>
          </a:xfrm>
        </p:grpSpPr>
        <p:sp>
          <p:nvSpPr>
            <p:cNvPr id="7" name="object 7"/>
            <p:cNvSpPr/>
            <p:nvPr/>
          </p:nvSpPr>
          <p:spPr>
            <a:xfrm>
              <a:off x="975866" y="1319339"/>
              <a:ext cx="0" cy="364490"/>
            </a:xfrm>
            <a:custGeom>
              <a:avLst/>
              <a:gdLst/>
              <a:ahLst/>
              <a:cxnLst/>
              <a:rect l="l" t="t" r="r" b="b"/>
              <a:pathLst>
                <a:path w="0" h="364489">
                  <a:moveTo>
                    <a:pt x="0" y="364190"/>
                  </a:moveTo>
                  <a:lnTo>
                    <a:pt x="0" y="0"/>
                  </a:lnTo>
                </a:path>
              </a:pathLst>
            </a:custGeom>
            <a:ln w="36000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04095" y="1294182"/>
              <a:ext cx="143542" cy="825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904095" y="2000576"/>
            <a:ext cx="144145" cy="389890"/>
            <a:chOff x="904095" y="2000576"/>
            <a:chExt cx="144145" cy="389890"/>
          </a:xfrm>
        </p:grpSpPr>
        <p:sp>
          <p:nvSpPr>
            <p:cNvPr id="10" name="object 10"/>
            <p:cNvSpPr/>
            <p:nvPr/>
          </p:nvSpPr>
          <p:spPr>
            <a:xfrm>
              <a:off x="975866" y="2000576"/>
              <a:ext cx="0" cy="364490"/>
            </a:xfrm>
            <a:custGeom>
              <a:avLst/>
              <a:gdLst/>
              <a:ahLst/>
              <a:cxnLst/>
              <a:rect l="l" t="t" r="r" b="b"/>
              <a:pathLst>
                <a:path w="0" h="364489">
                  <a:moveTo>
                    <a:pt x="0" y="0"/>
                  </a:moveTo>
                  <a:lnTo>
                    <a:pt x="0" y="364190"/>
                  </a:lnTo>
                </a:path>
              </a:pathLst>
            </a:custGeom>
            <a:ln w="36000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04095" y="2307338"/>
              <a:ext cx="143542" cy="825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502" y="58134"/>
            <a:ext cx="1955164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45">
                <a:solidFill>
                  <a:srgbClr val="3333B2"/>
                </a:solidFill>
              </a:rPr>
              <a:t>Problem</a:t>
            </a:r>
            <a:r>
              <a:rPr dirty="0" sz="2050" spc="-30">
                <a:solidFill>
                  <a:srgbClr val="3333B2"/>
                </a:solidFill>
              </a:rPr>
              <a:t> </a:t>
            </a:r>
            <a:r>
              <a:rPr dirty="0" sz="2050" spc="-130">
                <a:solidFill>
                  <a:srgbClr val="3333B2"/>
                </a:solidFill>
              </a:rPr>
              <a:t>Variations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521999" y="1701529"/>
            <a:ext cx="908050" cy="281305"/>
          </a:xfrm>
          <a:prstGeom prst="rect">
            <a:avLst/>
          </a:prstGeom>
          <a:ln w="36000">
            <a:solidFill>
              <a:srgbClr val="006EB8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75"/>
              </a:spcBef>
            </a:pPr>
            <a:r>
              <a:rPr dirty="0" sz="1400" spc="-65">
                <a:latin typeface="Trebuchet MS"/>
                <a:cs typeface="Trebuchet MS"/>
              </a:rPr>
              <a:t>knapsack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999" y="780041"/>
            <a:ext cx="908050" cy="496570"/>
          </a:xfrm>
          <a:prstGeom prst="rect">
            <a:avLst/>
          </a:prstGeom>
          <a:ln w="36000">
            <a:solidFill>
              <a:srgbClr val="006EB8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123825" marR="106680" indent="-9525">
              <a:lnSpc>
                <a:spcPct val="100800"/>
              </a:lnSpc>
              <a:spcBef>
                <a:spcPts val="65"/>
              </a:spcBef>
            </a:pPr>
            <a:r>
              <a:rPr dirty="0" sz="1400" spc="-75">
                <a:latin typeface="Trebuchet MS"/>
                <a:cs typeface="Trebuchet MS"/>
              </a:rPr>
              <a:t>fractional  </a:t>
            </a:r>
            <a:r>
              <a:rPr dirty="0" sz="1400" spc="-65">
                <a:latin typeface="Trebuchet MS"/>
                <a:cs typeface="Trebuchet MS"/>
              </a:rPr>
              <a:t>knapsack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999" y="2407923"/>
            <a:ext cx="908050" cy="496570"/>
          </a:xfrm>
          <a:prstGeom prst="rect">
            <a:avLst/>
          </a:prstGeom>
          <a:ln w="36000">
            <a:solidFill>
              <a:srgbClr val="006EB8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123825" marR="115570" indent="53975">
              <a:lnSpc>
                <a:spcPct val="100800"/>
              </a:lnSpc>
              <a:spcBef>
                <a:spcPts val="65"/>
              </a:spcBef>
            </a:pPr>
            <a:r>
              <a:rPr dirty="0" sz="1400" spc="-100">
                <a:latin typeface="Trebuchet MS"/>
                <a:cs typeface="Trebuchet MS"/>
              </a:rPr>
              <a:t>discrete  </a:t>
            </a:r>
            <a:r>
              <a:rPr dirty="0" sz="1400" spc="-65">
                <a:latin typeface="Trebuchet MS"/>
                <a:cs typeface="Trebuchet MS"/>
              </a:rPr>
              <a:t>knapsack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04095" y="1294182"/>
            <a:ext cx="144145" cy="389890"/>
            <a:chOff x="904095" y="1294182"/>
            <a:chExt cx="144145" cy="389890"/>
          </a:xfrm>
        </p:grpSpPr>
        <p:sp>
          <p:nvSpPr>
            <p:cNvPr id="7" name="object 7"/>
            <p:cNvSpPr/>
            <p:nvPr/>
          </p:nvSpPr>
          <p:spPr>
            <a:xfrm>
              <a:off x="975866" y="1319339"/>
              <a:ext cx="0" cy="364490"/>
            </a:xfrm>
            <a:custGeom>
              <a:avLst/>
              <a:gdLst/>
              <a:ahLst/>
              <a:cxnLst/>
              <a:rect l="l" t="t" r="r" b="b"/>
              <a:pathLst>
                <a:path w="0" h="364489">
                  <a:moveTo>
                    <a:pt x="0" y="364190"/>
                  </a:moveTo>
                  <a:lnTo>
                    <a:pt x="0" y="0"/>
                  </a:lnTo>
                </a:path>
              </a:pathLst>
            </a:custGeom>
            <a:ln w="36000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04095" y="1294182"/>
              <a:ext cx="143542" cy="825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904095" y="2000576"/>
            <a:ext cx="144145" cy="389890"/>
            <a:chOff x="904095" y="2000576"/>
            <a:chExt cx="144145" cy="389890"/>
          </a:xfrm>
        </p:grpSpPr>
        <p:sp>
          <p:nvSpPr>
            <p:cNvPr id="10" name="object 10"/>
            <p:cNvSpPr/>
            <p:nvPr/>
          </p:nvSpPr>
          <p:spPr>
            <a:xfrm>
              <a:off x="975866" y="2000576"/>
              <a:ext cx="0" cy="364490"/>
            </a:xfrm>
            <a:custGeom>
              <a:avLst/>
              <a:gdLst/>
              <a:ahLst/>
              <a:cxnLst/>
              <a:rect l="l" t="t" r="r" b="b"/>
              <a:pathLst>
                <a:path w="0" h="364489">
                  <a:moveTo>
                    <a:pt x="0" y="0"/>
                  </a:moveTo>
                  <a:lnTo>
                    <a:pt x="0" y="364190"/>
                  </a:lnTo>
                </a:path>
              </a:pathLst>
            </a:custGeom>
            <a:ln w="36000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04095" y="2307338"/>
              <a:ext cx="143542" cy="825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647164" y="772919"/>
            <a:ext cx="1315085" cy="4597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75">
                <a:latin typeface="Trebuchet MS"/>
                <a:cs typeface="Trebuchet MS"/>
              </a:rPr>
              <a:t>can </a:t>
            </a:r>
            <a:r>
              <a:rPr dirty="0" sz="1400" spc="-95">
                <a:latin typeface="Trebuchet MS"/>
                <a:cs typeface="Trebuchet MS"/>
              </a:rPr>
              <a:t>take </a:t>
            </a:r>
            <a:r>
              <a:rPr dirty="0" sz="1400" spc="-75">
                <a:latin typeface="Trebuchet MS"/>
                <a:cs typeface="Trebuchet MS"/>
              </a:rPr>
              <a:t>fractions  </a:t>
            </a:r>
            <a:r>
              <a:rPr dirty="0" sz="1400" spc="-85">
                <a:latin typeface="Trebuchet MS"/>
                <a:cs typeface="Trebuchet MS"/>
              </a:rPr>
              <a:t>of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items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7164" y="2436213"/>
            <a:ext cx="1811655" cy="4597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100">
                <a:latin typeface="Trebuchet MS"/>
                <a:cs typeface="Trebuchet MS"/>
              </a:rPr>
              <a:t>each </a:t>
            </a:r>
            <a:r>
              <a:rPr dirty="0" sz="1400" spc="-95">
                <a:latin typeface="Trebuchet MS"/>
                <a:cs typeface="Trebuchet MS"/>
              </a:rPr>
              <a:t>item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100">
                <a:latin typeface="Trebuchet MS"/>
                <a:cs typeface="Trebuchet MS"/>
              </a:rPr>
              <a:t>either </a:t>
            </a:r>
            <a:r>
              <a:rPr dirty="0" sz="1400" spc="-90">
                <a:latin typeface="Trebuchet MS"/>
                <a:cs typeface="Trebuchet MS"/>
              </a:rPr>
              <a:t>taken  </a:t>
            </a:r>
            <a:r>
              <a:rPr dirty="0" sz="1400" spc="-95">
                <a:latin typeface="Trebuchet MS"/>
                <a:cs typeface="Trebuchet MS"/>
              </a:rPr>
              <a:t>or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not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502" y="58134"/>
            <a:ext cx="1955164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45">
                <a:solidFill>
                  <a:srgbClr val="3333B2"/>
                </a:solidFill>
              </a:rPr>
              <a:t>Problem</a:t>
            </a:r>
            <a:r>
              <a:rPr dirty="0" sz="2050" spc="-30">
                <a:solidFill>
                  <a:srgbClr val="3333B2"/>
                </a:solidFill>
              </a:rPr>
              <a:t> </a:t>
            </a:r>
            <a:r>
              <a:rPr dirty="0" sz="2050" spc="-130">
                <a:solidFill>
                  <a:srgbClr val="3333B2"/>
                </a:solidFill>
              </a:rPr>
              <a:t>Variations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521999" y="1701529"/>
            <a:ext cx="908050" cy="281305"/>
          </a:xfrm>
          <a:prstGeom prst="rect">
            <a:avLst/>
          </a:prstGeom>
          <a:ln w="36000">
            <a:solidFill>
              <a:srgbClr val="006EB8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75"/>
              </a:spcBef>
            </a:pPr>
            <a:r>
              <a:rPr dirty="0" sz="1400" spc="-65">
                <a:latin typeface="Trebuchet MS"/>
                <a:cs typeface="Trebuchet MS"/>
              </a:rPr>
              <a:t>knapsack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999" y="780041"/>
            <a:ext cx="908050" cy="496570"/>
          </a:xfrm>
          <a:prstGeom prst="rect">
            <a:avLst/>
          </a:prstGeom>
          <a:ln w="36000">
            <a:solidFill>
              <a:srgbClr val="006EB8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123825" marR="106680" indent="-9525">
              <a:lnSpc>
                <a:spcPct val="100800"/>
              </a:lnSpc>
              <a:spcBef>
                <a:spcPts val="65"/>
              </a:spcBef>
            </a:pPr>
            <a:r>
              <a:rPr dirty="0" sz="1400" spc="-75">
                <a:latin typeface="Trebuchet MS"/>
                <a:cs typeface="Trebuchet MS"/>
              </a:rPr>
              <a:t>fractional  </a:t>
            </a:r>
            <a:r>
              <a:rPr dirty="0" sz="1400" spc="-65">
                <a:latin typeface="Trebuchet MS"/>
                <a:cs typeface="Trebuchet MS"/>
              </a:rPr>
              <a:t>knapsack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999" y="2407923"/>
            <a:ext cx="908050" cy="496570"/>
          </a:xfrm>
          <a:prstGeom prst="rect">
            <a:avLst/>
          </a:prstGeom>
          <a:ln w="36000">
            <a:solidFill>
              <a:srgbClr val="006EB8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123825" marR="115570" indent="53975">
              <a:lnSpc>
                <a:spcPct val="100800"/>
              </a:lnSpc>
              <a:spcBef>
                <a:spcPts val="65"/>
              </a:spcBef>
            </a:pPr>
            <a:r>
              <a:rPr dirty="0" sz="1400" spc="-100">
                <a:latin typeface="Trebuchet MS"/>
                <a:cs typeface="Trebuchet MS"/>
              </a:rPr>
              <a:t>discrete  </a:t>
            </a:r>
            <a:r>
              <a:rPr dirty="0" sz="1400" spc="-65">
                <a:latin typeface="Trebuchet MS"/>
                <a:cs typeface="Trebuchet MS"/>
              </a:rPr>
              <a:t>knapsack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04095" y="1294182"/>
            <a:ext cx="144145" cy="389890"/>
            <a:chOff x="904095" y="1294182"/>
            <a:chExt cx="144145" cy="389890"/>
          </a:xfrm>
        </p:grpSpPr>
        <p:sp>
          <p:nvSpPr>
            <p:cNvPr id="7" name="object 7"/>
            <p:cNvSpPr/>
            <p:nvPr/>
          </p:nvSpPr>
          <p:spPr>
            <a:xfrm>
              <a:off x="975866" y="1319339"/>
              <a:ext cx="0" cy="364490"/>
            </a:xfrm>
            <a:custGeom>
              <a:avLst/>
              <a:gdLst/>
              <a:ahLst/>
              <a:cxnLst/>
              <a:rect l="l" t="t" r="r" b="b"/>
              <a:pathLst>
                <a:path w="0" h="364489">
                  <a:moveTo>
                    <a:pt x="0" y="364190"/>
                  </a:moveTo>
                  <a:lnTo>
                    <a:pt x="0" y="0"/>
                  </a:lnTo>
                </a:path>
              </a:pathLst>
            </a:custGeom>
            <a:ln w="36000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04095" y="1294182"/>
              <a:ext cx="143542" cy="825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904095" y="2000576"/>
            <a:ext cx="144145" cy="389890"/>
            <a:chOff x="904095" y="2000576"/>
            <a:chExt cx="144145" cy="389890"/>
          </a:xfrm>
        </p:grpSpPr>
        <p:sp>
          <p:nvSpPr>
            <p:cNvPr id="10" name="object 10"/>
            <p:cNvSpPr/>
            <p:nvPr/>
          </p:nvSpPr>
          <p:spPr>
            <a:xfrm>
              <a:off x="975866" y="2000576"/>
              <a:ext cx="0" cy="364490"/>
            </a:xfrm>
            <a:custGeom>
              <a:avLst/>
              <a:gdLst/>
              <a:ahLst/>
              <a:cxnLst/>
              <a:rect l="l" t="t" r="r" b="b"/>
              <a:pathLst>
                <a:path w="0" h="364489">
                  <a:moveTo>
                    <a:pt x="0" y="0"/>
                  </a:moveTo>
                  <a:lnTo>
                    <a:pt x="0" y="364190"/>
                  </a:lnTo>
                </a:path>
              </a:pathLst>
            </a:custGeom>
            <a:ln w="36000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04095" y="2307338"/>
              <a:ext cx="143542" cy="825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962023" y="1327909"/>
            <a:ext cx="1016000" cy="496570"/>
          </a:xfrm>
          <a:prstGeom prst="rect">
            <a:avLst/>
          </a:prstGeom>
          <a:ln w="36000">
            <a:solidFill>
              <a:srgbClr val="006EB8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127635" marR="120014" indent="222885">
              <a:lnSpc>
                <a:spcPct val="100800"/>
              </a:lnSpc>
              <a:spcBef>
                <a:spcPts val="65"/>
              </a:spcBef>
            </a:pPr>
            <a:r>
              <a:rPr dirty="0" sz="1400" spc="-85">
                <a:latin typeface="Trebuchet MS"/>
                <a:cs typeface="Trebuchet MS"/>
              </a:rPr>
              <a:t>with  </a:t>
            </a:r>
            <a:r>
              <a:rPr dirty="0" sz="1400" spc="-100">
                <a:latin typeface="Trebuchet MS"/>
                <a:cs typeface="Trebuchet MS"/>
              </a:rPr>
              <a:t>re</a:t>
            </a:r>
            <a:r>
              <a:rPr dirty="0" sz="1400" spc="-85">
                <a:latin typeface="Trebuchet MS"/>
                <a:cs typeface="Trebuchet MS"/>
              </a:rPr>
              <a:t>p</a:t>
            </a:r>
            <a:r>
              <a:rPr dirty="0" sz="1400" spc="-75">
                <a:latin typeface="Trebuchet MS"/>
                <a:cs typeface="Trebuchet MS"/>
              </a:rPr>
              <a:t>etitions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62023" y="2407923"/>
            <a:ext cx="1016000" cy="496570"/>
          </a:xfrm>
          <a:prstGeom prst="rect">
            <a:avLst/>
          </a:prstGeom>
          <a:ln w="36000">
            <a:solidFill>
              <a:srgbClr val="006EB8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127635" marR="120014" indent="103505">
              <a:lnSpc>
                <a:spcPct val="100800"/>
              </a:lnSpc>
              <a:spcBef>
                <a:spcPts val="65"/>
              </a:spcBef>
            </a:pPr>
            <a:r>
              <a:rPr dirty="0" sz="1400" spc="-80">
                <a:latin typeface="Trebuchet MS"/>
                <a:cs typeface="Trebuchet MS"/>
              </a:rPr>
              <a:t>without  </a:t>
            </a:r>
            <a:r>
              <a:rPr dirty="0" sz="1400" spc="-100">
                <a:latin typeface="Trebuchet MS"/>
                <a:cs typeface="Trebuchet MS"/>
              </a:rPr>
              <a:t>re</a:t>
            </a:r>
            <a:r>
              <a:rPr dirty="0" sz="1400" spc="-85">
                <a:latin typeface="Trebuchet MS"/>
                <a:cs typeface="Trebuchet MS"/>
              </a:rPr>
              <a:t>p</a:t>
            </a:r>
            <a:r>
              <a:rPr dirty="0" sz="1400" spc="-75">
                <a:latin typeface="Trebuchet MS"/>
                <a:cs typeface="Trebuchet MS"/>
              </a:rPr>
              <a:t>etitions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29733" y="1574655"/>
            <a:ext cx="553085" cy="1153160"/>
            <a:chOff x="1429733" y="1574655"/>
            <a:chExt cx="553085" cy="1153160"/>
          </a:xfrm>
        </p:grpSpPr>
        <p:sp>
          <p:nvSpPr>
            <p:cNvPr id="15" name="object 15"/>
            <p:cNvSpPr/>
            <p:nvPr/>
          </p:nvSpPr>
          <p:spPr>
            <a:xfrm>
              <a:off x="1447733" y="1598917"/>
              <a:ext cx="485775" cy="1057275"/>
            </a:xfrm>
            <a:custGeom>
              <a:avLst/>
              <a:gdLst/>
              <a:ahLst/>
              <a:cxnLst/>
              <a:rect l="l" t="t" r="r" b="b"/>
              <a:pathLst>
                <a:path w="485775" h="1057275">
                  <a:moveTo>
                    <a:pt x="0" y="1057078"/>
                  </a:moveTo>
                  <a:lnTo>
                    <a:pt x="485739" y="0"/>
                  </a:lnTo>
                </a:path>
              </a:pathLst>
            </a:custGeom>
            <a:ln w="36000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848672" y="1574655"/>
              <a:ext cx="133540" cy="1019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47733" y="2655995"/>
              <a:ext cx="471170" cy="0"/>
            </a:xfrm>
            <a:custGeom>
              <a:avLst/>
              <a:gdLst/>
              <a:ahLst/>
              <a:cxnLst/>
              <a:rect l="l" t="t" r="r" b="b"/>
              <a:pathLst>
                <a:path w="471169" h="0">
                  <a:moveTo>
                    <a:pt x="0" y="0"/>
                  </a:moveTo>
                  <a:lnTo>
                    <a:pt x="471121" y="0"/>
                  </a:lnTo>
                </a:path>
              </a:pathLst>
            </a:custGeom>
            <a:ln w="36000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861427" y="2584224"/>
              <a:ext cx="82585" cy="1435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087154" y="1320784"/>
            <a:ext cx="729615" cy="4597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90">
                <a:latin typeface="Trebuchet MS"/>
                <a:cs typeface="Trebuchet MS"/>
              </a:rPr>
              <a:t>unlimited  </a:t>
            </a:r>
            <a:r>
              <a:rPr dirty="0" sz="1400" spc="-80">
                <a:latin typeface="Trebuchet MS"/>
                <a:cs typeface="Trebuchet MS"/>
              </a:rPr>
              <a:t>quantities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87154" y="2436213"/>
            <a:ext cx="862330" cy="4597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95">
                <a:latin typeface="Trebuchet MS"/>
                <a:cs typeface="Trebuchet MS"/>
              </a:rPr>
              <a:t>one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100">
                <a:latin typeface="Trebuchet MS"/>
                <a:cs typeface="Trebuchet MS"/>
              </a:rPr>
              <a:t>each  </a:t>
            </a:r>
            <a:r>
              <a:rPr dirty="0" sz="1400" spc="-95">
                <a:latin typeface="Trebuchet MS"/>
                <a:cs typeface="Trebuchet MS"/>
              </a:rPr>
              <a:t>item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0844" y="58134"/>
            <a:ext cx="74676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0">
                <a:solidFill>
                  <a:srgbClr val="3333B2"/>
                </a:solidFill>
              </a:rPr>
              <a:t>Reason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17106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1020701"/>
            <a:ext cx="3352165" cy="74676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400" spc="-5">
                <a:latin typeface="Trebuchet MS"/>
                <a:cs typeface="Trebuchet MS"/>
              </a:rPr>
              <a:t>Many </a:t>
            </a:r>
            <a:r>
              <a:rPr dirty="0" sz="1400" spc="-70">
                <a:latin typeface="Trebuchet MS"/>
                <a:cs typeface="Trebuchet MS"/>
              </a:rPr>
              <a:t>computations </a:t>
            </a:r>
            <a:r>
              <a:rPr dirty="0" sz="1400" spc="-120">
                <a:latin typeface="Trebuchet MS"/>
                <a:cs typeface="Trebuchet MS"/>
              </a:rPr>
              <a:t>are</a:t>
            </a:r>
            <a:r>
              <a:rPr dirty="0" sz="1400" spc="155">
                <a:latin typeface="Trebuchet MS"/>
                <a:cs typeface="Trebuchet MS"/>
              </a:rPr>
              <a:t> </a:t>
            </a:r>
            <a:r>
              <a:rPr dirty="0" sz="1400" spc="-105">
                <a:latin typeface="Trebuchet MS"/>
                <a:cs typeface="Trebuchet MS"/>
              </a:rPr>
              <a:t>repeated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800"/>
              </a:lnSpc>
              <a:spcBef>
                <a:spcPts val="300"/>
              </a:spcBef>
            </a:pPr>
            <a:r>
              <a:rPr dirty="0" sz="1400" spc="-90" i="1">
                <a:latin typeface="Trebuchet MS"/>
                <a:cs typeface="Trebuchet MS"/>
              </a:rPr>
              <a:t>“Those who </a:t>
            </a:r>
            <a:r>
              <a:rPr dirty="0" sz="1400" spc="-70" i="1">
                <a:latin typeface="Trebuchet MS"/>
                <a:cs typeface="Trebuchet MS"/>
              </a:rPr>
              <a:t>cannot </a:t>
            </a:r>
            <a:r>
              <a:rPr dirty="0" sz="1400" spc="-110" i="1">
                <a:latin typeface="Trebuchet MS"/>
                <a:cs typeface="Trebuchet MS"/>
              </a:rPr>
              <a:t>remember </a:t>
            </a:r>
            <a:r>
              <a:rPr dirty="0" sz="1400" spc="-105" i="1">
                <a:latin typeface="Trebuchet MS"/>
                <a:cs typeface="Trebuchet MS"/>
              </a:rPr>
              <a:t>the </a:t>
            </a:r>
            <a:r>
              <a:rPr dirty="0" sz="1400" spc="-80" i="1">
                <a:latin typeface="Trebuchet MS"/>
                <a:cs typeface="Trebuchet MS"/>
              </a:rPr>
              <a:t>past </a:t>
            </a:r>
            <a:r>
              <a:rPr dirty="0" sz="1400" spc="-130" i="1">
                <a:latin typeface="Trebuchet MS"/>
                <a:cs typeface="Trebuchet MS"/>
              </a:rPr>
              <a:t>are  </a:t>
            </a:r>
            <a:r>
              <a:rPr dirty="0" sz="1400" spc="-85" i="1">
                <a:latin typeface="Trebuchet MS"/>
                <a:cs typeface="Trebuchet MS"/>
              </a:rPr>
              <a:t>condemned to </a:t>
            </a:r>
            <a:r>
              <a:rPr dirty="0" sz="1400" spc="-105" i="1">
                <a:latin typeface="Trebuchet MS"/>
                <a:cs typeface="Trebuchet MS"/>
              </a:rPr>
              <a:t>repeat </a:t>
            </a:r>
            <a:r>
              <a:rPr dirty="0" sz="1400" spc="-155" i="1">
                <a:latin typeface="Trebuchet MS"/>
                <a:cs typeface="Trebuchet MS"/>
              </a:rPr>
              <a:t>it.” </a:t>
            </a:r>
            <a:r>
              <a:rPr dirty="0" sz="1400" spc="-80">
                <a:latin typeface="Trebuchet MS"/>
                <a:cs typeface="Trebuchet MS"/>
              </a:rPr>
              <a:t>(George</a:t>
            </a:r>
            <a:r>
              <a:rPr dirty="0" sz="140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Santayana)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42412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502" y="58134"/>
            <a:ext cx="1955164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45">
                <a:solidFill>
                  <a:srgbClr val="3333B2"/>
                </a:solidFill>
              </a:rPr>
              <a:t>Problem</a:t>
            </a:r>
            <a:r>
              <a:rPr dirty="0" sz="2050" spc="-30">
                <a:solidFill>
                  <a:srgbClr val="3333B2"/>
                </a:solidFill>
              </a:rPr>
              <a:t> </a:t>
            </a:r>
            <a:r>
              <a:rPr dirty="0" sz="2050" spc="-130">
                <a:solidFill>
                  <a:srgbClr val="3333B2"/>
                </a:solidFill>
              </a:rPr>
              <a:t>Variations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521999" y="1701529"/>
            <a:ext cx="908050" cy="281305"/>
          </a:xfrm>
          <a:prstGeom prst="rect">
            <a:avLst/>
          </a:prstGeom>
          <a:ln w="36000">
            <a:solidFill>
              <a:srgbClr val="006EB8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75"/>
              </a:spcBef>
            </a:pPr>
            <a:r>
              <a:rPr dirty="0" sz="1400" spc="-65">
                <a:latin typeface="Trebuchet MS"/>
                <a:cs typeface="Trebuchet MS"/>
              </a:rPr>
              <a:t>knapsack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999" y="780041"/>
            <a:ext cx="908050" cy="496570"/>
          </a:xfrm>
          <a:prstGeom prst="rect">
            <a:avLst/>
          </a:prstGeom>
          <a:ln w="36000">
            <a:solidFill>
              <a:srgbClr val="006EB8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123825" marR="106680" indent="-9525">
              <a:lnSpc>
                <a:spcPct val="100800"/>
              </a:lnSpc>
              <a:spcBef>
                <a:spcPts val="65"/>
              </a:spcBef>
            </a:pPr>
            <a:r>
              <a:rPr dirty="0" sz="1400" spc="-75">
                <a:latin typeface="Trebuchet MS"/>
                <a:cs typeface="Trebuchet MS"/>
              </a:rPr>
              <a:t>fractional  </a:t>
            </a:r>
            <a:r>
              <a:rPr dirty="0" sz="1400" spc="-65">
                <a:latin typeface="Trebuchet MS"/>
                <a:cs typeface="Trebuchet MS"/>
              </a:rPr>
              <a:t>knapsack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999" y="2407923"/>
            <a:ext cx="908050" cy="496570"/>
          </a:xfrm>
          <a:prstGeom prst="rect">
            <a:avLst/>
          </a:prstGeom>
          <a:ln w="36000">
            <a:solidFill>
              <a:srgbClr val="006EB8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123825" marR="115570" indent="53975">
              <a:lnSpc>
                <a:spcPct val="100800"/>
              </a:lnSpc>
              <a:spcBef>
                <a:spcPts val="65"/>
              </a:spcBef>
            </a:pPr>
            <a:r>
              <a:rPr dirty="0" sz="1400" spc="-100">
                <a:latin typeface="Trebuchet MS"/>
                <a:cs typeface="Trebuchet MS"/>
              </a:rPr>
              <a:t>discrete  </a:t>
            </a:r>
            <a:r>
              <a:rPr dirty="0" sz="1400" spc="-65">
                <a:latin typeface="Trebuchet MS"/>
                <a:cs typeface="Trebuchet MS"/>
              </a:rPr>
              <a:t>knapsack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04095" y="1294182"/>
            <a:ext cx="144145" cy="389890"/>
            <a:chOff x="904095" y="1294182"/>
            <a:chExt cx="144145" cy="389890"/>
          </a:xfrm>
        </p:grpSpPr>
        <p:sp>
          <p:nvSpPr>
            <p:cNvPr id="7" name="object 7"/>
            <p:cNvSpPr/>
            <p:nvPr/>
          </p:nvSpPr>
          <p:spPr>
            <a:xfrm>
              <a:off x="975866" y="1319339"/>
              <a:ext cx="0" cy="364490"/>
            </a:xfrm>
            <a:custGeom>
              <a:avLst/>
              <a:gdLst/>
              <a:ahLst/>
              <a:cxnLst/>
              <a:rect l="l" t="t" r="r" b="b"/>
              <a:pathLst>
                <a:path w="0" h="364489">
                  <a:moveTo>
                    <a:pt x="0" y="364190"/>
                  </a:moveTo>
                  <a:lnTo>
                    <a:pt x="0" y="0"/>
                  </a:lnTo>
                </a:path>
              </a:pathLst>
            </a:custGeom>
            <a:ln w="36000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04095" y="1294182"/>
              <a:ext cx="143542" cy="825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904095" y="2000576"/>
            <a:ext cx="144145" cy="389890"/>
            <a:chOff x="904095" y="2000576"/>
            <a:chExt cx="144145" cy="389890"/>
          </a:xfrm>
        </p:grpSpPr>
        <p:sp>
          <p:nvSpPr>
            <p:cNvPr id="10" name="object 10"/>
            <p:cNvSpPr/>
            <p:nvPr/>
          </p:nvSpPr>
          <p:spPr>
            <a:xfrm>
              <a:off x="975866" y="2000576"/>
              <a:ext cx="0" cy="364490"/>
            </a:xfrm>
            <a:custGeom>
              <a:avLst/>
              <a:gdLst/>
              <a:ahLst/>
              <a:cxnLst/>
              <a:rect l="l" t="t" r="r" b="b"/>
              <a:pathLst>
                <a:path w="0" h="364489">
                  <a:moveTo>
                    <a:pt x="0" y="0"/>
                  </a:moveTo>
                  <a:lnTo>
                    <a:pt x="0" y="364190"/>
                  </a:lnTo>
                </a:path>
              </a:pathLst>
            </a:custGeom>
            <a:ln w="36000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04095" y="2307338"/>
              <a:ext cx="143542" cy="825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962023" y="1327909"/>
            <a:ext cx="1016000" cy="496570"/>
          </a:xfrm>
          <a:prstGeom prst="rect">
            <a:avLst/>
          </a:prstGeom>
          <a:ln w="36000">
            <a:solidFill>
              <a:srgbClr val="006EB8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127635" marR="120014" indent="222885">
              <a:lnSpc>
                <a:spcPct val="100800"/>
              </a:lnSpc>
              <a:spcBef>
                <a:spcPts val="65"/>
              </a:spcBef>
            </a:pPr>
            <a:r>
              <a:rPr dirty="0" sz="1400" spc="-85">
                <a:latin typeface="Trebuchet MS"/>
                <a:cs typeface="Trebuchet MS"/>
              </a:rPr>
              <a:t>with  </a:t>
            </a:r>
            <a:r>
              <a:rPr dirty="0" sz="1400" spc="-100">
                <a:latin typeface="Trebuchet MS"/>
                <a:cs typeface="Trebuchet MS"/>
              </a:rPr>
              <a:t>re</a:t>
            </a:r>
            <a:r>
              <a:rPr dirty="0" sz="1400" spc="-85">
                <a:latin typeface="Trebuchet MS"/>
                <a:cs typeface="Trebuchet MS"/>
              </a:rPr>
              <a:t>p</a:t>
            </a:r>
            <a:r>
              <a:rPr dirty="0" sz="1400" spc="-75">
                <a:latin typeface="Trebuchet MS"/>
                <a:cs typeface="Trebuchet MS"/>
              </a:rPr>
              <a:t>etitions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62023" y="2407923"/>
            <a:ext cx="1016000" cy="496570"/>
          </a:xfrm>
          <a:prstGeom prst="rect">
            <a:avLst/>
          </a:prstGeom>
          <a:ln w="36000">
            <a:solidFill>
              <a:srgbClr val="006EB8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127635" marR="120014" indent="103505">
              <a:lnSpc>
                <a:spcPct val="100800"/>
              </a:lnSpc>
              <a:spcBef>
                <a:spcPts val="65"/>
              </a:spcBef>
            </a:pPr>
            <a:r>
              <a:rPr dirty="0" sz="1400" spc="-80">
                <a:latin typeface="Trebuchet MS"/>
                <a:cs typeface="Trebuchet MS"/>
              </a:rPr>
              <a:t>without  </a:t>
            </a:r>
            <a:r>
              <a:rPr dirty="0" sz="1400" spc="-100">
                <a:latin typeface="Trebuchet MS"/>
                <a:cs typeface="Trebuchet MS"/>
              </a:rPr>
              <a:t>re</a:t>
            </a:r>
            <a:r>
              <a:rPr dirty="0" sz="1400" spc="-85">
                <a:latin typeface="Trebuchet MS"/>
                <a:cs typeface="Trebuchet MS"/>
              </a:rPr>
              <a:t>p</a:t>
            </a:r>
            <a:r>
              <a:rPr dirty="0" sz="1400" spc="-75">
                <a:latin typeface="Trebuchet MS"/>
                <a:cs typeface="Trebuchet MS"/>
              </a:rPr>
              <a:t>etitions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29733" y="1574655"/>
            <a:ext cx="553085" cy="1153160"/>
            <a:chOff x="1429733" y="1574655"/>
            <a:chExt cx="553085" cy="1153160"/>
          </a:xfrm>
        </p:grpSpPr>
        <p:sp>
          <p:nvSpPr>
            <p:cNvPr id="15" name="object 15"/>
            <p:cNvSpPr/>
            <p:nvPr/>
          </p:nvSpPr>
          <p:spPr>
            <a:xfrm>
              <a:off x="1447733" y="1598917"/>
              <a:ext cx="485775" cy="1057275"/>
            </a:xfrm>
            <a:custGeom>
              <a:avLst/>
              <a:gdLst/>
              <a:ahLst/>
              <a:cxnLst/>
              <a:rect l="l" t="t" r="r" b="b"/>
              <a:pathLst>
                <a:path w="485775" h="1057275">
                  <a:moveTo>
                    <a:pt x="0" y="1057078"/>
                  </a:moveTo>
                  <a:lnTo>
                    <a:pt x="485739" y="0"/>
                  </a:lnTo>
                </a:path>
              </a:pathLst>
            </a:custGeom>
            <a:ln w="36000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848672" y="1574655"/>
              <a:ext cx="133540" cy="1019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47733" y="2655995"/>
              <a:ext cx="471170" cy="0"/>
            </a:xfrm>
            <a:custGeom>
              <a:avLst/>
              <a:gdLst/>
              <a:ahLst/>
              <a:cxnLst/>
              <a:rect l="l" t="t" r="r" b="b"/>
              <a:pathLst>
                <a:path w="471169" h="0">
                  <a:moveTo>
                    <a:pt x="0" y="0"/>
                  </a:moveTo>
                  <a:lnTo>
                    <a:pt x="471121" y="0"/>
                  </a:lnTo>
                </a:path>
              </a:pathLst>
            </a:custGeom>
            <a:ln w="36000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861427" y="2584224"/>
              <a:ext cx="82585" cy="1435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087154" y="1320784"/>
            <a:ext cx="729615" cy="4597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90">
                <a:latin typeface="Trebuchet MS"/>
                <a:cs typeface="Trebuchet MS"/>
              </a:rPr>
              <a:t>unlimited  </a:t>
            </a:r>
            <a:r>
              <a:rPr dirty="0" sz="1400" spc="-80">
                <a:latin typeface="Trebuchet MS"/>
                <a:cs typeface="Trebuchet MS"/>
              </a:rPr>
              <a:t>quantities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87154" y="2436213"/>
            <a:ext cx="862330" cy="4597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95">
                <a:latin typeface="Trebuchet MS"/>
                <a:cs typeface="Trebuchet MS"/>
              </a:rPr>
              <a:t>one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100">
                <a:latin typeface="Trebuchet MS"/>
                <a:cs typeface="Trebuchet MS"/>
              </a:rPr>
              <a:t>each  </a:t>
            </a:r>
            <a:r>
              <a:rPr dirty="0" sz="1400" spc="-95">
                <a:latin typeface="Trebuchet MS"/>
                <a:cs typeface="Trebuchet MS"/>
              </a:rPr>
              <a:t>item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5189" y="614398"/>
            <a:ext cx="12382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95">
                <a:latin typeface="Trebuchet MS"/>
                <a:cs typeface="Trebuchet MS"/>
              </a:rPr>
              <a:t>greedy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algorithm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447733" y="753038"/>
            <a:ext cx="903605" cy="318135"/>
            <a:chOff x="1447733" y="753038"/>
            <a:chExt cx="903605" cy="318135"/>
          </a:xfrm>
        </p:grpSpPr>
        <p:sp>
          <p:nvSpPr>
            <p:cNvPr id="23" name="object 23"/>
            <p:cNvSpPr/>
            <p:nvPr/>
          </p:nvSpPr>
          <p:spPr>
            <a:xfrm>
              <a:off x="1461640" y="762038"/>
              <a:ext cx="880744" cy="266700"/>
            </a:xfrm>
            <a:custGeom>
              <a:avLst/>
              <a:gdLst/>
              <a:ahLst/>
              <a:cxnLst/>
              <a:rect l="l" t="t" r="r" b="b"/>
              <a:pathLst>
                <a:path w="880744" h="266700">
                  <a:moveTo>
                    <a:pt x="880417" y="0"/>
                  </a:moveTo>
                  <a:lnTo>
                    <a:pt x="827207" y="1929"/>
                  </a:lnTo>
                  <a:lnTo>
                    <a:pt x="776690" y="7450"/>
                  </a:lnTo>
                  <a:lnTo>
                    <a:pt x="728579" y="16164"/>
                  </a:lnTo>
                  <a:lnTo>
                    <a:pt x="682586" y="27672"/>
                  </a:lnTo>
                  <a:lnTo>
                    <a:pt x="638423" y="41574"/>
                  </a:lnTo>
                  <a:lnTo>
                    <a:pt x="595803" y="57472"/>
                  </a:lnTo>
                  <a:lnTo>
                    <a:pt x="554437" y="74967"/>
                  </a:lnTo>
                  <a:lnTo>
                    <a:pt x="514039" y="93659"/>
                  </a:lnTo>
                  <a:lnTo>
                    <a:pt x="474321" y="113149"/>
                  </a:lnTo>
                  <a:lnTo>
                    <a:pt x="434994" y="133038"/>
                  </a:lnTo>
                  <a:lnTo>
                    <a:pt x="395772" y="152928"/>
                  </a:lnTo>
                  <a:lnTo>
                    <a:pt x="356366" y="172418"/>
                  </a:lnTo>
                  <a:lnTo>
                    <a:pt x="316490" y="191110"/>
                  </a:lnTo>
                  <a:lnTo>
                    <a:pt x="275854" y="208604"/>
                  </a:lnTo>
                  <a:lnTo>
                    <a:pt x="234172" y="224503"/>
                  </a:lnTo>
                  <a:lnTo>
                    <a:pt x="191157" y="238405"/>
                  </a:lnTo>
                  <a:lnTo>
                    <a:pt x="146519" y="249913"/>
                  </a:lnTo>
                  <a:lnTo>
                    <a:pt x="99972" y="258627"/>
                  </a:lnTo>
                  <a:lnTo>
                    <a:pt x="51228" y="264148"/>
                  </a:lnTo>
                  <a:lnTo>
                    <a:pt x="0" y="266077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454933" y="99234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502" y="58134"/>
            <a:ext cx="1955164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45">
                <a:solidFill>
                  <a:srgbClr val="3333B2"/>
                </a:solidFill>
              </a:rPr>
              <a:t>Problem</a:t>
            </a:r>
            <a:r>
              <a:rPr dirty="0" sz="2050" spc="-30">
                <a:solidFill>
                  <a:srgbClr val="3333B2"/>
                </a:solidFill>
              </a:rPr>
              <a:t> </a:t>
            </a:r>
            <a:r>
              <a:rPr dirty="0" sz="2050" spc="-130">
                <a:solidFill>
                  <a:srgbClr val="3333B2"/>
                </a:solidFill>
              </a:rPr>
              <a:t>Variations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521999" y="1701529"/>
            <a:ext cx="908050" cy="281305"/>
          </a:xfrm>
          <a:prstGeom prst="rect">
            <a:avLst/>
          </a:prstGeom>
          <a:ln w="36000">
            <a:solidFill>
              <a:srgbClr val="006EB8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75"/>
              </a:spcBef>
            </a:pPr>
            <a:r>
              <a:rPr dirty="0" sz="1400" spc="-65">
                <a:latin typeface="Trebuchet MS"/>
                <a:cs typeface="Trebuchet MS"/>
              </a:rPr>
              <a:t>knapsack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999" y="780041"/>
            <a:ext cx="908050" cy="496570"/>
          </a:xfrm>
          <a:prstGeom prst="rect">
            <a:avLst/>
          </a:prstGeom>
          <a:ln w="36000">
            <a:solidFill>
              <a:srgbClr val="006EB8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123825" marR="106680" indent="-9525">
              <a:lnSpc>
                <a:spcPct val="100800"/>
              </a:lnSpc>
              <a:spcBef>
                <a:spcPts val="65"/>
              </a:spcBef>
            </a:pPr>
            <a:r>
              <a:rPr dirty="0" sz="1400" spc="-75">
                <a:latin typeface="Trebuchet MS"/>
                <a:cs typeface="Trebuchet MS"/>
              </a:rPr>
              <a:t>fractional  </a:t>
            </a:r>
            <a:r>
              <a:rPr dirty="0" sz="1400" spc="-65">
                <a:latin typeface="Trebuchet MS"/>
                <a:cs typeface="Trebuchet MS"/>
              </a:rPr>
              <a:t>knapsack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999" y="2407923"/>
            <a:ext cx="908050" cy="496570"/>
          </a:xfrm>
          <a:prstGeom prst="rect">
            <a:avLst/>
          </a:prstGeom>
          <a:ln w="36000">
            <a:solidFill>
              <a:srgbClr val="006EB8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123825" marR="115570" indent="53975">
              <a:lnSpc>
                <a:spcPct val="100800"/>
              </a:lnSpc>
              <a:spcBef>
                <a:spcPts val="65"/>
              </a:spcBef>
            </a:pPr>
            <a:r>
              <a:rPr dirty="0" sz="1400" spc="-100">
                <a:latin typeface="Trebuchet MS"/>
                <a:cs typeface="Trebuchet MS"/>
              </a:rPr>
              <a:t>discrete  </a:t>
            </a:r>
            <a:r>
              <a:rPr dirty="0" sz="1400" spc="-65">
                <a:latin typeface="Trebuchet MS"/>
                <a:cs typeface="Trebuchet MS"/>
              </a:rPr>
              <a:t>knapsack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04095" y="1294182"/>
            <a:ext cx="144145" cy="389890"/>
            <a:chOff x="904095" y="1294182"/>
            <a:chExt cx="144145" cy="389890"/>
          </a:xfrm>
        </p:grpSpPr>
        <p:sp>
          <p:nvSpPr>
            <p:cNvPr id="7" name="object 7"/>
            <p:cNvSpPr/>
            <p:nvPr/>
          </p:nvSpPr>
          <p:spPr>
            <a:xfrm>
              <a:off x="975866" y="1319339"/>
              <a:ext cx="0" cy="364490"/>
            </a:xfrm>
            <a:custGeom>
              <a:avLst/>
              <a:gdLst/>
              <a:ahLst/>
              <a:cxnLst/>
              <a:rect l="l" t="t" r="r" b="b"/>
              <a:pathLst>
                <a:path w="0" h="364489">
                  <a:moveTo>
                    <a:pt x="0" y="364190"/>
                  </a:moveTo>
                  <a:lnTo>
                    <a:pt x="0" y="0"/>
                  </a:lnTo>
                </a:path>
              </a:pathLst>
            </a:custGeom>
            <a:ln w="36000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04095" y="1294182"/>
              <a:ext cx="143542" cy="825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904095" y="2000576"/>
            <a:ext cx="144145" cy="389890"/>
            <a:chOff x="904095" y="2000576"/>
            <a:chExt cx="144145" cy="389890"/>
          </a:xfrm>
        </p:grpSpPr>
        <p:sp>
          <p:nvSpPr>
            <p:cNvPr id="10" name="object 10"/>
            <p:cNvSpPr/>
            <p:nvPr/>
          </p:nvSpPr>
          <p:spPr>
            <a:xfrm>
              <a:off x="975866" y="2000576"/>
              <a:ext cx="0" cy="364490"/>
            </a:xfrm>
            <a:custGeom>
              <a:avLst/>
              <a:gdLst/>
              <a:ahLst/>
              <a:cxnLst/>
              <a:rect l="l" t="t" r="r" b="b"/>
              <a:pathLst>
                <a:path w="0" h="364489">
                  <a:moveTo>
                    <a:pt x="0" y="0"/>
                  </a:moveTo>
                  <a:lnTo>
                    <a:pt x="0" y="364190"/>
                  </a:lnTo>
                </a:path>
              </a:pathLst>
            </a:custGeom>
            <a:ln w="36000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04095" y="2307338"/>
              <a:ext cx="143542" cy="825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090280" y="1355166"/>
            <a:ext cx="1846580" cy="154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158115">
              <a:lnSpc>
                <a:spcPts val="1545"/>
              </a:lnSpc>
              <a:tabLst>
                <a:tab pos="785495" algn="l"/>
              </a:tabLst>
            </a:pPr>
            <a:r>
              <a:rPr dirty="0" sz="1400" spc="-80">
                <a:latin typeface="Trebuchet MS"/>
                <a:cs typeface="Trebuchet MS"/>
              </a:rPr>
              <a:t>wit</a:t>
            </a:r>
            <a:r>
              <a:rPr dirty="0" sz="1400" spc="-85">
                <a:latin typeface="Trebuchet MS"/>
                <a:cs typeface="Trebuchet MS"/>
              </a:rPr>
              <a:t>h</a:t>
            </a:r>
            <a:r>
              <a:rPr dirty="0" sz="1400">
                <a:latin typeface="Trebuchet MS"/>
                <a:cs typeface="Trebuchet MS"/>
              </a:rPr>
              <a:t>	</a:t>
            </a:r>
            <a:r>
              <a:rPr dirty="0" sz="1400" spc="-90">
                <a:latin typeface="Trebuchet MS"/>
                <a:cs typeface="Trebuchet MS"/>
              </a:rPr>
              <a:t>unlimited</a:t>
            </a:r>
            <a:endParaRPr sz="1400">
              <a:latin typeface="Trebuchet MS"/>
              <a:cs typeface="Trebuchet MS"/>
            </a:endParaRPr>
          </a:p>
          <a:p>
            <a:pPr algn="r" marR="125095">
              <a:lnSpc>
                <a:spcPct val="100000"/>
              </a:lnSpc>
              <a:spcBef>
                <a:spcPts val="10"/>
              </a:spcBef>
              <a:tabLst>
                <a:tab pos="1009015" algn="l"/>
              </a:tabLst>
            </a:pPr>
            <a:r>
              <a:rPr dirty="0" sz="1400" spc="-100">
                <a:latin typeface="Trebuchet MS"/>
                <a:cs typeface="Trebuchet MS"/>
              </a:rPr>
              <a:t>re</a:t>
            </a:r>
            <a:r>
              <a:rPr dirty="0" sz="1400" spc="-85">
                <a:latin typeface="Trebuchet MS"/>
                <a:cs typeface="Trebuchet MS"/>
              </a:rPr>
              <a:t>p</a:t>
            </a:r>
            <a:r>
              <a:rPr dirty="0" sz="1400" spc="-75">
                <a:latin typeface="Trebuchet MS"/>
                <a:cs typeface="Trebuchet MS"/>
              </a:rPr>
              <a:t>etitions</a:t>
            </a:r>
            <a:r>
              <a:rPr dirty="0" sz="1400">
                <a:latin typeface="Trebuchet MS"/>
                <a:cs typeface="Trebuchet MS"/>
              </a:rPr>
              <a:t>	</a:t>
            </a:r>
            <a:r>
              <a:rPr dirty="0" sz="1400" spc="-80">
                <a:latin typeface="Trebuchet MS"/>
                <a:cs typeface="Trebuchet MS"/>
              </a:rPr>
              <a:t>quantities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rebuchet MS"/>
              <a:cs typeface="Trebuchet MS"/>
            </a:endParaRPr>
          </a:p>
          <a:p>
            <a:pPr indent="103505">
              <a:lnSpc>
                <a:spcPts val="1410"/>
              </a:lnSpc>
              <a:tabLst>
                <a:tab pos="1009015" algn="l"/>
              </a:tabLst>
            </a:pPr>
            <a:r>
              <a:rPr dirty="0" baseline="11904" sz="2100" spc="-112">
                <a:latin typeface="Trebuchet MS"/>
                <a:cs typeface="Trebuchet MS"/>
              </a:rPr>
              <a:t>without	</a:t>
            </a:r>
            <a:r>
              <a:rPr dirty="0" sz="1400" spc="-95">
                <a:latin typeface="Trebuchet MS"/>
                <a:cs typeface="Trebuchet MS"/>
              </a:rPr>
              <a:t>one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100">
                <a:latin typeface="Trebuchet MS"/>
                <a:cs typeface="Trebuchet MS"/>
              </a:rPr>
              <a:t>each  </a:t>
            </a:r>
            <a:r>
              <a:rPr dirty="0" sz="1400" spc="-80">
                <a:latin typeface="Trebuchet MS"/>
                <a:cs typeface="Trebuchet MS"/>
              </a:rPr>
              <a:t>repetitions	</a:t>
            </a:r>
            <a:r>
              <a:rPr dirty="0" baseline="-11904" sz="2100" spc="-142">
                <a:latin typeface="Trebuchet MS"/>
                <a:cs typeface="Trebuchet MS"/>
              </a:rPr>
              <a:t>item</a:t>
            </a:r>
            <a:endParaRPr baseline="-11904" sz="21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29733" y="1309909"/>
            <a:ext cx="1566545" cy="1612265"/>
            <a:chOff x="1429733" y="1309909"/>
            <a:chExt cx="1566545" cy="1612265"/>
          </a:xfrm>
        </p:grpSpPr>
        <p:sp>
          <p:nvSpPr>
            <p:cNvPr id="14" name="object 14"/>
            <p:cNvSpPr/>
            <p:nvPr/>
          </p:nvSpPr>
          <p:spPr>
            <a:xfrm>
              <a:off x="1447733" y="1327909"/>
              <a:ext cx="1530350" cy="1576705"/>
            </a:xfrm>
            <a:custGeom>
              <a:avLst/>
              <a:gdLst/>
              <a:ahLst/>
              <a:cxnLst/>
              <a:rect l="l" t="t" r="r" b="b"/>
              <a:pathLst>
                <a:path w="1530350" h="1576705">
                  <a:moveTo>
                    <a:pt x="514289" y="496143"/>
                  </a:moveTo>
                  <a:lnTo>
                    <a:pt x="1530024" y="496143"/>
                  </a:lnTo>
                  <a:lnTo>
                    <a:pt x="1530024" y="0"/>
                  </a:lnTo>
                  <a:lnTo>
                    <a:pt x="514289" y="0"/>
                  </a:lnTo>
                  <a:lnTo>
                    <a:pt x="514289" y="496143"/>
                  </a:lnTo>
                  <a:close/>
                </a:path>
                <a:path w="1530350" h="1576705">
                  <a:moveTo>
                    <a:pt x="514289" y="1576157"/>
                  </a:moveTo>
                  <a:lnTo>
                    <a:pt x="1530024" y="1576157"/>
                  </a:lnTo>
                  <a:lnTo>
                    <a:pt x="1530024" y="1080014"/>
                  </a:lnTo>
                  <a:lnTo>
                    <a:pt x="514289" y="1080014"/>
                  </a:lnTo>
                  <a:lnTo>
                    <a:pt x="514289" y="1576157"/>
                  </a:lnTo>
                  <a:close/>
                </a:path>
                <a:path w="1530350" h="1576705">
                  <a:moveTo>
                    <a:pt x="0" y="1328085"/>
                  </a:moveTo>
                  <a:lnTo>
                    <a:pt x="485739" y="271007"/>
                  </a:lnTo>
                </a:path>
              </a:pathLst>
            </a:custGeom>
            <a:ln w="36000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848672" y="1574655"/>
              <a:ext cx="133540" cy="1019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47733" y="2655995"/>
              <a:ext cx="442595" cy="0"/>
            </a:xfrm>
            <a:custGeom>
              <a:avLst/>
              <a:gdLst/>
              <a:ahLst/>
              <a:cxnLst/>
              <a:rect l="l" t="t" r="r" b="b"/>
              <a:pathLst>
                <a:path w="442594" h="0">
                  <a:moveTo>
                    <a:pt x="0" y="0"/>
                  </a:moveTo>
                  <a:lnTo>
                    <a:pt x="442280" y="0"/>
                  </a:lnTo>
                </a:path>
              </a:pathLst>
            </a:custGeom>
            <a:ln w="36000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861427" y="2584224"/>
              <a:ext cx="82585" cy="1435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405189" y="614398"/>
            <a:ext cx="12382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95">
                <a:latin typeface="Trebuchet MS"/>
                <a:cs typeface="Trebuchet MS"/>
              </a:rPr>
              <a:t>greedy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algorithm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447733" y="753038"/>
            <a:ext cx="903605" cy="318135"/>
            <a:chOff x="1447733" y="753038"/>
            <a:chExt cx="903605" cy="318135"/>
          </a:xfrm>
        </p:grpSpPr>
        <p:sp>
          <p:nvSpPr>
            <p:cNvPr id="20" name="object 20"/>
            <p:cNvSpPr/>
            <p:nvPr/>
          </p:nvSpPr>
          <p:spPr>
            <a:xfrm>
              <a:off x="1461640" y="762038"/>
              <a:ext cx="880744" cy="266700"/>
            </a:xfrm>
            <a:custGeom>
              <a:avLst/>
              <a:gdLst/>
              <a:ahLst/>
              <a:cxnLst/>
              <a:rect l="l" t="t" r="r" b="b"/>
              <a:pathLst>
                <a:path w="880744" h="266700">
                  <a:moveTo>
                    <a:pt x="880417" y="0"/>
                  </a:moveTo>
                  <a:lnTo>
                    <a:pt x="827207" y="1929"/>
                  </a:lnTo>
                  <a:lnTo>
                    <a:pt x="776690" y="7450"/>
                  </a:lnTo>
                  <a:lnTo>
                    <a:pt x="728579" y="16164"/>
                  </a:lnTo>
                  <a:lnTo>
                    <a:pt x="682586" y="27672"/>
                  </a:lnTo>
                  <a:lnTo>
                    <a:pt x="638423" y="41574"/>
                  </a:lnTo>
                  <a:lnTo>
                    <a:pt x="595803" y="57472"/>
                  </a:lnTo>
                  <a:lnTo>
                    <a:pt x="554437" y="74967"/>
                  </a:lnTo>
                  <a:lnTo>
                    <a:pt x="514039" y="93659"/>
                  </a:lnTo>
                  <a:lnTo>
                    <a:pt x="474321" y="113149"/>
                  </a:lnTo>
                  <a:lnTo>
                    <a:pt x="434994" y="133038"/>
                  </a:lnTo>
                  <a:lnTo>
                    <a:pt x="395772" y="152928"/>
                  </a:lnTo>
                  <a:lnTo>
                    <a:pt x="356366" y="172418"/>
                  </a:lnTo>
                  <a:lnTo>
                    <a:pt x="316490" y="191110"/>
                  </a:lnTo>
                  <a:lnTo>
                    <a:pt x="275854" y="208604"/>
                  </a:lnTo>
                  <a:lnTo>
                    <a:pt x="234172" y="224503"/>
                  </a:lnTo>
                  <a:lnTo>
                    <a:pt x="191157" y="238405"/>
                  </a:lnTo>
                  <a:lnTo>
                    <a:pt x="146519" y="249913"/>
                  </a:lnTo>
                  <a:lnTo>
                    <a:pt x="99972" y="258627"/>
                  </a:lnTo>
                  <a:lnTo>
                    <a:pt x="51228" y="264148"/>
                  </a:lnTo>
                  <a:lnTo>
                    <a:pt x="0" y="266077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454933" y="99234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890014" y="1176044"/>
            <a:ext cx="2304415" cy="1800225"/>
          </a:xfrm>
          <a:prstGeom prst="rect">
            <a:avLst/>
          </a:prstGeom>
          <a:solidFill>
            <a:srgbClr val="0000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161925" marR="170815">
              <a:lnSpc>
                <a:spcPct val="100800"/>
              </a:lnSpc>
            </a:pP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greedy 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does 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not 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work 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for  discrete 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knapsack! 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will  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design a dynamic 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program-  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ming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solution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774" y="274066"/>
            <a:ext cx="4006850" cy="322580"/>
          </a:xfrm>
          <a:custGeom>
            <a:avLst/>
            <a:gdLst/>
            <a:ahLst/>
            <a:cxnLst/>
            <a:rect l="l" t="t" r="r" b="b"/>
            <a:pathLst>
              <a:path w="4006850" h="322580">
                <a:moveTo>
                  <a:pt x="0" y="322351"/>
                </a:moveTo>
                <a:lnTo>
                  <a:pt x="4006443" y="322351"/>
                </a:lnTo>
                <a:lnTo>
                  <a:pt x="4006443" y="0"/>
                </a:lnTo>
                <a:lnTo>
                  <a:pt x="0" y="0"/>
                </a:lnTo>
                <a:lnTo>
                  <a:pt x="0" y="322351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258313"/>
            <a:ext cx="74993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774" y="596417"/>
            <a:ext cx="4006850" cy="2493010"/>
          </a:xfrm>
          <a:custGeom>
            <a:avLst/>
            <a:gdLst/>
            <a:ahLst/>
            <a:cxnLst/>
            <a:rect l="l" t="t" r="r" b="b"/>
            <a:pathLst>
              <a:path w="4006850" h="2493010">
                <a:moveTo>
                  <a:pt x="4006443" y="0"/>
                </a:moveTo>
                <a:lnTo>
                  <a:pt x="0" y="0"/>
                </a:lnTo>
                <a:lnTo>
                  <a:pt x="0" y="2492755"/>
                </a:lnTo>
                <a:lnTo>
                  <a:pt x="4006443" y="2492755"/>
                </a:lnTo>
                <a:lnTo>
                  <a:pt x="4006443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3999" y="847504"/>
            <a:ext cx="1080135" cy="180340"/>
          </a:xfrm>
          <a:prstGeom prst="rect">
            <a:avLst/>
          </a:prstGeom>
          <a:solidFill>
            <a:srgbClr val="8DC63F"/>
          </a:solidFill>
          <a:ln w="17999">
            <a:solidFill>
              <a:srgbClr val="006EB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15"/>
              </a:lnSpc>
            </a:pPr>
            <a:r>
              <a:rPr dirty="0" sz="1400" spc="-55"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9896" y="575625"/>
            <a:ext cx="2882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LM Sans 12"/>
                <a:cs typeface="LM Sans 12"/>
              </a:rPr>
              <a:t>$</a:t>
            </a:r>
            <a:r>
              <a:rPr dirty="0" sz="1400" spc="-55">
                <a:latin typeface="Trebuchet MS"/>
                <a:cs typeface="Trebuchet MS"/>
              </a:rPr>
              <a:t>30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4014" y="847504"/>
            <a:ext cx="540385" cy="180340"/>
          </a:xfrm>
          <a:prstGeom prst="rect">
            <a:avLst/>
          </a:prstGeom>
          <a:solidFill>
            <a:srgbClr val="F26135"/>
          </a:solidFill>
          <a:ln w="17999">
            <a:solidFill>
              <a:srgbClr val="006EB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15"/>
              </a:lnSpc>
            </a:pPr>
            <a:r>
              <a:rPr dirty="0" sz="1400" spc="-55"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9899" y="575625"/>
            <a:ext cx="2882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LM Sans 12"/>
                <a:cs typeface="LM Sans 12"/>
              </a:rPr>
              <a:t>$</a:t>
            </a:r>
            <a:r>
              <a:rPr dirty="0" sz="1400" spc="-55">
                <a:latin typeface="Trebuchet MS"/>
                <a:cs typeface="Trebuchet MS"/>
              </a:rPr>
              <a:t>14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4018" y="847504"/>
            <a:ext cx="720090" cy="180340"/>
          </a:xfrm>
          <a:prstGeom prst="rect">
            <a:avLst/>
          </a:prstGeom>
          <a:solidFill>
            <a:srgbClr val="00B3B8"/>
          </a:solidFill>
          <a:ln w="17999">
            <a:solidFill>
              <a:srgbClr val="006EB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15"/>
              </a:lnSpc>
            </a:pPr>
            <a:r>
              <a:rPr dirty="0" sz="1400" spc="-55"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9892" y="575625"/>
            <a:ext cx="2882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LM Sans 12"/>
                <a:cs typeface="LM Sans 12"/>
              </a:rPr>
              <a:t>$</a:t>
            </a:r>
            <a:r>
              <a:rPr dirty="0" sz="1400" spc="-55">
                <a:latin typeface="Trebuchet MS"/>
                <a:cs typeface="Trebuchet MS"/>
              </a:rPr>
              <a:t>16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84029" y="847504"/>
            <a:ext cx="360045" cy="180340"/>
          </a:xfrm>
          <a:prstGeom prst="rect">
            <a:avLst/>
          </a:prstGeom>
          <a:solidFill>
            <a:srgbClr val="F49EC4"/>
          </a:solidFill>
          <a:ln w="17999">
            <a:solidFill>
              <a:srgbClr val="006EB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15"/>
              </a:lnSpc>
            </a:pPr>
            <a:r>
              <a:rPr dirty="0" sz="1400" spc="-55"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63302" y="575625"/>
            <a:ext cx="2019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LM Sans 12"/>
                <a:cs typeface="LM Sans 12"/>
              </a:rPr>
              <a:t>$</a:t>
            </a:r>
            <a:r>
              <a:rPr dirty="0" sz="1400" spc="-55">
                <a:latin typeface="Trebuchet MS"/>
                <a:cs typeface="Trebuchet MS"/>
              </a:rPr>
              <a:t>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4010" y="1387510"/>
            <a:ext cx="1800225" cy="180340"/>
          </a:xfrm>
          <a:prstGeom prst="rect">
            <a:avLst/>
          </a:prstGeom>
          <a:solidFill>
            <a:srgbClr val="E5F2E5"/>
          </a:solidFill>
          <a:ln w="17999">
            <a:solidFill>
              <a:srgbClr val="006EB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15"/>
              </a:lnSpc>
            </a:pPr>
            <a:r>
              <a:rPr dirty="0" sz="1400" spc="-55"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61654" y="1569362"/>
            <a:ext cx="68516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65">
                <a:latin typeface="Trebuchet MS"/>
                <a:cs typeface="Trebuchet MS"/>
              </a:rPr>
              <a:t>knapsack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774" y="274066"/>
            <a:ext cx="4006850" cy="322580"/>
          </a:xfrm>
          <a:custGeom>
            <a:avLst/>
            <a:gdLst/>
            <a:ahLst/>
            <a:cxnLst/>
            <a:rect l="l" t="t" r="r" b="b"/>
            <a:pathLst>
              <a:path w="4006850" h="322580">
                <a:moveTo>
                  <a:pt x="0" y="322351"/>
                </a:moveTo>
                <a:lnTo>
                  <a:pt x="4006443" y="322351"/>
                </a:lnTo>
                <a:lnTo>
                  <a:pt x="4006443" y="0"/>
                </a:lnTo>
                <a:lnTo>
                  <a:pt x="0" y="0"/>
                </a:lnTo>
                <a:lnTo>
                  <a:pt x="0" y="322351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258313"/>
            <a:ext cx="74993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774" y="596417"/>
            <a:ext cx="4006850" cy="2493010"/>
          </a:xfrm>
          <a:custGeom>
            <a:avLst/>
            <a:gdLst/>
            <a:ahLst/>
            <a:cxnLst/>
            <a:rect l="l" t="t" r="r" b="b"/>
            <a:pathLst>
              <a:path w="4006850" h="2493010">
                <a:moveTo>
                  <a:pt x="4006443" y="0"/>
                </a:moveTo>
                <a:lnTo>
                  <a:pt x="0" y="0"/>
                </a:lnTo>
                <a:lnTo>
                  <a:pt x="0" y="2492755"/>
                </a:lnTo>
                <a:lnTo>
                  <a:pt x="4006443" y="2492755"/>
                </a:lnTo>
                <a:lnTo>
                  <a:pt x="4006443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3999" y="847504"/>
            <a:ext cx="1080135" cy="180340"/>
          </a:xfrm>
          <a:prstGeom prst="rect">
            <a:avLst/>
          </a:prstGeom>
          <a:solidFill>
            <a:srgbClr val="8DC63F"/>
          </a:solidFill>
          <a:ln w="17999">
            <a:solidFill>
              <a:srgbClr val="006EB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15"/>
              </a:lnSpc>
            </a:pPr>
            <a:r>
              <a:rPr dirty="0" sz="1400" spc="-55"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9896" y="575625"/>
            <a:ext cx="2882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LM Sans 12"/>
                <a:cs typeface="LM Sans 12"/>
              </a:rPr>
              <a:t>$</a:t>
            </a:r>
            <a:r>
              <a:rPr dirty="0" sz="1400" spc="-55">
                <a:latin typeface="Trebuchet MS"/>
                <a:cs typeface="Trebuchet MS"/>
              </a:rPr>
              <a:t>30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4014" y="847504"/>
            <a:ext cx="540385" cy="180340"/>
          </a:xfrm>
          <a:prstGeom prst="rect">
            <a:avLst/>
          </a:prstGeom>
          <a:solidFill>
            <a:srgbClr val="F26135"/>
          </a:solidFill>
          <a:ln w="17999">
            <a:solidFill>
              <a:srgbClr val="006EB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15"/>
              </a:lnSpc>
            </a:pPr>
            <a:r>
              <a:rPr dirty="0" sz="1400" spc="-55"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9899" y="575625"/>
            <a:ext cx="2882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LM Sans 12"/>
                <a:cs typeface="LM Sans 12"/>
              </a:rPr>
              <a:t>$</a:t>
            </a:r>
            <a:r>
              <a:rPr dirty="0" sz="1400" spc="-55">
                <a:latin typeface="Trebuchet MS"/>
                <a:cs typeface="Trebuchet MS"/>
              </a:rPr>
              <a:t>14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4018" y="847504"/>
            <a:ext cx="720090" cy="180340"/>
          </a:xfrm>
          <a:prstGeom prst="rect">
            <a:avLst/>
          </a:prstGeom>
          <a:solidFill>
            <a:srgbClr val="00B3B8"/>
          </a:solidFill>
          <a:ln w="17999">
            <a:solidFill>
              <a:srgbClr val="006EB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15"/>
              </a:lnSpc>
            </a:pPr>
            <a:r>
              <a:rPr dirty="0" sz="1400" spc="-55"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9892" y="575625"/>
            <a:ext cx="2882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LM Sans 12"/>
                <a:cs typeface="LM Sans 12"/>
              </a:rPr>
              <a:t>$</a:t>
            </a:r>
            <a:r>
              <a:rPr dirty="0" sz="1400" spc="-55">
                <a:latin typeface="Trebuchet MS"/>
                <a:cs typeface="Trebuchet MS"/>
              </a:rPr>
              <a:t>16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84029" y="847504"/>
            <a:ext cx="360045" cy="180340"/>
          </a:xfrm>
          <a:prstGeom prst="rect">
            <a:avLst/>
          </a:prstGeom>
          <a:solidFill>
            <a:srgbClr val="F49EC4"/>
          </a:solidFill>
          <a:ln w="17999">
            <a:solidFill>
              <a:srgbClr val="006EB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15"/>
              </a:lnSpc>
            </a:pPr>
            <a:r>
              <a:rPr dirty="0" sz="1400" spc="-55"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63302" y="575625"/>
            <a:ext cx="2019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LM Sans 12"/>
                <a:cs typeface="LM Sans 12"/>
              </a:rPr>
              <a:t>$</a:t>
            </a:r>
            <a:r>
              <a:rPr dirty="0" sz="1400" spc="-55">
                <a:latin typeface="Trebuchet MS"/>
                <a:cs typeface="Trebuchet MS"/>
              </a:rPr>
              <a:t>9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04010" y="1378303"/>
            <a:ext cx="1800225" cy="198755"/>
            <a:chOff x="1404010" y="1378303"/>
            <a:chExt cx="1800225" cy="198755"/>
          </a:xfrm>
        </p:grpSpPr>
        <p:sp>
          <p:nvSpPr>
            <p:cNvPr id="14" name="object 14"/>
            <p:cNvSpPr/>
            <p:nvPr/>
          </p:nvSpPr>
          <p:spPr>
            <a:xfrm>
              <a:off x="1404010" y="1387510"/>
              <a:ext cx="1080135" cy="180340"/>
            </a:xfrm>
            <a:custGeom>
              <a:avLst/>
              <a:gdLst/>
              <a:ahLst/>
              <a:cxnLst/>
              <a:rect l="l" t="t" r="r" b="b"/>
              <a:pathLst>
                <a:path w="1080135" h="180340">
                  <a:moveTo>
                    <a:pt x="0" y="180002"/>
                  </a:moveTo>
                  <a:lnTo>
                    <a:pt x="0" y="0"/>
                  </a:lnTo>
                  <a:lnTo>
                    <a:pt x="1080008" y="0"/>
                  </a:lnTo>
                  <a:lnTo>
                    <a:pt x="1080008" y="180002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8DC6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484018" y="1387510"/>
              <a:ext cx="720090" cy="180340"/>
            </a:xfrm>
            <a:custGeom>
              <a:avLst/>
              <a:gdLst/>
              <a:ahLst/>
              <a:cxnLst/>
              <a:rect l="l" t="t" r="r" b="b"/>
              <a:pathLst>
                <a:path w="720089" h="180340">
                  <a:moveTo>
                    <a:pt x="0" y="180002"/>
                  </a:moveTo>
                  <a:lnTo>
                    <a:pt x="0" y="0"/>
                  </a:lnTo>
                  <a:lnTo>
                    <a:pt x="720013" y="0"/>
                  </a:lnTo>
                  <a:lnTo>
                    <a:pt x="720013" y="180002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00B3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484018" y="1387510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w="0" h="180340">
                  <a:moveTo>
                    <a:pt x="0" y="180002"/>
                  </a:moveTo>
                  <a:lnTo>
                    <a:pt x="0" y="0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801101" y="1119159"/>
            <a:ext cx="286385" cy="467359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99060" marR="5080" indent="-86995">
              <a:lnSpc>
                <a:spcPct val="104600"/>
              </a:lnSpc>
              <a:spcBef>
                <a:spcPts val="55"/>
              </a:spcBef>
            </a:pPr>
            <a:r>
              <a:rPr dirty="0" sz="1400" spc="-45">
                <a:latin typeface="Trebuchet MS"/>
                <a:cs typeface="Trebuchet MS"/>
              </a:rPr>
              <a:t>$30  </a:t>
            </a:r>
            <a:r>
              <a:rPr dirty="0" sz="1400" spc="-55"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87904" y="1342260"/>
            <a:ext cx="1123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01099" y="1119159"/>
            <a:ext cx="2863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latin typeface="Trebuchet MS"/>
                <a:cs typeface="Trebuchet MS"/>
              </a:rPr>
              <a:t>$16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04010" y="1387510"/>
            <a:ext cx="1800225" cy="180340"/>
          </a:xfrm>
          <a:custGeom>
            <a:avLst/>
            <a:gdLst/>
            <a:ahLst/>
            <a:cxnLst/>
            <a:rect l="l" t="t" r="r" b="b"/>
            <a:pathLst>
              <a:path w="1800225" h="180340">
                <a:moveTo>
                  <a:pt x="0" y="180002"/>
                </a:moveTo>
                <a:lnTo>
                  <a:pt x="0" y="0"/>
                </a:lnTo>
                <a:lnTo>
                  <a:pt x="1800021" y="0"/>
                </a:lnTo>
                <a:lnTo>
                  <a:pt x="1800021" y="180002"/>
                </a:lnTo>
                <a:lnTo>
                  <a:pt x="0" y="180002"/>
                </a:lnTo>
                <a:close/>
              </a:path>
            </a:pathLst>
          </a:custGeom>
          <a:ln w="17999">
            <a:solidFill>
              <a:srgbClr val="006E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53770" y="1328150"/>
            <a:ext cx="89661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80">
                <a:latin typeface="Trebuchet MS"/>
                <a:cs typeface="Trebuchet MS"/>
              </a:rPr>
              <a:t>w/o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repeats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58159" y="1347556"/>
            <a:ext cx="74866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85">
                <a:latin typeface="Trebuchet MS"/>
                <a:cs typeface="Trebuchet MS"/>
              </a:rPr>
              <a:t>total:</a:t>
            </a:r>
            <a:r>
              <a:rPr dirty="0" sz="1400" spc="125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$46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774" y="274066"/>
            <a:ext cx="4006850" cy="322580"/>
          </a:xfrm>
          <a:custGeom>
            <a:avLst/>
            <a:gdLst/>
            <a:ahLst/>
            <a:cxnLst/>
            <a:rect l="l" t="t" r="r" b="b"/>
            <a:pathLst>
              <a:path w="4006850" h="322580">
                <a:moveTo>
                  <a:pt x="0" y="322351"/>
                </a:moveTo>
                <a:lnTo>
                  <a:pt x="4006443" y="322351"/>
                </a:lnTo>
                <a:lnTo>
                  <a:pt x="4006443" y="0"/>
                </a:lnTo>
                <a:lnTo>
                  <a:pt x="0" y="0"/>
                </a:lnTo>
                <a:lnTo>
                  <a:pt x="0" y="322351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258313"/>
            <a:ext cx="74993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774" y="596417"/>
            <a:ext cx="4006850" cy="2493010"/>
          </a:xfrm>
          <a:custGeom>
            <a:avLst/>
            <a:gdLst/>
            <a:ahLst/>
            <a:cxnLst/>
            <a:rect l="l" t="t" r="r" b="b"/>
            <a:pathLst>
              <a:path w="4006850" h="2493010">
                <a:moveTo>
                  <a:pt x="4006443" y="0"/>
                </a:moveTo>
                <a:lnTo>
                  <a:pt x="0" y="0"/>
                </a:lnTo>
                <a:lnTo>
                  <a:pt x="0" y="2492755"/>
                </a:lnTo>
                <a:lnTo>
                  <a:pt x="4006443" y="2492755"/>
                </a:lnTo>
                <a:lnTo>
                  <a:pt x="4006443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3999" y="847504"/>
            <a:ext cx="1080135" cy="180340"/>
          </a:xfrm>
          <a:prstGeom prst="rect">
            <a:avLst/>
          </a:prstGeom>
          <a:solidFill>
            <a:srgbClr val="8DC63F"/>
          </a:solidFill>
          <a:ln w="17999">
            <a:solidFill>
              <a:srgbClr val="006EB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15"/>
              </a:lnSpc>
            </a:pPr>
            <a:r>
              <a:rPr dirty="0" sz="1400" spc="-55"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9896" y="575625"/>
            <a:ext cx="2882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LM Sans 12"/>
                <a:cs typeface="LM Sans 12"/>
              </a:rPr>
              <a:t>$</a:t>
            </a:r>
            <a:r>
              <a:rPr dirty="0" sz="1400" spc="-55">
                <a:latin typeface="Trebuchet MS"/>
                <a:cs typeface="Trebuchet MS"/>
              </a:rPr>
              <a:t>30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4014" y="847504"/>
            <a:ext cx="540385" cy="180340"/>
          </a:xfrm>
          <a:prstGeom prst="rect">
            <a:avLst/>
          </a:prstGeom>
          <a:solidFill>
            <a:srgbClr val="F26135"/>
          </a:solidFill>
          <a:ln w="17999">
            <a:solidFill>
              <a:srgbClr val="006EB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15"/>
              </a:lnSpc>
            </a:pPr>
            <a:r>
              <a:rPr dirty="0" sz="1400" spc="-55"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9899" y="575625"/>
            <a:ext cx="2882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LM Sans 12"/>
                <a:cs typeface="LM Sans 12"/>
              </a:rPr>
              <a:t>$</a:t>
            </a:r>
            <a:r>
              <a:rPr dirty="0" sz="1400" spc="-55">
                <a:latin typeface="Trebuchet MS"/>
                <a:cs typeface="Trebuchet MS"/>
              </a:rPr>
              <a:t>14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4018" y="847504"/>
            <a:ext cx="720090" cy="180340"/>
          </a:xfrm>
          <a:prstGeom prst="rect">
            <a:avLst/>
          </a:prstGeom>
          <a:solidFill>
            <a:srgbClr val="00B3B8"/>
          </a:solidFill>
          <a:ln w="17999">
            <a:solidFill>
              <a:srgbClr val="006EB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15"/>
              </a:lnSpc>
            </a:pPr>
            <a:r>
              <a:rPr dirty="0" sz="1400" spc="-55"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9892" y="575625"/>
            <a:ext cx="2882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LM Sans 12"/>
                <a:cs typeface="LM Sans 12"/>
              </a:rPr>
              <a:t>$</a:t>
            </a:r>
            <a:r>
              <a:rPr dirty="0" sz="1400" spc="-55">
                <a:latin typeface="Trebuchet MS"/>
                <a:cs typeface="Trebuchet MS"/>
              </a:rPr>
              <a:t>16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84029" y="847504"/>
            <a:ext cx="360045" cy="180340"/>
          </a:xfrm>
          <a:prstGeom prst="rect">
            <a:avLst/>
          </a:prstGeom>
          <a:solidFill>
            <a:srgbClr val="F49EC4"/>
          </a:solidFill>
          <a:ln w="17999">
            <a:solidFill>
              <a:srgbClr val="006EB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15"/>
              </a:lnSpc>
            </a:pPr>
            <a:r>
              <a:rPr dirty="0" sz="1400" spc="-55"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63302" y="575625"/>
            <a:ext cx="2019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LM Sans 12"/>
                <a:cs typeface="LM Sans 12"/>
              </a:rPr>
              <a:t>$</a:t>
            </a:r>
            <a:r>
              <a:rPr dirty="0" sz="1400" spc="-55">
                <a:latin typeface="Trebuchet MS"/>
                <a:cs typeface="Trebuchet MS"/>
              </a:rPr>
              <a:t>9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04010" y="1378303"/>
            <a:ext cx="1800225" cy="198755"/>
            <a:chOff x="1404010" y="1378303"/>
            <a:chExt cx="1800225" cy="198755"/>
          </a:xfrm>
        </p:grpSpPr>
        <p:sp>
          <p:nvSpPr>
            <p:cNvPr id="14" name="object 14"/>
            <p:cNvSpPr/>
            <p:nvPr/>
          </p:nvSpPr>
          <p:spPr>
            <a:xfrm>
              <a:off x="1404010" y="1387510"/>
              <a:ext cx="1080135" cy="180340"/>
            </a:xfrm>
            <a:custGeom>
              <a:avLst/>
              <a:gdLst/>
              <a:ahLst/>
              <a:cxnLst/>
              <a:rect l="l" t="t" r="r" b="b"/>
              <a:pathLst>
                <a:path w="1080135" h="180340">
                  <a:moveTo>
                    <a:pt x="0" y="180002"/>
                  </a:moveTo>
                  <a:lnTo>
                    <a:pt x="0" y="0"/>
                  </a:lnTo>
                  <a:lnTo>
                    <a:pt x="1080008" y="0"/>
                  </a:lnTo>
                  <a:lnTo>
                    <a:pt x="1080008" y="180002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8DC6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484018" y="1387510"/>
              <a:ext cx="720090" cy="180340"/>
            </a:xfrm>
            <a:custGeom>
              <a:avLst/>
              <a:gdLst/>
              <a:ahLst/>
              <a:cxnLst/>
              <a:rect l="l" t="t" r="r" b="b"/>
              <a:pathLst>
                <a:path w="720089" h="180340">
                  <a:moveTo>
                    <a:pt x="0" y="180002"/>
                  </a:moveTo>
                  <a:lnTo>
                    <a:pt x="0" y="0"/>
                  </a:lnTo>
                  <a:lnTo>
                    <a:pt x="720013" y="0"/>
                  </a:lnTo>
                  <a:lnTo>
                    <a:pt x="720013" y="180002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00B3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484018" y="1387510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w="0" h="180340">
                  <a:moveTo>
                    <a:pt x="0" y="180002"/>
                  </a:moveTo>
                  <a:lnTo>
                    <a:pt x="0" y="0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801101" y="1119159"/>
            <a:ext cx="286385" cy="467359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99060" marR="5080" indent="-86995">
              <a:lnSpc>
                <a:spcPct val="104600"/>
              </a:lnSpc>
              <a:spcBef>
                <a:spcPts val="55"/>
              </a:spcBef>
            </a:pPr>
            <a:r>
              <a:rPr dirty="0" sz="1400" spc="-45">
                <a:latin typeface="Trebuchet MS"/>
                <a:cs typeface="Trebuchet MS"/>
              </a:rPr>
              <a:t>$30  </a:t>
            </a:r>
            <a:r>
              <a:rPr dirty="0" sz="1400" spc="-55"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87904" y="1342260"/>
            <a:ext cx="1123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01099" y="1119159"/>
            <a:ext cx="2863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latin typeface="Trebuchet MS"/>
                <a:cs typeface="Trebuchet MS"/>
              </a:rPr>
              <a:t>$16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04010" y="1387510"/>
            <a:ext cx="1800225" cy="180340"/>
          </a:xfrm>
          <a:custGeom>
            <a:avLst/>
            <a:gdLst/>
            <a:ahLst/>
            <a:cxnLst/>
            <a:rect l="l" t="t" r="r" b="b"/>
            <a:pathLst>
              <a:path w="1800225" h="180340">
                <a:moveTo>
                  <a:pt x="0" y="180002"/>
                </a:moveTo>
                <a:lnTo>
                  <a:pt x="0" y="0"/>
                </a:lnTo>
                <a:lnTo>
                  <a:pt x="1800021" y="0"/>
                </a:lnTo>
                <a:lnTo>
                  <a:pt x="1800021" y="180002"/>
                </a:lnTo>
                <a:lnTo>
                  <a:pt x="0" y="180002"/>
                </a:lnTo>
                <a:close/>
              </a:path>
            </a:pathLst>
          </a:custGeom>
          <a:ln w="17999">
            <a:solidFill>
              <a:srgbClr val="006E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53770" y="1328150"/>
            <a:ext cx="89661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80">
                <a:latin typeface="Trebuchet MS"/>
                <a:cs typeface="Trebuchet MS"/>
              </a:rPr>
              <a:t>w/o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repeats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58159" y="1347556"/>
            <a:ext cx="74866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85">
                <a:latin typeface="Trebuchet MS"/>
                <a:cs typeface="Trebuchet MS"/>
              </a:rPr>
              <a:t>total:</a:t>
            </a:r>
            <a:r>
              <a:rPr dirty="0" sz="1400" spc="125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$46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01101" y="1749155"/>
            <a:ext cx="2863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latin typeface="Trebuchet MS"/>
                <a:cs typeface="Trebuchet MS"/>
              </a:rPr>
              <a:t>$30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395010" y="2008518"/>
          <a:ext cx="1827530" cy="198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35"/>
                <a:gridCol w="360045"/>
                <a:gridCol w="360044"/>
              </a:tblGrid>
              <a:tr h="180002"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  <a:solidFill>
                      <a:srgbClr val="8DC6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  <a:solidFill>
                      <a:srgbClr val="F49E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  <a:solidFill>
                      <a:srgbClr val="F49EC4"/>
                    </a:solidFill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2564498" y="1749155"/>
            <a:ext cx="5594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72110" algn="l"/>
              </a:tabLst>
            </a:pPr>
            <a:r>
              <a:rPr dirty="0" sz="1400" spc="-55">
                <a:latin typeface="Trebuchet MS"/>
                <a:cs typeface="Trebuchet MS"/>
              </a:rPr>
              <a:t>$9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$9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7380" y="1945662"/>
            <a:ext cx="72326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10">
                <a:latin typeface="Trebuchet MS"/>
                <a:cs typeface="Trebuchet MS"/>
              </a:rPr>
              <a:t>w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repeats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58159" y="1995561"/>
            <a:ext cx="74866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85">
                <a:latin typeface="Trebuchet MS"/>
                <a:cs typeface="Trebuchet MS"/>
              </a:rPr>
              <a:t>total:</a:t>
            </a:r>
            <a:r>
              <a:rPr dirty="0" sz="1400" spc="125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$48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774" y="274066"/>
            <a:ext cx="4006850" cy="322580"/>
          </a:xfrm>
          <a:custGeom>
            <a:avLst/>
            <a:gdLst/>
            <a:ahLst/>
            <a:cxnLst/>
            <a:rect l="l" t="t" r="r" b="b"/>
            <a:pathLst>
              <a:path w="4006850" h="322580">
                <a:moveTo>
                  <a:pt x="0" y="322351"/>
                </a:moveTo>
                <a:lnTo>
                  <a:pt x="4006443" y="322351"/>
                </a:lnTo>
                <a:lnTo>
                  <a:pt x="4006443" y="0"/>
                </a:lnTo>
                <a:lnTo>
                  <a:pt x="0" y="0"/>
                </a:lnTo>
                <a:lnTo>
                  <a:pt x="0" y="322351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258313"/>
            <a:ext cx="74993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774" y="596417"/>
            <a:ext cx="4006850" cy="2493010"/>
          </a:xfrm>
          <a:custGeom>
            <a:avLst/>
            <a:gdLst/>
            <a:ahLst/>
            <a:cxnLst/>
            <a:rect l="l" t="t" r="r" b="b"/>
            <a:pathLst>
              <a:path w="4006850" h="2493010">
                <a:moveTo>
                  <a:pt x="4006443" y="0"/>
                </a:moveTo>
                <a:lnTo>
                  <a:pt x="0" y="0"/>
                </a:lnTo>
                <a:lnTo>
                  <a:pt x="0" y="2492755"/>
                </a:lnTo>
                <a:lnTo>
                  <a:pt x="4006443" y="2492755"/>
                </a:lnTo>
                <a:lnTo>
                  <a:pt x="4006443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3999" y="847504"/>
            <a:ext cx="1080135" cy="180340"/>
          </a:xfrm>
          <a:prstGeom prst="rect">
            <a:avLst/>
          </a:prstGeom>
          <a:solidFill>
            <a:srgbClr val="8DC63F"/>
          </a:solidFill>
          <a:ln w="17999">
            <a:solidFill>
              <a:srgbClr val="006EB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15"/>
              </a:lnSpc>
            </a:pPr>
            <a:r>
              <a:rPr dirty="0" sz="1400" spc="-55"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9896" y="575625"/>
            <a:ext cx="2882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LM Sans 12"/>
                <a:cs typeface="LM Sans 12"/>
              </a:rPr>
              <a:t>$</a:t>
            </a:r>
            <a:r>
              <a:rPr dirty="0" sz="1400" spc="-55">
                <a:latin typeface="Trebuchet MS"/>
                <a:cs typeface="Trebuchet MS"/>
              </a:rPr>
              <a:t>30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4014" y="847504"/>
            <a:ext cx="540385" cy="180340"/>
          </a:xfrm>
          <a:prstGeom prst="rect">
            <a:avLst/>
          </a:prstGeom>
          <a:solidFill>
            <a:srgbClr val="F26135"/>
          </a:solidFill>
          <a:ln w="17999">
            <a:solidFill>
              <a:srgbClr val="006EB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15"/>
              </a:lnSpc>
            </a:pPr>
            <a:r>
              <a:rPr dirty="0" sz="1400" spc="-55"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9899" y="575625"/>
            <a:ext cx="2882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LM Sans 12"/>
                <a:cs typeface="LM Sans 12"/>
              </a:rPr>
              <a:t>$</a:t>
            </a:r>
            <a:r>
              <a:rPr dirty="0" sz="1400" spc="-55">
                <a:latin typeface="Trebuchet MS"/>
                <a:cs typeface="Trebuchet MS"/>
              </a:rPr>
              <a:t>14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4018" y="847504"/>
            <a:ext cx="720090" cy="180340"/>
          </a:xfrm>
          <a:prstGeom prst="rect">
            <a:avLst/>
          </a:prstGeom>
          <a:solidFill>
            <a:srgbClr val="00B3B8"/>
          </a:solidFill>
          <a:ln w="17999">
            <a:solidFill>
              <a:srgbClr val="006EB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15"/>
              </a:lnSpc>
            </a:pPr>
            <a:r>
              <a:rPr dirty="0" sz="1400" spc="-55"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9892" y="575625"/>
            <a:ext cx="2882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LM Sans 12"/>
                <a:cs typeface="LM Sans 12"/>
              </a:rPr>
              <a:t>$</a:t>
            </a:r>
            <a:r>
              <a:rPr dirty="0" sz="1400" spc="-55">
                <a:latin typeface="Trebuchet MS"/>
                <a:cs typeface="Trebuchet MS"/>
              </a:rPr>
              <a:t>16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84029" y="847504"/>
            <a:ext cx="360045" cy="180340"/>
          </a:xfrm>
          <a:prstGeom prst="rect">
            <a:avLst/>
          </a:prstGeom>
          <a:solidFill>
            <a:srgbClr val="F49EC4"/>
          </a:solidFill>
          <a:ln w="17999">
            <a:solidFill>
              <a:srgbClr val="006EB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15"/>
              </a:lnSpc>
            </a:pPr>
            <a:r>
              <a:rPr dirty="0" sz="1400" spc="-55"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63302" y="575625"/>
            <a:ext cx="2019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LM Sans 12"/>
                <a:cs typeface="LM Sans 12"/>
              </a:rPr>
              <a:t>$</a:t>
            </a:r>
            <a:r>
              <a:rPr dirty="0" sz="1400" spc="-55">
                <a:latin typeface="Trebuchet MS"/>
                <a:cs typeface="Trebuchet MS"/>
              </a:rPr>
              <a:t>9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04010" y="1378303"/>
            <a:ext cx="1800225" cy="198755"/>
            <a:chOff x="1404010" y="1378303"/>
            <a:chExt cx="1800225" cy="198755"/>
          </a:xfrm>
        </p:grpSpPr>
        <p:sp>
          <p:nvSpPr>
            <p:cNvPr id="14" name="object 14"/>
            <p:cNvSpPr/>
            <p:nvPr/>
          </p:nvSpPr>
          <p:spPr>
            <a:xfrm>
              <a:off x="1404010" y="1387510"/>
              <a:ext cx="1080135" cy="180340"/>
            </a:xfrm>
            <a:custGeom>
              <a:avLst/>
              <a:gdLst/>
              <a:ahLst/>
              <a:cxnLst/>
              <a:rect l="l" t="t" r="r" b="b"/>
              <a:pathLst>
                <a:path w="1080135" h="180340">
                  <a:moveTo>
                    <a:pt x="0" y="180002"/>
                  </a:moveTo>
                  <a:lnTo>
                    <a:pt x="0" y="0"/>
                  </a:lnTo>
                  <a:lnTo>
                    <a:pt x="1080008" y="0"/>
                  </a:lnTo>
                  <a:lnTo>
                    <a:pt x="1080008" y="180002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8DC6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484018" y="1387510"/>
              <a:ext cx="720090" cy="180340"/>
            </a:xfrm>
            <a:custGeom>
              <a:avLst/>
              <a:gdLst/>
              <a:ahLst/>
              <a:cxnLst/>
              <a:rect l="l" t="t" r="r" b="b"/>
              <a:pathLst>
                <a:path w="720089" h="180340">
                  <a:moveTo>
                    <a:pt x="0" y="180002"/>
                  </a:moveTo>
                  <a:lnTo>
                    <a:pt x="0" y="0"/>
                  </a:lnTo>
                  <a:lnTo>
                    <a:pt x="720013" y="0"/>
                  </a:lnTo>
                  <a:lnTo>
                    <a:pt x="720013" y="180002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00B3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484018" y="1387510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w="0" h="180340">
                  <a:moveTo>
                    <a:pt x="0" y="180002"/>
                  </a:moveTo>
                  <a:lnTo>
                    <a:pt x="0" y="0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801101" y="1119159"/>
            <a:ext cx="286385" cy="467359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99060" marR="5080" indent="-86995">
              <a:lnSpc>
                <a:spcPct val="104600"/>
              </a:lnSpc>
              <a:spcBef>
                <a:spcPts val="55"/>
              </a:spcBef>
            </a:pPr>
            <a:r>
              <a:rPr dirty="0" sz="1400" spc="-45">
                <a:latin typeface="Trebuchet MS"/>
                <a:cs typeface="Trebuchet MS"/>
              </a:rPr>
              <a:t>$30  </a:t>
            </a:r>
            <a:r>
              <a:rPr dirty="0" sz="1400" spc="-55"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87904" y="1342260"/>
            <a:ext cx="1123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01099" y="1119159"/>
            <a:ext cx="2863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latin typeface="Trebuchet MS"/>
                <a:cs typeface="Trebuchet MS"/>
              </a:rPr>
              <a:t>$16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04010" y="1387510"/>
            <a:ext cx="1800225" cy="180340"/>
          </a:xfrm>
          <a:custGeom>
            <a:avLst/>
            <a:gdLst/>
            <a:ahLst/>
            <a:cxnLst/>
            <a:rect l="l" t="t" r="r" b="b"/>
            <a:pathLst>
              <a:path w="1800225" h="180340">
                <a:moveTo>
                  <a:pt x="0" y="180002"/>
                </a:moveTo>
                <a:lnTo>
                  <a:pt x="0" y="0"/>
                </a:lnTo>
                <a:lnTo>
                  <a:pt x="1800021" y="0"/>
                </a:lnTo>
                <a:lnTo>
                  <a:pt x="1800021" y="180002"/>
                </a:lnTo>
                <a:lnTo>
                  <a:pt x="0" y="180002"/>
                </a:lnTo>
                <a:close/>
              </a:path>
            </a:pathLst>
          </a:custGeom>
          <a:ln w="17999">
            <a:solidFill>
              <a:srgbClr val="006E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53770" y="1328150"/>
            <a:ext cx="89661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80">
                <a:latin typeface="Trebuchet MS"/>
                <a:cs typeface="Trebuchet MS"/>
              </a:rPr>
              <a:t>w/o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repeats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58159" y="1347556"/>
            <a:ext cx="74866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85">
                <a:latin typeface="Trebuchet MS"/>
                <a:cs typeface="Trebuchet MS"/>
              </a:rPr>
              <a:t>total:</a:t>
            </a:r>
            <a:r>
              <a:rPr dirty="0" sz="1400" spc="125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$46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01101" y="1749155"/>
            <a:ext cx="2863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latin typeface="Trebuchet MS"/>
                <a:cs typeface="Trebuchet MS"/>
              </a:rPr>
              <a:t>$30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395010" y="2008518"/>
          <a:ext cx="1827530" cy="198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35"/>
                <a:gridCol w="360045"/>
                <a:gridCol w="360044"/>
              </a:tblGrid>
              <a:tr h="180002"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  <a:solidFill>
                      <a:srgbClr val="8DC6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  <a:solidFill>
                      <a:srgbClr val="F49E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  <a:solidFill>
                      <a:srgbClr val="F49EC4"/>
                    </a:solidFill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2564498" y="1749155"/>
            <a:ext cx="5594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72110" algn="l"/>
              </a:tabLst>
            </a:pPr>
            <a:r>
              <a:rPr dirty="0" sz="1400" spc="-55">
                <a:latin typeface="Trebuchet MS"/>
                <a:cs typeface="Trebuchet MS"/>
              </a:rPr>
              <a:t>$9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$9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7380" y="1945662"/>
            <a:ext cx="72326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10">
                <a:latin typeface="Trebuchet MS"/>
                <a:cs typeface="Trebuchet MS"/>
              </a:rPr>
              <a:t>w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repeats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58159" y="1995561"/>
            <a:ext cx="74866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85">
                <a:latin typeface="Trebuchet MS"/>
                <a:cs typeface="Trebuchet MS"/>
              </a:rPr>
              <a:t>total:</a:t>
            </a:r>
            <a:r>
              <a:rPr dirty="0" sz="1400" spc="125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$48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6302" y="2607561"/>
            <a:ext cx="7035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80">
                <a:latin typeface="Trebuchet MS"/>
                <a:cs typeface="Trebuchet MS"/>
              </a:rPr>
              <a:t>fractional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01101" y="2379152"/>
            <a:ext cx="2863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latin typeface="Trebuchet MS"/>
                <a:cs typeface="Trebuchet MS"/>
              </a:rPr>
              <a:t>$30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5010" y="2638531"/>
          <a:ext cx="1827530" cy="198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35"/>
                <a:gridCol w="540385"/>
                <a:gridCol w="180339"/>
              </a:tblGrid>
              <a:tr h="179997"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  <a:solidFill>
                      <a:srgbClr val="8DC6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  <a:solidFill>
                      <a:srgbClr val="F26135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31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  <a:solidFill>
                      <a:srgbClr val="F49EC4"/>
                    </a:solidFill>
                  </a:tcPr>
                </a:tc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2611094" y="2379152"/>
            <a:ext cx="67056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latin typeface="Trebuchet MS"/>
                <a:cs typeface="Trebuchet MS"/>
              </a:rPr>
              <a:t>$14</a:t>
            </a:r>
            <a:r>
              <a:rPr dirty="0" sz="1400" spc="100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$4</a:t>
            </a:r>
            <a:r>
              <a:rPr dirty="0" sz="1400" spc="-40" i="1">
                <a:latin typeface="LM Sans 12"/>
                <a:cs typeface="LM Sans 12"/>
              </a:rPr>
              <a:t>.</a:t>
            </a:r>
            <a:r>
              <a:rPr dirty="0" sz="1400" spc="-40"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58159" y="2625557"/>
            <a:ext cx="88391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85">
                <a:latin typeface="Trebuchet MS"/>
                <a:cs typeface="Trebuchet MS"/>
              </a:rPr>
              <a:t>total:</a:t>
            </a:r>
            <a:r>
              <a:rPr dirty="0" sz="1400" spc="12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$48.5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8166" y="476095"/>
            <a:ext cx="1488440" cy="45974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pc="-45"/>
              <a:t>Without </a:t>
            </a:r>
            <a:r>
              <a:rPr dirty="0" spc="-85"/>
              <a:t>repetitions:  </a:t>
            </a:r>
            <a:r>
              <a:rPr dirty="0" spc="-95">
                <a:solidFill>
                  <a:srgbClr val="000000"/>
                </a:solidFill>
              </a:rPr>
              <a:t>one </a:t>
            </a:r>
            <a:r>
              <a:rPr dirty="0" spc="-85">
                <a:solidFill>
                  <a:srgbClr val="000000"/>
                </a:solidFill>
              </a:rPr>
              <a:t>of </a:t>
            </a:r>
            <a:r>
              <a:rPr dirty="0" spc="-100">
                <a:solidFill>
                  <a:srgbClr val="000000"/>
                </a:solidFill>
              </a:rPr>
              <a:t>each</a:t>
            </a:r>
            <a:r>
              <a:rPr dirty="0" spc="-75">
                <a:solidFill>
                  <a:srgbClr val="000000"/>
                </a:solidFill>
              </a:rPr>
              <a:t> </a:t>
            </a:r>
            <a:r>
              <a:rPr dirty="0" spc="-95">
                <a:solidFill>
                  <a:srgbClr val="000000"/>
                </a:solidFill>
              </a:rPr>
              <a:t>item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65036" y="1365234"/>
            <a:ext cx="1098550" cy="198120"/>
            <a:chOff x="2565036" y="1365234"/>
            <a:chExt cx="1098550" cy="198120"/>
          </a:xfrm>
        </p:grpSpPr>
        <p:sp>
          <p:nvSpPr>
            <p:cNvPr id="4" name="object 4"/>
            <p:cNvSpPr/>
            <p:nvPr/>
          </p:nvSpPr>
          <p:spPr>
            <a:xfrm>
              <a:off x="2574035" y="1374234"/>
              <a:ext cx="1080135" cy="180340"/>
            </a:xfrm>
            <a:custGeom>
              <a:avLst/>
              <a:gdLst/>
              <a:ahLst/>
              <a:cxnLst/>
              <a:rect l="l" t="t" r="r" b="b"/>
              <a:pathLst>
                <a:path w="1080135" h="180340">
                  <a:moveTo>
                    <a:pt x="0" y="180002"/>
                  </a:moveTo>
                  <a:lnTo>
                    <a:pt x="0" y="0"/>
                  </a:lnTo>
                  <a:lnTo>
                    <a:pt x="1080008" y="0"/>
                  </a:lnTo>
                  <a:lnTo>
                    <a:pt x="1080008" y="180002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8DC6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74035" y="1374234"/>
              <a:ext cx="1080135" cy="180340"/>
            </a:xfrm>
            <a:custGeom>
              <a:avLst/>
              <a:gdLst/>
              <a:ahLst/>
              <a:cxnLst/>
              <a:rect l="l" t="t" r="r" b="b"/>
              <a:pathLst>
                <a:path w="1080135" h="180340">
                  <a:moveTo>
                    <a:pt x="0" y="180002"/>
                  </a:moveTo>
                  <a:lnTo>
                    <a:pt x="0" y="0"/>
                  </a:lnTo>
                  <a:lnTo>
                    <a:pt x="1080008" y="0"/>
                  </a:lnTo>
                  <a:lnTo>
                    <a:pt x="1080008" y="180002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565036" y="1725238"/>
            <a:ext cx="558165" cy="198120"/>
            <a:chOff x="2565036" y="1725238"/>
            <a:chExt cx="558165" cy="198120"/>
          </a:xfrm>
        </p:grpSpPr>
        <p:sp>
          <p:nvSpPr>
            <p:cNvPr id="7" name="object 7"/>
            <p:cNvSpPr/>
            <p:nvPr/>
          </p:nvSpPr>
          <p:spPr>
            <a:xfrm>
              <a:off x="2574035" y="1734238"/>
              <a:ext cx="540385" cy="180340"/>
            </a:xfrm>
            <a:custGeom>
              <a:avLst/>
              <a:gdLst/>
              <a:ahLst/>
              <a:cxnLst/>
              <a:rect l="l" t="t" r="r" b="b"/>
              <a:pathLst>
                <a:path w="540385" h="180339">
                  <a:moveTo>
                    <a:pt x="0" y="180002"/>
                  </a:moveTo>
                  <a:lnTo>
                    <a:pt x="0" y="0"/>
                  </a:lnTo>
                  <a:lnTo>
                    <a:pt x="540004" y="0"/>
                  </a:lnTo>
                  <a:lnTo>
                    <a:pt x="540004" y="180002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F261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74035" y="1734238"/>
              <a:ext cx="540385" cy="180340"/>
            </a:xfrm>
            <a:custGeom>
              <a:avLst/>
              <a:gdLst/>
              <a:ahLst/>
              <a:cxnLst/>
              <a:rect l="l" t="t" r="r" b="b"/>
              <a:pathLst>
                <a:path w="540385" h="180339">
                  <a:moveTo>
                    <a:pt x="0" y="180002"/>
                  </a:moveTo>
                  <a:lnTo>
                    <a:pt x="0" y="0"/>
                  </a:lnTo>
                  <a:lnTo>
                    <a:pt x="540004" y="0"/>
                  </a:lnTo>
                  <a:lnTo>
                    <a:pt x="540004" y="180002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2565036" y="2085242"/>
            <a:ext cx="738505" cy="198120"/>
            <a:chOff x="2565036" y="2085242"/>
            <a:chExt cx="738505" cy="198120"/>
          </a:xfrm>
        </p:grpSpPr>
        <p:sp>
          <p:nvSpPr>
            <p:cNvPr id="10" name="object 10"/>
            <p:cNvSpPr/>
            <p:nvPr/>
          </p:nvSpPr>
          <p:spPr>
            <a:xfrm>
              <a:off x="2574035" y="2094242"/>
              <a:ext cx="720090" cy="180340"/>
            </a:xfrm>
            <a:custGeom>
              <a:avLst/>
              <a:gdLst/>
              <a:ahLst/>
              <a:cxnLst/>
              <a:rect l="l" t="t" r="r" b="b"/>
              <a:pathLst>
                <a:path w="720089" h="180339">
                  <a:moveTo>
                    <a:pt x="0" y="180002"/>
                  </a:moveTo>
                  <a:lnTo>
                    <a:pt x="0" y="0"/>
                  </a:lnTo>
                  <a:lnTo>
                    <a:pt x="720013" y="0"/>
                  </a:lnTo>
                  <a:lnTo>
                    <a:pt x="720013" y="180002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00B3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74035" y="2094242"/>
              <a:ext cx="720090" cy="180340"/>
            </a:xfrm>
            <a:custGeom>
              <a:avLst/>
              <a:gdLst/>
              <a:ahLst/>
              <a:cxnLst/>
              <a:rect l="l" t="t" r="r" b="b"/>
              <a:pathLst>
                <a:path w="720089" h="180339">
                  <a:moveTo>
                    <a:pt x="0" y="180002"/>
                  </a:moveTo>
                  <a:lnTo>
                    <a:pt x="0" y="0"/>
                  </a:lnTo>
                  <a:lnTo>
                    <a:pt x="720013" y="0"/>
                  </a:lnTo>
                  <a:lnTo>
                    <a:pt x="720013" y="180002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2565036" y="2445247"/>
            <a:ext cx="378460" cy="198120"/>
            <a:chOff x="2565036" y="2445247"/>
            <a:chExt cx="378460" cy="198120"/>
          </a:xfrm>
        </p:grpSpPr>
        <p:sp>
          <p:nvSpPr>
            <p:cNvPr id="13" name="object 13"/>
            <p:cNvSpPr/>
            <p:nvPr/>
          </p:nvSpPr>
          <p:spPr>
            <a:xfrm>
              <a:off x="2574035" y="2454247"/>
              <a:ext cx="360045" cy="180340"/>
            </a:xfrm>
            <a:custGeom>
              <a:avLst/>
              <a:gdLst/>
              <a:ahLst/>
              <a:cxnLst/>
              <a:rect l="l" t="t" r="r" b="b"/>
              <a:pathLst>
                <a:path w="360044" h="180339">
                  <a:moveTo>
                    <a:pt x="0" y="179999"/>
                  </a:moveTo>
                  <a:lnTo>
                    <a:pt x="0" y="0"/>
                  </a:lnTo>
                  <a:lnTo>
                    <a:pt x="360006" y="0"/>
                  </a:lnTo>
                  <a:lnTo>
                    <a:pt x="360006" y="179999"/>
                  </a:lnTo>
                  <a:lnTo>
                    <a:pt x="0" y="179999"/>
                  </a:lnTo>
                  <a:close/>
                </a:path>
              </a:pathLst>
            </a:custGeom>
            <a:solidFill>
              <a:srgbClr val="F49E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574035" y="2454247"/>
              <a:ext cx="360045" cy="180340"/>
            </a:xfrm>
            <a:custGeom>
              <a:avLst/>
              <a:gdLst/>
              <a:ahLst/>
              <a:cxnLst/>
              <a:rect l="l" t="t" r="r" b="b"/>
              <a:pathLst>
                <a:path w="360044" h="180339">
                  <a:moveTo>
                    <a:pt x="0" y="179999"/>
                  </a:moveTo>
                  <a:lnTo>
                    <a:pt x="0" y="0"/>
                  </a:lnTo>
                  <a:lnTo>
                    <a:pt x="360006" y="0"/>
                  </a:lnTo>
                  <a:lnTo>
                    <a:pt x="360006" y="179999"/>
                  </a:lnTo>
                  <a:lnTo>
                    <a:pt x="0" y="179999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14007" y="474223"/>
            <a:ext cx="1800225" cy="2340610"/>
          </a:xfrm>
          <a:prstGeom prst="rect">
            <a:avLst/>
          </a:prstGeom>
          <a:ln w="17999">
            <a:solidFill>
              <a:srgbClr val="006EB8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66675" marR="293370">
              <a:lnSpc>
                <a:spcPct val="100800"/>
              </a:lnSpc>
              <a:spcBef>
                <a:spcPts val="135"/>
              </a:spcBef>
            </a:pPr>
            <a:r>
              <a:rPr dirty="0" sz="1400" spc="-25">
                <a:solidFill>
                  <a:srgbClr val="006EB8"/>
                </a:solidFill>
                <a:latin typeface="Trebuchet MS"/>
                <a:cs typeface="Trebuchet MS"/>
              </a:rPr>
              <a:t>With </a:t>
            </a:r>
            <a:r>
              <a:rPr dirty="0" sz="1400" spc="-85">
                <a:solidFill>
                  <a:srgbClr val="006EB8"/>
                </a:solidFill>
                <a:latin typeface="Trebuchet MS"/>
                <a:cs typeface="Trebuchet MS"/>
              </a:rPr>
              <a:t>repetitions:  </a:t>
            </a:r>
            <a:r>
              <a:rPr dirty="0" sz="1400" spc="-85">
                <a:latin typeface="Trebuchet MS"/>
                <a:cs typeface="Trebuchet MS"/>
              </a:rPr>
              <a:t>unlimited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quantities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5009" y="1365234"/>
            <a:ext cx="1206500" cy="306070"/>
            <a:chOff x="585009" y="1365234"/>
            <a:chExt cx="1206500" cy="306070"/>
          </a:xfrm>
        </p:grpSpPr>
        <p:sp>
          <p:nvSpPr>
            <p:cNvPr id="17" name="object 17"/>
            <p:cNvSpPr/>
            <p:nvPr/>
          </p:nvSpPr>
          <p:spPr>
            <a:xfrm>
              <a:off x="702011" y="1482236"/>
              <a:ext cx="1080135" cy="180340"/>
            </a:xfrm>
            <a:custGeom>
              <a:avLst/>
              <a:gdLst/>
              <a:ahLst/>
              <a:cxnLst/>
              <a:rect l="l" t="t" r="r" b="b"/>
              <a:pathLst>
                <a:path w="1080135" h="180339">
                  <a:moveTo>
                    <a:pt x="0" y="180002"/>
                  </a:moveTo>
                  <a:lnTo>
                    <a:pt x="0" y="0"/>
                  </a:lnTo>
                  <a:lnTo>
                    <a:pt x="1080014" y="0"/>
                  </a:lnTo>
                  <a:lnTo>
                    <a:pt x="1080014" y="180002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8DC6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02011" y="1482236"/>
              <a:ext cx="1080135" cy="180340"/>
            </a:xfrm>
            <a:custGeom>
              <a:avLst/>
              <a:gdLst/>
              <a:ahLst/>
              <a:cxnLst/>
              <a:rect l="l" t="t" r="r" b="b"/>
              <a:pathLst>
                <a:path w="1080135" h="180339">
                  <a:moveTo>
                    <a:pt x="0" y="180002"/>
                  </a:moveTo>
                  <a:lnTo>
                    <a:pt x="0" y="0"/>
                  </a:lnTo>
                  <a:lnTo>
                    <a:pt x="1080014" y="0"/>
                  </a:lnTo>
                  <a:lnTo>
                    <a:pt x="1080014" y="180002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48009" y="1428235"/>
              <a:ext cx="1080135" cy="180340"/>
            </a:xfrm>
            <a:custGeom>
              <a:avLst/>
              <a:gdLst/>
              <a:ahLst/>
              <a:cxnLst/>
              <a:rect l="l" t="t" r="r" b="b"/>
              <a:pathLst>
                <a:path w="1080135" h="180340">
                  <a:moveTo>
                    <a:pt x="0" y="180002"/>
                  </a:moveTo>
                  <a:lnTo>
                    <a:pt x="0" y="0"/>
                  </a:lnTo>
                  <a:lnTo>
                    <a:pt x="1080015" y="0"/>
                  </a:lnTo>
                  <a:lnTo>
                    <a:pt x="1080015" y="180002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8DC6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48009" y="1428235"/>
              <a:ext cx="1080135" cy="180340"/>
            </a:xfrm>
            <a:custGeom>
              <a:avLst/>
              <a:gdLst/>
              <a:ahLst/>
              <a:cxnLst/>
              <a:rect l="l" t="t" r="r" b="b"/>
              <a:pathLst>
                <a:path w="1080135" h="180340">
                  <a:moveTo>
                    <a:pt x="0" y="180002"/>
                  </a:moveTo>
                  <a:lnTo>
                    <a:pt x="0" y="0"/>
                  </a:lnTo>
                  <a:lnTo>
                    <a:pt x="1080015" y="0"/>
                  </a:lnTo>
                  <a:lnTo>
                    <a:pt x="1080015" y="180002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94009" y="1374234"/>
              <a:ext cx="1080135" cy="180340"/>
            </a:xfrm>
            <a:custGeom>
              <a:avLst/>
              <a:gdLst/>
              <a:ahLst/>
              <a:cxnLst/>
              <a:rect l="l" t="t" r="r" b="b"/>
              <a:pathLst>
                <a:path w="1080135" h="180340">
                  <a:moveTo>
                    <a:pt x="0" y="180002"/>
                  </a:moveTo>
                  <a:lnTo>
                    <a:pt x="0" y="0"/>
                  </a:lnTo>
                  <a:lnTo>
                    <a:pt x="1080013" y="0"/>
                  </a:lnTo>
                  <a:lnTo>
                    <a:pt x="1080013" y="180002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8DC6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94009" y="1374234"/>
              <a:ext cx="1080135" cy="180340"/>
            </a:xfrm>
            <a:custGeom>
              <a:avLst/>
              <a:gdLst/>
              <a:ahLst/>
              <a:cxnLst/>
              <a:rect l="l" t="t" r="r" b="b"/>
              <a:pathLst>
                <a:path w="1080135" h="180340">
                  <a:moveTo>
                    <a:pt x="0" y="180002"/>
                  </a:moveTo>
                  <a:lnTo>
                    <a:pt x="0" y="0"/>
                  </a:lnTo>
                  <a:lnTo>
                    <a:pt x="1080013" y="0"/>
                  </a:lnTo>
                  <a:lnTo>
                    <a:pt x="1080013" y="180002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585009" y="1725238"/>
            <a:ext cx="666115" cy="306070"/>
            <a:chOff x="585009" y="1725238"/>
            <a:chExt cx="666115" cy="306070"/>
          </a:xfrm>
        </p:grpSpPr>
        <p:sp>
          <p:nvSpPr>
            <p:cNvPr id="24" name="object 24"/>
            <p:cNvSpPr/>
            <p:nvPr/>
          </p:nvSpPr>
          <p:spPr>
            <a:xfrm>
              <a:off x="702011" y="1842240"/>
              <a:ext cx="540385" cy="180340"/>
            </a:xfrm>
            <a:custGeom>
              <a:avLst/>
              <a:gdLst/>
              <a:ahLst/>
              <a:cxnLst/>
              <a:rect l="l" t="t" r="r" b="b"/>
              <a:pathLst>
                <a:path w="540385" h="180339">
                  <a:moveTo>
                    <a:pt x="0" y="180002"/>
                  </a:moveTo>
                  <a:lnTo>
                    <a:pt x="0" y="0"/>
                  </a:lnTo>
                  <a:lnTo>
                    <a:pt x="540006" y="0"/>
                  </a:lnTo>
                  <a:lnTo>
                    <a:pt x="540006" y="180002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F261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02011" y="1842240"/>
              <a:ext cx="540385" cy="180340"/>
            </a:xfrm>
            <a:custGeom>
              <a:avLst/>
              <a:gdLst/>
              <a:ahLst/>
              <a:cxnLst/>
              <a:rect l="l" t="t" r="r" b="b"/>
              <a:pathLst>
                <a:path w="540385" h="180339">
                  <a:moveTo>
                    <a:pt x="0" y="180002"/>
                  </a:moveTo>
                  <a:lnTo>
                    <a:pt x="0" y="0"/>
                  </a:lnTo>
                  <a:lnTo>
                    <a:pt x="540006" y="0"/>
                  </a:lnTo>
                  <a:lnTo>
                    <a:pt x="540006" y="180002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48009" y="1788240"/>
              <a:ext cx="540385" cy="180340"/>
            </a:xfrm>
            <a:custGeom>
              <a:avLst/>
              <a:gdLst/>
              <a:ahLst/>
              <a:cxnLst/>
              <a:rect l="l" t="t" r="r" b="b"/>
              <a:pathLst>
                <a:path w="540385" h="180339">
                  <a:moveTo>
                    <a:pt x="0" y="180002"/>
                  </a:moveTo>
                  <a:lnTo>
                    <a:pt x="0" y="0"/>
                  </a:lnTo>
                  <a:lnTo>
                    <a:pt x="540007" y="0"/>
                  </a:lnTo>
                  <a:lnTo>
                    <a:pt x="540007" y="180002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F261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48009" y="1788240"/>
              <a:ext cx="540385" cy="180340"/>
            </a:xfrm>
            <a:custGeom>
              <a:avLst/>
              <a:gdLst/>
              <a:ahLst/>
              <a:cxnLst/>
              <a:rect l="l" t="t" r="r" b="b"/>
              <a:pathLst>
                <a:path w="540385" h="180339">
                  <a:moveTo>
                    <a:pt x="0" y="180002"/>
                  </a:moveTo>
                  <a:lnTo>
                    <a:pt x="0" y="0"/>
                  </a:lnTo>
                  <a:lnTo>
                    <a:pt x="540007" y="0"/>
                  </a:lnTo>
                  <a:lnTo>
                    <a:pt x="540007" y="180002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94009" y="1734238"/>
              <a:ext cx="540385" cy="180340"/>
            </a:xfrm>
            <a:custGeom>
              <a:avLst/>
              <a:gdLst/>
              <a:ahLst/>
              <a:cxnLst/>
              <a:rect l="l" t="t" r="r" b="b"/>
              <a:pathLst>
                <a:path w="540385" h="180339">
                  <a:moveTo>
                    <a:pt x="0" y="180002"/>
                  </a:moveTo>
                  <a:lnTo>
                    <a:pt x="0" y="0"/>
                  </a:lnTo>
                  <a:lnTo>
                    <a:pt x="540006" y="0"/>
                  </a:lnTo>
                  <a:lnTo>
                    <a:pt x="540006" y="180002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F261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94009" y="1734238"/>
              <a:ext cx="540385" cy="180340"/>
            </a:xfrm>
            <a:custGeom>
              <a:avLst/>
              <a:gdLst/>
              <a:ahLst/>
              <a:cxnLst/>
              <a:rect l="l" t="t" r="r" b="b"/>
              <a:pathLst>
                <a:path w="540385" h="180339">
                  <a:moveTo>
                    <a:pt x="0" y="180002"/>
                  </a:moveTo>
                  <a:lnTo>
                    <a:pt x="0" y="0"/>
                  </a:lnTo>
                  <a:lnTo>
                    <a:pt x="540006" y="0"/>
                  </a:lnTo>
                  <a:lnTo>
                    <a:pt x="540006" y="180002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585009" y="2085242"/>
            <a:ext cx="846455" cy="306070"/>
            <a:chOff x="585009" y="2085242"/>
            <a:chExt cx="846455" cy="306070"/>
          </a:xfrm>
        </p:grpSpPr>
        <p:sp>
          <p:nvSpPr>
            <p:cNvPr id="31" name="object 31"/>
            <p:cNvSpPr/>
            <p:nvPr/>
          </p:nvSpPr>
          <p:spPr>
            <a:xfrm>
              <a:off x="702011" y="2202244"/>
              <a:ext cx="720090" cy="180340"/>
            </a:xfrm>
            <a:custGeom>
              <a:avLst/>
              <a:gdLst/>
              <a:ahLst/>
              <a:cxnLst/>
              <a:rect l="l" t="t" r="r" b="b"/>
              <a:pathLst>
                <a:path w="720090" h="180339">
                  <a:moveTo>
                    <a:pt x="0" y="180002"/>
                  </a:moveTo>
                  <a:lnTo>
                    <a:pt x="0" y="0"/>
                  </a:lnTo>
                  <a:lnTo>
                    <a:pt x="720008" y="0"/>
                  </a:lnTo>
                  <a:lnTo>
                    <a:pt x="720008" y="180002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00B3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02011" y="2202244"/>
              <a:ext cx="720090" cy="180340"/>
            </a:xfrm>
            <a:custGeom>
              <a:avLst/>
              <a:gdLst/>
              <a:ahLst/>
              <a:cxnLst/>
              <a:rect l="l" t="t" r="r" b="b"/>
              <a:pathLst>
                <a:path w="720090" h="180339">
                  <a:moveTo>
                    <a:pt x="0" y="180002"/>
                  </a:moveTo>
                  <a:lnTo>
                    <a:pt x="0" y="0"/>
                  </a:lnTo>
                  <a:lnTo>
                    <a:pt x="720008" y="0"/>
                  </a:lnTo>
                  <a:lnTo>
                    <a:pt x="720008" y="180002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48009" y="2148244"/>
              <a:ext cx="720090" cy="180340"/>
            </a:xfrm>
            <a:custGeom>
              <a:avLst/>
              <a:gdLst/>
              <a:ahLst/>
              <a:cxnLst/>
              <a:rect l="l" t="t" r="r" b="b"/>
              <a:pathLst>
                <a:path w="720090" h="180339">
                  <a:moveTo>
                    <a:pt x="0" y="180002"/>
                  </a:moveTo>
                  <a:lnTo>
                    <a:pt x="0" y="0"/>
                  </a:lnTo>
                  <a:lnTo>
                    <a:pt x="720009" y="0"/>
                  </a:lnTo>
                  <a:lnTo>
                    <a:pt x="720009" y="180002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00B3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48009" y="2148244"/>
              <a:ext cx="720090" cy="180340"/>
            </a:xfrm>
            <a:custGeom>
              <a:avLst/>
              <a:gdLst/>
              <a:ahLst/>
              <a:cxnLst/>
              <a:rect l="l" t="t" r="r" b="b"/>
              <a:pathLst>
                <a:path w="720090" h="180339">
                  <a:moveTo>
                    <a:pt x="0" y="180002"/>
                  </a:moveTo>
                  <a:lnTo>
                    <a:pt x="0" y="0"/>
                  </a:lnTo>
                  <a:lnTo>
                    <a:pt x="720009" y="0"/>
                  </a:lnTo>
                  <a:lnTo>
                    <a:pt x="720009" y="180002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94009" y="2094242"/>
              <a:ext cx="720090" cy="180340"/>
            </a:xfrm>
            <a:custGeom>
              <a:avLst/>
              <a:gdLst/>
              <a:ahLst/>
              <a:cxnLst/>
              <a:rect l="l" t="t" r="r" b="b"/>
              <a:pathLst>
                <a:path w="720090" h="180339">
                  <a:moveTo>
                    <a:pt x="0" y="180002"/>
                  </a:moveTo>
                  <a:lnTo>
                    <a:pt x="0" y="0"/>
                  </a:lnTo>
                  <a:lnTo>
                    <a:pt x="720008" y="0"/>
                  </a:lnTo>
                  <a:lnTo>
                    <a:pt x="720008" y="180002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00B3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94009" y="2094242"/>
              <a:ext cx="720090" cy="180340"/>
            </a:xfrm>
            <a:custGeom>
              <a:avLst/>
              <a:gdLst/>
              <a:ahLst/>
              <a:cxnLst/>
              <a:rect l="l" t="t" r="r" b="b"/>
              <a:pathLst>
                <a:path w="720090" h="180339">
                  <a:moveTo>
                    <a:pt x="0" y="180002"/>
                  </a:moveTo>
                  <a:lnTo>
                    <a:pt x="0" y="0"/>
                  </a:lnTo>
                  <a:lnTo>
                    <a:pt x="720008" y="0"/>
                  </a:lnTo>
                  <a:lnTo>
                    <a:pt x="720008" y="180002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/>
          <p:cNvGrpSpPr/>
          <p:nvPr/>
        </p:nvGrpSpPr>
        <p:grpSpPr>
          <a:xfrm>
            <a:off x="585009" y="2445247"/>
            <a:ext cx="486409" cy="306070"/>
            <a:chOff x="585009" y="2445247"/>
            <a:chExt cx="486409" cy="306070"/>
          </a:xfrm>
        </p:grpSpPr>
        <p:sp>
          <p:nvSpPr>
            <p:cNvPr id="38" name="object 38"/>
            <p:cNvSpPr/>
            <p:nvPr/>
          </p:nvSpPr>
          <p:spPr>
            <a:xfrm>
              <a:off x="702011" y="2562250"/>
              <a:ext cx="360045" cy="180340"/>
            </a:xfrm>
            <a:custGeom>
              <a:avLst/>
              <a:gdLst/>
              <a:ahLst/>
              <a:cxnLst/>
              <a:rect l="l" t="t" r="r" b="b"/>
              <a:pathLst>
                <a:path w="360044" h="180339">
                  <a:moveTo>
                    <a:pt x="0" y="179997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79997"/>
                  </a:lnTo>
                  <a:lnTo>
                    <a:pt x="0" y="179997"/>
                  </a:lnTo>
                  <a:close/>
                </a:path>
              </a:pathLst>
            </a:custGeom>
            <a:solidFill>
              <a:srgbClr val="F49E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02011" y="2562250"/>
              <a:ext cx="360045" cy="180340"/>
            </a:xfrm>
            <a:custGeom>
              <a:avLst/>
              <a:gdLst/>
              <a:ahLst/>
              <a:cxnLst/>
              <a:rect l="l" t="t" r="r" b="b"/>
              <a:pathLst>
                <a:path w="360044" h="180339">
                  <a:moveTo>
                    <a:pt x="0" y="179997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79997"/>
                  </a:lnTo>
                  <a:lnTo>
                    <a:pt x="0" y="179997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48009" y="2508250"/>
              <a:ext cx="360045" cy="180340"/>
            </a:xfrm>
            <a:custGeom>
              <a:avLst/>
              <a:gdLst/>
              <a:ahLst/>
              <a:cxnLst/>
              <a:rect l="l" t="t" r="r" b="b"/>
              <a:pathLst>
                <a:path w="360044" h="180339">
                  <a:moveTo>
                    <a:pt x="0" y="179997"/>
                  </a:moveTo>
                  <a:lnTo>
                    <a:pt x="0" y="0"/>
                  </a:lnTo>
                  <a:lnTo>
                    <a:pt x="360005" y="0"/>
                  </a:lnTo>
                  <a:lnTo>
                    <a:pt x="360005" y="179997"/>
                  </a:lnTo>
                  <a:lnTo>
                    <a:pt x="0" y="179997"/>
                  </a:lnTo>
                  <a:close/>
                </a:path>
              </a:pathLst>
            </a:custGeom>
            <a:solidFill>
              <a:srgbClr val="F49E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48009" y="2508250"/>
              <a:ext cx="360045" cy="180340"/>
            </a:xfrm>
            <a:custGeom>
              <a:avLst/>
              <a:gdLst/>
              <a:ahLst/>
              <a:cxnLst/>
              <a:rect l="l" t="t" r="r" b="b"/>
              <a:pathLst>
                <a:path w="360044" h="180339">
                  <a:moveTo>
                    <a:pt x="0" y="179997"/>
                  </a:moveTo>
                  <a:lnTo>
                    <a:pt x="0" y="0"/>
                  </a:lnTo>
                  <a:lnTo>
                    <a:pt x="360005" y="0"/>
                  </a:lnTo>
                  <a:lnTo>
                    <a:pt x="360005" y="179997"/>
                  </a:lnTo>
                  <a:lnTo>
                    <a:pt x="0" y="179997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94009" y="2454247"/>
              <a:ext cx="360045" cy="180340"/>
            </a:xfrm>
            <a:custGeom>
              <a:avLst/>
              <a:gdLst/>
              <a:ahLst/>
              <a:cxnLst/>
              <a:rect l="l" t="t" r="r" b="b"/>
              <a:pathLst>
                <a:path w="360044" h="180339">
                  <a:moveTo>
                    <a:pt x="0" y="179999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79999"/>
                  </a:lnTo>
                  <a:lnTo>
                    <a:pt x="0" y="179999"/>
                  </a:lnTo>
                  <a:close/>
                </a:path>
              </a:pathLst>
            </a:custGeom>
            <a:solidFill>
              <a:srgbClr val="F49E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94009" y="2454247"/>
              <a:ext cx="360045" cy="180340"/>
            </a:xfrm>
            <a:custGeom>
              <a:avLst/>
              <a:gdLst/>
              <a:ahLst/>
              <a:cxnLst/>
              <a:rect l="l" t="t" r="r" b="b"/>
              <a:pathLst>
                <a:path w="360044" h="180339">
                  <a:moveTo>
                    <a:pt x="0" y="179999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79999"/>
                  </a:lnTo>
                  <a:lnTo>
                    <a:pt x="0" y="179999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774" y="545007"/>
            <a:ext cx="4006850" cy="322580"/>
          </a:xfrm>
          <a:custGeom>
            <a:avLst/>
            <a:gdLst/>
            <a:ahLst/>
            <a:cxnLst/>
            <a:rect l="l" t="t" r="r" b="b"/>
            <a:pathLst>
              <a:path w="4006850" h="322580">
                <a:moveTo>
                  <a:pt x="0" y="322364"/>
                </a:moveTo>
                <a:lnTo>
                  <a:pt x="4006443" y="322364"/>
                </a:lnTo>
                <a:lnTo>
                  <a:pt x="4006443" y="0"/>
                </a:lnTo>
                <a:lnTo>
                  <a:pt x="0" y="0"/>
                </a:lnTo>
                <a:lnTo>
                  <a:pt x="0" y="322364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529267"/>
            <a:ext cx="300228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3333B2"/>
                </a:solidFill>
                <a:latin typeface="LM Sans 17"/>
                <a:cs typeface="LM Sans 17"/>
              </a:rPr>
              <a:t>Knapsack with repetitions</a:t>
            </a:r>
            <a:r>
              <a:rPr dirty="0" sz="1700" spc="15">
                <a:solidFill>
                  <a:srgbClr val="3333B2"/>
                </a:solidFill>
                <a:latin typeface="LM Sans 17"/>
                <a:cs typeface="LM Sans 17"/>
              </a:rPr>
              <a:t> </a:t>
            </a:r>
            <a:r>
              <a:rPr dirty="0" sz="1700">
                <a:solidFill>
                  <a:srgbClr val="3333B2"/>
                </a:solidFill>
                <a:latin typeface="LM Sans 17"/>
                <a:cs typeface="LM Sans 17"/>
              </a:rPr>
              <a:t>problem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774" y="867371"/>
            <a:ext cx="4006850" cy="1815464"/>
          </a:xfrm>
          <a:custGeom>
            <a:avLst/>
            <a:gdLst/>
            <a:ahLst/>
            <a:cxnLst/>
            <a:rect l="l" t="t" r="r" b="b"/>
            <a:pathLst>
              <a:path w="4006850" h="1815464">
                <a:moveTo>
                  <a:pt x="4006443" y="0"/>
                </a:moveTo>
                <a:lnTo>
                  <a:pt x="0" y="0"/>
                </a:lnTo>
                <a:lnTo>
                  <a:pt x="0" y="1815388"/>
                </a:lnTo>
                <a:lnTo>
                  <a:pt x="4006443" y="1815388"/>
                </a:lnTo>
                <a:lnTo>
                  <a:pt x="4006443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1952" y="976119"/>
            <a:ext cx="3710940" cy="1572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2405">
              <a:lnSpc>
                <a:spcPct val="100000"/>
              </a:lnSpc>
              <a:spcBef>
                <a:spcPts val="135"/>
              </a:spcBef>
              <a:tabLst>
                <a:tab pos="1428115" algn="l"/>
              </a:tabLst>
            </a:pPr>
            <a:r>
              <a:rPr dirty="0" sz="1400" spc="-60">
                <a:solidFill>
                  <a:srgbClr val="3333B2"/>
                </a:solidFill>
                <a:latin typeface="Trebuchet MS"/>
                <a:cs typeface="Trebuchet MS"/>
              </a:rPr>
              <a:t>Input:</a:t>
            </a:r>
            <a:r>
              <a:rPr dirty="0" sz="1400" spc="-60">
                <a:latin typeface="Trebuchet MS"/>
                <a:cs typeface="Trebuchet MS"/>
              </a:rPr>
              <a:t>Weights	</a:t>
            </a:r>
            <a:r>
              <a:rPr dirty="0" sz="1400" spc="5" i="1">
                <a:latin typeface="LM Sans 12"/>
                <a:cs typeface="LM Sans 12"/>
              </a:rPr>
              <a:t>w</a:t>
            </a:r>
            <a:r>
              <a:rPr dirty="0" baseline="-11111" sz="1500" spc="7">
                <a:latin typeface="Arial"/>
                <a:cs typeface="Arial"/>
              </a:rPr>
              <a:t>0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40" i="1">
                <a:latin typeface="LM Sans 12"/>
                <a:cs typeface="LM Sans 12"/>
              </a:rPr>
              <a:t>w</a:t>
            </a:r>
            <a:r>
              <a:rPr dirty="0" baseline="-11111" sz="1500" spc="60" i="1">
                <a:latin typeface="LM Sans 10"/>
                <a:cs typeface="LM Sans 10"/>
              </a:rPr>
              <a:t>n</a:t>
            </a:r>
            <a:r>
              <a:rPr dirty="0" baseline="-11111" sz="1500" spc="60" i="1">
                <a:latin typeface="Arial"/>
                <a:cs typeface="Arial"/>
              </a:rPr>
              <a:t>−</a:t>
            </a:r>
            <a:r>
              <a:rPr dirty="0" baseline="-11111" sz="1500" spc="60">
                <a:latin typeface="Arial"/>
                <a:cs typeface="Arial"/>
              </a:rPr>
              <a:t>1</a:t>
            </a:r>
            <a:r>
              <a:rPr dirty="0" baseline="-11111" sz="1500" spc="322">
                <a:latin typeface="Arial"/>
                <a:cs typeface="Arial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and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values</a:t>
            </a:r>
            <a:endParaRPr sz="1400">
              <a:latin typeface="Trebuchet MS"/>
              <a:cs typeface="Trebuchet MS"/>
            </a:endParaRPr>
          </a:p>
          <a:p>
            <a:pPr marL="786765" marR="55880">
              <a:lnSpc>
                <a:spcPct val="100800"/>
              </a:lnSpc>
            </a:pPr>
            <a:r>
              <a:rPr dirty="0" sz="1400" i="1">
                <a:latin typeface="LM Sans 12"/>
                <a:cs typeface="LM Sans 12"/>
              </a:rPr>
              <a:t>v</a:t>
            </a:r>
            <a:r>
              <a:rPr dirty="0" baseline="-11111" sz="1500">
                <a:latin typeface="Arial"/>
                <a:cs typeface="Arial"/>
              </a:rPr>
              <a:t>0</a:t>
            </a:r>
            <a:r>
              <a:rPr dirty="0" sz="1400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35" i="1">
                <a:latin typeface="LM Sans 12"/>
                <a:cs typeface="LM Sans 12"/>
              </a:rPr>
              <a:t>v</a:t>
            </a:r>
            <a:r>
              <a:rPr dirty="0" baseline="-11111" sz="1500" spc="52" i="1">
                <a:latin typeface="LM Sans 10"/>
                <a:cs typeface="LM Sans 10"/>
              </a:rPr>
              <a:t>n</a:t>
            </a:r>
            <a:r>
              <a:rPr dirty="0" baseline="-11111" sz="1500" spc="52" i="1">
                <a:latin typeface="Arial"/>
                <a:cs typeface="Arial"/>
              </a:rPr>
              <a:t>−</a:t>
            </a:r>
            <a:r>
              <a:rPr dirty="0" baseline="-11111" sz="1500" spc="52">
                <a:latin typeface="Arial"/>
                <a:cs typeface="Arial"/>
              </a:rPr>
              <a:t>1</a:t>
            </a:r>
            <a:r>
              <a:rPr dirty="0" baseline="-11111" sz="1500" spc="330">
                <a:latin typeface="Arial"/>
                <a:cs typeface="Arial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of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15" i="1">
                <a:latin typeface="LM Sans 12"/>
                <a:cs typeface="LM Sans 12"/>
              </a:rPr>
              <a:t>n</a:t>
            </a:r>
            <a:r>
              <a:rPr dirty="0" sz="1400" spc="30" i="1">
                <a:latin typeface="LM Sans 12"/>
                <a:cs typeface="LM Sans 12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items;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total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weight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30" i="1">
                <a:latin typeface="LM Sans 12"/>
                <a:cs typeface="LM Sans 12"/>
              </a:rPr>
              <a:t>W  </a:t>
            </a:r>
            <a:r>
              <a:rPr dirty="0" sz="1400" spc="5">
                <a:latin typeface="Trebuchet MS"/>
                <a:cs typeface="Trebuchet MS"/>
              </a:rPr>
              <a:t>(</a:t>
            </a:r>
            <a:r>
              <a:rPr dirty="0" sz="1400" spc="5" i="1">
                <a:latin typeface="LM Sans 12"/>
                <a:cs typeface="LM Sans 12"/>
              </a:rPr>
              <a:t>v</a:t>
            </a:r>
            <a:r>
              <a:rPr dirty="0" baseline="-11111" sz="1500" spc="7" i="1">
                <a:latin typeface="LM Sans 10"/>
                <a:cs typeface="LM Sans 10"/>
              </a:rPr>
              <a:t>i </a:t>
            </a:r>
            <a:r>
              <a:rPr dirty="0" sz="1400" spc="-110">
                <a:latin typeface="Trebuchet MS"/>
                <a:cs typeface="Trebuchet MS"/>
              </a:rPr>
              <a:t>’s, </a:t>
            </a:r>
            <a:r>
              <a:rPr dirty="0" sz="1400" spc="5" i="1">
                <a:latin typeface="LM Sans 12"/>
                <a:cs typeface="LM Sans 12"/>
              </a:rPr>
              <a:t>w</a:t>
            </a:r>
            <a:r>
              <a:rPr dirty="0" baseline="-11111" sz="1500" spc="7" i="1">
                <a:latin typeface="LM Sans 10"/>
                <a:cs typeface="LM Sans 10"/>
              </a:rPr>
              <a:t>i </a:t>
            </a:r>
            <a:r>
              <a:rPr dirty="0" sz="1400" spc="-110">
                <a:latin typeface="Trebuchet MS"/>
                <a:cs typeface="Trebuchet MS"/>
              </a:rPr>
              <a:t>’s, </a:t>
            </a:r>
            <a:r>
              <a:rPr dirty="0" sz="1400" spc="-75">
                <a:latin typeface="Trebuchet MS"/>
                <a:cs typeface="Trebuchet MS"/>
              </a:rPr>
              <a:t>and </a:t>
            </a:r>
            <a:r>
              <a:rPr dirty="0" sz="1400" spc="30" i="1">
                <a:latin typeface="LM Sans 12"/>
                <a:cs typeface="LM Sans 12"/>
              </a:rPr>
              <a:t>W </a:t>
            </a:r>
            <a:r>
              <a:rPr dirty="0" sz="1400" spc="-120">
                <a:latin typeface="Trebuchet MS"/>
                <a:cs typeface="Trebuchet MS"/>
              </a:rPr>
              <a:t>are </a:t>
            </a:r>
            <a:r>
              <a:rPr dirty="0" sz="1400" spc="-85">
                <a:latin typeface="Trebuchet MS"/>
                <a:cs typeface="Trebuchet MS"/>
              </a:rPr>
              <a:t>non-negative  </a:t>
            </a:r>
            <a:r>
              <a:rPr dirty="0" sz="1400" spc="-80">
                <a:latin typeface="Trebuchet MS"/>
                <a:cs typeface="Trebuchet MS"/>
              </a:rPr>
              <a:t>integers).</a:t>
            </a:r>
            <a:endParaRPr sz="1400">
              <a:latin typeface="Trebuchet MS"/>
              <a:cs typeface="Trebuchet MS"/>
            </a:endParaRPr>
          </a:p>
          <a:p>
            <a:pPr marL="786765" marR="117475" indent="-736600">
              <a:lnSpc>
                <a:spcPct val="100800"/>
              </a:lnSpc>
              <a:spcBef>
                <a:spcPts val="295"/>
              </a:spcBef>
            </a:pPr>
            <a:r>
              <a:rPr dirty="0" sz="1400" spc="-55">
                <a:solidFill>
                  <a:srgbClr val="3333B2"/>
                </a:solidFill>
                <a:latin typeface="Trebuchet MS"/>
                <a:cs typeface="Trebuchet MS"/>
              </a:rPr>
              <a:t>Output:</a:t>
            </a:r>
            <a:r>
              <a:rPr dirty="0" sz="1400" spc="-55">
                <a:latin typeface="Trebuchet MS"/>
                <a:cs typeface="Trebuchet MS"/>
              </a:rPr>
              <a:t>The </a:t>
            </a:r>
            <a:r>
              <a:rPr dirty="0" sz="1400" spc="-80">
                <a:latin typeface="Trebuchet MS"/>
                <a:cs typeface="Trebuchet MS"/>
              </a:rPr>
              <a:t>maximum </a:t>
            </a:r>
            <a:r>
              <a:rPr dirty="0" sz="1400" spc="-95">
                <a:latin typeface="Trebuchet MS"/>
                <a:cs typeface="Trebuchet MS"/>
              </a:rPr>
              <a:t>value </a:t>
            </a:r>
            <a:r>
              <a:rPr dirty="0" sz="1400" spc="-85">
                <a:latin typeface="Trebuchet MS"/>
                <a:cs typeface="Trebuchet MS"/>
              </a:rPr>
              <a:t>of items </a:t>
            </a:r>
            <a:r>
              <a:rPr dirty="0" sz="1400" spc="-95">
                <a:latin typeface="Trebuchet MS"/>
                <a:cs typeface="Trebuchet MS"/>
              </a:rPr>
              <a:t>whose  </a:t>
            </a:r>
            <a:r>
              <a:rPr dirty="0" sz="1400" spc="-90">
                <a:latin typeface="Trebuchet MS"/>
                <a:cs typeface="Trebuchet MS"/>
              </a:rPr>
              <a:t>weight </a:t>
            </a:r>
            <a:r>
              <a:rPr dirty="0" sz="1400" spc="-80">
                <a:latin typeface="Trebuchet MS"/>
                <a:cs typeface="Trebuchet MS"/>
              </a:rPr>
              <a:t>does </a:t>
            </a:r>
            <a:r>
              <a:rPr dirty="0" sz="1400" spc="-70">
                <a:latin typeface="Trebuchet MS"/>
                <a:cs typeface="Trebuchet MS"/>
              </a:rPr>
              <a:t>not </a:t>
            </a:r>
            <a:r>
              <a:rPr dirty="0" sz="1400" spc="-120">
                <a:latin typeface="Trebuchet MS"/>
                <a:cs typeface="Trebuchet MS"/>
              </a:rPr>
              <a:t>exceed </a:t>
            </a:r>
            <a:r>
              <a:rPr dirty="0" sz="1400" spc="30" i="1">
                <a:latin typeface="LM Sans 12"/>
                <a:cs typeface="LM Sans 12"/>
              </a:rPr>
              <a:t>W </a:t>
            </a:r>
            <a:r>
              <a:rPr dirty="0" sz="1400" spc="-135">
                <a:latin typeface="Trebuchet MS"/>
                <a:cs typeface="Trebuchet MS"/>
              </a:rPr>
              <a:t>. </a:t>
            </a:r>
            <a:r>
              <a:rPr dirty="0" sz="1400" spc="-45">
                <a:latin typeface="Trebuchet MS"/>
                <a:cs typeface="Trebuchet MS"/>
              </a:rPr>
              <a:t>Each </a:t>
            </a:r>
            <a:r>
              <a:rPr dirty="0" sz="1400" spc="-95">
                <a:latin typeface="Trebuchet MS"/>
                <a:cs typeface="Trebuchet MS"/>
              </a:rPr>
              <a:t>item  </a:t>
            </a:r>
            <a:r>
              <a:rPr dirty="0" sz="1400" spc="-75">
                <a:latin typeface="Trebuchet MS"/>
                <a:cs typeface="Trebuchet MS"/>
              </a:rPr>
              <a:t>can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85">
                <a:latin typeface="Trebuchet MS"/>
                <a:cs typeface="Trebuchet MS"/>
              </a:rPr>
              <a:t>used </a:t>
            </a:r>
            <a:r>
              <a:rPr dirty="0" sz="1400" spc="-70">
                <a:latin typeface="Trebuchet MS"/>
                <a:cs typeface="Trebuchet MS"/>
              </a:rPr>
              <a:t>any </a:t>
            </a:r>
            <a:r>
              <a:rPr dirty="0" sz="1400" spc="-80">
                <a:latin typeface="Trebuchet MS"/>
                <a:cs typeface="Trebuchet MS"/>
              </a:rPr>
              <a:t>number </a:t>
            </a:r>
            <a:r>
              <a:rPr dirty="0" sz="1400" spc="-85">
                <a:latin typeface="Trebuchet MS"/>
                <a:cs typeface="Trebuchet MS"/>
              </a:rPr>
              <a:t>of</a:t>
            </a:r>
            <a:r>
              <a:rPr dirty="0" sz="1400" spc="250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times.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796" y="58134"/>
            <a:ext cx="31388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14">
                <a:solidFill>
                  <a:srgbClr val="3333B2"/>
                </a:solidFill>
              </a:rPr>
              <a:t>Analyzing </a:t>
            </a:r>
            <a:r>
              <a:rPr dirty="0" sz="2050" spc="-150">
                <a:solidFill>
                  <a:srgbClr val="3333B2"/>
                </a:solidFill>
              </a:rPr>
              <a:t>an </a:t>
            </a:r>
            <a:r>
              <a:rPr dirty="0" sz="2050" spc="-130">
                <a:solidFill>
                  <a:srgbClr val="3333B2"/>
                </a:solidFill>
              </a:rPr>
              <a:t>Optimal</a:t>
            </a:r>
            <a:r>
              <a:rPr dirty="0" sz="2050" spc="-155">
                <a:solidFill>
                  <a:srgbClr val="3333B2"/>
                </a:solidFill>
              </a:rPr>
              <a:t> </a:t>
            </a:r>
            <a:r>
              <a:rPr dirty="0" sz="2050" spc="-114">
                <a:solidFill>
                  <a:srgbClr val="3333B2"/>
                </a:solidFill>
              </a:rPr>
              <a:t>Solution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31305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1145327"/>
            <a:ext cx="3429000" cy="56642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400" spc="-70">
                <a:latin typeface="Trebuchet MS"/>
                <a:cs typeface="Trebuchet MS"/>
              </a:rPr>
              <a:t>Consider </a:t>
            </a:r>
            <a:r>
              <a:rPr dirty="0" sz="1400" spc="-75">
                <a:latin typeface="Trebuchet MS"/>
                <a:cs typeface="Trebuchet MS"/>
              </a:rPr>
              <a:t>an optimal </a:t>
            </a:r>
            <a:r>
              <a:rPr dirty="0" sz="1400" spc="-70">
                <a:latin typeface="Trebuchet MS"/>
                <a:cs typeface="Trebuchet MS"/>
              </a:rPr>
              <a:t>solution </a:t>
            </a:r>
            <a:r>
              <a:rPr dirty="0" sz="1400" spc="-75">
                <a:latin typeface="Trebuchet MS"/>
                <a:cs typeface="Trebuchet MS"/>
              </a:rPr>
              <a:t>and an </a:t>
            </a:r>
            <a:r>
              <a:rPr dirty="0" sz="1400" spc="-95">
                <a:latin typeface="Trebuchet MS"/>
                <a:cs typeface="Trebuchet MS"/>
              </a:rPr>
              <a:t>item </a:t>
            </a:r>
            <a:r>
              <a:rPr dirty="0" sz="1400" spc="-70">
                <a:latin typeface="Trebuchet MS"/>
                <a:cs typeface="Trebuchet MS"/>
              </a:rPr>
              <a:t>in</a:t>
            </a:r>
            <a:r>
              <a:rPr dirty="0" sz="1400" spc="85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it:</a:t>
            </a:r>
            <a:endParaRPr sz="1400">
              <a:latin typeface="Trebuchet MS"/>
              <a:cs typeface="Trebuchet MS"/>
            </a:endParaRPr>
          </a:p>
          <a:p>
            <a:pPr algn="r" marR="304800">
              <a:lnSpc>
                <a:spcPct val="100000"/>
              </a:lnSpc>
              <a:spcBef>
                <a:spcPts val="450"/>
              </a:spcBef>
            </a:pPr>
            <a:r>
              <a:rPr dirty="0" sz="1400" spc="30" i="1">
                <a:latin typeface="LM Sans 12"/>
                <a:cs typeface="LM Sans 12"/>
              </a:rPr>
              <a:t>W</a:t>
            </a:r>
            <a:endParaRPr sz="1400">
              <a:latin typeface="LM Sans 12"/>
              <a:cs typeface="LM Sans 12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57139" y="1500174"/>
          <a:ext cx="2547620" cy="198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/>
                <a:gridCol w="899794"/>
                <a:gridCol w="899794"/>
              </a:tblGrid>
              <a:tr h="1800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ts val="1200"/>
                        </a:lnSpc>
                      </a:pPr>
                      <a:r>
                        <a:rPr dirty="0" sz="1400" spc="5" i="1">
                          <a:latin typeface="LM Sans 12"/>
                          <a:cs typeface="LM Sans 12"/>
                        </a:rPr>
                        <a:t>w</a:t>
                      </a:r>
                      <a:r>
                        <a:rPr dirty="0" baseline="-11111" sz="1500" spc="7" i="1">
                          <a:latin typeface="LM Sans 10"/>
                          <a:cs typeface="LM Sans 10"/>
                        </a:rPr>
                        <a:t>i</a:t>
                      </a:r>
                      <a:endParaRPr baseline="-11111" sz="1500">
                        <a:latin typeface="LM Sans 10"/>
                        <a:cs typeface="LM Sans 10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796" y="58134"/>
            <a:ext cx="31388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14">
                <a:solidFill>
                  <a:srgbClr val="3333B2"/>
                </a:solidFill>
              </a:rPr>
              <a:t>Analyzing </a:t>
            </a:r>
            <a:r>
              <a:rPr dirty="0" sz="2050" spc="-150">
                <a:solidFill>
                  <a:srgbClr val="3333B2"/>
                </a:solidFill>
              </a:rPr>
              <a:t>an </a:t>
            </a:r>
            <a:r>
              <a:rPr dirty="0" sz="2050" spc="-130">
                <a:solidFill>
                  <a:srgbClr val="3333B2"/>
                </a:solidFill>
              </a:rPr>
              <a:t>Optimal</a:t>
            </a:r>
            <a:r>
              <a:rPr dirty="0" sz="2050" spc="-155">
                <a:solidFill>
                  <a:srgbClr val="3333B2"/>
                </a:solidFill>
              </a:rPr>
              <a:t> </a:t>
            </a:r>
            <a:r>
              <a:rPr dirty="0" sz="2050" spc="-114">
                <a:solidFill>
                  <a:srgbClr val="3333B2"/>
                </a:solidFill>
              </a:rPr>
              <a:t>Solution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31305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57139" y="1500174"/>
          <a:ext cx="2547620" cy="198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/>
                <a:gridCol w="899794"/>
                <a:gridCol w="899794"/>
              </a:tblGrid>
              <a:tr h="1800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ts val="1200"/>
                        </a:lnSpc>
                      </a:pPr>
                      <a:r>
                        <a:rPr dirty="0" sz="1400" spc="5" i="1">
                          <a:latin typeface="LM Sans 12"/>
                          <a:cs typeface="LM Sans 12"/>
                        </a:rPr>
                        <a:t>w</a:t>
                      </a:r>
                      <a:r>
                        <a:rPr dirty="0" baseline="-11111" sz="1500" spc="7" i="1">
                          <a:latin typeface="LM Sans 10"/>
                          <a:cs typeface="LM Sans 10"/>
                        </a:rPr>
                        <a:t>i</a:t>
                      </a:r>
                      <a:endParaRPr baseline="-11111" sz="1500">
                        <a:latin typeface="LM Sans 10"/>
                        <a:cs typeface="LM Sans 10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66000" y="1145327"/>
            <a:ext cx="3594735" cy="109283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40"/>
              </a:spcBef>
            </a:pPr>
            <a:r>
              <a:rPr dirty="0" sz="1400" spc="-70">
                <a:latin typeface="Trebuchet MS"/>
                <a:cs typeface="Trebuchet MS"/>
              </a:rPr>
              <a:t>Consider </a:t>
            </a:r>
            <a:r>
              <a:rPr dirty="0" sz="1400" spc="-75">
                <a:latin typeface="Trebuchet MS"/>
                <a:cs typeface="Trebuchet MS"/>
              </a:rPr>
              <a:t>an optimal </a:t>
            </a:r>
            <a:r>
              <a:rPr dirty="0" sz="1400" spc="-70">
                <a:latin typeface="Trebuchet MS"/>
                <a:cs typeface="Trebuchet MS"/>
              </a:rPr>
              <a:t>solution </a:t>
            </a:r>
            <a:r>
              <a:rPr dirty="0" sz="1400" spc="-75">
                <a:latin typeface="Trebuchet MS"/>
                <a:cs typeface="Trebuchet MS"/>
              </a:rPr>
              <a:t>and an </a:t>
            </a:r>
            <a:r>
              <a:rPr dirty="0" sz="1400" spc="-95">
                <a:latin typeface="Trebuchet MS"/>
                <a:cs typeface="Trebuchet MS"/>
              </a:rPr>
              <a:t>item </a:t>
            </a:r>
            <a:r>
              <a:rPr dirty="0" sz="1400" spc="-70">
                <a:latin typeface="Trebuchet MS"/>
                <a:cs typeface="Trebuchet MS"/>
              </a:rPr>
              <a:t>in</a:t>
            </a:r>
            <a:r>
              <a:rPr dirty="0" sz="1400" spc="90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it:</a:t>
            </a:r>
            <a:endParaRPr sz="1400">
              <a:latin typeface="Trebuchet MS"/>
              <a:cs typeface="Trebuchet MS"/>
            </a:endParaRPr>
          </a:p>
          <a:p>
            <a:pPr algn="r" marR="432434">
              <a:lnSpc>
                <a:spcPct val="100000"/>
              </a:lnSpc>
              <a:spcBef>
                <a:spcPts val="450"/>
              </a:spcBef>
            </a:pPr>
            <a:r>
              <a:rPr dirty="0" sz="1400" spc="30" i="1">
                <a:latin typeface="LM Sans 12"/>
                <a:cs typeface="LM Sans 12"/>
              </a:rPr>
              <a:t>W</a:t>
            </a:r>
            <a:endParaRPr sz="1400">
              <a:latin typeface="LM Sans 12"/>
              <a:cs typeface="LM Sans 12"/>
            </a:endParaRPr>
          </a:p>
          <a:p>
            <a:pPr marL="50800" marR="43180">
              <a:lnSpc>
                <a:spcPct val="100800"/>
              </a:lnSpc>
              <a:spcBef>
                <a:spcPts val="755"/>
              </a:spcBef>
            </a:pPr>
            <a:r>
              <a:rPr dirty="0" sz="1400" spc="-60">
                <a:latin typeface="Trebuchet MS"/>
                <a:cs typeface="Trebuchet MS"/>
              </a:rPr>
              <a:t>If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95">
                <a:latin typeface="Trebuchet MS"/>
                <a:cs typeface="Trebuchet MS"/>
              </a:rPr>
              <a:t>take </a:t>
            </a:r>
            <a:r>
              <a:rPr dirty="0" sz="1400" spc="-60">
                <a:latin typeface="Trebuchet MS"/>
                <a:cs typeface="Trebuchet MS"/>
              </a:rPr>
              <a:t>this </a:t>
            </a:r>
            <a:r>
              <a:rPr dirty="0" sz="1400" spc="-95">
                <a:latin typeface="Trebuchet MS"/>
                <a:cs typeface="Trebuchet MS"/>
              </a:rPr>
              <a:t>item </a:t>
            </a:r>
            <a:r>
              <a:rPr dirty="0" sz="1400" spc="-65">
                <a:latin typeface="Trebuchet MS"/>
                <a:cs typeface="Trebuchet MS"/>
              </a:rPr>
              <a:t>out </a:t>
            </a:r>
            <a:r>
              <a:rPr dirty="0" sz="1400" spc="-85">
                <a:latin typeface="Trebuchet MS"/>
                <a:cs typeface="Trebuchet MS"/>
              </a:rPr>
              <a:t>then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80">
                <a:latin typeface="Trebuchet MS"/>
                <a:cs typeface="Trebuchet MS"/>
              </a:rPr>
              <a:t>get </a:t>
            </a:r>
            <a:r>
              <a:rPr dirty="0" sz="1400" spc="-75">
                <a:latin typeface="Trebuchet MS"/>
                <a:cs typeface="Trebuchet MS"/>
              </a:rPr>
              <a:t>an</a:t>
            </a:r>
            <a:r>
              <a:rPr dirty="0" sz="1400" spc="-75">
                <a:solidFill>
                  <a:srgbClr val="006EB8"/>
                </a:solidFill>
                <a:latin typeface="Trebuchet MS"/>
                <a:cs typeface="Trebuchet MS"/>
              </a:rPr>
              <a:t>optimal  </a:t>
            </a:r>
            <a:r>
              <a:rPr dirty="0" sz="1400" spc="-70">
                <a:latin typeface="Trebuchet MS"/>
                <a:cs typeface="Trebuchet MS"/>
              </a:rPr>
              <a:t>solution </a:t>
            </a:r>
            <a:r>
              <a:rPr dirty="0" sz="1400" spc="-100">
                <a:latin typeface="Trebuchet MS"/>
                <a:cs typeface="Trebuchet MS"/>
              </a:rPr>
              <a:t>for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65">
                <a:latin typeface="Trebuchet MS"/>
                <a:cs typeface="Trebuchet MS"/>
              </a:rPr>
              <a:t>knapsack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75">
                <a:latin typeface="Trebuchet MS"/>
                <a:cs typeface="Trebuchet MS"/>
              </a:rPr>
              <a:t>total </a:t>
            </a:r>
            <a:r>
              <a:rPr dirty="0" sz="1400" spc="-90">
                <a:latin typeface="Trebuchet MS"/>
                <a:cs typeface="Trebuchet MS"/>
              </a:rPr>
              <a:t>weight </a:t>
            </a:r>
            <a:r>
              <a:rPr dirty="0" sz="1400" spc="30" i="1">
                <a:latin typeface="LM Sans 12"/>
                <a:cs typeface="LM Sans 12"/>
              </a:rPr>
              <a:t>W </a:t>
            </a:r>
            <a:r>
              <a:rPr dirty="0" sz="1400" spc="295" i="1">
                <a:latin typeface="Arial"/>
                <a:cs typeface="Arial"/>
              </a:rPr>
              <a:t>− </a:t>
            </a:r>
            <a:r>
              <a:rPr dirty="0" sz="1400" spc="5" i="1">
                <a:latin typeface="LM Sans 12"/>
                <a:cs typeface="LM Sans 12"/>
              </a:rPr>
              <a:t>w</a:t>
            </a:r>
            <a:r>
              <a:rPr dirty="0" baseline="-11111" sz="1500" spc="7" i="1">
                <a:latin typeface="LM Sans 10"/>
                <a:cs typeface="LM Sans 10"/>
              </a:rPr>
              <a:t>i</a:t>
            </a:r>
            <a:r>
              <a:rPr dirty="0" baseline="-11111" sz="1500" spc="-15" i="1">
                <a:latin typeface="LM Sans 10"/>
                <a:cs typeface="LM Sans 10"/>
              </a:rPr>
              <a:t> </a:t>
            </a:r>
            <a:r>
              <a:rPr dirty="0" sz="1400" spc="-135"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8640" y="189439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0844" y="58134"/>
            <a:ext cx="74676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0">
                <a:solidFill>
                  <a:srgbClr val="3333B2"/>
                </a:solidFill>
              </a:rPr>
              <a:t>Reason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17106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1020701"/>
            <a:ext cx="3497579" cy="143002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400" spc="-5">
                <a:latin typeface="Trebuchet MS"/>
                <a:cs typeface="Trebuchet MS"/>
              </a:rPr>
              <a:t>Many </a:t>
            </a:r>
            <a:r>
              <a:rPr dirty="0" sz="1400" spc="-70">
                <a:latin typeface="Trebuchet MS"/>
                <a:cs typeface="Trebuchet MS"/>
              </a:rPr>
              <a:t>computations </a:t>
            </a:r>
            <a:r>
              <a:rPr dirty="0" sz="1400" spc="-120">
                <a:latin typeface="Trebuchet MS"/>
                <a:cs typeface="Trebuchet MS"/>
              </a:rPr>
              <a:t>are</a:t>
            </a:r>
            <a:r>
              <a:rPr dirty="0" sz="1400" spc="155">
                <a:latin typeface="Trebuchet MS"/>
                <a:cs typeface="Trebuchet MS"/>
              </a:rPr>
              <a:t> </a:t>
            </a:r>
            <a:r>
              <a:rPr dirty="0" sz="1400" spc="-105">
                <a:latin typeface="Trebuchet MS"/>
                <a:cs typeface="Trebuchet MS"/>
              </a:rPr>
              <a:t>repeated</a:t>
            </a:r>
            <a:endParaRPr sz="1400">
              <a:latin typeface="Trebuchet MS"/>
              <a:cs typeface="Trebuchet MS"/>
            </a:endParaRPr>
          </a:p>
          <a:p>
            <a:pPr marL="12700" marR="149860">
              <a:lnSpc>
                <a:spcPct val="109700"/>
              </a:lnSpc>
              <a:spcBef>
                <a:spcPts val="150"/>
              </a:spcBef>
            </a:pPr>
            <a:r>
              <a:rPr dirty="0" sz="1400" spc="-90" i="1">
                <a:latin typeface="Trebuchet MS"/>
                <a:cs typeface="Trebuchet MS"/>
              </a:rPr>
              <a:t>“Those who </a:t>
            </a:r>
            <a:r>
              <a:rPr dirty="0" sz="1400" spc="-70" i="1">
                <a:latin typeface="Trebuchet MS"/>
                <a:cs typeface="Trebuchet MS"/>
              </a:rPr>
              <a:t>cannot </a:t>
            </a:r>
            <a:r>
              <a:rPr dirty="0" sz="1400" spc="-110" i="1">
                <a:latin typeface="Trebuchet MS"/>
                <a:cs typeface="Trebuchet MS"/>
              </a:rPr>
              <a:t>remember </a:t>
            </a:r>
            <a:r>
              <a:rPr dirty="0" sz="1400" spc="-105" i="1">
                <a:latin typeface="Trebuchet MS"/>
                <a:cs typeface="Trebuchet MS"/>
              </a:rPr>
              <a:t>the </a:t>
            </a:r>
            <a:r>
              <a:rPr dirty="0" sz="1400" spc="-80" i="1">
                <a:latin typeface="Trebuchet MS"/>
                <a:cs typeface="Trebuchet MS"/>
              </a:rPr>
              <a:t>past </a:t>
            </a:r>
            <a:r>
              <a:rPr dirty="0" sz="1400" spc="-130" i="1">
                <a:latin typeface="Trebuchet MS"/>
                <a:cs typeface="Trebuchet MS"/>
              </a:rPr>
              <a:t>are  </a:t>
            </a:r>
            <a:r>
              <a:rPr dirty="0" sz="1400" spc="-85" i="1">
                <a:latin typeface="Trebuchet MS"/>
                <a:cs typeface="Trebuchet MS"/>
              </a:rPr>
              <a:t>condemned to </a:t>
            </a:r>
            <a:r>
              <a:rPr dirty="0" sz="1400" spc="-105" i="1">
                <a:latin typeface="Trebuchet MS"/>
                <a:cs typeface="Trebuchet MS"/>
              </a:rPr>
              <a:t>repeat </a:t>
            </a:r>
            <a:r>
              <a:rPr dirty="0" sz="1400" spc="-155" i="1">
                <a:latin typeface="Trebuchet MS"/>
                <a:cs typeface="Trebuchet MS"/>
              </a:rPr>
              <a:t>it.” </a:t>
            </a:r>
            <a:r>
              <a:rPr dirty="0" sz="1400" spc="-80">
                <a:latin typeface="Trebuchet MS"/>
                <a:cs typeface="Trebuchet MS"/>
              </a:rPr>
              <a:t>(George </a:t>
            </a:r>
            <a:r>
              <a:rPr dirty="0" sz="1400" spc="-60">
                <a:latin typeface="Trebuchet MS"/>
                <a:cs typeface="Trebuchet MS"/>
              </a:rPr>
              <a:t>Santayana)  </a:t>
            </a:r>
            <a:r>
              <a:rPr dirty="0" sz="1400" spc="85">
                <a:latin typeface="Trebuchet MS"/>
                <a:cs typeface="Trebuchet MS"/>
              </a:rPr>
              <a:t>A </a:t>
            </a:r>
            <a:r>
              <a:rPr dirty="0" sz="1400" spc="-95">
                <a:latin typeface="Trebuchet MS"/>
                <a:cs typeface="Trebuchet MS"/>
              </a:rPr>
              <a:t>simple, </a:t>
            </a:r>
            <a:r>
              <a:rPr dirty="0" sz="1400" spc="-70">
                <a:latin typeface="Trebuchet MS"/>
                <a:cs typeface="Trebuchet MS"/>
              </a:rPr>
              <a:t>but </a:t>
            </a:r>
            <a:r>
              <a:rPr dirty="0" sz="1400" spc="-80">
                <a:latin typeface="Trebuchet MS"/>
                <a:cs typeface="Trebuchet MS"/>
              </a:rPr>
              <a:t>crucial </a:t>
            </a:r>
            <a:r>
              <a:rPr dirty="0" sz="1400" spc="-90">
                <a:latin typeface="Trebuchet MS"/>
                <a:cs typeface="Trebuchet MS"/>
              </a:rPr>
              <a:t>idea:</a:t>
            </a:r>
            <a:r>
              <a:rPr dirty="0" sz="1400" spc="-90">
                <a:solidFill>
                  <a:srgbClr val="3333B2"/>
                </a:solidFill>
                <a:latin typeface="Trebuchet MS"/>
                <a:cs typeface="Trebuchet MS"/>
              </a:rPr>
              <a:t>instead</a:t>
            </a:r>
            <a:r>
              <a:rPr dirty="0" sz="1400" spc="-3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3333B2"/>
                </a:solidFill>
                <a:latin typeface="Trebuchet MS"/>
                <a:cs typeface="Trebuchet MS"/>
              </a:rPr>
              <a:t>of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800"/>
              </a:lnSpc>
            </a:pPr>
            <a:r>
              <a:rPr dirty="0" sz="1400" spc="-75">
                <a:solidFill>
                  <a:srgbClr val="3333B2"/>
                </a:solidFill>
                <a:latin typeface="Trebuchet MS"/>
                <a:cs typeface="Trebuchet MS"/>
              </a:rPr>
              <a:t>recomputing </a:t>
            </a:r>
            <a:r>
              <a:rPr dirty="0" sz="1400" spc="-95">
                <a:solidFill>
                  <a:srgbClr val="3333B2"/>
                </a:solidFill>
                <a:latin typeface="Trebuchet MS"/>
                <a:cs typeface="Trebuchet MS"/>
              </a:rPr>
              <a:t>the intermediate </a:t>
            </a:r>
            <a:r>
              <a:rPr dirty="0" sz="1400" spc="-85">
                <a:solidFill>
                  <a:srgbClr val="3333B2"/>
                </a:solidFill>
                <a:latin typeface="Trebuchet MS"/>
                <a:cs typeface="Trebuchet MS"/>
              </a:rPr>
              <a:t>results, </a:t>
            </a:r>
            <a:r>
              <a:rPr dirty="0" sz="1400" spc="-100">
                <a:solidFill>
                  <a:srgbClr val="3333B2"/>
                </a:solidFill>
                <a:latin typeface="Trebuchet MS"/>
                <a:cs typeface="Trebuchet MS"/>
              </a:rPr>
              <a:t>let’s </a:t>
            </a:r>
            <a:r>
              <a:rPr dirty="0" sz="1400" spc="-90">
                <a:solidFill>
                  <a:srgbClr val="3333B2"/>
                </a:solidFill>
                <a:latin typeface="Trebuchet MS"/>
                <a:cs typeface="Trebuchet MS"/>
              </a:rPr>
              <a:t>store  them </a:t>
            </a:r>
            <a:r>
              <a:rPr dirty="0" sz="1400" spc="-95">
                <a:solidFill>
                  <a:srgbClr val="3333B2"/>
                </a:solidFill>
                <a:latin typeface="Trebuchet MS"/>
                <a:cs typeface="Trebuchet MS"/>
              </a:rPr>
              <a:t>once </a:t>
            </a:r>
            <a:r>
              <a:rPr dirty="0" sz="1400" spc="-85">
                <a:solidFill>
                  <a:srgbClr val="3333B2"/>
                </a:solidFill>
                <a:latin typeface="Trebuchet MS"/>
                <a:cs typeface="Trebuchet MS"/>
              </a:rPr>
              <a:t>they </a:t>
            </a:r>
            <a:r>
              <a:rPr dirty="0" sz="1400" spc="-120">
                <a:solidFill>
                  <a:srgbClr val="3333B2"/>
                </a:solidFill>
                <a:latin typeface="Trebuchet MS"/>
                <a:cs typeface="Trebuchet MS"/>
              </a:rPr>
              <a:t>are</a:t>
            </a:r>
            <a:r>
              <a:rPr dirty="0" sz="1400" spc="-28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3333B2"/>
                </a:solidFill>
                <a:latin typeface="Trebuchet MS"/>
                <a:cs typeface="Trebuchet MS"/>
              </a:rPr>
              <a:t>computed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42412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189227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9361" y="58134"/>
            <a:ext cx="1310005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95">
                <a:solidFill>
                  <a:srgbClr val="3333B2"/>
                </a:solidFill>
                <a:latin typeface="Trebuchet MS"/>
                <a:cs typeface="Trebuchet MS"/>
              </a:rPr>
              <a:t>Sub</a:t>
            </a:r>
            <a:r>
              <a:rPr dirty="0" sz="2050" spc="-155">
                <a:solidFill>
                  <a:srgbClr val="3333B2"/>
                </a:solidFill>
                <a:latin typeface="Trebuchet MS"/>
                <a:cs typeface="Trebuchet MS"/>
              </a:rPr>
              <a:t>p</a:t>
            </a:r>
            <a:r>
              <a:rPr dirty="0" sz="2050" spc="-165">
                <a:solidFill>
                  <a:srgbClr val="3333B2"/>
                </a:solidFill>
                <a:latin typeface="Trebuchet MS"/>
                <a:cs typeface="Trebuchet MS"/>
              </a:rPr>
              <a:t>roblems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90824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792299"/>
            <a:ext cx="3556000" cy="4597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65">
                <a:latin typeface="Trebuchet MS"/>
                <a:cs typeface="Trebuchet MS"/>
              </a:rPr>
              <a:t>Let </a:t>
            </a:r>
            <a:r>
              <a:rPr dirty="0" sz="1400" spc="30" i="1">
                <a:latin typeface="LM Sans 12"/>
                <a:cs typeface="LM Sans 12"/>
              </a:rPr>
              <a:t>value</a:t>
            </a:r>
            <a:r>
              <a:rPr dirty="0" sz="1400" spc="30">
                <a:latin typeface="LM Sans 12"/>
                <a:cs typeface="LM Sans 12"/>
              </a:rPr>
              <a:t>(</a:t>
            </a:r>
            <a:r>
              <a:rPr dirty="0" sz="1400" spc="30" i="1">
                <a:latin typeface="LM Sans 12"/>
                <a:cs typeface="LM Sans 12"/>
              </a:rPr>
              <a:t>u</a:t>
            </a:r>
            <a:r>
              <a:rPr dirty="0" sz="1400" spc="30">
                <a:latin typeface="LM Sans 12"/>
                <a:cs typeface="LM Sans 12"/>
              </a:rPr>
              <a:t>)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0">
                <a:latin typeface="Trebuchet MS"/>
                <a:cs typeface="Trebuchet MS"/>
              </a:rPr>
              <a:t>maximum </a:t>
            </a:r>
            <a:r>
              <a:rPr dirty="0" sz="1400" spc="-95">
                <a:latin typeface="Trebuchet MS"/>
                <a:cs typeface="Trebuchet MS"/>
              </a:rPr>
              <a:t>value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70">
                <a:latin typeface="Trebuchet MS"/>
                <a:cs typeface="Trebuchet MS"/>
              </a:rPr>
              <a:t>knapsack 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90">
                <a:latin typeface="Trebuchet MS"/>
                <a:cs typeface="Trebuchet MS"/>
              </a:rPr>
              <a:t>weight</a:t>
            </a:r>
            <a:r>
              <a:rPr dirty="0" sz="1400" spc="-190">
                <a:latin typeface="Trebuchet MS"/>
                <a:cs typeface="Trebuchet MS"/>
              </a:rPr>
              <a:t> </a:t>
            </a:r>
            <a:r>
              <a:rPr dirty="0" sz="1400" spc="15" i="1">
                <a:latin typeface="LM Sans 12"/>
                <a:cs typeface="LM Sans 12"/>
              </a:rPr>
              <a:t>u</a:t>
            </a:r>
            <a:endParaRPr sz="1400">
              <a:latin typeface="LM Sans 12"/>
              <a:cs typeface="LM Sans 12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61" y="58134"/>
            <a:ext cx="13100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95">
                <a:solidFill>
                  <a:srgbClr val="3333B2"/>
                </a:solidFill>
              </a:rPr>
              <a:t>Sub</a:t>
            </a:r>
            <a:r>
              <a:rPr dirty="0" sz="2050" spc="-155">
                <a:solidFill>
                  <a:srgbClr val="3333B2"/>
                </a:solidFill>
              </a:rPr>
              <a:t>p</a:t>
            </a:r>
            <a:r>
              <a:rPr dirty="0" sz="2050" spc="-165">
                <a:solidFill>
                  <a:srgbClr val="3333B2"/>
                </a:solidFill>
              </a:rPr>
              <a:t>roblems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90824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640" y="137637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73465" y="1824664"/>
            <a:ext cx="5194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5" i="1">
                <a:latin typeface="LM Sans 10"/>
                <a:cs typeface="LM Sans 10"/>
              </a:rPr>
              <a:t>i</a:t>
            </a:r>
            <a:r>
              <a:rPr dirty="0" sz="1000" spc="-145" i="1">
                <a:latin typeface="LM Sans 10"/>
                <a:cs typeface="LM Sans 10"/>
              </a:rPr>
              <a:t> </a:t>
            </a:r>
            <a:r>
              <a:rPr dirty="0" sz="1000" spc="-5">
                <a:latin typeface="LM Sans 10"/>
                <a:cs typeface="LM Sans 10"/>
              </a:rPr>
              <a:t>:</a:t>
            </a:r>
            <a:r>
              <a:rPr dirty="0" sz="1000" spc="-35">
                <a:latin typeface="LM Sans 10"/>
                <a:cs typeface="LM Sans 10"/>
              </a:rPr>
              <a:t> </a:t>
            </a:r>
            <a:r>
              <a:rPr dirty="0" sz="1000" spc="-5" i="1">
                <a:latin typeface="LM Sans 10"/>
                <a:cs typeface="LM Sans 10"/>
              </a:rPr>
              <a:t>w</a:t>
            </a:r>
            <a:r>
              <a:rPr dirty="0" baseline="-11904" sz="1050" spc="-7" i="1">
                <a:latin typeface="LM Sans 8"/>
                <a:cs typeface="LM Sans 8"/>
              </a:rPr>
              <a:t>i</a:t>
            </a:r>
            <a:r>
              <a:rPr dirty="0" baseline="-11904" sz="1050" spc="-209" i="1">
                <a:latin typeface="LM Sans 8"/>
                <a:cs typeface="LM Sans 8"/>
              </a:rPr>
              <a:t> </a:t>
            </a:r>
            <a:r>
              <a:rPr dirty="0" sz="1000" spc="110" i="1">
                <a:latin typeface="Arial"/>
                <a:cs typeface="Arial"/>
              </a:rPr>
              <a:t>≤</a:t>
            </a:r>
            <a:r>
              <a:rPr dirty="0" sz="1000" spc="110" i="1">
                <a:latin typeface="LM Sans 10"/>
                <a:cs typeface="LM Sans 10"/>
              </a:rPr>
              <a:t>w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400" y="792299"/>
            <a:ext cx="3581400" cy="11049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 marR="17780">
              <a:lnSpc>
                <a:spcPct val="100800"/>
              </a:lnSpc>
              <a:spcBef>
                <a:spcPts val="120"/>
              </a:spcBef>
            </a:pPr>
            <a:r>
              <a:rPr dirty="0" sz="1400" spc="-65">
                <a:latin typeface="Trebuchet MS"/>
                <a:cs typeface="Trebuchet MS"/>
              </a:rPr>
              <a:t>Let </a:t>
            </a:r>
            <a:r>
              <a:rPr dirty="0" sz="1400" spc="30" i="1">
                <a:latin typeface="LM Sans 12"/>
                <a:cs typeface="LM Sans 12"/>
              </a:rPr>
              <a:t>value</a:t>
            </a:r>
            <a:r>
              <a:rPr dirty="0" sz="1400" spc="30">
                <a:latin typeface="LM Sans 12"/>
                <a:cs typeface="LM Sans 12"/>
              </a:rPr>
              <a:t>(</a:t>
            </a:r>
            <a:r>
              <a:rPr dirty="0" sz="1400" spc="30" i="1">
                <a:latin typeface="LM Sans 12"/>
                <a:cs typeface="LM Sans 12"/>
              </a:rPr>
              <a:t>u</a:t>
            </a:r>
            <a:r>
              <a:rPr dirty="0" sz="1400" spc="30">
                <a:latin typeface="LM Sans 12"/>
                <a:cs typeface="LM Sans 12"/>
              </a:rPr>
              <a:t>)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0">
                <a:latin typeface="Trebuchet MS"/>
                <a:cs typeface="Trebuchet MS"/>
              </a:rPr>
              <a:t>maximum </a:t>
            </a:r>
            <a:r>
              <a:rPr dirty="0" sz="1400" spc="-95">
                <a:latin typeface="Trebuchet MS"/>
                <a:cs typeface="Trebuchet MS"/>
              </a:rPr>
              <a:t>value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70">
                <a:latin typeface="Trebuchet MS"/>
                <a:cs typeface="Trebuchet MS"/>
              </a:rPr>
              <a:t>knapsack 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90">
                <a:latin typeface="Trebuchet MS"/>
                <a:cs typeface="Trebuchet MS"/>
              </a:rPr>
              <a:t>weight</a:t>
            </a:r>
            <a:r>
              <a:rPr dirty="0" sz="1400" spc="-190">
                <a:latin typeface="Trebuchet MS"/>
                <a:cs typeface="Trebuchet MS"/>
              </a:rPr>
              <a:t> </a:t>
            </a:r>
            <a:r>
              <a:rPr dirty="0" sz="1400" spc="15" i="1">
                <a:latin typeface="LM Sans 12"/>
                <a:cs typeface="LM Sans 12"/>
              </a:rPr>
              <a:t>u</a:t>
            </a: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LM Sans 12"/>
              <a:cs typeface="LM Sans 12"/>
            </a:endParaRPr>
          </a:p>
          <a:p>
            <a:pPr marL="349250">
              <a:lnSpc>
                <a:spcPct val="100000"/>
              </a:lnSpc>
              <a:spcBef>
                <a:spcPts val="5"/>
              </a:spcBef>
            </a:pPr>
            <a:r>
              <a:rPr dirty="0" sz="1400" spc="30" i="1">
                <a:latin typeface="LM Sans 12"/>
                <a:cs typeface="LM Sans 12"/>
              </a:rPr>
              <a:t>value</a:t>
            </a:r>
            <a:r>
              <a:rPr dirty="0" sz="1400" spc="30">
                <a:latin typeface="LM Sans 12"/>
                <a:cs typeface="LM Sans 12"/>
              </a:rPr>
              <a:t>(</a:t>
            </a:r>
            <a:r>
              <a:rPr dirty="0" sz="1400" spc="30" i="1">
                <a:latin typeface="LM Sans 12"/>
                <a:cs typeface="LM Sans 12"/>
              </a:rPr>
              <a:t>u</a:t>
            </a:r>
            <a:r>
              <a:rPr dirty="0" sz="1400" spc="30">
                <a:latin typeface="LM Sans 12"/>
                <a:cs typeface="LM Sans 12"/>
              </a:rPr>
              <a:t>)</a:t>
            </a:r>
            <a:r>
              <a:rPr dirty="0" sz="1400" spc="-65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45">
                <a:latin typeface="LM Sans 12"/>
                <a:cs typeface="LM Sans 12"/>
              </a:rPr>
              <a:t> </a:t>
            </a:r>
            <a:r>
              <a:rPr dirty="0" sz="1400" spc="15">
                <a:latin typeface="LM Sans 12"/>
                <a:cs typeface="LM Sans 12"/>
              </a:rPr>
              <a:t>max</a:t>
            </a:r>
            <a:r>
              <a:rPr dirty="0" sz="1400" spc="125">
                <a:latin typeface="LM Sans 12"/>
                <a:cs typeface="LM Sans 12"/>
              </a:rPr>
              <a:t> </a:t>
            </a:r>
            <a:r>
              <a:rPr dirty="0" sz="1400" spc="55" i="1">
                <a:latin typeface="Arial"/>
                <a:cs typeface="Arial"/>
              </a:rPr>
              <a:t>{</a:t>
            </a:r>
            <a:r>
              <a:rPr dirty="0" sz="1400" spc="55" i="1">
                <a:latin typeface="LM Sans 12"/>
                <a:cs typeface="LM Sans 12"/>
              </a:rPr>
              <a:t>value</a:t>
            </a:r>
            <a:r>
              <a:rPr dirty="0" sz="1400" spc="55">
                <a:latin typeface="LM Sans 12"/>
                <a:cs typeface="LM Sans 12"/>
              </a:rPr>
              <a:t>(</a:t>
            </a:r>
            <a:r>
              <a:rPr dirty="0" sz="1400" spc="55" i="1">
                <a:latin typeface="LM Sans 12"/>
                <a:cs typeface="LM Sans 12"/>
              </a:rPr>
              <a:t>u</a:t>
            </a:r>
            <a:r>
              <a:rPr dirty="0" sz="1400" spc="-8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w</a:t>
            </a:r>
            <a:r>
              <a:rPr dirty="0" baseline="-11111" sz="1500" spc="7" i="1">
                <a:latin typeface="LM Sans 10"/>
                <a:cs typeface="LM Sans 10"/>
              </a:rPr>
              <a:t>i</a:t>
            </a:r>
            <a:r>
              <a:rPr dirty="0" baseline="-11111" sz="1500" spc="-284" i="1">
                <a:latin typeface="LM Sans 10"/>
                <a:cs typeface="LM Sans 10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r>
              <a:rPr dirty="0" sz="1400" spc="-14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+</a:t>
            </a:r>
            <a:r>
              <a:rPr dirty="0" sz="1400" spc="-145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v</a:t>
            </a:r>
            <a:r>
              <a:rPr dirty="0" baseline="-11111" sz="1500" spc="7" i="1">
                <a:latin typeface="LM Sans 10"/>
                <a:cs typeface="LM Sans 10"/>
              </a:rPr>
              <a:t>i</a:t>
            </a:r>
            <a:r>
              <a:rPr dirty="0" baseline="-11111" sz="1500" spc="-284" i="1">
                <a:latin typeface="LM Sans 10"/>
                <a:cs typeface="LM Sans 10"/>
              </a:rPr>
              <a:t> </a:t>
            </a:r>
            <a:r>
              <a:rPr dirty="0" sz="1400" spc="245" i="1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61" y="58134"/>
            <a:ext cx="13100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95">
                <a:solidFill>
                  <a:srgbClr val="3333B2"/>
                </a:solidFill>
              </a:rPr>
              <a:t>Sub</a:t>
            </a:r>
            <a:r>
              <a:rPr dirty="0" sz="2050" spc="-155">
                <a:solidFill>
                  <a:srgbClr val="3333B2"/>
                </a:solidFill>
              </a:rPr>
              <a:t>p</a:t>
            </a:r>
            <a:r>
              <a:rPr dirty="0" sz="2050" spc="-165">
                <a:solidFill>
                  <a:srgbClr val="3333B2"/>
                </a:solidFill>
              </a:rPr>
              <a:t>roblems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90824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6000" y="792299"/>
            <a:ext cx="3619500" cy="15849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0165" marR="30480">
              <a:lnSpc>
                <a:spcPct val="100800"/>
              </a:lnSpc>
              <a:spcBef>
                <a:spcPts val="120"/>
              </a:spcBef>
            </a:pPr>
            <a:r>
              <a:rPr dirty="0" sz="1400" spc="-65">
                <a:latin typeface="Trebuchet MS"/>
                <a:cs typeface="Trebuchet MS"/>
              </a:rPr>
              <a:t>Let </a:t>
            </a:r>
            <a:r>
              <a:rPr dirty="0" sz="1400" spc="30" i="1">
                <a:latin typeface="LM Sans 12"/>
                <a:cs typeface="LM Sans 12"/>
              </a:rPr>
              <a:t>value</a:t>
            </a:r>
            <a:r>
              <a:rPr dirty="0" sz="1400" spc="30">
                <a:latin typeface="LM Sans 12"/>
                <a:cs typeface="LM Sans 12"/>
              </a:rPr>
              <a:t>(</a:t>
            </a:r>
            <a:r>
              <a:rPr dirty="0" sz="1400" spc="30" i="1">
                <a:latin typeface="LM Sans 12"/>
                <a:cs typeface="LM Sans 12"/>
              </a:rPr>
              <a:t>u</a:t>
            </a:r>
            <a:r>
              <a:rPr dirty="0" sz="1400" spc="30">
                <a:latin typeface="LM Sans 12"/>
                <a:cs typeface="LM Sans 12"/>
              </a:rPr>
              <a:t>)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0">
                <a:latin typeface="Trebuchet MS"/>
                <a:cs typeface="Trebuchet MS"/>
              </a:rPr>
              <a:t>maximum </a:t>
            </a:r>
            <a:r>
              <a:rPr dirty="0" sz="1400" spc="-95">
                <a:latin typeface="Trebuchet MS"/>
                <a:cs typeface="Trebuchet MS"/>
              </a:rPr>
              <a:t>value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70">
                <a:latin typeface="Trebuchet MS"/>
                <a:cs typeface="Trebuchet MS"/>
              </a:rPr>
              <a:t>knapsack 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90">
                <a:latin typeface="Trebuchet MS"/>
                <a:cs typeface="Trebuchet MS"/>
              </a:rPr>
              <a:t>weight</a:t>
            </a:r>
            <a:r>
              <a:rPr dirty="0" sz="1400" spc="-190">
                <a:latin typeface="Trebuchet MS"/>
                <a:cs typeface="Trebuchet MS"/>
              </a:rPr>
              <a:t> </a:t>
            </a:r>
            <a:r>
              <a:rPr dirty="0" sz="1400" spc="15" i="1">
                <a:latin typeface="LM Sans 12"/>
                <a:cs typeface="LM Sans 12"/>
              </a:rPr>
              <a:t>u</a:t>
            </a: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LM Sans 12"/>
              <a:cs typeface="LM Sans 12"/>
            </a:endParaRPr>
          </a:p>
          <a:p>
            <a:pPr marL="374650">
              <a:lnSpc>
                <a:spcPts val="1500"/>
              </a:lnSpc>
              <a:spcBef>
                <a:spcPts val="5"/>
              </a:spcBef>
            </a:pPr>
            <a:r>
              <a:rPr dirty="0" sz="1400" spc="30" i="1">
                <a:latin typeface="LM Sans 12"/>
                <a:cs typeface="LM Sans 12"/>
              </a:rPr>
              <a:t>value</a:t>
            </a:r>
            <a:r>
              <a:rPr dirty="0" sz="1400" spc="30">
                <a:latin typeface="LM Sans 12"/>
                <a:cs typeface="LM Sans 12"/>
              </a:rPr>
              <a:t>(</a:t>
            </a:r>
            <a:r>
              <a:rPr dirty="0" sz="1400" spc="30" i="1">
                <a:latin typeface="LM Sans 12"/>
                <a:cs typeface="LM Sans 12"/>
              </a:rPr>
              <a:t>u</a:t>
            </a:r>
            <a:r>
              <a:rPr dirty="0" sz="1400" spc="30">
                <a:latin typeface="LM Sans 12"/>
                <a:cs typeface="LM Sans 12"/>
              </a:rPr>
              <a:t>)</a:t>
            </a:r>
            <a:r>
              <a:rPr dirty="0" sz="1400" spc="-65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baseline="-50000" sz="1500" spc="-7" i="1">
                <a:latin typeface="LM Sans 10"/>
                <a:cs typeface="LM Sans 10"/>
              </a:rPr>
              <a:t>i</a:t>
            </a:r>
            <a:r>
              <a:rPr dirty="0" baseline="-50000" sz="1500" spc="15" i="1">
                <a:latin typeface="LM Sans 10"/>
                <a:cs typeface="LM Sans 10"/>
              </a:rPr>
              <a:t> </a:t>
            </a:r>
            <a:r>
              <a:rPr dirty="0" sz="1400" spc="15">
                <a:latin typeface="LM Sans 12"/>
                <a:cs typeface="LM Sans 12"/>
              </a:rPr>
              <a:t>max</a:t>
            </a:r>
            <a:r>
              <a:rPr dirty="0" sz="1400" spc="120">
                <a:latin typeface="LM Sans 12"/>
                <a:cs typeface="LM Sans 12"/>
              </a:rPr>
              <a:t> </a:t>
            </a:r>
            <a:r>
              <a:rPr dirty="0" sz="1400" spc="55" i="1">
                <a:latin typeface="Arial"/>
                <a:cs typeface="Arial"/>
              </a:rPr>
              <a:t>{</a:t>
            </a:r>
            <a:r>
              <a:rPr dirty="0" sz="1400" spc="55" i="1">
                <a:latin typeface="LM Sans 12"/>
                <a:cs typeface="LM Sans 12"/>
              </a:rPr>
              <a:t>value</a:t>
            </a:r>
            <a:r>
              <a:rPr dirty="0" sz="1400" spc="55">
                <a:latin typeface="LM Sans 12"/>
                <a:cs typeface="LM Sans 12"/>
              </a:rPr>
              <a:t>(</a:t>
            </a:r>
            <a:r>
              <a:rPr dirty="0" sz="1400" spc="55" i="1">
                <a:latin typeface="LM Sans 12"/>
                <a:cs typeface="LM Sans 12"/>
              </a:rPr>
              <a:t>u</a:t>
            </a:r>
            <a:r>
              <a:rPr dirty="0" sz="1400" spc="-75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w</a:t>
            </a:r>
            <a:r>
              <a:rPr dirty="0" baseline="-11111" sz="1500" spc="7" i="1">
                <a:latin typeface="LM Sans 10"/>
                <a:cs typeface="LM Sans 10"/>
              </a:rPr>
              <a:t>i</a:t>
            </a:r>
            <a:r>
              <a:rPr dirty="0" baseline="-11111" sz="1500" spc="-284" i="1">
                <a:latin typeface="LM Sans 10"/>
                <a:cs typeface="LM Sans 10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r>
              <a:rPr dirty="0" sz="1400" spc="-14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+</a:t>
            </a:r>
            <a:r>
              <a:rPr dirty="0" sz="1400" spc="-140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v</a:t>
            </a:r>
            <a:r>
              <a:rPr dirty="0" baseline="-11111" sz="1500" spc="7" i="1">
                <a:latin typeface="LM Sans 10"/>
                <a:cs typeface="LM Sans 10"/>
              </a:rPr>
              <a:t>i</a:t>
            </a:r>
            <a:r>
              <a:rPr dirty="0" baseline="-11111" sz="1500" spc="-284" i="1">
                <a:latin typeface="LM Sans 10"/>
                <a:cs typeface="LM Sans 10"/>
              </a:rPr>
              <a:t> </a:t>
            </a:r>
            <a:r>
              <a:rPr dirty="0" sz="1400" spc="245" i="1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algn="ctr" marR="621030">
              <a:lnSpc>
                <a:spcPts val="1019"/>
              </a:lnSpc>
            </a:pPr>
            <a:r>
              <a:rPr dirty="0" sz="1000" spc="-5">
                <a:latin typeface="LM Sans 10"/>
                <a:cs typeface="LM Sans 10"/>
              </a:rPr>
              <a:t>: </a:t>
            </a:r>
            <a:r>
              <a:rPr dirty="0" sz="1000" spc="-5" i="1">
                <a:latin typeface="LM Sans 10"/>
                <a:cs typeface="LM Sans 10"/>
              </a:rPr>
              <a:t>w</a:t>
            </a:r>
            <a:r>
              <a:rPr dirty="0" baseline="-11904" sz="1050" spc="-7" i="1">
                <a:latin typeface="LM Sans 8"/>
                <a:cs typeface="LM Sans 8"/>
              </a:rPr>
              <a:t>i</a:t>
            </a:r>
            <a:r>
              <a:rPr dirty="0" baseline="-11904" sz="1050" spc="-202" i="1">
                <a:latin typeface="LM Sans 8"/>
                <a:cs typeface="LM Sans 8"/>
              </a:rPr>
              <a:t> </a:t>
            </a:r>
            <a:r>
              <a:rPr dirty="0" sz="1000" spc="110" i="1">
                <a:latin typeface="Arial"/>
                <a:cs typeface="Arial"/>
              </a:rPr>
              <a:t>≤</a:t>
            </a:r>
            <a:r>
              <a:rPr dirty="0" sz="1000" spc="110" i="1">
                <a:latin typeface="LM Sans 10"/>
                <a:cs typeface="LM Sans 10"/>
              </a:rPr>
              <a:t>w</a:t>
            </a:r>
            <a:endParaRPr sz="100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1260"/>
              </a:spcBef>
            </a:pPr>
            <a:r>
              <a:rPr dirty="0" sz="1400" spc="-45">
                <a:latin typeface="Trebuchet MS"/>
                <a:cs typeface="Trebuchet MS"/>
              </a:rPr>
              <a:t>Base </a:t>
            </a:r>
            <a:r>
              <a:rPr dirty="0" sz="1400" spc="-100">
                <a:latin typeface="Trebuchet MS"/>
                <a:cs typeface="Trebuchet MS"/>
              </a:rPr>
              <a:t>case: </a:t>
            </a:r>
            <a:r>
              <a:rPr dirty="0" sz="1400" spc="15" i="1">
                <a:latin typeface="LM Sans 12"/>
                <a:cs typeface="LM Sans 12"/>
              </a:rPr>
              <a:t>value</a:t>
            </a:r>
            <a:r>
              <a:rPr dirty="0" sz="1400" spc="15">
                <a:latin typeface="LM Sans 12"/>
                <a:cs typeface="LM Sans 12"/>
              </a:rPr>
              <a:t>(</a:t>
            </a:r>
            <a:r>
              <a:rPr dirty="0" sz="1400" spc="15">
                <a:latin typeface="Trebuchet MS"/>
                <a:cs typeface="Trebuchet MS"/>
              </a:rPr>
              <a:t>0</a:t>
            </a:r>
            <a:r>
              <a:rPr dirty="0" sz="1400" spc="15">
                <a:latin typeface="LM Sans 12"/>
                <a:cs typeface="LM Sans 12"/>
              </a:rPr>
              <a:t>)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105">
                <a:latin typeface="LM Sans 12"/>
                <a:cs typeface="LM Sans 12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37637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224856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61" y="58134"/>
            <a:ext cx="13100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95">
                <a:solidFill>
                  <a:srgbClr val="3333B2"/>
                </a:solidFill>
              </a:rPr>
              <a:t>Sub</a:t>
            </a:r>
            <a:r>
              <a:rPr dirty="0" sz="2050" spc="-155">
                <a:solidFill>
                  <a:srgbClr val="3333B2"/>
                </a:solidFill>
              </a:rPr>
              <a:t>p</a:t>
            </a:r>
            <a:r>
              <a:rPr dirty="0" sz="2050" spc="-165">
                <a:solidFill>
                  <a:srgbClr val="3333B2"/>
                </a:solidFill>
              </a:rPr>
              <a:t>roblems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90824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6000" y="792299"/>
            <a:ext cx="3619500" cy="20529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0165" marR="30480">
              <a:lnSpc>
                <a:spcPct val="100800"/>
              </a:lnSpc>
              <a:spcBef>
                <a:spcPts val="120"/>
              </a:spcBef>
            </a:pPr>
            <a:r>
              <a:rPr dirty="0" sz="1400" spc="-65">
                <a:latin typeface="Trebuchet MS"/>
                <a:cs typeface="Trebuchet MS"/>
              </a:rPr>
              <a:t>Let </a:t>
            </a:r>
            <a:r>
              <a:rPr dirty="0" sz="1400" spc="30" i="1">
                <a:latin typeface="LM Sans 12"/>
                <a:cs typeface="LM Sans 12"/>
              </a:rPr>
              <a:t>value</a:t>
            </a:r>
            <a:r>
              <a:rPr dirty="0" sz="1400" spc="30">
                <a:latin typeface="LM Sans 12"/>
                <a:cs typeface="LM Sans 12"/>
              </a:rPr>
              <a:t>(</a:t>
            </a:r>
            <a:r>
              <a:rPr dirty="0" sz="1400" spc="30" i="1">
                <a:latin typeface="LM Sans 12"/>
                <a:cs typeface="LM Sans 12"/>
              </a:rPr>
              <a:t>u</a:t>
            </a:r>
            <a:r>
              <a:rPr dirty="0" sz="1400" spc="30">
                <a:latin typeface="LM Sans 12"/>
                <a:cs typeface="LM Sans 12"/>
              </a:rPr>
              <a:t>)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0">
                <a:latin typeface="Trebuchet MS"/>
                <a:cs typeface="Trebuchet MS"/>
              </a:rPr>
              <a:t>maximum </a:t>
            </a:r>
            <a:r>
              <a:rPr dirty="0" sz="1400" spc="-95">
                <a:latin typeface="Trebuchet MS"/>
                <a:cs typeface="Trebuchet MS"/>
              </a:rPr>
              <a:t>value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70">
                <a:latin typeface="Trebuchet MS"/>
                <a:cs typeface="Trebuchet MS"/>
              </a:rPr>
              <a:t>knapsack 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90">
                <a:latin typeface="Trebuchet MS"/>
                <a:cs typeface="Trebuchet MS"/>
              </a:rPr>
              <a:t>weight</a:t>
            </a:r>
            <a:r>
              <a:rPr dirty="0" sz="1400" spc="-190">
                <a:latin typeface="Trebuchet MS"/>
                <a:cs typeface="Trebuchet MS"/>
              </a:rPr>
              <a:t> </a:t>
            </a:r>
            <a:r>
              <a:rPr dirty="0" sz="1400" spc="15" i="1">
                <a:latin typeface="LM Sans 12"/>
                <a:cs typeface="LM Sans 12"/>
              </a:rPr>
              <a:t>u</a:t>
            </a: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LM Sans 12"/>
              <a:cs typeface="LM Sans 12"/>
            </a:endParaRPr>
          </a:p>
          <a:p>
            <a:pPr marL="374650">
              <a:lnSpc>
                <a:spcPts val="1500"/>
              </a:lnSpc>
              <a:spcBef>
                <a:spcPts val="5"/>
              </a:spcBef>
            </a:pPr>
            <a:r>
              <a:rPr dirty="0" sz="1400" spc="30" i="1">
                <a:latin typeface="LM Sans 12"/>
                <a:cs typeface="LM Sans 12"/>
              </a:rPr>
              <a:t>value</a:t>
            </a:r>
            <a:r>
              <a:rPr dirty="0" sz="1400" spc="30">
                <a:latin typeface="LM Sans 12"/>
                <a:cs typeface="LM Sans 12"/>
              </a:rPr>
              <a:t>(</a:t>
            </a:r>
            <a:r>
              <a:rPr dirty="0" sz="1400" spc="30" i="1">
                <a:latin typeface="LM Sans 12"/>
                <a:cs typeface="LM Sans 12"/>
              </a:rPr>
              <a:t>u</a:t>
            </a:r>
            <a:r>
              <a:rPr dirty="0" sz="1400" spc="30">
                <a:latin typeface="LM Sans 12"/>
                <a:cs typeface="LM Sans 12"/>
              </a:rPr>
              <a:t>)</a:t>
            </a:r>
            <a:r>
              <a:rPr dirty="0" sz="1400" spc="-65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baseline="-50000" sz="1500" spc="-7" i="1">
                <a:latin typeface="LM Sans 10"/>
                <a:cs typeface="LM Sans 10"/>
              </a:rPr>
              <a:t>i</a:t>
            </a:r>
            <a:r>
              <a:rPr dirty="0" baseline="-50000" sz="1500" spc="15" i="1">
                <a:latin typeface="LM Sans 10"/>
                <a:cs typeface="LM Sans 10"/>
              </a:rPr>
              <a:t> </a:t>
            </a:r>
            <a:r>
              <a:rPr dirty="0" sz="1400" spc="15">
                <a:latin typeface="LM Sans 12"/>
                <a:cs typeface="LM Sans 12"/>
              </a:rPr>
              <a:t>max</a:t>
            </a:r>
            <a:r>
              <a:rPr dirty="0" sz="1400" spc="120">
                <a:latin typeface="LM Sans 12"/>
                <a:cs typeface="LM Sans 12"/>
              </a:rPr>
              <a:t> </a:t>
            </a:r>
            <a:r>
              <a:rPr dirty="0" sz="1400" spc="55" i="1">
                <a:latin typeface="Arial"/>
                <a:cs typeface="Arial"/>
              </a:rPr>
              <a:t>{</a:t>
            </a:r>
            <a:r>
              <a:rPr dirty="0" sz="1400" spc="55" i="1">
                <a:latin typeface="LM Sans 12"/>
                <a:cs typeface="LM Sans 12"/>
              </a:rPr>
              <a:t>value</a:t>
            </a:r>
            <a:r>
              <a:rPr dirty="0" sz="1400" spc="55">
                <a:latin typeface="LM Sans 12"/>
                <a:cs typeface="LM Sans 12"/>
              </a:rPr>
              <a:t>(</a:t>
            </a:r>
            <a:r>
              <a:rPr dirty="0" sz="1400" spc="55" i="1">
                <a:latin typeface="LM Sans 12"/>
                <a:cs typeface="LM Sans 12"/>
              </a:rPr>
              <a:t>u</a:t>
            </a:r>
            <a:r>
              <a:rPr dirty="0" sz="1400" spc="-75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w</a:t>
            </a:r>
            <a:r>
              <a:rPr dirty="0" baseline="-11111" sz="1500" spc="7" i="1">
                <a:latin typeface="LM Sans 10"/>
                <a:cs typeface="LM Sans 10"/>
              </a:rPr>
              <a:t>i</a:t>
            </a:r>
            <a:r>
              <a:rPr dirty="0" baseline="-11111" sz="1500" spc="-284" i="1">
                <a:latin typeface="LM Sans 10"/>
                <a:cs typeface="LM Sans 10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r>
              <a:rPr dirty="0" sz="1400" spc="-14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+</a:t>
            </a:r>
            <a:r>
              <a:rPr dirty="0" sz="1400" spc="-140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v</a:t>
            </a:r>
            <a:r>
              <a:rPr dirty="0" baseline="-11111" sz="1500" spc="7" i="1">
                <a:latin typeface="LM Sans 10"/>
                <a:cs typeface="LM Sans 10"/>
              </a:rPr>
              <a:t>i</a:t>
            </a:r>
            <a:r>
              <a:rPr dirty="0" baseline="-11111" sz="1500" spc="-284" i="1">
                <a:latin typeface="LM Sans 10"/>
                <a:cs typeface="LM Sans 10"/>
              </a:rPr>
              <a:t> </a:t>
            </a:r>
            <a:r>
              <a:rPr dirty="0" sz="1400" spc="245" i="1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algn="ctr" marR="621030">
              <a:lnSpc>
                <a:spcPts val="1019"/>
              </a:lnSpc>
            </a:pPr>
            <a:r>
              <a:rPr dirty="0" sz="1000" spc="-5">
                <a:latin typeface="LM Sans 10"/>
                <a:cs typeface="LM Sans 10"/>
              </a:rPr>
              <a:t>: </a:t>
            </a:r>
            <a:r>
              <a:rPr dirty="0" sz="1000" spc="-5" i="1">
                <a:latin typeface="LM Sans 10"/>
                <a:cs typeface="LM Sans 10"/>
              </a:rPr>
              <a:t>w</a:t>
            </a:r>
            <a:r>
              <a:rPr dirty="0" baseline="-11904" sz="1050" spc="-7" i="1">
                <a:latin typeface="LM Sans 8"/>
                <a:cs typeface="LM Sans 8"/>
              </a:rPr>
              <a:t>i</a:t>
            </a:r>
            <a:r>
              <a:rPr dirty="0" baseline="-11904" sz="1050" spc="-202" i="1">
                <a:latin typeface="LM Sans 8"/>
                <a:cs typeface="LM Sans 8"/>
              </a:rPr>
              <a:t> </a:t>
            </a:r>
            <a:r>
              <a:rPr dirty="0" sz="1000" spc="110" i="1">
                <a:latin typeface="Arial"/>
                <a:cs typeface="Arial"/>
              </a:rPr>
              <a:t>≤</a:t>
            </a:r>
            <a:r>
              <a:rPr dirty="0" sz="1000" spc="110" i="1">
                <a:latin typeface="LM Sans 10"/>
                <a:cs typeface="LM Sans 10"/>
              </a:rPr>
              <a:t>w</a:t>
            </a:r>
            <a:endParaRPr sz="100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1260"/>
              </a:spcBef>
            </a:pPr>
            <a:r>
              <a:rPr dirty="0" sz="1400" spc="-45">
                <a:latin typeface="Trebuchet MS"/>
                <a:cs typeface="Trebuchet MS"/>
              </a:rPr>
              <a:t>Base </a:t>
            </a:r>
            <a:r>
              <a:rPr dirty="0" sz="1400" spc="-100">
                <a:latin typeface="Trebuchet MS"/>
                <a:cs typeface="Trebuchet MS"/>
              </a:rPr>
              <a:t>case: </a:t>
            </a:r>
            <a:r>
              <a:rPr dirty="0" sz="1400" spc="15" i="1">
                <a:latin typeface="LM Sans 12"/>
                <a:cs typeface="LM Sans 12"/>
              </a:rPr>
              <a:t>value</a:t>
            </a:r>
            <a:r>
              <a:rPr dirty="0" sz="1400" spc="15">
                <a:latin typeface="LM Sans 12"/>
                <a:cs typeface="LM Sans 12"/>
              </a:rPr>
              <a:t>(</a:t>
            </a:r>
            <a:r>
              <a:rPr dirty="0" sz="1400" spc="15">
                <a:latin typeface="Trebuchet MS"/>
                <a:cs typeface="Trebuchet MS"/>
              </a:rPr>
              <a:t>0</a:t>
            </a:r>
            <a:r>
              <a:rPr dirty="0" sz="1400" spc="15">
                <a:latin typeface="LM Sans 12"/>
                <a:cs typeface="LM Sans 12"/>
              </a:rPr>
              <a:t>)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105">
                <a:latin typeface="LM Sans 12"/>
                <a:cs typeface="LM Sans 12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315"/>
              </a:spcBef>
            </a:pPr>
            <a:r>
              <a:rPr dirty="0" sz="1400" spc="-20">
                <a:latin typeface="Trebuchet MS"/>
                <a:cs typeface="Trebuchet MS"/>
              </a:rPr>
              <a:t>This </a:t>
            </a:r>
            <a:r>
              <a:rPr dirty="0" sz="1400" spc="-100">
                <a:latin typeface="Trebuchet MS"/>
                <a:cs typeface="Trebuchet MS"/>
              </a:rPr>
              <a:t>recurrence </a:t>
            </a:r>
            <a:r>
              <a:rPr dirty="0" sz="1400" spc="-85">
                <a:latin typeface="Trebuchet MS"/>
                <a:cs typeface="Trebuchet MS"/>
              </a:rPr>
              <a:t>relation </a:t>
            </a:r>
            <a:r>
              <a:rPr dirty="0" sz="1400" spc="-65">
                <a:latin typeface="Trebuchet MS"/>
                <a:cs typeface="Trebuchet MS"/>
              </a:rPr>
              <a:t>is </a:t>
            </a:r>
            <a:r>
              <a:rPr dirty="0" sz="1400" spc="-85">
                <a:latin typeface="Trebuchet MS"/>
                <a:cs typeface="Trebuchet MS"/>
              </a:rPr>
              <a:t>transformed</a:t>
            </a:r>
            <a:r>
              <a:rPr dirty="0" sz="1400" spc="9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into</a:t>
            </a:r>
            <a:endParaRPr sz="14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10"/>
              </a:spcBef>
            </a:pP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90">
                <a:latin typeface="Trebuchet MS"/>
                <a:cs typeface="Trebuchet MS"/>
              </a:rPr>
              <a:t>recursive </a:t>
            </a:r>
            <a:r>
              <a:rPr dirty="0" sz="1400" spc="-75">
                <a:latin typeface="Trebuchet MS"/>
                <a:cs typeface="Trebuchet MS"/>
              </a:rPr>
              <a:t>algorithm </a:t>
            </a:r>
            <a:r>
              <a:rPr dirty="0" sz="1400" spc="-70">
                <a:latin typeface="Trebuchet MS"/>
                <a:cs typeface="Trebuchet MS"/>
              </a:rPr>
              <a:t>in </a:t>
            </a:r>
            <a:r>
              <a:rPr dirty="0" sz="1400" spc="-80">
                <a:latin typeface="Trebuchet MS"/>
                <a:cs typeface="Trebuchet MS"/>
              </a:rPr>
              <a:t>a straightforward</a:t>
            </a:r>
            <a:r>
              <a:rPr dirty="0" sz="1400" spc="225">
                <a:latin typeface="Trebuchet MS"/>
                <a:cs typeface="Trebuchet MS"/>
              </a:rPr>
              <a:t> </a:t>
            </a:r>
            <a:r>
              <a:rPr dirty="0" sz="1400" spc="-110">
                <a:latin typeface="Trebuchet MS"/>
                <a:cs typeface="Trebuchet MS"/>
              </a:rPr>
              <a:t>way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37637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224856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8640" y="250162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5003" y="58134"/>
            <a:ext cx="20593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45">
                <a:solidFill>
                  <a:srgbClr val="3333B2"/>
                </a:solidFill>
              </a:rPr>
              <a:t>Recursive</a:t>
            </a:r>
            <a:r>
              <a:rPr dirty="0" sz="2050" spc="-20">
                <a:solidFill>
                  <a:srgbClr val="3333B2"/>
                </a:solidFill>
              </a:rPr>
              <a:t> </a:t>
            </a:r>
            <a:r>
              <a:rPr dirty="0" sz="2050" spc="-125">
                <a:solidFill>
                  <a:srgbClr val="3333B2"/>
                </a:solidFill>
              </a:rPr>
              <a:t>Algorithm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359994" y="491375"/>
            <a:ext cx="3888104" cy="2834640"/>
          </a:xfrm>
          <a:custGeom>
            <a:avLst/>
            <a:gdLst/>
            <a:ahLst/>
            <a:cxnLst/>
            <a:rect l="l" t="t" r="r" b="b"/>
            <a:pathLst>
              <a:path w="3888104" h="2834640">
                <a:moveTo>
                  <a:pt x="3888003" y="0"/>
                </a:moveTo>
                <a:lnTo>
                  <a:pt x="0" y="0"/>
                </a:lnTo>
                <a:lnTo>
                  <a:pt x="0" y="177139"/>
                </a:lnTo>
                <a:lnTo>
                  <a:pt x="0" y="354279"/>
                </a:lnTo>
                <a:lnTo>
                  <a:pt x="0" y="2834182"/>
                </a:lnTo>
                <a:lnTo>
                  <a:pt x="3888003" y="2834182"/>
                </a:lnTo>
                <a:lnTo>
                  <a:pt x="3888003" y="177139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2148" y="450847"/>
            <a:ext cx="4020820" cy="286512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86995" marR="2853690">
              <a:lnSpc>
                <a:spcPts val="1390"/>
              </a:lnSpc>
              <a:spcBef>
                <a:spcPts val="180"/>
              </a:spcBef>
            </a:pPr>
            <a:r>
              <a:rPr dirty="0" sz="1200" spc="-85">
                <a:latin typeface="Arial"/>
                <a:cs typeface="Arial"/>
              </a:rPr>
              <a:t>1 </a:t>
            </a:r>
            <a:r>
              <a:rPr dirty="0" sz="1200" spc="65">
                <a:latin typeface="Arial"/>
                <a:cs typeface="Arial"/>
              </a:rPr>
              <a:t>T </a:t>
            </a:r>
            <a:r>
              <a:rPr dirty="0" sz="1200" spc="204">
                <a:latin typeface="Arial"/>
                <a:cs typeface="Arial"/>
              </a:rPr>
              <a:t>= </a:t>
            </a:r>
            <a:r>
              <a:rPr dirty="0" sz="1200" spc="90" b="1">
                <a:latin typeface="Trebuchet MS"/>
                <a:cs typeface="Trebuchet MS"/>
              </a:rPr>
              <a:t>dict </a:t>
            </a:r>
            <a:r>
              <a:rPr dirty="0" sz="1200" spc="55">
                <a:latin typeface="Arial"/>
                <a:cs typeface="Arial"/>
              </a:rPr>
              <a:t>( )  </a:t>
            </a:r>
            <a:r>
              <a:rPr dirty="0" sz="1200" spc="-85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 marL="299720" indent="-213360">
              <a:lnSpc>
                <a:spcPts val="1340"/>
              </a:lnSpc>
              <a:buFont typeface="Arial"/>
              <a:buAutoNum type="arabicPlain" startAt="3"/>
              <a:tabLst>
                <a:tab pos="299720" algn="l"/>
                <a:tab pos="300355" algn="l"/>
              </a:tabLst>
            </a:pPr>
            <a:r>
              <a:rPr dirty="0" sz="1200" spc="20" b="1">
                <a:latin typeface="Trebuchet MS"/>
                <a:cs typeface="Trebuchet MS"/>
              </a:rPr>
              <a:t>def </a:t>
            </a:r>
            <a:r>
              <a:rPr dirty="0" sz="1200" spc="30">
                <a:latin typeface="Arial"/>
                <a:cs typeface="Arial"/>
              </a:rPr>
              <a:t>knapsack </a:t>
            </a:r>
            <a:r>
              <a:rPr dirty="0" sz="1200" spc="60">
                <a:latin typeface="Arial"/>
                <a:cs typeface="Arial"/>
              </a:rPr>
              <a:t>(w, </a:t>
            </a:r>
            <a:r>
              <a:rPr dirty="0" sz="1200" spc="-65">
                <a:latin typeface="Arial"/>
                <a:cs typeface="Arial"/>
              </a:rPr>
              <a:t>v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494665" indent="-408305">
              <a:lnSpc>
                <a:spcPts val="1395"/>
              </a:lnSpc>
              <a:buFont typeface="Arial"/>
              <a:buAutoNum type="arabicPlain" startAt="3"/>
              <a:tabLst>
                <a:tab pos="494665" algn="l"/>
                <a:tab pos="495300" algn="l"/>
              </a:tabLst>
            </a:pPr>
            <a:r>
              <a:rPr dirty="0" sz="1200" spc="-40" b="1">
                <a:latin typeface="Trebuchet MS"/>
                <a:cs typeface="Trebuchet MS"/>
              </a:rPr>
              <a:t>i </a:t>
            </a:r>
            <a:r>
              <a:rPr dirty="0" sz="1200" spc="-35" b="1">
                <a:latin typeface="Trebuchet MS"/>
                <a:cs typeface="Trebuchet MS"/>
              </a:rPr>
              <a:t>f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 spc="35" b="1">
                <a:latin typeface="Trebuchet MS"/>
                <a:cs typeface="Trebuchet MS"/>
              </a:rPr>
              <a:t>not in </a:t>
            </a:r>
            <a:r>
              <a:rPr dirty="0" sz="1200" spc="95">
                <a:latin typeface="Arial"/>
                <a:cs typeface="Arial"/>
              </a:rPr>
              <a:t>T: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  <a:tabLst>
                <a:tab pos="638175" algn="l"/>
              </a:tabLst>
            </a:pPr>
            <a:r>
              <a:rPr dirty="0" sz="1200" spc="-85">
                <a:latin typeface="Arial"/>
                <a:cs typeface="Arial"/>
              </a:rPr>
              <a:t>5	</a:t>
            </a:r>
            <a:r>
              <a:rPr dirty="0" sz="1200" spc="100">
                <a:latin typeface="Arial"/>
                <a:cs typeface="Arial"/>
              </a:rPr>
              <a:t>T[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spc="204">
                <a:latin typeface="Arial"/>
                <a:cs typeface="Arial"/>
              </a:rPr>
              <a:t>=</a:t>
            </a:r>
            <a:r>
              <a:rPr dirty="0" sz="1200" spc="190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  <a:p>
            <a:pPr marL="662305" indent="-575945">
              <a:lnSpc>
                <a:spcPts val="1395"/>
              </a:lnSpc>
              <a:buFont typeface="Arial"/>
              <a:buAutoNum type="arabicPlain" startAt="7"/>
              <a:tabLst>
                <a:tab pos="662305" algn="l"/>
                <a:tab pos="662940" algn="l"/>
                <a:tab pos="1028065" algn="l"/>
                <a:tab pos="1195705" algn="l"/>
              </a:tabLst>
            </a:pPr>
            <a:r>
              <a:rPr dirty="0" sz="1200" spc="60" b="1">
                <a:latin typeface="Trebuchet MS"/>
                <a:cs typeface="Trebuchet MS"/>
              </a:rPr>
              <a:t>for	</a:t>
            </a:r>
            <a:r>
              <a:rPr dirty="0" sz="1200" spc="5">
                <a:latin typeface="Arial"/>
                <a:cs typeface="Arial"/>
              </a:rPr>
              <a:t>i	</a:t>
            </a:r>
            <a:r>
              <a:rPr dirty="0" sz="1200" spc="35" b="1">
                <a:latin typeface="Trebuchet MS"/>
                <a:cs typeface="Trebuchet MS"/>
              </a:rPr>
              <a:t>in</a:t>
            </a:r>
            <a:r>
              <a:rPr dirty="0" sz="1200" spc="140" b="1">
                <a:latin typeface="Trebuchet MS"/>
                <a:cs typeface="Trebuchet MS"/>
              </a:rPr>
              <a:t> </a:t>
            </a:r>
            <a:r>
              <a:rPr dirty="0" sz="1200" spc="40" b="1">
                <a:latin typeface="Trebuchet MS"/>
                <a:cs typeface="Trebuchet MS"/>
              </a:rPr>
              <a:t>range</a:t>
            </a:r>
            <a:r>
              <a:rPr dirty="0" sz="1200" spc="-170" b="1">
                <a:latin typeface="Trebuchet MS"/>
                <a:cs typeface="Trebuchet MS"/>
              </a:rPr>
              <a:t> </a:t>
            </a:r>
            <a:r>
              <a:rPr dirty="0" sz="1200" spc="55">
                <a:latin typeface="Arial"/>
                <a:cs typeface="Arial"/>
              </a:rPr>
              <a:t>(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 spc="35" b="1">
                <a:latin typeface="Trebuchet MS"/>
                <a:cs typeface="Trebuchet MS"/>
              </a:rPr>
              <a:t>len</a:t>
            </a:r>
            <a:r>
              <a:rPr dirty="0" sz="1200" spc="-120" b="1">
                <a:latin typeface="Trebuchet MS"/>
                <a:cs typeface="Trebuchet MS"/>
              </a:rPr>
              <a:t> </a:t>
            </a:r>
            <a:r>
              <a:rPr dirty="0" sz="1200" spc="25">
                <a:latin typeface="Arial"/>
                <a:cs typeface="Arial"/>
              </a:rPr>
              <a:t>(w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1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850900" indent="-764540">
              <a:lnSpc>
                <a:spcPts val="1395"/>
              </a:lnSpc>
              <a:buFont typeface="Arial"/>
              <a:buAutoNum type="arabicPlain" startAt="7"/>
              <a:tabLst>
                <a:tab pos="850900" algn="l"/>
                <a:tab pos="851535" algn="l"/>
              </a:tabLst>
            </a:pPr>
            <a:r>
              <a:rPr dirty="0" sz="1200" spc="-40" b="1">
                <a:latin typeface="Trebuchet MS"/>
                <a:cs typeface="Trebuchet MS"/>
              </a:rPr>
              <a:t>i </a:t>
            </a:r>
            <a:r>
              <a:rPr dirty="0" sz="1200" spc="-35" b="1">
                <a:latin typeface="Trebuchet MS"/>
                <a:cs typeface="Trebuchet MS"/>
              </a:rPr>
              <a:t>f </a:t>
            </a:r>
            <a:r>
              <a:rPr dirty="0" sz="1200" spc="30">
                <a:latin typeface="Arial"/>
                <a:cs typeface="Arial"/>
              </a:rPr>
              <a:t>w[ 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spc="155">
                <a:latin typeface="Arial"/>
                <a:cs typeface="Arial"/>
              </a:rPr>
              <a:t>&lt;= </a:t>
            </a:r>
            <a:r>
              <a:rPr dirty="0" sz="1200" spc="-70">
                <a:latin typeface="Arial"/>
                <a:cs typeface="Arial"/>
              </a:rPr>
              <a:t>u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995044" indent="-908685">
              <a:lnSpc>
                <a:spcPts val="1395"/>
              </a:lnSpc>
              <a:buAutoNum type="arabicPlain" startAt="7"/>
              <a:tabLst>
                <a:tab pos="995044" algn="l"/>
                <a:tab pos="995680" algn="l"/>
              </a:tabLst>
            </a:pPr>
            <a:r>
              <a:rPr dirty="0" sz="1200" spc="100">
                <a:latin typeface="Arial"/>
                <a:cs typeface="Arial"/>
              </a:rPr>
              <a:t>T[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spc="204">
                <a:latin typeface="Arial"/>
                <a:cs typeface="Arial"/>
              </a:rPr>
              <a:t>= </a:t>
            </a:r>
            <a:r>
              <a:rPr dirty="0" sz="1200" spc="45" b="1">
                <a:latin typeface="Trebuchet MS"/>
                <a:cs typeface="Trebuchet MS"/>
              </a:rPr>
              <a:t>max</a:t>
            </a:r>
            <a:r>
              <a:rPr dirty="0" sz="1200" spc="45">
                <a:latin typeface="Arial"/>
                <a:cs typeface="Arial"/>
              </a:rPr>
              <a:t>(T[</a:t>
            </a:r>
            <a:r>
              <a:rPr dirty="0" sz="1200" spc="-235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spc="-10"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90"/>
              </a:lnSpc>
              <a:spcBef>
                <a:spcPts val="65"/>
              </a:spcBef>
              <a:buAutoNum type="arabicPlain" startAt="7"/>
              <a:tabLst>
                <a:tab pos="1196340" algn="l"/>
                <a:tab pos="1196975" algn="l"/>
              </a:tabLst>
            </a:pPr>
            <a:r>
              <a:rPr dirty="0" sz="1200" spc="30">
                <a:latin typeface="Arial"/>
                <a:cs typeface="Arial"/>
              </a:rPr>
              <a:t>knapsack </a:t>
            </a:r>
            <a:r>
              <a:rPr dirty="0" sz="1200" spc="60">
                <a:latin typeface="Arial"/>
                <a:cs typeface="Arial"/>
              </a:rPr>
              <a:t>(w, </a:t>
            </a:r>
            <a:r>
              <a:rPr dirty="0" sz="1200" spc="-65">
                <a:latin typeface="Arial"/>
                <a:cs typeface="Arial"/>
              </a:rPr>
              <a:t>v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 spc="225" i="1">
                <a:latin typeface="Arial"/>
                <a:cs typeface="Arial"/>
              </a:rPr>
              <a:t>− </a:t>
            </a:r>
            <a:r>
              <a:rPr dirty="0" sz="1200" spc="30">
                <a:latin typeface="Arial"/>
                <a:cs typeface="Arial"/>
              </a:rPr>
              <a:t>w[ 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spc="55">
                <a:latin typeface="Arial"/>
                <a:cs typeface="Arial"/>
              </a:rPr>
              <a:t>) </a:t>
            </a:r>
            <a:r>
              <a:rPr dirty="0" sz="1200" spc="204">
                <a:latin typeface="Arial"/>
                <a:cs typeface="Arial"/>
              </a:rPr>
              <a:t>+ </a:t>
            </a:r>
            <a:r>
              <a:rPr dirty="0" sz="1200" spc="-65">
                <a:latin typeface="Arial"/>
                <a:cs typeface="Arial"/>
              </a:rPr>
              <a:t>v </a:t>
            </a:r>
            <a:r>
              <a:rPr dirty="0" sz="1200">
                <a:latin typeface="Arial"/>
                <a:cs typeface="Arial"/>
              </a:rPr>
              <a:t>[ 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spc="55">
                <a:latin typeface="Arial"/>
                <a:cs typeface="Arial"/>
              </a:rPr>
              <a:t>)  </a:t>
            </a:r>
            <a:r>
              <a:rPr dirty="0" sz="1200" spc="-85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  <a:p>
            <a:pPr marL="12700" marR="2588260">
              <a:lnSpc>
                <a:spcPts val="1390"/>
              </a:lnSpc>
              <a:spcBef>
                <a:spcPts val="10"/>
              </a:spcBef>
              <a:tabLst>
                <a:tab pos="480695" algn="l"/>
              </a:tabLst>
            </a:pPr>
            <a:r>
              <a:rPr dirty="0" sz="1200" spc="-85">
                <a:latin typeface="Arial"/>
                <a:cs typeface="Arial"/>
              </a:rPr>
              <a:t>12	</a:t>
            </a:r>
            <a:r>
              <a:rPr dirty="0" sz="1200" spc="60" b="1">
                <a:latin typeface="Trebuchet MS"/>
                <a:cs typeface="Trebuchet MS"/>
              </a:rPr>
              <a:t>return </a:t>
            </a:r>
            <a:r>
              <a:rPr dirty="0" sz="1200" spc="100">
                <a:latin typeface="Arial"/>
                <a:cs typeface="Arial"/>
              </a:rPr>
              <a:t>T[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>
                <a:latin typeface="Arial"/>
                <a:cs typeface="Arial"/>
              </a:rPr>
              <a:t>]  </a:t>
            </a:r>
            <a:r>
              <a:rPr dirty="0" sz="1200" spc="-85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</a:pPr>
            <a:r>
              <a:rPr dirty="0" sz="1200" spc="-85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tabLst>
                <a:tab pos="306070" algn="l"/>
              </a:tabLst>
            </a:pPr>
            <a:r>
              <a:rPr dirty="0" sz="1200" spc="-85">
                <a:latin typeface="Arial"/>
                <a:cs typeface="Arial"/>
              </a:rPr>
              <a:t>15	</a:t>
            </a:r>
            <a:r>
              <a:rPr dirty="0" sz="1200" spc="90" b="1">
                <a:latin typeface="Trebuchet MS"/>
                <a:cs typeface="Trebuchet MS"/>
              </a:rPr>
              <a:t>print </a:t>
            </a:r>
            <a:r>
              <a:rPr dirty="0" sz="1200" spc="55">
                <a:latin typeface="Arial"/>
                <a:cs typeface="Arial"/>
              </a:rPr>
              <a:t>( </a:t>
            </a:r>
            <a:r>
              <a:rPr dirty="0" sz="1200" spc="30">
                <a:latin typeface="Arial"/>
                <a:cs typeface="Arial"/>
              </a:rPr>
              <a:t>knapsack </a:t>
            </a:r>
            <a:r>
              <a:rPr dirty="0" sz="1200" spc="105">
                <a:latin typeface="Arial"/>
                <a:cs typeface="Arial"/>
              </a:rPr>
              <a:t>(w=[ </a:t>
            </a:r>
            <a:r>
              <a:rPr dirty="0" sz="1200" spc="-85">
                <a:latin typeface="Arial"/>
                <a:cs typeface="Arial"/>
              </a:rPr>
              <a:t>6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-85">
                <a:latin typeface="Arial"/>
                <a:cs typeface="Arial"/>
              </a:rPr>
              <a:t>3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-85">
                <a:latin typeface="Arial"/>
                <a:cs typeface="Arial"/>
              </a:rPr>
              <a:t>4 </a:t>
            </a:r>
            <a:r>
              <a:rPr dirty="0" sz="1200" spc="-10">
                <a:latin typeface="Arial"/>
                <a:cs typeface="Arial"/>
              </a:rPr>
              <a:t>,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2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spc="-10"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15"/>
              </a:lnSpc>
              <a:tabLst>
                <a:tab pos="1635760" algn="l"/>
              </a:tabLst>
            </a:pPr>
            <a:r>
              <a:rPr dirty="0" sz="1200" spc="-85">
                <a:latin typeface="Arial"/>
                <a:cs typeface="Arial"/>
              </a:rPr>
              <a:t>16	</a:t>
            </a:r>
            <a:r>
              <a:rPr dirty="0" sz="1200" spc="-65">
                <a:latin typeface="Arial"/>
                <a:cs typeface="Arial"/>
              </a:rPr>
              <a:t>v </a:t>
            </a:r>
            <a:r>
              <a:rPr dirty="0" sz="1200" spc="155">
                <a:latin typeface="Arial"/>
                <a:cs typeface="Arial"/>
              </a:rPr>
              <a:t>=[ </a:t>
            </a:r>
            <a:r>
              <a:rPr dirty="0" sz="1200" spc="-30">
                <a:latin typeface="Arial"/>
                <a:cs typeface="Arial"/>
              </a:rPr>
              <a:t>30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-25">
                <a:latin typeface="Arial"/>
                <a:cs typeface="Arial"/>
              </a:rPr>
              <a:t>14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-25">
                <a:latin typeface="Arial"/>
                <a:cs typeface="Arial"/>
              </a:rPr>
              <a:t>16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-85">
                <a:latin typeface="Arial"/>
                <a:cs typeface="Arial"/>
              </a:rPr>
              <a:t>9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spc="-10">
                <a:latin typeface="Arial"/>
                <a:cs typeface="Arial"/>
              </a:rPr>
              <a:t>,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 spc="90">
                <a:latin typeface="Arial"/>
                <a:cs typeface="Arial"/>
              </a:rPr>
              <a:t>u=10))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5626" y="58134"/>
            <a:ext cx="2357755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45">
                <a:solidFill>
                  <a:srgbClr val="3333B2"/>
                </a:solidFill>
                <a:latin typeface="Trebuchet MS"/>
                <a:cs typeface="Trebuchet MS"/>
              </a:rPr>
              <a:t>Recursive </a:t>
            </a:r>
            <a:r>
              <a:rPr dirty="0" sz="2050" spc="-135">
                <a:solidFill>
                  <a:srgbClr val="3333B2"/>
                </a:solidFill>
                <a:latin typeface="Trebuchet MS"/>
                <a:cs typeface="Trebuchet MS"/>
              </a:rPr>
              <a:t>into</a:t>
            </a:r>
            <a:r>
              <a:rPr dirty="0" sz="2050" spc="11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2050" spc="-155">
                <a:solidFill>
                  <a:srgbClr val="3333B2"/>
                </a:solidFill>
                <a:latin typeface="Trebuchet MS"/>
                <a:cs typeface="Trebuchet MS"/>
              </a:rPr>
              <a:t>Iterative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135427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1238336"/>
            <a:ext cx="2882900" cy="4597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15">
                <a:latin typeface="Trebuchet MS"/>
                <a:cs typeface="Trebuchet MS"/>
              </a:rPr>
              <a:t>As </a:t>
            </a:r>
            <a:r>
              <a:rPr dirty="0" sz="1400" spc="-80">
                <a:latin typeface="Trebuchet MS"/>
                <a:cs typeface="Trebuchet MS"/>
              </a:rPr>
              <a:t>usual, </a:t>
            </a:r>
            <a:r>
              <a:rPr dirty="0" sz="1400" spc="-95">
                <a:latin typeface="Trebuchet MS"/>
                <a:cs typeface="Trebuchet MS"/>
              </a:rPr>
              <a:t>one </a:t>
            </a:r>
            <a:r>
              <a:rPr dirty="0" sz="1400" spc="-75">
                <a:latin typeface="Trebuchet MS"/>
                <a:cs typeface="Trebuchet MS"/>
              </a:rPr>
              <a:t>can </a:t>
            </a:r>
            <a:r>
              <a:rPr dirty="0" sz="1400" spc="-80">
                <a:latin typeface="Trebuchet MS"/>
                <a:cs typeface="Trebuchet MS"/>
              </a:rPr>
              <a:t>transform a </a:t>
            </a:r>
            <a:r>
              <a:rPr dirty="0" sz="1400" spc="-90">
                <a:latin typeface="Trebuchet MS"/>
                <a:cs typeface="Trebuchet MS"/>
              </a:rPr>
              <a:t>recursive  </a:t>
            </a:r>
            <a:r>
              <a:rPr dirty="0" sz="1400" spc="-75">
                <a:latin typeface="Trebuchet MS"/>
                <a:cs typeface="Trebuchet MS"/>
              </a:rPr>
              <a:t>algorithm </a:t>
            </a:r>
            <a:r>
              <a:rPr dirty="0" sz="1400" spc="-70">
                <a:latin typeface="Trebuchet MS"/>
                <a:cs typeface="Trebuchet MS"/>
              </a:rPr>
              <a:t>into </a:t>
            </a:r>
            <a:r>
              <a:rPr dirty="0" sz="1400" spc="-75">
                <a:latin typeface="Trebuchet MS"/>
                <a:cs typeface="Trebuchet MS"/>
              </a:rPr>
              <a:t>an </a:t>
            </a:r>
            <a:r>
              <a:rPr dirty="0" sz="1400" spc="-90">
                <a:latin typeface="Trebuchet MS"/>
                <a:cs typeface="Trebuchet MS"/>
              </a:rPr>
              <a:t>iterative</a:t>
            </a:r>
            <a:r>
              <a:rPr dirty="0" sz="1400" spc="-10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one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5626" y="58134"/>
            <a:ext cx="235775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45">
                <a:solidFill>
                  <a:srgbClr val="3333B2"/>
                </a:solidFill>
              </a:rPr>
              <a:t>Recursive </a:t>
            </a:r>
            <a:r>
              <a:rPr dirty="0" sz="2050" spc="-135">
                <a:solidFill>
                  <a:srgbClr val="3333B2"/>
                </a:solidFill>
              </a:rPr>
              <a:t>into</a:t>
            </a:r>
            <a:r>
              <a:rPr dirty="0" sz="2050" spc="110">
                <a:solidFill>
                  <a:srgbClr val="3333B2"/>
                </a:solidFill>
              </a:rPr>
              <a:t> </a:t>
            </a:r>
            <a:r>
              <a:rPr dirty="0" sz="2050" spc="-155">
                <a:solidFill>
                  <a:srgbClr val="3333B2"/>
                </a:solidFill>
              </a:rPr>
              <a:t>Iterative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35427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1238336"/>
            <a:ext cx="2907665" cy="9277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29845">
              <a:lnSpc>
                <a:spcPct val="100800"/>
              </a:lnSpc>
              <a:spcBef>
                <a:spcPts val="120"/>
              </a:spcBef>
            </a:pPr>
            <a:r>
              <a:rPr dirty="0" sz="1400" spc="15">
                <a:latin typeface="Trebuchet MS"/>
                <a:cs typeface="Trebuchet MS"/>
              </a:rPr>
              <a:t>As </a:t>
            </a:r>
            <a:r>
              <a:rPr dirty="0" sz="1400" spc="-80">
                <a:latin typeface="Trebuchet MS"/>
                <a:cs typeface="Trebuchet MS"/>
              </a:rPr>
              <a:t>usual, </a:t>
            </a:r>
            <a:r>
              <a:rPr dirty="0" sz="1400" spc="-95">
                <a:latin typeface="Trebuchet MS"/>
                <a:cs typeface="Trebuchet MS"/>
              </a:rPr>
              <a:t>one </a:t>
            </a:r>
            <a:r>
              <a:rPr dirty="0" sz="1400" spc="-75">
                <a:latin typeface="Trebuchet MS"/>
                <a:cs typeface="Trebuchet MS"/>
              </a:rPr>
              <a:t>can </a:t>
            </a:r>
            <a:r>
              <a:rPr dirty="0" sz="1400" spc="-80">
                <a:latin typeface="Trebuchet MS"/>
                <a:cs typeface="Trebuchet MS"/>
              </a:rPr>
              <a:t>transform a </a:t>
            </a:r>
            <a:r>
              <a:rPr dirty="0" sz="1400" spc="-90">
                <a:latin typeface="Trebuchet MS"/>
                <a:cs typeface="Trebuchet MS"/>
              </a:rPr>
              <a:t>recursive  </a:t>
            </a:r>
            <a:r>
              <a:rPr dirty="0" sz="1400" spc="-75">
                <a:latin typeface="Trebuchet MS"/>
                <a:cs typeface="Trebuchet MS"/>
              </a:rPr>
              <a:t>algorithm </a:t>
            </a:r>
            <a:r>
              <a:rPr dirty="0" sz="1400" spc="-70">
                <a:latin typeface="Trebuchet MS"/>
                <a:cs typeface="Trebuchet MS"/>
              </a:rPr>
              <a:t>into </a:t>
            </a:r>
            <a:r>
              <a:rPr dirty="0" sz="1400" spc="-75">
                <a:latin typeface="Trebuchet MS"/>
                <a:cs typeface="Trebuchet MS"/>
              </a:rPr>
              <a:t>an </a:t>
            </a:r>
            <a:r>
              <a:rPr dirty="0" sz="1400" spc="-90">
                <a:latin typeface="Trebuchet MS"/>
                <a:cs typeface="Trebuchet MS"/>
              </a:rPr>
              <a:t>iterative</a:t>
            </a:r>
            <a:r>
              <a:rPr dirty="0" sz="1400" spc="-10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one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400" spc="-65">
                <a:latin typeface="Trebuchet MS"/>
                <a:cs typeface="Trebuchet MS"/>
              </a:rPr>
              <a:t>For </a:t>
            </a:r>
            <a:r>
              <a:rPr dirty="0" sz="1400" spc="-75">
                <a:latin typeface="Trebuchet MS"/>
                <a:cs typeface="Trebuchet MS"/>
              </a:rPr>
              <a:t>this,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70">
                <a:latin typeface="Trebuchet MS"/>
                <a:cs typeface="Trebuchet MS"/>
              </a:rPr>
              <a:t>gradually </a:t>
            </a:r>
            <a:r>
              <a:rPr dirty="0" sz="1400" spc="-95">
                <a:latin typeface="Trebuchet MS"/>
                <a:cs typeface="Trebuchet MS"/>
              </a:rPr>
              <a:t>fill </a:t>
            </a:r>
            <a:r>
              <a:rPr dirty="0" sz="1400" spc="-70">
                <a:latin typeface="Trebuchet MS"/>
                <a:cs typeface="Trebuchet MS"/>
              </a:rPr>
              <a:t>in </a:t>
            </a:r>
            <a:r>
              <a:rPr dirty="0" sz="1400" spc="-75">
                <a:latin typeface="Trebuchet MS"/>
                <a:cs typeface="Trebuchet MS"/>
              </a:rPr>
              <a:t>an </a:t>
            </a:r>
            <a:r>
              <a:rPr dirty="0" sz="1400" spc="-95">
                <a:latin typeface="Trebuchet MS"/>
                <a:cs typeface="Trebuchet MS"/>
              </a:rPr>
              <a:t>array </a:t>
            </a:r>
            <a:r>
              <a:rPr dirty="0" sz="1400" spc="20" i="1">
                <a:latin typeface="LM Sans 12"/>
                <a:cs typeface="LM Sans 12"/>
              </a:rPr>
              <a:t>T</a:t>
            </a:r>
            <a:r>
              <a:rPr dirty="0" sz="1400" spc="-275" i="1">
                <a:latin typeface="LM Sans 12"/>
                <a:cs typeface="LM Sans 12"/>
              </a:rPr>
              <a:t> </a:t>
            </a:r>
            <a:r>
              <a:rPr dirty="0" sz="1400" spc="-135"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20" i="1">
                <a:latin typeface="LM Sans 12"/>
                <a:cs typeface="LM Sans 12"/>
              </a:rPr>
              <a:t>T</a:t>
            </a:r>
            <a:r>
              <a:rPr dirty="0" sz="1400" spc="-270" i="1">
                <a:latin typeface="LM Sans 12"/>
                <a:cs typeface="LM Sans 12"/>
              </a:rPr>
              <a:t> </a:t>
            </a:r>
            <a:r>
              <a:rPr dirty="0" sz="1400" spc="30">
                <a:latin typeface="LM Sans 12"/>
                <a:cs typeface="LM Sans 12"/>
              </a:rPr>
              <a:t>[</a:t>
            </a:r>
            <a:r>
              <a:rPr dirty="0" sz="1400" spc="30" i="1">
                <a:latin typeface="LM Sans 12"/>
                <a:cs typeface="LM Sans 12"/>
              </a:rPr>
              <a:t>u</a:t>
            </a:r>
            <a:r>
              <a:rPr dirty="0" sz="1400" spc="30">
                <a:latin typeface="LM Sans 12"/>
                <a:cs typeface="LM Sans 12"/>
              </a:rPr>
              <a:t>]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30" i="1">
                <a:latin typeface="LM Sans 12"/>
                <a:cs typeface="LM Sans 12"/>
              </a:rPr>
              <a:t>value</a:t>
            </a:r>
            <a:r>
              <a:rPr dirty="0" sz="1400" spc="30">
                <a:latin typeface="LM Sans 12"/>
                <a:cs typeface="LM Sans 12"/>
              </a:rPr>
              <a:t>(</a:t>
            </a:r>
            <a:r>
              <a:rPr dirty="0" sz="1400" spc="30" i="1">
                <a:latin typeface="LM Sans 12"/>
                <a:cs typeface="LM Sans 12"/>
              </a:rPr>
              <a:t>u</a:t>
            </a:r>
            <a:r>
              <a:rPr dirty="0" sz="1400" spc="30">
                <a:latin typeface="LM Sans 12"/>
                <a:cs typeface="LM Sans 12"/>
              </a:rPr>
              <a:t>)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82242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5003" y="58134"/>
            <a:ext cx="20593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45">
                <a:solidFill>
                  <a:srgbClr val="3333B2"/>
                </a:solidFill>
              </a:rPr>
              <a:t>Recursive</a:t>
            </a:r>
            <a:r>
              <a:rPr dirty="0" sz="2050" spc="-20">
                <a:solidFill>
                  <a:srgbClr val="3333B2"/>
                </a:solidFill>
              </a:rPr>
              <a:t> </a:t>
            </a:r>
            <a:r>
              <a:rPr dirty="0" sz="2050" spc="-125">
                <a:solidFill>
                  <a:srgbClr val="3333B2"/>
                </a:solidFill>
              </a:rPr>
              <a:t>Algorithm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359994" y="703935"/>
            <a:ext cx="3888104" cy="1240155"/>
          </a:xfrm>
          <a:custGeom>
            <a:avLst/>
            <a:gdLst/>
            <a:ahLst/>
            <a:cxnLst/>
            <a:rect l="l" t="t" r="r" b="b"/>
            <a:pathLst>
              <a:path w="3888104" h="1240155">
                <a:moveTo>
                  <a:pt x="3888003" y="0"/>
                </a:moveTo>
                <a:lnTo>
                  <a:pt x="0" y="0"/>
                </a:lnTo>
                <a:lnTo>
                  <a:pt x="0" y="177139"/>
                </a:lnTo>
                <a:lnTo>
                  <a:pt x="0" y="354279"/>
                </a:lnTo>
                <a:lnTo>
                  <a:pt x="0" y="1239964"/>
                </a:lnTo>
                <a:lnTo>
                  <a:pt x="3888003" y="1239964"/>
                </a:lnTo>
                <a:lnTo>
                  <a:pt x="3888003" y="177139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33760" y="1726219"/>
            <a:ext cx="6375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4">
                <a:latin typeface="Arial"/>
                <a:cs typeface="Arial"/>
              </a:rPr>
              <a:t>+ </a:t>
            </a:r>
            <a:r>
              <a:rPr dirty="0" sz="1200" spc="-65">
                <a:latin typeface="Arial"/>
                <a:cs typeface="Arial"/>
              </a:rPr>
              <a:t>v </a:t>
            </a:r>
            <a:r>
              <a:rPr dirty="0" sz="1200">
                <a:latin typeface="Arial"/>
                <a:cs typeface="Arial"/>
              </a:rPr>
              <a:t>[ 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]</a:t>
            </a:r>
            <a:r>
              <a:rPr dirty="0" sz="1200" spc="60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943887"/>
            <a:ext cx="3888104" cy="1062990"/>
          </a:xfrm>
          <a:custGeom>
            <a:avLst/>
            <a:gdLst/>
            <a:ahLst/>
            <a:cxnLst/>
            <a:rect l="l" t="t" r="r" b="b"/>
            <a:pathLst>
              <a:path w="3888104" h="1062989">
                <a:moveTo>
                  <a:pt x="3888003" y="0"/>
                </a:moveTo>
                <a:lnTo>
                  <a:pt x="0" y="0"/>
                </a:lnTo>
                <a:lnTo>
                  <a:pt x="0" y="177139"/>
                </a:lnTo>
                <a:lnTo>
                  <a:pt x="0" y="354279"/>
                </a:lnTo>
                <a:lnTo>
                  <a:pt x="0" y="1062824"/>
                </a:lnTo>
                <a:lnTo>
                  <a:pt x="3888003" y="1062824"/>
                </a:lnTo>
                <a:lnTo>
                  <a:pt x="3888003" y="177139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2148" y="663407"/>
            <a:ext cx="3489325" cy="2333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6995">
              <a:lnSpc>
                <a:spcPts val="1415"/>
              </a:lnSpc>
              <a:spcBef>
                <a:spcPts val="95"/>
              </a:spcBef>
              <a:tabLst>
                <a:tab pos="299720" algn="l"/>
              </a:tabLst>
            </a:pPr>
            <a:r>
              <a:rPr dirty="0" sz="1200" spc="-85">
                <a:latin typeface="Arial"/>
                <a:cs typeface="Arial"/>
              </a:rPr>
              <a:t>1	</a:t>
            </a:r>
            <a:r>
              <a:rPr dirty="0" sz="1200" spc="20" b="1">
                <a:latin typeface="Trebuchet MS"/>
                <a:cs typeface="Trebuchet MS"/>
              </a:rPr>
              <a:t>def </a:t>
            </a:r>
            <a:r>
              <a:rPr dirty="0" sz="1200" spc="30">
                <a:latin typeface="Arial"/>
                <a:cs typeface="Arial"/>
              </a:rPr>
              <a:t>knapsack </a:t>
            </a:r>
            <a:r>
              <a:rPr dirty="0" sz="1200" spc="-30">
                <a:latin typeface="Arial"/>
                <a:cs typeface="Arial"/>
              </a:rPr>
              <a:t>(W, </a:t>
            </a:r>
            <a:r>
              <a:rPr dirty="0" sz="1200" spc="20">
                <a:latin typeface="Arial"/>
                <a:cs typeface="Arial"/>
              </a:rPr>
              <a:t>w, </a:t>
            </a:r>
            <a:r>
              <a:rPr dirty="0" sz="1200" spc="-65">
                <a:latin typeface="Arial"/>
                <a:cs typeface="Arial"/>
              </a:rPr>
              <a:t>v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2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  <a:tabLst>
                <a:tab pos="459740" algn="l"/>
              </a:tabLst>
            </a:pPr>
            <a:r>
              <a:rPr dirty="0" sz="1200" spc="-85">
                <a:latin typeface="Arial"/>
                <a:cs typeface="Arial"/>
              </a:rPr>
              <a:t>2	</a:t>
            </a:r>
            <a:r>
              <a:rPr dirty="0" sz="1200" spc="65">
                <a:latin typeface="Arial"/>
                <a:cs typeface="Arial"/>
              </a:rPr>
              <a:t>T </a:t>
            </a:r>
            <a:r>
              <a:rPr dirty="0" sz="1200" spc="204">
                <a:latin typeface="Arial"/>
                <a:cs typeface="Arial"/>
              </a:rPr>
              <a:t>= </a:t>
            </a:r>
            <a:r>
              <a:rPr dirty="0" sz="1200">
                <a:latin typeface="Arial"/>
                <a:cs typeface="Arial"/>
              </a:rPr>
              <a:t>[ </a:t>
            </a:r>
            <a:r>
              <a:rPr dirty="0" sz="1200" spc="-85">
                <a:latin typeface="Arial"/>
                <a:cs typeface="Arial"/>
              </a:rPr>
              <a:t>0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spc="130" i="1">
                <a:latin typeface="Arial"/>
                <a:cs typeface="Arial"/>
              </a:rPr>
              <a:t>* </a:t>
            </a:r>
            <a:r>
              <a:rPr dirty="0" sz="1200" spc="-30">
                <a:latin typeface="Arial"/>
                <a:cs typeface="Arial"/>
              </a:rPr>
              <a:t>(W </a:t>
            </a:r>
            <a:r>
              <a:rPr dirty="0" sz="1200" spc="204">
                <a:latin typeface="Arial"/>
                <a:cs typeface="Arial"/>
              </a:rPr>
              <a:t>+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1 </a:t>
            </a:r>
            <a:r>
              <a:rPr dirty="0" sz="1200" spc="5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  <a:p>
            <a:pPr marL="483870" indent="-397510">
              <a:lnSpc>
                <a:spcPts val="1395"/>
              </a:lnSpc>
              <a:buFont typeface="Arial"/>
              <a:buAutoNum type="arabicPlain" startAt="4"/>
              <a:tabLst>
                <a:tab pos="483870" algn="l"/>
                <a:tab pos="484505" algn="l"/>
              </a:tabLst>
            </a:pPr>
            <a:r>
              <a:rPr dirty="0" sz="1200" spc="60" b="1">
                <a:latin typeface="Trebuchet MS"/>
                <a:cs typeface="Trebuchet MS"/>
              </a:rPr>
              <a:t>for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 spc="35" b="1">
                <a:latin typeface="Trebuchet MS"/>
                <a:cs typeface="Trebuchet MS"/>
              </a:rPr>
              <a:t>in </a:t>
            </a:r>
            <a:r>
              <a:rPr dirty="0" sz="1200" spc="40" b="1">
                <a:latin typeface="Trebuchet MS"/>
                <a:cs typeface="Trebuchet MS"/>
              </a:rPr>
              <a:t>range </a:t>
            </a:r>
            <a:r>
              <a:rPr dirty="0" sz="1200" spc="55">
                <a:latin typeface="Arial"/>
                <a:cs typeface="Arial"/>
              </a:rPr>
              <a:t>( </a:t>
            </a:r>
            <a:r>
              <a:rPr dirty="0" sz="1200" spc="-85">
                <a:latin typeface="Arial"/>
                <a:cs typeface="Arial"/>
              </a:rPr>
              <a:t>1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-35">
                <a:latin typeface="Arial"/>
                <a:cs typeface="Arial"/>
              </a:rPr>
              <a:t>W </a:t>
            </a:r>
            <a:r>
              <a:rPr dirty="0" sz="1200" spc="204">
                <a:latin typeface="Arial"/>
                <a:cs typeface="Arial"/>
              </a:rPr>
              <a:t>+ </a:t>
            </a:r>
            <a:r>
              <a:rPr dirty="0" sz="1200" spc="-85">
                <a:latin typeface="Arial"/>
                <a:cs typeface="Arial"/>
              </a:rPr>
              <a:t>1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86995" marR="813435">
              <a:lnSpc>
                <a:spcPts val="1390"/>
              </a:lnSpc>
              <a:spcBef>
                <a:spcPts val="65"/>
              </a:spcBef>
              <a:buFont typeface="Arial"/>
              <a:buAutoNum type="arabicPlain" startAt="4"/>
              <a:tabLst>
                <a:tab pos="662305" algn="l"/>
                <a:tab pos="662940" algn="l"/>
                <a:tab pos="850900" algn="l"/>
                <a:tab pos="1028065" algn="l"/>
                <a:tab pos="1195705" algn="l"/>
              </a:tabLst>
            </a:pPr>
            <a:r>
              <a:rPr dirty="0" sz="1200" spc="60" b="1">
                <a:latin typeface="Trebuchet MS"/>
                <a:cs typeface="Trebuchet MS"/>
              </a:rPr>
              <a:t>for	</a:t>
            </a:r>
            <a:r>
              <a:rPr dirty="0" sz="1200" spc="5">
                <a:latin typeface="Arial"/>
                <a:cs typeface="Arial"/>
              </a:rPr>
              <a:t>i	</a:t>
            </a:r>
            <a:r>
              <a:rPr dirty="0" sz="1200" spc="35" b="1">
                <a:latin typeface="Trebuchet MS"/>
                <a:cs typeface="Trebuchet MS"/>
              </a:rPr>
              <a:t>in</a:t>
            </a:r>
            <a:r>
              <a:rPr dirty="0" sz="1200" spc="114" b="1">
                <a:latin typeface="Trebuchet MS"/>
                <a:cs typeface="Trebuchet MS"/>
              </a:rPr>
              <a:t> </a:t>
            </a:r>
            <a:r>
              <a:rPr dirty="0" sz="1200" spc="40" b="1">
                <a:latin typeface="Trebuchet MS"/>
                <a:cs typeface="Trebuchet MS"/>
              </a:rPr>
              <a:t>range</a:t>
            </a:r>
            <a:r>
              <a:rPr dirty="0" sz="1200" spc="-175" b="1">
                <a:latin typeface="Trebuchet MS"/>
                <a:cs typeface="Trebuchet MS"/>
              </a:rPr>
              <a:t> </a:t>
            </a:r>
            <a:r>
              <a:rPr dirty="0" sz="1200" spc="55">
                <a:latin typeface="Arial"/>
                <a:cs typeface="Arial"/>
              </a:rPr>
              <a:t>(</a:t>
            </a:r>
            <a:r>
              <a:rPr dirty="0" sz="1200" spc="-100">
                <a:latin typeface="Arial"/>
                <a:cs typeface="Arial"/>
              </a:rPr>
              <a:t> </a:t>
            </a:r>
            <a:r>
              <a:rPr dirty="0" sz="1200" spc="35" b="1">
                <a:latin typeface="Trebuchet MS"/>
                <a:cs typeface="Trebuchet MS"/>
              </a:rPr>
              <a:t>len</a:t>
            </a:r>
            <a:r>
              <a:rPr dirty="0" sz="1200" spc="-130" b="1">
                <a:latin typeface="Trebuchet MS"/>
                <a:cs typeface="Trebuchet MS"/>
              </a:rPr>
              <a:t> </a:t>
            </a:r>
            <a:r>
              <a:rPr dirty="0" sz="1200" spc="25">
                <a:latin typeface="Arial"/>
                <a:cs typeface="Arial"/>
              </a:rPr>
              <a:t>(w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12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1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  </a:t>
            </a:r>
            <a:r>
              <a:rPr dirty="0" sz="1200" spc="-85">
                <a:latin typeface="Arial"/>
                <a:cs typeface="Arial"/>
              </a:rPr>
              <a:t>6		</a:t>
            </a:r>
            <a:r>
              <a:rPr dirty="0" sz="1200" spc="-40" b="1">
                <a:latin typeface="Trebuchet MS"/>
                <a:cs typeface="Trebuchet MS"/>
              </a:rPr>
              <a:t>i </a:t>
            </a:r>
            <a:r>
              <a:rPr dirty="0" sz="1200" spc="-35" b="1">
                <a:latin typeface="Trebuchet MS"/>
                <a:cs typeface="Trebuchet MS"/>
              </a:rPr>
              <a:t>f </a:t>
            </a:r>
            <a:r>
              <a:rPr dirty="0" sz="1200" spc="30">
                <a:latin typeface="Arial"/>
                <a:cs typeface="Arial"/>
              </a:rPr>
              <a:t>w[ 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spc="155">
                <a:latin typeface="Arial"/>
                <a:cs typeface="Arial"/>
              </a:rPr>
              <a:t>&lt;= </a:t>
            </a:r>
            <a:r>
              <a:rPr dirty="0" sz="1200" spc="-70">
                <a:latin typeface="Arial"/>
                <a:cs typeface="Arial"/>
              </a:rPr>
              <a:t>u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86995" marR="13970">
              <a:lnSpc>
                <a:spcPts val="1390"/>
              </a:lnSpc>
              <a:spcBef>
                <a:spcPts val="10"/>
              </a:spcBef>
              <a:tabLst>
                <a:tab pos="995044" algn="l"/>
              </a:tabLst>
            </a:pPr>
            <a:r>
              <a:rPr dirty="0" sz="1200" spc="-85">
                <a:latin typeface="Arial"/>
                <a:cs typeface="Arial"/>
              </a:rPr>
              <a:t>7	</a:t>
            </a:r>
            <a:r>
              <a:rPr dirty="0" sz="1200" spc="100">
                <a:latin typeface="Arial"/>
                <a:cs typeface="Arial"/>
              </a:rPr>
              <a:t>T[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spc="204">
                <a:latin typeface="Arial"/>
                <a:cs typeface="Arial"/>
              </a:rPr>
              <a:t>= </a:t>
            </a:r>
            <a:r>
              <a:rPr dirty="0" sz="1200" spc="45" b="1">
                <a:latin typeface="Trebuchet MS"/>
                <a:cs typeface="Trebuchet MS"/>
              </a:rPr>
              <a:t>max</a:t>
            </a:r>
            <a:r>
              <a:rPr dirty="0" sz="1200" spc="45">
                <a:latin typeface="Arial"/>
                <a:cs typeface="Arial"/>
              </a:rPr>
              <a:t>(T[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100">
                <a:latin typeface="Arial"/>
                <a:cs typeface="Arial"/>
              </a:rPr>
              <a:t>T[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 spc="225" i="1">
                <a:latin typeface="Arial"/>
                <a:cs typeface="Arial"/>
              </a:rPr>
              <a:t>− </a:t>
            </a:r>
            <a:r>
              <a:rPr dirty="0" sz="1200" spc="30">
                <a:latin typeface="Arial"/>
                <a:cs typeface="Arial"/>
              </a:rPr>
              <a:t>w[ 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]</a:t>
            </a:r>
            <a:r>
              <a:rPr dirty="0" sz="1200" spc="-1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]  </a:t>
            </a:r>
            <a:r>
              <a:rPr dirty="0" sz="1200" spc="-85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  <a:p>
            <a:pPr marL="12700" marR="2057400" indent="74295">
              <a:lnSpc>
                <a:spcPts val="1390"/>
              </a:lnSpc>
              <a:spcBef>
                <a:spcPts val="10"/>
              </a:spcBef>
              <a:tabLst>
                <a:tab pos="480695" algn="l"/>
              </a:tabLst>
            </a:pPr>
            <a:r>
              <a:rPr dirty="0" sz="1200" spc="-85">
                <a:latin typeface="Arial"/>
                <a:cs typeface="Arial"/>
              </a:rPr>
              <a:t>9	</a:t>
            </a:r>
            <a:r>
              <a:rPr dirty="0" sz="1200" spc="60" b="1">
                <a:latin typeface="Trebuchet MS"/>
                <a:cs typeface="Trebuchet MS"/>
              </a:rPr>
              <a:t>return </a:t>
            </a:r>
            <a:r>
              <a:rPr dirty="0" sz="1200" spc="30">
                <a:latin typeface="Arial"/>
                <a:cs typeface="Arial"/>
              </a:rPr>
              <a:t>T[W]  </a:t>
            </a:r>
            <a:r>
              <a:rPr dirty="0" sz="1200" spc="-85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</a:pPr>
            <a:r>
              <a:rPr dirty="0" sz="1200" spc="-85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tabLst>
                <a:tab pos="306070" algn="l"/>
              </a:tabLst>
            </a:pPr>
            <a:r>
              <a:rPr dirty="0" sz="1200" spc="-85">
                <a:latin typeface="Arial"/>
                <a:cs typeface="Arial"/>
              </a:rPr>
              <a:t>12	</a:t>
            </a:r>
            <a:r>
              <a:rPr dirty="0" sz="1200" spc="90" b="1">
                <a:latin typeface="Trebuchet MS"/>
                <a:cs typeface="Trebuchet MS"/>
              </a:rPr>
              <a:t>print </a:t>
            </a:r>
            <a:r>
              <a:rPr dirty="0" sz="1200" spc="55">
                <a:latin typeface="Arial"/>
                <a:cs typeface="Arial"/>
              </a:rPr>
              <a:t>( </a:t>
            </a:r>
            <a:r>
              <a:rPr dirty="0" sz="1200" spc="30">
                <a:latin typeface="Arial"/>
                <a:cs typeface="Arial"/>
              </a:rPr>
              <a:t>knapsack </a:t>
            </a:r>
            <a:r>
              <a:rPr dirty="0" sz="1200" spc="-5">
                <a:latin typeface="Arial"/>
                <a:cs typeface="Arial"/>
              </a:rPr>
              <a:t>(W=10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100">
                <a:latin typeface="Arial"/>
                <a:cs typeface="Arial"/>
              </a:rPr>
              <a:t>w=[ </a:t>
            </a:r>
            <a:r>
              <a:rPr dirty="0" sz="1200" spc="-85">
                <a:latin typeface="Arial"/>
                <a:cs typeface="Arial"/>
              </a:rPr>
              <a:t>6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-85">
                <a:latin typeface="Arial"/>
                <a:cs typeface="Arial"/>
              </a:rPr>
              <a:t>3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-85">
                <a:latin typeface="Arial"/>
                <a:cs typeface="Arial"/>
              </a:rPr>
              <a:t>4 </a:t>
            </a:r>
            <a:r>
              <a:rPr dirty="0" sz="1200" spc="-10">
                <a:latin typeface="Arial"/>
                <a:cs typeface="Arial"/>
              </a:rPr>
              <a:t>,</a:t>
            </a:r>
            <a:r>
              <a:rPr dirty="0" sz="1200" spc="210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2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spc="-10"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15"/>
              </a:lnSpc>
              <a:tabLst>
                <a:tab pos="1635760" algn="l"/>
                <a:tab pos="2987675" algn="l"/>
              </a:tabLst>
            </a:pPr>
            <a:r>
              <a:rPr dirty="0" sz="1200" spc="-85">
                <a:latin typeface="Arial"/>
                <a:cs typeface="Arial"/>
              </a:rPr>
              <a:t>13	</a:t>
            </a:r>
            <a:r>
              <a:rPr dirty="0" sz="1200" spc="-65">
                <a:latin typeface="Arial"/>
                <a:cs typeface="Arial"/>
              </a:rPr>
              <a:t>v </a:t>
            </a:r>
            <a:r>
              <a:rPr dirty="0" sz="1200" spc="155">
                <a:latin typeface="Arial"/>
                <a:cs typeface="Arial"/>
              </a:rPr>
              <a:t>=[ </a:t>
            </a:r>
            <a:r>
              <a:rPr dirty="0" sz="1200" spc="-30">
                <a:latin typeface="Arial"/>
                <a:cs typeface="Arial"/>
              </a:rPr>
              <a:t>30 </a:t>
            </a:r>
            <a:r>
              <a:rPr dirty="0" sz="1200" spc="-10">
                <a:latin typeface="Arial"/>
                <a:cs typeface="Arial"/>
              </a:rPr>
              <a:t>,   </a:t>
            </a:r>
            <a:r>
              <a:rPr dirty="0" sz="1200" spc="-25">
                <a:latin typeface="Arial"/>
                <a:cs typeface="Arial"/>
              </a:rPr>
              <a:t>14 </a:t>
            </a:r>
            <a:r>
              <a:rPr dirty="0" sz="1200" spc="-10">
                <a:latin typeface="Arial"/>
                <a:cs typeface="Arial"/>
              </a:rPr>
              <a:t>,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16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,	</a:t>
            </a:r>
            <a:r>
              <a:rPr dirty="0" sz="1200" spc="-85">
                <a:latin typeface="Arial"/>
                <a:cs typeface="Arial"/>
              </a:rPr>
              <a:t>9</a:t>
            </a:r>
            <a:r>
              <a:rPr dirty="0" sz="1200" spc="-1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]</a:t>
            </a:r>
            <a:r>
              <a:rPr dirty="0" sz="1200" spc="-150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150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774" y="216471"/>
            <a:ext cx="4006850" cy="322580"/>
          </a:xfrm>
          <a:custGeom>
            <a:avLst/>
            <a:gdLst/>
            <a:ahLst/>
            <a:cxnLst/>
            <a:rect l="l" t="t" r="r" b="b"/>
            <a:pathLst>
              <a:path w="4006850" h="322580">
                <a:moveTo>
                  <a:pt x="0" y="322351"/>
                </a:moveTo>
                <a:lnTo>
                  <a:pt x="4006443" y="322351"/>
                </a:lnTo>
                <a:lnTo>
                  <a:pt x="4006443" y="0"/>
                </a:lnTo>
                <a:lnTo>
                  <a:pt x="0" y="0"/>
                </a:lnTo>
                <a:lnTo>
                  <a:pt x="0" y="322351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200718"/>
            <a:ext cx="161417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Example: </a:t>
            </a:r>
            <a:r>
              <a:rPr dirty="0" sz="1700" spc="15" i="1">
                <a:solidFill>
                  <a:srgbClr val="007F00"/>
                </a:solidFill>
                <a:latin typeface="LM Sans 17"/>
                <a:cs typeface="LM Sans 17"/>
              </a:rPr>
              <a:t>W </a:t>
            </a:r>
            <a:r>
              <a:rPr dirty="0" sz="1700" spc="15">
                <a:solidFill>
                  <a:srgbClr val="007F00"/>
                </a:solidFill>
                <a:latin typeface="LM Sans 17"/>
                <a:cs typeface="LM Sans 17"/>
              </a:rPr>
              <a:t>=</a:t>
            </a:r>
            <a:r>
              <a:rPr dirty="0" sz="1700" spc="240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10">
                <a:solidFill>
                  <a:srgbClr val="007F00"/>
                </a:solidFill>
                <a:latin typeface="LM Sans 17"/>
                <a:cs typeface="LM Sans 17"/>
              </a:rPr>
              <a:t>10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774" y="538822"/>
            <a:ext cx="4006850" cy="2637155"/>
          </a:xfrm>
          <a:custGeom>
            <a:avLst/>
            <a:gdLst/>
            <a:ahLst/>
            <a:cxnLst/>
            <a:rect l="l" t="t" r="r" b="b"/>
            <a:pathLst>
              <a:path w="4006850" h="2637155">
                <a:moveTo>
                  <a:pt x="4006443" y="0"/>
                </a:moveTo>
                <a:lnTo>
                  <a:pt x="0" y="0"/>
                </a:lnTo>
                <a:lnTo>
                  <a:pt x="0" y="2636748"/>
                </a:lnTo>
                <a:lnTo>
                  <a:pt x="4006443" y="2636748"/>
                </a:lnTo>
                <a:lnTo>
                  <a:pt x="4006443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3996" y="1293909"/>
            <a:ext cx="1080135" cy="180340"/>
          </a:xfrm>
          <a:prstGeom prst="rect">
            <a:avLst/>
          </a:prstGeom>
          <a:solidFill>
            <a:srgbClr val="E5F2E5"/>
          </a:solidFill>
          <a:ln w="25200">
            <a:solidFill>
              <a:srgbClr val="006EB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15"/>
              </a:lnSpc>
            </a:pPr>
            <a:r>
              <a:rPr dirty="0" sz="1400" spc="-55"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9893" y="1018435"/>
            <a:ext cx="2882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LM Sans 12"/>
                <a:cs typeface="LM Sans 12"/>
              </a:rPr>
              <a:t>$</a:t>
            </a:r>
            <a:r>
              <a:rPr dirty="0" sz="1400" spc="-55">
                <a:latin typeface="Trebuchet MS"/>
                <a:cs typeface="Trebuchet MS"/>
              </a:rPr>
              <a:t>30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4011" y="1293909"/>
            <a:ext cx="540385" cy="180340"/>
          </a:xfrm>
          <a:prstGeom prst="rect">
            <a:avLst/>
          </a:prstGeom>
          <a:solidFill>
            <a:srgbClr val="E5F2E5"/>
          </a:solidFill>
          <a:ln w="25200">
            <a:solidFill>
              <a:srgbClr val="006EB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15"/>
              </a:lnSpc>
            </a:pPr>
            <a:r>
              <a:rPr dirty="0" sz="1400" spc="-55"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9896" y="1018435"/>
            <a:ext cx="2882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LM Sans 12"/>
                <a:cs typeface="LM Sans 12"/>
              </a:rPr>
              <a:t>$</a:t>
            </a:r>
            <a:r>
              <a:rPr dirty="0" sz="1400" spc="-55">
                <a:latin typeface="Trebuchet MS"/>
                <a:cs typeface="Trebuchet MS"/>
              </a:rPr>
              <a:t>14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4015" y="1293909"/>
            <a:ext cx="720090" cy="180340"/>
          </a:xfrm>
          <a:prstGeom prst="rect">
            <a:avLst/>
          </a:prstGeom>
          <a:solidFill>
            <a:srgbClr val="E5F2E5"/>
          </a:solidFill>
          <a:ln w="25200">
            <a:solidFill>
              <a:srgbClr val="006EB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15"/>
              </a:lnSpc>
            </a:pPr>
            <a:r>
              <a:rPr dirty="0" sz="1400" spc="-55"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9902" y="1018435"/>
            <a:ext cx="2882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LM Sans 12"/>
                <a:cs typeface="LM Sans 12"/>
              </a:rPr>
              <a:t>$</a:t>
            </a:r>
            <a:r>
              <a:rPr dirty="0" sz="1400" spc="-55">
                <a:latin typeface="Trebuchet MS"/>
                <a:cs typeface="Trebuchet MS"/>
              </a:rPr>
              <a:t>16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64026" y="1293909"/>
            <a:ext cx="360045" cy="180340"/>
          </a:xfrm>
          <a:prstGeom prst="rect">
            <a:avLst/>
          </a:prstGeom>
          <a:solidFill>
            <a:srgbClr val="E5F2E5"/>
          </a:solidFill>
          <a:ln w="25200">
            <a:solidFill>
              <a:srgbClr val="006EB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15"/>
              </a:lnSpc>
            </a:pPr>
            <a:r>
              <a:rPr dirty="0" sz="1400" spc="-55"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3299" y="1018435"/>
            <a:ext cx="2019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LM Sans 12"/>
                <a:cs typeface="LM Sans 12"/>
              </a:rPr>
              <a:t>$</a:t>
            </a:r>
            <a:r>
              <a:rPr dirty="0" sz="1400" spc="-55">
                <a:latin typeface="Trebuchet MS"/>
                <a:cs typeface="Trebuchet MS"/>
              </a:rPr>
              <a:t>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7900" y="1896666"/>
            <a:ext cx="339597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36550" algn="l"/>
                <a:tab pos="660400" algn="l"/>
                <a:tab pos="984250" algn="l"/>
                <a:tab pos="1308100" algn="l"/>
                <a:tab pos="1632585" algn="l"/>
                <a:tab pos="1956435" algn="l"/>
                <a:tab pos="2280285" algn="l"/>
                <a:tab pos="2604135" algn="l"/>
                <a:tab pos="2928620" algn="l"/>
                <a:tab pos="3208655" algn="l"/>
              </a:tabLst>
            </a:pPr>
            <a:r>
              <a:rPr dirty="0" sz="1400" spc="-55">
                <a:latin typeface="Trebuchet MS"/>
                <a:cs typeface="Trebuchet MS"/>
              </a:rPr>
              <a:t>0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1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2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3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4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5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6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7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8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9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12995" y="2175911"/>
          <a:ext cx="3591560" cy="342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3240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14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18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23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30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32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39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44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774" y="216471"/>
            <a:ext cx="4006850" cy="322580"/>
          </a:xfrm>
          <a:custGeom>
            <a:avLst/>
            <a:gdLst/>
            <a:ahLst/>
            <a:cxnLst/>
            <a:rect l="l" t="t" r="r" b="b"/>
            <a:pathLst>
              <a:path w="4006850" h="322580">
                <a:moveTo>
                  <a:pt x="0" y="322351"/>
                </a:moveTo>
                <a:lnTo>
                  <a:pt x="4006443" y="322351"/>
                </a:lnTo>
                <a:lnTo>
                  <a:pt x="4006443" y="0"/>
                </a:lnTo>
                <a:lnTo>
                  <a:pt x="0" y="0"/>
                </a:lnTo>
                <a:lnTo>
                  <a:pt x="0" y="322351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200718"/>
            <a:ext cx="161417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Example: </a:t>
            </a:r>
            <a:r>
              <a:rPr dirty="0" sz="1700" spc="15" i="1">
                <a:solidFill>
                  <a:srgbClr val="007F00"/>
                </a:solidFill>
                <a:latin typeface="LM Sans 17"/>
                <a:cs typeface="LM Sans 17"/>
              </a:rPr>
              <a:t>W </a:t>
            </a:r>
            <a:r>
              <a:rPr dirty="0" sz="1700" spc="15">
                <a:solidFill>
                  <a:srgbClr val="007F00"/>
                </a:solidFill>
                <a:latin typeface="LM Sans 17"/>
                <a:cs typeface="LM Sans 17"/>
              </a:rPr>
              <a:t>=</a:t>
            </a:r>
            <a:r>
              <a:rPr dirty="0" sz="1700" spc="240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10">
                <a:solidFill>
                  <a:srgbClr val="007F00"/>
                </a:solidFill>
                <a:latin typeface="LM Sans 17"/>
                <a:cs typeface="LM Sans 17"/>
              </a:rPr>
              <a:t>10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774" y="538822"/>
            <a:ext cx="4006850" cy="2637155"/>
          </a:xfrm>
          <a:custGeom>
            <a:avLst/>
            <a:gdLst/>
            <a:ahLst/>
            <a:cxnLst/>
            <a:rect l="l" t="t" r="r" b="b"/>
            <a:pathLst>
              <a:path w="4006850" h="2637155">
                <a:moveTo>
                  <a:pt x="4006443" y="0"/>
                </a:moveTo>
                <a:lnTo>
                  <a:pt x="0" y="0"/>
                </a:lnTo>
                <a:lnTo>
                  <a:pt x="0" y="2636748"/>
                </a:lnTo>
                <a:lnTo>
                  <a:pt x="4006443" y="2636748"/>
                </a:lnTo>
                <a:lnTo>
                  <a:pt x="4006443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3996" y="1293909"/>
            <a:ext cx="1080135" cy="180340"/>
          </a:xfrm>
          <a:prstGeom prst="rect">
            <a:avLst/>
          </a:prstGeom>
          <a:solidFill>
            <a:srgbClr val="E5F2E5"/>
          </a:solidFill>
          <a:ln w="25200">
            <a:solidFill>
              <a:srgbClr val="006EB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15"/>
              </a:lnSpc>
            </a:pPr>
            <a:r>
              <a:rPr dirty="0" sz="1400" spc="-55"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9893" y="1018435"/>
            <a:ext cx="2882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LM Sans 12"/>
                <a:cs typeface="LM Sans 12"/>
              </a:rPr>
              <a:t>$</a:t>
            </a:r>
            <a:r>
              <a:rPr dirty="0" sz="1400" spc="-55">
                <a:latin typeface="Trebuchet MS"/>
                <a:cs typeface="Trebuchet MS"/>
              </a:rPr>
              <a:t>30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4011" y="1293909"/>
            <a:ext cx="540385" cy="180340"/>
          </a:xfrm>
          <a:prstGeom prst="rect">
            <a:avLst/>
          </a:prstGeom>
          <a:solidFill>
            <a:srgbClr val="E5F2E5"/>
          </a:solidFill>
          <a:ln w="25200">
            <a:solidFill>
              <a:srgbClr val="006EB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15"/>
              </a:lnSpc>
            </a:pPr>
            <a:r>
              <a:rPr dirty="0" sz="1400" spc="-55"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9896" y="1018435"/>
            <a:ext cx="2882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LM Sans 12"/>
                <a:cs typeface="LM Sans 12"/>
              </a:rPr>
              <a:t>$</a:t>
            </a:r>
            <a:r>
              <a:rPr dirty="0" sz="1400" spc="-55">
                <a:latin typeface="Trebuchet MS"/>
                <a:cs typeface="Trebuchet MS"/>
              </a:rPr>
              <a:t>14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4015" y="1293909"/>
            <a:ext cx="720090" cy="180340"/>
          </a:xfrm>
          <a:prstGeom prst="rect">
            <a:avLst/>
          </a:prstGeom>
          <a:solidFill>
            <a:srgbClr val="E5F2E5"/>
          </a:solidFill>
          <a:ln w="25200">
            <a:solidFill>
              <a:srgbClr val="006EB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15"/>
              </a:lnSpc>
            </a:pPr>
            <a:r>
              <a:rPr dirty="0" sz="1400" spc="-55"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9902" y="1018435"/>
            <a:ext cx="2882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LM Sans 12"/>
                <a:cs typeface="LM Sans 12"/>
              </a:rPr>
              <a:t>$</a:t>
            </a:r>
            <a:r>
              <a:rPr dirty="0" sz="1400" spc="-55">
                <a:latin typeface="Trebuchet MS"/>
                <a:cs typeface="Trebuchet MS"/>
              </a:rPr>
              <a:t>16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64026" y="1293909"/>
            <a:ext cx="360045" cy="180340"/>
          </a:xfrm>
          <a:prstGeom prst="rect">
            <a:avLst/>
          </a:prstGeom>
          <a:solidFill>
            <a:srgbClr val="E5F2E5"/>
          </a:solidFill>
          <a:ln w="25200">
            <a:solidFill>
              <a:srgbClr val="006EB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15"/>
              </a:lnSpc>
            </a:pPr>
            <a:r>
              <a:rPr dirty="0" sz="1400" spc="-55"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3299" y="1018435"/>
            <a:ext cx="2019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LM Sans 12"/>
                <a:cs typeface="LM Sans 12"/>
              </a:rPr>
              <a:t>$</a:t>
            </a:r>
            <a:r>
              <a:rPr dirty="0" sz="1400" spc="-55">
                <a:latin typeface="Trebuchet MS"/>
                <a:cs typeface="Trebuchet MS"/>
              </a:rPr>
              <a:t>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7900" y="1896666"/>
            <a:ext cx="339597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36550" algn="l"/>
                <a:tab pos="660400" algn="l"/>
                <a:tab pos="984250" algn="l"/>
                <a:tab pos="1308100" algn="l"/>
                <a:tab pos="1632585" algn="l"/>
                <a:tab pos="1956435" algn="l"/>
                <a:tab pos="2280285" algn="l"/>
                <a:tab pos="2604135" algn="l"/>
                <a:tab pos="2928620" algn="l"/>
                <a:tab pos="3208655" algn="l"/>
              </a:tabLst>
            </a:pPr>
            <a:r>
              <a:rPr dirty="0" sz="1400" spc="-55">
                <a:latin typeface="Trebuchet MS"/>
                <a:cs typeface="Trebuchet MS"/>
              </a:rPr>
              <a:t>0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1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2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3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4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5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6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7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8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9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12995" y="2175911"/>
          <a:ext cx="3591560" cy="342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3240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14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18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23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30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32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39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44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835188" y="2568432"/>
            <a:ext cx="2901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0">
                <a:latin typeface="Arial"/>
                <a:cs typeface="Arial"/>
              </a:rPr>
              <a:t>+30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83180" y="2568432"/>
            <a:ext cx="9010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0">
                <a:latin typeface="Arial"/>
                <a:cs typeface="Arial"/>
              </a:rPr>
              <a:t>+16 +14</a:t>
            </a:r>
            <a:r>
              <a:rPr dirty="0" sz="1200" spc="145">
                <a:latin typeface="Arial"/>
                <a:cs typeface="Arial"/>
              </a:rPr>
              <a:t> </a:t>
            </a:r>
            <a:r>
              <a:rPr dirty="0" sz="1200" spc="60">
                <a:latin typeface="Arial"/>
                <a:cs typeface="Arial"/>
              </a:rPr>
              <a:t>+9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357" y="58134"/>
            <a:ext cx="76517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5">
                <a:solidFill>
                  <a:srgbClr val="3333B2"/>
                </a:solidFill>
              </a:rPr>
              <a:t>Outline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239692" y="485994"/>
            <a:ext cx="161914" cy="16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9692" y="1350115"/>
            <a:ext cx="161914" cy="161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9692" y="2042062"/>
            <a:ext cx="161914" cy="161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9692" y="2734009"/>
            <a:ext cx="161914" cy="161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0789" y="478325"/>
            <a:ext cx="2609850" cy="2729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01930" marR="555625" indent="-201930">
              <a:lnSpc>
                <a:spcPts val="1200"/>
              </a:lnSpc>
              <a:spcBef>
                <a:spcPts val="135"/>
              </a:spcBef>
              <a:buClr>
                <a:srgbClr val="FFFFFF"/>
              </a:buClr>
              <a:buSzPct val="120000"/>
              <a:buAutoNum type="arabicPlain"/>
              <a:tabLst>
                <a:tab pos="201930" algn="l"/>
              </a:tabLst>
            </a:pPr>
            <a:r>
              <a:rPr dirty="0" sz="1000" spc="-35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1: </a:t>
            </a:r>
            <a:r>
              <a:rPr dirty="0" sz="1000" spc="-55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Longest Increasing </a:t>
            </a:r>
            <a:r>
              <a:rPr dirty="0" sz="1000" spc="-8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Subsequence </a:t>
            </a:r>
            <a:r>
              <a:rPr dirty="0" sz="1000" spc="-80"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000" spc="-35">
                <a:latin typeface="Arial"/>
                <a:cs typeface="Arial"/>
                <a:hlinkClick r:id="rId4" action="ppaction://hlinksldjump"/>
              </a:rPr>
              <a:t>1.1:</a:t>
            </a:r>
            <a:r>
              <a:rPr dirty="0" sz="1000" spc="155"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000" spc="-45">
                <a:latin typeface="Arial"/>
                <a:cs typeface="Arial"/>
                <a:hlinkClick r:id="rId4" action="ppaction://hlinksldjump"/>
              </a:rPr>
              <a:t>Warm-up</a:t>
            </a:r>
            <a:endParaRPr sz="1000">
              <a:latin typeface="Arial"/>
              <a:cs typeface="Arial"/>
            </a:endParaRPr>
          </a:p>
          <a:p>
            <a:pPr lvl="1" marL="504190" indent="-163195">
              <a:lnSpc>
                <a:spcPts val="1150"/>
              </a:lnSpc>
              <a:buSzPct val="90000"/>
              <a:buAutoNum type="arabicPeriod" startAt="2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: </a:t>
            </a:r>
            <a:r>
              <a:rPr dirty="0" sz="1000" spc="-6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Subproblems </a:t>
            </a:r>
            <a:r>
              <a:rPr dirty="0" sz="1000" spc="-5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1000" spc="-6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Recurrence</a:t>
            </a:r>
            <a:r>
              <a:rPr dirty="0" sz="1000" spc="12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1000" spc="-4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Relation</a:t>
            </a:r>
            <a:endParaRPr sz="1000">
              <a:latin typeface="Arial"/>
              <a:cs typeface="Arial"/>
            </a:endParaRPr>
          </a:p>
          <a:p>
            <a:pPr lvl="1" marL="341630" marR="640715">
              <a:lnSpc>
                <a:spcPts val="1200"/>
              </a:lnSpc>
              <a:spcBef>
                <a:spcPts val="40"/>
              </a:spcBef>
              <a:buSzPct val="90000"/>
              <a:buAutoNum type="arabicPeriod" startAt="2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: </a:t>
            </a:r>
            <a:r>
              <a:rPr dirty="0" sz="1000" spc="-4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Reconstructing </a:t>
            </a:r>
            <a:r>
              <a:rPr dirty="0" sz="1000" spc="-8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a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Solution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1.4: </a:t>
            </a:r>
            <a:r>
              <a:rPr dirty="0" sz="1000" spc="-6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Subproblems</a:t>
            </a:r>
            <a:r>
              <a:rPr dirty="0" sz="1000" spc="-2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1000" spc="-5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Revisited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575"/>
              </a:spcBef>
              <a:buClr>
                <a:srgbClr val="FFFFFF"/>
              </a:buClr>
              <a:buSzPct val="120000"/>
              <a:buAutoNum type="arabicPlain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2: </a:t>
            </a:r>
            <a:r>
              <a:rPr dirty="0" sz="1000" spc="-5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Edit</a:t>
            </a:r>
            <a:r>
              <a:rPr dirty="0" sz="1000" spc="5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000" spc="-40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Distance</a:t>
            </a:r>
            <a:endParaRPr sz="1000">
              <a:latin typeface="Arial"/>
              <a:cs typeface="Arial"/>
            </a:endParaRPr>
          </a:p>
          <a:p>
            <a:pPr lvl="1" marL="504190" indent="-163195">
              <a:lnSpc>
                <a:spcPts val="1175"/>
              </a:lnSpc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:</a:t>
            </a:r>
            <a:r>
              <a:rPr dirty="0" sz="1000" spc="160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000" spc="-20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Algorithm</a:t>
            </a:r>
            <a:endParaRPr sz="1000">
              <a:latin typeface="Arial"/>
              <a:cs typeface="Arial"/>
            </a:endParaRPr>
          </a:p>
          <a:p>
            <a:pPr lvl="1" marL="341630" marR="640715">
              <a:lnSpc>
                <a:spcPts val="1200"/>
              </a:lnSpc>
              <a:spcBef>
                <a:spcPts val="4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: </a:t>
            </a:r>
            <a:r>
              <a:rPr dirty="0" sz="1000" spc="-4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Reconstructing </a:t>
            </a:r>
            <a:r>
              <a:rPr dirty="0" sz="1000" spc="-8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a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Solution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2.3: </a:t>
            </a:r>
            <a:r>
              <a:rPr dirty="0" sz="1000" spc="-3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Final</a:t>
            </a:r>
            <a:r>
              <a:rPr dirty="0" sz="100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1000" spc="-7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Remarks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415"/>
              </a:spcBef>
              <a:buClr>
                <a:srgbClr val="FFFFFF"/>
              </a:buClr>
              <a:buSzPct val="120000"/>
              <a:buAutoNum type="arabicPlain" startAt="3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11" action="ppaction://hlinksldjump"/>
              </a:rPr>
              <a:t>3:</a:t>
            </a:r>
            <a:r>
              <a:rPr dirty="0" sz="1000" spc="160">
                <a:solidFill>
                  <a:srgbClr val="D6D6E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1000" spc="-55">
                <a:solidFill>
                  <a:srgbClr val="D6D6EF"/>
                </a:solidFill>
                <a:latin typeface="Arial"/>
                <a:cs typeface="Arial"/>
                <a:hlinkClick r:id="rId11" action="ppaction://hlinksldjump"/>
              </a:rPr>
              <a:t>Knapsack</a:t>
            </a:r>
            <a:endParaRPr sz="1000">
              <a:latin typeface="Arial"/>
              <a:cs typeface="Arial"/>
            </a:endParaRPr>
          </a:p>
          <a:p>
            <a:pPr lvl="1" marL="341630" marR="420370">
              <a:lnSpc>
                <a:spcPts val="1200"/>
              </a:lnSpc>
              <a:spcBef>
                <a:spcPts val="2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: </a:t>
            </a:r>
            <a:r>
              <a:rPr dirty="0" sz="1000" spc="-5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Knapsack </a:t>
            </a:r>
            <a:r>
              <a:rPr dirty="0" sz="100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with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Repetitions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 3.2: </a:t>
            </a:r>
            <a:r>
              <a:rPr dirty="0" sz="1000" spc="-5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Knapsack </a:t>
            </a: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without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Repetitions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 3.3: </a:t>
            </a:r>
            <a:r>
              <a:rPr dirty="0" sz="1000" spc="-30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Final</a:t>
            </a:r>
            <a:r>
              <a:rPr dirty="0" sz="1000" spc="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1000" spc="-7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Remarks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409"/>
              </a:spcBef>
              <a:buClr>
                <a:srgbClr val="FFFFFF"/>
              </a:buClr>
              <a:buSzPct val="120000"/>
              <a:buAutoNum type="arabicPlain" startAt="3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4: </a:t>
            </a:r>
            <a:r>
              <a:rPr dirty="0" sz="1000" spc="-50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Chain </a:t>
            </a:r>
            <a:r>
              <a:rPr dirty="0" sz="1000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Matrix</a:t>
            </a:r>
            <a:r>
              <a:rPr dirty="0" sz="1000" spc="-135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dirty="0" sz="1000" spc="-10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Multiplication</a:t>
            </a:r>
            <a:endParaRPr sz="1000">
              <a:latin typeface="Arial"/>
              <a:cs typeface="Arial"/>
            </a:endParaRPr>
          </a:p>
          <a:p>
            <a:pPr lvl="1" marL="341630" marR="541020">
              <a:lnSpc>
                <a:spcPts val="1200"/>
              </a:lnSpc>
              <a:spcBef>
                <a:spcPts val="2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: </a:t>
            </a:r>
            <a:r>
              <a:rPr dirty="0" sz="1000" spc="-5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Chain </a:t>
            </a:r>
            <a:r>
              <a:rPr dirty="0" sz="100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Matrix </a:t>
            </a:r>
            <a:r>
              <a:rPr dirty="0" sz="1000" spc="-1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Multiplication </a:t>
            </a:r>
            <a:r>
              <a:rPr dirty="0" sz="1000" spc="-1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4.2:</a:t>
            </a:r>
            <a:r>
              <a:rPr dirty="0" sz="1000" spc="155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1000" spc="-6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Summary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630" y="58134"/>
            <a:ext cx="133032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0">
                <a:solidFill>
                  <a:srgbClr val="3333B2"/>
                </a:solidFill>
              </a:rPr>
              <a:t>Memoization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359994" y="572350"/>
            <a:ext cx="3888104" cy="708660"/>
          </a:xfrm>
          <a:custGeom>
            <a:avLst/>
            <a:gdLst/>
            <a:ahLst/>
            <a:cxnLst/>
            <a:rect l="l" t="t" r="r" b="b"/>
            <a:pathLst>
              <a:path w="3888104" h="708660">
                <a:moveTo>
                  <a:pt x="3888003" y="0"/>
                </a:moveTo>
                <a:lnTo>
                  <a:pt x="0" y="0"/>
                </a:lnTo>
                <a:lnTo>
                  <a:pt x="0" y="177139"/>
                </a:lnTo>
                <a:lnTo>
                  <a:pt x="0" y="354279"/>
                </a:lnTo>
                <a:lnTo>
                  <a:pt x="0" y="531406"/>
                </a:lnTo>
                <a:lnTo>
                  <a:pt x="0" y="708545"/>
                </a:lnTo>
                <a:lnTo>
                  <a:pt x="3888003" y="708545"/>
                </a:lnTo>
                <a:lnTo>
                  <a:pt x="3888003" y="531418"/>
                </a:lnTo>
                <a:lnTo>
                  <a:pt x="3888003" y="354279"/>
                </a:lnTo>
                <a:lnTo>
                  <a:pt x="3888003" y="177139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6456" y="531822"/>
            <a:ext cx="3065145" cy="739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95"/>
              </a:spcBef>
              <a:tabLst>
                <a:tab pos="225425" algn="l"/>
                <a:tab pos="597535" algn="l"/>
              </a:tabLst>
            </a:pPr>
            <a:r>
              <a:rPr dirty="0" sz="1200" spc="-85">
                <a:latin typeface="Arial"/>
                <a:cs typeface="Arial"/>
              </a:rPr>
              <a:t>1	</a:t>
            </a:r>
            <a:r>
              <a:rPr dirty="0" sz="1200" spc="20" b="1">
                <a:latin typeface="Trebuchet MS"/>
                <a:cs typeface="Trebuchet MS"/>
              </a:rPr>
              <a:t>def	</a:t>
            </a:r>
            <a:r>
              <a:rPr dirty="0" sz="1200" spc="20">
                <a:latin typeface="Arial"/>
                <a:cs typeface="Arial"/>
              </a:rPr>
              <a:t>f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b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(</a:t>
            </a:r>
            <a:r>
              <a:rPr dirty="0" sz="1200" spc="-16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1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tabLst>
                <a:tab pos="420370" algn="l"/>
              </a:tabLst>
            </a:pPr>
            <a:r>
              <a:rPr dirty="0" sz="1200" spc="-85">
                <a:latin typeface="Arial"/>
                <a:cs typeface="Arial"/>
              </a:rPr>
              <a:t>2	</a:t>
            </a:r>
            <a:r>
              <a:rPr dirty="0" sz="1200" spc="-40" b="1">
                <a:latin typeface="Trebuchet MS"/>
                <a:cs typeface="Trebuchet MS"/>
              </a:rPr>
              <a:t>i </a:t>
            </a:r>
            <a:r>
              <a:rPr dirty="0" sz="1200" spc="-35" b="1">
                <a:latin typeface="Trebuchet MS"/>
                <a:cs typeface="Trebuchet MS"/>
              </a:rPr>
              <a:t>f </a:t>
            </a:r>
            <a:r>
              <a:rPr dirty="0" sz="1200" spc="-70">
                <a:latin typeface="Arial"/>
                <a:cs typeface="Arial"/>
              </a:rPr>
              <a:t>n </a:t>
            </a:r>
            <a:r>
              <a:rPr dirty="0" sz="1200" spc="155">
                <a:latin typeface="Arial"/>
                <a:cs typeface="Arial"/>
              </a:rPr>
              <a:t>&lt;= </a:t>
            </a:r>
            <a:r>
              <a:rPr dirty="0" sz="1200" spc="-85">
                <a:latin typeface="Arial"/>
                <a:cs typeface="Arial"/>
              </a:rPr>
              <a:t>1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584835" indent="-572770">
              <a:lnSpc>
                <a:spcPts val="1395"/>
              </a:lnSpc>
              <a:buFont typeface="Arial"/>
              <a:buAutoNum type="arabicPlain" startAt="3"/>
              <a:tabLst>
                <a:tab pos="584835" algn="l"/>
                <a:tab pos="585470" algn="l"/>
              </a:tabLst>
            </a:pPr>
            <a:r>
              <a:rPr dirty="0" sz="1200" spc="60" b="1">
                <a:latin typeface="Trebuchet MS"/>
                <a:cs typeface="Trebuchet MS"/>
              </a:rPr>
              <a:t>return</a:t>
            </a:r>
            <a:r>
              <a:rPr dirty="0" sz="1200" spc="75" b="1">
                <a:latin typeface="Trebuchet MS"/>
                <a:cs typeface="Trebuchet MS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406400" indent="-394335">
              <a:lnSpc>
                <a:spcPts val="1415"/>
              </a:lnSpc>
              <a:buFont typeface="Arial"/>
              <a:buAutoNum type="arabicPlain" startAt="3"/>
              <a:tabLst>
                <a:tab pos="406400" algn="l"/>
                <a:tab pos="407034" algn="l"/>
                <a:tab pos="1043305" algn="l"/>
              </a:tabLst>
            </a:pPr>
            <a:r>
              <a:rPr dirty="0" sz="1200" spc="60" b="1">
                <a:latin typeface="Trebuchet MS"/>
                <a:cs typeface="Trebuchet MS"/>
              </a:rPr>
              <a:t>return	</a:t>
            </a:r>
            <a:r>
              <a:rPr dirty="0" sz="1200" spc="20">
                <a:latin typeface="Arial"/>
                <a:cs typeface="Arial"/>
              </a:rPr>
              <a:t>f 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 spc="-70">
                <a:latin typeface="Arial"/>
                <a:cs typeface="Arial"/>
              </a:rPr>
              <a:t>b </a:t>
            </a:r>
            <a:r>
              <a:rPr dirty="0" sz="1200" spc="55">
                <a:latin typeface="Arial"/>
                <a:cs typeface="Arial"/>
              </a:rPr>
              <a:t>( </a:t>
            </a:r>
            <a:r>
              <a:rPr dirty="0" sz="1200" spc="-70">
                <a:latin typeface="Arial"/>
                <a:cs typeface="Arial"/>
              </a:rPr>
              <a:t>n </a:t>
            </a:r>
            <a:r>
              <a:rPr dirty="0" sz="1200" spc="225" i="1">
                <a:latin typeface="Arial"/>
                <a:cs typeface="Arial"/>
              </a:rPr>
              <a:t>− </a:t>
            </a:r>
            <a:r>
              <a:rPr dirty="0" sz="1200" spc="-85">
                <a:latin typeface="Arial"/>
                <a:cs typeface="Arial"/>
              </a:rPr>
              <a:t>1 </a:t>
            </a:r>
            <a:r>
              <a:rPr dirty="0" sz="1200" spc="55">
                <a:latin typeface="Arial"/>
                <a:cs typeface="Arial"/>
              </a:rPr>
              <a:t>) </a:t>
            </a:r>
            <a:r>
              <a:rPr dirty="0" sz="1200" spc="204">
                <a:latin typeface="Arial"/>
                <a:cs typeface="Arial"/>
              </a:rPr>
              <a:t>+ </a:t>
            </a:r>
            <a:r>
              <a:rPr dirty="0" sz="1200" spc="20">
                <a:latin typeface="Arial"/>
                <a:cs typeface="Arial"/>
              </a:rPr>
              <a:t>f 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 spc="-70">
                <a:latin typeface="Arial"/>
                <a:cs typeface="Arial"/>
              </a:rPr>
              <a:t>b </a:t>
            </a:r>
            <a:r>
              <a:rPr dirty="0" sz="1200" spc="55">
                <a:latin typeface="Arial"/>
                <a:cs typeface="Arial"/>
              </a:rPr>
              <a:t>( </a:t>
            </a:r>
            <a:r>
              <a:rPr dirty="0" sz="1200" spc="-70">
                <a:latin typeface="Arial"/>
                <a:cs typeface="Arial"/>
              </a:rPr>
              <a:t>n </a:t>
            </a:r>
            <a:r>
              <a:rPr dirty="0" sz="1200" spc="225" i="1">
                <a:latin typeface="Arial"/>
                <a:cs typeface="Arial"/>
              </a:rPr>
              <a:t>− </a:t>
            </a:r>
            <a:r>
              <a:rPr dirty="0" sz="1200" spc="-85">
                <a:latin typeface="Arial"/>
                <a:cs typeface="Arial"/>
              </a:rPr>
              <a:t>2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774" y="216471"/>
            <a:ext cx="4006850" cy="322580"/>
          </a:xfrm>
          <a:custGeom>
            <a:avLst/>
            <a:gdLst/>
            <a:ahLst/>
            <a:cxnLst/>
            <a:rect l="l" t="t" r="r" b="b"/>
            <a:pathLst>
              <a:path w="4006850" h="322580">
                <a:moveTo>
                  <a:pt x="0" y="322351"/>
                </a:moveTo>
                <a:lnTo>
                  <a:pt x="4006443" y="322351"/>
                </a:lnTo>
                <a:lnTo>
                  <a:pt x="4006443" y="0"/>
                </a:lnTo>
                <a:lnTo>
                  <a:pt x="0" y="0"/>
                </a:lnTo>
                <a:lnTo>
                  <a:pt x="0" y="322351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200718"/>
            <a:ext cx="161417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Example: </a:t>
            </a:r>
            <a:r>
              <a:rPr dirty="0" sz="1700" spc="15" i="1">
                <a:solidFill>
                  <a:srgbClr val="007F00"/>
                </a:solidFill>
                <a:latin typeface="LM Sans 17"/>
                <a:cs typeface="LM Sans 17"/>
              </a:rPr>
              <a:t>W </a:t>
            </a:r>
            <a:r>
              <a:rPr dirty="0" sz="1700" spc="15">
                <a:solidFill>
                  <a:srgbClr val="007F00"/>
                </a:solidFill>
                <a:latin typeface="LM Sans 17"/>
                <a:cs typeface="LM Sans 17"/>
              </a:rPr>
              <a:t>=</a:t>
            </a:r>
            <a:r>
              <a:rPr dirty="0" sz="1700" spc="240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10">
                <a:solidFill>
                  <a:srgbClr val="007F00"/>
                </a:solidFill>
                <a:latin typeface="LM Sans 17"/>
                <a:cs typeface="LM Sans 17"/>
              </a:rPr>
              <a:t>10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774" y="538822"/>
            <a:ext cx="4006850" cy="2637155"/>
          </a:xfrm>
          <a:custGeom>
            <a:avLst/>
            <a:gdLst/>
            <a:ahLst/>
            <a:cxnLst/>
            <a:rect l="l" t="t" r="r" b="b"/>
            <a:pathLst>
              <a:path w="4006850" h="2637155">
                <a:moveTo>
                  <a:pt x="4006443" y="0"/>
                </a:moveTo>
                <a:lnTo>
                  <a:pt x="0" y="0"/>
                </a:lnTo>
                <a:lnTo>
                  <a:pt x="0" y="2636748"/>
                </a:lnTo>
                <a:lnTo>
                  <a:pt x="4006443" y="2636748"/>
                </a:lnTo>
                <a:lnTo>
                  <a:pt x="4006443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3996" y="1293909"/>
            <a:ext cx="1080135" cy="180340"/>
          </a:xfrm>
          <a:prstGeom prst="rect">
            <a:avLst/>
          </a:prstGeom>
          <a:solidFill>
            <a:srgbClr val="E5F2E5"/>
          </a:solidFill>
          <a:ln w="25200">
            <a:solidFill>
              <a:srgbClr val="006EB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15"/>
              </a:lnSpc>
            </a:pPr>
            <a:r>
              <a:rPr dirty="0" sz="1400" spc="-55"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9893" y="1018435"/>
            <a:ext cx="2882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LM Sans 12"/>
                <a:cs typeface="LM Sans 12"/>
              </a:rPr>
              <a:t>$</a:t>
            </a:r>
            <a:r>
              <a:rPr dirty="0" sz="1400" spc="-55">
                <a:latin typeface="Trebuchet MS"/>
                <a:cs typeface="Trebuchet MS"/>
              </a:rPr>
              <a:t>30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4011" y="1293909"/>
            <a:ext cx="540385" cy="180340"/>
          </a:xfrm>
          <a:prstGeom prst="rect">
            <a:avLst/>
          </a:prstGeom>
          <a:solidFill>
            <a:srgbClr val="E5F2E5"/>
          </a:solidFill>
          <a:ln w="25200">
            <a:solidFill>
              <a:srgbClr val="006EB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15"/>
              </a:lnSpc>
            </a:pPr>
            <a:r>
              <a:rPr dirty="0" sz="1400" spc="-55"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9896" y="1018435"/>
            <a:ext cx="2882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LM Sans 12"/>
                <a:cs typeface="LM Sans 12"/>
              </a:rPr>
              <a:t>$</a:t>
            </a:r>
            <a:r>
              <a:rPr dirty="0" sz="1400" spc="-55">
                <a:latin typeface="Trebuchet MS"/>
                <a:cs typeface="Trebuchet MS"/>
              </a:rPr>
              <a:t>14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4015" y="1293909"/>
            <a:ext cx="720090" cy="180340"/>
          </a:xfrm>
          <a:prstGeom prst="rect">
            <a:avLst/>
          </a:prstGeom>
          <a:solidFill>
            <a:srgbClr val="E5F2E5"/>
          </a:solidFill>
          <a:ln w="25200">
            <a:solidFill>
              <a:srgbClr val="006EB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15"/>
              </a:lnSpc>
            </a:pPr>
            <a:r>
              <a:rPr dirty="0" sz="1400" spc="-55"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9902" y="1018435"/>
            <a:ext cx="2882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LM Sans 12"/>
                <a:cs typeface="LM Sans 12"/>
              </a:rPr>
              <a:t>$</a:t>
            </a:r>
            <a:r>
              <a:rPr dirty="0" sz="1400" spc="-55">
                <a:latin typeface="Trebuchet MS"/>
                <a:cs typeface="Trebuchet MS"/>
              </a:rPr>
              <a:t>16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64026" y="1293909"/>
            <a:ext cx="360045" cy="180340"/>
          </a:xfrm>
          <a:prstGeom prst="rect">
            <a:avLst/>
          </a:prstGeom>
          <a:solidFill>
            <a:srgbClr val="E5F2E5"/>
          </a:solidFill>
          <a:ln w="25200">
            <a:solidFill>
              <a:srgbClr val="006EB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15"/>
              </a:lnSpc>
            </a:pPr>
            <a:r>
              <a:rPr dirty="0" sz="1400" spc="-55"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3299" y="1018435"/>
            <a:ext cx="2019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LM Sans 12"/>
                <a:cs typeface="LM Sans 12"/>
              </a:rPr>
              <a:t>$</a:t>
            </a:r>
            <a:r>
              <a:rPr dirty="0" sz="1400" spc="-55">
                <a:latin typeface="Trebuchet MS"/>
                <a:cs typeface="Trebuchet MS"/>
              </a:rPr>
              <a:t>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7900" y="1896666"/>
            <a:ext cx="339597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36550" algn="l"/>
                <a:tab pos="660400" algn="l"/>
                <a:tab pos="984250" algn="l"/>
                <a:tab pos="1308100" algn="l"/>
                <a:tab pos="1632585" algn="l"/>
                <a:tab pos="1956435" algn="l"/>
                <a:tab pos="2280285" algn="l"/>
                <a:tab pos="2604135" algn="l"/>
                <a:tab pos="2928620" algn="l"/>
                <a:tab pos="3208655" algn="l"/>
              </a:tabLst>
            </a:pPr>
            <a:r>
              <a:rPr dirty="0" sz="1400" spc="-55">
                <a:latin typeface="Trebuchet MS"/>
                <a:cs typeface="Trebuchet MS"/>
              </a:rPr>
              <a:t>0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1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2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3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4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5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6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7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8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9</a:t>
            </a:r>
            <a:r>
              <a:rPr dirty="0" sz="1400" spc="-55">
                <a:latin typeface="Trebuchet MS"/>
                <a:cs typeface="Trebuchet MS"/>
              </a:rPr>
              <a:t>	</a:t>
            </a:r>
            <a:r>
              <a:rPr dirty="0" sz="1400" spc="-55"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12995" y="2175911"/>
          <a:ext cx="3591560" cy="342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3240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14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18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23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30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32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39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44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48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835188" y="2568432"/>
            <a:ext cx="2901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0">
                <a:latin typeface="Arial"/>
                <a:cs typeface="Arial"/>
              </a:rPr>
              <a:t>+30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83180" y="2568432"/>
            <a:ext cx="9010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0">
                <a:latin typeface="Arial"/>
                <a:cs typeface="Arial"/>
              </a:rPr>
              <a:t>+16 +14</a:t>
            </a:r>
            <a:r>
              <a:rPr dirty="0" sz="1200" spc="145">
                <a:latin typeface="Arial"/>
                <a:cs typeface="Arial"/>
              </a:rPr>
              <a:t> </a:t>
            </a:r>
            <a:r>
              <a:rPr dirty="0" sz="1200" spc="60">
                <a:latin typeface="Arial"/>
                <a:cs typeface="Arial"/>
              </a:rPr>
              <a:t>+9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6233" y="58134"/>
            <a:ext cx="2296795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45">
                <a:solidFill>
                  <a:srgbClr val="3333B2"/>
                </a:solidFill>
                <a:latin typeface="Trebuchet MS"/>
                <a:cs typeface="Trebuchet MS"/>
              </a:rPr>
              <a:t>Subproblems</a:t>
            </a:r>
            <a:r>
              <a:rPr dirty="0" sz="2050" spc="-1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2050" spc="-145">
                <a:solidFill>
                  <a:srgbClr val="3333B2"/>
                </a:solidFill>
                <a:latin typeface="Trebuchet MS"/>
                <a:cs typeface="Trebuchet MS"/>
              </a:rPr>
              <a:t>Revisited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144437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1328430"/>
            <a:ext cx="2927985" cy="4597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65">
                <a:latin typeface="Trebuchet MS"/>
                <a:cs typeface="Trebuchet MS"/>
              </a:rPr>
              <a:t>Another </a:t>
            </a:r>
            <a:r>
              <a:rPr dirty="0" sz="1400" spc="-110">
                <a:latin typeface="Trebuchet MS"/>
                <a:cs typeface="Trebuchet MS"/>
              </a:rPr>
              <a:t>way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70">
                <a:latin typeface="Trebuchet MS"/>
                <a:cs typeface="Trebuchet MS"/>
              </a:rPr>
              <a:t>arriving </a:t>
            </a:r>
            <a:r>
              <a:rPr dirty="0" sz="1400" spc="-75">
                <a:latin typeface="Trebuchet MS"/>
                <a:cs typeface="Trebuchet MS"/>
              </a:rPr>
              <a:t>at </a:t>
            </a:r>
            <a:r>
              <a:rPr dirty="0" sz="1400" spc="-85">
                <a:latin typeface="Trebuchet MS"/>
                <a:cs typeface="Trebuchet MS"/>
              </a:rPr>
              <a:t>subproblems:  </a:t>
            </a:r>
            <a:r>
              <a:rPr dirty="0" sz="1400" spc="-65">
                <a:latin typeface="Trebuchet MS"/>
                <a:cs typeface="Trebuchet MS"/>
              </a:rPr>
              <a:t>optimizing </a:t>
            </a:r>
            <a:r>
              <a:rPr dirty="0" sz="1400" spc="-95">
                <a:latin typeface="Trebuchet MS"/>
                <a:cs typeface="Trebuchet MS"/>
              </a:rPr>
              <a:t>brute </a:t>
            </a:r>
            <a:r>
              <a:rPr dirty="0" sz="1400" spc="-110">
                <a:latin typeface="Trebuchet MS"/>
                <a:cs typeface="Trebuchet MS"/>
              </a:rPr>
              <a:t>force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solution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33" y="58134"/>
            <a:ext cx="229679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45">
                <a:solidFill>
                  <a:srgbClr val="3333B2"/>
                </a:solidFill>
              </a:rPr>
              <a:t>Subproblems</a:t>
            </a:r>
            <a:r>
              <a:rPr dirty="0" sz="2050" spc="-15">
                <a:solidFill>
                  <a:srgbClr val="3333B2"/>
                </a:solidFill>
              </a:rPr>
              <a:t> </a:t>
            </a:r>
            <a:r>
              <a:rPr dirty="0" sz="2050" spc="-145">
                <a:solidFill>
                  <a:srgbClr val="3333B2"/>
                </a:solidFill>
              </a:rPr>
              <a:t>Revisited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44437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1328430"/>
            <a:ext cx="2941320" cy="7124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18415">
              <a:lnSpc>
                <a:spcPct val="100800"/>
              </a:lnSpc>
              <a:spcBef>
                <a:spcPts val="120"/>
              </a:spcBef>
            </a:pPr>
            <a:r>
              <a:rPr dirty="0" sz="1400" spc="-65">
                <a:latin typeface="Trebuchet MS"/>
                <a:cs typeface="Trebuchet MS"/>
              </a:rPr>
              <a:t>Another </a:t>
            </a:r>
            <a:r>
              <a:rPr dirty="0" sz="1400" spc="-110">
                <a:latin typeface="Trebuchet MS"/>
                <a:cs typeface="Trebuchet MS"/>
              </a:rPr>
              <a:t>way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70">
                <a:latin typeface="Trebuchet MS"/>
                <a:cs typeface="Trebuchet MS"/>
              </a:rPr>
              <a:t>arriving </a:t>
            </a:r>
            <a:r>
              <a:rPr dirty="0" sz="1400" spc="-75">
                <a:latin typeface="Trebuchet MS"/>
                <a:cs typeface="Trebuchet MS"/>
              </a:rPr>
              <a:t>at </a:t>
            </a:r>
            <a:r>
              <a:rPr dirty="0" sz="1400" spc="-85">
                <a:latin typeface="Trebuchet MS"/>
                <a:cs typeface="Trebuchet MS"/>
              </a:rPr>
              <a:t>subproblems:  </a:t>
            </a:r>
            <a:r>
              <a:rPr dirty="0" sz="1400" spc="-65">
                <a:latin typeface="Trebuchet MS"/>
                <a:cs typeface="Trebuchet MS"/>
              </a:rPr>
              <a:t>optimizing </a:t>
            </a:r>
            <a:r>
              <a:rPr dirty="0" sz="1400" spc="-95">
                <a:latin typeface="Trebuchet MS"/>
                <a:cs typeface="Trebuchet MS"/>
              </a:rPr>
              <a:t>brute </a:t>
            </a:r>
            <a:r>
              <a:rPr dirty="0" sz="1400" spc="-110">
                <a:latin typeface="Trebuchet MS"/>
                <a:cs typeface="Trebuchet MS"/>
              </a:rPr>
              <a:t>force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solution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400" spc="-70">
                <a:latin typeface="Trebuchet MS"/>
                <a:cs typeface="Trebuchet MS"/>
              </a:rPr>
              <a:t>Populate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70">
                <a:latin typeface="Trebuchet MS"/>
                <a:cs typeface="Trebuchet MS"/>
              </a:rPr>
              <a:t>list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90">
                <a:latin typeface="Trebuchet MS"/>
                <a:cs typeface="Trebuchet MS"/>
              </a:rPr>
              <a:t>used </a:t>
            </a:r>
            <a:r>
              <a:rPr dirty="0" sz="1400" spc="-85">
                <a:latin typeface="Trebuchet MS"/>
                <a:cs typeface="Trebuchet MS"/>
              </a:rPr>
              <a:t>items </a:t>
            </a:r>
            <a:r>
              <a:rPr dirty="0" sz="1400" spc="-95">
                <a:latin typeface="Trebuchet MS"/>
                <a:cs typeface="Trebuchet MS"/>
              </a:rPr>
              <a:t>one </a:t>
            </a:r>
            <a:r>
              <a:rPr dirty="0" sz="1400" spc="-90">
                <a:latin typeface="Trebuchet MS"/>
                <a:cs typeface="Trebuchet MS"/>
              </a:rPr>
              <a:t>by</a:t>
            </a:r>
            <a:r>
              <a:rPr dirty="0" sz="1400" spc="-210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one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91251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247" y="58134"/>
            <a:ext cx="409511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14">
                <a:solidFill>
                  <a:srgbClr val="3333B2"/>
                </a:solidFill>
              </a:rPr>
              <a:t>Brute </a:t>
            </a:r>
            <a:r>
              <a:rPr dirty="0" sz="2050" spc="-175">
                <a:solidFill>
                  <a:srgbClr val="3333B2"/>
                </a:solidFill>
              </a:rPr>
              <a:t>Force: </a:t>
            </a:r>
            <a:r>
              <a:rPr dirty="0" sz="2050" spc="-105">
                <a:solidFill>
                  <a:srgbClr val="3333B2"/>
                </a:solidFill>
              </a:rPr>
              <a:t>Knapsack </a:t>
            </a:r>
            <a:r>
              <a:rPr dirty="0" sz="2050" spc="-160">
                <a:solidFill>
                  <a:srgbClr val="3333B2"/>
                </a:solidFill>
              </a:rPr>
              <a:t>with</a:t>
            </a:r>
            <a:r>
              <a:rPr dirty="0" sz="2050" spc="200">
                <a:solidFill>
                  <a:srgbClr val="3333B2"/>
                </a:solidFill>
              </a:rPr>
              <a:t> </a:t>
            </a:r>
            <a:r>
              <a:rPr dirty="0" sz="2050" spc="-140">
                <a:solidFill>
                  <a:srgbClr val="3333B2"/>
                </a:solidFill>
              </a:rPr>
              <a:t>Repetitions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359994" y="703935"/>
            <a:ext cx="3888104" cy="1417320"/>
          </a:xfrm>
          <a:custGeom>
            <a:avLst/>
            <a:gdLst/>
            <a:ahLst/>
            <a:cxnLst/>
            <a:rect l="l" t="t" r="r" b="b"/>
            <a:pathLst>
              <a:path w="3888104" h="1417320">
                <a:moveTo>
                  <a:pt x="3888003" y="0"/>
                </a:moveTo>
                <a:lnTo>
                  <a:pt x="0" y="0"/>
                </a:lnTo>
                <a:lnTo>
                  <a:pt x="0" y="177139"/>
                </a:lnTo>
                <a:lnTo>
                  <a:pt x="0" y="354279"/>
                </a:lnTo>
                <a:lnTo>
                  <a:pt x="0" y="1417091"/>
                </a:lnTo>
                <a:lnTo>
                  <a:pt x="3888003" y="1417091"/>
                </a:lnTo>
                <a:lnTo>
                  <a:pt x="3888003" y="177139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62216" y="1903359"/>
            <a:ext cx="141859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2100" algn="l"/>
              </a:tabLst>
            </a:pPr>
            <a:r>
              <a:rPr dirty="0" sz="1200" spc="-65">
                <a:latin typeface="Arial"/>
                <a:cs typeface="Arial"/>
              </a:rPr>
              <a:t>v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,	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 spc="45">
                <a:latin typeface="Arial"/>
                <a:cs typeface="Arial"/>
              </a:rPr>
              <a:t>te </a:t>
            </a:r>
            <a:r>
              <a:rPr dirty="0" sz="1200" spc="-75">
                <a:latin typeface="Arial"/>
                <a:cs typeface="Arial"/>
              </a:rPr>
              <a:t>m </a:t>
            </a:r>
            <a:r>
              <a:rPr dirty="0" sz="1200" spc="-155">
                <a:latin typeface="Arial"/>
                <a:cs typeface="Arial"/>
              </a:rPr>
              <a:t>s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204">
                <a:latin typeface="Arial"/>
                <a:cs typeface="Arial"/>
              </a:rPr>
              <a:t>+ </a:t>
            </a:r>
            <a:r>
              <a:rPr dirty="0" sz="1200">
                <a:latin typeface="Arial"/>
                <a:cs typeface="Arial"/>
              </a:rPr>
              <a:t>[ 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spc="55">
                <a:latin typeface="Arial"/>
                <a:cs typeface="Arial"/>
              </a:rPr>
              <a:t>) 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2121026"/>
            <a:ext cx="3888104" cy="885825"/>
          </a:xfrm>
          <a:custGeom>
            <a:avLst/>
            <a:gdLst/>
            <a:ahLst/>
            <a:cxnLst/>
            <a:rect l="l" t="t" r="r" b="b"/>
            <a:pathLst>
              <a:path w="3888104" h="885825">
                <a:moveTo>
                  <a:pt x="3888003" y="0"/>
                </a:moveTo>
                <a:lnTo>
                  <a:pt x="0" y="0"/>
                </a:lnTo>
                <a:lnTo>
                  <a:pt x="0" y="177139"/>
                </a:lnTo>
                <a:lnTo>
                  <a:pt x="0" y="354266"/>
                </a:lnTo>
                <a:lnTo>
                  <a:pt x="0" y="531406"/>
                </a:lnTo>
                <a:lnTo>
                  <a:pt x="0" y="708545"/>
                </a:lnTo>
                <a:lnTo>
                  <a:pt x="0" y="885685"/>
                </a:lnTo>
                <a:lnTo>
                  <a:pt x="3888003" y="885685"/>
                </a:lnTo>
                <a:lnTo>
                  <a:pt x="3888003" y="177139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2148" y="663407"/>
            <a:ext cx="4203700" cy="2333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720" indent="-213360">
              <a:lnSpc>
                <a:spcPts val="1415"/>
              </a:lnSpc>
              <a:spcBef>
                <a:spcPts val="95"/>
              </a:spcBef>
              <a:buFont typeface="Arial"/>
              <a:buAutoNum type="arabicPlain"/>
              <a:tabLst>
                <a:tab pos="299720" algn="l"/>
                <a:tab pos="300355" algn="l"/>
                <a:tab pos="2268855" algn="l"/>
              </a:tabLst>
            </a:pPr>
            <a:r>
              <a:rPr dirty="0" sz="1200" spc="20" b="1">
                <a:latin typeface="Trebuchet MS"/>
                <a:cs typeface="Trebuchet MS"/>
              </a:rPr>
              <a:t>def   </a:t>
            </a:r>
            <a:r>
              <a:rPr dirty="0" sz="1200" spc="30">
                <a:latin typeface="Arial"/>
                <a:cs typeface="Arial"/>
              </a:rPr>
              <a:t>knapsack </a:t>
            </a:r>
            <a:r>
              <a:rPr dirty="0" sz="1200" spc="-30">
                <a:latin typeface="Arial"/>
                <a:cs typeface="Arial"/>
              </a:rPr>
              <a:t>(W, </a:t>
            </a:r>
            <a:r>
              <a:rPr dirty="0" sz="1200" spc="270">
                <a:latin typeface="Arial"/>
                <a:cs typeface="Arial"/>
              </a:rPr>
              <a:t> </a:t>
            </a:r>
            <a:r>
              <a:rPr dirty="0" sz="1200" spc="20">
                <a:latin typeface="Arial"/>
                <a:cs typeface="Arial"/>
              </a:rPr>
              <a:t>w,</a:t>
            </a:r>
            <a:r>
              <a:rPr dirty="0" sz="1200" spc="290">
                <a:latin typeface="Arial"/>
                <a:cs typeface="Arial"/>
              </a:rPr>
              <a:t> </a:t>
            </a:r>
            <a:r>
              <a:rPr dirty="0" sz="1200" spc="-65">
                <a:latin typeface="Arial"/>
                <a:cs typeface="Arial"/>
              </a:rPr>
              <a:t>v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,	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45">
                <a:latin typeface="Arial"/>
                <a:cs typeface="Arial"/>
              </a:rPr>
              <a:t>te</a:t>
            </a:r>
            <a:r>
              <a:rPr dirty="0" sz="1200" spc="-185">
                <a:latin typeface="Arial"/>
                <a:cs typeface="Arial"/>
              </a:rPr>
              <a:t> </a:t>
            </a:r>
            <a:r>
              <a:rPr dirty="0" sz="1200" spc="-75">
                <a:latin typeface="Arial"/>
                <a:cs typeface="Arial"/>
              </a:rPr>
              <a:t>m</a:t>
            </a:r>
            <a:r>
              <a:rPr dirty="0" sz="1200" spc="-185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1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484505" indent="-398145">
              <a:lnSpc>
                <a:spcPts val="1395"/>
              </a:lnSpc>
              <a:buAutoNum type="arabicPlain"/>
              <a:tabLst>
                <a:tab pos="484505" algn="l"/>
                <a:tab pos="485140" algn="l"/>
                <a:tab pos="2089150" algn="l"/>
                <a:tab pos="2454910" algn="l"/>
                <a:tab pos="2622550" algn="l"/>
              </a:tabLst>
            </a:pPr>
            <a:r>
              <a:rPr dirty="0" sz="1200" spc="70">
                <a:latin typeface="Arial"/>
                <a:cs typeface="Arial"/>
              </a:rPr>
              <a:t>weight  </a:t>
            </a:r>
            <a:r>
              <a:rPr dirty="0" sz="1200" spc="204">
                <a:latin typeface="Arial"/>
                <a:cs typeface="Arial"/>
              </a:rPr>
              <a:t>= </a:t>
            </a:r>
            <a:r>
              <a:rPr dirty="0" sz="1200" spc="30" b="1">
                <a:latin typeface="Trebuchet MS"/>
                <a:cs typeface="Trebuchet MS"/>
              </a:rPr>
              <a:t>sum</a:t>
            </a:r>
            <a:r>
              <a:rPr dirty="0" sz="1200" spc="30">
                <a:latin typeface="Arial"/>
                <a:cs typeface="Arial"/>
              </a:rPr>
              <a:t>(w[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]	</a:t>
            </a:r>
            <a:r>
              <a:rPr dirty="0" sz="1200" spc="60" b="1">
                <a:latin typeface="Trebuchet MS"/>
                <a:cs typeface="Trebuchet MS"/>
              </a:rPr>
              <a:t>for	</a:t>
            </a:r>
            <a:r>
              <a:rPr dirty="0" sz="1200" spc="5">
                <a:latin typeface="Arial"/>
                <a:cs typeface="Arial"/>
              </a:rPr>
              <a:t>i	</a:t>
            </a:r>
            <a:r>
              <a:rPr dirty="0" sz="1200" spc="35" b="1">
                <a:latin typeface="Trebuchet MS"/>
                <a:cs typeface="Trebuchet MS"/>
              </a:rPr>
              <a:t>in 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 spc="45">
                <a:latin typeface="Arial"/>
                <a:cs typeface="Arial"/>
              </a:rPr>
              <a:t>te</a:t>
            </a:r>
            <a:r>
              <a:rPr dirty="0" sz="1200" spc="-210">
                <a:latin typeface="Arial"/>
                <a:cs typeface="Arial"/>
              </a:rPr>
              <a:t> </a:t>
            </a:r>
            <a:r>
              <a:rPr dirty="0" sz="1200" spc="-75">
                <a:latin typeface="Arial"/>
                <a:cs typeface="Arial"/>
              </a:rPr>
              <a:t>m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5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86995" marR="890905">
              <a:lnSpc>
                <a:spcPts val="1390"/>
              </a:lnSpc>
              <a:spcBef>
                <a:spcPts val="65"/>
              </a:spcBef>
              <a:buAutoNum type="arabicPlain"/>
              <a:tabLst>
                <a:tab pos="487680" algn="l"/>
                <a:tab pos="488315" algn="l"/>
                <a:tab pos="1999614" algn="l"/>
                <a:tab pos="2366010" algn="l"/>
                <a:tab pos="2533650" algn="l"/>
              </a:tabLst>
            </a:pPr>
            <a:r>
              <a:rPr dirty="0" sz="1200" spc="-65">
                <a:latin typeface="Arial"/>
                <a:cs typeface="Arial"/>
              </a:rPr>
              <a:t>v </a:t>
            </a:r>
            <a:r>
              <a:rPr dirty="0" sz="1200" spc="-110">
                <a:latin typeface="Arial"/>
                <a:cs typeface="Arial"/>
              </a:rPr>
              <a:t>a </a:t>
            </a:r>
            <a:r>
              <a:rPr dirty="0" sz="1200" spc="5">
                <a:latin typeface="Arial"/>
                <a:cs typeface="Arial"/>
              </a:rPr>
              <a:t>l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204">
                <a:latin typeface="Arial"/>
                <a:cs typeface="Arial"/>
              </a:rPr>
              <a:t>= </a:t>
            </a:r>
            <a:r>
              <a:rPr dirty="0" sz="1200" spc="15" b="1">
                <a:latin typeface="Trebuchet MS"/>
                <a:cs typeface="Trebuchet MS"/>
              </a:rPr>
              <a:t>sum</a:t>
            </a:r>
            <a:r>
              <a:rPr dirty="0" sz="1200" spc="15">
                <a:latin typeface="Arial"/>
                <a:cs typeface="Arial"/>
              </a:rPr>
              <a:t>( </a:t>
            </a:r>
            <a:r>
              <a:rPr dirty="0" sz="1200" spc="-65">
                <a:latin typeface="Arial"/>
                <a:cs typeface="Arial"/>
              </a:rPr>
              <a:t>v </a:t>
            </a:r>
            <a:r>
              <a:rPr dirty="0" sz="1200">
                <a:latin typeface="Arial"/>
                <a:cs typeface="Arial"/>
              </a:rPr>
              <a:t>[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]	</a:t>
            </a:r>
            <a:r>
              <a:rPr dirty="0" sz="1200" spc="60" b="1">
                <a:latin typeface="Trebuchet MS"/>
                <a:cs typeface="Trebuchet MS"/>
              </a:rPr>
              <a:t>for	</a:t>
            </a:r>
            <a:r>
              <a:rPr dirty="0" sz="1200" spc="5">
                <a:latin typeface="Arial"/>
                <a:cs typeface="Arial"/>
              </a:rPr>
              <a:t>i	</a:t>
            </a:r>
            <a:r>
              <a:rPr dirty="0" sz="1200" spc="35" b="1">
                <a:latin typeface="Trebuchet MS"/>
                <a:cs typeface="Trebuchet MS"/>
              </a:rPr>
              <a:t>in 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 spc="45">
                <a:latin typeface="Arial"/>
                <a:cs typeface="Arial"/>
              </a:rPr>
              <a:t>te</a:t>
            </a:r>
            <a:r>
              <a:rPr dirty="0" sz="1200" spc="-280">
                <a:latin typeface="Arial"/>
                <a:cs typeface="Arial"/>
              </a:rPr>
              <a:t> </a:t>
            </a:r>
            <a:r>
              <a:rPr dirty="0" sz="1200" spc="-75">
                <a:latin typeface="Arial"/>
                <a:cs typeface="Arial"/>
              </a:rPr>
              <a:t>m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55">
                <a:latin typeface="Arial"/>
                <a:cs typeface="Arial"/>
              </a:rPr>
              <a:t>)  </a:t>
            </a:r>
            <a:r>
              <a:rPr dirty="0" sz="1200" spc="-85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 marL="483870" indent="-397510">
              <a:lnSpc>
                <a:spcPts val="1340"/>
              </a:lnSpc>
              <a:buFont typeface="Arial"/>
              <a:buAutoNum type="arabicPlain" startAt="5"/>
              <a:tabLst>
                <a:tab pos="483870" algn="l"/>
                <a:tab pos="484505" algn="l"/>
                <a:tab pos="849630" algn="l"/>
                <a:tab pos="1017905" algn="l"/>
              </a:tabLst>
            </a:pPr>
            <a:r>
              <a:rPr dirty="0" sz="1200" spc="60" b="1">
                <a:latin typeface="Trebuchet MS"/>
                <a:cs typeface="Trebuchet MS"/>
              </a:rPr>
              <a:t>for	</a:t>
            </a:r>
            <a:r>
              <a:rPr dirty="0" sz="1200" spc="5">
                <a:latin typeface="Arial"/>
                <a:cs typeface="Arial"/>
              </a:rPr>
              <a:t>i	</a:t>
            </a:r>
            <a:r>
              <a:rPr dirty="0" sz="1200" spc="35" b="1">
                <a:latin typeface="Trebuchet MS"/>
                <a:cs typeface="Trebuchet MS"/>
              </a:rPr>
              <a:t>in </a:t>
            </a:r>
            <a:r>
              <a:rPr dirty="0" sz="1200" spc="114" b="1">
                <a:latin typeface="Trebuchet MS"/>
                <a:cs typeface="Trebuchet MS"/>
              </a:rPr>
              <a:t> </a:t>
            </a:r>
            <a:r>
              <a:rPr dirty="0" sz="1200" spc="40" b="1">
                <a:latin typeface="Trebuchet MS"/>
                <a:cs typeface="Trebuchet MS"/>
              </a:rPr>
              <a:t>range</a:t>
            </a:r>
            <a:r>
              <a:rPr dirty="0" sz="1200" spc="-180" b="1">
                <a:latin typeface="Trebuchet MS"/>
                <a:cs typeface="Trebuchet MS"/>
              </a:rPr>
              <a:t> </a:t>
            </a:r>
            <a:r>
              <a:rPr dirty="0" sz="1200" spc="55">
                <a:latin typeface="Arial"/>
                <a:cs typeface="Arial"/>
              </a:rPr>
              <a:t>(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 spc="35" b="1">
                <a:latin typeface="Trebuchet MS"/>
                <a:cs typeface="Trebuchet MS"/>
              </a:rPr>
              <a:t>len</a:t>
            </a:r>
            <a:r>
              <a:rPr dirty="0" sz="1200" spc="-130" b="1">
                <a:latin typeface="Trebuchet MS"/>
                <a:cs typeface="Trebuchet MS"/>
              </a:rPr>
              <a:t> </a:t>
            </a:r>
            <a:r>
              <a:rPr dirty="0" sz="1200" spc="25">
                <a:latin typeface="Arial"/>
                <a:cs typeface="Arial"/>
              </a:rPr>
              <a:t>(w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12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1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673100" indent="-586740">
              <a:lnSpc>
                <a:spcPts val="1395"/>
              </a:lnSpc>
              <a:buFont typeface="Arial"/>
              <a:buAutoNum type="arabicPlain" startAt="5"/>
              <a:tabLst>
                <a:tab pos="673100" algn="l"/>
                <a:tab pos="673735" algn="l"/>
                <a:tab pos="930275" algn="l"/>
              </a:tabLst>
            </a:pPr>
            <a:r>
              <a:rPr dirty="0" sz="1200" spc="-40" b="1">
                <a:latin typeface="Trebuchet MS"/>
                <a:cs typeface="Trebuchet MS"/>
              </a:rPr>
              <a:t>i</a:t>
            </a:r>
            <a:r>
              <a:rPr dirty="0" sz="1200" spc="-140" b="1">
                <a:latin typeface="Trebuchet MS"/>
                <a:cs typeface="Trebuchet MS"/>
              </a:rPr>
              <a:t> </a:t>
            </a:r>
            <a:r>
              <a:rPr dirty="0" sz="1200" spc="-35" b="1">
                <a:latin typeface="Trebuchet MS"/>
                <a:cs typeface="Trebuchet MS"/>
              </a:rPr>
              <a:t>f	</a:t>
            </a:r>
            <a:r>
              <a:rPr dirty="0" sz="1200" spc="70">
                <a:latin typeface="Arial"/>
                <a:cs typeface="Arial"/>
              </a:rPr>
              <a:t>weight  </a:t>
            </a:r>
            <a:r>
              <a:rPr dirty="0" sz="1200" spc="204">
                <a:latin typeface="Arial"/>
                <a:cs typeface="Arial"/>
              </a:rPr>
              <a:t>+ </a:t>
            </a:r>
            <a:r>
              <a:rPr dirty="0" sz="1200" spc="30">
                <a:latin typeface="Arial"/>
                <a:cs typeface="Arial"/>
              </a:rPr>
              <a:t>w[ 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]  </a:t>
            </a:r>
            <a:r>
              <a:rPr dirty="0" sz="1200" spc="155">
                <a:latin typeface="Arial"/>
                <a:cs typeface="Arial"/>
              </a:rPr>
              <a:t>&lt;=</a:t>
            </a:r>
            <a:r>
              <a:rPr dirty="0" sz="1200" spc="60">
                <a:latin typeface="Arial"/>
                <a:cs typeface="Arial"/>
              </a:rPr>
              <a:t> </a:t>
            </a:r>
            <a:r>
              <a:rPr dirty="0" sz="1200" spc="-30">
                <a:latin typeface="Arial"/>
                <a:cs typeface="Arial"/>
              </a:rPr>
              <a:t>W:</a:t>
            </a:r>
            <a:endParaRPr sz="1200">
              <a:latin typeface="Arial"/>
              <a:cs typeface="Arial"/>
            </a:endParaRPr>
          </a:p>
          <a:p>
            <a:pPr marL="844550" indent="-758190">
              <a:lnSpc>
                <a:spcPts val="1395"/>
              </a:lnSpc>
              <a:buAutoNum type="arabicPlain" startAt="5"/>
              <a:tabLst>
                <a:tab pos="843915" algn="l"/>
                <a:tab pos="845185" algn="l"/>
              </a:tabLst>
            </a:pPr>
            <a:r>
              <a:rPr dirty="0" sz="1200" spc="-65">
                <a:latin typeface="Arial"/>
                <a:cs typeface="Arial"/>
              </a:rPr>
              <a:t>v </a:t>
            </a:r>
            <a:r>
              <a:rPr dirty="0" sz="1200" spc="-110">
                <a:latin typeface="Arial"/>
                <a:cs typeface="Arial"/>
              </a:rPr>
              <a:t>a </a:t>
            </a:r>
            <a:r>
              <a:rPr dirty="0" sz="1200" spc="5">
                <a:latin typeface="Arial"/>
                <a:cs typeface="Arial"/>
              </a:rPr>
              <a:t>l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 spc="-150">
                <a:latin typeface="Arial"/>
                <a:cs typeface="Arial"/>
              </a:rPr>
              <a:t>e </a:t>
            </a:r>
            <a:r>
              <a:rPr dirty="0" sz="1200" spc="204">
                <a:latin typeface="Arial"/>
                <a:cs typeface="Arial"/>
              </a:rPr>
              <a:t>=</a:t>
            </a:r>
            <a:r>
              <a:rPr dirty="0" sz="1200" spc="-145">
                <a:latin typeface="Arial"/>
                <a:cs typeface="Arial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max</a:t>
            </a:r>
            <a:r>
              <a:rPr dirty="0" sz="1200">
                <a:latin typeface="Arial"/>
                <a:cs typeface="Arial"/>
              </a:rPr>
              <a:t>( </a:t>
            </a:r>
            <a:r>
              <a:rPr dirty="0" sz="1200" spc="35">
                <a:latin typeface="Arial"/>
                <a:cs typeface="Arial"/>
              </a:rPr>
              <a:t>value </a:t>
            </a:r>
            <a:r>
              <a:rPr dirty="0" sz="1200" spc="-10"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  <a:p>
            <a:pPr marL="86995" marR="1612900">
              <a:lnSpc>
                <a:spcPts val="1390"/>
              </a:lnSpc>
              <a:spcBef>
                <a:spcPts val="65"/>
              </a:spcBef>
              <a:buAutoNum type="arabicPlain" startAt="5"/>
              <a:tabLst>
                <a:tab pos="1374140" algn="l"/>
                <a:tab pos="1374775" algn="l"/>
              </a:tabLst>
            </a:pPr>
            <a:r>
              <a:rPr dirty="0" sz="1200" spc="30">
                <a:latin typeface="Arial"/>
                <a:cs typeface="Arial"/>
              </a:rPr>
              <a:t>knapsack </a:t>
            </a:r>
            <a:r>
              <a:rPr dirty="0" sz="1200" spc="-30">
                <a:latin typeface="Arial"/>
                <a:cs typeface="Arial"/>
              </a:rPr>
              <a:t>(W, </a:t>
            </a:r>
            <a:r>
              <a:rPr dirty="0" sz="1200" spc="20">
                <a:latin typeface="Arial"/>
                <a:cs typeface="Arial"/>
              </a:rPr>
              <a:t>w,  </a:t>
            </a:r>
            <a:r>
              <a:rPr dirty="0" sz="1200" spc="-85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  <a:p>
            <a:pPr marL="12700" marR="2680335">
              <a:lnSpc>
                <a:spcPts val="1390"/>
              </a:lnSpc>
              <a:spcBef>
                <a:spcPts val="10"/>
              </a:spcBef>
              <a:tabLst>
                <a:tab pos="480695" algn="l"/>
              </a:tabLst>
            </a:pPr>
            <a:r>
              <a:rPr dirty="0" sz="1200" spc="-85">
                <a:latin typeface="Arial"/>
                <a:cs typeface="Arial"/>
              </a:rPr>
              <a:t>10	</a:t>
            </a:r>
            <a:r>
              <a:rPr dirty="0" sz="1200" spc="60" b="1">
                <a:latin typeface="Trebuchet MS"/>
                <a:cs typeface="Trebuchet MS"/>
              </a:rPr>
              <a:t>return</a:t>
            </a:r>
            <a:r>
              <a:rPr dirty="0" sz="1200" spc="120" b="1">
                <a:latin typeface="Trebuchet MS"/>
                <a:cs typeface="Trebuchet MS"/>
              </a:rPr>
              <a:t> </a:t>
            </a:r>
            <a:r>
              <a:rPr dirty="0" sz="1200" spc="-65">
                <a:latin typeface="Arial"/>
                <a:cs typeface="Arial"/>
              </a:rPr>
              <a:t>v </a:t>
            </a:r>
            <a:r>
              <a:rPr dirty="0" sz="1200" spc="-110">
                <a:latin typeface="Arial"/>
                <a:cs typeface="Arial"/>
              </a:rPr>
              <a:t>a </a:t>
            </a:r>
            <a:r>
              <a:rPr dirty="0" sz="1200" spc="5">
                <a:latin typeface="Arial"/>
                <a:cs typeface="Arial"/>
              </a:rPr>
              <a:t>l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 spc="-150">
                <a:latin typeface="Arial"/>
                <a:cs typeface="Arial"/>
              </a:rPr>
              <a:t>e  </a:t>
            </a:r>
            <a:r>
              <a:rPr dirty="0" sz="1200" spc="-85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  <a:tabLst>
                <a:tab pos="306070" algn="l"/>
              </a:tabLst>
            </a:pPr>
            <a:r>
              <a:rPr dirty="0" sz="1200" spc="-85">
                <a:latin typeface="Arial"/>
                <a:cs typeface="Arial"/>
              </a:rPr>
              <a:t>12	</a:t>
            </a:r>
            <a:r>
              <a:rPr dirty="0" sz="1200" spc="90" b="1">
                <a:latin typeface="Trebuchet MS"/>
                <a:cs typeface="Trebuchet MS"/>
              </a:rPr>
              <a:t>print </a:t>
            </a:r>
            <a:r>
              <a:rPr dirty="0" sz="1200" spc="55">
                <a:latin typeface="Arial"/>
                <a:cs typeface="Arial"/>
              </a:rPr>
              <a:t>( </a:t>
            </a:r>
            <a:r>
              <a:rPr dirty="0" sz="1200" spc="30">
                <a:latin typeface="Arial"/>
                <a:cs typeface="Arial"/>
              </a:rPr>
              <a:t>knapsack </a:t>
            </a:r>
            <a:r>
              <a:rPr dirty="0" sz="1200" spc="-5">
                <a:latin typeface="Arial"/>
                <a:cs typeface="Arial"/>
              </a:rPr>
              <a:t>(W=10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100">
                <a:latin typeface="Arial"/>
                <a:cs typeface="Arial"/>
              </a:rPr>
              <a:t>w=[ </a:t>
            </a:r>
            <a:r>
              <a:rPr dirty="0" sz="1200" spc="-85">
                <a:latin typeface="Arial"/>
                <a:cs typeface="Arial"/>
              </a:rPr>
              <a:t>6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-85">
                <a:latin typeface="Arial"/>
                <a:cs typeface="Arial"/>
              </a:rPr>
              <a:t>3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-85">
                <a:latin typeface="Arial"/>
                <a:cs typeface="Arial"/>
              </a:rPr>
              <a:t>4 </a:t>
            </a:r>
            <a:r>
              <a:rPr dirty="0" sz="1200" spc="-10">
                <a:latin typeface="Arial"/>
                <a:cs typeface="Arial"/>
              </a:rPr>
              <a:t>,</a:t>
            </a:r>
            <a:r>
              <a:rPr dirty="0" sz="1200" spc="229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2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spc="-10"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15"/>
              </a:lnSpc>
              <a:tabLst>
                <a:tab pos="1635760" algn="l"/>
                <a:tab pos="3338829" algn="l"/>
              </a:tabLst>
            </a:pPr>
            <a:r>
              <a:rPr dirty="0" sz="1200" spc="-85">
                <a:latin typeface="Arial"/>
                <a:cs typeface="Arial"/>
              </a:rPr>
              <a:t>13	</a:t>
            </a:r>
            <a:r>
              <a:rPr dirty="0" sz="1200" spc="-65">
                <a:latin typeface="Arial"/>
                <a:cs typeface="Arial"/>
              </a:rPr>
              <a:t>v </a:t>
            </a:r>
            <a:r>
              <a:rPr dirty="0" sz="1200" spc="155">
                <a:latin typeface="Arial"/>
                <a:cs typeface="Arial"/>
              </a:rPr>
              <a:t>=[ </a:t>
            </a:r>
            <a:r>
              <a:rPr dirty="0" sz="1200" spc="-30">
                <a:latin typeface="Arial"/>
                <a:cs typeface="Arial"/>
              </a:rPr>
              <a:t>30 </a:t>
            </a:r>
            <a:r>
              <a:rPr dirty="0" sz="1200" spc="-10">
                <a:latin typeface="Arial"/>
                <a:cs typeface="Arial"/>
              </a:rPr>
              <a:t>,  </a:t>
            </a:r>
            <a:r>
              <a:rPr dirty="0" sz="1200" spc="-25">
                <a:latin typeface="Arial"/>
                <a:cs typeface="Arial"/>
              </a:rPr>
              <a:t>14 </a:t>
            </a:r>
            <a:r>
              <a:rPr dirty="0" sz="1200" spc="-10">
                <a:latin typeface="Arial"/>
                <a:cs typeface="Arial"/>
              </a:rPr>
              <a:t>,  </a:t>
            </a:r>
            <a:r>
              <a:rPr dirty="0" sz="1200" spc="-25">
                <a:latin typeface="Arial"/>
                <a:cs typeface="Arial"/>
              </a:rPr>
              <a:t>16 </a:t>
            </a:r>
            <a:r>
              <a:rPr dirty="0" sz="1200" spc="-10">
                <a:latin typeface="Arial"/>
                <a:cs typeface="Arial"/>
              </a:rPr>
              <a:t>,   </a:t>
            </a:r>
            <a:r>
              <a:rPr dirty="0" sz="1200" spc="-85">
                <a:latin typeface="Arial"/>
                <a:cs typeface="Arial"/>
              </a:rPr>
              <a:t>9</a:t>
            </a:r>
            <a:r>
              <a:rPr dirty="0" sz="1200" spc="-2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]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,	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185">
                <a:latin typeface="Arial"/>
                <a:cs typeface="Arial"/>
              </a:rPr>
              <a:t> </a:t>
            </a:r>
            <a:r>
              <a:rPr dirty="0" sz="1200" spc="45">
                <a:latin typeface="Arial"/>
                <a:cs typeface="Arial"/>
              </a:rPr>
              <a:t>te</a:t>
            </a:r>
            <a:r>
              <a:rPr dirty="0" sz="1200" spc="-195">
                <a:latin typeface="Arial"/>
                <a:cs typeface="Arial"/>
              </a:rPr>
              <a:t> </a:t>
            </a:r>
            <a:r>
              <a:rPr dirty="0" sz="1200" spc="-75">
                <a:latin typeface="Arial"/>
                <a:cs typeface="Arial"/>
              </a:rPr>
              <a:t>m</a:t>
            </a:r>
            <a:r>
              <a:rPr dirty="0" sz="1200" spc="-195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190">
                <a:latin typeface="Arial"/>
                <a:cs typeface="Arial"/>
              </a:rPr>
              <a:t>=[</a:t>
            </a:r>
            <a:r>
              <a:rPr dirty="0" sz="1200" spc="-1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]</a:t>
            </a:r>
            <a:r>
              <a:rPr dirty="0" sz="1200" spc="-17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17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9361" y="58134"/>
            <a:ext cx="1310005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95">
                <a:solidFill>
                  <a:srgbClr val="3333B2"/>
                </a:solidFill>
                <a:latin typeface="Trebuchet MS"/>
                <a:cs typeface="Trebuchet MS"/>
              </a:rPr>
              <a:t>Sub</a:t>
            </a:r>
            <a:r>
              <a:rPr dirty="0" sz="2050" spc="-155">
                <a:solidFill>
                  <a:srgbClr val="3333B2"/>
                </a:solidFill>
                <a:latin typeface="Trebuchet MS"/>
                <a:cs typeface="Trebuchet MS"/>
              </a:rPr>
              <a:t>p</a:t>
            </a:r>
            <a:r>
              <a:rPr dirty="0" sz="2050" spc="-165">
                <a:solidFill>
                  <a:srgbClr val="3333B2"/>
                </a:solidFill>
                <a:latin typeface="Trebuchet MS"/>
                <a:cs typeface="Trebuchet MS"/>
              </a:rPr>
              <a:t>roblems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127229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1156358"/>
            <a:ext cx="3332479" cy="674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40">
                <a:latin typeface="Trebuchet MS"/>
                <a:cs typeface="Trebuchet MS"/>
              </a:rPr>
              <a:t>It </a:t>
            </a:r>
            <a:r>
              <a:rPr dirty="0" sz="1400" spc="-85">
                <a:latin typeface="Trebuchet MS"/>
                <a:cs typeface="Trebuchet MS"/>
              </a:rPr>
              <a:t>remains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90">
                <a:latin typeface="Trebuchet MS"/>
                <a:cs typeface="Trebuchet MS"/>
              </a:rPr>
              <a:t>notice </a:t>
            </a:r>
            <a:r>
              <a:rPr dirty="0" sz="1400" spc="-70">
                <a:latin typeface="Trebuchet MS"/>
                <a:cs typeface="Trebuchet MS"/>
              </a:rPr>
              <a:t>that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0">
                <a:latin typeface="Trebuchet MS"/>
                <a:cs typeface="Trebuchet MS"/>
              </a:rPr>
              <a:t>only </a:t>
            </a:r>
            <a:r>
              <a:rPr dirty="0" sz="1400" spc="-75">
                <a:latin typeface="Trebuchet MS"/>
                <a:cs typeface="Trebuchet MS"/>
              </a:rPr>
              <a:t>important  </a:t>
            </a:r>
            <a:r>
              <a:rPr dirty="0" sz="1400" spc="-55">
                <a:latin typeface="Trebuchet MS"/>
                <a:cs typeface="Trebuchet MS"/>
              </a:rPr>
              <a:t>thing </a:t>
            </a:r>
            <a:r>
              <a:rPr dirty="0" sz="1400" spc="-100">
                <a:latin typeface="Trebuchet MS"/>
                <a:cs typeface="Trebuchet MS"/>
              </a:rPr>
              <a:t>for </a:t>
            </a:r>
            <a:r>
              <a:rPr dirty="0" sz="1400" spc="-85">
                <a:latin typeface="Trebuchet MS"/>
                <a:cs typeface="Trebuchet MS"/>
              </a:rPr>
              <a:t>extending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5">
                <a:latin typeface="Trebuchet MS"/>
                <a:cs typeface="Trebuchet MS"/>
              </a:rPr>
              <a:t>current </a:t>
            </a:r>
            <a:r>
              <a:rPr dirty="0" sz="1400" spc="-90">
                <a:latin typeface="Trebuchet MS"/>
                <a:cs typeface="Trebuchet MS"/>
              </a:rPr>
              <a:t>set </a:t>
            </a:r>
            <a:r>
              <a:rPr dirty="0" sz="1400" spc="-85">
                <a:latin typeface="Trebuchet MS"/>
                <a:cs typeface="Trebuchet MS"/>
              </a:rPr>
              <a:t>of items </a:t>
            </a:r>
            <a:r>
              <a:rPr dirty="0" sz="1400" spc="-60">
                <a:latin typeface="Trebuchet MS"/>
                <a:cs typeface="Trebuchet MS"/>
              </a:rPr>
              <a:t>is 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90">
                <a:latin typeface="Trebuchet MS"/>
                <a:cs typeface="Trebuchet MS"/>
              </a:rPr>
              <a:t>weight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60">
                <a:latin typeface="Trebuchet MS"/>
                <a:cs typeface="Trebuchet MS"/>
              </a:rPr>
              <a:t>this</a:t>
            </a:r>
            <a:r>
              <a:rPr dirty="0" sz="1400" spc="-275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set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61" y="58134"/>
            <a:ext cx="13100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95">
                <a:solidFill>
                  <a:srgbClr val="3333B2"/>
                </a:solidFill>
              </a:rPr>
              <a:t>Sub</a:t>
            </a:r>
            <a:r>
              <a:rPr dirty="0" sz="2050" spc="-155">
                <a:solidFill>
                  <a:srgbClr val="3333B2"/>
                </a:solidFill>
              </a:rPr>
              <a:t>p</a:t>
            </a:r>
            <a:r>
              <a:rPr dirty="0" sz="2050" spc="-165">
                <a:solidFill>
                  <a:srgbClr val="3333B2"/>
                </a:solidFill>
              </a:rPr>
              <a:t>roblems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27229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44208" rIns="0" bIns="0" rtlCol="0" vert="horz">
            <a:spAutoFit/>
          </a:bodyPr>
          <a:lstStyle/>
          <a:p>
            <a:pPr marL="63500" marR="135890">
              <a:lnSpc>
                <a:spcPct val="100800"/>
              </a:lnSpc>
              <a:spcBef>
                <a:spcPts val="120"/>
              </a:spcBef>
            </a:pPr>
            <a:r>
              <a:rPr dirty="0" spc="-40"/>
              <a:t>It </a:t>
            </a:r>
            <a:r>
              <a:rPr dirty="0" spc="-85"/>
              <a:t>remains </a:t>
            </a:r>
            <a:r>
              <a:rPr dirty="0" spc="-65"/>
              <a:t>to </a:t>
            </a:r>
            <a:r>
              <a:rPr dirty="0" spc="-90"/>
              <a:t>notice </a:t>
            </a:r>
            <a:r>
              <a:rPr dirty="0" spc="-70"/>
              <a:t>that </a:t>
            </a:r>
            <a:r>
              <a:rPr dirty="0" spc="-95"/>
              <a:t>the </a:t>
            </a:r>
            <a:r>
              <a:rPr dirty="0" spc="-70"/>
              <a:t>only </a:t>
            </a:r>
            <a:r>
              <a:rPr dirty="0" spc="-75"/>
              <a:t>important  </a:t>
            </a:r>
            <a:r>
              <a:rPr dirty="0" spc="-55"/>
              <a:t>thing </a:t>
            </a:r>
            <a:r>
              <a:rPr dirty="0" spc="-100"/>
              <a:t>for </a:t>
            </a:r>
            <a:r>
              <a:rPr dirty="0" spc="-85"/>
              <a:t>extending </a:t>
            </a:r>
            <a:r>
              <a:rPr dirty="0" spc="-95"/>
              <a:t>the </a:t>
            </a:r>
            <a:r>
              <a:rPr dirty="0" spc="-85"/>
              <a:t>current </a:t>
            </a:r>
            <a:r>
              <a:rPr dirty="0" spc="-90"/>
              <a:t>set </a:t>
            </a:r>
            <a:r>
              <a:rPr dirty="0" spc="-85"/>
              <a:t>of items </a:t>
            </a:r>
            <a:r>
              <a:rPr dirty="0" spc="-60"/>
              <a:t>is  </a:t>
            </a:r>
            <a:r>
              <a:rPr dirty="0" spc="-95"/>
              <a:t>the </a:t>
            </a:r>
            <a:r>
              <a:rPr dirty="0" spc="-90"/>
              <a:t>weight </a:t>
            </a:r>
            <a:r>
              <a:rPr dirty="0" spc="-85"/>
              <a:t>of </a:t>
            </a:r>
            <a:r>
              <a:rPr dirty="0" spc="-60"/>
              <a:t>this</a:t>
            </a:r>
            <a:r>
              <a:rPr dirty="0" spc="-275"/>
              <a:t> </a:t>
            </a:r>
            <a:r>
              <a:rPr dirty="0" spc="-90"/>
              <a:t>set</a:t>
            </a:r>
          </a:p>
          <a:p>
            <a:pPr marL="63500" marR="5080">
              <a:lnSpc>
                <a:spcPct val="100800"/>
              </a:lnSpc>
              <a:spcBef>
                <a:spcPts val="300"/>
              </a:spcBef>
            </a:pPr>
            <a:r>
              <a:rPr dirty="0" spc="-55"/>
              <a:t>One </a:t>
            </a:r>
            <a:r>
              <a:rPr dirty="0" spc="-90"/>
              <a:t>then </a:t>
            </a:r>
            <a:r>
              <a:rPr dirty="0" spc="-100"/>
              <a:t>replaces </a:t>
            </a:r>
            <a:r>
              <a:rPr dirty="0" spc="55">
                <a:latin typeface="Arial"/>
                <a:cs typeface="Arial"/>
              </a:rPr>
              <a:t>items </a:t>
            </a:r>
            <a:r>
              <a:rPr dirty="0" spc="-90"/>
              <a:t>by their weight </a:t>
            </a:r>
            <a:r>
              <a:rPr dirty="0" spc="-70"/>
              <a:t>in </a:t>
            </a:r>
            <a:r>
              <a:rPr dirty="0" spc="-95"/>
              <a:t>the   </a:t>
            </a:r>
            <a:r>
              <a:rPr dirty="0" spc="-70"/>
              <a:t>list </a:t>
            </a:r>
            <a:r>
              <a:rPr dirty="0" spc="-85"/>
              <a:t>of</a:t>
            </a:r>
            <a:r>
              <a:rPr dirty="0" spc="125"/>
              <a:t> </a:t>
            </a:r>
            <a:r>
              <a:rPr dirty="0" spc="-95"/>
              <a:t>parameters</a:t>
            </a:r>
          </a:p>
        </p:txBody>
      </p:sp>
      <p:sp>
        <p:nvSpPr>
          <p:cNvPr id="5" name="object 5"/>
          <p:cNvSpPr/>
          <p:nvPr/>
        </p:nvSpPr>
        <p:spPr>
          <a:xfrm>
            <a:off x="548640" y="195553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357" y="58134"/>
            <a:ext cx="76517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5">
                <a:solidFill>
                  <a:srgbClr val="3333B2"/>
                </a:solidFill>
              </a:rPr>
              <a:t>Outline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239692" y="485994"/>
            <a:ext cx="161914" cy="16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9692" y="1350115"/>
            <a:ext cx="161914" cy="16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9692" y="2042062"/>
            <a:ext cx="161914" cy="161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9692" y="2734009"/>
            <a:ext cx="161914" cy="16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0789" y="478325"/>
            <a:ext cx="2609850" cy="2729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01930" marR="555625" indent="-201930">
              <a:lnSpc>
                <a:spcPts val="1200"/>
              </a:lnSpc>
              <a:spcBef>
                <a:spcPts val="135"/>
              </a:spcBef>
              <a:buClr>
                <a:srgbClr val="FFFFFF"/>
              </a:buClr>
              <a:buSzPct val="120000"/>
              <a:buAutoNum type="arabicPlain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1: </a:t>
            </a:r>
            <a:r>
              <a:rPr dirty="0" sz="1000" spc="-55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Longest Increasing </a:t>
            </a:r>
            <a:r>
              <a:rPr dirty="0" sz="1000" spc="-80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Subsequence </a:t>
            </a:r>
            <a:r>
              <a:rPr dirty="0" sz="1000" spc="-8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1.1:</a:t>
            </a:r>
            <a:r>
              <a:rPr dirty="0" sz="1000" spc="155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000" spc="-45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Warm-up</a:t>
            </a:r>
            <a:endParaRPr sz="1000">
              <a:latin typeface="Arial"/>
              <a:cs typeface="Arial"/>
            </a:endParaRPr>
          </a:p>
          <a:p>
            <a:pPr lvl="1" marL="504190" indent="-163195">
              <a:lnSpc>
                <a:spcPts val="1150"/>
              </a:lnSpc>
              <a:buSzPct val="90000"/>
              <a:buAutoNum type="arabicPeriod" startAt="2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: </a:t>
            </a:r>
            <a:r>
              <a:rPr dirty="0" sz="1000" spc="-6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Subproblems </a:t>
            </a:r>
            <a:r>
              <a:rPr dirty="0" sz="1000" spc="-5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1000" spc="-6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Recurrence</a:t>
            </a:r>
            <a:r>
              <a:rPr dirty="0" sz="1000" spc="12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1000" spc="-4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Relation</a:t>
            </a:r>
            <a:endParaRPr sz="1000">
              <a:latin typeface="Arial"/>
              <a:cs typeface="Arial"/>
            </a:endParaRPr>
          </a:p>
          <a:p>
            <a:pPr lvl="1" marL="341630" marR="640715">
              <a:lnSpc>
                <a:spcPts val="1200"/>
              </a:lnSpc>
              <a:spcBef>
                <a:spcPts val="40"/>
              </a:spcBef>
              <a:buSzPct val="90000"/>
              <a:buAutoNum type="arabicPeriod" startAt="2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: </a:t>
            </a:r>
            <a:r>
              <a:rPr dirty="0" sz="1000" spc="-4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Reconstructing </a:t>
            </a:r>
            <a:r>
              <a:rPr dirty="0" sz="1000" spc="-8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a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Solution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1.4: </a:t>
            </a:r>
            <a:r>
              <a:rPr dirty="0" sz="1000" spc="-6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Subproblems</a:t>
            </a:r>
            <a:r>
              <a:rPr dirty="0" sz="1000" spc="-2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1000" spc="-5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Revisited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575"/>
              </a:spcBef>
              <a:buClr>
                <a:srgbClr val="FFFFFF"/>
              </a:buClr>
              <a:buSzPct val="120000"/>
              <a:buAutoNum type="arabicPlain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2: </a:t>
            </a:r>
            <a:r>
              <a:rPr dirty="0" sz="1000" spc="-5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Edit</a:t>
            </a:r>
            <a:r>
              <a:rPr dirty="0" sz="1000" spc="5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000" spc="-40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Distance</a:t>
            </a:r>
            <a:endParaRPr sz="1000">
              <a:latin typeface="Arial"/>
              <a:cs typeface="Arial"/>
            </a:endParaRPr>
          </a:p>
          <a:p>
            <a:pPr lvl="1" marL="504190" indent="-163195">
              <a:lnSpc>
                <a:spcPts val="1175"/>
              </a:lnSpc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:</a:t>
            </a:r>
            <a:r>
              <a:rPr dirty="0" sz="1000" spc="160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000" spc="-20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Algorithm</a:t>
            </a:r>
            <a:endParaRPr sz="1000">
              <a:latin typeface="Arial"/>
              <a:cs typeface="Arial"/>
            </a:endParaRPr>
          </a:p>
          <a:p>
            <a:pPr lvl="1" marL="341630" marR="640715">
              <a:lnSpc>
                <a:spcPts val="1200"/>
              </a:lnSpc>
              <a:spcBef>
                <a:spcPts val="4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: </a:t>
            </a:r>
            <a:r>
              <a:rPr dirty="0" sz="1000" spc="-4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Reconstructing </a:t>
            </a:r>
            <a:r>
              <a:rPr dirty="0" sz="1000" spc="-8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a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Solution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2.3: </a:t>
            </a:r>
            <a:r>
              <a:rPr dirty="0" sz="1000" spc="-3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Final</a:t>
            </a:r>
            <a:r>
              <a:rPr dirty="0" sz="100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1000" spc="-7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Remarks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415"/>
              </a:spcBef>
              <a:buClr>
                <a:srgbClr val="FFFFFF"/>
              </a:buClr>
              <a:buSzPct val="120000"/>
              <a:buAutoNum type="arabicPlain" startAt="3"/>
              <a:tabLst>
                <a:tab pos="201930" algn="l"/>
              </a:tabLst>
            </a:pPr>
            <a:r>
              <a:rPr dirty="0" sz="1000" spc="-35">
                <a:solidFill>
                  <a:srgbClr val="3333B2"/>
                </a:solidFill>
                <a:latin typeface="Arial"/>
                <a:cs typeface="Arial"/>
                <a:hlinkClick r:id="rId11" action="ppaction://hlinksldjump"/>
              </a:rPr>
              <a:t>3:</a:t>
            </a:r>
            <a:r>
              <a:rPr dirty="0" sz="1000" spc="160">
                <a:solidFill>
                  <a:srgbClr val="3333B2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1000" spc="-55">
                <a:solidFill>
                  <a:srgbClr val="3333B2"/>
                </a:solidFill>
                <a:latin typeface="Arial"/>
                <a:cs typeface="Arial"/>
                <a:hlinkClick r:id="rId11" action="ppaction://hlinksldjump"/>
              </a:rPr>
              <a:t>Knapsack</a:t>
            </a:r>
            <a:endParaRPr sz="1000">
              <a:latin typeface="Arial"/>
              <a:cs typeface="Arial"/>
            </a:endParaRPr>
          </a:p>
          <a:p>
            <a:pPr lvl="1" marL="341630" marR="420370">
              <a:lnSpc>
                <a:spcPts val="1200"/>
              </a:lnSpc>
              <a:spcBef>
                <a:spcPts val="2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: </a:t>
            </a:r>
            <a:r>
              <a:rPr dirty="0" sz="1000" spc="-5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Knapsack </a:t>
            </a:r>
            <a:r>
              <a:rPr dirty="0" sz="100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with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Repetitions </a:t>
            </a:r>
            <a:r>
              <a:rPr dirty="0" sz="1000" spc="-35">
                <a:latin typeface="Arial"/>
                <a:cs typeface="Arial"/>
                <a:hlinkClick r:id="rId12" action="ppaction://hlinksldjump"/>
              </a:rPr>
              <a:t> 3.2: </a:t>
            </a:r>
            <a:r>
              <a:rPr dirty="0" sz="1000" spc="-55">
                <a:latin typeface="Arial"/>
                <a:cs typeface="Arial"/>
                <a:hlinkClick r:id="rId12" action="ppaction://hlinksldjump"/>
              </a:rPr>
              <a:t>Knapsack </a:t>
            </a:r>
            <a:r>
              <a:rPr dirty="0" sz="1000" spc="-5">
                <a:latin typeface="Arial"/>
                <a:cs typeface="Arial"/>
                <a:hlinkClick r:id="rId12" action="ppaction://hlinksldjump"/>
              </a:rPr>
              <a:t>without </a:t>
            </a:r>
            <a:r>
              <a:rPr dirty="0" sz="1000" spc="-35">
                <a:latin typeface="Arial"/>
                <a:cs typeface="Arial"/>
                <a:hlinkClick r:id="rId12" action="ppaction://hlinksldjump"/>
              </a:rPr>
              <a:t>Repetitions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 3.3: </a:t>
            </a:r>
            <a:r>
              <a:rPr dirty="0" sz="1000" spc="-30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Final</a:t>
            </a:r>
            <a:r>
              <a:rPr dirty="0" sz="1000" spc="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1000" spc="-7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Remarks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409"/>
              </a:spcBef>
              <a:buClr>
                <a:srgbClr val="FFFFFF"/>
              </a:buClr>
              <a:buSzPct val="120000"/>
              <a:buAutoNum type="arabicPlain" startAt="3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4: </a:t>
            </a:r>
            <a:r>
              <a:rPr dirty="0" sz="1000" spc="-50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Chain </a:t>
            </a:r>
            <a:r>
              <a:rPr dirty="0" sz="1000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Matrix</a:t>
            </a:r>
            <a:r>
              <a:rPr dirty="0" sz="1000" spc="-135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dirty="0" sz="1000" spc="-10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Multiplication</a:t>
            </a:r>
            <a:endParaRPr sz="1000">
              <a:latin typeface="Arial"/>
              <a:cs typeface="Arial"/>
            </a:endParaRPr>
          </a:p>
          <a:p>
            <a:pPr lvl="1" marL="341630" marR="541020">
              <a:lnSpc>
                <a:spcPts val="1200"/>
              </a:lnSpc>
              <a:spcBef>
                <a:spcPts val="2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: </a:t>
            </a:r>
            <a:r>
              <a:rPr dirty="0" sz="1000" spc="-5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Chain </a:t>
            </a:r>
            <a:r>
              <a:rPr dirty="0" sz="100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Matrix </a:t>
            </a:r>
            <a:r>
              <a:rPr dirty="0" sz="1000" spc="-1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Multiplication </a:t>
            </a:r>
            <a:r>
              <a:rPr dirty="0" sz="1000" spc="-1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4.2:</a:t>
            </a:r>
            <a:r>
              <a:rPr dirty="0" sz="1000" spc="155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1000" spc="-6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Summary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4026" y="474223"/>
            <a:ext cx="1980564" cy="2340610"/>
          </a:xfrm>
          <a:prstGeom prst="rect"/>
          <a:ln w="17999">
            <a:solidFill>
              <a:srgbClr val="006EB8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66675" marR="442595">
              <a:lnSpc>
                <a:spcPct val="100800"/>
              </a:lnSpc>
              <a:spcBef>
                <a:spcPts val="135"/>
              </a:spcBef>
            </a:pPr>
            <a:r>
              <a:rPr dirty="0" spc="-45"/>
              <a:t>Without </a:t>
            </a:r>
            <a:r>
              <a:rPr dirty="0" spc="-85"/>
              <a:t>repetitions:  </a:t>
            </a:r>
            <a:r>
              <a:rPr dirty="0" spc="-95">
                <a:solidFill>
                  <a:srgbClr val="000000"/>
                </a:solidFill>
              </a:rPr>
              <a:t>one </a:t>
            </a:r>
            <a:r>
              <a:rPr dirty="0" spc="-85">
                <a:solidFill>
                  <a:srgbClr val="000000"/>
                </a:solidFill>
              </a:rPr>
              <a:t>of </a:t>
            </a:r>
            <a:r>
              <a:rPr dirty="0" spc="-100">
                <a:solidFill>
                  <a:srgbClr val="000000"/>
                </a:solidFill>
              </a:rPr>
              <a:t>each</a:t>
            </a:r>
            <a:r>
              <a:rPr dirty="0" spc="-75">
                <a:solidFill>
                  <a:srgbClr val="000000"/>
                </a:solidFill>
              </a:rPr>
              <a:t> </a:t>
            </a:r>
            <a:r>
              <a:rPr dirty="0" spc="-95">
                <a:solidFill>
                  <a:srgbClr val="000000"/>
                </a:solidFill>
              </a:rPr>
              <a:t>item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65036" y="1365234"/>
            <a:ext cx="1098550" cy="198120"/>
            <a:chOff x="2565036" y="1365234"/>
            <a:chExt cx="1098550" cy="198120"/>
          </a:xfrm>
        </p:grpSpPr>
        <p:sp>
          <p:nvSpPr>
            <p:cNvPr id="4" name="object 4"/>
            <p:cNvSpPr/>
            <p:nvPr/>
          </p:nvSpPr>
          <p:spPr>
            <a:xfrm>
              <a:off x="2574035" y="1374234"/>
              <a:ext cx="1080135" cy="180340"/>
            </a:xfrm>
            <a:custGeom>
              <a:avLst/>
              <a:gdLst/>
              <a:ahLst/>
              <a:cxnLst/>
              <a:rect l="l" t="t" r="r" b="b"/>
              <a:pathLst>
                <a:path w="1080135" h="180340">
                  <a:moveTo>
                    <a:pt x="0" y="180002"/>
                  </a:moveTo>
                  <a:lnTo>
                    <a:pt x="0" y="0"/>
                  </a:lnTo>
                  <a:lnTo>
                    <a:pt x="1080008" y="0"/>
                  </a:lnTo>
                  <a:lnTo>
                    <a:pt x="1080008" y="180002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8DC6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74035" y="1374234"/>
              <a:ext cx="1080135" cy="180340"/>
            </a:xfrm>
            <a:custGeom>
              <a:avLst/>
              <a:gdLst/>
              <a:ahLst/>
              <a:cxnLst/>
              <a:rect l="l" t="t" r="r" b="b"/>
              <a:pathLst>
                <a:path w="1080135" h="180340">
                  <a:moveTo>
                    <a:pt x="0" y="180002"/>
                  </a:moveTo>
                  <a:lnTo>
                    <a:pt x="0" y="0"/>
                  </a:lnTo>
                  <a:lnTo>
                    <a:pt x="1080008" y="0"/>
                  </a:lnTo>
                  <a:lnTo>
                    <a:pt x="1080008" y="180002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565036" y="1725238"/>
            <a:ext cx="558165" cy="198120"/>
            <a:chOff x="2565036" y="1725238"/>
            <a:chExt cx="558165" cy="198120"/>
          </a:xfrm>
        </p:grpSpPr>
        <p:sp>
          <p:nvSpPr>
            <p:cNvPr id="7" name="object 7"/>
            <p:cNvSpPr/>
            <p:nvPr/>
          </p:nvSpPr>
          <p:spPr>
            <a:xfrm>
              <a:off x="2574035" y="1734238"/>
              <a:ext cx="540385" cy="180340"/>
            </a:xfrm>
            <a:custGeom>
              <a:avLst/>
              <a:gdLst/>
              <a:ahLst/>
              <a:cxnLst/>
              <a:rect l="l" t="t" r="r" b="b"/>
              <a:pathLst>
                <a:path w="540385" h="180339">
                  <a:moveTo>
                    <a:pt x="0" y="180002"/>
                  </a:moveTo>
                  <a:lnTo>
                    <a:pt x="0" y="0"/>
                  </a:lnTo>
                  <a:lnTo>
                    <a:pt x="540004" y="0"/>
                  </a:lnTo>
                  <a:lnTo>
                    <a:pt x="540004" y="180002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F261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74035" y="1734238"/>
              <a:ext cx="540385" cy="180340"/>
            </a:xfrm>
            <a:custGeom>
              <a:avLst/>
              <a:gdLst/>
              <a:ahLst/>
              <a:cxnLst/>
              <a:rect l="l" t="t" r="r" b="b"/>
              <a:pathLst>
                <a:path w="540385" h="180339">
                  <a:moveTo>
                    <a:pt x="0" y="180002"/>
                  </a:moveTo>
                  <a:lnTo>
                    <a:pt x="0" y="0"/>
                  </a:lnTo>
                  <a:lnTo>
                    <a:pt x="540004" y="0"/>
                  </a:lnTo>
                  <a:lnTo>
                    <a:pt x="540004" y="180002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2565036" y="2085242"/>
            <a:ext cx="738505" cy="198120"/>
            <a:chOff x="2565036" y="2085242"/>
            <a:chExt cx="738505" cy="198120"/>
          </a:xfrm>
        </p:grpSpPr>
        <p:sp>
          <p:nvSpPr>
            <p:cNvPr id="10" name="object 10"/>
            <p:cNvSpPr/>
            <p:nvPr/>
          </p:nvSpPr>
          <p:spPr>
            <a:xfrm>
              <a:off x="2574035" y="2094242"/>
              <a:ext cx="720090" cy="180340"/>
            </a:xfrm>
            <a:custGeom>
              <a:avLst/>
              <a:gdLst/>
              <a:ahLst/>
              <a:cxnLst/>
              <a:rect l="l" t="t" r="r" b="b"/>
              <a:pathLst>
                <a:path w="720089" h="180339">
                  <a:moveTo>
                    <a:pt x="0" y="180002"/>
                  </a:moveTo>
                  <a:lnTo>
                    <a:pt x="0" y="0"/>
                  </a:lnTo>
                  <a:lnTo>
                    <a:pt x="720013" y="0"/>
                  </a:lnTo>
                  <a:lnTo>
                    <a:pt x="720013" y="180002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00B3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74035" y="2094242"/>
              <a:ext cx="720090" cy="180340"/>
            </a:xfrm>
            <a:custGeom>
              <a:avLst/>
              <a:gdLst/>
              <a:ahLst/>
              <a:cxnLst/>
              <a:rect l="l" t="t" r="r" b="b"/>
              <a:pathLst>
                <a:path w="720089" h="180339">
                  <a:moveTo>
                    <a:pt x="0" y="180002"/>
                  </a:moveTo>
                  <a:lnTo>
                    <a:pt x="0" y="0"/>
                  </a:lnTo>
                  <a:lnTo>
                    <a:pt x="720013" y="0"/>
                  </a:lnTo>
                  <a:lnTo>
                    <a:pt x="720013" y="180002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2565036" y="2445247"/>
            <a:ext cx="378460" cy="198120"/>
            <a:chOff x="2565036" y="2445247"/>
            <a:chExt cx="378460" cy="198120"/>
          </a:xfrm>
        </p:grpSpPr>
        <p:sp>
          <p:nvSpPr>
            <p:cNvPr id="13" name="object 13"/>
            <p:cNvSpPr/>
            <p:nvPr/>
          </p:nvSpPr>
          <p:spPr>
            <a:xfrm>
              <a:off x="2574035" y="2454247"/>
              <a:ext cx="360045" cy="180340"/>
            </a:xfrm>
            <a:custGeom>
              <a:avLst/>
              <a:gdLst/>
              <a:ahLst/>
              <a:cxnLst/>
              <a:rect l="l" t="t" r="r" b="b"/>
              <a:pathLst>
                <a:path w="360044" h="180339">
                  <a:moveTo>
                    <a:pt x="0" y="179999"/>
                  </a:moveTo>
                  <a:lnTo>
                    <a:pt x="0" y="0"/>
                  </a:lnTo>
                  <a:lnTo>
                    <a:pt x="360006" y="0"/>
                  </a:lnTo>
                  <a:lnTo>
                    <a:pt x="360006" y="179999"/>
                  </a:lnTo>
                  <a:lnTo>
                    <a:pt x="0" y="179999"/>
                  </a:lnTo>
                  <a:close/>
                </a:path>
              </a:pathLst>
            </a:custGeom>
            <a:solidFill>
              <a:srgbClr val="F49E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574035" y="2454247"/>
              <a:ext cx="360045" cy="180340"/>
            </a:xfrm>
            <a:custGeom>
              <a:avLst/>
              <a:gdLst/>
              <a:ahLst/>
              <a:cxnLst/>
              <a:rect l="l" t="t" r="r" b="b"/>
              <a:pathLst>
                <a:path w="360044" h="180339">
                  <a:moveTo>
                    <a:pt x="0" y="179999"/>
                  </a:moveTo>
                  <a:lnTo>
                    <a:pt x="0" y="0"/>
                  </a:lnTo>
                  <a:lnTo>
                    <a:pt x="360006" y="0"/>
                  </a:lnTo>
                  <a:lnTo>
                    <a:pt x="360006" y="179999"/>
                  </a:lnTo>
                  <a:lnTo>
                    <a:pt x="0" y="179999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68160" y="476095"/>
            <a:ext cx="1457960" cy="4597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25">
                <a:solidFill>
                  <a:srgbClr val="006EB8"/>
                </a:solidFill>
                <a:latin typeface="Trebuchet MS"/>
                <a:cs typeface="Trebuchet MS"/>
              </a:rPr>
              <a:t>With </a:t>
            </a:r>
            <a:r>
              <a:rPr dirty="0" sz="1400" spc="-85">
                <a:solidFill>
                  <a:srgbClr val="006EB8"/>
                </a:solidFill>
                <a:latin typeface="Trebuchet MS"/>
                <a:cs typeface="Trebuchet MS"/>
              </a:rPr>
              <a:t>repetitions:  </a:t>
            </a:r>
            <a:r>
              <a:rPr dirty="0" sz="1400" spc="-85">
                <a:latin typeface="Trebuchet MS"/>
                <a:cs typeface="Trebuchet MS"/>
              </a:rPr>
              <a:t>unlimited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quantities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5009" y="1365234"/>
            <a:ext cx="1206500" cy="306070"/>
            <a:chOff x="585009" y="1365234"/>
            <a:chExt cx="1206500" cy="306070"/>
          </a:xfrm>
        </p:grpSpPr>
        <p:sp>
          <p:nvSpPr>
            <p:cNvPr id="17" name="object 17"/>
            <p:cNvSpPr/>
            <p:nvPr/>
          </p:nvSpPr>
          <p:spPr>
            <a:xfrm>
              <a:off x="702011" y="1482236"/>
              <a:ext cx="1080135" cy="180340"/>
            </a:xfrm>
            <a:custGeom>
              <a:avLst/>
              <a:gdLst/>
              <a:ahLst/>
              <a:cxnLst/>
              <a:rect l="l" t="t" r="r" b="b"/>
              <a:pathLst>
                <a:path w="1080135" h="180339">
                  <a:moveTo>
                    <a:pt x="0" y="180002"/>
                  </a:moveTo>
                  <a:lnTo>
                    <a:pt x="0" y="0"/>
                  </a:lnTo>
                  <a:lnTo>
                    <a:pt x="1080014" y="0"/>
                  </a:lnTo>
                  <a:lnTo>
                    <a:pt x="1080014" y="180002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8DC6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02011" y="1482236"/>
              <a:ext cx="1080135" cy="180340"/>
            </a:xfrm>
            <a:custGeom>
              <a:avLst/>
              <a:gdLst/>
              <a:ahLst/>
              <a:cxnLst/>
              <a:rect l="l" t="t" r="r" b="b"/>
              <a:pathLst>
                <a:path w="1080135" h="180339">
                  <a:moveTo>
                    <a:pt x="0" y="180002"/>
                  </a:moveTo>
                  <a:lnTo>
                    <a:pt x="0" y="0"/>
                  </a:lnTo>
                  <a:lnTo>
                    <a:pt x="1080014" y="0"/>
                  </a:lnTo>
                  <a:lnTo>
                    <a:pt x="1080014" y="180002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48009" y="1428235"/>
              <a:ext cx="1080135" cy="180340"/>
            </a:xfrm>
            <a:custGeom>
              <a:avLst/>
              <a:gdLst/>
              <a:ahLst/>
              <a:cxnLst/>
              <a:rect l="l" t="t" r="r" b="b"/>
              <a:pathLst>
                <a:path w="1080135" h="180340">
                  <a:moveTo>
                    <a:pt x="0" y="180002"/>
                  </a:moveTo>
                  <a:lnTo>
                    <a:pt x="0" y="0"/>
                  </a:lnTo>
                  <a:lnTo>
                    <a:pt x="1080015" y="0"/>
                  </a:lnTo>
                  <a:lnTo>
                    <a:pt x="1080015" y="180002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8DC6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48009" y="1428235"/>
              <a:ext cx="1080135" cy="180340"/>
            </a:xfrm>
            <a:custGeom>
              <a:avLst/>
              <a:gdLst/>
              <a:ahLst/>
              <a:cxnLst/>
              <a:rect l="l" t="t" r="r" b="b"/>
              <a:pathLst>
                <a:path w="1080135" h="180340">
                  <a:moveTo>
                    <a:pt x="0" y="180002"/>
                  </a:moveTo>
                  <a:lnTo>
                    <a:pt x="0" y="0"/>
                  </a:lnTo>
                  <a:lnTo>
                    <a:pt x="1080015" y="0"/>
                  </a:lnTo>
                  <a:lnTo>
                    <a:pt x="1080015" y="180002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94009" y="1374234"/>
              <a:ext cx="1080135" cy="180340"/>
            </a:xfrm>
            <a:custGeom>
              <a:avLst/>
              <a:gdLst/>
              <a:ahLst/>
              <a:cxnLst/>
              <a:rect l="l" t="t" r="r" b="b"/>
              <a:pathLst>
                <a:path w="1080135" h="180340">
                  <a:moveTo>
                    <a:pt x="0" y="180002"/>
                  </a:moveTo>
                  <a:lnTo>
                    <a:pt x="0" y="0"/>
                  </a:lnTo>
                  <a:lnTo>
                    <a:pt x="1080013" y="0"/>
                  </a:lnTo>
                  <a:lnTo>
                    <a:pt x="1080013" y="180002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8DC6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94009" y="1374234"/>
              <a:ext cx="1080135" cy="180340"/>
            </a:xfrm>
            <a:custGeom>
              <a:avLst/>
              <a:gdLst/>
              <a:ahLst/>
              <a:cxnLst/>
              <a:rect l="l" t="t" r="r" b="b"/>
              <a:pathLst>
                <a:path w="1080135" h="180340">
                  <a:moveTo>
                    <a:pt x="0" y="180002"/>
                  </a:moveTo>
                  <a:lnTo>
                    <a:pt x="0" y="0"/>
                  </a:lnTo>
                  <a:lnTo>
                    <a:pt x="1080013" y="0"/>
                  </a:lnTo>
                  <a:lnTo>
                    <a:pt x="1080013" y="180002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585009" y="1725238"/>
            <a:ext cx="666115" cy="306070"/>
            <a:chOff x="585009" y="1725238"/>
            <a:chExt cx="666115" cy="306070"/>
          </a:xfrm>
        </p:grpSpPr>
        <p:sp>
          <p:nvSpPr>
            <p:cNvPr id="24" name="object 24"/>
            <p:cNvSpPr/>
            <p:nvPr/>
          </p:nvSpPr>
          <p:spPr>
            <a:xfrm>
              <a:off x="702011" y="1842240"/>
              <a:ext cx="540385" cy="180340"/>
            </a:xfrm>
            <a:custGeom>
              <a:avLst/>
              <a:gdLst/>
              <a:ahLst/>
              <a:cxnLst/>
              <a:rect l="l" t="t" r="r" b="b"/>
              <a:pathLst>
                <a:path w="540385" h="180339">
                  <a:moveTo>
                    <a:pt x="0" y="180002"/>
                  </a:moveTo>
                  <a:lnTo>
                    <a:pt x="0" y="0"/>
                  </a:lnTo>
                  <a:lnTo>
                    <a:pt x="540006" y="0"/>
                  </a:lnTo>
                  <a:lnTo>
                    <a:pt x="540006" y="180002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F261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02011" y="1842240"/>
              <a:ext cx="540385" cy="180340"/>
            </a:xfrm>
            <a:custGeom>
              <a:avLst/>
              <a:gdLst/>
              <a:ahLst/>
              <a:cxnLst/>
              <a:rect l="l" t="t" r="r" b="b"/>
              <a:pathLst>
                <a:path w="540385" h="180339">
                  <a:moveTo>
                    <a:pt x="0" y="180002"/>
                  </a:moveTo>
                  <a:lnTo>
                    <a:pt x="0" y="0"/>
                  </a:lnTo>
                  <a:lnTo>
                    <a:pt x="540006" y="0"/>
                  </a:lnTo>
                  <a:lnTo>
                    <a:pt x="540006" y="180002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48009" y="1788240"/>
              <a:ext cx="540385" cy="180340"/>
            </a:xfrm>
            <a:custGeom>
              <a:avLst/>
              <a:gdLst/>
              <a:ahLst/>
              <a:cxnLst/>
              <a:rect l="l" t="t" r="r" b="b"/>
              <a:pathLst>
                <a:path w="540385" h="180339">
                  <a:moveTo>
                    <a:pt x="0" y="180002"/>
                  </a:moveTo>
                  <a:lnTo>
                    <a:pt x="0" y="0"/>
                  </a:lnTo>
                  <a:lnTo>
                    <a:pt x="540007" y="0"/>
                  </a:lnTo>
                  <a:lnTo>
                    <a:pt x="540007" y="180002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F261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48009" y="1788240"/>
              <a:ext cx="540385" cy="180340"/>
            </a:xfrm>
            <a:custGeom>
              <a:avLst/>
              <a:gdLst/>
              <a:ahLst/>
              <a:cxnLst/>
              <a:rect l="l" t="t" r="r" b="b"/>
              <a:pathLst>
                <a:path w="540385" h="180339">
                  <a:moveTo>
                    <a:pt x="0" y="180002"/>
                  </a:moveTo>
                  <a:lnTo>
                    <a:pt x="0" y="0"/>
                  </a:lnTo>
                  <a:lnTo>
                    <a:pt x="540007" y="0"/>
                  </a:lnTo>
                  <a:lnTo>
                    <a:pt x="540007" y="180002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94009" y="1734238"/>
              <a:ext cx="540385" cy="180340"/>
            </a:xfrm>
            <a:custGeom>
              <a:avLst/>
              <a:gdLst/>
              <a:ahLst/>
              <a:cxnLst/>
              <a:rect l="l" t="t" r="r" b="b"/>
              <a:pathLst>
                <a:path w="540385" h="180339">
                  <a:moveTo>
                    <a:pt x="0" y="180002"/>
                  </a:moveTo>
                  <a:lnTo>
                    <a:pt x="0" y="0"/>
                  </a:lnTo>
                  <a:lnTo>
                    <a:pt x="540006" y="0"/>
                  </a:lnTo>
                  <a:lnTo>
                    <a:pt x="540006" y="180002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F261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94009" y="1734238"/>
              <a:ext cx="540385" cy="180340"/>
            </a:xfrm>
            <a:custGeom>
              <a:avLst/>
              <a:gdLst/>
              <a:ahLst/>
              <a:cxnLst/>
              <a:rect l="l" t="t" r="r" b="b"/>
              <a:pathLst>
                <a:path w="540385" h="180339">
                  <a:moveTo>
                    <a:pt x="0" y="180002"/>
                  </a:moveTo>
                  <a:lnTo>
                    <a:pt x="0" y="0"/>
                  </a:lnTo>
                  <a:lnTo>
                    <a:pt x="540006" y="0"/>
                  </a:lnTo>
                  <a:lnTo>
                    <a:pt x="540006" y="180002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585009" y="2085242"/>
            <a:ext cx="846455" cy="306070"/>
            <a:chOff x="585009" y="2085242"/>
            <a:chExt cx="846455" cy="306070"/>
          </a:xfrm>
        </p:grpSpPr>
        <p:sp>
          <p:nvSpPr>
            <p:cNvPr id="31" name="object 31"/>
            <p:cNvSpPr/>
            <p:nvPr/>
          </p:nvSpPr>
          <p:spPr>
            <a:xfrm>
              <a:off x="702011" y="2202244"/>
              <a:ext cx="720090" cy="180340"/>
            </a:xfrm>
            <a:custGeom>
              <a:avLst/>
              <a:gdLst/>
              <a:ahLst/>
              <a:cxnLst/>
              <a:rect l="l" t="t" r="r" b="b"/>
              <a:pathLst>
                <a:path w="720090" h="180339">
                  <a:moveTo>
                    <a:pt x="0" y="180002"/>
                  </a:moveTo>
                  <a:lnTo>
                    <a:pt x="0" y="0"/>
                  </a:lnTo>
                  <a:lnTo>
                    <a:pt x="720008" y="0"/>
                  </a:lnTo>
                  <a:lnTo>
                    <a:pt x="720008" y="180002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00B3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02011" y="2202244"/>
              <a:ext cx="720090" cy="180340"/>
            </a:xfrm>
            <a:custGeom>
              <a:avLst/>
              <a:gdLst/>
              <a:ahLst/>
              <a:cxnLst/>
              <a:rect l="l" t="t" r="r" b="b"/>
              <a:pathLst>
                <a:path w="720090" h="180339">
                  <a:moveTo>
                    <a:pt x="0" y="180002"/>
                  </a:moveTo>
                  <a:lnTo>
                    <a:pt x="0" y="0"/>
                  </a:lnTo>
                  <a:lnTo>
                    <a:pt x="720008" y="0"/>
                  </a:lnTo>
                  <a:lnTo>
                    <a:pt x="720008" y="180002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48009" y="2148244"/>
              <a:ext cx="720090" cy="180340"/>
            </a:xfrm>
            <a:custGeom>
              <a:avLst/>
              <a:gdLst/>
              <a:ahLst/>
              <a:cxnLst/>
              <a:rect l="l" t="t" r="r" b="b"/>
              <a:pathLst>
                <a:path w="720090" h="180339">
                  <a:moveTo>
                    <a:pt x="0" y="180002"/>
                  </a:moveTo>
                  <a:lnTo>
                    <a:pt x="0" y="0"/>
                  </a:lnTo>
                  <a:lnTo>
                    <a:pt x="720009" y="0"/>
                  </a:lnTo>
                  <a:lnTo>
                    <a:pt x="720009" y="180002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00B3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48009" y="2148244"/>
              <a:ext cx="720090" cy="180340"/>
            </a:xfrm>
            <a:custGeom>
              <a:avLst/>
              <a:gdLst/>
              <a:ahLst/>
              <a:cxnLst/>
              <a:rect l="l" t="t" r="r" b="b"/>
              <a:pathLst>
                <a:path w="720090" h="180339">
                  <a:moveTo>
                    <a:pt x="0" y="180002"/>
                  </a:moveTo>
                  <a:lnTo>
                    <a:pt x="0" y="0"/>
                  </a:lnTo>
                  <a:lnTo>
                    <a:pt x="720009" y="0"/>
                  </a:lnTo>
                  <a:lnTo>
                    <a:pt x="720009" y="180002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94009" y="2094242"/>
              <a:ext cx="720090" cy="180340"/>
            </a:xfrm>
            <a:custGeom>
              <a:avLst/>
              <a:gdLst/>
              <a:ahLst/>
              <a:cxnLst/>
              <a:rect l="l" t="t" r="r" b="b"/>
              <a:pathLst>
                <a:path w="720090" h="180339">
                  <a:moveTo>
                    <a:pt x="0" y="180002"/>
                  </a:moveTo>
                  <a:lnTo>
                    <a:pt x="0" y="0"/>
                  </a:lnTo>
                  <a:lnTo>
                    <a:pt x="720008" y="0"/>
                  </a:lnTo>
                  <a:lnTo>
                    <a:pt x="720008" y="180002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00B3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94009" y="2094242"/>
              <a:ext cx="720090" cy="180340"/>
            </a:xfrm>
            <a:custGeom>
              <a:avLst/>
              <a:gdLst/>
              <a:ahLst/>
              <a:cxnLst/>
              <a:rect l="l" t="t" r="r" b="b"/>
              <a:pathLst>
                <a:path w="720090" h="180339">
                  <a:moveTo>
                    <a:pt x="0" y="180002"/>
                  </a:moveTo>
                  <a:lnTo>
                    <a:pt x="0" y="0"/>
                  </a:lnTo>
                  <a:lnTo>
                    <a:pt x="720008" y="0"/>
                  </a:lnTo>
                  <a:lnTo>
                    <a:pt x="720008" y="180002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/>
          <p:cNvGrpSpPr/>
          <p:nvPr/>
        </p:nvGrpSpPr>
        <p:grpSpPr>
          <a:xfrm>
            <a:off x="585009" y="2445247"/>
            <a:ext cx="486409" cy="306070"/>
            <a:chOff x="585009" y="2445247"/>
            <a:chExt cx="486409" cy="306070"/>
          </a:xfrm>
        </p:grpSpPr>
        <p:sp>
          <p:nvSpPr>
            <p:cNvPr id="38" name="object 38"/>
            <p:cNvSpPr/>
            <p:nvPr/>
          </p:nvSpPr>
          <p:spPr>
            <a:xfrm>
              <a:off x="702011" y="2562250"/>
              <a:ext cx="360045" cy="180340"/>
            </a:xfrm>
            <a:custGeom>
              <a:avLst/>
              <a:gdLst/>
              <a:ahLst/>
              <a:cxnLst/>
              <a:rect l="l" t="t" r="r" b="b"/>
              <a:pathLst>
                <a:path w="360044" h="180339">
                  <a:moveTo>
                    <a:pt x="0" y="179997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79997"/>
                  </a:lnTo>
                  <a:lnTo>
                    <a:pt x="0" y="179997"/>
                  </a:lnTo>
                  <a:close/>
                </a:path>
              </a:pathLst>
            </a:custGeom>
            <a:solidFill>
              <a:srgbClr val="F49E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02011" y="2562250"/>
              <a:ext cx="360045" cy="180340"/>
            </a:xfrm>
            <a:custGeom>
              <a:avLst/>
              <a:gdLst/>
              <a:ahLst/>
              <a:cxnLst/>
              <a:rect l="l" t="t" r="r" b="b"/>
              <a:pathLst>
                <a:path w="360044" h="180339">
                  <a:moveTo>
                    <a:pt x="0" y="179997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79997"/>
                  </a:lnTo>
                  <a:lnTo>
                    <a:pt x="0" y="179997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48009" y="2508250"/>
              <a:ext cx="360045" cy="180340"/>
            </a:xfrm>
            <a:custGeom>
              <a:avLst/>
              <a:gdLst/>
              <a:ahLst/>
              <a:cxnLst/>
              <a:rect l="l" t="t" r="r" b="b"/>
              <a:pathLst>
                <a:path w="360044" h="180339">
                  <a:moveTo>
                    <a:pt x="0" y="179997"/>
                  </a:moveTo>
                  <a:lnTo>
                    <a:pt x="0" y="0"/>
                  </a:lnTo>
                  <a:lnTo>
                    <a:pt x="360005" y="0"/>
                  </a:lnTo>
                  <a:lnTo>
                    <a:pt x="360005" y="179997"/>
                  </a:lnTo>
                  <a:lnTo>
                    <a:pt x="0" y="179997"/>
                  </a:lnTo>
                  <a:close/>
                </a:path>
              </a:pathLst>
            </a:custGeom>
            <a:solidFill>
              <a:srgbClr val="F49E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48009" y="2508250"/>
              <a:ext cx="360045" cy="180340"/>
            </a:xfrm>
            <a:custGeom>
              <a:avLst/>
              <a:gdLst/>
              <a:ahLst/>
              <a:cxnLst/>
              <a:rect l="l" t="t" r="r" b="b"/>
              <a:pathLst>
                <a:path w="360044" h="180339">
                  <a:moveTo>
                    <a:pt x="0" y="179997"/>
                  </a:moveTo>
                  <a:lnTo>
                    <a:pt x="0" y="0"/>
                  </a:lnTo>
                  <a:lnTo>
                    <a:pt x="360005" y="0"/>
                  </a:lnTo>
                  <a:lnTo>
                    <a:pt x="360005" y="179997"/>
                  </a:lnTo>
                  <a:lnTo>
                    <a:pt x="0" y="179997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94009" y="2454247"/>
              <a:ext cx="360045" cy="180340"/>
            </a:xfrm>
            <a:custGeom>
              <a:avLst/>
              <a:gdLst/>
              <a:ahLst/>
              <a:cxnLst/>
              <a:rect l="l" t="t" r="r" b="b"/>
              <a:pathLst>
                <a:path w="360044" h="180339">
                  <a:moveTo>
                    <a:pt x="0" y="179999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79999"/>
                  </a:lnTo>
                  <a:lnTo>
                    <a:pt x="0" y="179999"/>
                  </a:lnTo>
                  <a:close/>
                </a:path>
              </a:pathLst>
            </a:custGeom>
            <a:solidFill>
              <a:srgbClr val="F49E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94009" y="2454247"/>
              <a:ext cx="360045" cy="180340"/>
            </a:xfrm>
            <a:custGeom>
              <a:avLst/>
              <a:gdLst/>
              <a:ahLst/>
              <a:cxnLst/>
              <a:rect l="l" t="t" r="r" b="b"/>
              <a:pathLst>
                <a:path w="360044" h="180339">
                  <a:moveTo>
                    <a:pt x="0" y="179999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79999"/>
                  </a:lnTo>
                  <a:lnTo>
                    <a:pt x="0" y="179999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774" y="559181"/>
            <a:ext cx="4006850" cy="322580"/>
          </a:xfrm>
          <a:custGeom>
            <a:avLst/>
            <a:gdLst/>
            <a:ahLst/>
            <a:cxnLst/>
            <a:rect l="l" t="t" r="r" b="b"/>
            <a:pathLst>
              <a:path w="4006850" h="322580">
                <a:moveTo>
                  <a:pt x="0" y="322351"/>
                </a:moveTo>
                <a:lnTo>
                  <a:pt x="4006443" y="322351"/>
                </a:lnTo>
                <a:lnTo>
                  <a:pt x="4006443" y="0"/>
                </a:lnTo>
                <a:lnTo>
                  <a:pt x="0" y="0"/>
                </a:lnTo>
                <a:lnTo>
                  <a:pt x="0" y="322351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543427"/>
            <a:ext cx="3284854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3333B2"/>
                </a:solidFill>
                <a:latin typeface="LM Sans 17"/>
                <a:cs typeface="LM Sans 17"/>
              </a:rPr>
              <a:t>Knapsack without repetitions</a:t>
            </a:r>
            <a:r>
              <a:rPr dirty="0" sz="1700" spc="25">
                <a:solidFill>
                  <a:srgbClr val="3333B2"/>
                </a:solidFill>
                <a:latin typeface="LM Sans 17"/>
                <a:cs typeface="LM Sans 17"/>
              </a:rPr>
              <a:t> </a:t>
            </a:r>
            <a:r>
              <a:rPr dirty="0" sz="1700">
                <a:solidFill>
                  <a:srgbClr val="3333B2"/>
                </a:solidFill>
                <a:latin typeface="LM Sans 17"/>
                <a:cs typeface="LM Sans 17"/>
              </a:rPr>
              <a:t>problem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774" y="881532"/>
            <a:ext cx="4006850" cy="1780539"/>
          </a:xfrm>
          <a:custGeom>
            <a:avLst/>
            <a:gdLst/>
            <a:ahLst/>
            <a:cxnLst/>
            <a:rect l="l" t="t" r="r" b="b"/>
            <a:pathLst>
              <a:path w="4006850" h="1780539">
                <a:moveTo>
                  <a:pt x="4006443" y="0"/>
                </a:moveTo>
                <a:lnTo>
                  <a:pt x="0" y="0"/>
                </a:lnTo>
                <a:lnTo>
                  <a:pt x="0" y="1779968"/>
                </a:lnTo>
                <a:lnTo>
                  <a:pt x="4006443" y="1779968"/>
                </a:lnTo>
                <a:lnTo>
                  <a:pt x="4006443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1952" y="990292"/>
            <a:ext cx="3710940" cy="1572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2405">
              <a:lnSpc>
                <a:spcPct val="100000"/>
              </a:lnSpc>
              <a:spcBef>
                <a:spcPts val="135"/>
              </a:spcBef>
              <a:tabLst>
                <a:tab pos="1428115" algn="l"/>
              </a:tabLst>
            </a:pPr>
            <a:r>
              <a:rPr dirty="0" sz="1400" spc="-60">
                <a:solidFill>
                  <a:srgbClr val="3333B2"/>
                </a:solidFill>
                <a:latin typeface="Trebuchet MS"/>
                <a:cs typeface="Trebuchet MS"/>
              </a:rPr>
              <a:t>Input:</a:t>
            </a:r>
            <a:r>
              <a:rPr dirty="0" sz="1400" spc="-60">
                <a:latin typeface="Trebuchet MS"/>
                <a:cs typeface="Trebuchet MS"/>
              </a:rPr>
              <a:t>Weights	</a:t>
            </a:r>
            <a:r>
              <a:rPr dirty="0" sz="1400" spc="5" i="1">
                <a:latin typeface="LM Sans 12"/>
                <a:cs typeface="LM Sans 12"/>
              </a:rPr>
              <a:t>w</a:t>
            </a:r>
            <a:r>
              <a:rPr dirty="0" baseline="-11111" sz="1500" spc="7">
                <a:latin typeface="Arial"/>
                <a:cs typeface="Arial"/>
              </a:rPr>
              <a:t>0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40" i="1">
                <a:latin typeface="LM Sans 12"/>
                <a:cs typeface="LM Sans 12"/>
              </a:rPr>
              <a:t>w</a:t>
            </a:r>
            <a:r>
              <a:rPr dirty="0" baseline="-11111" sz="1500" spc="60" i="1">
                <a:latin typeface="LM Sans 10"/>
                <a:cs typeface="LM Sans 10"/>
              </a:rPr>
              <a:t>n</a:t>
            </a:r>
            <a:r>
              <a:rPr dirty="0" baseline="-11111" sz="1500" spc="60" i="1">
                <a:latin typeface="Arial"/>
                <a:cs typeface="Arial"/>
              </a:rPr>
              <a:t>−</a:t>
            </a:r>
            <a:r>
              <a:rPr dirty="0" baseline="-11111" sz="1500" spc="60">
                <a:latin typeface="Arial"/>
                <a:cs typeface="Arial"/>
              </a:rPr>
              <a:t>1</a:t>
            </a:r>
            <a:r>
              <a:rPr dirty="0" baseline="-11111" sz="1500" spc="322">
                <a:latin typeface="Arial"/>
                <a:cs typeface="Arial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and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values</a:t>
            </a:r>
            <a:endParaRPr sz="1400">
              <a:latin typeface="Trebuchet MS"/>
              <a:cs typeface="Trebuchet MS"/>
            </a:endParaRPr>
          </a:p>
          <a:p>
            <a:pPr marL="786765" marR="55880">
              <a:lnSpc>
                <a:spcPct val="100800"/>
              </a:lnSpc>
            </a:pPr>
            <a:r>
              <a:rPr dirty="0" sz="1400" i="1">
                <a:latin typeface="LM Sans 12"/>
                <a:cs typeface="LM Sans 12"/>
              </a:rPr>
              <a:t>v</a:t>
            </a:r>
            <a:r>
              <a:rPr dirty="0" baseline="-11111" sz="1500">
                <a:latin typeface="Arial"/>
                <a:cs typeface="Arial"/>
              </a:rPr>
              <a:t>0</a:t>
            </a:r>
            <a:r>
              <a:rPr dirty="0" sz="1400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35" i="1">
                <a:latin typeface="LM Sans 12"/>
                <a:cs typeface="LM Sans 12"/>
              </a:rPr>
              <a:t>v</a:t>
            </a:r>
            <a:r>
              <a:rPr dirty="0" baseline="-11111" sz="1500" spc="52" i="1">
                <a:latin typeface="LM Sans 10"/>
                <a:cs typeface="LM Sans 10"/>
              </a:rPr>
              <a:t>n</a:t>
            </a:r>
            <a:r>
              <a:rPr dirty="0" baseline="-11111" sz="1500" spc="52" i="1">
                <a:latin typeface="Arial"/>
                <a:cs typeface="Arial"/>
              </a:rPr>
              <a:t>−</a:t>
            </a:r>
            <a:r>
              <a:rPr dirty="0" baseline="-11111" sz="1500" spc="52">
                <a:latin typeface="Arial"/>
                <a:cs typeface="Arial"/>
              </a:rPr>
              <a:t>1</a:t>
            </a:r>
            <a:r>
              <a:rPr dirty="0" baseline="-11111" sz="1500" spc="330">
                <a:latin typeface="Arial"/>
                <a:cs typeface="Arial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of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15" i="1">
                <a:latin typeface="LM Sans 12"/>
                <a:cs typeface="LM Sans 12"/>
              </a:rPr>
              <a:t>n</a:t>
            </a:r>
            <a:r>
              <a:rPr dirty="0" sz="1400" spc="30" i="1">
                <a:latin typeface="LM Sans 12"/>
                <a:cs typeface="LM Sans 12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items;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total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weight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30" i="1">
                <a:latin typeface="LM Sans 12"/>
                <a:cs typeface="LM Sans 12"/>
              </a:rPr>
              <a:t>W  </a:t>
            </a:r>
            <a:r>
              <a:rPr dirty="0" sz="1400" spc="5">
                <a:latin typeface="Trebuchet MS"/>
                <a:cs typeface="Trebuchet MS"/>
              </a:rPr>
              <a:t>(</a:t>
            </a:r>
            <a:r>
              <a:rPr dirty="0" sz="1400" spc="5" i="1">
                <a:latin typeface="LM Sans 12"/>
                <a:cs typeface="LM Sans 12"/>
              </a:rPr>
              <a:t>v</a:t>
            </a:r>
            <a:r>
              <a:rPr dirty="0" baseline="-11111" sz="1500" spc="7" i="1">
                <a:latin typeface="LM Sans 10"/>
                <a:cs typeface="LM Sans 10"/>
              </a:rPr>
              <a:t>i </a:t>
            </a:r>
            <a:r>
              <a:rPr dirty="0" sz="1400" spc="-110">
                <a:latin typeface="Trebuchet MS"/>
                <a:cs typeface="Trebuchet MS"/>
              </a:rPr>
              <a:t>’s, </a:t>
            </a:r>
            <a:r>
              <a:rPr dirty="0" sz="1400" spc="5" i="1">
                <a:latin typeface="LM Sans 12"/>
                <a:cs typeface="LM Sans 12"/>
              </a:rPr>
              <a:t>w</a:t>
            </a:r>
            <a:r>
              <a:rPr dirty="0" baseline="-11111" sz="1500" spc="7" i="1">
                <a:latin typeface="LM Sans 10"/>
                <a:cs typeface="LM Sans 10"/>
              </a:rPr>
              <a:t>i </a:t>
            </a:r>
            <a:r>
              <a:rPr dirty="0" sz="1400" spc="-110">
                <a:latin typeface="Trebuchet MS"/>
                <a:cs typeface="Trebuchet MS"/>
              </a:rPr>
              <a:t>’s, </a:t>
            </a:r>
            <a:r>
              <a:rPr dirty="0" sz="1400" spc="-75">
                <a:latin typeface="Trebuchet MS"/>
                <a:cs typeface="Trebuchet MS"/>
              </a:rPr>
              <a:t>and </a:t>
            </a:r>
            <a:r>
              <a:rPr dirty="0" sz="1400" spc="30" i="1">
                <a:latin typeface="LM Sans 12"/>
                <a:cs typeface="LM Sans 12"/>
              </a:rPr>
              <a:t>W </a:t>
            </a:r>
            <a:r>
              <a:rPr dirty="0" sz="1400" spc="-120">
                <a:latin typeface="Trebuchet MS"/>
                <a:cs typeface="Trebuchet MS"/>
              </a:rPr>
              <a:t>are </a:t>
            </a:r>
            <a:r>
              <a:rPr dirty="0" sz="1400" spc="-85">
                <a:latin typeface="Trebuchet MS"/>
                <a:cs typeface="Trebuchet MS"/>
              </a:rPr>
              <a:t>non-negative  </a:t>
            </a:r>
            <a:r>
              <a:rPr dirty="0" sz="1400" spc="-80">
                <a:latin typeface="Trebuchet MS"/>
                <a:cs typeface="Trebuchet MS"/>
              </a:rPr>
              <a:t>integers).</a:t>
            </a:r>
            <a:endParaRPr sz="1400">
              <a:latin typeface="Trebuchet MS"/>
              <a:cs typeface="Trebuchet MS"/>
            </a:endParaRPr>
          </a:p>
          <a:p>
            <a:pPr marL="786765" marR="194945" indent="-736600">
              <a:lnSpc>
                <a:spcPct val="100800"/>
              </a:lnSpc>
              <a:spcBef>
                <a:spcPts val="295"/>
              </a:spcBef>
            </a:pPr>
            <a:r>
              <a:rPr dirty="0" sz="1400" spc="-55">
                <a:solidFill>
                  <a:srgbClr val="3333B2"/>
                </a:solidFill>
                <a:latin typeface="Trebuchet MS"/>
                <a:cs typeface="Trebuchet MS"/>
              </a:rPr>
              <a:t>Output:</a:t>
            </a:r>
            <a:r>
              <a:rPr dirty="0" sz="1400" spc="-55">
                <a:latin typeface="Trebuchet MS"/>
                <a:cs typeface="Trebuchet MS"/>
              </a:rPr>
              <a:t>The </a:t>
            </a:r>
            <a:r>
              <a:rPr dirty="0" sz="1400" spc="-80">
                <a:latin typeface="Trebuchet MS"/>
                <a:cs typeface="Trebuchet MS"/>
              </a:rPr>
              <a:t>maximum </a:t>
            </a:r>
            <a:r>
              <a:rPr dirty="0" sz="1400" spc="-95">
                <a:latin typeface="Trebuchet MS"/>
                <a:cs typeface="Trebuchet MS"/>
              </a:rPr>
              <a:t>value </a:t>
            </a:r>
            <a:r>
              <a:rPr dirty="0" sz="1400" spc="-85">
                <a:latin typeface="Trebuchet MS"/>
                <a:cs typeface="Trebuchet MS"/>
              </a:rPr>
              <a:t>of items </a:t>
            </a:r>
            <a:r>
              <a:rPr dirty="0" sz="1400" spc="-95">
                <a:latin typeface="Trebuchet MS"/>
                <a:cs typeface="Trebuchet MS"/>
              </a:rPr>
              <a:t>whose  </a:t>
            </a:r>
            <a:r>
              <a:rPr dirty="0" sz="1400" spc="-90">
                <a:latin typeface="Trebuchet MS"/>
                <a:cs typeface="Trebuchet MS"/>
              </a:rPr>
              <a:t>weight </a:t>
            </a:r>
            <a:r>
              <a:rPr dirty="0" sz="1400" spc="-80">
                <a:latin typeface="Trebuchet MS"/>
                <a:cs typeface="Trebuchet MS"/>
              </a:rPr>
              <a:t>does </a:t>
            </a:r>
            <a:r>
              <a:rPr dirty="0" sz="1400" spc="-70">
                <a:latin typeface="Trebuchet MS"/>
                <a:cs typeface="Trebuchet MS"/>
              </a:rPr>
              <a:t>not </a:t>
            </a:r>
            <a:r>
              <a:rPr dirty="0" sz="1400" spc="-120">
                <a:latin typeface="Trebuchet MS"/>
                <a:cs typeface="Trebuchet MS"/>
              </a:rPr>
              <a:t>exceed </a:t>
            </a:r>
            <a:r>
              <a:rPr dirty="0" sz="1400" spc="30" i="1">
                <a:latin typeface="LM Sans 12"/>
                <a:cs typeface="LM Sans 12"/>
              </a:rPr>
              <a:t>W </a:t>
            </a:r>
            <a:r>
              <a:rPr dirty="0" sz="1400" spc="-65">
                <a:latin typeface="Trebuchet MS"/>
                <a:cs typeface="Trebuchet MS"/>
              </a:rPr>
              <a:t>.</a:t>
            </a:r>
            <a:r>
              <a:rPr dirty="0" sz="1400" spc="-65">
                <a:solidFill>
                  <a:srgbClr val="006EB8"/>
                </a:solidFill>
                <a:latin typeface="Trebuchet MS"/>
                <a:cs typeface="Trebuchet MS"/>
              </a:rPr>
              <a:t>Each </a:t>
            </a:r>
            <a:r>
              <a:rPr dirty="0" sz="1400" spc="-95">
                <a:solidFill>
                  <a:srgbClr val="006EB8"/>
                </a:solidFill>
                <a:latin typeface="Trebuchet MS"/>
                <a:cs typeface="Trebuchet MS"/>
              </a:rPr>
              <a:t>item  </a:t>
            </a:r>
            <a:r>
              <a:rPr dirty="0" sz="1400" spc="-75">
                <a:solidFill>
                  <a:srgbClr val="006EB8"/>
                </a:solidFill>
                <a:latin typeface="Trebuchet MS"/>
                <a:cs typeface="Trebuchet MS"/>
              </a:rPr>
              <a:t>can </a:t>
            </a:r>
            <a:r>
              <a:rPr dirty="0" sz="1400" spc="-100">
                <a:solidFill>
                  <a:srgbClr val="006EB8"/>
                </a:solidFill>
                <a:latin typeface="Trebuchet MS"/>
                <a:cs typeface="Trebuchet MS"/>
              </a:rPr>
              <a:t>be </a:t>
            </a:r>
            <a:r>
              <a:rPr dirty="0" sz="1400" spc="-85">
                <a:solidFill>
                  <a:srgbClr val="006EB8"/>
                </a:solidFill>
                <a:latin typeface="Trebuchet MS"/>
                <a:cs typeface="Trebuchet MS"/>
              </a:rPr>
              <a:t>used </a:t>
            </a:r>
            <a:r>
              <a:rPr dirty="0" sz="1400" spc="-75">
                <a:solidFill>
                  <a:srgbClr val="006EB8"/>
                </a:solidFill>
                <a:latin typeface="Trebuchet MS"/>
                <a:cs typeface="Trebuchet MS"/>
              </a:rPr>
              <a:t>at </a:t>
            </a:r>
            <a:r>
              <a:rPr dirty="0" sz="1400" spc="-70">
                <a:solidFill>
                  <a:srgbClr val="006EB8"/>
                </a:solidFill>
                <a:latin typeface="Trebuchet MS"/>
                <a:cs typeface="Trebuchet MS"/>
              </a:rPr>
              <a:t>most</a:t>
            </a:r>
            <a:r>
              <a:rPr dirty="0" sz="1400" spc="15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105">
                <a:solidFill>
                  <a:srgbClr val="006EB8"/>
                </a:solidFill>
                <a:latin typeface="Trebuchet MS"/>
                <a:cs typeface="Trebuchet MS"/>
              </a:rPr>
              <a:t>once.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5473" y="58134"/>
            <a:ext cx="205867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5">
                <a:solidFill>
                  <a:srgbClr val="3333B2"/>
                </a:solidFill>
              </a:rPr>
              <a:t>Same</a:t>
            </a:r>
            <a:r>
              <a:rPr dirty="0" sz="2050" spc="-55">
                <a:solidFill>
                  <a:srgbClr val="3333B2"/>
                </a:solidFill>
              </a:rPr>
              <a:t> </a:t>
            </a:r>
            <a:r>
              <a:rPr dirty="0" sz="2050" spc="-120">
                <a:solidFill>
                  <a:srgbClr val="3333B2"/>
                </a:solidFill>
              </a:rPr>
              <a:t>Subproblems?</a:t>
            </a:r>
            <a:endParaRPr sz="205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5006" y="1653056"/>
          <a:ext cx="2547620" cy="198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/>
                <a:gridCol w="899794"/>
                <a:gridCol w="899794"/>
              </a:tblGrid>
              <a:tr h="1800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315"/>
                        </a:lnSpc>
                      </a:pPr>
                      <a:r>
                        <a:rPr dirty="0" baseline="7936" sz="2100" spc="60" i="1">
                          <a:latin typeface="LM Sans 12"/>
                          <a:cs typeface="LM Sans 12"/>
                        </a:rPr>
                        <a:t>w</a:t>
                      </a:r>
                      <a:r>
                        <a:rPr dirty="0" sz="1000" spc="40" i="1">
                          <a:latin typeface="LM Sans 10"/>
                          <a:cs typeface="LM Sans 10"/>
                        </a:rPr>
                        <a:t>n</a:t>
                      </a:r>
                      <a:r>
                        <a:rPr dirty="0" sz="1000" spc="40" i="1">
                          <a:latin typeface="Arial"/>
                          <a:cs typeface="Arial"/>
                        </a:rPr>
                        <a:t>−</a:t>
                      </a:r>
                      <a:r>
                        <a:rPr dirty="0" sz="1000" spc="4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438156" y="1620428"/>
            <a:ext cx="19304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 i="1">
                <a:latin typeface="LM Sans 12"/>
                <a:cs typeface="LM Sans 12"/>
              </a:rPr>
              <a:t>W</a:t>
            </a:r>
            <a:endParaRPr sz="1400">
              <a:latin typeface="LM Sans 12"/>
              <a:cs typeface="LM Sans 12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630" y="58134"/>
            <a:ext cx="133032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0">
                <a:solidFill>
                  <a:srgbClr val="3333B2"/>
                </a:solidFill>
              </a:rPr>
              <a:t>Memoization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359994" y="572350"/>
            <a:ext cx="3888104" cy="708660"/>
          </a:xfrm>
          <a:custGeom>
            <a:avLst/>
            <a:gdLst/>
            <a:ahLst/>
            <a:cxnLst/>
            <a:rect l="l" t="t" r="r" b="b"/>
            <a:pathLst>
              <a:path w="3888104" h="708660">
                <a:moveTo>
                  <a:pt x="3888003" y="0"/>
                </a:moveTo>
                <a:lnTo>
                  <a:pt x="0" y="0"/>
                </a:lnTo>
                <a:lnTo>
                  <a:pt x="0" y="177139"/>
                </a:lnTo>
                <a:lnTo>
                  <a:pt x="0" y="354279"/>
                </a:lnTo>
                <a:lnTo>
                  <a:pt x="0" y="531406"/>
                </a:lnTo>
                <a:lnTo>
                  <a:pt x="0" y="708545"/>
                </a:lnTo>
                <a:lnTo>
                  <a:pt x="3888003" y="708545"/>
                </a:lnTo>
                <a:lnTo>
                  <a:pt x="3888003" y="531418"/>
                </a:lnTo>
                <a:lnTo>
                  <a:pt x="3888003" y="354279"/>
                </a:lnTo>
                <a:lnTo>
                  <a:pt x="3888003" y="177139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9994" y="1432725"/>
            <a:ext cx="3888104" cy="177165"/>
          </a:xfrm>
          <a:custGeom>
            <a:avLst/>
            <a:gdLst/>
            <a:ahLst/>
            <a:cxnLst/>
            <a:rect l="l" t="t" r="r" b="b"/>
            <a:pathLst>
              <a:path w="3888104" h="177165">
                <a:moveTo>
                  <a:pt x="3888003" y="0"/>
                </a:moveTo>
                <a:lnTo>
                  <a:pt x="0" y="0"/>
                </a:lnTo>
                <a:lnTo>
                  <a:pt x="0" y="177139"/>
                </a:lnTo>
                <a:lnTo>
                  <a:pt x="3888003" y="177139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9994" y="1442885"/>
            <a:ext cx="675640" cy="152400"/>
          </a:xfrm>
          <a:prstGeom prst="rect">
            <a:avLst/>
          </a:prstGeom>
          <a:solidFill>
            <a:srgbClr val="CAE3B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35"/>
              </a:lnSpc>
            </a:pPr>
            <a:r>
              <a:rPr dirty="0" sz="1200" spc="65">
                <a:latin typeface="Arial"/>
                <a:cs typeface="Arial"/>
              </a:rPr>
              <a:t>T </a:t>
            </a:r>
            <a:r>
              <a:rPr dirty="0" sz="1200" spc="204">
                <a:latin typeface="Arial"/>
                <a:cs typeface="Arial"/>
              </a:rPr>
              <a:t>=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dict()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9994" y="1609864"/>
            <a:ext cx="3888104" cy="1240155"/>
            <a:chOff x="359994" y="1609864"/>
            <a:chExt cx="3888104" cy="1240155"/>
          </a:xfrm>
        </p:grpSpPr>
        <p:sp>
          <p:nvSpPr>
            <p:cNvPr id="7" name="object 7"/>
            <p:cNvSpPr/>
            <p:nvPr/>
          </p:nvSpPr>
          <p:spPr>
            <a:xfrm>
              <a:off x="359994" y="1609864"/>
              <a:ext cx="3888104" cy="531495"/>
            </a:xfrm>
            <a:custGeom>
              <a:avLst/>
              <a:gdLst/>
              <a:ahLst/>
              <a:cxnLst/>
              <a:rect l="l" t="t" r="r" b="b"/>
              <a:pathLst>
                <a:path w="3888104" h="531494">
                  <a:moveTo>
                    <a:pt x="3888003" y="0"/>
                  </a:moveTo>
                  <a:lnTo>
                    <a:pt x="0" y="0"/>
                  </a:lnTo>
                  <a:lnTo>
                    <a:pt x="0" y="177139"/>
                  </a:lnTo>
                  <a:lnTo>
                    <a:pt x="0" y="354266"/>
                  </a:lnTo>
                  <a:lnTo>
                    <a:pt x="0" y="531406"/>
                  </a:lnTo>
                  <a:lnTo>
                    <a:pt x="3888003" y="531406"/>
                  </a:lnTo>
                  <a:lnTo>
                    <a:pt x="3888003" y="354279"/>
                  </a:lnTo>
                  <a:lnTo>
                    <a:pt x="3888003" y="177139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38353" y="1977453"/>
              <a:ext cx="813435" cy="111125"/>
            </a:xfrm>
            <a:custGeom>
              <a:avLst/>
              <a:gdLst/>
              <a:ahLst/>
              <a:cxnLst/>
              <a:rect l="l" t="t" r="r" b="b"/>
              <a:pathLst>
                <a:path w="813435" h="111125">
                  <a:moveTo>
                    <a:pt x="812901" y="0"/>
                  </a:moveTo>
                  <a:lnTo>
                    <a:pt x="0" y="0"/>
                  </a:lnTo>
                  <a:lnTo>
                    <a:pt x="0" y="110680"/>
                  </a:lnTo>
                  <a:lnTo>
                    <a:pt x="812901" y="110680"/>
                  </a:lnTo>
                  <a:lnTo>
                    <a:pt x="812901" y="0"/>
                  </a:lnTo>
                  <a:close/>
                </a:path>
              </a:pathLst>
            </a:custGeom>
            <a:solidFill>
              <a:srgbClr val="CAE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9994" y="2141270"/>
              <a:ext cx="3888104" cy="354330"/>
            </a:xfrm>
            <a:custGeom>
              <a:avLst/>
              <a:gdLst/>
              <a:ahLst/>
              <a:cxnLst/>
              <a:rect l="l" t="t" r="r" b="b"/>
              <a:pathLst>
                <a:path w="3888104" h="354330">
                  <a:moveTo>
                    <a:pt x="3888003" y="0"/>
                  </a:moveTo>
                  <a:lnTo>
                    <a:pt x="0" y="0"/>
                  </a:lnTo>
                  <a:lnTo>
                    <a:pt x="0" y="177139"/>
                  </a:lnTo>
                  <a:lnTo>
                    <a:pt x="0" y="354279"/>
                  </a:lnTo>
                  <a:lnTo>
                    <a:pt x="3888003" y="354279"/>
                  </a:lnTo>
                  <a:lnTo>
                    <a:pt x="3888003" y="177139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95070" y="2328557"/>
              <a:ext cx="429259" cy="152400"/>
            </a:xfrm>
            <a:custGeom>
              <a:avLst/>
              <a:gdLst/>
              <a:ahLst/>
              <a:cxnLst/>
              <a:rect l="l" t="t" r="r" b="b"/>
              <a:pathLst>
                <a:path w="429259" h="152400">
                  <a:moveTo>
                    <a:pt x="428675" y="0"/>
                  </a:moveTo>
                  <a:lnTo>
                    <a:pt x="0" y="0"/>
                  </a:lnTo>
                  <a:lnTo>
                    <a:pt x="0" y="151790"/>
                  </a:lnTo>
                  <a:lnTo>
                    <a:pt x="428675" y="151790"/>
                  </a:lnTo>
                  <a:lnTo>
                    <a:pt x="428675" y="0"/>
                  </a:lnTo>
                  <a:close/>
                </a:path>
              </a:pathLst>
            </a:custGeom>
            <a:solidFill>
              <a:srgbClr val="CAE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9994" y="2495537"/>
              <a:ext cx="3888104" cy="354330"/>
            </a:xfrm>
            <a:custGeom>
              <a:avLst/>
              <a:gdLst/>
              <a:ahLst/>
              <a:cxnLst/>
              <a:rect l="l" t="t" r="r" b="b"/>
              <a:pathLst>
                <a:path w="3888104" h="354330">
                  <a:moveTo>
                    <a:pt x="3888003" y="0"/>
                  </a:moveTo>
                  <a:lnTo>
                    <a:pt x="0" y="0"/>
                  </a:lnTo>
                  <a:lnTo>
                    <a:pt x="0" y="177139"/>
                  </a:lnTo>
                  <a:lnTo>
                    <a:pt x="0" y="354279"/>
                  </a:lnTo>
                  <a:lnTo>
                    <a:pt x="3888003" y="354279"/>
                  </a:lnTo>
                  <a:lnTo>
                    <a:pt x="3888003" y="177139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95070" y="2682837"/>
              <a:ext cx="429259" cy="152400"/>
            </a:xfrm>
            <a:custGeom>
              <a:avLst/>
              <a:gdLst/>
              <a:ahLst/>
              <a:cxnLst/>
              <a:rect l="l" t="t" r="r" b="b"/>
              <a:pathLst>
                <a:path w="429259" h="152400">
                  <a:moveTo>
                    <a:pt x="428675" y="0"/>
                  </a:moveTo>
                  <a:lnTo>
                    <a:pt x="0" y="0"/>
                  </a:lnTo>
                  <a:lnTo>
                    <a:pt x="0" y="151790"/>
                  </a:lnTo>
                  <a:lnTo>
                    <a:pt x="428675" y="151790"/>
                  </a:lnTo>
                  <a:lnTo>
                    <a:pt x="428675" y="0"/>
                  </a:lnTo>
                  <a:close/>
                </a:path>
              </a:pathLst>
            </a:custGeom>
            <a:solidFill>
              <a:srgbClr val="CAE3B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59994" y="1594675"/>
            <a:ext cx="3888104" cy="14427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L="177800" marR="2888615" indent="-166370">
              <a:lnSpc>
                <a:spcPts val="1390"/>
              </a:lnSpc>
              <a:tabLst>
                <a:tab pos="384175" algn="l"/>
              </a:tabLst>
            </a:pPr>
            <a:r>
              <a:rPr dirty="0" sz="1200" spc="20" b="1">
                <a:latin typeface="Trebuchet MS"/>
                <a:cs typeface="Trebuchet MS"/>
              </a:rPr>
              <a:t>def	</a:t>
            </a:r>
            <a:r>
              <a:rPr dirty="0" sz="1200" spc="20">
                <a:latin typeface="Arial"/>
                <a:cs typeface="Arial"/>
              </a:rPr>
              <a:t>f</a:t>
            </a:r>
            <a:r>
              <a:rPr dirty="0" sz="1200" spc="-13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13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b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(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1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  </a:t>
            </a:r>
            <a:r>
              <a:rPr dirty="0" sz="1200" spc="15">
                <a:latin typeface="Arial"/>
                <a:cs typeface="Arial"/>
              </a:rPr>
              <a:t>if </a:t>
            </a:r>
            <a:r>
              <a:rPr dirty="0" sz="1200" spc="-70">
                <a:latin typeface="Arial"/>
                <a:cs typeface="Arial"/>
              </a:rPr>
              <a:t>n </a:t>
            </a:r>
            <a:r>
              <a:rPr dirty="0" sz="1200" spc="-25">
                <a:latin typeface="Arial"/>
                <a:cs typeface="Arial"/>
              </a:rPr>
              <a:t>not </a:t>
            </a:r>
            <a:r>
              <a:rPr dirty="0" sz="1200" spc="-30">
                <a:latin typeface="Arial"/>
                <a:cs typeface="Arial"/>
              </a:rPr>
              <a:t>in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20">
                <a:latin typeface="Arial"/>
                <a:cs typeface="Arial"/>
              </a:rPr>
              <a:t>T:</a:t>
            </a:r>
            <a:endParaRPr sz="1200">
              <a:latin typeface="Arial"/>
              <a:cs typeface="Arial"/>
            </a:endParaRPr>
          </a:p>
          <a:p>
            <a:pPr marL="534670" indent="-149860">
              <a:lnSpc>
                <a:spcPts val="1340"/>
              </a:lnSpc>
            </a:pPr>
            <a:r>
              <a:rPr dirty="0" sz="1200" spc="-40" b="1">
                <a:latin typeface="Trebuchet MS"/>
                <a:cs typeface="Trebuchet MS"/>
              </a:rPr>
              <a:t>i </a:t>
            </a:r>
            <a:r>
              <a:rPr dirty="0" sz="1200" spc="-35" b="1">
                <a:latin typeface="Trebuchet MS"/>
                <a:cs typeface="Trebuchet MS"/>
              </a:rPr>
              <a:t>f </a:t>
            </a:r>
            <a:r>
              <a:rPr dirty="0" sz="1200" spc="-70">
                <a:latin typeface="Arial"/>
                <a:cs typeface="Arial"/>
              </a:rPr>
              <a:t>n </a:t>
            </a:r>
            <a:r>
              <a:rPr dirty="0" sz="1200" spc="155">
                <a:latin typeface="Arial"/>
                <a:cs typeface="Arial"/>
              </a:rPr>
              <a:t>&lt;= </a:t>
            </a:r>
            <a:r>
              <a:rPr dirty="0" sz="1200" spc="-85">
                <a:latin typeface="Arial"/>
                <a:cs typeface="Arial"/>
              </a:rPr>
              <a:t>1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534670">
              <a:lnSpc>
                <a:spcPts val="1395"/>
              </a:lnSpc>
            </a:pPr>
            <a:r>
              <a:rPr dirty="0" sz="1200" spc="-5">
                <a:latin typeface="Arial"/>
                <a:cs typeface="Arial"/>
              </a:rPr>
              <a:t>T[n]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 spc="70">
                <a:latin typeface="Arial"/>
                <a:cs typeface="Arial"/>
              </a:rPr>
              <a:t>=n</a:t>
            </a:r>
            <a:endParaRPr sz="1200">
              <a:latin typeface="Arial"/>
              <a:cs typeface="Arial"/>
            </a:endParaRPr>
          </a:p>
          <a:p>
            <a:pPr marL="375285">
              <a:lnSpc>
                <a:spcPts val="1395"/>
              </a:lnSpc>
            </a:pPr>
            <a:r>
              <a:rPr dirty="0" sz="1200" spc="-80" b="1">
                <a:latin typeface="Trebuchet MS"/>
                <a:cs typeface="Trebuchet MS"/>
              </a:rPr>
              <a:t>e</a:t>
            </a:r>
            <a:r>
              <a:rPr dirty="0" sz="1200" spc="-220" b="1">
                <a:latin typeface="Trebuchet MS"/>
                <a:cs typeface="Trebuchet MS"/>
              </a:rPr>
              <a:t> </a:t>
            </a:r>
            <a:r>
              <a:rPr dirty="0" sz="1200" spc="-40" b="1">
                <a:latin typeface="Trebuchet MS"/>
                <a:cs typeface="Trebuchet MS"/>
              </a:rPr>
              <a:t>l</a:t>
            </a:r>
            <a:r>
              <a:rPr dirty="0" sz="1200" spc="-215" b="1">
                <a:latin typeface="Trebuchet MS"/>
                <a:cs typeface="Trebuchet MS"/>
              </a:rPr>
              <a:t> </a:t>
            </a:r>
            <a:r>
              <a:rPr dirty="0" sz="1200" spc="-5" b="1">
                <a:latin typeface="Trebuchet MS"/>
                <a:cs typeface="Trebuchet MS"/>
              </a:rPr>
              <a:t>s</a:t>
            </a:r>
            <a:r>
              <a:rPr dirty="0" sz="1200" spc="-215" b="1">
                <a:latin typeface="Trebuchet MS"/>
                <a:cs typeface="Trebuchet MS"/>
              </a:rPr>
              <a:t> </a:t>
            </a:r>
            <a:r>
              <a:rPr dirty="0" sz="1200" spc="-80" b="1">
                <a:latin typeface="Trebuchet MS"/>
                <a:cs typeface="Trebuchet MS"/>
              </a:rPr>
              <a:t>e</a:t>
            </a:r>
            <a:r>
              <a:rPr dirty="0" sz="1200" spc="-25" b="1">
                <a:latin typeface="Trebuchet MS"/>
                <a:cs typeface="Trebuchet MS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534670">
              <a:lnSpc>
                <a:spcPts val="1415"/>
              </a:lnSpc>
              <a:tabLst>
                <a:tab pos="1568450" algn="l"/>
              </a:tabLst>
            </a:pPr>
            <a:r>
              <a:rPr dirty="0" sz="1200" spc="-5">
                <a:latin typeface="Arial"/>
                <a:cs typeface="Arial"/>
              </a:rPr>
              <a:t>T[n] </a:t>
            </a:r>
            <a:r>
              <a:rPr dirty="0" sz="1200" spc="114">
                <a:latin typeface="Arial"/>
                <a:cs typeface="Arial"/>
              </a:rPr>
              <a:t>=f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195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b </a:t>
            </a:r>
            <a:r>
              <a:rPr dirty="0" sz="1200" spc="55">
                <a:latin typeface="Arial"/>
                <a:cs typeface="Arial"/>
              </a:rPr>
              <a:t>(</a:t>
            </a:r>
            <a:r>
              <a:rPr dirty="0" sz="1200" spc="-16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	</a:t>
            </a:r>
            <a:r>
              <a:rPr dirty="0" sz="1200" spc="225" i="1">
                <a:latin typeface="Arial"/>
                <a:cs typeface="Arial"/>
              </a:rPr>
              <a:t>− </a:t>
            </a:r>
            <a:r>
              <a:rPr dirty="0" sz="1200" spc="-85">
                <a:latin typeface="Arial"/>
                <a:cs typeface="Arial"/>
              </a:rPr>
              <a:t>1 </a:t>
            </a:r>
            <a:r>
              <a:rPr dirty="0" sz="1200" spc="55">
                <a:latin typeface="Arial"/>
                <a:cs typeface="Arial"/>
              </a:rPr>
              <a:t>) </a:t>
            </a:r>
            <a:r>
              <a:rPr dirty="0" sz="1200" spc="204">
                <a:latin typeface="Arial"/>
                <a:cs typeface="Arial"/>
              </a:rPr>
              <a:t>+ </a:t>
            </a:r>
            <a:r>
              <a:rPr dirty="0" sz="1200" spc="20">
                <a:latin typeface="Arial"/>
                <a:cs typeface="Arial"/>
              </a:rPr>
              <a:t>f 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 spc="-70">
                <a:latin typeface="Arial"/>
                <a:cs typeface="Arial"/>
              </a:rPr>
              <a:t>b </a:t>
            </a:r>
            <a:r>
              <a:rPr dirty="0" sz="1200" spc="55">
                <a:latin typeface="Arial"/>
                <a:cs typeface="Arial"/>
              </a:rPr>
              <a:t>( </a:t>
            </a:r>
            <a:r>
              <a:rPr dirty="0" sz="1200" spc="-70">
                <a:latin typeface="Arial"/>
                <a:cs typeface="Arial"/>
              </a:rPr>
              <a:t>n </a:t>
            </a:r>
            <a:r>
              <a:rPr dirty="0" sz="1200" spc="225" i="1">
                <a:latin typeface="Arial"/>
                <a:cs typeface="Arial"/>
              </a:rPr>
              <a:t>− </a:t>
            </a:r>
            <a:r>
              <a:rPr dirty="0" sz="1200" spc="-85">
                <a:latin typeface="Arial"/>
                <a:cs typeface="Arial"/>
              </a:rPr>
              <a:t>2</a:t>
            </a:r>
            <a:r>
              <a:rPr dirty="0" sz="1200" spc="-10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9994" y="2849816"/>
            <a:ext cx="3888104" cy="354330"/>
          </a:xfrm>
          <a:custGeom>
            <a:avLst/>
            <a:gdLst/>
            <a:ahLst/>
            <a:cxnLst/>
            <a:rect l="l" t="t" r="r" b="b"/>
            <a:pathLst>
              <a:path w="3888104" h="354330">
                <a:moveTo>
                  <a:pt x="3888003" y="0"/>
                </a:moveTo>
                <a:lnTo>
                  <a:pt x="0" y="0"/>
                </a:lnTo>
                <a:lnTo>
                  <a:pt x="0" y="177139"/>
                </a:lnTo>
                <a:lnTo>
                  <a:pt x="0" y="354279"/>
                </a:lnTo>
                <a:lnTo>
                  <a:pt x="3888003" y="354279"/>
                </a:lnTo>
                <a:lnTo>
                  <a:pt x="3888003" y="177139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2148" y="531822"/>
            <a:ext cx="3139440" cy="2662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6995">
              <a:lnSpc>
                <a:spcPts val="1415"/>
              </a:lnSpc>
              <a:spcBef>
                <a:spcPts val="95"/>
              </a:spcBef>
              <a:tabLst>
                <a:tab pos="299720" algn="l"/>
                <a:tab pos="671830" algn="l"/>
              </a:tabLst>
            </a:pPr>
            <a:r>
              <a:rPr dirty="0" sz="1200" spc="-85">
                <a:latin typeface="Arial"/>
                <a:cs typeface="Arial"/>
              </a:rPr>
              <a:t>1	</a:t>
            </a:r>
            <a:r>
              <a:rPr dirty="0" sz="1200" spc="20" b="1">
                <a:latin typeface="Trebuchet MS"/>
                <a:cs typeface="Trebuchet MS"/>
              </a:rPr>
              <a:t>def	</a:t>
            </a:r>
            <a:r>
              <a:rPr dirty="0" sz="1200" spc="20">
                <a:latin typeface="Arial"/>
                <a:cs typeface="Arial"/>
              </a:rPr>
              <a:t>f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b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(</a:t>
            </a:r>
            <a:r>
              <a:rPr dirty="0" sz="1200" spc="-16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1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  <a:tabLst>
                <a:tab pos="494665" algn="l"/>
              </a:tabLst>
            </a:pPr>
            <a:r>
              <a:rPr dirty="0" sz="1200" spc="-85">
                <a:latin typeface="Arial"/>
                <a:cs typeface="Arial"/>
              </a:rPr>
              <a:t>2	</a:t>
            </a:r>
            <a:r>
              <a:rPr dirty="0" sz="1200" spc="-40" b="1">
                <a:latin typeface="Trebuchet MS"/>
                <a:cs typeface="Trebuchet MS"/>
              </a:rPr>
              <a:t>i </a:t>
            </a:r>
            <a:r>
              <a:rPr dirty="0" sz="1200" spc="-35" b="1">
                <a:latin typeface="Trebuchet MS"/>
                <a:cs typeface="Trebuchet MS"/>
              </a:rPr>
              <a:t>f </a:t>
            </a:r>
            <a:r>
              <a:rPr dirty="0" sz="1200" spc="-70">
                <a:latin typeface="Arial"/>
                <a:cs typeface="Arial"/>
              </a:rPr>
              <a:t>n </a:t>
            </a:r>
            <a:r>
              <a:rPr dirty="0" sz="1200" spc="155">
                <a:latin typeface="Arial"/>
                <a:cs typeface="Arial"/>
              </a:rPr>
              <a:t>&lt;= </a:t>
            </a:r>
            <a:r>
              <a:rPr dirty="0" sz="1200" spc="-85">
                <a:latin typeface="Arial"/>
                <a:cs typeface="Arial"/>
              </a:rPr>
              <a:t>1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659130" indent="-572770">
              <a:lnSpc>
                <a:spcPts val="1395"/>
              </a:lnSpc>
              <a:buFont typeface="Arial"/>
              <a:buAutoNum type="arabicPlain" startAt="3"/>
              <a:tabLst>
                <a:tab pos="659130" algn="l"/>
                <a:tab pos="659765" algn="l"/>
              </a:tabLst>
            </a:pPr>
            <a:r>
              <a:rPr dirty="0" sz="1200" spc="60" b="1">
                <a:latin typeface="Trebuchet MS"/>
                <a:cs typeface="Trebuchet MS"/>
              </a:rPr>
              <a:t>return</a:t>
            </a:r>
            <a:r>
              <a:rPr dirty="0" sz="1200" spc="75" b="1">
                <a:latin typeface="Trebuchet MS"/>
                <a:cs typeface="Trebuchet MS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480695" indent="-394335">
              <a:lnSpc>
                <a:spcPts val="1415"/>
              </a:lnSpc>
              <a:buFont typeface="Arial"/>
              <a:buAutoNum type="arabicPlain" startAt="3"/>
              <a:tabLst>
                <a:tab pos="480695" algn="l"/>
                <a:tab pos="481330" algn="l"/>
                <a:tab pos="1117600" algn="l"/>
              </a:tabLst>
            </a:pPr>
            <a:r>
              <a:rPr dirty="0" sz="1200" spc="60" b="1">
                <a:latin typeface="Trebuchet MS"/>
                <a:cs typeface="Trebuchet MS"/>
              </a:rPr>
              <a:t>return	</a:t>
            </a:r>
            <a:r>
              <a:rPr dirty="0" sz="1200" spc="20">
                <a:latin typeface="Arial"/>
                <a:cs typeface="Arial"/>
              </a:rPr>
              <a:t>f 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 spc="-70">
                <a:latin typeface="Arial"/>
                <a:cs typeface="Arial"/>
              </a:rPr>
              <a:t>b </a:t>
            </a:r>
            <a:r>
              <a:rPr dirty="0" sz="1200" spc="55">
                <a:latin typeface="Arial"/>
                <a:cs typeface="Arial"/>
              </a:rPr>
              <a:t>( </a:t>
            </a:r>
            <a:r>
              <a:rPr dirty="0" sz="1200" spc="-70">
                <a:latin typeface="Arial"/>
                <a:cs typeface="Arial"/>
              </a:rPr>
              <a:t>n </a:t>
            </a:r>
            <a:r>
              <a:rPr dirty="0" sz="1200" spc="225" i="1">
                <a:latin typeface="Arial"/>
                <a:cs typeface="Arial"/>
              </a:rPr>
              <a:t>− </a:t>
            </a:r>
            <a:r>
              <a:rPr dirty="0" sz="1200" spc="-85">
                <a:latin typeface="Arial"/>
                <a:cs typeface="Arial"/>
              </a:rPr>
              <a:t>1 </a:t>
            </a:r>
            <a:r>
              <a:rPr dirty="0" sz="1200" spc="55">
                <a:latin typeface="Arial"/>
                <a:cs typeface="Arial"/>
              </a:rPr>
              <a:t>) </a:t>
            </a:r>
            <a:r>
              <a:rPr dirty="0" sz="1200" spc="204">
                <a:latin typeface="Arial"/>
                <a:cs typeface="Arial"/>
              </a:rPr>
              <a:t>+ </a:t>
            </a:r>
            <a:r>
              <a:rPr dirty="0" sz="1200" spc="20">
                <a:latin typeface="Arial"/>
                <a:cs typeface="Arial"/>
              </a:rPr>
              <a:t>f 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 spc="-70">
                <a:latin typeface="Arial"/>
                <a:cs typeface="Arial"/>
              </a:rPr>
              <a:t>b </a:t>
            </a:r>
            <a:r>
              <a:rPr dirty="0" sz="1200" spc="55">
                <a:latin typeface="Arial"/>
                <a:cs typeface="Arial"/>
              </a:rPr>
              <a:t>( </a:t>
            </a:r>
            <a:r>
              <a:rPr dirty="0" sz="1200" spc="-70">
                <a:latin typeface="Arial"/>
                <a:cs typeface="Arial"/>
              </a:rPr>
              <a:t>n </a:t>
            </a:r>
            <a:r>
              <a:rPr dirty="0" sz="1200" spc="225" i="1">
                <a:latin typeface="Arial"/>
                <a:cs typeface="Arial"/>
              </a:rPr>
              <a:t>− </a:t>
            </a:r>
            <a:r>
              <a:rPr dirty="0" sz="1200" spc="-85">
                <a:latin typeface="Arial"/>
                <a:cs typeface="Arial"/>
              </a:rPr>
              <a:t>2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415"/>
              </a:lnSpc>
              <a:spcBef>
                <a:spcPts val="1150"/>
              </a:spcBef>
            </a:pPr>
            <a:r>
              <a:rPr dirty="0" sz="1200" spc="-8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15"/>
              </a:lnSpc>
              <a:tabLst>
                <a:tab pos="480695" algn="l"/>
              </a:tabLst>
            </a:pPr>
            <a:r>
              <a:rPr dirty="0" sz="1200" spc="-85">
                <a:latin typeface="Arial"/>
                <a:cs typeface="Arial"/>
              </a:rPr>
              <a:t>10	</a:t>
            </a:r>
            <a:r>
              <a:rPr dirty="0" sz="1200" spc="60" b="1">
                <a:latin typeface="Trebuchet MS"/>
                <a:cs typeface="Trebuchet MS"/>
              </a:rPr>
              <a:t>return</a:t>
            </a:r>
            <a:r>
              <a:rPr dirty="0" sz="1200" spc="445" b="1">
                <a:latin typeface="Trebuchet MS"/>
                <a:cs typeface="Trebuchet MS"/>
              </a:rPr>
              <a:t> </a:t>
            </a:r>
            <a:r>
              <a:rPr dirty="0" sz="1200" spc="-5">
                <a:latin typeface="Arial"/>
                <a:cs typeface="Arial"/>
              </a:rPr>
              <a:t>T[n]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5473" y="58134"/>
            <a:ext cx="205867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5">
                <a:solidFill>
                  <a:srgbClr val="3333B2"/>
                </a:solidFill>
              </a:rPr>
              <a:t>Same</a:t>
            </a:r>
            <a:r>
              <a:rPr dirty="0" sz="2050" spc="-55">
                <a:solidFill>
                  <a:srgbClr val="3333B2"/>
                </a:solidFill>
              </a:rPr>
              <a:t> </a:t>
            </a:r>
            <a:r>
              <a:rPr dirty="0" sz="2050" spc="-120">
                <a:solidFill>
                  <a:srgbClr val="3333B2"/>
                </a:solidFill>
              </a:rPr>
              <a:t>Subproblems?</a:t>
            </a:r>
            <a:endParaRPr sz="205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5006" y="1653056"/>
          <a:ext cx="2547620" cy="198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/>
                <a:gridCol w="899794"/>
                <a:gridCol w="899794"/>
              </a:tblGrid>
              <a:tr h="1800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315"/>
                        </a:lnSpc>
                      </a:pPr>
                      <a:r>
                        <a:rPr dirty="0" baseline="7936" sz="2100" spc="60" i="1">
                          <a:latin typeface="LM Sans 12"/>
                          <a:cs typeface="LM Sans 12"/>
                        </a:rPr>
                        <a:t>w</a:t>
                      </a:r>
                      <a:r>
                        <a:rPr dirty="0" sz="1000" spc="40" i="1">
                          <a:latin typeface="LM Sans 10"/>
                          <a:cs typeface="LM Sans 10"/>
                        </a:rPr>
                        <a:t>n</a:t>
                      </a:r>
                      <a:r>
                        <a:rPr dirty="0" sz="1000" spc="40" i="1">
                          <a:latin typeface="Arial"/>
                          <a:cs typeface="Arial"/>
                        </a:rPr>
                        <a:t>−</a:t>
                      </a:r>
                      <a:r>
                        <a:rPr dirty="0" sz="1000" spc="4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438156" y="1620428"/>
            <a:ext cx="19304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 i="1">
                <a:latin typeface="LM Sans 12"/>
                <a:cs typeface="LM Sans 12"/>
              </a:rPr>
              <a:t>W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81050" y="1932059"/>
            <a:ext cx="86360" cy="360045"/>
            <a:chOff x="2081050" y="1932059"/>
            <a:chExt cx="86360" cy="360045"/>
          </a:xfrm>
        </p:grpSpPr>
        <p:sp>
          <p:nvSpPr>
            <p:cNvPr id="6" name="object 6"/>
            <p:cNvSpPr/>
            <p:nvPr/>
          </p:nvSpPr>
          <p:spPr>
            <a:xfrm>
              <a:off x="2124021" y="1932059"/>
              <a:ext cx="0" cy="346710"/>
            </a:xfrm>
            <a:custGeom>
              <a:avLst/>
              <a:gdLst/>
              <a:ahLst/>
              <a:cxnLst/>
              <a:rect l="l" t="t" r="r" b="b"/>
              <a:pathLst>
                <a:path w="0" h="346710">
                  <a:moveTo>
                    <a:pt x="0" y="0"/>
                  </a:moveTo>
                  <a:lnTo>
                    <a:pt x="0" y="346097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88250" y="2251329"/>
              <a:ext cx="71755" cy="33655"/>
            </a:xfrm>
            <a:custGeom>
              <a:avLst/>
              <a:gdLst/>
              <a:ahLst/>
              <a:cxnLst/>
              <a:rect l="l" t="t" r="r" b="b"/>
              <a:pathLst>
                <a:path w="71755" h="33655">
                  <a:moveTo>
                    <a:pt x="71542" y="0"/>
                  </a:moveTo>
                  <a:lnTo>
                    <a:pt x="60608" y="5239"/>
                  </a:lnTo>
                  <a:lnTo>
                    <a:pt x="49464" y="15090"/>
                  </a:lnTo>
                  <a:lnTo>
                    <a:pt x="40417" y="25780"/>
                  </a:lnTo>
                  <a:lnTo>
                    <a:pt x="35771" y="33535"/>
                  </a:lnTo>
                  <a:lnTo>
                    <a:pt x="31125" y="25780"/>
                  </a:lnTo>
                  <a:lnTo>
                    <a:pt x="22077" y="15090"/>
                  </a:lnTo>
                  <a:lnTo>
                    <a:pt x="10933" y="5239"/>
                  </a:lnTo>
                  <a:lnTo>
                    <a:pt x="0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314011" y="2382065"/>
            <a:ext cx="1620520" cy="180340"/>
          </a:xfrm>
          <a:custGeom>
            <a:avLst/>
            <a:gdLst/>
            <a:ahLst/>
            <a:cxnLst/>
            <a:rect l="l" t="t" r="r" b="b"/>
            <a:pathLst>
              <a:path w="1620520" h="180339">
                <a:moveTo>
                  <a:pt x="0" y="180002"/>
                </a:moveTo>
                <a:lnTo>
                  <a:pt x="0" y="0"/>
                </a:lnTo>
                <a:lnTo>
                  <a:pt x="1620018" y="0"/>
                </a:lnTo>
                <a:lnTo>
                  <a:pt x="1620018" y="180002"/>
                </a:lnTo>
                <a:lnTo>
                  <a:pt x="0" y="180002"/>
                </a:lnTo>
                <a:close/>
              </a:path>
            </a:pathLst>
          </a:custGeom>
          <a:ln w="17999">
            <a:solidFill>
              <a:srgbClr val="006E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62757" y="2321493"/>
            <a:ext cx="8464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400" spc="30" i="1">
                <a:latin typeface="LM Sans 12"/>
                <a:cs typeface="LM Sans 12"/>
              </a:rPr>
              <a:t>W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40" i="1">
                <a:latin typeface="LM Sans 12"/>
                <a:cs typeface="LM Sans 12"/>
              </a:rPr>
              <a:t>w</a:t>
            </a:r>
            <a:r>
              <a:rPr dirty="0" baseline="-11111" sz="1500" spc="60" i="1">
                <a:latin typeface="LM Sans 10"/>
                <a:cs typeface="LM Sans 10"/>
              </a:rPr>
              <a:t>n</a:t>
            </a:r>
            <a:r>
              <a:rPr dirty="0" baseline="-11111" sz="1500" spc="60" i="1">
                <a:latin typeface="Arial"/>
                <a:cs typeface="Arial"/>
              </a:rPr>
              <a:t>−</a:t>
            </a:r>
            <a:r>
              <a:rPr dirty="0" baseline="-11111" sz="1500" spc="60">
                <a:latin typeface="Arial"/>
                <a:cs typeface="Arial"/>
              </a:rPr>
              <a:t>1</a:t>
            </a:r>
            <a:endParaRPr baseline="-11111" sz="15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5473" y="58134"/>
            <a:ext cx="205867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5">
                <a:solidFill>
                  <a:srgbClr val="3333B2"/>
                </a:solidFill>
              </a:rPr>
              <a:t>Same</a:t>
            </a:r>
            <a:r>
              <a:rPr dirty="0" sz="2050" spc="-55">
                <a:solidFill>
                  <a:srgbClr val="3333B2"/>
                </a:solidFill>
              </a:rPr>
              <a:t> </a:t>
            </a:r>
            <a:r>
              <a:rPr dirty="0" sz="2050" spc="-120">
                <a:solidFill>
                  <a:srgbClr val="3333B2"/>
                </a:solidFill>
              </a:rPr>
              <a:t>Subproblems?</a:t>
            </a:r>
            <a:endParaRPr sz="205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5006" y="1653056"/>
          <a:ext cx="2547620" cy="198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/>
                <a:gridCol w="899794"/>
                <a:gridCol w="899794"/>
              </a:tblGrid>
              <a:tr h="1800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315"/>
                        </a:lnSpc>
                      </a:pPr>
                      <a:r>
                        <a:rPr dirty="0" baseline="7936" sz="2100" spc="60" i="1">
                          <a:latin typeface="LM Sans 12"/>
                          <a:cs typeface="LM Sans 12"/>
                        </a:rPr>
                        <a:t>w</a:t>
                      </a:r>
                      <a:r>
                        <a:rPr dirty="0" sz="1000" spc="40" i="1">
                          <a:latin typeface="LM Sans 10"/>
                          <a:cs typeface="LM Sans 10"/>
                        </a:rPr>
                        <a:t>n</a:t>
                      </a:r>
                      <a:r>
                        <a:rPr dirty="0" sz="1000" spc="40" i="1">
                          <a:latin typeface="Arial"/>
                          <a:cs typeface="Arial"/>
                        </a:rPr>
                        <a:t>−</a:t>
                      </a:r>
                      <a:r>
                        <a:rPr dirty="0" sz="1000" spc="4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438156" y="1620428"/>
            <a:ext cx="19304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 i="1">
                <a:latin typeface="LM Sans 12"/>
                <a:cs typeface="LM Sans 12"/>
              </a:rPr>
              <a:t>W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81050" y="1932059"/>
            <a:ext cx="86360" cy="360045"/>
            <a:chOff x="2081050" y="1932059"/>
            <a:chExt cx="86360" cy="360045"/>
          </a:xfrm>
        </p:grpSpPr>
        <p:sp>
          <p:nvSpPr>
            <p:cNvPr id="6" name="object 6"/>
            <p:cNvSpPr/>
            <p:nvPr/>
          </p:nvSpPr>
          <p:spPr>
            <a:xfrm>
              <a:off x="2124021" y="1932059"/>
              <a:ext cx="0" cy="346710"/>
            </a:xfrm>
            <a:custGeom>
              <a:avLst/>
              <a:gdLst/>
              <a:ahLst/>
              <a:cxnLst/>
              <a:rect l="l" t="t" r="r" b="b"/>
              <a:pathLst>
                <a:path w="0" h="346710">
                  <a:moveTo>
                    <a:pt x="0" y="0"/>
                  </a:moveTo>
                  <a:lnTo>
                    <a:pt x="0" y="346097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88250" y="2251329"/>
              <a:ext cx="71755" cy="33655"/>
            </a:xfrm>
            <a:custGeom>
              <a:avLst/>
              <a:gdLst/>
              <a:ahLst/>
              <a:cxnLst/>
              <a:rect l="l" t="t" r="r" b="b"/>
              <a:pathLst>
                <a:path w="71755" h="33655">
                  <a:moveTo>
                    <a:pt x="71542" y="0"/>
                  </a:moveTo>
                  <a:lnTo>
                    <a:pt x="60608" y="5239"/>
                  </a:lnTo>
                  <a:lnTo>
                    <a:pt x="49464" y="15090"/>
                  </a:lnTo>
                  <a:lnTo>
                    <a:pt x="40417" y="25780"/>
                  </a:lnTo>
                  <a:lnTo>
                    <a:pt x="35771" y="33535"/>
                  </a:lnTo>
                  <a:lnTo>
                    <a:pt x="31125" y="25780"/>
                  </a:lnTo>
                  <a:lnTo>
                    <a:pt x="22077" y="15090"/>
                  </a:lnTo>
                  <a:lnTo>
                    <a:pt x="10933" y="5239"/>
                  </a:lnTo>
                  <a:lnTo>
                    <a:pt x="0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05011" y="2373065"/>
          <a:ext cx="1647189" cy="198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875"/>
                <a:gridCol w="899794"/>
                <a:gridCol w="449580"/>
              </a:tblGrid>
              <a:tr h="1800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315"/>
                        </a:lnSpc>
                      </a:pPr>
                      <a:r>
                        <a:rPr dirty="0" baseline="7936" sz="2100" spc="60" i="1">
                          <a:latin typeface="LM Sans 12"/>
                          <a:cs typeface="LM Sans 12"/>
                        </a:rPr>
                        <a:t>w</a:t>
                      </a:r>
                      <a:r>
                        <a:rPr dirty="0" sz="1000" spc="40" i="1">
                          <a:latin typeface="LM Sans 10"/>
                          <a:cs typeface="LM Sans 10"/>
                        </a:rPr>
                        <a:t>n</a:t>
                      </a:r>
                      <a:r>
                        <a:rPr dirty="0" sz="1000" spc="40" i="1">
                          <a:latin typeface="Arial"/>
                          <a:cs typeface="Arial"/>
                        </a:rPr>
                        <a:t>−</a:t>
                      </a:r>
                      <a:r>
                        <a:rPr dirty="0" sz="1000" spc="4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962757" y="2321493"/>
            <a:ext cx="8464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400" spc="30" i="1">
                <a:latin typeface="LM Sans 12"/>
                <a:cs typeface="LM Sans 12"/>
              </a:rPr>
              <a:t>W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40" i="1">
                <a:latin typeface="LM Sans 12"/>
                <a:cs typeface="LM Sans 12"/>
              </a:rPr>
              <a:t>w</a:t>
            </a:r>
            <a:r>
              <a:rPr dirty="0" baseline="-11111" sz="1500" spc="60" i="1">
                <a:latin typeface="LM Sans 10"/>
                <a:cs typeface="LM Sans 10"/>
              </a:rPr>
              <a:t>n</a:t>
            </a:r>
            <a:r>
              <a:rPr dirty="0" baseline="-11111" sz="1500" spc="60" i="1">
                <a:latin typeface="Arial"/>
                <a:cs typeface="Arial"/>
              </a:rPr>
              <a:t>−</a:t>
            </a:r>
            <a:r>
              <a:rPr dirty="0" baseline="-11111" sz="1500" spc="60">
                <a:latin typeface="Arial"/>
                <a:cs typeface="Arial"/>
              </a:rPr>
              <a:t>1</a:t>
            </a:r>
            <a:endParaRPr baseline="-11111" sz="15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5473" y="58134"/>
            <a:ext cx="205867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5">
                <a:solidFill>
                  <a:srgbClr val="3333B2"/>
                </a:solidFill>
              </a:rPr>
              <a:t>Same</a:t>
            </a:r>
            <a:r>
              <a:rPr dirty="0" sz="2050" spc="-55">
                <a:solidFill>
                  <a:srgbClr val="3333B2"/>
                </a:solidFill>
              </a:rPr>
              <a:t> </a:t>
            </a:r>
            <a:r>
              <a:rPr dirty="0" sz="2050" spc="-120">
                <a:solidFill>
                  <a:srgbClr val="3333B2"/>
                </a:solidFill>
              </a:rPr>
              <a:t>Subproblems?</a:t>
            </a:r>
            <a:endParaRPr sz="205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5006" y="1653056"/>
          <a:ext cx="2547620" cy="198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/>
                <a:gridCol w="899794"/>
                <a:gridCol w="899794"/>
              </a:tblGrid>
              <a:tr h="1800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315"/>
                        </a:lnSpc>
                      </a:pPr>
                      <a:r>
                        <a:rPr dirty="0" baseline="7936" sz="2100" spc="60" i="1">
                          <a:latin typeface="LM Sans 12"/>
                          <a:cs typeface="LM Sans 12"/>
                        </a:rPr>
                        <a:t>w</a:t>
                      </a:r>
                      <a:r>
                        <a:rPr dirty="0" sz="1000" spc="40" i="1">
                          <a:latin typeface="LM Sans 10"/>
                          <a:cs typeface="LM Sans 10"/>
                        </a:rPr>
                        <a:t>n</a:t>
                      </a:r>
                      <a:r>
                        <a:rPr dirty="0" sz="1000" spc="40" i="1">
                          <a:latin typeface="Arial"/>
                          <a:cs typeface="Arial"/>
                        </a:rPr>
                        <a:t>−</a:t>
                      </a:r>
                      <a:r>
                        <a:rPr dirty="0" sz="1000" spc="4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438156" y="1620428"/>
            <a:ext cx="19304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 i="1">
                <a:latin typeface="LM Sans 12"/>
                <a:cs typeface="LM Sans 12"/>
              </a:rPr>
              <a:t>W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81050" y="1932059"/>
            <a:ext cx="86360" cy="360045"/>
            <a:chOff x="2081050" y="1932059"/>
            <a:chExt cx="86360" cy="360045"/>
          </a:xfrm>
        </p:grpSpPr>
        <p:sp>
          <p:nvSpPr>
            <p:cNvPr id="6" name="object 6"/>
            <p:cNvSpPr/>
            <p:nvPr/>
          </p:nvSpPr>
          <p:spPr>
            <a:xfrm>
              <a:off x="2124021" y="1932059"/>
              <a:ext cx="0" cy="346710"/>
            </a:xfrm>
            <a:custGeom>
              <a:avLst/>
              <a:gdLst/>
              <a:ahLst/>
              <a:cxnLst/>
              <a:rect l="l" t="t" r="r" b="b"/>
              <a:pathLst>
                <a:path w="0" h="346710">
                  <a:moveTo>
                    <a:pt x="0" y="0"/>
                  </a:moveTo>
                  <a:lnTo>
                    <a:pt x="0" y="346097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88250" y="2251329"/>
              <a:ext cx="71755" cy="33655"/>
            </a:xfrm>
            <a:custGeom>
              <a:avLst/>
              <a:gdLst/>
              <a:ahLst/>
              <a:cxnLst/>
              <a:rect l="l" t="t" r="r" b="b"/>
              <a:pathLst>
                <a:path w="71755" h="33655">
                  <a:moveTo>
                    <a:pt x="71542" y="0"/>
                  </a:moveTo>
                  <a:lnTo>
                    <a:pt x="60608" y="5239"/>
                  </a:lnTo>
                  <a:lnTo>
                    <a:pt x="49464" y="15090"/>
                  </a:lnTo>
                  <a:lnTo>
                    <a:pt x="40417" y="25780"/>
                  </a:lnTo>
                  <a:lnTo>
                    <a:pt x="35771" y="33535"/>
                  </a:lnTo>
                  <a:lnTo>
                    <a:pt x="31125" y="25780"/>
                  </a:lnTo>
                  <a:lnTo>
                    <a:pt x="22077" y="15090"/>
                  </a:lnTo>
                  <a:lnTo>
                    <a:pt x="10933" y="5239"/>
                  </a:lnTo>
                  <a:lnTo>
                    <a:pt x="0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05011" y="2373065"/>
          <a:ext cx="1647189" cy="198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875"/>
                <a:gridCol w="899794"/>
                <a:gridCol w="449580"/>
              </a:tblGrid>
              <a:tr h="1800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315"/>
                        </a:lnSpc>
                      </a:pPr>
                      <a:r>
                        <a:rPr dirty="0" baseline="7936" sz="2100" spc="60" i="1">
                          <a:latin typeface="LM Sans 12"/>
                          <a:cs typeface="LM Sans 12"/>
                        </a:rPr>
                        <a:t>w</a:t>
                      </a:r>
                      <a:r>
                        <a:rPr dirty="0" sz="1000" spc="40" i="1">
                          <a:latin typeface="LM Sans 10"/>
                          <a:cs typeface="LM Sans 10"/>
                        </a:rPr>
                        <a:t>n</a:t>
                      </a:r>
                      <a:r>
                        <a:rPr dirty="0" sz="1000" spc="40" i="1">
                          <a:latin typeface="Arial"/>
                          <a:cs typeface="Arial"/>
                        </a:rPr>
                        <a:t>−</a:t>
                      </a:r>
                      <a:r>
                        <a:rPr dirty="0" sz="1000" spc="4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962757" y="2321493"/>
            <a:ext cx="8464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400" spc="30" i="1">
                <a:latin typeface="LM Sans 12"/>
                <a:cs typeface="LM Sans 12"/>
              </a:rPr>
              <a:t>W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40" i="1">
                <a:latin typeface="LM Sans 12"/>
                <a:cs typeface="LM Sans 12"/>
              </a:rPr>
              <a:t>w</a:t>
            </a:r>
            <a:r>
              <a:rPr dirty="0" baseline="-11111" sz="1500" spc="60" i="1">
                <a:latin typeface="LM Sans 10"/>
                <a:cs typeface="LM Sans 10"/>
              </a:rPr>
              <a:t>n</a:t>
            </a:r>
            <a:r>
              <a:rPr dirty="0" baseline="-11111" sz="1500" spc="60" i="1">
                <a:latin typeface="Arial"/>
                <a:cs typeface="Arial"/>
              </a:rPr>
              <a:t>−</a:t>
            </a:r>
            <a:r>
              <a:rPr dirty="0" baseline="-11111" sz="1500" spc="60">
                <a:latin typeface="Arial"/>
                <a:cs typeface="Arial"/>
              </a:rPr>
              <a:t>1</a:t>
            </a:r>
            <a:endParaRPr baseline="-11111" sz="15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61" y="58134"/>
            <a:ext cx="13100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95">
                <a:solidFill>
                  <a:srgbClr val="3333B2"/>
                </a:solidFill>
              </a:rPr>
              <a:t>Sub</a:t>
            </a:r>
            <a:r>
              <a:rPr dirty="0" sz="2050" spc="-155">
                <a:solidFill>
                  <a:srgbClr val="3333B2"/>
                </a:solidFill>
              </a:rPr>
              <a:t>p</a:t>
            </a:r>
            <a:r>
              <a:rPr dirty="0" sz="2050" spc="-165">
                <a:solidFill>
                  <a:srgbClr val="3333B2"/>
                </a:solidFill>
              </a:rPr>
              <a:t>roblems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95371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57139" y="1140840"/>
          <a:ext cx="2547620" cy="198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/>
                <a:gridCol w="899794"/>
                <a:gridCol w="899794"/>
              </a:tblGrid>
              <a:tr h="1800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315"/>
                        </a:lnSpc>
                      </a:pPr>
                      <a:r>
                        <a:rPr dirty="0" baseline="7936" sz="2100" spc="60" i="1">
                          <a:latin typeface="LM Sans 12"/>
                          <a:cs typeface="LM Sans 12"/>
                        </a:rPr>
                        <a:t>w</a:t>
                      </a:r>
                      <a:r>
                        <a:rPr dirty="0" sz="1000" spc="40" i="1">
                          <a:latin typeface="LM Sans 10"/>
                          <a:cs typeface="LM Sans 10"/>
                        </a:rPr>
                        <a:t>n</a:t>
                      </a:r>
                      <a:r>
                        <a:rPr dirty="0" sz="1000" spc="40" i="1">
                          <a:latin typeface="Arial"/>
                          <a:cs typeface="Arial"/>
                        </a:rPr>
                        <a:t>−</a:t>
                      </a:r>
                      <a:r>
                        <a:rPr dirty="0" sz="1000" spc="4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53300" y="785980"/>
            <a:ext cx="3634104" cy="130746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540"/>
              </a:spcBef>
            </a:pPr>
            <a:r>
              <a:rPr dirty="0" sz="1400" spc="-60">
                <a:latin typeface="Trebuchet MS"/>
                <a:cs typeface="Trebuchet MS"/>
              </a:rPr>
              <a:t>If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0">
                <a:latin typeface="Trebuchet MS"/>
                <a:cs typeface="Trebuchet MS"/>
              </a:rPr>
              <a:t>last </a:t>
            </a:r>
            <a:r>
              <a:rPr dirty="0" sz="1400" spc="-95">
                <a:latin typeface="Trebuchet MS"/>
                <a:cs typeface="Trebuchet MS"/>
              </a:rPr>
              <a:t>item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90">
                <a:latin typeface="Trebuchet MS"/>
                <a:cs typeface="Trebuchet MS"/>
              </a:rPr>
              <a:t>taken </a:t>
            </a:r>
            <a:r>
              <a:rPr dirty="0" sz="1400" spc="-70">
                <a:latin typeface="Trebuchet MS"/>
                <a:cs typeface="Trebuchet MS"/>
              </a:rPr>
              <a:t>into </a:t>
            </a:r>
            <a:r>
              <a:rPr dirty="0" sz="1400" spc="-75">
                <a:latin typeface="Trebuchet MS"/>
                <a:cs typeface="Trebuchet MS"/>
              </a:rPr>
              <a:t>an optimal</a:t>
            </a:r>
            <a:r>
              <a:rPr dirty="0" sz="1400" spc="-9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solution:</a:t>
            </a:r>
            <a:endParaRPr sz="1400">
              <a:latin typeface="Trebuchet MS"/>
              <a:cs typeface="Trebuchet MS"/>
            </a:endParaRPr>
          </a:p>
          <a:p>
            <a:pPr algn="r" marR="459105">
              <a:lnSpc>
                <a:spcPct val="100000"/>
              </a:lnSpc>
              <a:spcBef>
                <a:spcPts val="450"/>
              </a:spcBef>
            </a:pPr>
            <a:r>
              <a:rPr dirty="0" sz="1400" spc="30" i="1">
                <a:latin typeface="LM Sans 12"/>
                <a:cs typeface="LM Sans 12"/>
              </a:rPr>
              <a:t>W</a:t>
            </a:r>
            <a:endParaRPr sz="1400">
              <a:latin typeface="LM Sans 12"/>
              <a:cs typeface="LM Sans 12"/>
            </a:endParaRPr>
          </a:p>
          <a:p>
            <a:pPr marL="63500" marR="71755">
              <a:lnSpc>
                <a:spcPct val="100800"/>
              </a:lnSpc>
              <a:spcBef>
                <a:spcPts val="755"/>
              </a:spcBef>
            </a:pPr>
            <a:r>
              <a:rPr dirty="0" sz="1400" spc="-85">
                <a:latin typeface="Trebuchet MS"/>
                <a:cs typeface="Trebuchet MS"/>
              </a:rPr>
              <a:t>then what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105">
                <a:latin typeface="Trebuchet MS"/>
                <a:cs typeface="Trebuchet MS"/>
              </a:rPr>
              <a:t>left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75">
                <a:latin typeface="Trebuchet MS"/>
                <a:cs typeface="Trebuchet MS"/>
              </a:rPr>
              <a:t>an optimal </a:t>
            </a:r>
            <a:r>
              <a:rPr dirty="0" sz="1400" spc="-70">
                <a:latin typeface="Trebuchet MS"/>
                <a:cs typeface="Trebuchet MS"/>
              </a:rPr>
              <a:t>solution </a:t>
            </a:r>
            <a:r>
              <a:rPr dirty="0" sz="1400" spc="-100">
                <a:latin typeface="Trebuchet MS"/>
                <a:cs typeface="Trebuchet MS"/>
              </a:rPr>
              <a:t>for </a:t>
            </a:r>
            <a:r>
              <a:rPr dirty="0" sz="1400" spc="-80">
                <a:latin typeface="Trebuchet MS"/>
                <a:cs typeface="Trebuchet MS"/>
              </a:rPr>
              <a:t>a  </a:t>
            </a:r>
            <a:r>
              <a:rPr dirty="0" sz="1400" spc="-65">
                <a:latin typeface="Trebuchet MS"/>
                <a:cs typeface="Trebuchet MS"/>
              </a:rPr>
              <a:t>knapsack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75">
                <a:latin typeface="Trebuchet MS"/>
                <a:cs typeface="Trebuchet MS"/>
              </a:rPr>
              <a:t>total </a:t>
            </a:r>
            <a:r>
              <a:rPr dirty="0" sz="1400" spc="-90">
                <a:latin typeface="Trebuchet MS"/>
                <a:cs typeface="Trebuchet MS"/>
              </a:rPr>
              <a:t>weight </a:t>
            </a:r>
            <a:r>
              <a:rPr dirty="0" sz="1400" spc="30" i="1">
                <a:latin typeface="LM Sans 12"/>
                <a:cs typeface="LM Sans 12"/>
              </a:rPr>
              <a:t>W </a:t>
            </a:r>
            <a:r>
              <a:rPr dirty="0" sz="1400" spc="295" i="1">
                <a:latin typeface="Arial"/>
                <a:cs typeface="Arial"/>
              </a:rPr>
              <a:t>− </a:t>
            </a:r>
            <a:r>
              <a:rPr dirty="0" sz="1400" spc="40" i="1">
                <a:latin typeface="LM Sans 12"/>
                <a:cs typeface="LM Sans 12"/>
              </a:rPr>
              <a:t>w</a:t>
            </a:r>
            <a:r>
              <a:rPr dirty="0" baseline="-11111" sz="1500" spc="60" i="1">
                <a:latin typeface="LM Sans 10"/>
                <a:cs typeface="LM Sans 10"/>
              </a:rPr>
              <a:t>n</a:t>
            </a:r>
            <a:r>
              <a:rPr dirty="0" baseline="-11111" sz="1500" spc="60" i="1">
                <a:latin typeface="Arial"/>
                <a:cs typeface="Arial"/>
              </a:rPr>
              <a:t>−</a:t>
            </a:r>
            <a:r>
              <a:rPr dirty="0" baseline="-11111" sz="1500" spc="60">
                <a:latin typeface="Arial"/>
                <a:cs typeface="Arial"/>
              </a:rPr>
              <a:t>1 </a:t>
            </a:r>
            <a:r>
              <a:rPr dirty="0" sz="1400" spc="-55">
                <a:latin typeface="Trebuchet MS"/>
                <a:cs typeface="Trebuchet MS"/>
              </a:rPr>
              <a:t>using </a:t>
            </a:r>
            <a:r>
              <a:rPr dirty="0" sz="1400" spc="-85">
                <a:latin typeface="Trebuchet MS"/>
                <a:cs typeface="Trebuchet MS"/>
              </a:rPr>
              <a:t>items  </a:t>
            </a:r>
            <a:r>
              <a:rPr dirty="0" sz="1400" spc="-25">
                <a:latin typeface="Trebuchet MS"/>
                <a:cs typeface="Trebuchet MS"/>
              </a:rPr>
              <a:t>0</a:t>
            </a:r>
            <a:r>
              <a:rPr dirty="0" sz="1400" spc="-25" i="1">
                <a:latin typeface="LM Sans 12"/>
                <a:cs typeface="LM Sans 12"/>
              </a:rPr>
              <a:t>,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1</a:t>
            </a:r>
            <a:r>
              <a:rPr dirty="0" sz="1400" spc="-2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15" i="1">
                <a:latin typeface="LM Sans 12"/>
                <a:cs typeface="LM Sans 12"/>
              </a:rPr>
              <a:t>n</a:t>
            </a:r>
            <a:r>
              <a:rPr dirty="0" sz="1400" spc="-114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2.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61" y="58134"/>
            <a:ext cx="13100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95">
                <a:solidFill>
                  <a:srgbClr val="3333B2"/>
                </a:solidFill>
              </a:rPr>
              <a:t>Sub</a:t>
            </a:r>
            <a:r>
              <a:rPr dirty="0" sz="2050" spc="-155">
                <a:solidFill>
                  <a:srgbClr val="3333B2"/>
                </a:solidFill>
              </a:rPr>
              <a:t>p</a:t>
            </a:r>
            <a:r>
              <a:rPr dirty="0" sz="2050" spc="-165">
                <a:solidFill>
                  <a:srgbClr val="3333B2"/>
                </a:solidFill>
              </a:rPr>
              <a:t>roblems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95371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57139" y="1140840"/>
          <a:ext cx="2547620" cy="198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/>
                <a:gridCol w="899794"/>
                <a:gridCol w="899794"/>
              </a:tblGrid>
              <a:tr h="1800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315"/>
                        </a:lnSpc>
                      </a:pPr>
                      <a:r>
                        <a:rPr dirty="0" baseline="7936" sz="2100" spc="60" i="1">
                          <a:latin typeface="LM Sans 12"/>
                          <a:cs typeface="LM Sans 12"/>
                        </a:rPr>
                        <a:t>w</a:t>
                      </a:r>
                      <a:r>
                        <a:rPr dirty="0" sz="1000" spc="40" i="1">
                          <a:latin typeface="LM Sans 10"/>
                          <a:cs typeface="LM Sans 10"/>
                        </a:rPr>
                        <a:t>n</a:t>
                      </a:r>
                      <a:r>
                        <a:rPr dirty="0" sz="1000" spc="40" i="1">
                          <a:latin typeface="Arial"/>
                          <a:cs typeface="Arial"/>
                        </a:rPr>
                        <a:t>−</a:t>
                      </a:r>
                      <a:r>
                        <a:rPr dirty="0" sz="1000" spc="4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8"/>
                      </a:solidFill>
                      <a:prstDash val="solid"/>
                    </a:lnL>
                    <a:lnR w="19050">
                      <a:solidFill>
                        <a:srgbClr val="006EB8"/>
                      </a:solidFill>
                      <a:prstDash val="solid"/>
                    </a:lnR>
                    <a:lnT w="19050">
                      <a:solidFill>
                        <a:srgbClr val="006EB8"/>
                      </a:solidFill>
                      <a:prstDash val="solid"/>
                    </a:lnT>
                    <a:lnB w="19050">
                      <a:solidFill>
                        <a:srgbClr val="006EB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40600" y="785980"/>
            <a:ext cx="3659504" cy="199072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540"/>
              </a:spcBef>
            </a:pPr>
            <a:r>
              <a:rPr dirty="0" sz="1400" spc="-60">
                <a:latin typeface="Trebuchet MS"/>
                <a:cs typeface="Trebuchet MS"/>
              </a:rPr>
              <a:t>If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0">
                <a:latin typeface="Trebuchet MS"/>
                <a:cs typeface="Trebuchet MS"/>
              </a:rPr>
              <a:t>last </a:t>
            </a:r>
            <a:r>
              <a:rPr dirty="0" sz="1400" spc="-95">
                <a:latin typeface="Trebuchet MS"/>
                <a:cs typeface="Trebuchet MS"/>
              </a:rPr>
              <a:t>item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90">
                <a:latin typeface="Trebuchet MS"/>
                <a:cs typeface="Trebuchet MS"/>
              </a:rPr>
              <a:t>taken </a:t>
            </a:r>
            <a:r>
              <a:rPr dirty="0" sz="1400" spc="-70">
                <a:latin typeface="Trebuchet MS"/>
                <a:cs typeface="Trebuchet MS"/>
              </a:rPr>
              <a:t>into </a:t>
            </a:r>
            <a:r>
              <a:rPr dirty="0" sz="1400" spc="-75">
                <a:latin typeface="Trebuchet MS"/>
                <a:cs typeface="Trebuchet MS"/>
              </a:rPr>
              <a:t>an optimal</a:t>
            </a:r>
            <a:r>
              <a:rPr dirty="0" sz="1400" spc="-9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solution:</a:t>
            </a:r>
            <a:endParaRPr sz="1400">
              <a:latin typeface="Trebuchet MS"/>
              <a:cs typeface="Trebuchet MS"/>
            </a:endParaRPr>
          </a:p>
          <a:p>
            <a:pPr algn="r" marR="471805">
              <a:lnSpc>
                <a:spcPct val="100000"/>
              </a:lnSpc>
              <a:spcBef>
                <a:spcPts val="450"/>
              </a:spcBef>
            </a:pPr>
            <a:r>
              <a:rPr dirty="0" sz="1400" spc="30" i="1">
                <a:latin typeface="LM Sans 12"/>
                <a:cs typeface="LM Sans 12"/>
              </a:rPr>
              <a:t>W</a:t>
            </a:r>
            <a:endParaRPr sz="1400">
              <a:latin typeface="LM Sans 12"/>
              <a:cs typeface="LM Sans 12"/>
            </a:endParaRPr>
          </a:p>
          <a:p>
            <a:pPr marL="76200" marR="84455">
              <a:lnSpc>
                <a:spcPct val="100800"/>
              </a:lnSpc>
              <a:spcBef>
                <a:spcPts val="755"/>
              </a:spcBef>
            </a:pPr>
            <a:r>
              <a:rPr dirty="0" sz="1400" spc="-85">
                <a:latin typeface="Trebuchet MS"/>
                <a:cs typeface="Trebuchet MS"/>
              </a:rPr>
              <a:t>then what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105">
                <a:latin typeface="Trebuchet MS"/>
                <a:cs typeface="Trebuchet MS"/>
              </a:rPr>
              <a:t>left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75">
                <a:latin typeface="Trebuchet MS"/>
                <a:cs typeface="Trebuchet MS"/>
              </a:rPr>
              <a:t>an optimal </a:t>
            </a:r>
            <a:r>
              <a:rPr dirty="0" sz="1400" spc="-70">
                <a:latin typeface="Trebuchet MS"/>
                <a:cs typeface="Trebuchet MS"/>
              </a:rPr>
              <a:t>solution </a:t>
            </a:r>
            <a:r>
              <a:rPr dirty="0" sz="1400" spc="-100">
                <a:latin typeface="Trebuchet MS"/>
                <a:cs typeface="Trebuchet MS"/>
              </a:rPr>
              <a:t>for </a:t>
            </a:r>
            <a:r>
              <a:rPr dirty="0" sz="1400" spc="-80">
                <a:latin typeface="Trebuchet MS"/>
                <a:cs typeface="Trebuchet MS"/>
              </a:rPr>
              <a:t>a  </a:t>
            </a:r>
            <a:r>
              <a:rPr dirty="0" sz="1400" spc="-65">
                <a:latin typeface="Trebuchet MS"/>
                <a:cs typeface="Trebuchet MS"/>
              </a:rPr>
              <a:t>knapsack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75">
                <a:latin typeface="Trebuchet MS"/>
                <a:cs typeface="Trebuchet MS"/>
              </a:rPr>
              <a:t>total </a:t>
            </a:r>
            <a:r>
              <a:rPr dirty="0" sz="1400" spc="-90">
                <a:latin typeface="Trebuchet MS"/>
                <a:cs typeface="Trebuchet MS"/>
              </a:rPr>
              <a:t>weight </a:t>
            </a:r>
            <a:r>
              <a:rPr dirty="0" sz="1400" spc="30" i="1">
                <a:latin typeface="LM Sans 12"/>
                <a:cs typeface="LM Sans 12"/>
              </a:rPr>
              <a:t>W </a:t>
            </a:r>
            <a:r>
              <a:rPr dirty="0" sz="1400" spc="295" i="1">
                <a:latin typeface="Arial"/>
                <a:cs typeface="Arial"/>
              </a:rPr>
              <a:t>− </a:t>
            </a:r>
            <a:r>
              <a:rPr dirty="0" sz="1400" spc="40" i="1">
                <a:latin typeface="LM Sans 12"/>
                <a:cs typeface="LM Sans 12"/>
              </a:rPr>
              <a:t>w</a:t>
            </a:r>
            <a:r>
              <a:rPr dirty="0" baseline="-11111" sz="1500" spc="60" i="1">
                <a:latin typeface="LM Sans 10"/>
                <a:cs typeface="LM Sans 10"/>
              </a:rPr>
              <a:t>n</a:t>
            </a:r>
            <a:r>
              <a:rPr dirty="0" baseline="-11111" sz="1500" spc="60" i="1">
                <a:latin typeface="Arial"/>
                <a:cs typeface="Arial"/>
              </a:rPr>
              <a:t>−</a:t>
            </a:r>
            <a:r>
              <a:rPr dirty="0" baseline="-11111" sz="1500" spc="60">
                <a:latin typeface="Arial"/>
                <a:cs typeface="Arial"/>
              </a:rPr>
              <a:t>1 </a:t>
            </a:r>
            <a:r>
              <a:rPr dirty="0" sz="1400" spc="-55">
                <a:latin typeface="Trebuchet MS"/>
                <a:cs typeface="Trebuchet MS"/>
              </a:rPr>
              <a:t>using </a:t>
            </a:r>
            <a:r>
              <a:rPr dirty="0" sz="1400" spc="-85">
                <a:latin typeface="Trebuchet MS"/>
                <a:cs typeface="Trebuchet MS"/>
              </a:rPr>
              <a:t>items  </a:t>
            </a:r>
            <a:r>
              <a:rPr dirty="0" sz="1400" spc="-25">
                <a:latin typeface="Trebuchet MS"/>
                <a:cs typeface="Trebuchet MS"/>
              </a:rPr>
              <a:t>0</a:t>
            </a:r>
            <a:r>
              <a:rPr dirty="0" sz="1400" spc="-25" i="1">
                <a:latin typeface="LM Sans 12"/>
                <a:cs typeface="LM Sans 12"/>
              </a:rPr>
              <a:t>,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1</a:t>
            </a:r>
            <a:r>
              <a:rPr dirty="0" sz="1400" spc="-2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15" i="1">
                <a:latin typeface="LM Sans 12"/>
                <a:cs typeface="LM Sans 12"/>
              </a:rPr>
              <a:t>n</a:t>
            </a:r>
            <a:r>
              <a:rPr dirty="0" sz="1400" spc="-114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2.</a:t>
            </a:r>
            <a:endParaRPr sz="1400">
              <a:latin typeface="Trebuchet MS"/>
              <a:cs typeface="Trebuchet MS"/>
            </a:endParaRPr>
          </a:p>
          <a:p>
            <a:pPr marL="76200" marR="146050">
              <a:lnSpc>
                <a:spcPct val="100800"/>
              </a:lnSpc>
              <a:spcBef>
                <a:spcPts val="300"/>
              </a:spcBef>
            </a:pPr>
            <a:r>
              <a:rPr dirty="0" sz="1400" spc="-60">
                <a:latin typeface="Trebuchet MS"/>
                <a:cs typeface="Trebuchet MS"/>
              </a:rPr>
              <a:t>If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0">
                <a:latin typeface="Trebuchet MS"/>
                <a:cs typeface="Trebuchet MS"/>
              </a:rPr>
              <a:t>last </a:t>
            </a:r>
            <a:r>
              <a:rPr dirty="0" sz="1400" spc="-95">
                <a:latin typeface="Trebuchet MS"/>
                <a:cs typeface="Trebuchet MS"/>
              </a:rPr>
              <a:t>item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70">
                <a:latin typeface="Trebuchet MS"/>
                <a:cs typeface="Trebuchet MS"/>
              </a:rPr>
              <a:t>not </a:t>
            </a:r>
            <a:r>
              <a:rPr dirty="0" sz="1400" spc="-100">
                <a:latin typeface="Trebuchet MS"/>
                <a:cs typeface="Trebuchet MS"/>
              </a:rPr>
              <a:t>used, </a:t>
            </a:r>
            <a:r>
              <a:rPr dirty="0" sz="1400" spc="-85">
                <a:latin typeface="Trebuchet MS"/>
                <a:cs typeface="Trebuchet MS"/>
              </a:rPr>
              <a:t>then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105">
                <a:latin typeface="Trebuchet MS"/>
                <a:cs typeface="Trebuchet MS"/>
              </a:rPr>
              <a:t>whole  </a:t>
            </a:r>
            <a:r>
              <a:rPr dirty="0" sz="1400" spc="-65">
                <a:latin typeface="Trebuchet MS"/>
                <a:cs typeface="Trebuchet MS"/>
              </a:rPr>
              <a:t>knapsack must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105">
                <a:latin typeface="Trebuchet MS"/>
                <a:cs typeface="Trebuchet MS"/>
              </a:rPr>
              <a:t>filled </a:t>
            </a:r>
            <a:r>
              <a:rPr dirty="0" sz="1400" spc="-70">
                <a:latin typeface="Trebuchet MS"/>
                <a:cs typeface="Trebuchet MS"/>
              </a:rPr>
              <a:t>in </a:t>
            </a:r>
            <a:r>
              <a:rPr dirty="0" sz="1400" spc="-75">
                <a:latin typeface="Trebuchet MS"/>
                <a:cs typeface="Trebuchet MS"/>
              </a:rPr>
              <a:t>optimally </a:t>
            </a:r>
            <a:r>
              <a:rPr dirty="0" sz="1400" spc="-80">
                <a:latin typeface="Trebuchet MS"/>
                <a:cs typeface="Trebuchet MS"/>
              </a:rPr>
              <a:t>with </a:t>
            </a:r>
            <a:r>
              <a:rPr dirty="0" sz="1400" spc="-85">
                <a:latin typeface="Trebuchet MS"/>
                <a:cs typeface="Trebuchet MS"/>
              </a:rPr>
              <a:t>items  </a:t>
            </a:r>
            <a:r>
              <a:rPr dirty="0" sz="1400" spc="-25">
                <a:latin typeface="Trebuchet MS"/>
                <a:cs typeface="Trebuchet MS"/>
              </a:rPr>
              <a:t>0</a:t>
            </a:r>
            <a:r>
              <a:rPr dirty="0" sz="1400" spc="-25" i="1">
                <a:latin typeface="LM Sans 12"/>
                <a:cs typeface="LM Sans 12"/>
              </a:rPr>
              <a:t>,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1</a:t>
            </a:r>
            <a:r>
              <a:rPr dirty="0" sz="1400" spc="-2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15" i="1">
                <a:latin typeface="LM Sans 12"/>
                <a:cs typeface="LM Sans 12"/>
              </a:rPr>
              <a:t>n</a:t>
            </a:r>
            <a:r>
              <a:rPr dirty="0" sz="1400" spc="-114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2.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8640" y="221829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61" y="58134"/>
            <a:ext cx="13100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95">
                <a:solidFill>
                  <a:srgbClr val="3333B2"/>
                </a:solidFill>
              </a:rPr>
              <a:t>Sub</a:t>
            </a:r>
            <a:r>
              <a:rPr dirty="0" sz="2050" spc="-155">
                <a:solidFill>
                  <a:srgbClr val="3333B2"/>
                </a:solidFill>
              </a:rPr>
              <a:t>p</a:t>
            </a:r>
            <a:r>
              <a:rPr dirty="0" sz="2050" spc="-165">
                <a:solidFill>
                  <a:srgbClr val="3333B2"/>
                </a:solidFill>
              </a:rPr>
              <a:t>roblems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87146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755520"/>
            <a:ext cx="3537585" cy="674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65">
                <a:latin typeface="Trebuchet MS"/>
                <a:cs typeface="Trebuchet MS"/>
              </a:rPr>
              <a:t>For </a:t>
            </a:r>
            <a:r>
              <a:rPr dirty="0" sz="1400" spc="-55">
                <a:latin typeface="Trebuchet MS"/>
                <a:cs typeface="Trebuchet MS"/>
              </a:rPr>
              <a:t>0 </a:t>
            </a:r>
            <a:r>
              <a:rPr dirty="0" sz="1400" spc="345" i="1">
                <a:latin typeface="Arial"/>
                <a:cs typeface="Arial"/>
              </a:rPr>
              <a:t>≤ </a:t>
            </a:r>
            <a:r>
              <a:rPr dirty="0" sz="1400" spc="15" i="1">
                <a:latin typeface="LM Sans 12"/>
                <a:cs typeface="LM Sans 12"/>
              </a:rPr>
              <a:t>u </a:t>
            </a:r>
            <a:r>
              <a:rPr dirty="0" sz="1400" spc="345" i="1">
                <a:latin typeface="Arial"/>
                <a:cs typeface="Arial"/>
              </a:rPr>
              <a:t>≤ </a:t>
            </a:r>
            <a:r>
              <a:rPr dirty="0" sz="1400" spc="30" i="1">
                <a:latin typeface="LM Sans 12"/>
                <a:cs typeface="LM Sans 12"/>
              </a:rPr>
              <a:t>W </a:t>
            </a:r>
            <a:r>
              <a:rPr dirty="0" sz="1400" spc="-75">
                <a:latin typeface="Trebuchet MS"/>
                <a:cs typeface="Trebuchet MS"/>
              </a:rPr>
              <a:t>and </a:t>
            </a:r>
            <a:r>
              <a:rPr dirty="0" sz="1400" spc="-55">
                <a:latin typeface="Trebuchet MS"/>
                <a:cs typeface="Trebuchet MS"/>
              </a:rPr>
              <a:t>0 </a:t>
            </a:r>
            <a:r>
              <a:rPr dirty="0" sz="1400" spc="345" i="1">
                <a:latin typeface="Arial"/>
                <a:cs typeface="Arial"/>
              </a:rPr>
              <a:t>≤ 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345" i="1">
                <a:latin typeface="Arial"/>
                <a:cs typeface="Arial"/>
              </a:rPr>
              <a:t>≤ </a:t>
            </a:r>
            <a:r>
              <a:rPr dirty="0" sz="1400" spc="-45" i="1">
                <a:latin typeface="LM Sans 12"/>
                <a:cs typeface="LM Sans 12"/>
              </a:rPr>
              <a:t>n</a:t>
            </a:r>
            <a:r>
              <a:rPr dirty="0" sz="1400" spc="-45">
                <a:latin typeface="Trebuchet MS"/>
                <a:cs typeface="Trebuchet MS"/>
              </a:rPr>
              <a:t>, </a:t>
            </a:r>
            <a:r>
              <a:rPr dirty="0" sz="1400" spc="30" i="1">
                <a:latin typeface="LM Sans 12"/>
                <a:cs typeface="LM Sans 12"/>
              </a:rPr>
              <a:t>value</a:t>
            </a:r>
            <a:r>
              <a:rPr dirty="0" sz="1400" spc="30">
                <a:latin typeface="LM Sans 12"/>
                <a:cs typeface="LM Sans 12"/>
              </a:rPr>
              <a:t>(</a:t>
            </a:r>
            <a:r>
              <a:rPr dirty="0" sz="1400" spc="30" i="1">
                <a:latin typeface="LM Sans 12"/>
                <a:cs typeface="LM Sans 12"/>
              </a:rPr>
              <a:t>u, 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10">
                <a:latin typeface="LM Sans 12"/>
                <a:cs typeface="LM Sans 12"/>
              </a:rPr>
              <a:t>) </a:t>
            </a:r>
            <a:r>
              <a:rPr dirty="0" sz="1400" spc="-60">
                <a:latin typeface="Trebuchet MS"/>
                <a:cs typeface="Trebuchet MS"/>
              </a:rPr>
              <a:t>is 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0">
                <a:latin typeface="Trebuchet MS"/>
                <a:cs typeface="Trebuchet MS"/>
              </a:rPr>
              <a:t>maximum </a:t>
            </a:r>
            <a:r>
              <a:rPr dirty="0" sz="1400" spc="-95">
                <a:latin typeface="Trebuchet MS"/>
                <a:cs typeface="Trebuchet MS"/>
              </a:rPr>
              <a:t>value achievable </a:t>
            </a:r>
            <a:r>
              <a:rPr dirty="0" sz="1400" spc="-55">
                <a:latin typeface="Trebuchet MS"/>
                <a:cs typeface="Trebuchet MS"/>
              </a:rPr>
              <a:t>using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65">
                <a:latin typeface="Trebuchet MS"/>
                <a:cs typeface="Trebuchet MS"/>
              </a:rPr>
              <a:t>knapsack 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90">
                <a:latin typeface="Trebuchet MS"/>
                <a:cs typeface="Trebuchet MS"/>
              </a:rPr>
              <a:t>weight </a:t>
            </a:r>
            <a:r>
              <a:rPr dirty="0" sz="1400" spc="15" i="1">
                <a:latin typeface="LM Sans 12"/>
                <a:cs typeface="LM Sans 12"/>
              </a:rPr>
              <a:t>u </a:t>
            </a:r>
            <a:r>
              <a:rPr dirty="0" sz="1400" spc="-75">
                <a:solidFill>
                  <a:srgbClr val="006EB8"/>
                </a:solidFill>
                <a:latin typeface="Trebuchet MS"/>
                <a:cs typeface="Trebuchet MS"/>
              </a:rPr>
              <a:t>and </a:t>
            </a:r>
            <a:r>
              <a:rPr dirty="0" sz="1400" spc="-95">
                <a:solidFill>
                  <a:srgbClr val="006EB8"/>
                </a:solidFill>
                <a:latin typeface="Trebuchet MS"/>
                <a:cs typeface="Trebuchet MS"/>
              </a:rPr>
              <a:t>the </a:t>
            </a:r>
            <a:r>
              <a:rPr dirty="0" sz="1400" spc="-80">
                <a:solidFill>
                  <a:srgbClr val="006EB8"/>
                </a:solidFill>
                <a:latin typeface="Trebuchet MS"/>
                <a:cs typeface="Trebuchet MS"/>
              </a:rPr>
              <a:t>first </a:t>
            </a:r>
            <a:r>
              <a:rPr dirty="0" sz="1400" spc="5" i="1">
                <a:solidFill>
                  <a:srgbClr val="006EB8"/>
                </a:solidFill>
                <a:latin typeface="LM Sans 12"/>
                <a:cs typeface="LM Sans 12"/>
              </a:rPr>
              <a:t>i</a:t>
            </a:r>
            <a:r>
              <a:rPr dirty="0" sz="1400" spc="-235" i="1">
                <a:solidFill>
                  <a:srgbClr val="006EB8"/>
                </a:solidFill>
                <a:latin typeface="LM Sans 12"/>
                <a:cs typeface="LM Sans 12"/>
              </a:rPr>
              <a:t> </a:t>
            </a:r>
            <a:r>
              <a:rPr dirty="0" sz="1400" spc="-95">
                <a:solidFill>
                  <a:srgbClr val="006EB8"/>
                </a:solidFill>
                <a:latin typeface="Trebuchet MS"/>
                <a:cs typeface="Trebuchet MS"/>
              </a:rPr>
              <a:t>items</a:t>
            </a:r>
            <a:r>
              <a:rPr dirty="0" sz="1400" spc="-95"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61" y="58134"/>
            <a:ext cx="13100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95">
                <a:solidFill>
                  <a:srgbClr val="3333B2"/>
                </a:solidFill>
              </a:rPr>
              <a:t>Sub</a:t>
            </a:r>
            <a:r>
              <a:rPr dirty="0" sz="2050" spc="-155">
                <a:solidFill>
                  <a:srgbClr val="3333B2"/>
                </a:solidFill>
              </a:rPr>
              <a:t>p</a:t>
            </a:r>
            <a:r>
              <a:rPr dirty="0" sz="2050" spc="-165">
                <a:solidFill>
                  <a:srgbClr val="3333B2"/>
                </a:solidFill>
              </a:rPr>
              <a:t>roblems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87146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755520"/>
            <a:ext cx="3537585" cy="9277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65">
                <a:latin typeface="Trebuchet MS"/>
                <a:cs typeface="Trebuchet MS"/>
              </a:rPr>
              <a:t>For </a:t>
            </a:r>
            <a:r>
              <a:rPr dirty="0" sz="1400" spc="-55">
                <a:latin typeface="Trebuchet MS"/>
                <a:cs typeface="Trebuchet MS"/>
              </a:rPr>
              <a:t>0 </a:t>
            </a:r>
            <a:r>
              <a:rPr dirty="0" sz="1400" spc="345" i="1">
                <a:latin typeface="Arial"/>
                <a:cs typeface="Arial"/>
              </a:rPr>
              <a:t>≤ </a:t>
            </a:r>
            <a:r>
              <a:rPr dirty="0" sz="1400" spc="15" i="1">
                <a:latin typeface="LM Sans 12"/>
                <a:cs typeface="LM Sans 12"/>
              </a:rPr>
              <a:t>u </a:t>
            </a:r>
            <a:r>
              <a:rPr dirty="0" sz="1400" spc="345" i="1">
                <a:latin typeface="Arial"/>
                <a:cs typeface="Arial"/>
              </a:rPr>
              <a:t>≤ </a:t>
            </a:r>
            <a:r>
              <a:rPr dirty="0" sz="1400" spc="30" i="1">
                <a:latin typeface="LM Sans 12"/>
                <a:cs typeface="LM Sans 12"/>
              </a:rPr>
              <a:t>W </a:t>
            </a:r>
            <a:r>
              <a:rPr dirty="0" sz="1400" spc="-75">
                <a:latin typeface="Trebuchet MS"/>
                <a:cs typeface="Trebuchet MS"/>
              </a:rPr>
              <a:t>and </a:t>
            </a:r>
            <a:r>
              <a:rPr dirty="0" sz="1400" spc="-55">
                <a:latin typeface="Trebuchet MS"/>
                <a:cs typeface="Trebuchet MS"/>
              </a:rPr>
              <a:t>0 </a:t>
            </a:r>
            <a:r>
              <a:rPr dirty="0" sz="1400" spc="345" i="1">
                <a:latin typeface="Arial"/>
                <a:cs typeface="Arial"/>
              </a:rPr>
              <a:t>≤ 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345" i="1">
                <a:latin typeface="Arial"/>
                <a:cs typeface="Arial"/>
              </a:rPr>
              <a:t>≤ </a:t>
            </a:r>
            <a:r>
              <a:rPr dirty="0" sz="1400" spc="-45" i="1">
                <a:latin typeface="LM Sans 12"/>
                <a:cs typeface="LM Sans 12"/>
              </a:rPr>
              <a:t>n</a:t>
            </a:r>
            <a:r>
              <a:rPr dirty="0" sz="1400" spc="-45">
                <a:latin typeface="Trebuchet MS"/>
                <a:cs typeface="Trebuchet MS"/>
              </a:rPr>
              <a:t>, </a:t>
            </a:r>
            <a:r>
              <a:rPr dirty="0" sz="1400" spc="30" i="1">
                <a:latin typeface="LM Sans 12"/>
                <a:cs typeface="LM Sans 12"/>
              </a:rPr>
              <a:t>value</a:t>
            </a:r>
            <a:r>
              <a:rPr dirty="0" sz="1400" spc="30">
                <a:latin typeface="LM Sans 12"/>
                <a:cs typeface="LM Sans 12"/>
              </a:rPr>
              <a:t>(</a:t>
            </a:r>
            <a:r>
              <a:rPr dirty="0" sz="1400" spc="30" i="1">
                <a:latin typeface="LM Sans 12"/>
                <a:cs typeface="LM Sans 12"/>
              </a:rPr>
              <a:t>u, 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10">
                <a:latin typeface="LM Sans 12"/>
                <a:cs typeface="LM Sans 12"/>
              </a:rPr>
              <a:t>) </a:t>
            </a:r>
            <a:r>
              <a:rPr dirty="0" sz="1400" spc="-60">
                <a:latin typeface="Trebuchet MS"/>
                <a:cs typeface="Trebuchet MS"/>
              </a:rPr>
              <a:t>is 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0">
                <a:latin typeface="Trebuchet MS"/>
                <a:cs typeface="Trebuchet MS"/>
              </a:rPr>
              <a:t>maximum </a:t>
            </a:r>
            <a:r>
              <a:rPr dirty="0" sz="1400" spc="-95">
                <a:latin typeface="Trebuchet MS"/>
                <a:cs typeface="Trebuchet MS"/>
              </a:rPr>
              <a:t>value achievable </a:t>
            </a:r>
            <a:r>
              <a:rPr dirty="0" sz="1400" spc="-55">
                <a:latin typeface="Trebuchet MS"/>
                <a:cs typeface="Trebuchet MS"/>
              </a:rPr>
              <a:t>using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65">
                <a:latin typeface="Trebuchet MS"/>
                <a:cs typeface="Trebuchet MS"/>
              </a:rPr>
              <a:t>knapsack 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90">
                <a:latin typeface="Trebuchet MS"/>
                <a:cs typeface="Trebuchet MS"/>
              </a:rPr>
              <a:t>weight </a:t>
            </a:r>
            <a:r>
              <a:rPr dirty="0" sz="1400" spc="15" i="1">
                <a:latin typeface="LM Sans 12"/>
                <a:cs typeface="LM Sans 12"/>
              </a:rPr>
              <a:t>u </a:t>
            </a:r>
            <a:r>
              <a:rPr dirty="0" sz="1400" spc="-75">
                <a:solidFill>
                  <a:srgbClr val="006EB8"/>
                </a:solidFill>
                <a:latin typeface="Trebuchet MS"/>
                <a:cs typeface="Trebuchet MS"/>
              </a:rPr>
              <a:t>and </a:t>
            </a:r>
            <a:r>
              <a:rPr dirty="0" sz="1400" spc="-95">
                <a:solidFill>
                  <a:srgbClr val="006EB8"/>
                </a:solidFill>
                <a:latin typeface="Trebuchet MS"/>
                <a:cs typeface="Trebuchet MS"/>
              </a:rPr>
              <a:t>the </a:t>
            </a:r>
            <a:r>
              <a:rPr dirty="0" sz="1400" spc="-80">
                <a:solidFill>
                  <a:srgbClr val="006EB8"/>
                </a:solidFill>
                <a:latin typeface="Trebuchet MS"/>
                <a:cs typeface="Trebuchet MS"/>
              </a:rPr>
              <a:t>first </a:t>
            </a:r>
            <a:r>
              <a:rPr dirty="0" sz="1400" spc="5" i="1">
                <a:solidFill>
                  <a:srgbClr val="006EB8"/>
                </a:solidFill>
                <a:latin typeface="LM Sans 12"/>
                <a:cs typeface="LM Sans 12"/>
              </a:rPr>
              <a:t>i</a:t>
            </a:r>
            <a:r>
              <a:rPr dirty="0" sz="1400" spc="-235" i="1">
                <a:solidFill>
                  <a:srgbClr val="006EB8"/>
                </a:solidFill>
                <a:latin typeface="LM Sans 12"/>
                <a:cs typeface="LM Sans 12"/>
              </a:rPr>
              <a:t> </a:t>
            </a:r>
            <a:r>
              <a:rPr dirty="0" sz="1400" spc="-95">
                <a:solidFill>
                  <a:srgbClr val="006EB8"/>
                </a:solidFill>
                <a:latin typeface="Trebuchet MS"/>
                <a:cs typeface="Trebuchet MS"/>
              </a:rPr>
              <a:t>items</a:t>
            </a:r>
            <a:r>
              <a:rPr dirty="0" sz="1400" spc="-95"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400" spc="-45">
                <a:latin typeface="Trebuchet MS"/>
                <a:cs typeface="Trebuchet MS"/>
              </a:rPr>
              <a:t>Base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100">
                <a:latin typeface="Trebuchet MS"/>
                <a:cs typeface="Trebuchet MS"/>
              </a:rPr>
              <a:t>case:</a:t>
            </a:r>
            <a:r>
              <a:rPr dirty="0" sz="1400" spc="180">
                <a:latin typeface="Trebuchet MS"/>
                <a:cs typeface="Trebuchet MS"/>
              </a:rPr>
              <a:t> </a:t>
            </a:r>
            <a:r>
              <a:rPr dirty="0" sz="1400" spc="30" i="1">
                <a:latin typeface="LM Sans 12"/>
                <a:cs typeface="LM Sans 12"/>
              </a:rPr>
              <a:t>value</a:t>
            </a:r>
            <a:r>
              <a:rPr dirty="0" sz="1400" spc="30">
                <a:latin typeface="LM Sans 12"/>
                <a:cs typeface="LM Sans 12"/>
              </a:rPr>
              <a:t>(</a:t>
            </a:r>
            <a:r>
              <a:rPr dirty="0" sz="1400" spc="30" i="1">
                <a:latin typeface="LM Sans 12"/>
                <a:cs typeface="LM Sans 12"/>
              </a:rPr>
              <a:t>u,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0</a:t>
            </a:r>
            <a:r>
              <a:rPr dirty="0" sz="1400" spc="-20">
                <a:latin typeface="LM Sans 12"/>
                <a:cs typeface="LM Sans 12"/>
              </a:rPr>
              <a:t>)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65">
                <a:latin typeface="LM Sans 12"/>
                <a:cs typeface="LM Sans 12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0,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15" i="1">
                <a:latin typeface="LM Sans 12"/>
                <a:cs typeface="LM Sans 12"/>
              </a:rPr>
              <a:t>value</a:t>
            </a:r>
            <a:r>
              <a:rPr dirty="0" sz="1400" spc="15">
                <a:latin typeface="LM Sans 12"/>
                <a:cs typeface="LM Sans 12"/>
              </a:rPr>
              <a:t>(</a:t>
            </a:r>
            <a:r>
              <a:rPr dirty="0" sz="1400" spc="15">
                <a:latin typeface="Trebuchet MS"/>
                <a:cs typeface="Trebuchet MS"/>
              </a:rPr>
              <a:t>0</a:t>
            </a:r>
            <a:r>
              <a:rPr dirty="0" sz="1400" spc="1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i</a:t>
            </a:r>
            <a:r>
              <a:rPr dirty="0" sz="1400" spc="-320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55469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61" y="58134"/>
            <a:ext cx="13100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95">
                <a:solidFill>
                  <a:srgbClr val="3333B2"/>
                </a:solidFill>
              </a:rPr>
              <a:t>Sub</a:t>
            </a:r>
            <a:r>
              <a:rPr dirty="0" sz="2050" spc="-155">
                <a:solidFill>
                  <a:srgbClr val="3333B2"/>
                </a:solidFill>
              </a:rPr>
              <a:t>p</a:t>
            </a:r>
            <a:r>
              <a:rPr dirty="0" sz="2050" spc="-165">
                <a:solidFill>
                  <a:srgbClr val="3333B2"/>
                </a:solidFill>
              </a:rPr>
              <a:t>roblems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87146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6000" y="755520"/>
            <a:ext cx="3632835" cy="17881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0800" marR="62865">
              <a:lnSpc>
                <a:spcPct val="100800"/>
              </a:lnSpc>
              <a:spcBef>
                <a:spcPts val="120"/>
              </a:spcBef>
            </a:pPr>
            <a:r>
              <a:rPr dirty="0" sz="1400" spc="-65">
                <a:latin typeface="Trebuchet MS"/>
                <a:cs typeface="Trebuchet MS"/>
              </a:rPr>
              <a:t>For </a:t>
            </a:r>
            <a:r>
              <a:rPr dirty="0" sz="1400" spc="-55">
                <a:latin typeface="Trebuchet MS"/>
                <a:cs typeface="Trebuchet MS"/>
              </a:rPr>
              <a:t>0 </a:t>
            </a:r>
            <a:r>
              <a:rPr dirty="0" sz="1400" spc="345" i="1">
                <a:latin typeface="Arial"/>
                <a:cs typeface="Arial"/>
              </a:rPr>
              <a:t>≤ </a:t>
            </a:r>
            <a:r>
              <a:rPr dirty="0" sz="1400" spc="15" i="1">
                <a:latin typeface="LM Sans 12"/>
                <a:cs typeface="LM Sans 12"/>
              </a:rPr>
              <a:t>u </a:t>
            </a:r>
            <a:r>
              <a:rPr dirty="0" sz="1400" spc="345" i="1">
                <a:latin typeface="Arial"/>
                <a:cs typeface="Arial"/>
              </a:rPr>
              <a:t>≤ </a:t>
            </a:r>
            <a:r>
              <a:rPr dirty="0" sz="1400" spc="30" i="1">
                <a:latin typeface="LM Sans 12"/>
                <a:cs typeface="LM Sans 12"/>
              </a:rPr>
              <a:t>W </a:t>
            </a:r>
            <a:r>
              <a:rPr dirty="0" sz="1400" spc="-75">
                <a:latin typeface="Trebuchet MS"/>
                <a:cs typeface="Trebuchet MS"/>
              </a:rPr>
              <a:t>and </a:t>
            </a:r>
            <a:r>
              <a:rPr dirty="0" sz="1400" spc="-55">
                <a:latin typeface="Trebuchet MS"/>
                <a:cs typeface="Trebuchet MS"/>
              </a:rPr>
              <a:t>0 </a:t>
            </a:r>
            <a:r>
              <a:rPr dirty="0" sz="1400" spc="345" i="1">
                <a:latin typeface="Arial"/>
                <a:cs typeface="Arial"/>
              </a:rPr>
              <a:t>≤ 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345" i="1">
                <a:latin typeface="Arial"/>
                <a:cs typeface="Arial"/>
              </a:rPr>
              <a:t>≤ </a:t>
            </a:r>
            <a:r>
              <a:rPr dirty="0" sz="1400" spc="-45" i="1">
                <a:latin typeface="LM Sans 12"/>
                <a:cs typeface="LM Sans 12"/>
              </a:rPr>
              <a:t>n</a:t>
            </a:r>
            <a:r>
              <a:rPr dirty="0" sz="1400" spc="-45">
                <a:latin typeface="Trebuchet MS"/>
                <a:cs typeface="Trebuchet MS"/>
              </a:rPr>
              <a:t>, </a:t>
            </a:r>
            <a:r>
              <a:rPr dirty="0" sz="1400" spc="30" i="1">
                <a:latin typeface="LM Sans 12"/>
                <a:cs typeface="LM Sans 12"/>
              </a:rPr>
              <a:t>value</a:t>
            </a:r>
            <a:r>
              <a:rPr dirty="0" sz="1400" spc="30">
                <a:latin typeface="LM Sans 12"/>
                <a:cs typeface="LM Sans 12"/>
              </a:rPr>
              <a:t>(</a:t>
            </a:r>
            <a:r>
              <a:rPr dirty="0" sz="1400" spc="30" i="1">
                <a:latin typeface="LM Sans 12"/>
                <a:cs typeface="LM Sans 12"/>
              </a:rPr>
              <a:t>u, 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10">
                <a:latin typeface="LM Sans 12"/>
                <a:cs typeface="LM Sans 12"/>
              </a:rPr>
              <a:t>) </a:t>
            </a:r>
            <a:r>
              <a:rPr dirty="0" sz="1400" spc="-60">
                <a:latin typeface="Trebuchet MS"/>
                <a:cs typeface="Trebuchet MS"/>
              </a:rPr>
              <a:t>is 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0">
                <a:latin typeface="Trebuchet MS"/>
                <a:cs typeface="Trebuchet MS"/>
              </a:rPr>
              <a:t>maximum </a:t>
            </a:r>
            <a:r>
              <a:rPr dirty="0" sz="1400" spc="-95">
                <a:latin typeface="Trebuchet MS"/>
                <a:cs typeface="Trebuchet MS"/>
              </a:rPr>
              <a:t>value achievable </a:t>
            </a:r>
            <a:r>
              <a:rPr dirty="0" sz="1400" spc="-55">
                <a:latin typeface="Trebuchet MS"/>
                <a:cs typeface="Trebuchet MS"/>
              </a:rPr>
              <a:t>using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65">
                <a:latin typeface="Trebuchet MS"/>
                <a:cs typeface="Trebuchet MS"/>
              </a:rPr>
              <a:t>knapsack 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90">
                <a:latin typeface="Trebuchet MS"/>
                <a:cs typeface="Trebuchet MS"/>
              </a:rPr>
              <a:t>weight </a:t>
            </a:r>
            <a:r>
              <a:rPr dirty="0" sz="1400" spc="15" i="1">
                <a:latin typeface="LM Sans 12"/>
                <a:cs typeface="LM Sans 12"/>
              </a:rPr>
              <a:t>u </a:t>
            </a:r>
            <a:r>
              <a:rPr dirty="0" sz="1400" spc="-75">
                <a:solidFill>
                  <a:srgbClr val="006EB8"/>
                </a:solidFill>
                <a:latin typeface="Trebuchet MS"/>
                <a:cs typeface="Trebuchet MS"/>
              </a:rPr>
              <a:t>and </a:t>
            </a:r>
            <a:r>
              <a:rPr dirty="0" sz="1400" spc="-95">
                <a:solidFill>
                  <a:srgbClr val="006EB8"/>
                </a:solidFill>
                <a:latin typeface="Trebuchet MS"/>
                <a:cs typeface="Trebuchet MS"/>
              </a:rPr>
              <a:t>the </a:t>
            </a:r>
            <a:r>
              <a:rPr dirty="0" sz="1400" spc="-80">
                <a:solidFill>
                  <a:srgbClr val="006EB8"/>
                </a:solidFill>
                <a:latin typeface="Trebuchet MS"/>
                <a:cs typeface="Trebuchet MS"/>
              </a:rPr>
              <a:t>first </a:t>
            </a:r>
            <a:r>
              <a:rPr dirty="0" sz="1400" spc="5" i="1">
                <a:solidFill>
                  <a:srgbClr val="006EB8"/>
                </a:solidFill>
                <a:latin typeface="LM Sans 12"/>
                <a:cs typeface="LM Sans 12"/>
              </a:rPr>
              <a:t>i</a:t>
            </a:r>
            <a:r>
              <a:rPr dirty="0" sz="1400" spc="-235" i="1">
                <a:solidFill>
                  <a:srgbClr val="006EB8"/>
                </a:solidFill>
                <a:latin typeface="LM Sans 12"/>
                <a:cs typeface="LM Sans 12"/>
              </a:rPr>
              <a:t> </a:t>
            </a:r>
            <a:r>
              <a:rPr dirty="0" sz="1400" spc="-95">
                <a:solidFill>
                  <a:srgbClr val="006EB8"/>
                </a:solidFill>
                <a:latin typeface="Trebuchet MS"/>
                <a:cs typeface="Trebuchet MS"/>
              </a:rPr>
              <a:t>items</a:t>
            </a:r>
            <a:r>
              <a:rPr dirty="0" sz="1400" spc="-95"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 marL="50800" marR="198755">
              <a:lnSpc>
                <a:spcPct val="109700"/>
              </a:lnSpc>
              <a:spcBef>
                <a:spcPts val="150"/>
              </a:spcBef>
            </a:pPr>
            <a:r>
              <a:rPr dirty="0" sz="1400" spc="-45">
                <a:latin typeface="Trebuchet MS"/>
                <a:cs typeface="Trebuchet MS"/>
              </a:rPr>
              <a:t>Base </a:t>
            </a:r>
            <a:r>
              <a:rPr dirty="0" sz="1400" spc="-100">
                <a:latin typeface="Trebuchet MS"/>
                <a:cs typeface="Trebuchet MS"/>
              </a:rPr>
              <a:t>case: </a:t>
            </a:r>
            <a:r>
              <a:rPr dirty="0" sz="1400" spc="30" i="1">
                <a:latin typeface="LM Sans 12"/>
                <a:cs typeface="LM Sans 12"/>
              </a:rPr>
              <a:t>value</a:t>
            </a:r>
            <a:r>
              <a:rPr dirty="0" sz="1400" spc="30">
                <a:latin typeface="LM Sans 12"/>
                <a:cs typeface="LM Sans 12"/>
              </a:rPr>
              <a:t>(</a:t>
            </a:r>
            <a:r>
              <a:rPr dirty="0" sz="1400" spc="30" i="1">
                <a:latin typeface="LM Sans 12"/>
                <a:cs typeface="LM Sans 12"/>
              </a:rPr>
              <a:t>u, </a:t>
            </a:r>
            <a:r>
              <a:rPr dirty="0" sz="1400" spc="-20">
                <a:latin typeface="Trebuchet MS"/>
                <a:cs typeface="Trebuchet MS"/>
              </a:rPr>
              <a:t>0</a:t>
            </a:r>
            <a:r>
              <a:rPr dirty="0" sz="1400" spc="-20">
                <a:latin typeface="LM Sans 12"/>
                <a:cs typeface="LM Sans 12"/>
              </a:rPr>
              <a:t>) </a:t>
            </a:r>
            <a:r>
              <a:rPr dirty="0" sz="1400" spc="20">
                <a:latin typeface="LM Sans 12"/>
                <a:cs typeface="LM Sans 12"/>
              </a:rPr>
              <a:t>= </a:t>
            </a:r>
            <a:r>
              <a:rPr dirty="0" sz="1400" spc="-95">
                <a:latin typeface="Trebuchet MS"/>
                <a:cs typeface="Trebuchet MS"/>
              </a:rPr>
              <a:t>0, </a:t>
            </a:r>
            <a:r>
              <a:rPr dirty="0" sz="1400" spc="15" i="1">
                <a:latin typeface="LM Sans 12"/>
                <a:cs typeface="LM Sans 12"/>
              </a:rPr>
              <a:t>value</a:t>
            </a:r>
            <a:r>
              <a:rPr dirty="0" sz="1400" spc="15">
                <a:latin typeface="LM Sans 12"/>
                <a:cs typeface="LM Sans 12"/>
              </a:rPr>
              <a:t>(</a:t>
            </a:r>
            <a:r>
              <a:rPr dirty="0" sz="1400" spc="15">
                <a:latin typeface="Trebuchet MS"/>
                <a:cs typeface="Trebuchet MS"/>
              </a:rPr>
              <a:t>0</a:t>
            </a:r>
            <a:r>
              <a:rPr dirty="0" sz="1400" spc="15" i="1">
                <a:latin typeface="LM Sans 12"/>
                <a:cs typeface="LM Sans 12"/>
              </a:rPr>
              <a:t>, 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10">
                <a:latin typeface="LM Sans 12"/>
                <a:cs typeface="LM Sans 12"/>
              </a:rPr>
              <a:t>) </a:t>
            </a:r>
            <a:r>
              <a:rPr dirty="0" sz="1400" spc="20">
                <a:latin typeface="LM Sans 12"/>
                <a:cs typeface="LM Sans 12"/>
              </a:rPr>
              <a:t>= </a:t>
            </a:r>
            <a:r>
              <a:rPr dirty="0" sz="1400" spc="-55">
                <a:latin typeface="Trebuchet MS"/>
                <a:cs typeface="Trebuchet MS"/>
              </a:rPr>
              <a:t>0  </a:t>
            </a:r>
            <a:r>
              <a:rPr dirty="0" sz="1400" spc="-65">
                <a:latin typeface="Trebuchet MS"/>
                <a:cs typeface="Trebuchet MS"/>
              </a:rPr>
              <a:t>For 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20" i="1">
                <a:latin typeface="LM Sans 12"/>
                <a:cs typeface="LM Sans 12"/>
              </a:rPr>
              <a:t>&gt; </a:t>
            </a:r>
            <a:r>
              <a:rPr dirty="0" sz="1400" spc="-95">
                <a:latin typeface="Trebuchet MS"/>
                <a:cs typeface="Trebuchet MS"/>
              </a:rPr>
              <a:t>0, the item 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295" i="1">
                <a:latin typeface="Arial"/>
                <a:cs typeface="Arial"/>
              </a:rPr>
              <a:t>− </a:t>
            </a:r>
            <a:r>
              <a:rPr dirty="0" sz="1400" spc="-55">
                <a:latin typeface="Trebuchet MS"/>
                <a:cs typeface="Trebuchet MS"/>
              </a:rPr>
              <a:t>1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100">
                <a:latin typeface="Trebuchet MS"/>
                <a:cs typeface="Trebuchet MS"/>
              </a:rPr>
              <a:t>either </a:t>
            </a:r>
            <a:r>
              <a:rPr dirty="0" sz="1400" spc="-90">
                <a:latin typeface="Trebuchet MS"/>
                <a:cs typeface="Trebuchet MS"/>
              </a:rPr>
              <a:t>used </a:t>
            </a:r>
            <a:r>
              <a:rPr dirty="0" sz="1400" spc="-95">
                <a:latin typeface="Trebuchet MS"/>
                <a:cs typeface="Trebuchet MS"/>
              </a:rPr>
              <a:t>or </a:t>
            </a:r>
            <a:r>
              <a:rPr dirty="0" sz="1400" spc="-90">
                <a:latin typeface="Trebuchet MS"/>
                <a:cs typeface="Trebuchet MS"/>
              </a:rPr>
              <a:t>not:  </a:t>
            </a:r>
            <a:r>
              <a:rPr dirty="0" sz="1400" spc="30" i="1">
                <a:latin typeface="LM Sans 12"/>
                <a:cs typeface="LM Sans 12"/>
              </a:rPr>
              <a:t>value</a:t>
            </a:r>
            <a:r>
              <a:rPr dirty="0" sz="1400" spc="30">
                <a:latin typeface="LM Sans 12"/>
                <a:cs typeface="LM Sans 12"/>
              </a:rPr>
              <a:t>(</a:t>
            </a:r>
            <a:r>
              <a:rPr dirty="0" sz="1400" spc="30" i="1">
                <a:latin typeface="LM Sans 12"/>
                <a:cs typeface="LM Sans 12"/>
              </a:rPr>
              <a:t>u, </a:t>
            </a:r>
            <a:r>
              <a:rPr dirty="0" sz="1400" spc="5" i="1">
                <a:latin typeface="LM Sans 12"/>
                <a:cs typeface="LM Sans 12"/>
              </a:rPr>
              <a:t>i</a:t>
            </a:r>
            <a:r>
              <a:rPr dirty="0" sz="1400" spc="-370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95">
                <a:latin typeface="Trebuchet MS"/>
                <a:cs typeface="Trebuchet MS"/>
              </a:rPr>
              <a:t>equal </a:t>
            </a:r>
            <a:r>
              <a:rPr dirty="0" sz="1400" spc="-65">
                <a:latin typeface="Trebuchet MS"/>
                <a:cs typeface="Trebuchet MS"/>
              </a:rPr>
              <a:t>to</a:t>
            </a:r>
            <a:endParaRPr sz="14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1410"/>
              </a:spcBef>
            </a:pPr>
            <a:r>
              <a:rPr dirty="0" sz="1400" spc="70">
                <a:latin typeface="LM Sans 12"/>
                <a:cs typeface="LM Sans 12"/>
              </a:rPr>
              <a:t>max</a:t>
            </a:r>
            <a:r>
              <a:rPr dirty="0" sz="1400" spc="70" i="1">
                <a:latin typeface="Arial"/>
                <a:cs typeface="Arial"/>
              </a:rPr>
              <a:t>{</a:t>
            </a:r>
            <a:r>
              <a:rPr dirty="0" sz="1400" spc="70" i="1">
                <a:latin typeface="LM Sans 12"/>
                <a:cs typeface="LM Sans 12"/>
              </a:rPr>
              <a:t>value</a:t>
            </a:r>
            <a:r>
              <a:rPr dirty="0" sz="1400" spc="70">
                <a:latin typeface="LM Sans 12"/>
                <a:cs typeface="LM Sans 12"/>
              </a:rPr>
              <a:t>(</a:t>
            </a:r>
            <a:r>
              <a:rPr dirty="0" sz="1400" spc="70" i="1">
                <a:latin typeface="LM Sans 12"/>
                <a:cs typeface="LM Sans 12"/>
              </a:rPr>
              <a:t>u</a:t>
            </a:r>
            <a:r>
              <a:rPr dirty="0" sz="1400" spc="70" i="1">
                <a:latin typeface="Arial"/>
                <a:cs typeface="Arial"/>
              </a:rPr>
              <a:t>−</a:t>
            </a:r>
            <a:r>
              <a:rPr dirty="0" sz="1400" spc="70" i="1">
                <a:latin typeface="LM Sans 12"/>
                <a:cs typeface="LM Sans 12"/>
              </a:rPr>
              <a:t>w</a:t>
            </a:r>
            <a:r>
              <a:rPr dirty="0" baseline="-11111" sz="1500" spc="104" i="1">
                <a:latin typeface="LM Sans 10"/>
                <a:cs typeface="LM Sans 10"/>
              </a:rPr>
              <a:t>i</a:t>
            </a:r>
            <a:r>
              <a:rPr dirty="0" baseline="-11111" sz="1500" spc="104" i="1">
                <a:latin typeface="Arial"/>
                <a:cs typeface="Arial"/>
              </a:rPr>
              <a:t>−</a:t>
            </a:r>
            <a:r>
              <a:rPr dirty="0" baseline="-11111" sz="1500" spc="104">
                <a:latin typeface="Arial"/>
                <a:cs typeface="Arial"/>
              </a:rPr>
              <a:t>1</a:t>
            </a:r>
            <a:r>
              <a:rPr dirty="0" sz="1400" spc="70" i="1">
                <a:latin typeface="LM Sans 12"/>
                <a:cs typeface="LM Sans 12"/>
              </a:rPr>
              <a:t>,</a:t>
            </a:r>
            <a:r>
              <a:rPr dirty="0" sz="1400" spc="-210" i="1">
                <a:latin typeface="LM Sans 12"/>
                <a:cs typeface="LM Sans 12"/>
              </a:rPr>
              <a:t> </a:t>
            </a:r>
            <a:r>
              <a:rPr dirty="0" sz="1400" spc="90" i="1">
                <a:latin typeface="LM Sans 12"/>
                <a:cs typeface="LM Sans 12"/>
              </a:rPr>
              <a:t>i</a:t>
            </a:r>
            <a:r>
              <a:rPr dirty="0" sz="1400" spc="90" i="1">
                <a:latin typeface="Arial"/>
                <a:cs typeface="Arial"/>
              </a:rPr>
              <a:t>−</a:t>
            </a:r>
            <a:r>
              <a:rPr dirty="0" sz="1400" spc="90">
                <a:latin typeface="Trebuchet MS"/>
                <a:cs typeface="Trebuchet MS"/>
              </a:rPr>
              <a:t>1</a:t>
            </a:r>
            <a:r>
              <a:rPr dirty="0" sz="1400" spc="90">
                <a:latin typeface="LM Sans 12"/>
                <a:cs typeface="LM Sans 12"/>
              </a:rPr>
              <a:t>)+</a:t>
            </a:r>
            <a:r>
              <a:rPr dirty="0" sz="1400" spc="90" i="1">
                <a:latin typeface="LM Sans 12"/>
                <a:cs typeface="LM Sans 12"/>
              </a:rPr>
              <a:t>v</a:t>
            </a:r>
            <a:r>
              <a:rPr dirty="0" baseline="-11111" sz="1500" spc="135" i="1">
                <a:latin typeface="LM Sans 10"/>
                <a:cs typeface="LM Sans 10"/>
              </a:rPr>
              <a:t>i</a:t>
            </a:r>
            <a:r>
              <a:rPr dirty="0" baseline="-11111" sz="1500" spc="135" i="1">
                <a:latin typeface="Arial"/>
                <a:cs typeface="Arial"/>
              </a:rPr>
              <a:t>−</a:t>
            </a:r>
            <a:r>
              <a:rPr dirty="0" baseline="-11111" sz="1500" spc="135">
                <a:latin typeface="Arial"/>
                <a:cs typeface="Arial"/>
              </a:rPr>
              <a:t>1</a:t>
            </a:r>
            <a:r>
              <a:rPr dirty="0" sz="1400" spc="90" i="1">
                <a:latin typeface="LM Sans 12"/>
                <a:cs typeface="LM Sans 12"/>
              </a:rPr>
              <a:t>,</a:t>
            </a:r>
            <a:r>
              <a:rPr dirty="0" sz="1400" spc="-210" i="1">
                <a:latin typeface="LM Sans 12"/>
                <a:cs typeface="LM Sans 12"/>
              </a:rPr>
              <a:t> </a:t>
            </a:r>
            <a:r>
              <a:rPr dirty="0" sz="1400" spc="30" i="1">
                <a:latin typeface="LM Sans 12"/>
                <a:cs typeface="LM Sans 12"/>
              </a:rPr>
              <a:t>value</a:t>
            </a:r>
            <a:r>
              <a:rPr dirty="0" sz="1400" spc="30">
                <a:latin typeface="LM Sans 12"/>
                <a:cs typeface="LM Sans 12"/>
              </a:rPr>
              <a:t>(</a:t>
            </a:r>
            <a:r>
              <a:rPr dirty="0" sz="1400" spc="30" i="1">
                <a:latin typeface="LM Sans 12"/>
                <a:cs typeface="LM Sans 12"/>
              </a:rPr>
              <a:t>u,</a:t>
            </a:r>
            <a:r>
              <a:rPr dirty="0" sz="1400" spc="-204" i="1">
                <a:latin typeface="LM Sans 12"/>
                <a:cs typeface="LM Sans 12"/>
              </a:rPr>
              <a:t> </a:t>
            </a:r>
            <a:r>
              <a:rPr dirty="0" sz="1400" spc="150" i="1">
                <a:latin typeface="LM Sans 12"/>
                <a:cs typeface="LM Sans 12"/>
              </a:rPr>
              <a:t>i</a:t>
            </a:r>
            <a:r>
              <a:rPr dirty="0" sz="1400" spc="150" i="1">
                <a:latin typeface="Arial"/>
                <a:cs typeface="Arial"/>
              </a:rPr>
              <a:t>−</a:t>
            </a:r>
            <a:r>
              <a:rPr dirty="0" sz="1400" spc="150">
                <a:latin typeface="Trebuchet MS"/>
                <a:cs typeface="Trebuchet MS"/>
              </a:rPr>
              <a:t>1</a:t>
            </a:r>
            <a:r>
              <a:rPr dirty="0" sz="1400" spc="150">
                <a:latin typeface="LM Sans 12"/>
                <a:cs typeface="LM Sans 12"/>
              </a:rPr>
              <a:t>)</a:t>
            </a:r>
            <a:r>
              <a:rPr dirty="0" sz="1400" spc="150" i="1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55469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180775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5003" y="58134"/>
            <a:ext cx="20593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45">
                <a:solidFill>
                  <a:srgbClr val="3333B2"/>
                </a:solidFill>
              </a:rPr>
              <a:t>Recursive</a:t>
            </a:r>
            <a:r>
              <a:rPr dirty="0" sz="2050" spc="-20">
                <a:solidFill>
                  <a:srgbClr val="3333B2"/>
                </a:solidFill>
              </a:rPr>
              <a:t> </a:t>
            </a:r>
            <a:r>
              <a:rPr dirty="0" sz="2050" spc="-125">
                <a:solidFill>
                  <a:srgbClr val="3333B2"/>
                </a:solidFill>
              </a:rPr>
              <a:t>Algorithm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359994" y="588048"/>
            <a:ext cx="3888104" cy="1214755"/>
          </a:xfrm>
          <a:custGeom>
            <a:avLst/>
            <a:gdLst/>
            <a:ahLst/>
            <a:cxnLst/>
            <a:rect l="l" t="t" r="r" b="b"/>
            <a:pathLst>
              <a:path w="3888104" h="1214755">
                <a:moveTo>
                  <a:pt x="3888003" y="303669"/>
                </a:moveTo>
                <a:lnTo>
                  <a:pt x="0" y="303669"/>
                </a:lnTo>
                <a:lnTo>
                  <a:pt x="0" y="455498"/>
                </a:lnTo>
                <a:lnTo>
                  <a:pt x="0" y="607326"/>
                </a:lnTo>
                <a:lnTo>
                  <a:pt x="0" y="759155"/>
                </a:lnTo>
                <a:lnTo>
                  <a:pt x="0" y="910983"/>
                </a:lnTo>
                <a:lnTo>
                  <a:pt x="0" y="1062812"/>
                </a:lnTo>
                <a:lnTo>
                  <a:pt x="0" y="1214653"/>
                </a:lnTo>
                <a:lnTo>
                  <a:pt x="3888003" y="1214653"/>
                </a:lnTo>
                <a:lnTo>
                  <a:pt x="3888003" y="455498"/>
                </a:lnTo>
                <a:lnTo>
                  <a:pt x="3888003" y="303669"/>
                </a:lnTo>
                <a:close/>
              </a:path>
              <a:path w="3888104" h="1214755">
                <a:moveTo>
                  <a:pt x="3888003" y="0"/>
                </a:moveTo>
                <a:lnTo>
                  <a:pt x="0" y="0"/>
                </a:lnTo>
                <a:lnTo>
                  <a:pt x="0" y="151828"/>
                </a:lnTo>
                <a:lnTo>
                  <a:pt x="0" y="303657"/>
                </a:lnTo>
                <a:lnTo>
                  <a:pt x="3888003" y="303657"/>
                </a:lnTo>
                <a:lnTo>
                  <a:pt x="3888003" y="151828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78265" y="1617921"/>
            <a:ext cx="9175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latin typeface="Arial"/>
                <a:cs typeface="Arial"/>
              </a:rPr>
              <a:t>v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-45">
                <a:latin typeface="Arial"/>
                <a:cs typeface="Arial"/>
              </a:rPr>
              <a:t>u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190" i="1">
                <a:latin typeface="Arial"/>
                <a:cs typeface="Arial"/>
              </a:rPr>
              <a:t>− </a:t>
            </a:r>
            <a:r>
              <a:rPr dirty="0" sz="1000" spc="-60">
                <a:latin typeface="Arial"/>
                <a:cs typeface="Arial"/>
              </a:rPr>
              <a:t>1</a:t>
            </a:r>
            <a:r>
              <a:rPr dirty="0" sz="1000" spc="-20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802701"/>
            <a:ext cx="3888104" cy="152400"/>
          </a:xfrm>
          <a:custGeom>
            <a:avLst/>
            <a:gdLst/>
            <a:ahLst/>
            <a:cxnLst/>
            <a:rect l="l" t="t" r="r" b="b"/>
            <a:pathLst>
              <a:path w="3888104" h="152400">
                <a:moveTo>
                  <a:pt x="3888003" y="0"/>
                </a:moveTo>
                <a:lnTo>
                  <a:pt x="0" y="0"/>
                </a:lnTo>
                <a:lnTo>
                  <a:pt x="0" y="151828"/>
                </a:lnTo>
                <a:lnTo>
                  <a:pt x="3888003" y="151828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28332" y="1769750"/>
            <a:ext cx="12674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LM Sans 10"/>
                <a:cs typeface="LM Sans 10"/>
              </a:rPr>
              <a:t>i f </a:t>
            </a:r>
            <a:r>
              <a:rPr dirty="0" sz="1000" spc="-45">
                <a:latin typeface="Arial"/>
                <a:cs typeface="Arial"/>
              </a:rPr>
              <a:t>u </a:t>
            </a:r>
            <a:r>
              <a:rPr dirty="0" sz="1000" spc="145">
                <a:latin typeface="Arial"/>
                <a:cs typeface="Arial"/>
              </a:rPr>
              <a:t>&gt;= </a:t>
            </a:r>
            <a:r>
              <a:rPr dirty="0" sz="1000" spc="35">
                <a:latin typeface="Arial"/>
                <a:cs typeface="Arial"/>
              </a:rPr>
              <a:t>w[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190" i="1">
                <a:latin typeface="Arial"/>
                <a:cs typeface="Arial"/>
              </a:rPr>
              <a:t>− </a:t>
            </a:r>
            <a:r>
              <a:rPr dirty="0" sz="1000" spc="-60">
                <a:latin typeface="Arial"/>
                <a:cs typeface="Arial"/>
              </a:rPr>
              <a:t>1 </a:t>
            </a:r>
            <a:r>
              <a:rPr dirty="0" sz="1000" spc="10">
                <a:latin typeface="Arial"/>
                <a:cs typeface="Arial"/>
              </a:rPr>
              <a:t>]</a:t>
            </a:r>
            <a:r>
              <a:rPr dirty="0" sz="1000" spc="1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4" y="1954529"/>
            <a:ext cx="3888104" cy="304165"/>
          </a:xfrm>
          <a:custGeom>
            <a:avLst/>
            <a:gdLst/>
            <a:ahLst/>
            <a:cxnLst/>
            <a:rect l="l" t="t" r="r" b="b"/>
            <a:pathLst>
              <a:path w="3888104" h="304164">
                <a:moveTo>
                  <a:pt x="3888003" y="0"/>
                </a:moveTo>
                <a:lnTo>
                  <a:pt x="0" y="0"/>
                </a:lnTo>
                <a:lnTo>
                  <a:pt x="0" y="151828"/>
                </a:lnTo>
                <a:lnTo>
                  <a:pt x="0" y="303657"/>
                </a:lnTo>
                <a:lnTo>
                  <a:pt x="3888003" y="303657"/>
                </a:lnTo>
                <a:lnTo>
                  <a:pt x="3888003" y="151828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49442" y="1921578"/>
            <a:ext cx="366141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dirty="0" sz="1000" spc="95">
                <a:latin typeface="Arial"/>
                <a:cs typeface="Arial"/>
              </a:rPr>
              <a:t>T[ </a:t>
            </a:r>
            <a:r>
              <a:rPr dirty="0" sz="1000" spc="-45">
                <a:latin typeface="Arial"/>
                <a:cs typeface="Arial"/>
              </a:rPr>
              <a:t>u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10">
                <a:latin typeface="Arial"/>
                <a:cs typeface="Arial"/>
              </a:rPr>
              <a:t>] </a:t>
            </a:r>
            <a:r>
              <a:rPr dirty="0" sz="1000" spc="190">
                <a:latin typeface="Arial"/>
                <a:cs typeface="Arial"/>
              </a:rPr>
              <a:t>= </a:t>
            </a:r>
            <a:r>
              <a:rPr dirty="0" sz="1000" spc="50" b="1">
                <a:latin typeface="LM Sans 10"/>
                <a:cs typeface="LM Sans 10"/>
              </a:rPr>
              <a:t>max</a:t>
            </a:r>
            <a:r>
              <a:rPr dirty="0" sz="1000" spc="50">
                <a:latin typeface="Arial"/>
                <a:cs typeface="Arial"/>
              </a:rPr>
              <a:t>(T[ </a:t>
            </a:r>
            <a:r>
              <a:rPr dirty="0" sz="1000" spc="-45">
                <a:latin typeface="Arial"/>
                <a:cs typeface="Arial"/>
              </a:rPr>
              <a:t>u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10">
                <a:latin typeface="Arial"/>
                <a:cs typeface="Arial"/>
              </a:rPr>
              <a:t>]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  <a:p>
            <a:pPr marL="183515">
              <a:lnSpc>
                <a:spcPts val="1200"/>
              </a:lnSpc>
            </a:pPr>
            <a:r>
              <a:rPr dirty="0" sz="1000" spc="40">
                <a:latin typeface="Arial"/>
                <a:cs typeface="Arial"/>
              </a:rPr>
              <a:t>knapsack </a:t>
            </a:r>
            <a:r>
              <a:rPr dirty="0" sz="1000" spc="60">
                <a:latin typeface="Arial"/>
                <a:cs typeface="Arial"/>
              </a:rPr>
              <a:t>(w, </a:t>
            </a:r>
            <a:r>
              <a:rPr dirty="0" sz="1000" spc="-45">
                <a:latin typeface="Arial"/>
                <a:cs typeface="Arial"/>
              </a:rPr>
              <a:t>v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-45">
                <a:latin typeface="Arial"/>
                <a:cs typeface="Arial"/>
              </a:rPr>
              <a:t>u </a:t>
            </a:r>
            <a:r>
              <a:rPr dirty="0" sz="1000" spc="190" i="1">
                <a:latin typeface="Arial"/>
                <a:cs typeface="Arial"/>
              </a:rPr>
              <a:t>− </a:t>
            </a:r>
            <a:r>
              <a:rPr dirty="0" sz="1000" spc="35">
                <a:latin typeface="Arial"/>
                <a:cs typeface="Arial"/>
              </a:rPr>
              <a:t>w[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190" i="1">
                <a:latin typeface="Arial"/>
                <a:cs typeface="Arial"/>
              </a:rPr>
              <a:t>− </a:t>
            </a:r>
            <a:r>
              <a:rPr dirty="0" sz="1000" spc="-60">
                <a:latin typeface="Arial"/>
                <a:cs typeface="Arial"/>
              </a:rPr>
              <a:t>1 </a:t>
            </a:r>
            <a:r>
              <a:rPr dirty="0" sz="1000" spc="10">
                <a:latin typeface="Arial"/>
                <a:cs typeface="Arial"/>
              </a:rPr>
              <a:t>]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190" i="1">
                <a:latin typeface="Arial"/>
                <a:cs typeface="Arial"/>
              </a:rPr>
              <a:t>− </a:t>
            </a:r>
            <a:r>
              <a:rPr dirty="0" sz="1000" spc="-60">
                <a:latin typeface="Arial"/>
                <a:cs typeface="Arial"/>
              </a:rPr>
              <a:t>1 </a:t>
            </a:r>
            <a:r>
              <a:rPr dirty="0" sz="1000" spc="50">
                <a:latin typeface="Arial"/>
                <a:cs typeface="Arial"/>
              </a:rPr>
              <a:t>) </a:t>
            </a:r>
            <a:r>
              <a:rPr dirty="0" sz="1000" spc="190">
                <a:latin typeface="Arial"/>
                <a:cs typeface="Arial"/>
              </a:rPr>
              <a:t>+ </a:t>
            </a:r>
            <a:r>
              <a:rPr dirty="0" sz="1000" spc="-45">
                <a:latin typeface="Arial"/>
                <a:cs typeface="Arial"/>
              </a:rPr>
              <a:t>v </a:t>
            </a:r>
            <a:r>
              <a:rPr dirty="0" sz="1000" spc="10">
                <a:latin typeface="Arial"/>
                <a:cs typeface="Arial"/>
              </a:rPr>
              <a:t>[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190" i="1">
                <a:latin typeface="Arial"/>
                <a:cs typeface="Arial"/>
              </a:rPr>
              <a:t>− </a:t>
            </a:r>
            <a:r>
              <a:rPr dirty="0" sz="1000" spc="-60">
                <a:latin typeface="Arial"/>
                <a:cs typeface="Arial"/>
              </a:rPr>
              <a:t>1</a:t>
            </a:r>
            <a:r>
              <a:rPr dirty="0" sz="1000" spc="-160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]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9994" y="2258186"/>
            <a:ext cx="3888104" cy="304165"/>
          </a:xfrm>
          <a:custGeom>
            <a:avLst/>
            <a:gdLst/>
            <a:ahLst/>
            <a:cxnLst/>
            <a:rect l="l" t="t" r="r" b="b"/>
            <a:pathLst>
              <a:path w="3888104" h="304164">
                <a:moveTo>
                  <a:pt x="3888003" y="0"/>
                </a:moveTo>
                <a:lnTo>
                  <a:pt x="0" y="0"/>
                </a:lnTo>
                <a:lnTo>
                  <a:pt x="0" y="151828"/>
                </a:lnTo>
                <a:lnTo>
                  <a:pt x="0" y="303657"/>
                </a:lnTo>
                <a:lnTo>
                  <a:pt x="3888003" y="303657"/>
                </a:lnTo>
                <a:lnTo>
                  <a:pt x="3888003" y="151828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13880" y="2377076"/>
            <a:ext cx="10541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90" b="1">
                <a:latin typeface="LM Sans 10"/>
                <a:cs typeface="LM Sans 10"/>
              </a:rPr>
              <a:t>return </a:t>
            </a:r>
            <a:r>
              <a:rPr dirty="0" sz="1000" spc="95">
                <a:latin typeface="Arial"/>
                <a:cs typeface="Arial"/>
              </a:rPr>
              <a:t>T[ </a:t>
            </a:r>
            <a:r>
              <a:rPr dirty="0" sz="1000" spc="-45">
                <a:latin typeface="Arial"/>
                <a:cs typeface="Arial"/>
              </a:rPr>
              <a:t>u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15">
                <a:latin typeface="Arial"/>
                <a:cs typeface="Arial"/>
              </a:rPr>
              <a:t>i</a:t>
            </a:r>
            <a:r>
              <a:rPr dirty="0" sz="1000" spc="114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]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9994" y="2561844"/>
            <a:ext cx="3888104" cy="455930"/>
          </a:xfrm>
          <a:custGeom>
            <a:avLst/>
            <a:gdLst/>
            <a:ahLst/>
            <a:cxnLst/>
            <a:rect l="l" t="t" r="r" b="b"/>
            <a:pathLst>
              <a:path w="3888104" h="455930">
                <a:moveTo>
                  <a:pt x="3888003" y="151841"/>
                </a:moveTo>
                <a:lnTo>
                  <a:pt x="0" y="151841"/>
                </a:lnTo>
                <a:lnTo>
                  <a:pt x="0" y="303669"/>
                </a:lnTo>
                <a:lnTo>
                  <a:pt x="0" y="455498"/>
                </a:lnTo>
                <a:lnTo>
                  <a:pt x="3888003" y="455498"/>
                </a:lnTo>
                <a:lnTo>
                  <a:pt x="3888003" y="303669"/>
                </a:lnTo>
                <a:lnTo>
                  <a:pt x="3888003" y="151841"/>
                </a:lnTo>
                <a:close/>
              </a:path>
              <a:path w="3888104" h="455930">
                <a:moveTo>
                  <a:pt x="3888003" y="0"/>
                </a:moveTo>
                <a:lnTo>
                  <a:pt x="0" y="0"/>
                </a:lnTo>
                <a:lnTo>
                  <a:pt x="0" y="151828"/>
                </a:lnTo>
                <a:lnTo>
                  <a:pt x="3888003" y="151828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9994" y="3017342"/>
            <a:ext cx="3888104" cy="152400"/>
          </a:xfrm>
          <a:custGeom>
            <a:avLst/>
            <a:gdLst/>
            <a:ahLst/>
            <a:cxnLst/>
            <a:rect l="l" t="t" r="r" b="b"/>
            <a:pathLst>
              <a:path w="3888104" h="152400">
                <a:moveTo>
                  <a:pt x="3888003" y="0"/>
                </a:moveTo>
                <a:lnTo>
                  <a:pt x="0" y="0"/>
                </a:lnTo>
                <a:lnTo>
                  <a:pt x="0" y="151828"/>
                </a:lnTo>
                <a:lnTo>
                  <a:pt x="3888003" y="151828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5234" y="3009616"/>
          <a:ext cx="4173220" cy="16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020"/>
                <a:gridCol w="3377565"/>
              </a:tblGrid>
              <a:tr h="159553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dirty="0" sz="1000" spc="-65">
                          <a:latin typeface="Arial"/>
                          <a:cs typeface="Arial"/>
                        </a:rPr>
                        <a:t>17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6270">
                        <a:lnSpc>
                          <a:spcPts val="1100"/>
                        </a:lnSpc>
                      </a:pPr>
                      <a:r>
                        <a:rPr dirty="0" sz="1000" spc="-45">
                          <a:latin typeface="Arial"/>
                          <a:cs typeface="Arial"/>
                        </a:rPr>
                        <a:t>v </a:t>
                      </a:r>
                      <a:r>
                        <a:rPr dirty="0" sz="1000" spc="145">
                          <a:latin typeface="Arial"/>
                          <a:cs typeface="Arial"/>
                        </a:rPr>
                        <a:t>=[ 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30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14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16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000" spc="-60">
                          <a:latin typeface="Arial"/>
                          <a:cs typeface="Arial"/>
                        </a:rPr>
                        <a:t>9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]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000" spc="55">
                          <a:latin typeface="Arial"/>
                          <a:cs typeface="Arial"/>
                        </a:rPr>
                        <a:t>u=10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05">
                          <a:latin typeface="Arial"/>
                          <a:cs typeface="Arial"/>
                        </a:rPr>
                        <a:t>=4))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94284" y="555109"/>
            <a:ext cx="3685540" cy="2606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5565" marR="2670175">
              <a:lnSpc>
                <a:spcPct val="100000"/>
              </a:lnSpc>
              <a:spcBef>
                <a:spcPts val="95"/>
              </a:spcBef>
            </a:pPr>
            <a:r>
              <a:rPr dirty="0" sz="1000" spc="-60">
                <a:latin typeface="Arial"/>
                <a:cs typeface="Arial"/>
              </a:rPr>
              <a:t>1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65">
                <a:latin typeface="Arial"/>
                <a:cs typeface="Arial"/>
              </a:rPr>
              <a:t>T</a:t>
            </a:r>
            <a:r>
              <a:rPr dirty="0" sz="1000" spc="175">
                <a:latin typeface="Arial"/>
                <a:cs typeface="Arial"/>
              </a:rPr>
              <a:t> </a:t>
            </a:r>
            <a:r>
              <a:rPr dirty="0" sz="1000" spc="190">
                <a:latin typeface="Arial"/>
                <a:cs typeface="Arial"/>
              </a:rPr>
              <a:t>=</a:t>
            </a:r>
            <a:r>
              <a:rPr dirty="0" sz="1000" spc="355">
                <a:latin typeface="Arial"/>
                <a:cs typeface="Arial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d</a:t>
            </a:r>
            <a:r>
              <a:rPr dirty="0" sz="1000" spc="-235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i</a:t>
            </a:r>
            <a:r>
              <a:rPr dirty="0" sz="1000" spc="-235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c</a:t>
            </a:r>
            <a:r>
              <a:rPr dirty="0" sz="1000" spc="-229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t</a:t>
            </a:r>
            <a:r>
              <a:rPr dirty="0" sz="1000" spc="-100" b="1">
                <a:latin typeface="LM Sans 10"/>
                <a:cs typeface="LM Sans 10"/>
              </a:rPr>
              <a:t> </a:t>
            </a:r>
            <a:r>
              <a:rPr dirty="0" sz="1000" spc="50">
                <a:latin typeface="Arial"/>
                <a:cs typeface="Arial"/>
              </a:rPr>
              <a:t>(</a:t>
            </a:r>
            <a:r>
              <a:rPr dirty="0" sz="1000" spc="-14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)  </a:t>
            </a:r>
            <a:r>
              <a:rPr dirty="0" sz="1000" spc="-6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  <a:p>
            <a:pPr marL="277495" indent="-202565">
              <a:lnSpc>
                <a:spcPts val="1190"/>
              </a:lnSpc>
              <a:buFont typeface="Arial"/>
              <a:buAutoNum type="arabicPlain" startAt="3"/>
              <a:tabLst>
                <a:tab pos="277495" algn="l"/>
                <a:tab pos="278130" algn="l"/>
              </a:tabLst>
            </a:pPr>
            <a:r>
              <a:rPr dirty="0" sz="1000" spc="60" b="1">
                <a:latin typeface="LM Sans 10"/>
                <a:cs typeface="LM Sans 10"/>
              </a:rPr>
              <a:t>def </a:t>
            </a:r>
            <a:r>
              <a:rPr dirty="0" sz="1000" spc="40">
                <a:latin typeface="Arial"/>
                <a:cs typeface="Arial"/>
              </a:rPr>
              <a:t>knapsack </a:t>
            </a:r>
            <a:r>
              <a:rPr dirty="0" sz="1000" spc="60">
                <a:latin typeface="Arial"/>
                <a:cs typeface="Arial"/>
              </a:rPr>
              <a:t>(w, </a:t>
            </a:r>
            <a:r>
              <a:rPr dirty="0" sz="1000" spc="-45">
                <a:latin typeface="Arial"/>
                <a:cs typeface="Arial"/>
              </a:rPr>
              <a:t>v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-45">
                <a:latin typeface="Arial"/>
                <a:cs typeface="Arial"/>
              </a:rPr>
              <a:t>u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50">
                <a:latin typeface="Arial"/>
                <a:cs typeface="Arial"/>
              </a:rPr>
              <a:t>)</a:t>
            </a:r>
            <a:r>
              <a:rPr dirty="0" sz="1000" spc="-5">
                <a:latin typeface="Arial"/>
                <a:cs typeface="Arial"/>
              </a:rPr>
              <a:t> :</a:t>
            </a:r>
            <a:endParaRPr sz="1000">
              <a:latin typeface="Arial"/>
              <a:cs typeface="Arial"/>
            </a:endParaRPr>
          </a:p>
          <a:p>
            <a:pPr marL="442595" indent="-367665">
              <a:lnSpc>
                <a:spcPts val="1195"/>
              </a:lnSpc>
              <a:buFont typeface="Arial"/>
              <a:buAutoNum type="arabicPlain" startAt="3"/>
              <a:tabLst>
                <a:tab pos="442595" algn="l"/>
                <a:tab pos="443230" algn="l"/>
              </a:tabLst>
            </a:pPr>
            <a:r>
              <a:rPr dirty="0" sz="1000" spc="-5" b="1">
                <a:latin typeface="LM Sans 10"/>
                <a:cs typeface="LM Sans 10"/>
              </a:rPr>
              <a:t>i f </a:t>
            </a:r>
            <a:r>
              <a:rPr dirty="0" sz="1000" spc="50">
                <a:latin typeface="Arial"/>
                <a:cs typeface="Arial"/>
              </a:rPr>
              <a:t>( </a:t>
            </a:r>
            <a:r>
              <a:rPr dirty="0" sz="1000" spc="-45">
                <a:latin typeface="Arial"/>
                <a:cs typeface="Arial"/>
              </a:rPr>
              <a:t>u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50">
                <a:latin typeface="Arial"/>
                <a:cs typeface="Arial"/>
              </a:rPr>
              <a:t>) </a:t>
            </a:r>
            <a:r>
              <a:rPr dirty="0" sz="1000" spc="40" b="1">
                <a:latin typeface="LM Sans 10"/>
                <a:cs typeface="LM Sans 10"/>
              </a:rPr>
              <a:t>not </a:t>
            </a:r>
            <a:r>
              <a:rPr dirty="0" sz="1000" spc="-5" b="1">
                <a:latin typeface="LM Sans 10"/>
                <a:cs typeface="LM Sans 10"/>
              </a:rPr>
              <a:t>i n</a:t>
            </a:r>
            <a:r>
              <a:rPr dirty="0" sz="1000" spc="70" b="1">
                <a:latin typeface="LM Sans 10"/>
                <a:cs typeface="LM Sans 10"/>
              </a:rPr>
              <a:t> </a:t>
            </a:r>
            <a:r>
              <a:rPr dirty="0" sz="1000" spc="90">
                <a:latin typeface="Arial"/>
                <a:cs typeface="Arial"/>
              </a:rPr>
              <a:t>T:</a:t>
            </a:r>
            <a:endParaRPr sz="1000">
              <a:latin typeface="Arial"/>
              <a:cs typeface="Arial"/>
            </a:endParaRPr>
          </a:p>
          <a:p>
            <a:pPr marL="75565">
              <a:lnSpc>
                <a:spcPts val="1195"/>
              </a:lnSpc>
              <a:tabLst>
                <a:tab pos="594360" algn="l"/>
              </a:tabLst>
            </a:pPr>
            <a:r>
              <a:rPr dirty="0" sz="1000" spc="-60">
                <a:latin typeface="Arial"/>
                <a:cs typeface="Arial"/>
              </a:rPr>
              <a:t>5	</a:t>
            </a:r>
            <a:r>
              <a:rPr dirty="0" sz="1000" spc="-5" b="1">
                <a:latin typeface="LM Sans 10"/>
                <a:cs typeface="LM Sans 10"/>
              </a:rPr>
              <a:t>i f</a:t>
            </a:r>
            <a:r>
              <a:rPr dirty="0" sz="1000" spc="355" b="1">
                <a:latin typeface="LM Sans 10"/>
                <a:cs typeface="LM Sans 10"/>
              </a:rPr>
              <a:t>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130">
                <a:latin typeface="Arial"/>
                <a:cs typeface="Arial"/>
              </a:rPr>
              <a:t>== </a:t>
            </a:r>
            <a:r>
              <a:rPr dirty="0" sz="1000" spc="-60">
                <a:latin typeface="Arial"/>
                <a:cs typeface="Arial"/>
              </a:rPr>
              <a:t>0</a:t>
            </a:r>
            <a:r>
              <a:rPr dirty="0" sz="1000" spc="-14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75565">
              <a:lnSpc>
                <a:spcPts val="1195"/>
              </a:lnSpc>
              <a:tabLst>
                <a:tab pos="715645" algn="l"/>
              </a:tabLst>
            </a:pPr>
            <a:r>
              <a:rPr dirty="0" sz="1000" spc="-60">
                <a:latin typeface="Arial"/>
                <a:cs typeface="Arial"/>
              </a:rPr>
              <a:t>6	</a:t>
            </a:r>
            <a:r>
              <a:rPr dirty="0" sz="1000" spc="95">
                <a:latin typeface="Arial"/>
                <a:cs typeface="Arial"/>
              </a:rPr>
              <a:t>T[ </a:t>
            </a:r>
            <a:r>
              <a:rPr dirty="0" sz="1000" spc="-45">
                <a:latin typeface="Arial"/>
                <a:cs typeface="Arial"/>
              </a:rPr>
              <a:t>u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10">
                <a:latin typeface="Arial"/>
                <a:cs typeface="Arial"/>
              </a:rPr>
              <a:t>] </a:t>
            </a:r>
            <a:r>
              <a:rPr dirty="0" sz="1000" spc="190">
                <a:latin typeface="Arial"/>
                <a:cs typeface="Arial"/>
              </a:rPr>
              <a:t>=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586740" indent="-511809">
              <a:lnSpc>
                <a:spcPts val="1195"/>
              </a:lnSpc>
              <a:buFont typeface="Arial"/>
              <a:buAutoNum type="arabicPlain" startAt="7"/>
              <a:tabLst>
                <a:tab pos="586740" algn="l"/>
                <a:tab pos="587375" algn="l"/>
              </a:tabLst>
            </a:pPr>
            <a:r>
              <a:rPr dirty="0" sz="1000" spc="-5" b="1">
                <a:latin typeface="LM Sans 10"/>
                <a:cs typeface="LM Sans 10"/>
              </a:rPr>
              <a:t>e</a:t>
            </a:r>
            <a:r>
              <a:rPr dirty="0" sz="1000" spc="-235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l</a:t>
            </a:r>
            <a:r>
              <a:rPr dirty="0" sz="1000" spc="-229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s</a:t>
            </a:r>
            <a:r>
              <a:rPr dirty="0" sz="1000" spc="-229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e</a:t>
            </a:r>
            <a:r>
              <a:rPr dirty="0" sz="1000" spc="-70" b="1">
                <a:latin typeface="LM Sans 10"/>
                <a:cs typeface="LM Sans 10"/>
              </a:rPr>
              <a:t> </a:t>
            </a:r>
            <a:r>
              <a:rPr dirty="0" sz="1000" spc="-5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75565" marR="1382395">
              <a:lnSpc>
                <a:spcPts val="1200"/>
              </a:lnSpc>
              <a:spcBef>
                <a:spcPts val="40"/>
              </a:spcBef>
              <a:buAutoNum type="arabicPlain" startAt="7"/>
              <a:tabLst>
                <a:tab pos="715645" algn="l"/>
                <a:tab pos="716280" algn="l"/>
              </a:tabLst>
            </a:pPr>
            <a:r>
              <a:rPr dirty="0" sz="1000" spc="95">
                <a:latin typeface="Arial"/>
                <a:cs typeface="Arial"/>
              </a:rPr>
              <a:t>T[ </a:t>
            </a:r>
            <a:r>
              <a:rPr dirty="0" sz="1000" spc="-45">
                <a:latin typeface="Arial"/>
                <a:cs typeface="Arial"/>
              </a:rPr>
              <a:t>u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10">
                <a:latin typeface="Arial"/>
                <a:cs typeface="Arial"/>
              </a:rPr>
              <a:t>] </a:t>
            </a:r>
            <a:r>
              <a:rPr dirty="0" sz="1000" spc="190">
                <a:latin typeface="Arial"/>
                <a:cs typeface="Arial"/>
              </a:rPr>
              <a:t>= </a:t>
            </a:r>
            <a:r>
              <a:rPr dirty="0" sz="1000" spc="40">
                <a:latin typeface="Arial"/>
                <a:cs typeface="Arial"/>
              </a:rPr>
              <a:t>knapsack </a:t>
            </a:r>
            <a:r>
              <a:rPr dirty="0" sz="1000" spc="60">
                <a:latin typeface="Arial"/>
                <a:cs typeface="Arial"/>
              </a:rPr>
              <a:t>(w,  </a:t>
            </a:r>
            <a:r>
              <a:rPr dirty="0" sz="1000" spc="-60"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50"/>
              </a:lnSpc>
            </a:pPr>
            <a:r>
              <a:rPr dirty="0" sz="1000" spc="-65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  <a:tabLst>
                <a:tab pos="283210" algn="l"/>
              </a:tabLst>
            </a:pPr>
            <a:r>
              <a:rPr dirty="0" sz="1000" spc="-65">
                <a:latin typeface="Arial"/>
                <a:cs typeface="Arial"/>
              </a:rPr>
              <a:t>16	</a:t>
            </a:r>
            <a:r>
              <a:rPr dirty="0" sz="1000" spc="-5" b="1">
                <a:latin typeface="LM Sans 10"/>
                <a:cs typeface="LM Sans 10"/>
              </a:rPr>
              <a:t>p</a:t>
            </a:r>
            <a:r>
              <a:rPr dirty="0" sz="1000" spc="-235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r</a:t>
            </a:r>
            <a:r>
              <a:rPr dirty="0" sz="1000" spc="-229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i</a:t>
            </a:r>
            <a:r>
              <a:rPr dirty="0" sz="1000" spc="-229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n</a:t>
            </a:r>
            <a:r>
              <a:rPr dirty="0" sz="1000" spc="-229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t</a:t>
            </a:r>
            <a:r>
              <a:rPr dirty="0" sz="1000" spc="-125" b="1">
                <a:latin typeface="LM Sans 10"/>
                <a:cs typeface="LM Sans 10"/>
              </a:rPr>
              <a:t> </a:t>
            </a:r>
            <a:r>
              <a:rPr dirty="0" sz="1000" spc="50">
                <a:latin typeface="Arial"/>
                <a:cs typeface="Arial"/>
              </a:rPr>
              <a:t>(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40">
                <a:latin typeface="Arial"/>
                <a:cs typeface="Arial"/>
              </a:rPr>
              <a:t>knapsack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100">
                <a:latin typeface="Arial"/>
                <a:cs typeface="Arial"/>
              </a:rPr>
              <a:t>(w=[</a:t>
            </a:r>
            <a:r>
              <a:rPr dirty="0" sz="1000" spc="-19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6</a:t>
            </a:r>
            <a:r>
              <a:rPr dirty="0" sz="1000" spc="-9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24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3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25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4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2</a:t>
            </a:r>
            <a:r>
              <a:rPr dirty="0" sz="1000" spc="-135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] </a:t>
            </a:r>
            <a:r>
              <a:rPr dirty="0" sz="1000" spc="-5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  <a:tabLst>
                <a:tab pos="1412240" algn="l"/>
              </a:tabLst>
            </a:pPr>
            <a:r>
              <a:rPr dirty="0" sz="1000" spc="-65">
                <a:latin typeface="Arial"/>
                <a:cs typeface="Arial"/>
              </a:rPr>
              <a:t>17	</a:t>
            </a:r>
            <a:r>
              <a:rPr dirty="0" sz="1000" spc="-45">
                <a:latin typeface="Arial"/>
                <a:cs typeface="Arial"/>
              </a:rPr>
              <a:t>v </a:t>
            </a:r>
            <a:r>
              <a:rPr dirty="0" sz="1000" spc="145">
                <a:latin typeface="Arial"/>
                <a:cs typeface="Arial"/>
              </a:rPr>
              <a:t>=[ </a:t>
            </a:r>
            <a:r>
              <a:rPr dirty="0" sz="1000" spc="-15">
                <a:latin typeface="Arial"/>
                <a:cs typeface="Arial"/>
              </a:rPr>
              <a:t>30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-10">
                <a:latin typeface="Arial"/>
                <a:cs typeface="Arial"/>
              </a:rPr>
              <a:t>14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-10">
                <a:latin typeface="Arial"/>
                <a:cs typeface="Arial"/>
              </a:rPr>
              <a:t>16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-60">
                <a:latin typeface="Arial"/>
                <a:cs typeface="Arial"/>
              </a:rPr>
              <a:t>9 </a:t>
            </a:r>
            <a:r>
              <a:rPr dirty="0" sz="1000" spc="10">
                <a:latin typeface="Arial"/>
                <a:cs typeface="Arial"/>
              </a:rPr>
              <a:t>]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55">
                <a:latin typeface="Arial"/>
                <a:cs typeface="Arial"/>
              </a:rPr>
              <a:t>u=10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15">
                <a:latin typeface="Arial"/>
                <a:cs typeface="Arial"/>
              </a:rPr>
              <a:t>i</a:t>
            </a:r>
            <a:r>
              <a:rPr dirty="0" sz="1000" spc="-170">
                <a:latin typeface="Arial"/>
                <a:cs typeface="Arial"/>
              </a:rPr>
              <a:t> </a:t>
            </a:r>
            <a:r>
              <a:rPr dirty="0" sz="1000" spc="105">
                <a:latin typeface="Arial"/>
                <a:cs typeface="Arial"/>
              </a:rPr>
              <a:t>=4))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967" y="58134"/>
            <a:ext cx="193484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55">
                <a:solidFill>
                  <a:srgbClr val="3333B2"/>
                </a:solidFill>
              </a:rPr>
              <a:t>Iterative</a:t>
            </a:r>
            <a:r>
              <a:rPr dirty="0" sz="2050" spc="-25">
                <a:solidFill>
                  <a:srgbClr val="3333B2"/>
                </a:solidFill>
              </a:rPr>
              <a:t> </a:t>
            </a:r>
            <a:r>
              <a:rPr dirty="0" sz="2050" spc="-125">
                <a:solidFill>
                  <a:srgbClr val="3333B2"/>
                </a:solidFill>
              </a:rPr>
              <a:t>Algorithm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359994" y="527316"/>
            <a:ext cx="3888104" cy="304165"/>
          </a:xfrm>
          <a:custGeom>
            <a:avLst/>
            <a:gdLst/>
            <a:ahLst/>
            <a:cxnLst/>
            <a:rect l="l" t="t" r="r" b="b"/>
            <a:pathLst>
              <a:path w="3888104" h="304165">
                <a:moveTo>
                  <a:pt x="3888003" y="0"/>
                </a:moveTo>
                <a:lnTo>
                  <a:pt x="0" y="0"/>
                </a:lnTo>
                <a:lnTo>
                  <a:pt x="0" y="151828"/>
                </a:lnTo>
                <a:lnTo>
                  <a:pt x="0" y="303657"/>
                </a:lnTo>
                <a:lnTo>
                  <a:pt x="3888003" y="303657"/>
                </a:lnTo>
                <a:lnTo>
                  <a:pt x="3888003" y="151828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241478" y="646206"/>
            <a:ext cx="9829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5" b="1">
                <a:latin typeface="LM Sans 10"/>
                <a:cs typeface="LM Sans 10"/>
              </a:rPr>
              <a:t>range </a:t>
            </a:r>
            <a:r>
              <a:rPr dirty="0" sz="1000" spc="-10">
                <a:latin typeface="Arial"/>
                <a:cs typeface="Arial"/>
              </a:rPr>
              <a:t>(W </a:t>
            </a:r>
            <a:r>
              <a:rPr dirty="0" sz="1000" spc="190">
                <a:latin typeface="Arial"/>
                <a:cs typeface="Arial"/>
              </a:rPr>
              <a:t>+ </a:t>
            </a:r>
            <a:r>
              <a:rPr dirty="0" sz="1000" spc="-60">
                <a:latin typeface="Arial"/>
                <a:cs typeface="Arial"/>
              </a:rPr>
              <a:t>1 </a:t>
            </a:r>
            <a:r>
              <a:rPr dirty="0" sz="1000" spc="50">
                <a:latin typeface="Arial"/>
                <a:cs typeface="Arial"/>
              </a:rPr>
              <a:t>)</a:t>
            </a:r>
            <a:r>
              <a:rPr dirty="0" sz="1000" spc="-235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]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830973"/>
            <a:ext cx="3888104" cy="911225"/>
          </a:xfrm>
          <a:custGeom>
            <a:avLst/>
            <a:gdLst/>
            <a:ahLst/>
            <a:cxnLst/>
            <a:rect l="l" t="t" r="r" b="b"/>
            <a:pathLst>
              <a:path w="3888104" h="911225">
                <a:moveTo>
                  <a:pt x="3888003" y="151841"/>
                </a:moveTo>
                <a:lnTo>
                  <a:pt x="0" y="151841"/>
                </a:lnTo>
                <a:lnTo>
                  <a:pt x="0" y="303669"/>
                </a:lnTo>
                <a:lnTo>
                  <a:pt x="0" y="455498"/>
                </a:lnTo>
                <a:lnTo>
                  <a:pt x="0" y="607326"/>
                </a:lnTo>
                <a:lnTo>
                  <a:pt x="0" y="759155"/>
                </a:lnTo>
                <a:lnTo>
                  <a:pt x="0" y="910983"/>
                </a:lnTo>
                <a:lnTo>
                  <a:pt x="3888003" y="910983"/>
                </a:lnTo>
                <a:lnTo>
                  <a:pt x="3888003" y="759155"/>
                </a:lnTo>
                <a:lnTo>
                  <a:pt x="3888003" y="607326"/>
                </a:lnTo>
                <a:lnTo>
                  <a:pt x="3888003" y="455498"/>
                </a:lnTo>
                <a:lnTo>
                  <a:pt x="3888003" y="303669"/>
                </a:lnTo>
                <a:lnTo>
                  <a:pt x="3888003" y="151841"/>
                </a:lnTo>
                <a:close/>
              </a:path>
              <a:path w="3888104" h="911225">
                <a:moveTo>
                  <a:pt x="3888003" y="0"/>
                </a:moveTo>
                <a:lnTo>
                  <a:pt x="0" y="0"/>
                </a:lnTo>
                <a:lnTo>
                  <a:pt x="0" y="151828"/>
                </a:lnTo>
                <a:lnTo>
                  <a:pt x="3888003" y="151828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16229" y="1405361"/>
            <a:ext cx="226568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dirty="0" sz="1000" spc="-5" b="1">
                <a:latin typeface="LM Sans 10"/>
                <a:cs typeface="LM Sans 10"/>
              </a:rPr>
              <a:t>f</a:t>
            </a:r>
            <a:r>
              <a:rPr dirty="0" sz="1000" spc="-240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o</a:t>
            </a:r>
            <a:r>
              <a:rPr dirty="0" sz="1000" spc="-235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r</a:t>
            </a:r>
            <a:r>
              <a:rPr dirty="0" sz="1000" spc="180" b="1">
                <a:latin typeface="LM Sans 10"/>
                <a:cs typeface="LM Sans 10"/>
              </a:rPr>
              <a:t> </a:t>
            </a:r>
            <a:r>
              <a:rPr dirty="0" sz="1000" spc="15">
                <a:latin typeface="Arial"/>
                <a:cs typeface="Arial"/>
              </a:rPr>
              <a:t>i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i</a:t>
            </a:r>
            <a:r>
              <a:rPr dirty="0" sz="1000" spc="-240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n</a:t>
            </a:r>
            <a:r>
              <a:rPr dirty="0" sz="1000" spc="75" b="1">
                <a:latin typeface="LM Sans 10"/>
                <a:cs typeface="LM Sans 10"/>
              </a:rPr>
              <a:t> </a:t>
            </a:r>
            <a:r>
              <a:rPr dirty="0" sz="1000" spc="55" b="1">
                <a:latin typeface="LM Sans 10"/>
                <a:cs typeface="LM Sans 10"/>
              </a:rPr>
              <a:t>range</a:t>
            </a:r>
            <a:r>
              <a:rPr dirty="0" sz="1000" spc="-165" b="1">
                <a:latin typeface="LM Sans 10"/>
                <a:cs typeface="LM Sans 10"/>
              </a:rPr>
              <a:t> </a:t>
            </a:r>
            <a:r>
              <a:rPr dirty="0" sz="1000" spc="50">
                <a:latin typeface="Arial"/>
                <a:cs typeface="Arial"/>
              </a:rPr>
              <a:t>(</a:t>
            </a:r>
            <a:r>
              <a:rPr dirty="0" sz="1000" spc="-15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1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70" b="1">
                <a:latin typeface="LM Sans 10"/>
                <a:cs typeface="LM Sans 10"/>
              </a:rPr>
              <a:t>len</a:t>
            </a:r>
            <a:r>
              <a:rPr dirty="0" sz="1000" spc="-145" b="1">
                <a:latin typeface="LM Sans 10"/>
                <a:cs typeface="LM Sans 10"/>
              </a:rPr>
              <a:t> </a:t>
            </a:r>
            <a:r>
              <a:rPr dirty="0" sz="1000" spc="60">
                <a:latin typeface="Arial"/>
                <a:cs typeface="Arial"/>
              </a:rPr>
              <a:t>(w)</a:t>
            </a:r>
            <a:r>
              <a:rPr dirty="0" sz="1000" spc="330">
                <a:latin typeface="Arial"/>
                <a:cs typeface="Arial"/>
              </a:rPr>
              <a:t> </a:t>
            </a:r>
            <a:r>
              <a:rPr dirty="0" sz="1000" spc="190">
                <a:latin typeface="Arial"/>
                <a:cs typeface="Arial"/>
              </a:rPr>
              <a:t>+</a:t>
            </a:r>
            <a:r>
              <a:rPr dirty="0" sz="1000" spc="38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1</a:t>
            </a:r>
            <a:r>
              <a:rPr dirty="0" sz="1000" spc="-12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)</a:t>
            </a:r>
            <a:r>
              <a:rPr dirty="0" sz="1000" spc="-1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64465">
              <a:lnSpc>
                <a:spcPts val="1200"/>
              </a:lnSpc>
            </a:pPr>
            <a:r>
              <a:rPr dirty="0" sz="1000" spc="-5" b="1">
                <a:latin typeface="LM Sans 10"/>
                <a:cs typeface="LM Sans 10"/>
              </a:rPr>
              <a:t>f</a:t>
            </a:r>
            <a:r>
              <a:rPr dirty="0" sz="1000" spc="-240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o</a:t>
            </a:r>
            <a:r>
              <a:rPr dirty="0" sz="1000" spc="-235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r</a:t>
            </a:r>
            <a:r>
              <a:rPr dirty="0" sz="1000" spc="35" b="1">
                <a:latin typeface="LM Sans 10"/>
                <a:cs typeface="LM Sans 10"/>
              </a:rPr>
              <a:t> </a:t>
            </a:r>
            <a:r>
              <a:rPr dirty="0" sz="1000" spc="-45">
                <a:latin typeface="Arial"/>
                <a:cs typeface="Arial"/>
              </a:rPr>
              <a:t>u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i</a:t>
            </a:r>
            <a:r>
              <a:rPr dirty="0" sz="1000" spc="-240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n</a:t>
            </a:r>
            <a:r>
              <a:rPr dirty="0" sz="1000" spc="70" b="1">
                <a:latin typeface="LM Sans 10"/>
                <a:cs typeface="LM Sans 10"/>
              </a:rPr>
              <a:t> </a:t>
            </a:r>
            <a:r>
              <a:rPr dirty="0" sz="1000" spc="55" b="1">
                <a:latin typeface="LM Sans 10"/>
                <a:cs typeface="LM Sans 10"/>
              </a:rPr>
              <a:t>range</a:t>
            </a:r>
            <a:r>
              <a:rPr dirty="0" sz="1000" spc="-185" b="1">
                <a:latin typeface="LM Sans 10"/>
                <a:cs typeface="LM Sans 10"/>
              </a:rPr>
              <a:t> </a:t>
            </a:r>
            <a:r>
              <a:rPr dirty="0" sz="1000" spc="-10">
                <a:latin typeface="Arial"/>
                <a:cs typeface="Arial"/>
              </a:rPr>
              <a:t>(W</a:t>
            </a:r>
            <a:r>
              <a:rPr dirty="0" sz="1000" spc="60">
                <a:latin typeface="Arial"/>
                <a:cs typeface="Arial"/>
              </a:rPr>
              <a:t> </a:t>
            </a:r>
            <a:r>
              <a:rPr dirty="0" sz="1000" spc="190">
                <a:latin typeface="Arial"/>
                <a:cs typeface="Arial"/>
              </a:rPr>
              <a:t>+</a:t>
            </a:r>
            <a:r>
              <a:rPr dirty="0" sz="1000" spc="38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1</a:t>
            </a:r>
            <a:r>
              <a:rPr dirty="0" sz="1000" spc="-12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)</a:t>
            </a:r>
            <a:r>
              <a:rPr dirty="0" sz="1000" spc="-1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4" y="1741957"/>
            <a:ext cx="3888104" cy="152400"/>
          </a:xfrm>
          <a:custGeom>
            <a:avLst/>
            <a:gdLst/>
            <a:ahLst/>
            <a:cxnLst/>
            <a:rect l="l" t="t" r="r" b="b"/>
            <a:pathLst>
              <a:path w="3888104" h="152400">
                <a:moveTo>
                  <a:pt x="3888003" y="0"/>
                </a:moveTo>
                <a:lnTo>
                  <a:pt x="0" y="0"/>
                </a:lnTo>
                <a:lnTo>
                  <a:pt x="0" y="151828"/>
                </a:lnTo>
                <a:lnTo>
                  <a:pt x="3888003" y="151828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97608" y="1709018"/>
            <a:ext cx="16071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95">
                <a:latin typeface="Arial"/>
                <a:cs typeface="Arial"/>
              </a:rPr>
              <a:t>T[ </a:t>
            </a:r>
            <a:r>
              <a:rPr dirty="0" sz="1000" spc="-45">
                <a:latin typeface="Arial"/>
                <a:cs typeface="Arial"/>
              </a:rPr>
              <a:t>u </a:t>
            </a:r>
            <a:r>
              <a:rPr dirty="0" sz="1000" spc="10">
                <a:latin typeface="Arial"/>
                <a:cs typeface="Arial"/>
              </a:rPr>
              <a:t>] [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10">
                <a:latin typeface="Arial"/>
                <a:cs typeface="Arial"/>
              </a:rPr>
              <a:t>] </a:t>
            </a:r>
            <a:r>
              <a:rPr dirty="0" sz="1000" spc="190">
                <a:latin typeface="Arial"/>
                <a:cs typeface="Arial"/>
              </a:rPr>
              <a:t>= </a:t>
            </a:r>
            <a:r>
              <a:rPr dirty="0" sz="1000" spc="95">
                <a:latin typeface="Arial"/>
                <a:cs typeface="Arial"/>
              </a:rPr>
              <a:t>T[ </a:t>
            </a:r>
            <a:r>
              <a:rPr dirty="0" sz="1000" spc="-45">
                <a:latin typeface="Arial"/>
                <a:cs typeface="Arial"/>
              </a:rPr>
              <a:t>u </a:t>
            </a:r>
            <a:r>
              <a:rPr dirty="0" sz="1000" spc="10">
                <a:latin typeface="Arial"/>
                <a:cs typeface="Arial"/>
              </a:rPr>
              <a:t>] [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190" i="1">
                <a:latin typeface="Arial"/>
                <a:cs typeface="Arial"/>
              </a:rPr>
              <a:t>− </a:t>
            </a:r>
            <a:r>
              <a:rPr dirty="0" sz="1000" spc="-60">
                <a:latin typeface="Arial"/>
                <a:cs typeface="Arial"/>
              </a:rPr>
              <a:t>1</a:t>
            </a:r>
            <a:r>
              <a:rPr dirty="0" sz="1000" spc="-150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]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9994" y="1893798"/>
            <a:ext cx="3888104" cy="152400"/>
          </a:xfrm>
          <a:custGeom>
            <a:avLst/>
            <a:gdLst/>
            <a:ahLst/>
            <a:cxnLst/>
            <a:rect l="l" t="t" r="r" b="b"/>
            <a:pathLst>
              <a:path w="3888104" h="152400">
                <a:moveTo>
                  <a:pt x="3888003" y="0"/>
                </a:moveTo>
                <a:lnTo>
                  <a:pt x="0" y="0"/>
                </a:lnTo>
                <a:lnTo>
                  <a:pt x="0" y="151828"/>
                </a:lnTo>
                <a:lnTo>
                  <a:pt x="3888003" y="151828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28332" y="1860847"/>
            <a:ext cx="12674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LM Sans 10"/>
                <a:cs typeface="LM Sans 10"/>
              </a:rPr>
              <a:t>i f </a:t>
            </a:r>
            <a:r>
              <a:rPr dirty="0" sz="1000" spc="-45">
                <a:latin typeface="Arial"/>
                <a:cs typeface="Arial"/>
              </a:rPr>
              <a:t>u </a:t>
            </a:r>
            <a:r>
              <a:rPr dirty="0" sz="1000" spc="145">
                <a:latin typeface="Arial"/>
                <a:cs typeface="Arial"/>
              </a:rPr>
              <a:t>&gt;= </a:t>
            </a:r>
            <a:r>
              <a:rPr dirty="0" sz="1000" spc="35">
                <a:latin typeface="Arial"/>
                <a:cs typeface="Arial"/>
              </a:rPr>
              <a:t>w[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190" i="1">
                <a:latin typeface="Arial"/>
                <a:cs typeface="Arial"/>
              </a:rPr>
              <a:t>− </a:t>
            </a:r>
            <a:r>
              <a:rPr dirty="0" sz="1000" spc="-60">
                <a:latin typeface="Arial"/>
                <a:cs typeface="Arial"/>
              </a:rPr>
              <a:t>1 </a:t>
            </a:r>
            <a:r>
              <a:rPr dirty="0" sz="1000" spc="10">
                <a:latin typeface="Arial"/>
                <a:cs typeface="Arial"/>
              </a:rPr>
              <a:t>]</a:t>
            </a:r>
            <a:r>
              <a:rPr dirty="0" sz="1000" spc="1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9994" y="2045627"/>
            <a:ext cx="3888104" cy="304165"/>
          </a:xfrm>
          <a:custGeom>
            <a:avLst/>
            <a:gdLst/>
            <a:ahLst/>
            <a:cxnLst/>
            <a:rect l="l" t="t" r="r" b="b"/>
            <a:pathLst>
              <a:path w="3888104" h="304164">
                <a:moveTo>
                  <a:pt x="3888003" y="0"/>
                </a:moveTo>
                <a:lnTo>
                  <a:pt x="0" y="0"/>
                </a:lnTo>
                <a:lnTo>
                  <a:pt x="0" y="151828"/>
                </a:lnTo>
                <a:lnTo>
                  <a:pt x="0" y="303657"/>
                </a:lnTo>
                <a:lnTo>
                  <a:pt x="3888003" y="303657"/>
                </a:lnTo>
                <a:lnTo>
                  <a:pt x="3888003" y="151828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49442" y="2012675"/>
            <a:ext cx="274320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dirty="0" sz="1000" spc="95">
                <a:latin typeface="Arial"/>
                <a:cs typeface="Arial"/>
              </a:rPr>
              <a:t>T[ </a:t>
            </a:r>
            <a:r>
              <a:rPr dirty="0" sz="1000" spc="-45">
                <a:latin typeface="Arial"/>
                <a:cs typeface="Arial"/>
              </a:rPr>
              <a:t>u </a:t>
            </a:r>
            <a:r>
              <a:rPr dirty="0" sz="1000" spc="10">
                <a:latin typeface="Arial"/>
                <a:cs typeface="Arial"/>
              </a:rPr>
              <a:t>] [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10">
                <a:latin typeface="Arial"/>
                <a:cs typeface="Arial"/>
              </a:rPr>
              <a:t>] </a:t>
            </a:r>
            <a:r>
              <a:rPr dirty="0" sz="1000" spc="190">
                <a:latin typeface="Arial"/>
                <a:cs typeface="Arial"/>
              </a:rPr>
              <a:t>= </a:t>
            </a:r>
            <a:r>
              <a:rPr dirty="0" sz="1000" spc="50" b="1">
                <a:latin typeface="LM Sans 10"/>
                <a:cs typeface="LM Sans 10"/>
              </a:rPr>
              <a:t>max</a:t>
            </a:r>
            <a:r>
              <a:rPr dirty="0" sz="1000" spc="50">
                <a:latin typeface="Arial"/>
                <a:cs typeface="Arial"/>
              </a:rPr>
              <a:t>(T[ </a:t>
            </a:r>
            <a:r>
              <a:rPr dirty="0" sz="1000" spc="-45">
                <a:latin typeface="Arial"/>
                <a:cs typeface="Arial"/>
              </a:rPr>
              <a:t>u </a:t>
            </a:r>
            <a:r>
              <a:rPr dirty="0" sz="1000" spc="10">
                <a:latin typeface="Arial"/>
                <a:cs typeface="Arial"/>
              </a:rPr>
              <a:t>] [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10">
                <a:latin typeface="Arial"/>
                <a:cs typeface="Arial"/>
              </a:rPr>
              <a:t>]</a:t>
            </a:r>
            <a:r>
              <a:rPr dirty="0" sz="1000" spc="-8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  <a:p>
            <a:pPr marL="163830">
              <a:lnSpc>
                <a:spcPts val="1200"/>
              </a:lnSpc>
            </a:pPr>
            <a:r>
              <a:rPr dirty="0" sz="1000" spc="95">
                <a:latin typeface="Arial"/>
                <a:cs typeface="Arial"/>
              </a:rPr>
              <a:t>T[ </a:t>
            </a:r>
            <a:r>
              <a:rPr dirty="0" sz="1000" spc="-45">
                <a:latin typeface="Arial"/>
                <a:cs typeface="Arial"/>
              </a:rPr>
              <a:t>u </a:t>
            </a:r>
            <a:r>
              <a:rPr dirty="0" sz="1000" spc="190" i="1">
                <a:latin typeface="Arial"/>
                <a:cs typeface="Arial"/>
              </a:rPr>
              <a:t>− </a:t>
            </a:r>
            <a:r>
              <a:rPr dirty="0" sz="1000" spc="35">
                <a:latin typeface="Arial"/>
                <a:cs typeface="Arial"/>
              </a:rPr>
              <a:t>w[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190" i="1">
                <a:latin typeface="Arial"/>
                <a:cs typeface="Arial"/>
              </a:rPr>
              <a:t>− </a:t>
            </a:r>
            <a:r>
              <a:rPr dirty="0" sz="1000" spc="-60">
                <a:latin typeface="Arial"/>
                <a:cs typeface="Arial"/>
              </a:rPr>
              <a:t>1 </a:t>
            </a:r>
            <a:r>
              <a:rPr dirty="0" sz="1000" spc="10">
                <a:latin typeface="Arial"/>
                <a:cs typeface="Arial"/>
              </a:rPr>
              <a:t>] ] [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190" i="1">
                <a:latin typeface="Arial"/>
                <a:cs typeface="Arial"/>
              </a:rPr>
              <a:t>− </a:t>
            </a:r>
            <a:r>
              <a:rPr dirty="0" sz="1000" spc="-60">
                <a:latin typeface="Arial"/>
                <a:cs typeface="Arial"/>
              </a:rPr>
              <a:t>1 </a:t>
            </a:r>
            <a:r>
              <a:rPr dirty="0" sz="1000" spc="10">
                <a:latin typeface="Arial"/>
                <a:cs typeface="Arial"/>
              </a:rPr>
              <a:t>] </a:t>
            </a:r>
            <a:r>
              <a:rPr dirty="0" sz="1000" spc="190">
                <a:latin typeface="Arial"/>
                <a:cs typeface="Arial"/>
              </a:rPr>
              <a:t>+ </a:t>
            </a:r>
            <a:r>
              <a:rPr dirty="0" sz="1000" spc="-45">
                <a:latin typeface="Arial"/>
                <a:cs typeface="Arial"/>
              </a:rPr>
              <a:t>v </a:t>
            </a:r>
            <a:r>
              <a:rPr dirty="0" sz="1000" spc="10">
                <a:latin typeface="Arial"/>
                <a:cs typeface="Arial"/>
              </a:rPr>
              <a:t>[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190" i="1">
                <a:latin typeface="Arial"/>
                <a:cs typeface="Arial"/>
              </a:rPr>
              <a:t>− </a:t>
            </a:r>
            <a:r>
              <a:rPr dirty="0" sz="1000" spc="-60">
                <a:latin typeface="Arial"/>
                <a:cs typeface="Arial"/>
              </a:rPr>
              <a:t>1 </a:t>
            </a:r>
            <a:r>
              <a:rPr dirty="0" sz="1000" spc="10">
                <a:latin typeface="Arial"/>
                <a:cs typeface="Arial"/>
              </a:rPr>
              <a:t>]</a:t>
            </a:r>
            <a:r>
              <a:rPr dirty="0" sz="1000" spc="14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9994" y="2349284"/>
            <a:ext cx="3888104" cy="304165"/>
          </a:xfrm>
          <a:custGeom>
            <a:avLst/>
            <a:gdLst/>
            <a:ahLst/>
            <a:cxnLst/>
            <a:rect l="l" t="t" r="r" b="b"/>
            <a:pathLst>
              <a:path w="3888104" h="304164">
                <a:moveTo>
                  <a:pt x="3888003" y="0"/>
                </a:moveTo>
                <a:lnTo>
                  <a:pt x="0" y="0"/>
                </a:lnTo>
                <a:lnTo>
                  <a:pt x="0" y="151828"/>
                </a:lnTo>
                <a:lnTo>
                  <a:pt x="0" y="303657"/>
                </a:lnTo>
                <a:lnTo>
                  <a:pt x="3888003" y="303657"/>
                </a:lnTo>
                <a:lnTo>
                  <a:pt x="3888003" y="151828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13880" y="2468173"/>
            <a:ext cx="14306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90" b="1">
                <a:latin typeface="LM Sans 10"/>
                <a:cs typeface="LM Sans 10"/>
              </a:rPr>
              <a:t>return</a:t>
            </a:r>
            <a:r>
              <a:rPr dirty="0" sz="1000" spc="290" b="1">
                <a:latin typeface="LM Sans 10"/>
                <a:cs typeface="LM Sans 10"/>
              </a:rPr>
              <a:t> </a:t>
            </a:r>
            <a:r>
              <a:rPr dirty="0" sz="1000" spc="50">
                <a:latin typeface="Arial"/>
                <a:cs typeface="Arial"/>
              </a:rPr>
              <a:t>T[W]</a:t>
            </a:r>
            <a:r>
              <a:rPr dirty="0" sz="1000" spc="-80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[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70" b="1">
                <a:latin typeface="LM Sans 10"/>
                <a:cs typeface="LM Sans 10"/>
              </a:rPr>
              <a:t>len</a:t>
            </a:r>
            <a:r>
              <a:rPr dirty="0" sz="1000" spc="-150" b="1">
                <a:latin typeface="LM Sans 10"/>
                <a:cs typeface="LM Sans 10"/>
              </a:rPr>
              <a:t> </a:t>
            </a:r>
            <a:r>
              <a:rPr dirty="0" sz="1000" spc="35">
                <a:latin typeface="Arial"/>
                <a:cs typeface="Arial"/>
              </a:rPr>
              <a:t>(w</a:t>
            </a:r>
            <a:r>
              <a:rPr dirty="0" sz="1000" spc="-15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)</a:t>
            </a:r>
            <a:r>
              <a:rPr dirty="0" sz="1000" spc="-110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]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9994" y="2652941"/>
            <a:ext cx="3888104" cy="607695"/>
          </a:xfrm>
          <a:custGeom>
            <a:avLst/>
            <a:gdLst/>
            <a:ahLst/>
            <a:cxnLst/>
            <a:rect l="l" t="t" r="r" b="b"/>
            <a:pathLst>
              <a:path w="3888104" h="607695">
                <a:moveTo>
                  <a:pt x="3888003" y="151841"/>
                </a:moveTo>
                <a:lnTo>
                  <a:pt x="0" y="151841"/>
                </a:lnTo>
                <a:lnTo>
                  <a:pt x="0" y="303669"/>
                </a:lnTo>
                <a:lnTo>
                  <a:pt x="0" y="455498"/>
                </a:lnTo>
                <a:lnTo>
                  <a:pt x="0" y="607326"/>
                </a:lnTo>
                <a:lnTo>
                  <a:pt x="3888003" y="607326"/>
                </a:lnTo>
                <a:lnTo>
                  <a:pt x="3888003" y="455498"/>
                </a:lnTo>
                <a:lnTo>
                  <a:pt x="3888003" y="303669"/>
                </a:lnTo>
                <a:lnTo>
                  <a:pt x="3888003" y="151841"/>
                </a:lnTo>
                <a:close/>
              </a:path>
              <a:path w="3888104" h="607695">
                <a:moveTo>
                  <a:pt x="3888003" y="0"/>
                </a:moveTo>
                <a:lnTo>
                  <a:pt x="0" y="0"/>
                </a:lnTo>
                <a:lnTo>
                  <a:pt x="0" y="151828"/>
                </a:lnTo>
                <a:lnTo>
                  <a:pt x="3888003" y="151828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4284" y="494378"/>
            <a:ext cx="3070860" cy="275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7495" indent="-202565">
              <a:lnSpc>
                <a:spcPts val="1200"/>
              </a:lnSpc>
              <a:spcBef>
                <a:spcPts val="95"/>
              </a:spcBef>
              <a:buFont typeface="Arial"/>
              <a:buAutoNum type="arabicPlain"/>
              <a:tabLst>
                <a:tab pos="277495" algn="l"/>
                <a:tab pos="278130" algn="l"/>
              </a:tabLst>
            </a:pPr>
            <a:r>
              <a:rPr dirty="0" sz="1000" spc="60" b="1">
                <a:latin typeface="LM Sans 10"/>
                <a:cs typeface="LM Sans 10"/>
              </a:rPr>
              <a:t>def </a:t>
            </a:r>
            <a:r>
              <a:rPr dirty="0" sz="1000" spc="40">
                <a:latin typeface="Arial"/>
                <a:cs typeface="Arial"/>
              </a:rPr>
              <a:t>knapsack </a:t>
            </a:r>
            <a:r>
              <a:rPr dirty="0" sz="1000" spc="-10">
                <a:latin typeface="Arial"/>
                <a:cs typeface="Arial"/>
              </a:rPr>
              <a:t>(W, </a:t>
            </a:r>
            <a:r>
              <a:rPr dirty="0" sz="1000" spc="25">
                <a:latin typeface="Arial"/>
                <a:cs typeface="Arial"/>
              </a:rPr>
              <a:t>w, </a:t>
            </a:r>
            <a:r>
              <a:rPr dirty="0" sz="1000" spc="-45">
                <a:latin typeface="Arial"/>
                <a:cs typeface="Arial"/>
              </a:rPr>
              <a:t>v </a:t>
            </a:r>
            <a:r>
              <a:rPr dirty="0" sz="1000" spc="50">
                <a:latin typeface="Arial"/>
                <a:cs typeface="Arial"/>
              </a:rPr>
              <a:t>)</a:t>
            </a:r>
            <a:r>
              <a:rPr dirty="0" sz="1000" spc="14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412115" indent="-337185">
              <a:lnSpc>
                <a:spcPts val="1195"/>
              </a:lnSpc>
              <a:buAutoNum type="arabicPlain"/>
              <a:tabLst>
                <a:tab pos="412115" algn="l"/>
                <a:tab pos="412750" algn="l"/>
              </a:tabLst>
            </a:pPr>
            <a:r>
              <a:rPr dirty="0" sz="1000" spc="65">
                <a:latin typeface="Arial"/>
                <a:cs typeface="Arial"/>
              </a:rPr>
              <a:t>T </a:t>
            </a:r>
            <a:r>
              <a:rPr dirty="0" sz="1000" spc="190">
                <a:latin typeface="Arial"/>
                <a:cs typeface="Arial"/>
              </a:rPr>
              <a:t>= </a:t>
            </a:r>
            <a:r>
              <a:rPr dirty="0" sz="1000" spc="10">
                <a:latin typeface="Arial"/>
                <a:cs typeface="Arial"/>
              </a:rPr>
              <a:t>[ [ </a:t>
            </a:r>
            <a:r>
              <a:rPr dirty="0" sz="1000" spc="-25">
                <a:latin typeface="Arial"/>
                <a:cs typeface="Arial"/>
              </a:rPr>
              <a:t>None </a:t>
            </a:r>
            <a:r>
              <a:rPr dirty="0" sz="1000" spc="10">
                <a:latin typeface="Arial"/>
                <a:cs typeface="Arial"/>
              </a:rPr>
              <a:t>] </a:t>
            </a:r>
            <a:r>
              <a:rPr dirty="0" sz="1000" spc="105" i="1">
                <a:latin typeface="Arial"/>
                <a:cs typeface="Arial"/>
              </a:rPr>
              <a:t>* </a:t>
            </a:r>
            <a:r>
              <a:rPr dirty="0" sz="1000" spc="50">
                <a:latin typeface="Arial"/>
                <a:cs typeface="Arial"/>
              </a:rPr>
              <a:t>( </a:t>
            </a:r>
            <a:r>
              <a:rPr dirty="0" sz="1000" spc="70" b="1">
                <a:latin typeface="LM Sans 10"/>
                <a:cs typeface="LM Sans 10"/>
              </a:rPr>
              <a:t>len </a:t>
            </a:r>
            <a:r>
              <a:rPr dirty="0" sz="1000" spc="60">
                <a:latin typeface="Arial"/>
                <a:cs typeface="Arial"/>
              </a:rPr>
              <a:t>(w) </a:t>
            </a:r>
            <a:r>
              <a:rPr dirty="0" sz="1000" spc="190">
                <a:latin typeface="Arial"/>
                <a:cs typeface="Arial"/>
              </a:rPr>
              <a:t>+ </a:t>
            </a:r>
            <a:r>
              <a:rPr dirty="0" sz="1000" spc="-60">
                <a:latin typeface="Arial"/>
                <a:cs typeface="Arial"/>
              </a:rPr>
              <a:t>1 </a:t>
            </a:r>
            <a:r>
              <a:rPr dirty="0" sz="1000" spc="50">
                <a:latin typeface="Arial"/>
                <a:cs typeface="Arial"/>
              </a:rPr>
              <a:t>) </a:t>
            </a:r>
            <a:r>
              <a:rPr dirty="0" sz="1000" spc="-5" b="1">
                <a:latin typeface="LM Sans 10"/>
                <a:cs typeface="LM Sans 10"/>
              </a:rPr>
              <a:t>f o r </a:t>
            </a:r>
            <a:r>
              <a:rPr dirty="0" sz="1000" spc="215">
                <a:latin typeface="Arial"/>
                <a:cs typeface="Arial"/>
              </a:rPr>
              <a:t>_ </a:t>
            </a:r>
            <a:r>
              <a:rPr dirty="0" sz="1000" spc="-5" b="1">
                <a:latin typeface="LM Sans 10"/>
                <a:cs typeface="LM Sans 10"/>
              </a:rPr>
              <a:t>i</a:t>
            </a:r>
            <a:r>
              <a:rPr dirty="0" sz="1000" spc="-105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n</a:t>
            </a:r>
            <a:endParaRPr sz="1000">
              <a:latin typeface="LM Sans 10"/>
              <a:cs typeface="LM Sans 10"/>
            </a:endParaRPr>
          </a:p>
          <a:p>
            <a:pPr marL="75565">
              <a:lnSpc>
                <a:spcPts val="1195"/>
              </a:lnSpc>
            </a:pPr>
            <a:r>
              <a:rPr dirty="0" sz="1000" spc="-6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  <a:p>
            <a:pPr marL="75565">
              <a:lnSpc>
                <a:spcPts val="1195"/>
              </a:lnSpc>
              <a:tabLst>
                <a:tab pos="434340" algn="l"/>
              </a:tabLst>
            </a:pPr>
            <a:r>
              <a:rPr dirty="0" sz="1000" spc="-60">
                <a:latin typeface="Arial"/>
                <a:cs typeface="Arial"/>
              </a:rPr>
              <a:t>4	</a:t>
            </a:r>
            <a:r>
              <a:rPr dirty="0" sz="1000" spc="-5" b="1">
                <a:latin typeface="LM Sans 10"/>
                <a:cs typeface="LM Sans 10"/>
              </a:rPr>
              <a:t>f</a:t>
            </a:r>
            <a:r>
              <a:rPr dirty="0" sz="1000" spc="-240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o</a:t>
            </a:r>
            <a:r>
              <a:rPr dirty="0" sz="1000" spc="-235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r</a:t>
            </a:r>
            <a:r>
              <a:rPr dirty="0" sz="1000" spc="40" b="1">
                <a:latin typeface="LM Sans 10"/>
                <a:cs typeface="LM Sans 10"/>
              </a:rPr>
              <a:t> </a:t>
            </a:r>
            <a:r>
              <a:rPr dirty="0" sz="1000" spc="-45">
                <a:latin typeface="Arial"/>
                <a:cs typeface="Arial"/>
              </a:rPr>
              <a:t>u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i</a:t>
            </a:r>
            <a:r>
              <a:rPr dirty="0" sz="1000" spc="-240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n</a:t>
            </a:r>
            <a:r>
              <a:rPr dirty="0" sz="1000" spc="70" b="1">
                <a:latin typeface="LM Sans 10"/>
                <a:cs typeface="LM Sans 10"/>
              </a:rPr>
              <a:t> </a:t>
            </a:r>
            <a:r>
              <a:rPr dirty="0" sz="1000" spc="55" b="1">
                <a:latin typeface="LM Sans 10"/>
                <a:cs typeface="LM Sans 10"/>
              </a:rPr>
              <a:t>range</a:t>
            </a:r>
            <a:r>
              <a:rPr dirty="0" sz="1000" spc="-185" b="1">
                <a:latin typeface="LM Sans 10"/>
                <a:cs typeface="LM Sans 10"/>
              </a:rPr>
              <a:t> </a:t>
            </a:r>
            <a:r>
              <a:rPr dirty="0" sz="1000" spc="-10">
                <a:latin typeface="Arial"/>
                <a:cs typeface="Arial"/>
              </a:rPr>
              <a:t>(W</a:t>
            </a:r>
            <a:r>
              <a:rPr dirty="0" sz="1000" spc="60">
                <a:latin typeface="Arial"/>
                <a:cs typeface="Arial"/>
              </a:rPr>
              <a:t> </a:t>
            </a:r>
            <a:r>
              <a:rPr dirty="0" sz="1000" spc="190">
                <a:latin typeface="Arial"/>
                <a:cs typeface="Arial"/>
              </a:rPr>
              <a:t>+</a:t>
            </a:r>
            <a:r>
              <a:rPr dirty="0" sz="1000" spc="38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1</a:t>
            </a:r>
            <a:r>
              <a:rPr dirty="0" sz="1000" spc="-12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)</a:t>
            </a:r>
            <a:r>
              <a:rPr dirty="0" sz="1000" spc="-1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75565">
              <a:lnSpc>
                <a:spcPts val="1195"/>
              </a:lnSpc>
              <a:tabLst>
                <a:tab pos="563880" algn="l"/>
              </a:tabLst>
            </a:pPr>
            <a:r>
              <a:rPr dirty="0" sz="1000" spc="-60">
                <a:latin typeface="Arial"/>
                <a:cs typeface="Arial"/>
              </a:rPr>
              <a:t>5	</a:t>
            </a:r>
            <a:r>
              <a:rPr dirty="0" sz="1000" spc="95">
                <a:latin typeface="Arial"/>
                <a:cs typeface="Arial"/>
              </a:rPr>
              <a:t>T[ </a:t>
            </a:r>
            <a:r>
              <a:rPr dirty="0" sz="1000" spc="-45">
                <a:latin typeface="Arial"/>
                <a:cs typeface="Arial"/>
              </a:rPr>
              <a:t>u </a:t>
            </a:r>
            <a:r>
              <a:rPr dirty="0" sz="1000" spc="10">
                <a:latin typeface="Arial"/>
                <a:cs typeface="Arial"/>
              </a:rPr>
              <a:t>] [ </a:t>
            </a:r>
            <a:r>
              <a:rPr dirty="0" sz="1000" spc="-60">
                <a:latin typeface="Arial"/>
                <a:cs typeface="Arial"/>
              </a:rPr>
              <a:t>0 </a:t>
            </a:r>
            <a:r>
              <a:rPr dirty="0" sz="1000" spc="10">
                <a:latin typeface="Arial"/>
                <a:cs typeface="Arial"/>
              </a:rPr>
              <a:t>] </a:t>
            </a:r>
            <a:r>
              <a:rPr dirty="0" sz="1000" spc="190">
                <a:latin typeface="Arial"/>
                <a:cs typeface="Arial"/>
              </a:rPr>
              <a:t>=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75565">
              <a:lnSpc>
                <a:spcPts val="1195"/>
              </a:lnSpc>
            </a:pPr>
            <a:r>
              <a:rPr dirty="0" sz="1000" spc="-6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  <a:p>
            <a:pPr marL="75565">
              <a:lnSpc>
                <a:spcPts val="1195"/>
              </a:lnSpc>
            </a:pPr>
            <a:r>
              <a:rPr dirty="0" sz="1000" spc="-60"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  <a:p>
            <a:pPr marL="75565">
              <a:lnSpc>
                <a:spcPts val="1195"/>
              </a:lnSpc>
            </a:pPr>
            <a:r>
              <a:rPr dirty="0" sz="1000" spc="-6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  <a:p>
            <a:pPr marL="75565">
              <a:lnSpc>
                <a:spcPts val="1195"/>
              </a:lnSpc>
            </a:pPr>
            <a:r>
              <a:rPr dirty="0" sz="1000" spc="-60"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  <a:tabLst>
                <a:tab pos="283210" algn="l"/>
              </a:tabLst>
            </a:pPr>
            <a:r>
              <a:rPr dirty="0" sz="1000" spc="-65">
                <a:latin typeface="Arial"/>
                <a:cs typeface="Arial"/>
              </a:rPr>
              <a:t>17	</a:t>
            </a:r>
            <a:r>
              <a:rPr dirty="0" sz="1000" spc="-5" b="1">
                <a:latin typeface="LM Sans 10"/>
                <a:cs typeface="LM Sans 10"/>
              </a:rPr>
              <a:t>p</a:t>
            </a:r>
            <a:r>
              <a:rPr dirty="0" sz="1000" spc="-235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r</a:t>
            </a:r>
            <a:r>
              <a:rPr dirty="0" sz="1000" spc="-229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i</a:t>
            </a:r>
            <a:r>
              <a:rPr dirty="0" sz="1000" spc="-229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n</a:t>
            </a:r>
            <a:r>
              <a:rPr dirty="0" sz="1000" spc="-229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t</a:t>
            </a:r>
            <a:r>
              <a:rPr dirty="0" sz="1000" spc="-125" b="1">
                <a:latin typeface="LM Sans 10"/>
                <a:cs typeface="LM Sans 10"/>
              </a:rPr>
              <a:t> </a:t>
            </a:r>
            <a:r>
              <a:rPr dirty="0" sz="1000" spc="50">
                <a:latin typeface="Arial"/>
                <a:cs typeface="Arial"/>
              </a:rPr>
              <a:t>(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40">
                <a:latin typeface="Arial"/>
                <a:cs typeface="Arial"/>
              </a:rPr>
              <a:t>knapsack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(W=10</a:t>
            </a:r>
            <a:r>
              <a:rPr dirty="0" sz="1000" spc="-1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60">
                <a:latin typeface="Arial"/>
                <a:cs typeface="Arial"/>
              </a:rPr>
              <a:t> </a:t>
            </a:r>
            <a:r>
              <a:rPr dirty="0" sz="1000" spc="95">
                <a:latin typeface="Arial"/>
                <a:cs typeface="Arial"/>
              </a:rPr>
              <a:t>w=[</a:t>
            </a:r>
            <a:r>
              <a:rPr dirty="0" sz="1000" spc="-19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6</a:t>
            </a:r>
            <a:r>
              <a:rPr dirty="0" sz="1000" spc="-9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24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3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24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4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2</a:t>
            </a:r>
            <a:r>
              <a:rPr dirty="0" sz="1000" spc="-140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] </a:t>
            </a:r>
            <a:r>
              <a:rPr dirty="0" sz="1000" spc="-5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  <a:tabLst>
                <a:tab pos="1412240" algn="l"/>
              </a:tabLst>
            </a:pPr>
            <a:r>
              <a:rPr dirty="0" sz="1000" spc="-65">
                <a:latin typeface="Arial"/>
                <a:cs typeface="Arial"/>
              </a:rPr>
              <a:t>18	</a:t>
            </a:r>
            <a:r>
              <a:rPr dirty="0" sz="1000" spc="-45">
                <a:latin typeface="Arial"/>
                <a:cs typeface="Arial"/>
              </a:rPr>
              <a:t>v </a:t>
            </a:r>
            <a:r>
              <a:rPr dirty="0" sz="1000" spc="145">
                <a:latin typeface="Arial"/>
                <a:cs typeface="Arial"/>
              </a:rPr>
              <a:t>=[ </a:t>
            </a:r>
            <a:r>
              <a:rPr dirty="0" sz="1000" spc="-15">
                <a:latin typeface="Arial"/>
                <a:cs typeface="Arial"/>
              </a:rPr>
              <a:t>30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-10">
                <a:latin typeface="Arial"/>
                <a:cs typeface="Arial"/>
              </a:rPr>
              <a:t>14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-10">
                <a:latin typeface="Arial"/>
                <a:cs typeface="Arial"/>
              </a:rPr>
              <a:t>16 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10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9 </a:t>
            </a:r>
            <a:r>
              <a:rPr dirty="0" sz="1000" spc="10">
                <a:latin typeface="Arial"/>
                <a:cs typeface="Arial"/>
              </a:rPr>
              <a:t>] </a:t>
            </a:r>
            <a:r>
              <a:rPr dirty="0" sz="1000" spc="50">
                <a:latin typeface="Arial"/>
                <a:cs typeface="Arial"/>
              </a:rPr>
              <a:t>) 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8060" y="58134"/>
            <a:ext cx="592455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70">
                <a:solidFill>
                  <a:srgbClr val="3333B2"/>
                </a:solidFill>
                <a:latin typeface="Trebuchet MS"/>
                <a:cs typeface="Trebuchet MS"/>
              </a:rPr>
              <a:t>Hm...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94333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827389"/>
            <a:ext cx="3366770" cy="674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5">
                <a:latin typeface="Trebuchet MS"/>
                <a:cs typeface="Trebuchet MS"/>
              </a:rPr>
              <a:t>But </a:t>
            </a:r>
            <a:r>
              <a:rPr dirty="0" sz="1400" spc="-75">
                <a:latin typeface="Trebuchet MS"/>
                <a:cs typeface="Trebuchet MS"/>
              </a:rPr>
              <a:t>do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95">
                <a:latin typeface="Trebuchet MS"/>
                <a:cs typeface="Trebuchet MS"/>
              </a:rPr>
              <a:t>really </a:t>
            </a:r>
            <a:r>
              <a:rPr dirty="0" sz="1400" spc="-120">
                <a:latin typeface="Trebuchet MS"/>
                <a:cs typeface="Trebuchet MS"/>
              </a:rPr>
              <a:t>need </a:t>
            </a:r>
            <a:r>
              <a:rPr dirty="0" sz="1400" spc="-90">
                <a:latin typeface="Trebuchet MS"/>
                <a:cs typeface="Trebuchet MS"/>
              </a:rPr>
              <a:t>all </a:t>
            </a:r>
            <a:r>
              <a:rPr dirty="0" sz="1400" spc="-60">
                <a:latin typeface="Trebuchet MS"/>
                <a:cs typeface="Trebuchet MS"/>
              </a:rPr>
              <a:t>this </a:t>
            </a:r>
            <a:r>
              <a:rPr dirty="0" sz="1400" spc="-80">
                <a:latin typeface="Trebuchet MS"/>
                <a:cs typeface="Trebuchet MS"/>
              </a:rPr>
              <a:t>fancy </a:t>
            </a:r>
            <a:r>
              <a:rPr dirty="0" sz="1400" spc="-85">
                <a:latin typeface="Trebuchet MS"/>
                <a:cs typeface="Trebuchet MS"/>
              </a:rPr>
              <a:t>stuff  </a:t>
            </a:r>
            <a:r>
              <a:rPr dirty="0" sz="1400" spc="-80">
                <a:latin typeface="Trebuchet MS"/>
                <a:cs typeface="Trebuchet MS"/>
              </a:rPr>
              <a:t>(recursion, </a:t>
            </a:r>
            <a:r>
              <a:rPr dirty="0" sz="1400" spc="-90">
                <a:latin typeface="Trebuchet MS"/>
                <a:cs typeface="Trebuchet MS"/>
              </a:rPr>
              <a:t>memoization, </a:t>
            </a:r>
            <a:r>
              <a:rPr dirty="0" sz="1400" spc="-80">
                <a:latin typeface="Trebuchet MS"/>
                <a:cs typeface="Trebuchet MS"/>
              </a:rPr>
              <a:t>dictionaries)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85">
                <a:latin typeface="Trebuchet MS"/>
                <a:cs typeface="Trebuchet MS"/>
              </a:rPr>
              <a:t>solve  </a:t>
            </a:r>
            <a:r>
              <a:rPr dirty="0" sz="1400" spc="-60">
                <a:latin typeface="Trebuchet MS"/>
                <a:cs typeface="Trebuchet MS"/>
              </a:rPr>
              <a:t>this </a:t>
            </a:r>
            <a:r>
              <a:rPr dirty="0" sz="1400" spc="-90">
                <a:latin typeface="Trebuchet MS"/>
                <a:cs typeface="Trebuchet MS"/>
              </a:rPr>
              <a:t>simple</a:t>
            </a:r>
            <a:r>
              <a:rPr dirty="0" sz="1400" spc="114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problem?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3346" y="58134"/>
            <a:ext cx="842010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10">
                <a:solidFill>
                  <a:srgbClr val="3333B2"/>
                </a:solidFill>
                <a:latin typeface="Trebuchet MS"/>
                <a:cs typeface="Trebuchet MS"/>
              </a:rPr>
              <a:t>Analysis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125710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1141168"/>
            <a:ext cx="169926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5">
                <a:latin typeface="Trebuchet MS"/>
                <a:cs typeface="Trebuchet MS"/>
              </a:rPr>
              <a:t>Running </a:t>
            </a:r>
            <a:r>
              <a:rPr dirty="0" sz="1400" spc="-105">
                <a:latin typeface="Trebuchet MS"/>
                <a:cs typeface="Trebuchet MS"/>
              </a:rPr>
              <a:t>time: </a:t>
            </a:r>
            <a:r>
              <a:rPr dirty="0" sz="1400" spc="45" i="1">
                <a:latin typeface="LM Sans 12"/>
                <a:cs typeface="LM Sans 12"/>
              </a:rPr>
              <a:t>O</a:t>
            </a:r>
            <a:r>
              <a:rPr dirty="0" sz="1400" spc="45">
                <a:latin typeface="LM Sans 12"/>
                <a:cs typeface="LM Sans 12"/>
              </a:rPr>
              <a:t>(</a:t>
            </a:r>
            <a:r>
              <a:rPr dirty="0" sz="1400" spc="45" i="1">
                <a:latin typeface="LM Sans 12"/>
                <a:cs typeface="LM Sans 12"/>
              </a:rPr>
              <a:t>nW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endParaRPr sz="1400">
              <a:latin typeface="LM Sans 12"/>
              <a:cs typeface="LM Sans 12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3346" y="58134"/>
            <a:ext cx="84201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10">
                <a:solidFill>
                  <a:srgbClr val="3333B2"/>
                </a:solidFill>
              </a:rPr>
              <a:t>Analysis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25710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1106757"/>
            <a:ext cx="1699260" cy="53149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400" spc="-45">
                <a:latin typeface="Trebuchet MS"/>
                <a:cs typeface="Trebuchet MS"/>
              </a:rPr>
              <a:t>Running </a:t>
            </a:r>
            <a:r>
              <a:rPr dirty="0" sz="1400" spc="-105">
                <a:latin typeface="Trebuchet MS"/>
                <a:cs typeface="Trebuchet MS"/>
              </a:rPr>
              <a:t>time: </a:t>
            </a:r>
            <a:r>
              <a:rPr dirty="0" sz="1400" spc="45" i="1">
                <a:latin typeface="LM Sans 12"/>
                <a:cs typeface="LM Sans 12"/>
              </a:rPr>
              <a:t>O</a:t>
            </a:r>
            <a:r>
              <a:rPr dirty="0" sz="1400" spc="45">
                <a:latin typeface="LM Sans 12"/>
                <a:cs typeface="LM Sans 12"/>
              </a:rPr>
              <a:t>(</a:t>
            </a:r>
            <a:r>
              <a:rPr dirty="0" sz="1400" spc="45" i="1">
                <a:latin typeface="LM Sans 12"/>
                <a:cs typeface="LM Sans 12"/>
              </a:rPr>
              <a:t>nW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endParaRPr sz="1400">
              <a:latin typeface="LM Sans 12"/>
              <a:cs typeface="LM Sans 12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400" spc="-75">
                <a:latin typeface="Trebuchet MS"/>
                <a:cs typeface="Trebuchet MS"/>
              </a:rPr>
              <a:t>Space: </a:t>
            </a:r>
            <a:r>
              <a:rPr dirty="0" sz="1400" spc="45" i="1">
                <a:latin typeface="LM Sans 12"/>
                <a:cs typeface="LM Sans 12"/>
              </a:rPr>
              <a:t>O</a:t>
            </a:r>
            <a:r>
              <a:rPr dirty="0" sz="1400" spc="45">
                <a:latin typeface="LM Sans 12"/>
                <a:cs typeface="LM Sans 12"/>
              </a:rPr>
              <a:t>(</a:t>
            </a:r>
            <a:r>
              <a:rPr dirty="0" sz="1400" spc="45" i="1">
                <a:latin typeface="LM Sans 12"/>
                <a:cs typeface="LM Sans 12"/>
              </a:rPr>
              <a:t>nW</a:t>
            </a:r>
            <a:r>
              <a:rPr dirty="0" sz="1400" spc="-330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51015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3346" y="58134"/>
            <a:ext cx="84201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10">
                <a:solidFill>
                  <a:srgbClr val="3333B2"/>
                </a:solidFill>
              </a:rPr>
              <a:t>Analysis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25710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1106757"/>
            <a:ext cx="3557270" cy="121475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405"/>
              </a:spcBef>
            </a:pPr>
            <a:r>
              <a:rPr dirty="0" sz="1400" spc="-45">
                <a:latin typeface="Trebuchet MS"/>
                <a:cs typeface="Trebuchet MS"/>
              </a:rPr>
              <a:t>Running </a:t>
            </a:r>
            <a:r>
              <a:rPr dirty="0" sz="1400" spc="-105">
                <a:latin typeface="Trebuchet MS"/>
                <a:cs typeface="Trebuchet MS"/>
              </a:rPr>
              <a:t>time: </a:t>
            </a:r>
            <a:r>
              <a:rPr dirty="0" sz="1400" spc="45" i="1">
                <a:latin typeface="LM Sans 12"/>
                <a:cs typeface="LM Sans 12"/>
              </a:rPr>
              <a:t>O</a:t>
            </a:r>
            <a:r>
              <a:rPr dirty="0" sz="1400" spc="45">
                <a:latin typeface="LM Sans 12"/>
                <a:cs typeface="LM Sans 12"/>
              </a:rPr>
              <a:t>(</a:t>
            </a:r>
            <a:r>
              <a:rPr dirty="0" sz="1400" spc="45" i="1">
                <a:latin typeface="LM Sans 12"/>
                <a:cs typeface="LM Sans 12"/>
              </a:rPr>
              <a:t>nW</a:t>
            </a:r>
            <a:r>
              <a:rPr dirty="0" sz="1400" spc="-185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endParaRPr sz="1400">
              <a:latin typeface="LM Sans 12"/>
              <a:cs typeface="LM Sans 12"/>
            </a:endParaRPr>
          </a:p>
          <a:p>
            <a:pPr algn="just" marL="12700">
              <a:lnSpc>
                <a:spcPct val="100000"/>
              </a:lnSpc>
              <a:spcBef>
                <a:spcPts val="310"/>
              </a:spcBef>
            </a:pPr>
            <a:r>
              <a:rPr dirty="0" sz="1400" spc="-75">
                <a:latin typeface="Trebuchet MS"/>
                <a:cs typeface="Trebuchet MS"/>
              </a:rPr>
              <a:t>Space: </a:t>
            </a:r>
            <a:r>
              <a:rPr dirty="0" sz="1400" spc="45" i="1">
                <a:latin typeface="LM Sans 12"/>
                <a:cs typeface="LM Sans 12"/>
              </a:rPr>
              <a:t>O</a:t>
            </a:r>
            <a:r>
              <a:rPr dirty="0" sz="1400" spc="45">
                <a:latin typeface="LM Sans 12"/>
                <a:cs typeface="LM Sans 12"/>
              </a:rPr>
              <a:t>(</a:t>
            </a:r>
            <a:r>
              <a:rPr dirty="0" sz="1400" spc="45" i="1">
                <a:latin typeface="LM Sans 12"/>
                <a:cs typeface="LM Sans 12"/>
              </a:rPr>
              <a:t>nW</a:t>
            </a:r>
            <a:r>
              <a:rPr dirty="0" sz="1400" spc="-325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endParaRPr sz="1400">
              <a:latin typeface="LM Sans 12"/>
              <a:cs typeface="LM Sans 12"/>
            </a:endParaRPr>
          </a:p>
          <a:p>
            <a:pPr algn="just" marL="12700" marR="5080">
              <a:lnSpc>
                <a:spcPct val="100800"/>
              </a:lnSpc>
              <a:spcBef>
                <a:spcPts val="300"/>
              </a:spcBef>
            </a:pPr>
            <a:r>
              <a:rPr dirty="0" sz="1400" spc="-65">
                <a:latin typeface="Trebuchet MS"/>
                <a:cs typeface="Trebuchet MS"/>
              </a:rPr>
              <a:t>Space </a:t>
            </a:r>
            <a:r>
              <a:rPr dirty="0" sz="1400" spc="-75">
                <a:latin typeface="Trebuchet MS"/>
                <a:cs typeface="Trebuchet MS"/>
              </a:rPr>
              <a:t>can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90">
                <a:latin typeface="Trebuchet MS"/>
                <a:cs typeface="Trebuchet MS"/>
              </a:rPr>
              <a:t>improved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55" i="1">
                <a:latin typeface="LM Sans 12"/>
                <a:cs typeface="LM Sans 12"/>
              </a:rPr>
              <a:t>O</a:t>
            </a:r>
            <a:r>
              <a:rPr dirty="0" sz="1400" spc="55">
                <a:latin typeface="LM Sans 12"/>
                <a:cs typeface="LM Sans 12"/>
              </a:rPr>
              <a:t>(</a:t>
            </a:r>
            <a:r>
              <a:rPr dirty="0" sz="1400" spc="55" i="1">
                <a:latin typeface="LM Sans 12"/>
                <a:cs typeface="LM Sans 12"/>
              </a:rPr>
              <a:t>W </a:t>
            </a:r>
            <a:r>
              <a:rPr dirty="0" sz="1400" spc="10">
                <a:latin typeface="LM Sans 12"/>
                <a:cs typeface="LM Sans 12"/>
              </a:rPr>
              <a:t>) </a:t>
            </a:r>
            <a:r>
              <a:rPr dirty="0" sz="1400" spc="-70">
                <a:latin typeface="Trebuchet MS"/>
                <a:cs typeface="Trebuchet MS"/>
              </a:rPr>
              <a:t>in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90">
                <a:latin typeface="Trebuchet MS"/>
                <a:cs typeface="Trebuchet MS"/>
              </a:rPr>
              <a:t>iterative  version: </a:t>
            </a:r>
            <a:r>
              <a:rPr dirty="0" sz="1400" spc="-80">
                <a:latin typeface="Trebuchet MS"/>
                <a:cs typeface="Trebuchet MS"/>
              </a:rPr>
              <a:t>instead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65">
                <a:latin typeface="Trebuchet MS"/>
                <a:cs typeface="Trebuchet MS"/>
              </a:rPr>
              <a:t>storing </a:t>
            </a:r>
            <a:r>
              <a:rPr dirty="0" sz="1400" spc="-100">
                <a:latin typeface="Trebuchet MS"/>
                <a:cs typeface="Trebuchet MS"/>
              </a:rPr>
              <a:t>the whole table, </a:t>
            </a:r>
            <a:r>
              <a:rPr dirty="0" sz="1400" spc="-90">
                <a:latin typeface="Trebuchet MS"/>
                <a:cs typeface="Trebuchet MS"/>
              </a:rPr>
              <a:t>store 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90">
                <a:latin typeface="Trebuchet MS"/>
                <a:cs typeface="Trebuchet MS"/>
              </a:rPr>
              <a:t>current </a:t>
            </a:r>
            <a:r>
              <a:rPr dirty="0" sz="1400" spc="-75">
                <a:latin typeface="Trebuchet MS"/>
                <a:cs typeface="Trebuchet MS"/>
              </a:rPr>
              <a:t>column and </a:t>
            </a:r>
            <a:r>
              <a:rPr dirty="0" sz="1400" spc="-95">
                <a:latin typeface="Trebuchet MS"/>
                <a:cs typeface="Trebuchet MS"/>
              </a:rPr>
              <a:t>the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previous </a:t>
            </a:r>
            <a:r>
              <a:rPr dirty="0" sz="1400" spc="-95">
                <a:latin typeface="Trebuchet MS"/>
                <a:cs typeface="Trebuchet MS"/>
              </a:rPr>
              <a:t>one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51015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176321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2725" y="58134"/>
            <a:ext cx="2643505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0">
                <a:solidFill>
                  <a:srgbClr val="3333B2"/>
                </a:solidFill>
                <a:latin typeface="Trebuchet MS"/>
                <a:cs typeface="Trebuchet MS"/>
              </a:rPr>
              <a:t>Reconstructing </a:t>
            </a:r>
            <a:r>
              <a:rPr dirty="0" sz="2050" spc="-160">
                <a:solidFill>
                  <a:srgbClr val="3333B2"/>
                </a:solidFill>
                <a:latin typeface="Trebuchet MS"/>
                <a:cs typeface="Trebuchet MS"/>
              </a:rPr>
              <a:t>a</a:t>
            </a:r>
            <a:r>
              <a:rPr dirty="0" sz="2050" spc="12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2050" spc="-114">
                <a:solidFill>
                  <a:srgbClr val="3333B2"/>
                </a:solidFill>
                <a:latin typeface="Trebuchet MS"/>
                <a:cs typeface="Trebuchet MS"/>
              </a:rPr>
              <a:t>Solution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81076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694827"/>
            <a:ext cx="3379470" cy="674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15">
                <a:latin typeface="Trebuchet MS"/>
                <a:cs typeface="Trebuchet MS"/>
              </a:rPr>
              <a:t>As </a:t>
            </a:r>
            <a:r>
              <a:rPr dirty="0" sz="1400" spc="-75">
                <a:latin typeface="Trebuchet MS"/>
                <a:cs typeface="Trebuchet MS"/>
              </a:rPr>
              <a:t>it usually </a:t>
            </a:r>
            <a:r>
              <a:rPr dirty="0" sz="1400" spc="-85">
                <a:latin typeface="Trebuchet MS"/>
                <a:cs typeface="Trebuchet MS"/>
              </a:rPr>
              <a:t>happens, </a:t>
            </a:r>
            <a:r>
              <a:rPr dirty="0" sz="1400" spc="-75">
                <a:latin typeface="Trebuchet MS"/>
                <a:cs typeface="Trebuchet MS"/>
              </a:rPr>
              <a:t>an optimal </a:t>
            </a:r>
            <a:r>
              <a:rPr dirty="0" sz="1400" spc="-70">
                <a:latin typeface="Trebuchet MS"/>
                <a:cs typeface="Trebuchet MS"/>
              </a:rPr>
              <a:t>solution </a:t>
            </a:r>
            <a:r>
              <a:rPr dirty="0" sz="1400" spc="-75">
                <a:latin typeface="Trebuchet MS"/>
                <a:cs typeface="Trebuchet MS"/>
              </a:rPr>
              <a:t>can 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80">
                <a:latin typeface="Trebuchet MS"/>
                <a:cs typeface="Trebuchet MS"/>
              </a:rPr>
              <a:t>unwound </a:t>
            </a:r>
            <a:r>
              <a:rPr dirty="0" sz="1400" spc="-90">
                <a:latin typeface="Trebuchet MS"/>
                <a:cs typeface="Trebuchet MS"/>
              </a:rPr>
              <a:t>by </a:t>
            </a:r>
            <a:r>
              <a:rPr dirty="0" sz="1400" spc="-70">
                <a:latin typeface="Trebuchet MS"/>
                <a:cs typeface="Trebuchet MS"/>
              </a:rPr>
              <a:t>analyzing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5">
                <a:latin typeface="Trebuchet MS"/>
                <a:cs typeface="Trebuchet MS"/>
              </a:rPr>
              <a:t>computed  </a:t>
            </a:r>
            <a:r>
              <a:rPr dirty="0" sz="1400" spc="-65">
                <a:latin typeface="Trebuchet MS"/>
                <a:cs typeface="Trebuchet MS"/>
              </a:rPr>
              <a:t>solutions to</a:t>
            </a:r>
            <a:r>
              <a:rPr dirty="0" sz="1400" spc="120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subproblems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725" y="58134"/>
            <a:ext cx="26435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0">
                <a:solidFill>
                  <a:srgbClr val="3333B2"/>
                </a:solidFill>
              </a:rPr>
              <a:t>Reconstructing </a:t>
            </a:r>
            <a:r>
              <a:rPr dirty="0" sz="2050" spc="-160">
                <a:solidFill>
                  <a:srgbClr val="3333B2"/>
                </a:solidFill>
              </a:rPr>
              <a:t>a</a:t>
            </a:r>
            <a:r>
              <a:rPr dirty="0" sz="2050" spc="120">
                <a:solidFill>
                  <a:srgbClr val="3333B2"/>
                </a:solidFill>
              </a:rPr>
              <a:t> </a:t>
            </a:r>
            <a:r>
              <a:rPr dirty="0" sz="2050" spc="-114">
                <a:solidFill>
                  <a:srgbClr val="3333B2"/>
                </a:solidFill>
              </a:rPr>
              <a:t>Solution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81076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694827"/>
            <a:ext cx="3379470" cy="9277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15">
                <a:latin typeface="Trebuchet MS"/>
                <a:cs typeface="Trebuchet MS"/>
              </a:rPr>
              <a:t>As </a:t>
            </a:r>
            <a:r>
              <a:rPr dirty="0" sz="1400" spc="-75">
                <a:latin typeface="Trebuchet MS"/>
                <a:cs typeface="Trebuchet MS"/>
              </a:rPr>
              <a:t>it usually </a:t>
            </a:r>
            <a:r>
              <a:rPr dirty="0" sz="1400" spc="-85">
                <a:latin typeface="Trebuchet MS"/>
                <a:cs typeface="Trebuchet MS"/>
              </a:rPr>
              <a:t>happens, </a:t>
            </a:r>
            <a:r>
              <a:rPr dirty="0" sz="1400" spc="-75">
                <a:latin typeface="Trebuchet MS"/>
                <a:cs typeface="Trebuchet MS"/>
              </a:rPr>
              <a:t>an optimal </a:t>
            </a:r>
            <a:r>
              <a:rPr dirty="0" sz="1400" spc="-70">
                <a:latin typeface="Trebuchet MS"/>
                <a:cs typeface="Trebuchet MS"/>
              </a:rPr>
              <a:t>solution </a:t>
            </a:r>
            <a:r>
              <a:rPr dirty="0" sz="1400" spc="-75">
                <a:latin typeface="Trebuchet MS"/>
                <a:cs typeface="Trebuchet MS"/>
              </a:rPr>
              <a:t>can 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80">
                <a:latin typeface="Trebuchet MS"/>
                <a:cs typeface="Trebuchet MS"/>
              </a:rPr>
              <a:t>unwound </a:t>
            </a:r>
            <a:r>
              <a:rPr dirty="0" sz="1400" spc="-90">
                <a:latin typeface="Trebuchet MS"/>
                <a:cs typeface="Trebuchet MS"/>
              </a:rPr>
              <a:t>by </a:t>
            </a:r>
            <a:r>
              <a:rPr dirty="0" sz="1400" spc="-70">
                <a:latin typeface="Trebuchet MS"/>
                <a:cs typeface="Trebuchet MS"/>
              </a:rPr>
              <a:t>analyzing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5">
                <a:latin typeface="Trebuchet MS"/>
                <a:cs typeface="Trebuchet MS"/>
              </a:rPr>
              <a:t>computed  </a:t>
            </a:r>
            <a:r>
              <a:rPr dirty="0" sz="1400" spc="-65">
                <a:latin typeface="Trebuchet MS"/>
                <a:cs typeface="Trebuchet MS"/>
              </a:rPr>
              <a:t>solutions to</a:t>
            </a:r>
            <a:r>
              <a:rPr dirty="0" sz="1400" spc="120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subproblems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400" spc="-50">
                <a:latin typeface="Trebuchet MS"/>
                <a:cs typeface="Trebuchet MS"/>
              </a:rPr>
              <a:t>Start </a:t>
            </a:r>
            <a:r>
              <a:rPr dirty="0" sz="1400" spc="-80">
                <a:latin typeface="Trebuchet MS"/>
                <a:cs typeface="Trebuchet MS"/>
              </a:rPr>
              <a:t>with </a:t>
            </a:r>
            <a:r>
              <a:rPr dirty="0" sz="1400" spc="15" i="1">
                <a:latin typeface="LM Sans 12"/>
                <a:cs typeface="LM Sans 12"/>
              </a:rPr>
              <a:t>u </a:t>
            </a:r>
            <a:r>
              <a:rPr dirty="0" sz="1400" spc="20">
                <a:latin typeface="LM Sans 12"/>
                <a:cs typeface="LM Sans 12"/>
              </a:rPr>
              <a:t>= </a:t>
            </a:r>
            <a:r>
              <a:rPr dirty="0" sz="1400" spc="30" i="1">
                <a:latin typeface="LM Sans 12"/>
                <a:cs typeface="LM Sans 12"/>
              </a:rPr>
              <a:t>W </a:t>
            </a:r>
            <a:r>
              <a:rPr dirty="0" sz="1400" spc="-135">
                <a:latin typeface="Trebuchet MS"/>
                <a:cs typeface="Trebuchet MS"/>
              </a:rPr>
              <a:t>, 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280">
                <a:latin typeface="LM Sans 12"/>
                <a:cs typeface="LM Sans 12"/>
              </a:rPr>
              <a:t> </a:t>
            </a:r>
            <a:r>
              <a:rPr dirty="0" sz="1400" spc="15" i="1">
                <a:latin typeface="LM Sans 12"/>
                <a:cs typeface="LM Sans 12"/>
              </a:rPr>
              <a:t>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49400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725" y="58134"/>
            <a:ext cx="26435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0">
                <a:solidFill>
                  <a:srgbClr val="3333B2"/>
                </a:solidFill>
              </a:rPr>
              <a:t>Reconstructing </a:t>
            </a:r>
            <a:r>
              <a:rPr dirty="0" sz="2050" spc="-160">
                <a:solidFill>
                  <a:srgbClr val="3333B2"/>
                </a:solidFill>
              </a:rPr>
              <a:t>a</a:t>
            </a:r>
            <a:r>
              <a:rPr dirty="0" sz="2050" spc="120">
                <a:solidFill>
                  <a:srgbClr val="3333B2"/>
                </a:solidFill>
              </a:rPr>
              <a:t> </a:t>
            </a:r>
            <a:r>
              <a:rPr dirty="0" sz="2050" spc="-114">
                <a:solidFill>
                  <a:srgbClr val="3333B2"/>
                </a:solidFill>
              </a:rPr>
              <a:t>Solution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81076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694827"/>
            <a:ext cx="3504565" cy="13957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130175">
              <a:lnSpc>
                <a:spcPct val="100800"/>
              </a:lnSpc>
              <a:spcBef>
                <a:spcPts val="120"/>
              </a:spcBef>
            </a:pPr>
            <a:r>
              <a:rPr dirty="0" sz="1400" spc="15">
                <a:latin typeface="Trebuchet MS"/>
                <a:cs typeface="Trebuchet MS"/>
              </a:rPr>
              <a:t>As </a:t>
            </a:r>
            <a:r>
              <a:rPr dirty="0" sz="1400" spc="-75">
                <a:latin typeface="Trebuchet MS"/>
                <a:cs typeface="Trebuchet MS"/>
              </a:rPr>
              <a:t>it usually </a:t>
            </a:r>
            <a:r>
              <a:rPr dirty="0" sz="1400" spc="-85">
                <a:latin typeface="Trebuchet MS"/>
                <a:cs typeface="Trebuchet MS"/>
              </a:rPr>
              <a:t>happens, </a:t>
            </a:r>
            <a:r>
              <a:rPr dirty="0" sz="1400" spc="-75">
                <a:latin typeface="Trebuchet MS"/>
                <a:cs typeface="Trebuchet MS"/>
              </a:rPr>
              <a:t>an optimal </a:t>
            </a:r>
            <a:r>
              <a:rPr dirty="0" sz="1400" spc="-70">
                <a:latin typeface="Trebuchet MS"/>
                <a:cs typeface="Trebuchet MS"/>
              </a:rPr>
              <a:t>solution </a:t>
            </a:r>
            <a:r>
              <a:rPr dirty="0" sz="1400" spc="-75">
                <a:latin typeface="Trebuchet MS"/>
                <a:cs typeface="Trebuchet MS"/>
              </a:rPr>
              <a:t>can 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80">
                <a:latin typeface="Trebuchet MS"/>
                <a:cs typeface="Trebuchet MS"/>
              </a:rPr>
              <a:t>unwound </a:t>
            </a:r>
            <a:r>
              <a:rPr dirty="0" sz="1400" spc="-90">
                <a:latin typeface="Trebuchet MS"/>
                <a:cs typeface="Trebuchet MS"/>
              </a:rPr>
              <a:t>by </a:t>
            </a:r>
            <a:r>
              <a:rPr dirty="0" sz="1400" spc="-70">
                <a:latin typeface="Trebuchet MS"/>
                <a:cs typeface="Trebuchet MS"/>
              </a:rPr>
              <a:t>analyzing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5">
                <a:latin typeface="Trebuchet MS"/>
                <a:cs typeface="Trebuchet MS"/>
              </a:rPr>
              <a:t>computed  </a:t>
            </a:r>
            <a:r>
              <a:rPr dirty="0" sz="1400" spc="-65">
                <a:latin typeface="Trebuchet MS"/>
                <a:cs typeface="Trebuchet MS"/>
              </a:rPr>
              <a:t>solutions to</a:t>
            </a:r>
            <a:r>
              <a:rPr dirty="0" sz="1400" spc="120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subproblems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400" spc="-50">
                <a:latin typeface="Trebuchet MS"/>
                <a:cs typeface="Trebuchet MS"/>
              </a:rPr>
              <a:t>Start </a:t>
            </a:r>
            <a:r>
              <a:rPr dirty="0" sz="1400" spc="-80">
                <a:latin typeface="Trebuchet MS"/>
                <a:cs typeface="Trebuchet MS"/>
              </a:rPr>
              <a:t>with </a:t>
            </a:r>
            <a:r>
              <a:rPr dirty="0" sz="1400" spc="15" i="1">
                <a:latin typeface="LM Sans 12"/>
                <a:cs typeface="LM Sans 12"/>
              </a:rPr>
              <a:t>u </a:t>
            </a:r>
            <a:r>
              <a:rPr dirty="0" sz="1400" spc="20">
                <a:latin typeface="LM Sans 12"/>
                <a:cs typeface="LM Sans 12"/>
              </a:rPr>
              <a:t>= </a:t>
            </a:r>
            <a:r>
              <a:rPr dirty="0" sz="1400" spc="30" i="1">
                <a:latin typeface="LM Sans 12"/>
                <a:cs typeface="LM Sans 12"/>
              </a:rPr>
              <a:t>W </a:t>
            </a:r>
            <a:r>
              <a:rPr dirty="0" sz="1400" spc="-135">
                <a:latin typeface="Trebuchet MS"/>
                <a:cs typeface="Trebuchet MS"/>
              </a:rPr>
              <a:t>, 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275">
                <a:latin typeface="LM Sans 12"/>
                <a:cs typeface="LM Sans 12"/>
              </a:rPr>
              <a:t> </a:t>
            </a:r>
            <a:r>
              <a:rPr dirty="0" sz="1400" spc="15" i="1">
                <a:latin typeface="LM Sans 12"/>
                <a:cs typeface="LM Sans 12"/>
              </a:rPr>
              <a:t>n</a:t>
            </a:r>
            <a:endParaRPr sz="1400">
              <a:latin typeface="LM Sans 12"/>
              <a:cs typeface="LM Sans 12"/>
            </a:endParaRPr>
          </a:p>
          <a:p>
            <a:pPr marL="12700" marR="5080">
              <a:lnSpc>
                <a:spcPct val="100800"/>
              </a:lnSpc>
              <a:spcBef>
                <a:spcPts val="300"/>
              </a:spcBef>
            </a:pPr>
            <a:r>
              <a:rPr dirty="0" sz="1400" spc="-60">
                <a:latin typeface="Trebuchet MS"/>
                <a:cs typeface="Trebuchet MS"/>
              </a:rPr>
              <a:t>If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30" i="1">
                <a:latin typeface="LM Sans 12"/>
                <a:cs typeface="LM Sans 12"/>
              </a:rPr>
              <a:t>value</a:t>
            </a:r>
            <a:r>
              <a:rPr dirty="0" sz="1400" spc="30">
                <a:latin typeface="LM Sans 12"/>
                <a:cs typeface="LM Sans 12"/>
              </a:rPr>
              <a:t>(</a:t>
            </a:r>
            <a:r>
              <a:rPr dirty="0" sz="1400" spc="30" i="1">
                <a:latin typeface="LM Sans 12"/>
                <a:cs typeface="LM Sans 12"/>
              </a:rPr>
              <a:t>u,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i</a:t>
            </a:r>
            <a:r>
              <a:rPr dirty="0" sz="1400" spc="-315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30" i="1">
                <a:latin typeface="LM Sans 12"/>
                <a:cs typeface="LM Sans 12"/>
              </a:rPr>
              <a:t>value</a:t>
            </a:r>
            <a:r>
              <a:rPr dirty="0" sz="1400" spc="30">
                <a:latin typeface="LM Sans 12"/>
                <a:cs typeface="LM Sans 12"/>
              </a:rPr>
              <a:t>(</a:t>
            </a:r>
            <a:r>
              <a:rPr dirty="0" sz="1400" spc="30" i="1">
                <a:latin typeface="LM Sans 12"/>
                <a:cs typeface="LM Sans 12"/>
              </a:rPr>
              <a:t>u,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i</a:t>
            </a:r>
            <a:r>
              <a:rPr dirty="0" sz="140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1</a:t>
            </a:r>
            <a:r>
              <a:rPr dirty="0" sz="1400" spc="-60">
                <a:latin typeface="LM Sans 12"/>
                <a:cs typeface="LM Sans 12"/>
              </a:rPr>
              <a:t>)</a:t>
            </a:r>
            <a:r>
              <a:rPr dirty="0" sz="1400" spc="-60">
                <a:latin typeface="Trebuchet MS"/>
                <a:cs typeface="Trebuchet MS"/>
              </a:rPr>
              <a:t>,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then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item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i</a:t>
            </a:r>
            <a:r>
              <a:rPr dirty="0" sz="140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 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65">
                <a:latin typeface="Trebuchet MS"/>
                <a:cs typeface="Trebuchet MS"/>
              </a:rPr>
              <a:t>not </a:t>
            </a:r>
            <a:r>
              <a:rPr dirty="0" sz="1400" spc="-95">
                <a:latin typeface="Trebuchet MS"/>
                <a:cs typeface="Trebuchet MS"/>
              </a:rPr>
              <a:t>taken. </a:t>
            </a:r>
            <a:r>
              <a:rPr dirty="0" sz="1400" spc="-70">
                <a:latin typeface="Trebuchet MS"/>
                <a:cs typeface="Trebuchet MS"/>
              </a:rPr>
              <a:t>Update 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375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49400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174705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725" y="58134"/>
            <a:ext cx="26435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0">
                <a:solidFill>
                  <a:srgbClr val="3333B2"/>
                </a:solidFill>
              </a:rPr>
              <a:t>Reconstructing </a:t>
            </a:r>
            <a:r>
              <a:rPr dirty="0" sz="2050" spc="-160">
                <a:solidFill>
                  <a:srgbClr val="3333B2"/>
                </a:solidFill>
              </a:rPr>
              <a:t>a</a:t>
            </a:r>
            <a:r>
              <a:rPr dirty="0" sz="2050" spc="120">
                <a:solidFill>
                  <a:srgbClr val="3333B2"/>
                </a:solidFill>
              </a:rPr>
              <a:t> </a:t>
            </a:r>
            <a:r>
              <a:rPr dirty="0" sz="2050" spc="-114">
                <a:solidFill>
                  <a:srgbClr val="3333B2"/>
                </a:solidFill>
              </a:rPr>
              <a:t>Solution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81076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40600" y="694827"/>
            <a:ext cx="3630295" cy="2294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76200" marR="191770">
              <a:lnSpc>
                <a:spcPct val="100800"/>
              </a:lnSpc>
              <a:spcBef>
                <a:spcPts val="120"/>
              </a:spcBef>
            </a:pPr>
            <a:r>
              <a:rPr dirty="0" sz="1400" spc="15">
                <a:latin typeface="Trebuchet MS"/>
                <a:cs typeface="Trebuchet MS"/>
              </a:rPr>
              <a:t>As </a:t>
            </a:r>
            <a:r>
              <a:rPr dirty="0" sz="1400" spc="-75">
                <a:latin typeface="Trebuchet MS"/>
                <a:cs typeface="Trebuchet MS"/>
              </a:rPr>
              <a:t>it usually </a:t>
            </a:r>
            <a:r>
              <a:rPr dirty="0" sz="1400" spc="-85">
                <a:latin typeface="Trebuchet MS"/>
                <a:cs typeface="Trebuchet MS"/>
              </a:rPr>
              <a:t>happens, </a:t>
            </a:r>
            <a:r>
              <a:rPr dirty="0" sz="1400" spc="-75">
                <a:latin typeface="Trebuchet MS"/>
                <a:cs typeface="Trebuchet MS"/>
              </a:rPr>
              <a:t>an optimal </a:t>
            </a:r>
            <a:r>
              <a:rPr dirty="0" sz="1400" spc="-70">
                <a:latin typeface="Trebuchet MS"/>
                <a:cs typeface="Trebuchet MS"/>
              </a:rPr>
              <a:t>solution </a:t>
            </a:r>
            <a:r>
              <a:rPr dirty="0" sz="1400" spc="-75">
                <a:latin typeface="Trebuchet MS"/>
                <a:cs typeface="Trebuchet MS"/>
              </a:rPr>
              <a:t>can 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80">
                <a:latin typeface="Trebuchet MS"/>
                <a:cs typeface="Trebuchet MS"/>
              </a:rPr>
              <a:t>unwound </a:t>
            </a:r>
            <a:r>
              <a:rPr dirty="0" sz="1400" spc="-90">
                <a:latin typeface="Trebuchet MS"/>
                <a:cs typeface="Trebuchet MS"/>
              </a:rPr>
              <a:t>by </a:t>
            </a:r>
            <a:r>
              <a:rPr dirty="0" sz="1400" spc="-70">
                <a:latin typeface="Trebuchet MS"/>
                <a:cs typeface="Trebuchet MS"/>
              </a:rPr>
              <a:t>analyzing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5">
                <a:latin typeface="Trebuchet MS"/>
                <a:cs typeface="Trebuchet MS"/>
              </a:rPr>
              <a:t>computed  </a:t>
            </a:r>
            <a:r>
              <a:rPr dirty="0" sz="1400" spc="-65">
                <a:latin typeface="Trebuchet MS"/>
                <a:cs typeface="Trebuchet MS"/>
              </a:rPr>
              <a:t>solutions to</a:t>
            </a:r>
            <a:r>
              <a:rPr dirty="0" sz="1400" spc="120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subproblems</a:t>
            </a:r>
            <a:endParaRPr sz="140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dirty="0" sz="1400" spc="-50">
                <a:latin typeface="Trebuchet MS"/>
                <a:cs typeface="Trebuchet MS"/>
              </a:rPr>
              <a:t>Start </a:t>
            </a:r>
            <a:r>
              <a:rPr dirty="0" sz="1400" spc="-80">
                <a:latin typeface="Trebuchet MS"/>
                <a:cs typeface="Trebuchet MS"/>
              </a:rPr>
              <a:t>with </a:t>
            </a:r>
            <a:r>
              <a:rPr dirty="0" sz="1400" spc="15" i="1">
                <a:latin typeface="LM Sans 12"/>
                <a:cs typeface="LM Sans 12"/>
              </a:rPr>
              <a:t>u </a:t>
            </a:r>
            <a:r>
              <a:rPr dirty="0" sz="1400" spc="20">
                <a:latin typeface="LM Sans 12"/>
                <a:cs typeface="LM Sans 12"/>
              </a:rPr>
              <a:t>= </a:t>
            </a:r>
            <a:r>
              <a:rPr dirty="0" sz="1400" spc="30" i="1">
                <a:latin typeface="LM Sans 12"/>
                <a:cs typeface="LM Sans 12"/>
              </a:rPr>
              <a:t>W </a:t>
            </a:r>
            <a:r>
              <a:rPr dirty="0" sz="1400" spc="-135">
                <a:latin typeface="Trebuchet MS"/>
                <a:cs typeface="Trebuchet MS"/>
              </a:rPr>
              <a:t>, 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275">
                <a:latin typeface="LM Sans 12"/>
                <a:cs typeface="LM Sans 12"/>
              </a:rPr>
              <a:t> </a:t>
            </a:r>
            <a:r>
              <a:rPr dirty="0" sz="1400" spc="15" i="1">
                <a:latin typeface="LM Sans 12"/>
                <a:cs typeface="LM Sans 12"/>
              </a:rPr>
              <a:t>n</a:t>
            </a:r>
            <a:endParaRPr sz="1400">
              <a:latin typeface="LM Sans 12"/>
              <a:cs typeface="LM Sans 12"/>
            </a:endParaRPr>
          </a:p>
          <a:p>
            <a:pPr algn="just" marL="75565" marR="66675">
              <a:lnSpc>
                <a:spcPct val="100800"/>
              </a:lnSpc>
              <a:spcBef>
                <a:spcPts val="300"/>
              </a:spcBef>
            </a:pPr>
            <a:r>
              <a:rPr dirty="0" sz="1400" spc="-60">
                <a:latin typeface="Trebuchet MS"/>
                <a:cs typeface="Trebuchet MS"/>
              </a:rPr>
              <a:t>If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30" i="1">
                <a:latin typeface="LM Sans 12"/>
                <a:cs typeface="LM Sans 12"/>
              </a:rPr>
              <a:t>value</a:t>
            </a:r>
            <a:r>
              <a:rPr dirty="0" sz="1400" spc="30">
                <a:latin typeface="LM Sans 12"/>
                <a:cs typeface="LM Sans 12"/>
              </a:rPr>
              <a:t>(</a:t>
            </a:r>
            <a:r>
              <a:rPr dirty="0" sz="1400" spc="30" i="1">
                <a:latin typeface="LM Sans 12"/>
                <a:cs typeface="LM Sans 12"/>
              </a:rPr>
              <a:t>u,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i</a:t>
            </a:r>
            <a:r>
              <a:rPr dirty="0" sz="1400" spc="-315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30" i="1">
                <a:latin typeface="LM Sans 12"/>
                <a:cs typeface="LM Sans 12"/>
              </a:rPr>
              <a:t>value</a:t>
            </a:r>
            <a:r>
              <a:rPr dirty="0" sz="1400" spc="30">
                <a:latin typeface="LM Sans 12"/>
                <a:cs typeface="LM Sans 12"/>
              </a:rPr>
              <a:t>(</a:t>
            </a:r>
            <a:r>
              <a:rPr dirty="0" sz="1400" spc="30" i="1">
                <a:latin typeface="LM Sans 12"/>
                <a:cs typeface="LM Sans 12"/>
              </a:rPr>
              <a:t>u,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i</a:t>
            </a:r>
            <a:r>
              <a:rPr dirty="0" sz="140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1</a:t>
            </a:r>
            <a:r>
              <a:rPr dirty="0" sz="1400" spc="-60">
                <a:latin typeface="LM Sans 12"/>
                <a:cs typeface="LM Sans 12"/>
              </a:rPr>
              <a:t>)</a:t>
            </a:r>
            <a:r>
              <a:rPr dirty="0" sz="1400" spc="-60">
                <a:latin typeface="Trebuchet MS"/>
                <a:cs typeface="Trebuchet MS"/>
              </a:rPr>
              <a:t>,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then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item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i</a:t>
            </a:r>
            <a:r>
              <a:rPr dirty="0" sz="140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 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65">
                <a:latin typeface="Trebuchet MS"/>
                <a:cs typeface="Trebuchet MS"/>
              </a:rPr>
              <a:t>not </a:t>
            </a:r>
            <a:r>
              <a:rPr dirty="0" sz="1400" spc="-95">
                <a:latin typeface="Trebuchet MS"/>
                <a:cs typeface="Trebuchet MS"/>
              </a:rPr>
              <a:t>taken. </a:t>
            </a:r>
            <a:r>
              <a:rPr dirty="0" sz="1400" spc="-70">
                <a:latin typeface="Trebuchet MS"/>
                <a:cs typeface="Trebuchet MS"/>
              </a:rPr>
              <a:t>Update 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375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315"/>
              </a:spcBef>
            </a:pPr>
            <a:r>
              <a:rPr dirty="0" sz="1400" spc="-80">
                <a:latin typeface="Trebuchet MS"/>
                <a:cs typeface="Trebuchet MS"/>
              </a:rPr>
              <a:t>Otherwise</a:t>
            </a:r>
            <a:endParaRPr sz="1400">
              <a:latin typeface="Trebuchet MS"/>
              <a:cs typeface="Trebuchet MS"/>
            </a:endParaRPr>
          </a:p>
          <a:p>
            <a:pPr algn="just" marL="75565" marR="47625">
              <a:lnSpc>
                <a:spcPct val="100800"/>
              </a:lnSpc>
            </a:pPr>
            <a:r>
              <a:rPr dirty="0" sz="1400" spc="30" i="1">
                <a:latin typeface="LM Sans 12"/>
                <a:cs typeface="LM Sans 12"/>
              </a:rPr>
              <a:t>value</a:t>
            </a:r>
            <a:r>
              <a:rPr dirty="0" sz="1400" spc="30">
                <a:latin typeface="LM Sans 12"/>
                <a:cs typeface="LM Sans 12"/>
              </a:rPr>
              <a:t>(</a:t>
            </a:r>
            <a:r>
              <a:rPr dirty="0" sz="1400" spc="30" i="1">
                <a:latin typeface="LM Sans 12"/>
                <a:cs typeface="LM Sans 12"/>
              </a:rPr>
              <a:t>u,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i</a:t>
            </a:r>
            <a:r>
              <a:rPr dirty="0" sz="1400" spc="-315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25" i="1">
                <a:latin typeface="LM Sans 12"/>
                <a:cs typeface="LM Sans 12"/>
              </a:rPr>
              <a:t>value</a:t>
            </a:r>
            <a:r>
              <a:rPr dirty="0" sz="1400" spc="25">
                <a:latin typeface="LM Sans 12"/>
                <a:cs typeface="LM Sans 12"/>
              </a:rPr>
              <a:t>(</a:t>
            </a:r>
            <a:r>
              <a:rPr dirty="0" sz="1400" spc="25" i="1">
                <a:latin typeface="LM Sans 12"/>
                <a:cs typeface="LM Sans 12"/>
              </a:rPr>
              <a:t>u</a:t>
            </a:r>
            <a:r>
              <a:rPr dirty="0" sz="1400" spc="-75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60" i="1">
                <a:latin typeface="LM Sans 12"/>
                <a:cs typeface="LM Sans 12"/>
              </a:rPr>
              <a:t>w</a:t>
            </a:r>
            <a:r>
              <a:rPr dirty="0" baseline="-11111" sz="1500" spc="89" i="1">
                <a:latin typeface="LM Sans 10"/>
                <a:cs typeface="LM Sans 10"/>
              </a:rPr>
              <a:t>i</a:t>
            </a:r>
            <a:r>
              <a:rPr dirty="0" baseline="-11111" sz="1500" spc="89" i="1">
                <a:latin typeface="Arial"/>
                <a:cs typeface="Arial"/>
              </a:rPr>
              <a:t>−</a:t>
            </a:r>
            <a:r>
              <a:rPr dirty="0" baseline="-11111" sz="1500" spc="89">
                <a:latin typeface="Arial"/>
                <a:cs typeface="Arial"/>
              </a:rPr>
              <a:t>1</a:t>
            </a:r>
            <a:r>
              <a:rPr dirty="0" sz="1400" spc="60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i</a:t>
            </a:r>
            <a:r>
              <a:rPr dirty="0" sz="140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1</a:t>
            </a:r>
            <a:r>
              <a:rPr dirty="0" sz="1400" spc="-20">
                <a:latin typeface="LM Sans 12"/>
                <a:cs typeface="LM Sans 12"/>
              </a:rPr>
              <a:t>)</a:t>
            </a:r>
            <a:r>
              <a:rPr dirty="0" sz="1400" spc="-14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+</a:t>
            </a:r>
            <a:r>
              <a:rPr dirty="0" sz="1400" spc="-140">
                <a:latin typeface="LM Sans 12"/>
                <a:cs typeface="LM Sans 12"/>
              </a:rPr>
              <a:t> </a:t>
            </a:r>
            <a:r>
              <a:rPr dirty="0" sz="1400" spc="55" i="1">
                <a:latin typeface="LM Sans 12"/>
                <a:cs typeface="LM Sans 12"/>
              </a:rPr>
              <a:t>v</a:t>
            </a:r>
            <a:r>
              <a:rPr dirty="0" baseline="-11111" sz="1500" spc="82" i="1">
                <a:latin typeface="LM Sans 10"/>
                <a:cs typeface="LM Sans 10"/>
              </a:rPr>
              <a:t>i</a:t>
            </a:r>
            <a:r>
              <a:rPr dirty="0" baseline="-11111" sz="1500" spc="82" i="1">
                <a:latin typeface="Arial"/>
                <a:cs typeface="Arial"/>
              </a:rPr>
              <a:t>−</a:t>
            </a:r>
            <a:r>
              <a:rPr dirty="0" baseline="-11111" sz="1500" spc="82">
                <a:latin typeface="Arial"/>
                <a:cs typeface="Arial"/>
              </a:rPr>
              <a:t>1</a:t>
            </a:r>
            <a:r>
              <a:rPr dirty="0" baseline="-11111" sz="1500" spc="330">
                <a:latin typeface="Arial"/>
                <a:cs typeface="Arial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and  </a:t>
            </a:r>
            <a:r>
              <a:rPr dirty="0" sz="1400" spc="-95">
                <a:latin typeface="Trebuchet MS"/>
                <a:cs typeface="Trebuchet MS"/>
              </a:rPr>
              <a:t>the item 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295" i="1">
                <a:latin typeface="Arial"/>
                <a:cs typeface="Arial"/>
              </a:rPr>
              <a:t>− 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95">
                <a:latin typeface="Trebuchet MS"/>
                <a:cs typeface="Trebuchet MS"/>
              </a:rPr>
              <a:t>taken. </a:t>
            </a:r>
            <a:r>
              <a:rPr dirty="0" sz="1400" spc="-70">
                <a:latin typeface="Trebuchet MS"/>
                <a:cs typeface="Trebuchet MS"/>
              </a:rPr>
              <a:t>Update 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295" i="1">
                <a:latin typeface="Arial"/>
                <a:cs typeface="Arial"/>
              </a:rPr>
              <a:t>− </a:t>
            </a:r>
            <a:r>
              <a:rPr dirty="0" sz="1400" spc="-55">
                <a:latin typeface="Trebuchet MS"/>
                <a:cs typeface="Trebuchet MS"/>
              </a:rPr>
              <a:t>1 </a:t>
            </a:r>
            <a:r>
              <a:rPr dirty="0" sz="1400" spc="-75">
                <a:latin typeface="Trebuchet MS"/>
                <a:cs typeface="Trebuchet MS"/>
              </a:rPr>
              <a:t>and </a:t>
            </a:r>
            <a:r>
              <a:rPr dirty="0" sz="1400" spc="15" i="1">
                <a:latin typeface="LM Sans 12"/>
                <a:cs typeface="LM Sans 12"/>
              </a:rPr>
              <a:t>u 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15" i="1">
                <a:latin typeface="LM Sans 12"/>
                <a:cs typeface="LM Sans 12"/>
              </a:rPr>
              <a:t>u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60" i="1">
                <a:latin typeface="LM Sans 12"/>
                <a:cs typeface="LM Sans 12"/>
              </a:rPr>
              <a:t>w</a:t>
            </a:r>
            <a:r>
              <a:rPr dirty="0" baseline="-11111" sz="1500" spc="89" i="1">
                <a:latin typeface="LM Sans 10"/>
                <a:cs typeface="LM Sans 10"/>
              </a:rPr>
              <a:t>i</a:t>
            </a:r>
            <a:r>
              <a:rPr dirty="0" baseline="-11111" sz="1500" spc="89" i="1">
                <a:latin typeface="Arial"/>
                <a:cs typeface="Arial"/>
              </a:rPr>
              <a:t>−</a:t>
            </a:r>
            <a:r>
              <a:rPr dirty="0" baseline="-11111" sz="1500" spc="89">
                <a:latin typeface="Arial"/>
                <a:cs typeface="Arial"/>
              </a:rPr>
              <a:t>1</a:t>
            </a:r>
            <a:endParaRPr baseline="-11111" sz="1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49400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174705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8640" y="221519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6233" y="58134"/>
            <a:ext cx="2296795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45">
                <a:solidFill>
                  <a:srgbClr val="3333B2"/>
                </a:solidFill>
                <a:latin typeface="Trebuchet MS"/>
                <a:cs typeface="Trebuchet MS"/>
              </a:rPr>
              <a:t>Subproblems</a:t>
            </a:r>
            <a:r>
              <a:rPr dirty="0" sz="2050" spc="-1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2050" spc="-145">
                <a:solidFill>
                  <a:srgbClr val="3333B2"/>
                </a:solidFill>
                <a:latin typeface="Trebuchet MS"/>
                <a:cs typeface="Trebuchet MS"/>
              </a:rPr>
              <a:t>Revisited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135832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1242387"/>
            <a:ext cx="3510915" cy="4597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55">
                <a:latin typeface="Trebuchet MS"/>
                <a:cs typeface="Trebuchet MS"/>
              </a:rPr>
              <a:t>How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95">
                <a:latin typeface="Trebuchet MS"/>
                <a:cs typeface="Trebuchet MS"/>
              </a:rPr>
              <a:t>implement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95">
                <a:latin typeface="Trebuchet MS"/>
                <a:cs typeface="Trebuchet MS"/>
              </a:rPr>
              <a:t>brute </a:t>
            </a:r>
            <a:r>
              <a:rPr dirty="0" sz="1400" spc="-110">
                <a:latin typeface="Trebuchet MS"/>
                <a:cs typeface="Trebuchet MS"/>
              </a:rPr>
              <a:t>force </a:t>
            </a:r>
            <a:r>
              <a:rPr dirty="0" sz="1400" spc="-70">
                <a:latin typeface="Trebuchet MS"/>
                <a:cs typeface="Trebuchet MS"/>
              </a:rPr>
              <a:t>solution </a:t>
            </a:r>
            <a:r>
              <a:rPr dirty="0" sz="1400" spc="-100">
                <a:latin typeface="Trebuchet MS"/>
                <a:cs typeface="Trebuchet MS"/>
              </a:rPr>
              <a:t>for </a:t>
            </a:r>
            <a:r>
              <a:rPr dirty="0" sz="1400" spc="-95">
                <a:latin typeface="Trebuchet MS"/>
                <a:cs typeface="Trebuchet MS"/>
              </a:rPr>
              <a:t>the  </a:t>
            </a:r>
            <a:r>
              <a:rPr dirty="0" sz="1400" spc="-65">
                <a:latin typeface="Trebuchet MS"/>
                <a:cs typeface="Trebuchet MS"/>
              </a:rPr>
              <a:t>knapsack </a:t>
            </a:r>
            <a:r>
              <a:rPr dirty="0" sz="1400" spc="-75">
                <a:latin typeface="Trebuchet MS"/>
                <a:cs typeface="Trebuchet MS"/>
              </a:rPr>
              <a:t>without </a:t>
            </a:r>
            <a:r>
              <a:rPr dirty="0" sz="1400" spc="-80">
                <a:latin typeface="Trebuchet MS"/>
                <a:cs typeface="Trebuchet MS"/>
              </a:rPr>
              <a:t>repetitions</a:t>
            </a:r>
            <a:r>
              <a:rPr dirty="0" sz="1400" spc="22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problem?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33" y="58134"/>
            <a:ext cx="229679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45">
                <a:solidFill>
                  <a:srgbClr val="3333B2"/>
                </a:solidFill>
              </a:rPr>
              <a:t>Subproblems</a:t>
            </a:r>
            <a:r>
              <a:rPr dirty="0" sz="2050" spc="-15">
                <a:solidFill>
                  <a:srgbClr val="3333B2"/>
                </a:solidFill>
              </a:rPr>
              <a:t> </a:t>
            </a:r>
            <a:r>
              <a:rPr dirty="0" sz="2050" spc="-145">
                <a:solidFill>
                  <a:srgbClr val="3333B2"/>
                </a:solidFill>
              </a:rPr>
              <a:t>Revisited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35832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1242387"/>
            <a:ext cx="3510915" cy="9277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55">
                <a:latin typeface="Trebuchet MS"/>
                <a:cs typeface="Trebuchet MS"/>
              </a:rPr>
              <a:t>How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95">
                <a:latin typeface="Trebuchet MS"/>
                <a:cs typeface="Trebuchet MS"/>
              </a:rPr>
              <a:t>implement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95">
                <a:latin typeface="Trebuchet MS"/>
                <a:cs typeface="Trebuchet MS"/>
              </a:rPr>
              <a:t>brute </a:t>
            </a:r>
            <a:r>
              <a:rPr dirty="0" sz="1400" spc="-110">
                <a:latin typeface="Trebuchet MS"/>
                <a:cs typeface="Trebuchet MS"/>
              </a:rPr>
              <a:t>force </a:t>
            </a:r>
            <a:r>
              <a:rPr dirty="0" sz="1400" spc="-70">
                <a:latin typeface="Trebuchet MS"/>
                <a:cs typeface="Trebuchet MS"/>
              </a:rPr>
              <a:t>solution </a:t>
            </a:r>
            <a:r>
              <a:rPr dirty="0" sz="1400" spc="-100">
                <a:latin typeface="Trebuchet MS"/>
                <a:cs typeface="Trebuchet MS"/>
              </a:rPr>
              <a:t>for </a:t>
            </a:r>
            <a:r>
              <a:rPr dirty="0" sz="1400" spc="-95">
                <a:latin typeface="Trebuchet MS"/>
                <a:cs typeface="Trebuchet MS"/>
              </a:rPr>
              <a:t>the  </a:t>
            </a:r>
            <a:r>
              <a:rPr dirty="0" sz="1400" spc="-65">
                <a:latin typeface="Trebuchet MS"/>
                <a:cs typeface="Trebuchet MS"/>
              </a:rPr>
              <a:t>knapsack </a:t>
            </a:r>
            <a:r>
              <a:rPr dirty="0" sz="1400" spc="-75">
                <a:latin typeface="Trebuchet MS"/>
                <a:cs typeface="Trebuchet MS"/>
              </a:rPr>
              <a:t>without </a:t>
            </a:r>
            <a:r>
              <a:rPr dirty="0" sz="1400" spc="-80">
                <a:latin typeface="Trebuchet MS"/>
                <a:cs typeface="Trebuchet MS"/>
              </a:rPr>
              <a:t>repetitions</a:t>
            </a:r>
            <a:r>
              <a:rPr dirty="0" sz="1400" spc="22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problem?</a:t>
            </a:r>
            <a:endParaRPr sz="1400">
              <a:latin typeface="Trebuchet MS"/>
              <a:cs typeface="Trebuchet MS"/>
            </a:endParaRPr>
          </a:p>
          <a:p>
            <a:pPr marL="12700" marR="14604">
              <a:lnSpc>
                <a:spcPct val="100800"/>
              </a:lnSpc>
              <a:spcBef>
                <a:spcPts val="300"/>
              </a:spcBef>
            </a:pPr>
            <a:r>
              <a:rPr dirty="0" sz="1400" spc="-55">
                <a:latin typeface="Trebuchet MS"/>
                <a:cs typeface="Trebuchet MS"/>
              </a:rPr>
              <a:t>Process </a:t>
            </a:r>
            <a:r>
              <a:rPr dirty="0" sz="1400" spc="-85">
                <a:latin typeface="Trebuchet MS"/>
                <a:cs typeface="Trebuchet MS"/>
              </a:rPr>
              <a:t>items </a:t>
            </a:r>
            <a:r>
              <a:rPr dirty="0" sz="1400" spc="-95">
                <a:latin typeface="Trebuchet MS"/>
                <a:cs typeface="Trebuchet MS"/>
              </a:rPr>
              <a:t>one </a:t>
            </a:r>
            <a:r>
              <a:rPr dirty="0" sz="1400" spc="-90">
                <a:latin typeface="Trebuchet MS"/>
                <a:cs typeface="Trebuchet MS"/>
              </a:rPr>
              <a:t>by </a:t>
            </a:r>
            <a:r>
              <a:rPr dirty="0" sz="1400" spc="-105">
                <a:latin typeface="Trebuchet MS"/>
                <a:cs typeface="Trebuchet MS"/>
              </a:rPr>
              <a:t>one. </a:t>
            </a:r>
            <a:r>
              <a:rPr dirty="0" sz="1400" spc="-65">
                <a:latin typeface="Trebuchet MS"/>
                <a:cs typeface="Trebuchet MS"/>
              </a:rPr>
              <a:t>For </a:t>
            </a:r>
            <a:r>
              <a:rPr dirty="0" sz="1400" spc="-100">
                <a:latin typeface="Trebuchet MS"/>
                <a:cs typeface="Trebuchet MS"/>
              </a:rPr>
              <a:t>each </a:t>
            </a:r>
            <a:r>
              <a:rPr dirty="0" sz="1400" spc="-105">
                <a:latin typeface="Trebuchet MS"/>
                <a:cs typeface="Trebuchet MS"/>
              </a:rPr>
              <a:t>item, </a:t>
            </a:r>
            <a:r>
              <a:rPr dirty="0" sz="1400" spc="-100">
                <a:latin typeface="Trebuchet MS"/>
                <a:cs typeface="Trebuchet MS"/>
              </a:rPr>
              <a:t>either  </a:t>
            </a:r>
            <a:r>
              <a:rPr dirty="0" sz="1400" spc="-95">
                <a:latin typeface="Trebuchet MS"/>
                <a:cs typeface="Trebuchet MS"/>
              </a:rPr>
              <a:t>take </a:t>
            </a:r>
            <a:r>
              <a:rPr dirty="0" sz="1400" spc="-70">
                <a:latin typeface="Trebuchet MS"/>
                <a:cs typeface="Trebuchet MS"/>
              </a:rPr>
              <a:t>into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65">
                <a:latin typeface="Trebuchet MS"/>
                <a:cs typeface="Trebuchet MS"/>
              </a:rPr>
              <a:t>bag </a:t>
            </a:r>
            <a:r>
              <a:rPr dirty="0" sz="1400" spc="-95">
                <a:latin typeface="Trebuchet MS"/>
                <a:cs typeface="Trebuchet MS"/>
              </a:rPr>
              <a:t>or</a:t>
            </a:r>
            <a:r>
              <a:rPr dirty="0" sz="1400" spc="13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not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82647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994" y="311492"/>
            <a:ext cx="3888104" cy="1518920"/>
          </a:xfrm>
          <a:custGeom>
            <a:avLst/>
            <a:gdLst/>
            <a:ahLst/>
            <a:cxnLst/>
            <a:rect l="l" t="t" r="r" b="b"/>
            <a:pathLst>
              <a:path w="3888104" h="1518920">
                <a:moveTo>
                  <a:pt x="3888003" y="759155"/>
                </a:moveTo>
                <a:lnTo>
                  <a:pt x="0" y="759155"/>
                </a:lnTo>
                <a:lnTo>
                  <a:pt x="0" y="910983"/>
                </a:lnTo>
                <a:lnTo>
                  <a:pt x="0" y="1062812"/>
                </a:lnTo>
                <a:lnTo>
                  <a:pt x="0" y="1214640"/>
                </a:lnTo>
                <a:lnTo>
                  <a:pt x="0" y="1366469"/>
                </a:lnTo>
                <a:lnTo>
                  <a:pt x="0" y="1518297"/>
                </a:lnTo>
                <a:lnTo>
                  <a:pt x="3888003" y="1518297"/>
                </a:lnTo>
                <a:lnTo>
                  <a:pt x="3888003" y="1366469"/>
                </a:lnTo>
                <a:lnTo>
                  <a:pt x="3888003" y="1214640"/>
                </a:lnTo>
                <a:lnTo>
                  <a:pt x="3888003" y="1062812"/>
                </a:lnTo>
                <a:lnTo>
                  <a:pt x="3888003" y="910983"/>
                </a:lnTo>
                <a:lnTo>
                  <a:pt x="3888003" y="759155"/>
                </a:lnTo>
                <a:close/>
              </a:path>
              <a:path w="3888104" h="1518920">
                <a:moveTo>
                  <a:pt x="3888003" y="0"/>
                </a:moveTo>
                <a:lnTo>
                  <a:pt x="0" y="0"/>
                </a:lnTo>
                <a:lnTo>
                  <a:pt x="0" y="151828"/>
                </a:lnTo>
                <a:lnTo>
                  <a:pt x="0" y="303657"/>
                </a:lnTo>
                <a:lnTo>
                  <a:pt x="0" y="455485"/>
                </a:lnTo>
                <a:lnTo>
                  <a:pt x="0" y="607314"/>
                </a:lnTo>
                <a:lnTo>
                  <a:pt x="0" y="759142"/>
                </a:lnTo>
                <a:lnTo>
                  <a:pt x="3888003" y="759142"/>
                </a:lnTo>
                <a:lnTo>
                  <a:pt x="3888003" y="607314"/>
                </a:lnTo>
                <a:lnTo>
                  <a:pt x="3888003" y="455485"/>
                </a:lnTo>
                <a:lnTo>
                  <a:pt x="3888003" y="303657"/>
                </a:lnTo>
                <a:lnTo>
                  <a:pt x="3888003" y="151828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7228" y="1189525"/>
            <a:ext cx="3181985" cy="633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dirty="0" sz="1000" spc="-45">
                <a:latin typeface="Arial"/>
                <a:cs typeface="Arial"/>
              </a:rPr>
              <a:t>v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15">
                <a:latin typeface="Arial"/>
                <a:cs typeface="Arial"/>
              </a:rPr>
              <a:t>l </a:t>
            </a:r>
            <a:r>
              <a:rPr dirty="0" sz="1000" spc="-45">
                <a:latin typeface="Arial"/>
                <a:cs typeface="Arial"/>
              </a:rPr>
              <a:t>u </a:t>
            </a:r>
            <a:r>
              <a:rPr dirty="0" sz="1000" spc="-114">
                <a:latin typeface="Arial"/>
                <a:cs typeface="Arial"/>
              </a:rPr>
              <a:t>e </a:t>
            </a:r>
            <a:r>
              <a:rPr dirty="0" sz="1000" spc="190">
                <a:latin typeface="Arial"/>
                <a:cs typeface="Arial"/>
              </a:rPr>
              <a:t>= </a:t>
            </a:r>
            <a:r>
              <a:rPr dirty="0" sz="1000" spc="40">
                <a:latin typeface="Arial"/>
                <a:cs typeface="Arial"/>
              </a:rPr>
              <a:t>knapsack </a:t>
            </a:r>
            <a:r>
              <a:rPr dirty="0" sz="1000" spc="-10">
                <a:latin typeface="Arial"/>
                <a:cs typeface="Arial"/>
              </a:rPr>
              <a:t>(W, </a:t>
            </a:r>
            <a:r>
              <a:rPr dirty="0" sz="1000" spc="25">
                <a:latin typeface="Arial"/>
                <a:cs typeface="Arial"/>
              </a:rPr>
              <a:t>w, </a:t>
            </a:r>
            <a:r>
              <a:rPr dirty="0" sz="1000" spc="-45">
                <a:latin typeface="Arial"/>
                <a:cs typeface="Arial"/>
              </a:rPr>
              <a:t>v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30">
                <a:latin typeface="Arial"/>
                <a:cs typeface="Arial"/>
              </a:rPr>
              <a:t>tems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15">
                <a:latin typeface="Arial"/>
                <a:cs typeface="Arial"/>
              </a:rPr>
              <a:t>l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-120">
                <a:latin typeface="Arial"/>
                <a:cs typeface="Arial"/>
              </a:rPr>
              <a:t>s </a:t>
            </a:r>
            <a:r>
              <a:rPr dirty="0" sz="1000" spc="80">
                <a:latin typeface="Arial"/>
                <a:cs typeface="Arial"/>
              </a:rPr>
              <a:t>t </a:t>
            </a:r>
            <a:r>
              <a:rPr dirty="0" sz="1000" spc="190">
                <a:latin typeface="Arial"/>
                <a:cs typeface="Arial"/>
              </a:rPr>
              <a:t>+ </a:t>
            </a:r>
            <a:r>
              <a:rPr dirty="0" sz="1000" spc="-60">
                <a:latin typeface="Arial"/>
                <a:cs typeface="Arial"/>
              </a:rPr>
              <a:t>1</a:t>
            </a:r>
            <a:r>
              <a:rPr dirty="0" sz="1000" spc="-8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62560" marR="998855" indent="-142875">
              <a:lnSpc>
                <a:spcPts val="1200"/>
              </a:lnSpc>
              <a:spcBef>
                <a:spcPts val="40"/>
              </a:spcBef>
            </a:pPr>
            <a:r>
              <a:rPr dirty="0" sz="1000" spc="-5" b="1">
                <a:latin typeface="LM Sans 10"/>
                <a:cs typeface="LM Sans 10"/>
              </a:rPr>
              <a:t>i f </a:t>
            </a:r>
            <a:r>
              <a:rPr dirty="0" sz="1000" spc="70">
                <a:latin typeface="Arial"/>
                <a:cs typeface="Arial"/>
              </a:rPr>
              <a:t>weight </a:t>
            </a:r>
            <a:r>
              <a:rPr dirty="0" sz="1000" spc="190">
                <a:latin typeface="Arial"/>
                <a:cs typeface="Arial"/>
              </a:rPr>
              <a:t>+ </a:t>
            </a:r>
            <a:r>
              <a:rPr dirty="0" sz="1000" spc="35">
                <a:latin typeface="Arial"/>
                <a:cs typeface="Arial"/>
              </a:rPr>
              <a:t>w[ </a:t>
            </a:r>
            <a:r>
              <a:rPr dirty="0" sz="1000" spc="15">
                <a:latin typeface="Arial"/>
                <a:cs typeface="Arial"/>
              </a:rPr>
              <a:t>l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-120">
                <a:latin typeface="Arial"/>
                <a:cs typeface="Arial"/>
              </a:rPr>
              <a:t>s </a:t>
            </a:r>
            <a:r>
              <a:rPr dirty="0" sz="1000" spc="80">
                <a:latin typeface="Arial"/>
                <a:cs typeface="Arial"/>
              </a:rPr>
              <a:t>t </a:t>
            </a:r>
            <a:r>
              <a:rPr dirty="0" sz="1000" spc="190">
                <a:latin typeface="Arial"/>
                <a:cs typeface="Arial"/>
              </a:rPr>
              <a:t>+ </a:t>
            </a:r>
            <a:r>
              <a:rPr dirty="0" sz="1000" spc="-60">
                <a:latin typeface="Arial"/>
                <a:cs typeface="Arial"/>
              </a:rPr>
              <a:t>1 </a:t>
            </a:r>
            <a:r>
              <a:rPr dirty="0" sz="1000" spc="10">
                <a:latin typeface="Arial"/>
                <a:cs typeface="Arial"/>
              </a:rPr>
              <a:t>] </a:t>
            </a:r>
            <a:r>
              <a:rPr dirty="0" sz="1000" spc="145">
                <a:latin typeface="Arial"/>
                <a:cs typeface="Arial"/>
              </a:rPr>
              <a:t>&lt;= </a:t>
            </a:r>
            <a:r>
              <a:rPr dirty="0" sz="1000" spc="-10">
                <a:latin typeface="Arial"/>
                <a:cs typeface="Arial"/>
              </a:rPr>
              <a:t>W: 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45">
                <a:latin typeface="Arial"/>
                <a:cs typeface="Arial"/>
              </a:rPr>
              <a:t>te </a:t>
            </a:r>
            <a:r>
              <a:rPr dirty="0" sz="1000" spc="-45">
                <a:latin typeface="Arial"/>
                <a:cs typeface="Arial"/>
              </a:rPr>
              <a:t>m </a:t>
            </a:r>
            <a:r>
              <a:rPr dirty="0" sz="1000" spc="-120">
                <a:latin typeface="Arial"/>
                <a:cs typeface="Arial"/>
              </a:rPr>
              <a:t>s </a:t>
            </a:r>
            <a:r>
              <a:rPr dirty="0" sz="1000" spc="-5">
                <a:latin typeface="Arial"/>
                <a:cs typeface="Arial"/>
              </a:rPr>
              <a:t>. </a:t>
            </a:r>
            <a:r>
              <a:rPr dirty="0" sz="1000" spc="10">
                <a:latin typeface="Arial"/>
                <a:cs typeface="Arial"/>
              </a:rPr>
              <a:t>append </a:t>
            </a:r>
            <a:r>
              <a:rPr dirty="0" sz="1000" spc="50">
                <a:latin typeface="Arial"/>
                <a:cs typeface="Arial"/>
              </a:rPr>
              <a:t>( </a:t>
            </a:r>
            <a:r>
              <a:rPr dirty="0" sz="1000" spc="15">
                <a:latin typeface="Arial"/>
                <a:cs typeface="Arial"/>
              </a:rPr>
              <a:t>l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-120">
                <a:latin typeface="Arial"/>
                <a:cs typeface="Arial"/>
              </a:rPr>
              <a:t>s </a:t>
            </a:r>
            <a:r>
              <a:rPr dirty="0" sz="1000" spc="80">
                <a:latin typeface="Arial"/>
                <a:cs typeface="Arial"/>
              </a:rPr>
              <a:t>t </a:t>
            </a:r>
            <a:r>
              <a:rPr dirty="0" sz="1000" spc="190">
                <a:latin typeface="Arial"/>
                <a:cs typeface="Arial"/>
              </a:rPr>
              <a:t>+ </a:t>
            </a:r>
            <a:r>
              <a:rPr dirty="0" sz="1000" spc="-60">
                <a:latin typeface="Arial"/>
                <a:cs typeface="Arial"/>
              </a:rPr>
              <a:t>1 </a:t>
            </a:r>
            <a:r>
              <a:rPr dirty="0" sz="1000" spc="50">
                <a:latin typeface="Arial"/>
                <a:cs typeface="Arial"/>
              </a:rPr>
              <a:t>)  </a:t>
            </a:r>
            <a:r>
              <a:rPr dirty="0" sz="1000" spc="-45">
                <a:latin typeface="Arial"/>
                <a:cs typeface="Arial"/>
              </a:rPr>
              <a:t>v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15">
                <a:latin typeface="Arial"/>
                <a:cs typeface="Arial"/>
              </a:rPr>
              <a:t>l </a:t>
            </a:r>
            <a:r>
              <a:rPr dirty="0" sz="1000" spc="-45">
                <a:latin typeface="Arial"/>
                <a:cs typeface="Arial"/>
              </a:rPr>
              <a:t>u </a:t>
            </a:r>
            <a:r>
              <a:rPr dirty="0" sz="1000" spc="-114">
                <a:latin typeface="Arial"/>
                <a:cs typeface="Arial"/>
              </a:rPr>
              <a:t>e </a:t>
            </a:r>
            <a:r>
              <a:rPr dirty="0" sz="1000" spc="190">
                <a:latin typeface="Arial"/>
                <a:cs typeface="Arial"/>
              </a:rPr>
              <a:t>= </a:t>
            </a:r>
            <a:r>
              <a:rPr dirty="0" sz="1000" spc="15" b="1">
                <a:latin typeface="LM Sans 10"/>
                <a:cs typeface="LM Sans 10"/>
              </a:rPr>
              <a:t>max</a:t>
            </a:r>
            <a:r>
              <a:rPr dirty="0" sz="1000" spc="15">
                <a:latin typeface="Arial"/>
                <a:cs typeface="Arial"/>
              </a:rPr>
              <a:t>(</a:t>
            </a:r>
            <a:r>
              <a:rPr dirty="0" sz="1000" spc="-204">
                <a:latin typeface="Arial"/>
                <a:cs typeface="Arial"/>
              </a:rPr>
              <a:t> </a:t>
            </a:r>
            <a:r>
              <a:rPr dirty="0" sz="1000" spc="40">
                <a:latin typeface="Arial"/>
                <a:cs typeface="Arial"/>
              </a:rPr>
              <a:t>value </a:t>
            </a:r>
            <a:r>
              <a:rPr dirty="0" sz="1000" spc="-5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829790"/>
            <a:ext cx="3888104" cy="152400"/>
          </a:xfrm>
          <a:custGeom>
            <a:avLst/>
            <a:gdLst/>
            <a:ahLst/>
            <a:cxnLst/>
            <a:rect l="l" t="t" r="r" b="b"/>
            <a:pathLst>
              <a:path w="3888104" h="152400">
                <a:moveTo>
                  <a:pt x="3888003" y="0"/>
                </a:moveTo>
                <a:lnTo>
                  <a:pt x="0" y="0"/>
                </a:lnTo>
                <a:lnTo>
                  <a:pt x="0" y="151828"/>
                </a:lnTo>
                <a:lnTo>
                  <a:pt x="3888003" y="151828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75740" y="1796851"/>
            <a:ext cx="26517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0">
                <a:latin typeface="Arial"/>
                <a:cs typeface="Arial"/>
              </a:rPr>
              <a:t>knapsack </a:t>
            </a:r>
            <a:r>
              <a:rPr dirty="0" sz="1000" spc="-10">
                <a:latin typeface="Arial"/>
                <a:cs typeface="Arial"/>
              </a:rPr>
              <a:t>(W, </a:t>
            </a:r>
            <a:r>
              <a:rPr dirty="0" sz="1000" spc="25">
                <a:latin typeface="Arial"/>
                <a:cs typeface="Arial"/>
              </a:rPr>
              <a:t>w, </a:t>
            </a:r>
            <a:r>
              <a:rPr dirty="0" sz="1000" spc="-45">
                <a:latin typeface="Arial"/>
                <a:cs typeface="Arial"/>
              </a:rPr>
              <a:t>v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30">
                <a:latin typeface="Arial"/>
                <a:cs typeface="Arial"/>
              </a:rPr>
              <a:t>tems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15">
                <a:latin typeface="Arial"/>
                <a:cs typeface="Arial"/>
              </a:rPr>
              <a:t>l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-120">
                <a:latin typeface="Arial"/>
                <a:cs typeface="Arial"/>
              </a:rPr>
              <a:t>s </a:t>
            </a:r>
            <a:r>
              <a:rPr dirty="0" sz="1000" spc="80">
                <a:latin typeface="Arial"/>
                <a:cs typeface="Arial"/>
              </a:rPr>
              <a:t>t </a:t>
            </a:r>
            <a:r>
              <a:rPr dirty="0" sz="1000" spc="190">
                <a:latin typeface="Arial"/>
                <a:cs typeface="Arial"/>
              </a:rPr>
              <a:t>+ </a:t>
            </a:r>
            <a:r>
              <a:rPr dirty="0" sz="1000" spc="-60">
                <a:latin typeface="Arial"/>
                <a:cs typeface="Arial"/>
              </a:rPr>
              <a:t>1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114">
                <a:latin typeface="Arial"/>
                <a:cs typeface="Arial"/>
              </a:rPr>
              <a:t>))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1981631"/>
            <a:ext cx="3888104" cy="152400"/>
          </a:xfrm>
          <a:custGeom>
            <a:avLst/>
            <a:gdLst/>
            <a:ahLst/>
            <a:cxnLst/>
            <a:rect l="l" t="t" r="r" b="b"/>
            <a:pathLst>
              <a:path w="3888104" h="152400">
                <a:moveTo>
                  <a:pt x="3888003" y="0"/>
                </a:moveTo>
                <a:lnTo>
                  <a:pt x="0" y="0"/>
                </a:lnTo>
                <a:lnTo>
                  <a:pt x="0" y="151828"/>
                </a:lnTo>
                <a:lnTo>
                  <a:pt x="3888003" y="151828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67291" y="1948680"/>
            <a:ext cx="8261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5">
                <a:latin typeface="Arial"/>
                <a:cs typeface="Arial"/>
              </a:rPr>
              <a:t>i</a:t>
            </a:r>
            <a:r>
              <a:rPr dirty="0" sz="1000" spc="-160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te</a:t>
            </a:r>
            <a:r>
              <a:rPr dirty="0" sz="1000" spc="-16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m</a:t>
            </a:r>
            <a:r>
              <a:rPr dirty="0" sz="1000" spc="-155">
                <a:latin typeface="Arial"/>
                <a:cs typeface="Arial"/>
              </a:rPr>
              <a:t> </a:t>
            </a:r>
            <a:r>
              <a:rPr dirty="0" sz="1000" spc="-120">
                <a:latin typeface="Arial"/>
                <a:cs typeface="Arial"/>
              </a:rPr>
              <a:t>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.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pop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 spc="120">
                <a:latin typeface="Arial"/>
                <a:cs typeface="Arial"/>
              </a:rPr>
              <a:t>()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9994" y="2133460"/>
            <a:ext cx="3888104" cy="304165"/>
          </a:xfrm>
          <a:custGeom>
            <a:avLst/>
            <a:gdLst/>
            <a:ahLst/>
            <a:cxnLst/>
            <a:rect l="l" t="t" r="r" b="b"/>
            <a:pathLst>
              <a:path w="3888104" h="304164">
                <a:moveTo>
                  <a:pt x="3888003" y="0"/>
                </a:moveTo>
                <a:lnTo>
                  <a:pt x="0" y="0"/>
                </a:lnTo>
                <a:lnTo>
                  <a:pt x="0" y="151828"/>
                </a:lnTo>
                <a:lnTo>
                  <a:pt x="0" y="303657"/>
                </a:lnTo>
                <a:lnTo>
                  <a:pt x="3888003" y="303657"/>
                </a:lnTo>
                <a:lnTo>
                  <a:pt x="3888003" y="151828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13880" y="2252337"/>
            <a:ext cx="9036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90" b="1">
                <a:latin typeface="LM Sans 10"/>
                <a:cs typeface="LM Sans 10"/>
              </a:rPr>
              <a:t>return </a:t>
            </a:r>
            <a:r>
              <a:rPr dirty="0" sz="1000" spc="-45">
                <a:latin typeface="Arial"/>
                <a:cs typeface="Arial"/>
              </a:rPr>
              <a:t>v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15">
                <a:latin typeface="Arial"/>
                <a:cs typeface="Arial"/>
              </a:rPr>
              <a:t>l </a:t>
            </a:r>
            <a:r>
              <a:rPr dirty="0" sz="1000" spc="-45">
                <a:latin typeface="Arial"/>
                <a:cs typeface="Arial"/>
              </a:rPr>
              <a:t>u</a:t>
            </a:r>
            <a:r>
              <a:rPr dirty="0" sz="1000" spc="-110">
                <a:latin typeface="Arial"/>
                <a:cs typeface="Arial"/>
              </a:rPr>
              <a:t> </a:t>
            </a:r>
            <a:r>
              <a:rPr dirty="0" sz="1000" spc="-114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994" y="2437117"/>
            <a:ext cx="3888104" cy="607695"/>
          </a:xfrm>
          <a:custGeom>
            <a:avLst/>
            <a:gdLst/>
            <a:ahLst/>
            <a:cxnLst/>
            <a:rect l="l" t="t" r="r" b="b"/>
            <a:pathLst>
              <a:path w="3888104" h="607694">
                <a:moveTo>
                  <a:pt x="3888003" y="455498"/>
                </a:moveTo>
                <a:lnTo>
                  <a:pt x="0" y="455498"/>
                </a:lnTo>
                <a:lnTo>
                  <a:pt x="0" y="607326"/>
                </a:lnTo>
                <a:lnTo>
                  <a:pt x="3888003" y="607326"/>
                </a:lnTo>
                <a:lnTo>
                  <a:pt x="3888003" y="455498"/>
                </a:lnTo>
                <a:close/>
              </a:path>
              <a:path w="3888104" h="607694">
                <a:moveTo>
                  <a:pt x="3888003" y="0"/>
                </a:moveTo>
                <a:lnTo>
                  <a:pt x="0" y="0"/>
                </a:lnTo>
                <a:lnTo>
                  <a:pt x="0" y="151828"/>
                </a:lnTo>
                <a:lnTo>
                  <a:pt x="0" y="303657"/>
                </a:lnTo>
                <a:lnTo>
                  <a:pt x="0" y="455485"/>
                </a:lnTo>
                <a:lnTo>
                  <a:pt x="3888003" y="455485"/>
                </a:lnTo>
                <a:lnTo>
                  <a:pt x="3888003" y="303657"/>
                </a:lnTo>
                <a:lnTo>
                  <a:pt x="3888003" y="151828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4284" y="278541"/>
            <a:ext cx="2992755" cy="275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7495" indent="-202565">
              <a:lnSpc>
                <a:spcPts val="1200"/>
              </a:lnSpc>
              <a:spcBef>
                <a:spcPts val="95"/>
              </a:spcBef>
              <a:buFont typeface="Arial"/>
              <a:buAutoNum type="arabicPlain"/>
              <a:tabLst>
                <a:tab pos="277495" algn="l"/>
                <a:tab pos="278130" algn="l"/>
              </a:tabLst>
            </a:pPr>
            <a:r>
              <a:rPr dirty="0" sz="1000" spc="60" b="1">
                <a:latin typeface="LM Sans 10"/>
                <a:cs typeface="LM Sans 10"/>
              </a:rPr>
              <a:t>def </a:t>
            </a:r>
            <a:r>
              <a:rPr dirty="0" sz="1000" spc="40">
                <a:latin typeface="Arial"/>
                <a:cs typeface="Arial"/>
              </a:rPr>
              <a:t>knapsack </a:t>
            </a:r>
            <a:r>
              <a:rPr dirty="0" sz="1000" spc="-10">
                <a:latin typeface="Arial"/>
                <a:cs typeface="Arial"/>
              </a:rPr>
              <a:t>(W, </a:t>
            </a:r>
            <a:r>
              <a:rPr dirty="0" sz="1000" spc="25">
                <a:latin typeface="Arial"/>
                <a:cs typeface="Arial"/>
              </a:rPr>
              <a:t>w, </a:t>
            </a:r>
            <a:r>
              <a:rPr dirty="0" sz="1000" spc="-45">
                <a:latin typeface="Arial"/>
                <a:cs typeface="Arial"/>
              </a:rPr>
              <a:t>v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30">
                <a:latin typeface="Arial"/>
                <a:cs typeface="Arial"/>
              </a:rPr>
              <a:t>tems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15">
                <a:latin typeface="Arial"/>
                <a:cs typeface="Arial"/>
              </a:rPr>
              <a:t>l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-120">
                <a:latin typeface="Arial"/>
                <a:cs typeface="Arial"/>
              </a:rPr>
              <a:t>s </a:t>
            </a:r>
            <a:r>
              <a:rPr dirty="0" sz="1000" spc="80">
                <a:latin typeface="Arial"/>
                <a:cs typeface="Arial"/>
              </a:rPr>
              <a:t>t </a:t>
            </a:r>
            <a:r>
              <a:rPr dirty="0" sz="1000" spc="50">
                <a:latin typeface="Arial"/>
                <a:cs typeface="Arial"/>
              </a:rPr>
              <a:t>)</a:t>
            </a:r>
            <a:r>
              <a:rPr dirty="0" sz="1000" spc="-19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75565" marR="75565">
              <a:lnSpc>
                <a:spcPts val="1200"/>
              </a:lnSpc>
              <a:spcBef>
                <a:spcPts val="40"/>
              </a:spcBef>
              <a:buAutoNum type="arabicPlain"/>
              <a:tabLst>
                <a:tab pos="432434" algn="l"/>
                <a:tab pos="433070" algn="l"/>
              </a:tabLst>
            </a:pPr>
            <a:r>
              <a:rPr dirty="0" sz="1000" spc="70">
                <a:latin typeface="Arial"/>
                <a:cs typeface="Arial"/>
              </a:rPr>
              <a:t>weight</a:t>
            </a:r>
            <a:r>
              <a:rPr dirty="0" sz="1000" spc="350">
                <a:latin typeface="Arial"/>
                <a:cs typeface="Arial"/>
              </a:rPr>
              <a:t> </a:t>
            </a:r>
            <a:r>
              <a:rPr dirty="0" sz="1000" spc="190">
                <a:latin typeface="Arial"/>
                <a:cs typeface="Arial"/>
              </a:rPr>
              <a:t>=</a:t>
            </a:r>
            <a:r>
              <a:rPr dirty="0" sz="1000" spc="215">
                <a:latin typeface="Arial"/>
                <a:cs typeface="Arial"/>
              </a:rPr>
              <a:t> </a:t>
            </a:r>
            <a:r>
              <a:rPr dirty="0" sz="1000" spc="-15" b="1">
                <a:latin typeface="LM Sans 10"/>
                <a:cs typeface="LM Sans 10"/>
              </a:rPr>
              <a:t>sum</a:t>
            </a:r>
            <a:r>
              <a:rPr dirty="0" sz="1000" spc="-275" b="1">
                <a:latin typeface="LM Sans 10"/>
                <a:cs typeface="LM Sans 10"/>
              </a:rPr>
              <a:t> </a:t>
            </a:r>
            <a:r>
              <a:rPr dirty="0" sz="1000" spc="60">
                <a:latin typeface="Arial"/>
                <a:cs typeface="Arial"/>
              </a:rPr>
              <a:t>(w[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i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]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f</a:t>
            </a:r>
            <a:r>
              <a:rPr dirty="0" sz="1000" spc="-240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o</a:t>
            </a:r>
            <a:r>
              <a:rPr dirty="0" sz="1000" spc="-235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r</a:t>
            </a:r>
            <a:r>
              <a:rPr dirty="0" sz="1000" spc="180" b="1">
                <a:latin typeface="LM Sans 10"/>
                <a:cs typeface="LM Sans 10"/>
              </a:rPr>
              <a:t> </a:t>
            </a:r>
            <a:r>
              <a:rPr dirty="0" sz="1000" spc="15">
                <a:latin typeface="Arial"/>
                <a:cs typeface="Arial"/>
              </a:rPr>
              <a:t>i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i</a:t>
            </a:r>
            <a:r>
              <a:rPr dirty="0" sz="1000" spc="-240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n</a:t>
            </a:r>
            <a:r>
              <a:rPr dirty="0" sz="1000" spc="114" b="1">
                <a:latin typeface="LM Sans 10"/>
                <a:cs typeface="LM Sans 10"/>
              </a:rPr>
              <a:t> </a:t>
            </a:r>
            <a:r>
              <a:rPr dirty="0" sz="1000" spc="15">
                <a:latin typeface="Arial"/>
                <a:cs typeface="Arial"/>
              </a:rPr>
              <a:t>i</a:t>
            </a:r>
            <a:r>
              <a:rPr dirty="0" sz="1000" spc="-150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te</a:t>
            </a:r>
            <a:r>
              <a:rPr dirty="0" sz="1000" spc="-15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m</a:t>
            </a:r>
            <a:r>
              <a:rPr dirty="0" sz="1000" spc="-150">
                <a:latin typeface="Arial"/>
                <a:cs typeface="Arial"/>
              </a:rPr>
              <a:t> </a:t>
            </a:r>
            <a:r>
              <a:rPr dirty="0" sz="1000" spc="-120">
                <a:latin typeface="Arial"/>
                <a:cs typeface="Arial"/>
              </a:rPr>
              <a:t>s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)  </a:t>
            </a:r>
            <a:r>
              <a:rPr dirty="0" sz="1000" spc="-6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  <a:p>
            <a:pPr marL="442595" indent="-367665">
              <a:lnSpc>
                <a:spcPts val="1150"/>
              </a:lnSpc>
              <a:buFont typeface="Arial"/>
              <a:buAutoNum type="arabicPlain" startAt="4"/>
              <a:tabLst>
                <a:tab pos="442595" algn="l"/>
                <a:tab pos="443230" algn="l"/>
              </a:tabLst>
            </a:pPr>
            <a:r>
              <a:rPr dirty="0" sz="1000" spc="-5" b="1">
                <a:latin typeface="LM Sans 10"/>
                <a:cs typeface="LM Sans 10"/>
              </a:rPr>
              <a:t>i f </a:t>
            </a:r>
            <a:r>
              <a:rPr dirty="0" sz="1000" spc="15">
                <a:latin typeface="Arial"/>
                <a:cs typeface="Arial"/>
              </a:rPr>
              <a:t>l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-120">
                <a:latin typeface="Arial"/>
                <a:cs typeface="Arial"/>
              </a:rPr>
              <a:t>s </a:t>
            </a:r>
            <a:r>
              <a:rPr dirty="0" sz="1000" spc="80">
                <a:latin typeface="Arial"/>
                <a:cs typeface="Arial"/>
              </a:rPr>
              <a:t>t </a:t>
            </a:r>
            <a:r>
              <a:rPr dirty="0" sz="1000" spc="130">
                <a:latin typeface="Arial"/>
                <a:cs typeface="Arial"/>
              </a:rPr>
              <a:t>== </a:t>
            </a:r>
            <a:r>
              <a:rPr dirty="0" sz="1000" spc="70" b="1">
                <a:latin typeface="LM Sans 10"/>
                <a:cs typeface="LM Sans 10"/>
              </a:rPr>
              <a:t>len </a:t>
            </a:r>
            <a:r>
              <a:rPr dirty="0" sz="1000" spc="60">
                <a:latin typeface="Arial"/>
                <a:cs typeface="Arial"/>
              </a:rPr>
              <a:t>(w) 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450" i="1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1 </a:t>
            </a:r>
            <a:r>
              <a:rPr dirty="0" sz="1000" spc="-5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75565" marR="75565">
              <a:lnSpc>
                <a:spcPts val="1200"/>
              </a:lnSpc>
              <a:spcBef>
                <a:spcPts val="35"/>
              </a:spcBef>
              <a:buFont typeface="Arial"/>
              <a:buAutoNum type="arabicPlain" startAt="4"/>
              <a:tabLst>
                <a:tab pos="583565" algn="l"/>
                <a:tab pos="584200" algn="l"/>
              </a:tabLst>
            </a:pPr>
            <a:r>
              <a:rPr dirty="0" sz="1000" spc="90" b="1">
                <a:latin typeface="LM Sans 10"/>
                <a:cs typeface="LM Sans 10"/>
              </a:rPr>
              <a:t>return</a:t>
            </a:r>
            <a:r>
              <a:rPr dirty="0" sz="1000" spc="325" b="1">
                <a:latin typeface="LM Sans 10"/>
                <a:cs typeface="LM Sans 10"/>
              </a:rPr>
              <a:t> </a:t>
            </a:r>
            <a:r>
              <a:rPr dirty="0" sz="1000" spc="-15" b="1">
                <a:latin typeface="LM Sans 10"/>
                <a:cs typeface="LM Sans 10"/>
              </a:rPr>
              <a:t>sum</a:t>
            </a:r>
            <a:r>
              <a:rPr dirty="0" sz="1000" spc="-275" b="1">
                <a:latin typeface="LM Sans 10"/>
                <a:cs typeface="LM Sans 10"/>
              </a:rPr>
              <a:t> </a:t>
            </a:r>
            <a:r>
              <a:rPr dirty="0" sz="1000" spc="50">
                <a:latin typeface="Arial"/>
                <a:cs typeface="Arial"/>
              </a:rPr>
              <a:t>(</a:t>
            </a:r>
            <a:r>
              <a:rPr dirty="0" sz="1000" spc="-10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v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[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i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]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f</a:t>
            </a:r>
            <a:r>
              <a:rPr dirty="0" sz="1000" spc="-240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o</a:t>
            </a:r>
            <a:r>
              <a:rPr dirty="0" sz="1000" spc="-235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r</a:t>
            </a:r>
            <a:r>
              <a:rPr dirty="0" sz="1000" spc="180" b="1">
                <a:latin typeface="LM Sans 10"/>
                <a:cs typeface="LM Sans 10"/>
              </a:rPr>
              <a:t> </a:t>
            </a:r>
            <a:r>
              <a:rPr dirty="0" sz="1000" spc="15">
                <a:latin typeface="Arial"/>
                <a:cs typeface="Arial"/>
              </a:rPr>
              <a:t>i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i</a:t>
            </a:r>
            <a:r>
              <a:rPr dirty="0" sz="1000" spc="-240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n</a:t>
            </a:r>
            <a:r>
              <a:rPr dirty="0" sz="1000" spc="114" b="1">
                <a:latin typeface="LM Sans 10"/>
                <a:cs typeface="LM Sans 10"/>
              </a:rPr>
              <a:t> </a:t>
            </a:r>
            <a:r>
              <a:rPr dirty="0" sz="1000" spc="15">
                <a:latin typeface="Arial"/>
                <a:cs typeface="Arial"/>
              </a:rPr>
              <a:t>i</a:t>
            </a:r>
            <a:r>
              <a:rPr dirty="0" sz="1000" spc="-150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te</a:t>
            </a:r>
            <a:r>
              <a:rPr dirty="0" sz="1000" spc="-15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m</a:t>
            </a:r>
            <a:r>
              <a:rPr dirty="0" sz="1000" spc="-150">
                <a:latin typeface="Arial"/>
                <a:cs typeface="Arial"/>
              </a:rPr>
              <a:t> </a:t>
            </a:r>
            <a:r>
              <a:rPr dirty="0" sz="1000" spc="-120">
                <a:latin typeface="Arial"/>
                <a:cs typeface="Arial"/>
              </a:rPr>
              <a:t>s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)  </a:t>
            </a:r>
            <a:r>
              <a:rPr dirty="0" sz="1000" spc="-6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  <a:p>
            <a:pPr marL="75565">
              <a:lnSpc>
                <a:spcPts val="1150"/>
              </a:lnSpc>
            </a:pPr>
            <a:r>
              <a:rPr dirty="0" sz="1000" spc="-60"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  <a:p>
            <a:pPr marL="75565">
              <a:lnSpc>
                <a:spcPts val="1195"/>
              </a:lnSpc>
            </a:pPr>
            <a:r>
              <a:rPr dirty="0" sz="1000" spc="-6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  <a:p>
            <a:pPr marL="75565">
              <a:lnSpc>
                <a:spcPts val="1195"/>
              </a:lnSpc>
            </a:pPr>
            <a:r>
              <a:rPr dirty="0" sz="1000" spc="-60"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  <a:tabLst>
                <a:tab pos="283210" algn="l"/>
              </a:tabLst>
            </a:pPr>
            <a:r>
              <a:rPr dirty="0" sz="1000" spc="-65">
                <a:latin typeface="Arial"/>
                <a:cs typeface="Arial"/>
              </a:rPr>
              <a:t>16	</a:t>
            </a:r>
            <a:r>
              <a:rPr dirty="0" sz="1000" spc="-5" b="1">
                <a:latin typeface="LM Sans 10"/>
                <a:cs typeface="LM Sans 10"/>
              </a:rPr>
              <a:t>p</a:t>
            </a:r>
            <a:r>
              <a:rPr dirty="0" sz="1000" spc="-235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r</a:t>
            </a:r>
            <a:r>
              <a:rPr dirty="0" sz="1000" spc="-229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i</a:t>
            </a:r>
            <a:r>
              <a:rPr dirty="0" sz="1000" spc="-229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n</a:t>
            </a:r>
            <a:r>
              <a:rPr dirty="0" sz="1000" spc="-229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t</a:t>
            </a:r>
            <a:r>
              <a:rPr dirty="0" sz="1000" spc="-125" b="1">
                <a:latin typeface="LM Sans 10"/>
                <a:cs typeface="LM Sans 10"/>
              </a:rPr>
              <a:t> </a:t>
            </a:r>
            <a:r>
              <a:rPr dirty="0" sz="1000" spc="50">
                <a:latin typeface="Arial"/>
                <a:cs typeface="Arial"/>
              </a:rPr>
              <a:t>(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40">
                <a:latin typeface="Arial"/>
                <a:cs typeface="Arial"/>
              </a:rPr>
              <a:t>knapsack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(W=10</a:t>
            </a:r>
            <a:r>
              <a:rPr dirty="0" sz="1000" spc="-16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60">
                <a:latin typeface="Arial"/>
                <a:cs typeface="Arial"/>
              </a:rPr>
              <a:t> </a:t>
            </a:r>
            <a:r>
              <a:rPr dirty="0" sz="1000" spc="95">
                <a:latin typeface="Arial"/>
                <a:cs typeface="Arial"/>
              </a:rPr>
              <a:t>w=[</a:t>
            </a:r>
            <a:r>
              <a:rPr dirty="0" sz="1000" spc="-19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6</a:t>
            </a:r>
            <a:r>
              <a:rPr dirty="0" sz="1000" spc="-9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23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3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25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4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2</a:t>
            </a:r>
            <a:r>
              <a:rPr dirty="0" sz="1000" spc="-135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] </a:t>
            </a:r>
            <a:r>
              <a:rPr dirty="0" sz="1000" spc="-5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  <a:tabLst>
                <a:tab pos="1412240" algn="l"/>
              </a:tabLst>
            </a:pPr>
            <a:r>
              <a:rPr dirty="0" sz="1000" spc="-65">
                <a:latin typeface="Arial"/>
                <a:cs typeface="Arial"/>
              </a:rPr>
              <a:t>17	</a:t>
            </a:r>
            <a:r>
              <a:rPr dirty="0" sz="1000" spc="-45">
                <a:latin typeface="Arial"/>
                <a:cs typeface="Arial"/>
              </a:rPr>
              <a:t>v </a:t>
            </a:r>
            <a:r>
              <a:rPr dirty="0" sz="1000" spc="145">
                <a:latin typeface="Arial"/>
                <a:cs typeface="Arial"/>
              </a:rPr>
              <a:t>=[ </a:t>
            </a:r>
            <a:r>
              <a:rPr dirty="0" sz="1000" spc="-15">
                <a:latin typeface="Arial"/>
                <a:cs typeface="Arial"/>
              </a:rPr>
              <a:t>30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-10">
                <a:latin typeface="Arial"/>
                <a:cs typeface="Arial"/>
              </a:rPr>
              <a:t>14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-10">
                <a:latin typeface="Arial"/>
                <a:cs typeface="Arial"/>
              </a:rPr>
              <a:t>16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-60">
                <a:latin typeface="Arial"/>
                <a:cs typeface="Arial"/>
              </a:rPr>
              <a:t>9 </a:t>
            </a:r>
            <a:r>
              <a:rPr dirty="0" sz="1000" spc="10">
                <a:latin typeface="Arial"/>
                <a:cs typeface="Arial"/>
              </a:rPr>
              <a:t>]</a:t>
            </a:r>
            <a:r>
              <a:rPr dirty="0" sz="1000" spc="-18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  <a:tabLst>
                <a:tab pos="1419860" algn="l"/>
              </a:tabLst>
            </a:pPr>
            <a:r>
              <a:rPr dirty="0" sz="1000" spc="-65">
                <a:latin typeface="Arial"/>
                <a:cs typeface="Arial"/>
              </a:rPr>
              <a:t>18	</a:t>
            </a:r>
            <a:r>
              <a:rPr dirty="0" sz="1000" spc="15">
                <a:latin typeface="Arial"/>
                <a:cs typeface="Arial"/>
              </a:rPr>
              <a:t>i</a:t>
            </a:r>
            <a:r>
              <a:rPr dirty="0" sz="1000" spc="-155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te</a:t>
            </a:r>
            <a:r>
              <a:rPr dirty="0" sz="1000" spc="-15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m</a:t>
            </a:r>
            <a:r>
              <a:rPr dirty="0" sz="1000" spc="-155">
                <a:latin typeface="Arial"/>
                <a:cs typeface="Arial"/>
              </a:rPr>
              <a:t> </a:t>
            </a:r>
            <a:r>
              <a:rPr dirty="0" sz="1000" spc="-120">
                <a:latin typeface="Arial"/>
                <a:cs typeface="Arial"/>
              </a:rPr>
              <a:t>s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150">
                <a:latin typeface="Arial"/>
                <a:cs typeface="Arial"/>
              </a:rPr>
              <a:t>=[]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7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l</a:t>
            </a:r>
            <a:r>
              <a:rPr dirty="0" sz="1000" spc="-95">
                <a:latin typeface="Arial"/>
                <a:cs typeface="Arial"/>
              </a:rPr>
              <a:t> </a:t>
            </a:r>
            <a:r>
              <a:rPr dirty="0" sz="1000" spc="-80">
                <a:latin typeface="Arial"/>
                <a:cs typeface="Arial"/>
              </a:rPr>
              <a:t>a</a:t>
            </a:r>
            <a:r>
              <a:rPr dirty="0" sz="1000" spc="-100">
                <a:latin typeface="Arial"/>
                <a:cs typeface="Arial"/>
              </a:rPr>
              <a:t> </a:t>
            </a:r>
            <a:r>
              <a:rPr dirty="0" sz="1000" spc="-120">
                <a:latin typeface="Arial"/>
                <a:cs typeface="Arial"/>
              </a:rPr>
              <a:t>s</a:t>
            </a:r>
            <a:r>
              <a:rPr dirty="0" sz="1000" spc="-100">
                <a:latin typeface="Arial"/>
                <a:cs typeface="Arial"/>
              </a:rPr>
              <a:t> </a:t>
            </a:r>
            <a:r>
              <a:rPr dirty="0" sz="1000" spc="80">
                <a:latin typeface="Arial"/>
                <a:cs typeface="Arial"/>
              </a:rPr>
              <a:t>t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105">
                <a:latin typeface="Arial"/>
                <a:cs typeface="Arial"/>
              </a:rPr>
              <a:t>=</a:t>
            </a:r>
            <a:r>
              <a:rPr dirty="0" sz="1000" spc="105" i="1">
                <a:latin typeface="Arial"/>
                <a:cs typeface="Arial"/>
              </a:rPr>
              <a:t>−</a:t>
            </a:r>
            <a:r>
              <a:rPr dirty="0" sz="1000" spc="105">
                <a:latin typeface="Arial"/>
                <a:cs typeface="Arial"/>
              </a:rPr>
              <a:t>1))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8060" y="58134"/>
            <a:ext cx="59245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70">
                <a:solidFill>
                  <a:srgbClr val="3333B2"/>
                </a:solidFill>
              </a:rPr>
              <a:t>Hm...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94333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63500" marR="80010">
              <a:lnSpc>
                <a:spcPct val="100800"/>
              </a:lnSpc>
              <a:spcBef>
                <a:spcPts val="120"/>
              </a:spcBef>
            </a:pPr>
            <a:r>
              <a:rPr dirty="0" spc="-5"/>
              <a:t>But </a:t>
            </a:r>
            <a:r>
              <a:rPr dirty="0" spc="-75"/>
              <a:t>do </a:t>
            </a:r>
            <a:r>
              <a:rPr dirty="0" spc="-155"/>
              <a:t>we </a:t>
            </a:r>
            <a:r>
              <a:rPr dirty="0" spc="-95"/>
              <a:t>really </a:t>
            </a:r>
            <a:r>
              <a:rPr dirty="0" spc="-120"/>
              <a:t>need </a:t>
            </a:r>
            <a:r>
              <a:rPr dirty="0" spc="-90"/>
              <a:t>all </a:t>
            </a:r>
            <a:r>
              <a:rPr dirty="0" spc="-60"/>
              <a:t>this </a:t>
            </a:r>
            <a:r>
              <a:rPr dirty="0" spc="-80"/>
              <a:t>fancy </a:t>
            </a:r>
            <a:r>
              <a:rPr dirty="0" spc="-85"/>
              <a:t>stuff  </a:t>
            </a:r>
            <a:r>
              <a:rPr dirty="0" spc="-80"/>
              <a:t>(recursion, </a:t>
            </a:r>
            <a:r>
              <a:rPr dirty="0" spc="-90"/>
              <a:t>memoization, </a:t>
            </a:r>
            <a:r>
              <a:rPr dirty="0" spc="-80"/>
              <a:t>dictionaries) </a:t>
            </a:r>
            <a:r>
              <a:rPr dirty="0" spc="-65"/>
              <a:t>to </a:t>
            </a:r>
            <a:r>
              <a:rPr dirty="0" spc="-85"/>
              <a:t>solve  </a:t>
            </a:r>
            <a:r>
              <a:rPr dirty="0" spc="-60"/>
              <a:t>this </a:t>
            </a:r>
            <a:r>
              <a:rPr dirty="0" spc="-90"/>
              <a:t>simple</a:t>
            </a:r>
            <a:r>
              <a:rPr dirty="0" spc="114"/>
              <a:t> </a:t>
            </a:r>
            <a:r>
              <a:rPr dirty="0" spc="-70"/>
              <a:t>problem?</a:t>
            </a:r>
          </a:p>
          <a:p>
            <a:pPr marL="63500" marR="30480">
              <a:lnSpc>
                <a:spcPts val="1390"/>
              </a:lnSpc>
              <a:spcBef>
                <a:spcPts val="300"/>
              </a:spcBef>
            </a:pPr>
            <a:r>
              <a:rPr dirty="0" spc="-70"/>
              <a:t>After </a:t>
            </a:r>
            <a:r>
              <a:rPr dirty="0" spc="-105"/>
              <a:t>all, </a:t>
            </a:r>
            <a:r>
              <a:rPr dirty="0" spc="-60"/>
              <a:t>this is </a:t>
            </a:r>
            <a:r>
              <a:rPr dirty="0" spc="-95"/>
              <a:t>how </a:t>
            </a:r>
            <a:r>
              <a:rPr dirty="0" spc="-80"/>
              <a:t>you </a:t>
            </a:r>
            <a:r>
              <a:rPr dirty="0" spc="-90"/>
              <a:t>would </a:t>
            </a:r>
            <a:r>
              <a:rPr dirty="0" spc="-85"/>
              <a:t>compute </a:t>
            </a:r>
            <a:r>
              <a:rPr dirty="0" spc="-20" i="1">
                <a:latin typeface="LM Sans 12"/>
                <a:cs typeface="LM Sans 12"/>
              </a:rPr>
              <a:t>F</a:t>
            </a:r>
            <a:r>
              <a:rPr dirty="0" baseline="-11111" sz="1500" spc="-30">
                <a:latin typeface="Arial"/>
                <a:cs typeface="Arial"/>
              </a:rPr>
              <a:t>5 </a:t>
            </a:r>
            <a:r>
              <a:rPr dirty="0" sz="1400" spc="-90"/>
              <a:t>by  hand: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58860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357" y="58134"/>
            <a:ext cx="76517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5">
                <a:solidFill>
                  <a:srgbClr val="3333B2"/>
                </a:solidFill>
              </a:rPr>
              <a:t>Outline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239692" y="485994"/>
            <a:ext cx="161914" cy="16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9692" y="1350115"/>
            <a:ext cx="161914" cy="16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9692" y="2042062"/>
            <a:ext cx="161914" cy="161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9692" y="2734009"/>
            <a:ext cx="161914" cy="16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0789" y="478325"/>
            <a:ext cx="2609850" cy="2729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01930" marR="555625" indent="-201930">
              <a:lnSpc>
                <a:spcPts val="1200"/>
              </a:lnSpc>
              <a:spcBef>
                <a:spcPts val="135"/>
              </a:spcBef>
              <a:buClr>
                <a:srgbClr val="FFFFFF"/>
              </a:buClr>
              <a:buSzPct val="120000"/>
              <a:buAutoNum type="arabicPlain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1: </a:t>
            </a:r>
            <a:r>
              <a:rPr dirty="0" sz="1000" spc="-55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Longest Increasing </a:t>
            </a:r>
            <a:r>
              <a:rPr dirty="0" sz="1000" spc="-80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Subsequence </a:t>
            </a:r>
            <a:r>
              <a:rPr dirty="0" sz="1000" spc="-8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1.1:</a:t>
            </a:r>
            <a:r>
              <a:rPr dirty="0" sz="1000" spc="155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000" spc="-45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Warm-up</a:t>
            </a:r>
            <a:endParaRPr sz="1000">
              <a:latin typeface="Arial"/>
              <a:cs typeface="Arial"/>
            </a:endParaRPr>
          </a:p>
          <a:p>
            <a:pPr lvl="1" marL="504190" indent="-163195">
              <a:lnSpc>
                <a:spcPts val="1150"/>
              </a:lnSpc>
              <a:buSzPct val="90000"/>
              <a:buAutoNum type="arabicPeriod" startAt="2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: </a:t>
            </a:r>
            <a:r>
              <a:rPr dirty="0" sz="1000" spc="-6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Subproblems </a:t>
            </a:r>
            <a:r>
              <a:rPr dirty="0" sz="1000" spc="-5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1000" spc="-6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Recurrence</a:t>
            </a:r>
            <a:r>
              <a:rPr dirty="0" sz="1000" spc="12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1000" spc="-4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Relation</a:t>
            </a:r>
            <a:endParaRPr sz="1000">
              <a:latin typeface="Arial"/>
              <a:cs typeface="Arial"/>
            </a:endParaRPr>
          </a:p>
          <a:p>
            <a:pPr lvl="1" marL="341630" marR="640715">
              <a:lnSpc>
                <a:spcPts val="1200"/>
              </a:lnSpc>
              <a:spcBef>
                <a:spcPts val="40"/>
              </a:spcBef>
              <a:buSzPct val="90000"/>
              <a:buAutoNum type="arabicPeriod" startAt="2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: </a:t>
            </a:r>
            <a:r>
              <a:rPr dirty="0" sz="1000" spc="-4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Reconstructing </a:t>
            </a:r>
            <a:r>
              <a:rPr dirty="0" sz="1000" spc="-8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a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Solution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1.4: </a:t>
            </a:r>
            <a:r>
              <a:rPr dirty="0" sz="1000" spc="-6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Subproblems</a:t>
            </a:r>
            <a:r>
              <a:rPr dirty="0" sz="1000" spc="-2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1000" spc="-5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Revisited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575"/>
              </a:spcBef>
              <a:buClr>
                <a:srgbClr val="FFFFFF"/>
              </a:buClr>
              <a:buSzPct val="120000"/>
              <a:buAutoNum type="arabicPlain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2: </a:t>
            </a:r>
            <a:r>
              <a:rPr dirty="0" sz="1000" spc="-5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Edit</a:t>
            </a:r>
            <a:r>
              <a:rPr dirty="0" sz="1000" spc="5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000" spc="-40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Distance</a:t>
            </a:r>
            <a:endParaRPr sz="1000">
              <a:latin typeface="Arial"/>
              <a:cs typeface="Arial"/>
            </a:endParaRPr>
          </a:p>
          <a:p>
            <a:pPr lvl="1" marL="504190" indent="-163195">
              <a:lnSpc>
                <a:spcPts val="1175"/>
              </a:lnSpc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:</a:t>
            </a:r>
            <a:r>
              <a:rPr dirty="0" sz="1000" spc="160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000" spc="-20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Algorithm</a:t>
            </a:r>
            <a:endParaRPr sz="1000">
              <a:latin typeface="Arial"/>
              <a:cs typeface="Arial"/>
            </a:endParaRPr>
          </a:p>
          <a:p>
            <a:pPr lvl="1" marL="341630" marR="640715">
              <a:lnSpc>
                <a:spcPts val="1200"/>
              </a:lnSpc>
              <a:spcBef>
                <a:spcPts val="4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: </a:t>
            </a:r>
            <a:r>
              <a:rPr dirty="0" sz="1000" spc="-4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Reconstructing </a:t>
            </a:r>
            <a:r>
              <a:rPr dirty="0" sz="1000" spc="-8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a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Solution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2.3: </a:t>
            </a:r>
            <a:r>
              <a:rPr dirty="0" sz="1000" spc="-3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Final</a:t>
            </a:r>
            <a:r>
              <a:rPr dirty="0" sz="100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1000" spc="-7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Remarks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415"/>
              </a:spcBef>
              <a:buClr>
                <a:srgbClr val="FFFFFF"/>
              </a:buClr>
              <a:buSzPct val="120000"/>
              <a:buAutoNum type="arabicPlain" startAt="3"/>
              <a:tabLst>
                <a:tab pos="201930" algn="l"/>
              </a:tabLst>
            </a:pPr>
            <a:r>
              <a:rPr dirty="0" sz="1000" spc="-35">
                <a:solidFill>
                  <a:srgbClr val="3333B2"/>
                </a:solidFill>
                <a:latin typeface="Arial"/>
                <a:cs typeface="Arial"/>
                <a:hlinkClick r:id="rId11" action="ppaction://hlinksldjump"/>
              </a:rPr>
              <a:t>3:</a:t>
            </a:r>
            <a:r>
              <a:rPr dirty="0" sz="1000" spc="160">
                <a:solidFill>
                  <a:srgbClr val="3333B2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1000" spc="-55">
                <a:solidFill>
                  <a:srgbClr val="3333B2"/>
                </a:solidFill>
                <a:latin typeface="Arial"/>
                <a:cs typeface="Arial"/>
                <a:hlinkClick r:id="rId11" action="ppaction://hlinksldjump"/>
              </a:rPr>
              <a:t>Knapsack</a:t>
            </a:r>
            <a:endParaRPr sz="1000">
              <a:latin typeface="Arial"/>
              <a:cs typeface="Arial"/>
            </a:endParaRPr>
          </a:p>
          <a:p>
            <a:pPr lvl="1" marL="341630" marR="420370">
              <a:lnSpc>
                <a:spcPts val="1200"/>
              </a:lnSpc>
              <a:spcBef>
                <a:spcPts val="2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: </a:t>
            </a:r>
            <a:r>
              <a:rPr dirty="0" sz="1000" spc="-5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Knapsack </a:t>
            </a:r>
            <a:r>
              <a:rPr dirty="0" sz="100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with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Repetitions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 3.2: </a:t>
            </a:r>
            <a:r>
              <a:rPr dirty="0" sz="1000" spc="-5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Knapsack </a:t>
            </a: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without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Repetitions </a:t>
            </a:r>
            <a:r>
              <a:rPr dirty="0" sz="1000" spc="-35">
                <a:latin typeface="Arial"/>
                <a:cs typeface="Arial"/>
                <a:hlinkClick r:id="rId13" action="ppaction://hlinksldjump"/>
              </a:rPr>
              <a:t> 3.3: </a:t>
            </a:r>
            <a:r>
              <a:rPr dirty="0" sz="1000" spc="-30">
                <a:latin typeface="Arial"/>
                <a:cs typeface="Arial"/>
                <a:hlinkClick r:id="rId13" action="ppaction://hlinksldjump"/>
              </a:rPr>
              <a:t>Final</a:t>
            </a:r>
            <a:r>
              <a:rPr dirty="0" sz="1000" spc="5"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1000" spc="-75">
                <a:latin typeface="Arial"/>
                <a:cs typeface="Arial"/>
                <a:hlinkClick r:id="rId13" action="ppaction://hlinksldjump"/>
              </a:rPr>
              <a:t>Remarks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409"/>
              </a:spcBef>
              <a:buClr>
                <a:srgbClr val="FFFFFF"/>
              </a:buClr>
              <a:buSzPct val="120000"/>
              <a:buAutoNum type="arabicPlain" startAt="3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4: </a:t>
            </a:r>
            <a:r>
              <a:rPr dirty="0" sz="1000" spc="-50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Chain </a:t>
            </a:r>
            <a:r>
              <a:rPr dirty="0" sz="1000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Matrix</a:t>
            </a:r>
            <a:r>
              <a:rPr dirty="0" sz="1000" spc="-135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dirty="0" sz="1000" spc="-10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Multiplication</a:t>
            </a:r>
            <a:endParaRPr sz="1000">
              <a:latin typeface="Arial"/>
              <a:cs typeface="Arial"/>
            </a:endParaRPr>
          </a:p>
          <a:p>
            <a:pPr lvl="1" marL="341630" marR="541020">
              <a:lnSpc>
                <a:spcPts val="1200"/>
              </a:lnSpc>
              <a:spcBef>
                <a:spcPts val="2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: </a:t>
            </a:r>
            <a:r>
              <a:rPr dirty="0" sz="1000" spc="-5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Chain </a:t>
            </a:r>
            <a:r>
              <a:rPr dirty="0" sz="100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Matrix </a:t>
            </a:r>
            <a:r>
              <a:rPr dirty="0" sz="1000" spc="-1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Multiplication </a:t>
            </a:r>
            <a:r>
              <a:rPr dirty="0" sz="1000" spc="-1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4.2:</a:t>
            </a:r>
            <a:r>
              <a:rPr dirty="0" sz="1000" spc="155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1000" spc="-6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Summary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187" y="58134"/>
            <a:ext cx="2171065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45">
                <a:solidFill>
                  <a:srgbClr val="3333B2"/>
                </a:solidFill>
                <a:latin typeface="Trebuchet MS"/>
                <a:cs typeface="Trebuchet MS"/>
              </a:rPr>
              <a:t>Recursive </a:t>
            </a:r>
            <a:r>
              <a:rPr dirty="0" sz="2050" spc="-114">
                <a:solidFill>
                  <a:srgbClr val="3333B2"/>
                </a:solidFill>
                <a:latin typeface="Trebuchet MS"/>
                <a:cs typeface="Trebuchet MS"/>
              </a:rPr>
              <a:t>vs</a:t>
            </a:r>
            <a:r>
              <a:rPr dirty="0" sz="2050" spc="11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2050" spc="-155">
                <a:solidFill>
                  <a:srgbClr val="3333B2"/>
                </a:solidFill>
                <a:latin typeface="Trebuchet MS"/>
                <a:cs typeface="Trebuchet MS"/>
              </a:rPr>
              <a:t>Iterative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101418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898243"/>
            <a:ext cx="3397885" cy="674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60">
                <a:latin typeface="Trebuchet MS"/>
                <a:cs typeface="Trebuchet MS"/>
              </a:rPr>
              <a:t>If </a:t>
            </a:r>
            <a:r>
              <a:rPr dirty="0" sz="1400" spc="-90">
                <a:latin typeface="Trebuchet MS"/>
                <a:cs typeface="Trebuchet MS"/>
              </a:rPr>
              <a:t>all </a:t>
            </a:r>
            <a:r>
              <a:rPr dirty="0" sz="1400" spc="-80">
                <a:latin typeface="Trebuchet MS"/>
                <a:cs typeface="Trebuchet MS"/>
              </a:rPr>
              <a:t>subproblems </a:t>
            </a:r>
            <a:r>
              <a:rPr dirty="0" sz="1400" spc="-65">
                <a:latin typeface="Trebuchet MS"/>
                <a:cs typeface="Trebuchet MS"/>
              </a:rPr>
              <a:t>must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85">
                <a:latin typeface="Trebuchet MS"/>
                <a:cs typeface="Trebuchet MS"/>
              </a:rPr>
              <a:t>solved then </a:t>
            </a:r>
            <a:r>
              <a:rPr dirty="0" sz="1400" spc="-75">
                <a:latin typeface="Trebuchet MS"/>
                <a:cs typeface="Trebuchet MS"/>
              </a:rPr>
              <a:t>an  </a:t>
            </a:r>
            <a:r>
              <a:rPr dirty="0" sz="1400" spc="-90">
                <a:latin typeface="Trebuchet MS"/>
                <a:cs typeface="Trebuchet MS"/>
              </a:rPr>
              <a:t>iterative </a:t>
            </a:r>
            <a:r>
              <a:rPr dirty="0" sz="1400" spc="-75">
                <a:latin typeface="Trebuchet MS"/>
                <a:cs typeface="Trebuchet MS"/>
              </a:rPr>
              <a:t>algorithm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75">
                <a:latin typeface="Trebuchet MS"/>
                <a:cs typeface="Trebuchet MS"/>
              </a:rPr>
              <a:t>usually </a:t>
            </a:r>
            <a:r>
              <a:rPr dirty="0" sz="1400" spc="-90">
                <a:latin typeface="Trebuchet MS"/>
                <a:cs typeface="Trebuchet MS"/>
              </a:rPr>
              <a:t>faster </a:t>
            </a:r>
            <a:r>
              <a:rPr dirty="0" sz="1400" spc="-85">
                <a:latin typeface="Trebuchet MS"/>
                <a:cs typeface="Trebuchet MS"/>
              </a:rPr>
              <a:t>since </a:t>
            </a:r>
            <a:r>
              <a:rPr dirty="0" sz="1400" spc="-70">
                <a:latin typeface="Trebuchet MS"/>
                <a:cs typeface="Trebuchet MS"/>
              </a:rPr>
              <a:t>it has </a:t>
            </a:r>
            <a:r>
              <a:rPr dirty="0" sz="1400" spc="28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no </a:t>
            </a:r>
            <a:r>
              <a:rPr dirty="0" sz="1400" spc="-80">
                <a:latin typeface="Trebuchet MS"/>
                <a:cs typeface="Trebuchet MS"/>
              </a:rPr>
              <a:t>recursion</a:t>
            </a:r>
            <a:r>
              <a:rPr dirty="0" sz="1400" spc="125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overhead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187" y="58134"/>
            <a:ext cx="217106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45">
                <a:solidFill>
                  <a:srgbClr val="3333B2"/>
                </a:solidFill>
              </a:rPr>
              <a:t>Recursive </a:t>
            </a:r>
            <a:r>
              <a:rPr dirty="0" sz="2050" spc="-114">
                <a:solidFill>
                  <a:srgbClr val="3333B2"/>
                </a:solidFill>
              </a:rPr>
              <a:t>vs</a:t>
            </a:r>
            <a:r>
              <a:rPr dirty="0" sz="2050" spc="110">
                <a:solidFill>
                  <a:srgbClr val="3333B2"/>
                </a:solidFill>
              </a:rPr>
              <a:t> </a:t>
            </a:r>
            <a:r>
              <a:rPr dirty="0" sz="2050" spc="-155">
                <a:solidFill>
                  <a:srgbClr val="3333B2"/>
                </a:solidFill>
              </a:rPr>
              <a:t>Iterative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01418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8700" y="898243"/>
            <a:ext cx="3600450" cy="17881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 marR="181610">
              <a:lnSpc>
                <a:spcPct val="100800"/>
              </a:lnSpc>
              <a:spcBef>
                <a:spcPts val="120"/>
              </a:spcBef>
            </a:pPr>
            <a:r>
              <a:rPr dirty="0" sz="1400" spc="-60">
                <a:latin typeface="Trebuchet MS"/>
                <a:cs typeface="Trebuchet MS"/>
              </a:rPr>
              <a:t>If </a:t>
            </a:r>
            <a:r>
              <a:rPr dirty="0" sz="1400" spc="-90">
                <a:latin typeface="Trebuchet MS"/>
                <a:cs typeface="Trebuchet MS"/>
              </a:rPr>
              <a:t>all </a:t>
            </a:r>
            <a:r>
              <a:rPr dirty="0" sz="1400" spc="-80">
                <a:latin typeface="Trebuchet MS"/>
                <a:cs typeface="Trebuchet MS"/>
              </a:rPr>
              <a:t>subproblems </a:t>
            </a:r>
            <a:r>
              <a:rPr dirty="0" sz="1400" spc="-65">
                <a:latin typeface="Trebuchet MS"/>
                <a:cs typeface="Trebuchet MS"/>
              </a:rPr>
              <a:t>must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85">
                <a:latin typeface="Trebuchet MS"/>
                <a:cs typeface="Trebuchet MS"/>
              </a:rPr>
              <a:t>solved then </a:t>
            </a:r>
            <a:r>
              <a:rPr dirty="0" sz="1400" spc="-75">
                <a:latin typeface="Trebuchet MS"/>
                <a:cs typeface="Trebuchet MS"/>
              </a:rPr>
              <a:t>an  </a:t>
            </a:r>
            <a:r>
              <a:rPr dirty="0" sz="1400" spc="-90">
                <a:latin typeface="Trebuchet MS"/>
                <a:cs typeface="Trebuchet MS"/>
              </a:rPr>
              <a:t>iterative </a:t>
            </a:r>
            <a:r>
              <a:rPr dirty="0" sz="1400" spc="-75">
                <a:latin typeface="Trebuchet MS"/>
                <a:cs typeface="Trebuchet MS"/>
              </a:rPr>
              <a:t>algorithm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75">
                <a:latin typeface="Trebuchet MS"/>
                <a:cs typeface="Trebuchet MS"/>
              </a:rPr>
              <a:t>usually </a:t>
            </a:r>
            <a:r>
              <a:rPr dirty="0" sz="1400" spc="-90">
                <a:latin typeface="Trebuchet MS"/>
                <a:cs typeface="Trebuchet MS"/>
              </a:rPr>
              <a:t>faster </a:t>
            </a:r>
            <a:r>
              <a:rPr dirty="0" sz="1400" spc="-85">
                <a:latin typeface="Trebuchet MS"/>
                <a:cs typeface="Trebuchet MS"/>
              </a:rPr>
              <a:t>since </a:t>
            </a:r>
            <a:r>
              <a:rPr dirty="0" sz="1400" spc="-70">
                <a:latin typeface="Trebuchet MS"/>
                <a:cs typeface="Trebuchet MS"/>
              </a:rPr>
              <a:t>it has </a:t>
            </a:r>
            <a:r>
              <a:rPr dirty="0" sz="1400" spc="28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no </a:t>
            </a:r>
            <a:r>
              <a:rPr dirty="0" sz="1400" spc="-80">
                <a:latin typeface="Trebuchet MS"/>
                <a:cs typeface="Trebuchet MS"/>
              </a:rPr>
              <a:t>recursion</a:t>
            </a:r>
            <a:r>
              <a:rPr dirty="0" sz="1400" spc="125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overhead</a:t>
            </a:r>
            <a:endParaRPr sz="1400">
              <a:latin typeface="Trebuchet MS"/>
              <a:cs typeface="Trebuchet MS"/>
            </a:endParaRPr>
          </a:p>
          <a:p>
            <a:pPr marL="38100" marR="30480">
              <a:lnSpc>
                <a:spcPct val="100800"/>
              </a:lnSpc>
              <a:spcBef>
                <a:spcPts val="300"/>
              </a:spcBef>
            </a:pPr>
            <a:r>
              <a:rPr dirty="0" sz="1400" spc="-75">
                <a:latin typeface="Trebuchet MS"/>
                <a:cs typeface="Trebuchet MS"/>
              </a:rPr>
              <a:t>There </a:t>
            </a:r>
            <a:r>
              <a:rPr dirty="0" sz="1400" spc="-120">
                <a:latin typeface="Trebuchet MS"/>
                <a:cs typeface="Trebuchet MS"/>
              </a:rPr>
              <a:t>are </a:t>
            </a:r>
            <a:r>
              <a:rPr dirty="0" sz="1400" spc="-85">
                <a:latin typeface="Trebuchet MS"/>
                <a:cs typeface="Trebuchet MS"/>
              </a:rPr>
              <a:t>cases </a:t>
            </a:r>
            <a:r>
              <a:rPr dirty="0" sz="1400" spc="-110">
                <a:latin typeface="Trebuchet MS"/>
                <a:cs typeface="Trebuchet MS"/>
              </a:rPr>
              <a:t>however </a:t>
            </a:r>
            <a:r>
              <a:rPr dirty="0" sz="1400" spc="-100">
                <a:latin typeface="Trebuchet MS"/>
                <a:cs typeface="Trebuchet MS"/>
              </a:rPr>
              <a:t>when </a:t>
            </a:r>
            <a:r>
              <a:rPr dirty="0" sz="1400" spc="-95">
                <a:latin typeface="Trebuchet MS"/>
                <a:cs typeface="Trebuchet MS"/>
              </a:rPr>
              <a:t>one </a:t>
            </a:r>
            <a:r>
              <a:rPr dirty="0" sz="1400" spc="-80">
                <a:latin typeface="Trebuchet MS"/>
                <a:cs typeface="Trebuchet MS"/>
              </a:rPr>
              <a:t>does </a:t>
            </a:r>
            <a:r>
              <a:rPr dirty="0" sz="1400" spc="-70">
                <a:latin typeface="Trebuchet MS"/>
                <a:cs typeface="Trebuchet MS"/>
              </a:rPr>
              <a:t>not  </a:t>
            </a:r>
            <a:r>
              <a:rPr dirty="0" sz="1400" spc="-120">
                <a:latin typeface="Trebuchet MS"/>
                <a:cs typeface="Trebuchet MS"/>
              </a:rPr>
              <a:t>need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85">
                <a:latin typeface="Trebuchet MS"/>
                <a:cs typeface="Trebuchet MS"/>
              </a:rPr>
              <a:t>solve </a:t>
            </a:r>
            <a:r>
              <a:rPr dirty="0" sz="1400" spc="-90">
                <a:latin typeface="Trebuchet MS"/>
                <a:cs typeface="Trebuchet MS"/>
              </a:rPr>
              <a:t>all </a:t>
            </a:r>
            <a:r>
              <a:rPr dirty="0" sz="1400" spc="-80">
                <a:latin typeface="Trebuchet MS"/>
                <a:cs typeface="Trebuchet MS"/>
              </a:rPr>
              <a:t>subproblems </a:t>
            </a:r>
            <a:r>
              <a:rPr dirty="0" sz="1400" spc="-75">
                <a:latin typeface="Trebuchet MS"/>
                <a:cs typeface="Trebuchet MS"/>
              </a:rPr>
              <a:t>and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65">
                <a:latin typeface="Trebuchet MS"/>
                <a:cs typeface="Trebuchet MS"/>
              </a:rPr>
              <a:t>knapsack  </a:t>
            </a:r>
            <a:r>
              <a:rPr dirty="0" sz="1400" spc="-95">
                <a:latin typeface="Trebuchet MS"/>
                <a:cs typeface="Trebuchet MS"/>
              </a:rPr>
              <a:t>problem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45">
                <a:latin typeface="Trebuchet MS"/>
                <a:cs typeface="Trebuchet MS"/>
              </a:rPr>
              <a:t>good </a:t>
            </a:r>
            <a:r>
              <a:rPr dirty="0" sz="1400" spc="-105">
                <a:latin typeface="Trebuchet MS"/>
                <a:cs typeface="Trebuchet MS"/>
              </a:rPr>
              <a:t>example: </a:t>
            </a:r>
            <a:r>
              <a:rPr dirty="0" sz="1400" spc="-85">
                <a:latin typeface="Trebuchet MS"/>
                <a:cs typeface="Trebuchet MS"/>
              </a:rPr>
              <a:t>assume </a:t>
            </a:r>
            <a:r>
              <a:rPr dirty="0" sz="1400" spc="-70">
                <a:latin typeface="Trebuchet MS"/>
                <a:cs typeface="Trebuchet MS"/>
              </a:rPr>
              <a:t>that </a:t>
            </a:r>
            <a:r>
              <a:rPr dirty="0" sz="1400" spc="30" i="1">
                <a:latin typeface="LM Sans 12"/>
                <a:cs typeface="LM Sans 12"/>
              </a:rPr>
              <a:t>W </a:t>
            </a:r>
            <a:r>
              <a:rPr dirty="0" sz="1400" spc="-80">
                <a:latin typeface="Trebuchet MS"/>
                <a:cs typeface="Trebuchet MS"/>
              </a:rPr>
              <a:t>and  </a:t>
            </a:r>
            <a:r>
              <a:rPr dirty="0" sz="1400" spc="-90">
                <a:latin typeface="Trebuchet MS"/>
                <a:cs typeface="Trebuchet MS"/>
              </a:rPr>
              <a:t>all </a:t>
            </a:r>
            <a:r>
              <a:rPr dirty="0" sz="1400" spc="5" i="1">
                <a:latin typeface="LM Sans 12"/>
                <a:cs typeface="LM Sans 12"/>
              </a:rPr>
              <a:t>w</a:t>
            </a:r>
            <a:r>
              <a:rPr dirty="0" baseline="-11111" sz="1500" spc="7" i="1">
                <a:latin typeface="LM Sans 10"/>
                <a:cs typeface="LM Sans 10"/>
              </a:rPr>
              <a:t>i </a:t>
            </a:r>
            <a:r>
              <a:rPr dirty="0" sz="1400" spc="-95">
                <a:latin typeface="Trebuchet MS"/>
                <a:cs typeface="Trebuchet MS"/>
              </a:rPr>
              <a:t>’s </a:t>
            </a:r>
            <a:r>
              <a:rPr dirty="0" sz="1400" spc="-120">
                <a:latin typeface="Trebuchet MS"/>
                <a:cs typeface="Trebuchet MS"/>
              </a:rPr>
              <a:t>are </a:t>
            </a:r>
            <a:r>
              <a:rPr dirty="0" sz="1400" spc="-85">
                <a:latin typeface="Trebuchet MS"/>
                <a:cs typeface="Trebuchet MS"/>
              </a:rPr>
              <a:t>multiples of </a:t>
            </a:r>
            <a:r>
              <a:rPr dirty="0" sz="1400" spc="-75">
                <a:latin typeface="Trebuchet MS"/>
                <a:cs typeface="Trebuchet MS"/>
              </a:rPr>
              <a:t>100; </a:t>
            </a:r>
            <a:r>
              <a:rPr dirty="0" sz="1400" spc="-85">
                <a:latin typeface="Trebuchet MS"/>
                <a:cs typeface="Trebuchet MS"/>
              </a:rPr>
              <a:t>then </a:t>
            </a:r>
            <a:r>
              <a:rPr dirty="0" sz="1400" spc="25" i="1">
                <a:latin typeface="LM Sans 12"/>
                <a:cs typeface="LM Sans 12"/>
              </a:rPr>
              <a:t>value</a:t>
            </a:r>
            <a:r>
              <a:rPr dirty="0" sz="1400" spc="25">
                <a:latin typeface="LM Sans 12"/>
                <a:cs typeface="LM Sans 12"/>
              </a:rPr>
              <a:t>(</a:t>
            </a:r>
            <a:r>
              <a:rPr dirty="0" sz="1400" spc="25" i="1">
                <a:latin typeface="LM Sans 12"/>
                <a:cs typeface="LM Sans 12"/>
              </a:rPr>
              <a:t>w </a:t>
            </a:r>
            <a:r>
              <a:rPr dirty="0" sz="1400" spc="10">
                <a:latin typeface="LM Sans 12"/>
                <a:cs typeface="LM Sans 12"/>
              </a:rPr>
              <a:t>) </a:t>
            </a:r>
            <a:r>
              <a:rPr dirty="0" sz="1400" spc="-60">
                <a:latin typeface="Trebuchet MS"/>
                <a:cs typeface="Trebuchet MS"/>
              </a:rPr>
              <a:t>is  </a:t>
            </a:r>
            <a:r>
              <a:rPr dirty="0" sz="1400" spc="-70">
                <a:latin typeface="Trebuchet MS"/>
                <a:cs typeface="Trebuchet MS"/>
              </a:rPr>
              <a:t>not </a:t>
            </a:r>
            <a:r>
              <a:rPr dirty="0" sz="1400" spc="-114">
                <a:latin typeface="Trebuchet MS"/>
                <a:cs typeface="Trebuchet MS"/>
              </a:rPr>
              <a:t>needed </a:t>
            </a:r>
            <a:r>
              <a:rPr dirty="0" sz="1400" spc="-90">
                <a:latin typeface="Trebuchet MS"/>
                <a:cs typeface="Trebuchet MS"/>
              </a:rPr>
              <a:t>if </a:t>
            </a:r>
            <a:r>
              <a:rPr dirty="0" sz="1400" spc="20" i="1">
                <a:latin typeface="LM Sans 12"/>
                <a:cs typeface="LM Sans 12"/>
              </a:rPr>
              <a:t>w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65">
                <a:latin typeface="Trebuchet MS"/>
                <a:cs typeface="Trebuchet MS"/>
              </a:rPr>
              <a:t>not </a:t>
            </a:r>
            <a:r>
              <a:rPr dirty="0" sz="1400" spc="-85">
                <a:latin typeface="Trebuchet MS"/>
                <a:cs typeface="Trebuchet MS"/>
              </a:rPr>
              <a:t>divisible </a:t>
            </a:r>
            <a:r>
              <a:rPr dirty="0" sz="1400" spc="-90">
                <a:latin typeface="Trebuchet MS"/>
                <a:cs typeface="Trebuchet MS"/>
              </a:rPr>
              <a:t>by</a:t>
            </a:r>
            <a:r>
              <a:rPr dirty="0" sz="1400" spc="180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100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69741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6921" y="58134"/>
            <a:ext cx="1854200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5">
                <a:solidFill>
                  <a:srgbClr val="3333B2"/>
                </a:solidFill>
                <a:latin typeface="Trebuchet MS"/>
                <a:cs typeface="Trebuchet MS"/>
              </a:rPr>
              <a:t>Polynomial</a:t>
            </a:r>
            <a:r>
              <a:rPr dirty="0" sz="2050" spc="-3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2050" spc="-70">
                <a:solidFill>
                  <a:srgbClr val="3333B2"/>
                </a:solidFill>
                <a:latin typeface="Trebuchet MS"/>
                <a:cs typeface="Trebuchet MS"/>
              </a:rPr>
              <a:t>Time?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55261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436674"/>
            <a:ext cx="3557270" cy="674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40">
                <a:latin typeface="Trebuchet MS"/>
                <a:cs typeface="Trebuchet MS"/>
              </a:rPr>
              <a:t>The </a:t>
            </a:r>
            <a:r>
              <a:rPr dirty="0" sz="1400" spc="-65">
                <a:latin typeface="Trebuchet MS"/>
                <a:cs typeface="Trebuchet MS"/>
              </a:rPr>
              <a:t>running </a:t>
            </a:r>
            <a:r>
              <a:rPr dirty="0" sz="1400" spc="-95">
                <a:latin typeface="Trebuchet MS"/>
                <a:cs typeface="Trebuchet MS"/>
              </a:rPr>
              <a:t>time </a:t>
            </a:r>
            <a:r>
              <a:rPr dirty="0" sz="1400" spc="45" i="1">
                <a:latin typeface="LM Sans 12"/>
                <a:cs typeface="LM Sans 12"/>
              </a:rPr>
              <a:t>O</a:t>
            </a:r>
            <a:r>
              <a:rPr dirty="0" sz="1400" spc="45">
                <a:latin typeface="LM Sans 12"/>
                <a:cs typeface="LM Sans 12"/>
              </a:rPr>
              <a:t>(</a:t>
            </a:r>
            <a:r>
              <a:rPr dirty="0" sz="1400" spc="45" i="1">
                <a:latin typeface="LM Sans 12"/>
                <a:cs typeface="LM Sans 12"/>
              </a:rPr>
              <a:t>nW </a:t>
            </a:r>
            <a:r>
              <a:rPr dirty="0" sz="1400" spc="10">
                <a:latin typeface="LM Sans 12"/>
                <a:cs typeface="LM Sans 12"/>
              </a:rPr>
              <a:t>)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65">
                <a:latin typeface="Trebuchet MS"/>
                <a:cs typeface="Trebuchet MS"/>
              </a:rPr>
              <a:t>not </a:t>
            </a:r>
            <a:r>
              <a:rPr dirty="0" sz="1400" spc="-75">
                <a:latin typeface="Trebuchet MS"/>
                <a:cs typeface="Trebuchet MS"/>
              </a:rPr>
              <a:t>polynomial  </a:t>
            </a:r>
            <a:r>
              <a:rPr dirty="0" sz="1400" spc="-85">
                <a:latin typeface="Trebuchet MS"/>
                <a:cs typeface="Trebuchet MS"/>
              </a:rPr>
              <a:t>since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0">
                <a:latin typeface="Trebuchet MS"/>
                <a:cs typeface="Trebuchet MS"/>
              </a:rPr>
              <a:t>input </a:t>
            </a:r>
            <a:r>
              <a:rPr dirty="0" sz="1400" spc="-90">
                <a:latin typeface="Trebuchet MS"/>
                <a:cs typeface="Trebuchet MS"/>
              </a:rPr>
              <a:t>size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80">
                <a:latin typeface="Trebuchet MS"/>
                <a:cs typeface="Trebuchet MS"/>
              </a:rPr>
              <a:t>proportional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10">
                <a:latin typeface="LM Sans 12"/>
                <a:cs typeface="LM Sans 12"/>
              </a:rPr>
              <a:t>log </a:t>
            </a:r>
            <a:r>
              <a:rPr dirty="0" sz="1400" spc="30" i="1">
                <a:latin typeface="LM Sans 12"/>
                <a:cs typeface="LM Sans 12"/>
              </a:rPr>
              <a:t>W </a:t>
            </a:r>
            <a:r>
              <a:rPr dirty="0" sz="1400" spc="-135">
                <a:latin typeface="Trebuchet MS"/>
                <a:cs typeface="Trebuchet MS"/>
              </a:rPr>
              <a:t>, </a:t>
            </a:r>
            <a:r>
              <a:rPr dirty="0" sz="1400" spc="-70">
                <a:latin typeface="Trebuchet MS"/>
                <a:cs typeface="Trebuchet MS"/>
              </a:rPr>
              <a:t>but  not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30" i="1">
                <a:latin typeface="LM Sans 12"/>
                <a:cs typeface="LM Sans 12"/>
              </a:rPr>
              <a:t>W</a:t>
            </a:r>
            <a:endParaRPr sz="1400">
              <a:latin typeface="LM Sans 12"/>
              <a:cs typeface="LM Sans 12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921" y="58134"/>
            <a:ext cx="185420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5">
                <a:solidFill>
                  <a:srgbClr val="3333B2"/>
                </a:solidFill>
              </a:rPr>
              <a:t>Polynomial</a:t>
            </a:r>
            <a:r>
              <a:rPr dirty="0" sz="2050" spc="-30">
                <a:solidFill>
                  <a:srgbClr val="3333B2"/>
                </a:solidFill>
              </a:rPr>
              <a:t> </a:t>
            </a:r>
            <a:r>
              <a:rPr dirty="0" sz="2050" spc="-70">
                <a:solidFill>
                  <a:srgbClr val="3333B2"/>
                </a:solidFill>
              </a:rPr>
              <a:t>Time?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55261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1400" y="436674"/>
            <a:ext cx="3582670" cy="90614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 marR="17780">
              <a:lnSpc>
                <a:spcPct val="100800"/>
              </a:lnSpc>
              <a:spcBef>
                <a:spcPts val="120"/>
              </a:spcBef>
            </a:pPr>
            <a:r>
              <a:rPr dirty="0" sz="1400" spc="-40">
                <a:latin typeface="Trebuchet MS"/>
                <a:cs typeface="Trebuchet MS"/>
              </a:rPr>
              <a:t>The </a:t>
            </a:r>
            <a:r>
              <a:rPr dirty="0" sz="1400" spc="-65">
                <a:latin typeface="Trebuchet MS"/>
                <a:cs typeface="Trebuchet MS"/>
              </a:rPr>
              <a:t>running </a:t>
            </a:r>
            <a:r>
              <a:rPr dirty="0" sz="1400" spc="-95">
                <a:latin typeface="Trebuchet MS"/>
                <a:cs typeface="Trebuchet MS"/>
              </a:rPr>
              <a:t>time </a:t>
            </a:r>
            <a:r>
              <a:rPr dirty="0" sz="1400" spc="45" i="1">
                <a:latin typeface="LM Sans 12"/>
                <a:cs typeface="LM Sans 12"/>
              </a:rPr>
              <a:t>O</a:t>
            </a:r>
            <a:r>
              <a:rPr dirty="0" sz="1400" spc="45">
                <a:latin typeface="LM Sans 12"/>
                <a:cs typeface="LM Sans 12"/>
              </a:rPr>
              <a:t>(</a:t>
            </a:r>
            <a:r>
              <a:rPr dirty="0" sz="1400" spc="45" i="1">
                <a:latin typeface="LM Sans 12"/>
                <a:cs typeface="LM Sans 12"/>
              </a:rPr>
              <a:t>nW </a:t>
            </a:r>
            <a:r>
              <a:rPr dirty="0" sz="1400" spc="10">
                <a:latin typeface="LM Sans 12"/>
                <a:cs typeface="LM Sans 12"/>
              </a:rPr>
              <a:t>)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65">
                <a:latin typeface="Trebuchet MS"/>
                <a:cs typeface="Trebuchet MS"/>
              </a:rPr>
              <a:t>not </a:t>
            </a:r>
            <a:r>
              <a:rPr dirty="0" sz="1400" spc="-75">
                <a:latin typeface="Trebuchet MS"/>
                <a:cs typeface="Trebuchet MS"/>
              </a:rPr>
              <a:t>polynomial  </a:t>
            </a:r>
            <a:r>
              <a:rPr dirty="0" sz="1400" spc="-85">
                <a:latin typeface="Trebuchet MS"/>
                <a:cs typeface="Trebuchet MS"/>
              </a:rPr>
              <a:t>since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0">
                <a:latin typeface="Trebuchet MS"/>
                <a:cs typeface="Trebuchet MS"/>
              </a:rPr>
              <a:t>input </a:t>
            </a:r>
            <a:r>
              <a:rPr dirty="0" sz="1400" spc="-90">
                <a:latin typeface="Trebuchet MS"/>
                <a:cs typeface="Trebuchet MS"/>
              </a:rPr>
              <a:t>size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80">
                <a:latin typeface="Trebuchet MS"/>
                <a:cs typeface="Trebuchet MS"/>
              </a:rPr>
              <a:t>proportional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10">
                <a:latin typeface="LM Sans 12"/>
                <a:cs typeface="LM Sans 12"/>
              </a:rPr>
              <a:t>log </a:t>
            </a:r>
            <a:r>
              <a:rPr dirty="0" sz="1400" spc="30" i="1">
                <a:latin typeface="LM Sans 12"/>
                <a:cs typeface="LM Sans 12"/>
              </a:rPr>
              <a:t>W </a:t>
            </a:r>
            <a:r>
              <a:rPr dirty="0" sz="1400" spc="-135">
                <a:latin typeface="Trebuchet MS"/>
                <a:cs typeface="Trebuchet MS"/>
              </a:rPr>
              <a:t>, </a:t>
            </a:r>
            <a:r>
              <a:rPr dirty="0" sz="1400" spc="-70">
                <a:latin typeface="Trebuchet MS"/>
                <a:cs typeface="Trebuchet MS"/>
              </a:rPr>
              <a:t>but  not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30" i="1">
                <a:latin typeface="LM Sans 12"/>
                <a:cs typeface="LM Sans 12"/>
              </a:rPr>
              <a:t>W</a:t>
            </a:r>
            <a:endParaRPr sz="1400">
              <a:latin typeface="LM Sans 12"/>
              <a:cs typeface="LM Sans 12"/>
            </a:endParaRPr>
          </a:p>
          <a:p>
            <a:pPr marL="25400">
              <a:lnSpc>
                <a:spcPct val="100000"/>
              </a:lnSpc>
              <a:spcBef>
                <a:spcPts val="145"/>
              </a:spcBef>
            </a:pPr>
            <a:r>
              <a:rPr dirty="0" sz="1400" spc="-35">
                <a:latin typeface="Trebuchet MS"/>
                <a:cs typeface="Trebuchet MS"/>
              </a:rPr>
              <a:t>In </a:t>
            </a:r>
            <a:r>
              <a:rPr dirty="0" sz="1400" spc="-90">
                <a:latin typeface="Trebuchet MS"/>
                <a:cs typeface="Trebuchet MS"/>
              </a:rPr>
              <a:t>other </a:t>
            </a:r>
            <a:r>
              <a:rPr dirty="0" sz="1400" spc="-100">
                <a:latin typeface="Trebuchet MS"/>
                <a:cs typeface="Trebuchet MS"/>
              </a:rPr>
              <a:t>words,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60">
                <a:latin typeface="Trebuchet MS"/>
                <a:cs typeface="Trebuchet MS"/>
              </a:rPr>
              <a:t>running </a:t>
            </a:r>
            <a:r>
              <a:rPr dirty="0" sz="1400" spc="-95">
                <a:latin typeface="Trebuchet MS"/>
                <a:cs typeface="Trebuchet MS"/>
              </a:rPr>
              <a:t>time </a:t>
            </a:r>
            <a:r>
              <a:rPr dirty="0" sz="1400" spc="-60">
                <a:latin typeface="Trebuchet MS"/>
                <a:cs typeface="Trebuchet MS"/>
              </a:rPr>
              <a:t>is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15" i="1">
                <a:latin typeface="LM Sans 12"/>
                <a:cs typeface="LM Sans 12"/>
              </a:rPr>
              <a:t>O</a:t>
            </a:r>
            <a:r>
              <a:rPr dirty="0" sz="1400" spc="15">
                <a:latin typeface="LM Sans 12"/>
                <a:cs typeface="LM Sans 12"/>
              </a:rPr>
              <a:t>(</a:t>
            </a:r>
            <a:r>
              <a:rPr dirty="0" sz="1400" spc="15" i="1">
                <a:latin typeface="LM Sans 12"/>
                <a:cs typeface="LM Sans 12"/>
              </a:rPr>
              <a:t>n</a:t>
            </a:r>
            <a:r>
              <a:rPr dirty="0" sz="1400" spc="15">
                <a:latin typeface="Trebuchet MS"/>
                <a:cs typeface="Trebuchet MS"/>
              </a:rPr>
              <a:t>2</a:t>
            </a:r>
            <a:r>
              <a:rPr dirty="0" baseline="27777" sz="1500" spc="22">
                <a:latin typeface="LM Sans 10"/>
                <a:cs typeface="LM Sans 10"/>
              </a:rPr>
              <a:t>log </a:t>
            </a:r>
            <a:r>
              <a:rPr dirty="0" baseline="27777" sz="1500" spc="-7" i="1">
                <a:latin typeface="LM Sans 10"/>
                <a:cs typeface="LM Sans 10"/>
              </a:rPr>
              <a:t>W </a:t>
            </a:r>
            <a:r>
              <a:rPr dirty="0" sz="1400" spc="-65">
                <a:latin typeface="LM Sans 12"/>
                <a:cs typeface="LM Sans 12"/>
              </a:rPr>
              <a:t>)</a:t>
            </a:r>
            <a:r>
              <a:rPr dirty="0" sz="1400" spc="-65"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21465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921" y="58134"/>
            <a:ext cx="185420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5">
                <a:solidFill>
                  <a:srgbClr val="3333B2"/>
                </a:solidFill>
              </a:rPr>
              <a:t>Polynomial</a:t>
            </a:r>
            <a:r>
              <a:rPr dirty="0" sz="2050" spc="-30">
                <a:solidFill>
                  <a:srgbClr val="3333B2"/>
                </a:solidFill>
              </a:rPr>
              <a:t> </a:t>
            </a:r>
            <a:r>
              <a:rPr dirty="0" sz="2050" spc="-70">
                <a:solidFill>
                  <a:srgbClr val="3333B2"/>
                </a:solidFill>
              </a:rPr>
              <a:t>Time?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55261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1400" y="436674"/>
            <a:ext cx="3582670" cy="20389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 marR="17780">
              <a:lnSpc>
                <a:spcPct val="100800"/>
              </a:lnSpc>
              <a:spcBef>
                <a:spcPts val="120"/>
              </a:spcBef>
            </a:pPr>
            <a:r>
              <a:rPr dirty="0" sz="1400" spc="-40">
                <a:latin typeface="Trebuchet MS"/>
                <a:cs typeface="Trebuchet MS"/>
              </a:rPr>
              <a:t>The </a:t>
            </a:r>
            <a:r>
              <a:rPr dirty="0" sz="1400" spc="-65">
                <a:latin typeface="Trebuchet MS"/>
                <a:cs typeface="Trebuchet MS"/>
              </a:rPr>
              <a:t>running </a:t>
            </a:r>
            <a:r>
              <a:rPr dirty="0" sz="1400" spc="-95">
                <a:latin typeface="Trebuchet MS"/>
                <a:cs typeface="Trebuchet MS"/>
              </a:rPr>
              <a:t>time </a:t>
            </a:r>
            <a:r>
              <a:rPr dirty="0" sz="1400" spc="45" i="1">
                <a:latin typeface="LM Sans 12"/>
                <a:cs typeface="LM Sans 12"/>
              </a:rPr>
              <a:t>O</a:t>
            </a:r>
            <a:r>
              <a:rPr dirty="0" sz="1400" spc="45">
                <a:latin typeface="LM Sans 12"/>
                <a:cs typeface="LM Sans 12"/>
              </a:rPr>
              <a:t>(</a:t>
            </a:r>
            <a:r>
              <a:rPr dirty="0" sz="1400" spc="45" i="1">
                <a:latin typeface="LM Sans 12"/>
                <a:cs typeface="LM Sans 12"/>
              </a:rPr>
              <a:t>nW </a:t>
            </a:r>
            <a:r>
              <a:rPr dirty="0" sz="1400" spc="10">
                <a:latin typeface="LM Sans 12"/>
                <a:cs typeface="LM Sans 12"/>
              </a:rPr>
              <a:t>)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65">
                <a:latin typeface="Trebuchet MS"/>
                <a:cs typeface="Trebuchet MS"/>
              </a:rPr>
              <a:t>not </a:t>
            </a:r>
            <a:r>
              <a:rPr dirty="0" sz="1400" spc="-75">
                <a:latin typeface="Trebuchet MS"/>
                <a:cs typeface="Trebuchet MS"/>
              </a:rPr>
              <a:t>polynomial  </a:t>
            </a:r>
            <a:r>
              <a:rPr dirty="0" sz="1400" spc="-85">
                <a:latin typeface="Trebuchet MS"/>
                <a:cs typeface="Trebuchet MS"/>
              </a:rPr>
              <a:t>since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0">
                <a:latin typeface="Trebuchet MS"/>
                <a:cs typeface="Trebuchet MS"/>
              </a:rPr>
              <a:t>input </a:t>
            </a:r>
            <a:r>
              <a:rPr dirty="0" sz="1400" spc="-90">
                <a:latin typeface="Trebuchet MS"/>
                <a:cs typeface="Trebuchet MS"/>
              </a:rPr>
              <a:t>size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80">
                <a:latin typeface="Trebuchet MS"/>
                <a:cs typeface="Trebuchet MS"/>
              </a:rPr>
              <a:t>proportional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10">
                <a:latin typeface="LM Sans 12"/>
                <a:cs typeface="LM Sans 12"/>
              </a:rPr>
              <a:t>log </a:t>
            </a:r>
            <a:r>
              <a:rPr dirty="0" sz="1400" spc="30" i="1">
                <a:latin typeface="LM Sans 12"/>
                <a:cs typeface="LM Sans 12"/>
              </a:rPr>
              <a:t>W </a:t>
            </a:r>
            <a:r>
              <a:rPr dirty="0" sz="1400" spc="-135">
                <a:latin typeface="Trebuchet MS"/>
                <a:cs typeface="Trebuchet MS"/>
              </a:rPr>
              <a:t>, </a:t>
            </a:r>
            <a:r>
              <a:rPr dirty="0" sz="1400" spc="-70">
                <a:latin typeface="Trebuchet MS"/>
                <a:cs typeface="Trebuchet MS"/>
              </a:rPr>
              <a:t>but  not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30" i="1">
                <a:latin typeface="LM Sans 12"/>
                <a:cs typeface="LM Sans 12"/>
              </a:rPr>
              <a:t>W</a:t>
            </a:r>
            <a:endParaRPr sz="1400">
              <a:latin typeface="LM Sans 12"/>
              <a:cs typeface="LM Sans 12"/>
            </a:endParaRPr>
          </a:p>
          <a:p>
            <a:pPr marL="25400" marR="128270">
              <a:lnSpc>
                <a:spcPct val="108700"/>
              </a:lnSpc>
            </a:pPr>
            <a:r>
              <a:rPr dirty="0" sz="1400" spc="-35">
                <a:latin typeface="Trebuchet MS"/>
                <a:cs typeface="Trebuchet MS"/>
              </a:rPr>
              <a:t>In </a:t>
            </a:r>
            <a:r>
              <a:rPr dirty="0" sz="1400" spc="-90">
                <a:latin typeface="Trebuchet MS"/>
                <a:cs typeface="Trebuchet MS"/>
              </a:rPr>
              <a:t>other </a:t>
            </a:r>
            <a:r>
              <a:rPr dirty="0" sz="1400" spc="-100">
                <a:latin typeface="Trebuchet MS"/>
                <a:cs typeface="Trebuchet MS"/>
              </a:rPr>
              <a:t>words,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60">
                <a:latin typeface="Trebuchet MS"/>
                <a:cs typeface="Trebuchet MS"/>
              </a:rPr>
              <a:t>running </a:t>
            </a:r>
            <a:r>
              <a:rPr dirty="0" sz="1400" spc="-95">
                <a:latin typeface="Trebuchet MS"/>
                <a:cs typeface="Trebuchet MS"/>
              </a:rPr>
              <a:t>time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15" i="1">
                <a:latin typeface="LM Sans 12"/>
                <a:cs typeface="LM Sans 12"/>
              </a:rPr>
              <a:t>O</a:t>
            </a:r>
            <a:r>
              <a:rPr dirty="0" sz="1400" spc="15">
                <a:latin typeface="LM Sans 12"/>
                <a:cs typeface="LM Sans 12"/>
              </a:rPr>
              <a:t>(</a:t>
            </a:r>
            <a:r>
              <a:rPr dirty="0" sz="1400" spc="15" i="1">
                <a:latin typeface="LM Sans 12"/>
                <a:cs typeface="LM Sans 12"/>
              </a:rPr>
              <a:t>n</a:t>
            </a:r>
            <a:r>
              <a:rPr dirty="0" sz="1400" spc="15">
                <a:latin typeface="Trebuchet MS"/>
                <a:cs typeface="Trebuchet MS"/>
              </a:rPr>
              <a:t>2</a:t>
            </a:r>
            <a:r>
              <a:rPr dirty="0" baseline="27777" sz="1500" spc="22">
                <a:latin typeface="LM Sans 10"/>
                <a:cs typeface="LM Sans 10"/>
              </a:rPr>
              <a:t>log </a:t>
            </a:r>
            <a:r>
              <a:rPr dirty="0" baseline="27777" sz="1500" spc="-7" i="1">
                <a:latin typeface="LM Sans 10"/>
                <a:cs typeface="LM Sans 10"/>
              </a:rPr>
              <a:t>W </a:t>
            </a:r>
            <a:r>
              <a:rPr dirty="0" sz="1400" spc="-65">
                <a:latin typeface="LM Sans 12"/>
                <a:cs typeface="LM Sans 12"/>
              </a:rPr>
              <a:t>)</a:t>
            </a:r>
            <a:r>
              <a:rPr dirty="0" sz="1400" spc="-65">
                <a:latin typeface="Trebuchet MS"/>
                <a:cs typeface="Trebuchet MS"/>
              </a:rPr>
              <a:t>.  </a:t>
            </a:r>
            <a:r>
              <a:rPr dirty="0" sz="1400" spc="-80">
                <a:latin typeface="Trebuchet MS"/>
                <a:cs typeface="Trebuchet MS"/>
              </a:rPr>
              <a:t>E.g.,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100">
                <a:latin typeface="Trebuchet MS"/>
                <a:cs typeface="Trebuchet MS"/>
              </a:rPr>
              <a:t>for</a:t>
            </a:r>
            <a:endParaRPr sz="1400">
              <a:latin typeface="Trebuchet MS"/>
              <a:cs typeface="Trebuchet MS"/>
            </a:endParaRPr>
          </a:p>
          <a:p>
            <a:pPr marL="613410">
              <a:lnSpc>
                <a:spcPct val="100000"/>
              </a:lnSpc>
              <a:spcBef>
                <a:spcPts val="1020"/>
              </a:spcBef>
            </a:pPr>
            <a:r>
              <a:rPr dirty="0" sz="1400" spc="30" i="1">
                <a:latin typeface="LM Sans 12"/>
                <a:cs typeface="LM Sans 12"/>
              </a:rPr>
              <a:t>W</a:t>
            </a:r>
            <a:r>
              <a:rPr dirty="0" sz="1400" spc="165" i="1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10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345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970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345</a:t>
            </a:r>
            <a:r>
              <a:rPr dirty="0" sz="1400" spc="-190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617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824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751</a:t>
            </a:r>
            <a:endParaRPr sz="1400">
              <a:latin typeface="Trebuchet MS"/>
              <a:cs typeface="Trebuchet MS"/>
            </a:endParaRPr>
          </a:p>
          <a:p>
            <a:pPr marL="25400" marR="568325">
              <a:lnSpc>
                <a:spcPct val="100800"/>
              </a:lnSpc>
              <a:spcBef>
                <a:spcPts val="1005"/>
              </a:spcBef>
            </a:pPr>
            <a:r>
              <a:rPr dirty="0" sz="1400" spc="-85">
                <a:latin typeface="Trebuchet MS"/>
                <a:cs typeface="Trebuchet MS"/>
              </a:rPr>
              <a:t>(twentу </a:t>
            </a:r>
            <a:r>
              <a:rPr dirty="0" sz="1400" spc="-65">
                <a:latin typeface="Trebuchet MS"/>
                <a:cs typeface="Trebuchet MS"/>
              </a:rPr>
              <a:t>digits </a:t>
            </a:r>
            <a:r>
              <a:rPr dirty="0" sz="1400" spc="-60">
                <a:latin typeface="Trebuchet MS"/>
                <a:cs typeface="Trebuchet MS"/>
              </a:rPr>
              <a:t>only!)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algorithm </a:t>
            </a:r>
            <a:r>
              <a:rPr dirty="0" sz="1400" spc="-105">
                <a:latin typeface="Trebuchet MS"/>
                <a:cs typeface="Trebuchet MS"/>
              </a:rPr>
              <a:t>needs  </a:t>
            </a:r>
            <a:r>
              <a:rPr dirty="0" sz="1400" spc="-65">
                <a:latin typeface="Trebuchet MS"/>
                <a:cs typeface="Trebuchet MS"/>
              </a:rPr>
              <a:t>roughly </a:t>
            </a:r>
            <a:r>
              <a:rPr dirty="0" sz="1400" spc="-60">
                <a:latin typeface="Trebuchet MS"/>
                <a:cs typeface="Trebuchet MS"/>
              </a:rPr>
              <a:t>10</a:t>
            </a:r>
            <a:r>
              <a:rPr dirty="0" baseline="27777" sz="1500" spc="-89">
                <a:latin typeface="Arial"/>
                <a:cs typeface="Arial"/>
              </a:rPr>
              <a:t>20 </a:t>
            </a:r>
            <a:r>
              <a:rPr dirty="0" sz="1400" spc="-80">
                <a:latin typeface="Trebuchet MS"/>
                <a:cs typeface="Trebuchet MS"/>
              </a:rPr>
              <a:t>basic</a:t>
            </a:r>
            <a:r>
              <a:rPr dirty="0" sz="1400" spc="18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operations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21465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144650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921" y="58134"/>
            <a:ext cx="185420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5">
                <a:solidFill>
                  <a:srgbClr val="3333B2"/>
                </a:solidFill>
              </a:rPr>
              <a:t>Polynomial</a:t>
            </a:r>
            <a:r>
              <a:rPr dirty="0" sz="2050" spc="-30">
                <a:solidFill>
                  <a:srgbClr val="3333B2"/>
                </a:solidFill>
              </a:rPr>
              <a:t> </a:t>
            </a:r>
            <a:r>
              <a:rPr dirty="0" sz="2050" spc="-70">
                <a:solidFill>
                  <a:srgbClr val="3333B2"/>
                </a:solidFill>
              </a:rPr>
              <a:t>Time?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55261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1400" y="436674"/>
            <a:ext cx="3582670" cy="291592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 marR="17780">
              <a:lnSpc>
                <a:spcPct val="100800"/>
              </a:lnSpc>
              <a:spcBef>
                <a:spcPts val="120"/>
              </a:spcBef>
            </a:pPr>
            <a:r>
              <a:rPr dirty="0" sz="1400" spc="-40">
                <a:latin typeface="Trebuchet MS"/>
                <a:cs typeface="Trebuchet MS"/>
              </a:rPr>
              <a:t>The </a:t>
            </a:r>
            <a:r>
              <a:rPr dirty="0" sz="1400" spc="-65">
                <a:latin typeface="Trebuchet MS"/>
                <a:cs typeface="Trebuchet MS"/>
              </a:rPr>
              <a:t>running </a:t>
            </a:r>
            <a:r>
              <a:rPr dirty="0" sz="1400" spc="-95">
                <a:latin typeface="Trebuchet MS"/>
                <a:cs typeface="Trebuchet MS"/>
              </a:rPr>
              <a:t>time </a:t>
            </a:r>
            <a:r>
              <a:rPr dirty="0" sz="1400" spc="45" i="1">
                <a:latin typeface="LM Sans 12"/>
                <a:cs typeface="LM Sans 12"/>
              </a:rPr>
              <a:t>O</a:t>
            </a:r>
            <a:r>
              <a:rPr dirty="0" sz="1400" spc="45">
                <a:latin typeface="LM Sans 12"/>
                <a:cs typeface="LM Sans 12"/>
              </a:rPr>
              <a:t>(</a:t>
            </a:r>
            <a:r>
              <a:rPr dirty="0" sz="1400" spc="45" i="1">
                <a:latin typeface="LM Sans 12"/>
                <a:cs typeface="LM Sans 12"/>
              </a:rPr>
              <a:t>nW </a:t>
            </a:r>
            <a:r>
              <a:rPr dirty="0" sz="1400" spc="10">
                <a:latin typeface="LM Sans 12"/>
                <a:cs typeface="LM Sans 12"/>
              </a:rPr>
              <a:t>)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65">
                <a:latin typeface="Trebuchet MS"/>
                <a:cs typeface="Trebuchet MS"/>
              </a:rPr>
              <a:t>not </a:t>
            </a:r>
            <a:r>
              <a:rPr dirty="0" sz="1400" spc="-75">
                <a:latin typeface="Trebuchet MS"/>
                <a:cs typeface="Trebuchet MS"/>
              </a:rPr>
              <a:t>polynomial  </a:t>
            </a:r>
            <a:r>
              <a:rPr dirty="0" sz="1400" spc="-85">
                <a:latin typeface="Trebuchet MS"/>
                <a:cs typeface="Trebuchet MS"/>
              </a:rPr>
              <a:t>since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0">
                <a:latin typeface="Trebuchet MS"/>
                <a:cs typeface="Trebuchet MS"/>
              </a:rPr>
              <a:t>input </a:t>
            </a:r>
            <a:r>
              <a:rPr dirty="0" sz="1400" spc="-90">
                <a:latin typeface="Trebuchet MS"/>
                <a:cs typeface="Trebuchet MS"/>
              </a:rPr>
              <a:t>size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80">
                <a:latin typeface="Trebuchet MS"/>
                <a:cs typeface="Trebuchet MS"/>
              </a:rPr>
              <a:t>proportional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10">
                <a:latin typeface="LM Sans 12"/>
                <a:cs typeface="LM Sans 12"/>
              </a:rPr>
              <a:t>log </a:t>
            </a:r>
            <a:r>
              <a:rPr dirty="0" sz="1400" spc="30" i="1">
                <a:latin typeface="LM Sans 12"/>
                <a:cs typeface="LM Sans 12"/>
              </a:rPr>
              <a:t>W </a:t>
            </a:r>
            <a:r>
              <a:rPr dirty="0" sz="1400" spc="-135">
                <a:latin typeface="Trebuchet MS"/>
                <a:cs typeface="Trebuchet MS"/>
              </a:rPr>
              <a:t>, </a:t>
            </a:r>
            <a:r>
              <a:rPr dirty="0" sz="1400" spc="-70">
                <a:latin typeface="Trebuchet MS"/>
                <a:cs typeface="Trebuchet MS"/>
              </a:rPr>
              <a:t>but  not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30" i="1">
                <a:latin typeface="LM Sans 12"/>
                <a:cs typeface="LM Sans 12"/>
              </a:rPr>
              <a:t>W</a:t>
            </a:r>
            <a:endParaRPr sz="1400">
              <a:latin typeface="LM Sans 12"/>
              <a:cs typeface="LM Sans 12"/>
            </a:endParaRPr>
          </a:p>
          <a:p>
            <a:pPr marL="25400" marR="128270">
              <a:lnSpc>
                <a:spcPct val="108700"/>
              </a:lnSpc>
            </a:pPr>
            <a:r>
              <a:rPr dirty="0" sz="1400" spc="-35">
                <a:latin typeface="Trebuchet MS"/>
                <a:cs typeface="Trebuchet MS"/>
              </a:rPr>
              <a:t>In </a:t>
            </a:r>
            <a:r>
              <a:rPr dirty="0" sz="1400" spc="-90">
                <a:latin typeface="Trebuchet MS"/>
                <a:cs typeface="Trebuchet MS"/>
              </a:rPr>
              <a:t>other </a:t>
            </a:r>
            <a:r>
              <a:rPr dirty="0" sz="1400" spc="-100">
                <a:latin typeface="Trebuchet MS"/>
                <a:cs typeface="Trebuchet MS"/>
              </a:rPr>
              <a:t>words,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60">
                <a:latin typeface="Trebuchet MS"/>
                <a:cs typeface="Trebuchet MS"/>
              </a:rPr>
              <a:t>running </a:t>
            </a:r>
            <a:r>
              <a:rPr dirty="0" sz="1400" spc="-95">
                <a:latin typeface="Trebuchet MS"/>
                <a:cs typeface="Trebuchet MS"/>
              </a:rPr>
              <a:t>time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15" i="1">
                <a:latin typeface="LM Sans 12"/>
                <a:cs typeface="LM Sans 12"/>
              </a:rPr>
              <a:t>O</a:t>
            </a:r>
            <a:r>
              <a:rPr dirty="0" sz="1400" spc="15">
                <a:latin typeface="LM Sans 12"/>
                <a:cs typeface="LM Sans 12"/>
              </a:rPr>
              <a:t>(</a:t>
            </a:r>
            <a:r>
              <a:rPr dirty="0" sz="1400" spc="15" i="1">
                <a:latin typeface="LM Sans 12"/>
                <a:cs typeface="LM Sans 12"/>
              </a:rPr>
              <a:t>n</a:t>
            </a:r>
            <a:r>
              <a:rPr dirty="0" sz="1400" spc="15">
                <a:latin typeface="Trebuchet MS"/>
                <a:cs typeface="Trebuchet MS"/>
              </a:rPr>
              <a:t>2</a:t>
            </a:r>
            <a:r>
              <a:rPr dirty="0" baseline="27777" sz="1500" spc="22">
                <a:latin typeface="LM Sans 10"/>
                <a:cs typeface="LM Sans 10"/>
              </a:rPr>
              <a:t>log </a:t>
            </a:r>
            <a:r>
              <a:rPr dirty="0" baseline="27777" sz="1500" spc="-7" i="1">
                <a:latin typeface="LM Sans 10"/>
                <a:cs typeface="LM Sans 10"/>
              </a:rPr>
              <a:t>W </a:t>
            </a:r>
            <a:r>
              <a:rPr dirty="0" sz="1400" spc="-65">
                <a:latin typeface="LM Sans 12"/>
                <a:cs typeface="LM Sans 12"/>
              </a:rPr>
              <a:t>)</a:t>
            </a:r>
            <a:r>
              <a:rPr dirty="0" sz="1400" spc="-65">
                <a:latin typeface="Trebuchet MS"/>
                <a:cs typeface="Trebuchet MS"/>
              </a:rPr>
              <a:t>.  </a:t>
            </a:r>
            <a:r>
              <a:rPr dirty="0" sz="1400" spc="-80">
                <a:latin typeface="Trebuchet MS"/>
                <a:cs typeface="Trebuchet MS"/>
              </a:rPr>
              <a:t>E.g.,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100">
                <a:latin typeface="Trebuchet MS"/>
                <a:cs typeface="Trebuchet MS"/>
              </a:rPr>
              <a:t>for</a:t>
            </a:r>
            <a:endParaRPr sz="1400">
              <a:latin typeface="Trebuchet MS"/>
              <a:cs typeface="Trebuchet MS"/>
            </a:endParaRPr>
          </a:p>
          <a:p>
            <a:pPr marL="613410">
              <a:lnSpc>
                <a:spcPct val="100000"/>
              </a:lnSpc>
              <a:spcBef>
                <a:spcPts val="1020"/>
              </a:spcBef>
            </a:pPr>
            <a:r>
              <a:rPr dirty="0" sz="1400" spc="30" i="1">
                <a:latin typeface="LM Sans 12"/>
                <a:cs typeface="LM Sans 12"/>
              </a:rPr>
              <a:t>W</a:t>
            </a:r>
            <a:r>
              <a:rPr dirty="0" sz="1400" spc="165" i="1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10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345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970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345</a:t>
            </a:r>
            <a:r>
              <a:rPr dirty="0" sz="1400" spc="-190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617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824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751</a:t>
            </a:r>
            <a:endParaRPr sz="1400">
              <a:latin typeface="Trebuchet MS"/>
              <a:cs typeface="Trebuchet MS"/>
            </a:endParaRPr>
          </a:p>
          <a:p>
            <a:pPr marL="25400" marR="568325">
              <a:lnSpc>
                <a:spcPct val="100800"/>
              </a:lnSpc>
              <a:spcBef>
                <a:spcPts val="1005"/>
              </a:spcBef>
            </a:pPr>
            <a:r>
              <a:rPr dirty="0" sz="1400" spc="-85">
                <a:latin typeface="Trebuchet MS"/>
                <a:cs typeface="Trebuchet MS"/>
              </a:rPr>
              <a:t>(twentу </a:t>
            </a:r>
            <a:r>
              <a:rPr dirty="0" sz="1400" spc="-65">
                <a:latin typeface="Trebuchet MS"/>
                <a:cs typeface="Trebuchet MS"/>
              </a:rPr>
              <a:t>digits </a:t>
            </a:r>
            <a:r>
              <a:rPr dirty="0" sz="1400" spc="-60">
                <a:latin typeface="Trebuchet MS"/>
                <a:cs typeface="Trebuchet MS"/>
              </a:rPr>
              <a:t>only!)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algorithm </a:t>
            </a:r>
            <a:r>
              <a:rPr dirty="0" sz="1400" spc="-105">
                <a:latin typeface="Trebuchet MS"/>
                <a:cs typeface="Trebuchet MS"/>
              </a:rPr>
              <a:t>needs  </a:t>
            </a:r>
            <a:r>
              <a:rPr dirty="0" sz="1400" spc="-65">
                <a:latin typeface="Trebuchet MS"/>
                <a:cs typeface="Trebuchet MS"/>
              </a:rPr>
              <a:t>roughly </a:t>
            </a:r>
            <a:r>
              <a:rPr dirty="0" sz="1400" spc="-60">
                <a:latin typeface="Trebuchet MS"/>
                <a:cs typeface="Trebuchet MS"/>
              </a:rPr>
              <a:t>10</a:t>
            </a:r>
            <a:r>
              <a:rPr dirty="0" baseline="27777" sz="1500" spc="-89">
                <a:latin typeface="Arial"/>
                <a:cs typeface="Arial"/>
              </a:rPr>
              <a:t>20 </a:t>
            </a:r>
            <a:r>
              <a:rPr dirty="0" sz="1400" spc="-80">
                <a:latin typeface="Trebuchet MS"/>
                <a:cs typeface="Trebuchet MS"/>
              </a:rPr>
              <a:t>basic</a:t>
            </a:r>
            <a:r>
              <a:rPr dirty="0" sz="1400" spc="18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operations</a:t>
            </a:r>
            <a:endParaRPr sz="1400">
              <a:latin typeface="Trebuchet MS"/>
              <a:cs typeface="Trebuchet MS"/>
            </a:endParaRPr>
          </a:p>
          <a:p>
            <a:pPr marL="25400" marR="196215">
              <a:lnSpc>
                <a:spcPct val="100800"/>
              </a:lnSpc>
              <a:spcBef>
                <a:spcPts val="130"/>
              </a:spcBef>
            </a:pPr>
            <a:r>
              <a:rPr dirty="0" sz="1400" spc="-40">
                <a:latin typeface="Trebuchet MS"/>
                <a:cs typeface="Trebuchet MS"/>
              </a:rPr>
              <a:t>Solving </a:t>
            </a:r>
            <a:r>
              <a:rPr dirty="0" sz="1400" spc="-100">
                <a:latin typeface="Trebuchet MS"/>
                <a:cs typeface="Trebuchet MS"/>
              </a:rPr>
              <a:t>the </a:t>
            </a:r>
            <a:r>
              <a:rPr dirty="0" sz="1400" spc="-65">
                <a:latin typeface="Trebuchet MS"/>
                <a:cs typeface="Trebuchet MS"/>
              </a:rPr>
              <a:t>knapsack </a:t>
            </a:r>
            <a:r>
              <a:rPr dirty="0" sz="1400" spc="-95">
                <a:latin typeface="Trebuchet MS"/>
                <a:cs typeface="Trebuchet MS"/>
              </a:rPr>
              <a:t>problem </a:t>
            </a:r>
            <a:r>
              <a:rPr dirty="0" sz="1400" spc="-70">
                <a:latin typeface="Trebuchet MS"/>
                <a:cs typeface="Trebuchet MS"/>
              </a:rPr>
              <a:t>in truly  polynomial </a:t>
            </a:r>
            <a:r>
              <a:rPr dirty="0" sz="1400" spc="-95">
                <a:latin typeface="Trebuchet MS"/>
                <a:cs typeface="Trebuchet MS"/>
              </a:rPr>
              <a:t>time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105">
                <a:latin typeface="Trebuchet MS"/>
                <a:cs typeface="Trebuchet MS"/>
              </a:rPr>
              <a:t>essence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90">
                <a:latin typeface="Trebuchet MS"/>
                <a:cs typeface="Trebuchet MS"/>
              </a:rPr>
              <a:t>P </a:t>
            </a:r>
            <a:r>
              <a:rPr dirty="0" sz="1400" spc="-55">
                <a:latin typeface="Trebuchet MS"/>
                <a:cs typeface="Trebuchet MS"/>
              </a:rPr>
              <a:t>vs </a:t>
            </a:r>
            <a:r>
              <a:rPr dirty="0" sz="1400" spc="80">
                <a:latin typeface="Trebuchet MS"/>
                <a:cs typeface="Trebuchet MS"/>
              </a:rPr>
              <a:t>NP  </a:t>
            </a:r>
            <a:r>
              <a:rPr dirty="0" sz="1400" spc="-100">
                <a:latin typeface="Trebuchet MS"/>
                <a:cs typeface="Trebuchet MS"/>
              </a:rPr>
              <a:t>problem,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0">
                <a:latin typeface="Trebuchet MS"/>
                <a:cs typeface="Trebuchet MS"/>
              </a:rPr>
              <a:t>most </a:t>
            </a:r>
            <a:r>
              <a:rPr dirty="0" sz="1400" spc="-75">
                <a:latin typeface="Trebuchet MS"/>
                <a:cs typeface="Trebuchet MS"/>
              </a:rPr>
              <a:t>important </a:t>
            </a:r>
            <a:r>
              <a:rPr dirty="0" sz="1400" spc="-85">
                <a:latin typeface="Trebuchet MS"/>
                <a:cs typeface="Trebuchet MS"/>
              </a:rPr>
              <a:t>open </a:t>
            </a:r>
            <a:r>
              <a:rPr dirty="0" sz="1400" spc="-95">
                <a:latin typeface="Trebuchet MS"/>
                <a:cs typeface="Trebuchet MS"/>
              </a:rPr>
              <a:t>problem </a:t>
            </a:r>
            <a:r>
              <a:rPr dirty="0" sz="1400" spc="-70">
                <a:latin typeface="Trebuchet MS"/>
                <a:cs typeface="Trebuchet MS"/>
              </a:rPr>
              <a:t>in </a:t>
            </a:r>
            <a:r>
              <a:rPr dirty="0" sz="1400" spc="280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Computer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Science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(with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a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bounty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of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$1M)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21465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144650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8640" y="257896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357" y="58134"/>
            <a:ext cx="76517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5">
                <a:solidFill>
                  <a:srgbClr val="3333B2"/>
                </a:solidFill>
              </a:rPr>
              <a:t>Outline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239692" y="485994"/>
            <a:ext cx="161914" cy="16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9692" y="1350115"/>
            <a:ext cx="161914" cy="16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9692" y="2042062"/>
            <a:ext cx="161914" cy="16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9692" y="2734009"/>
            <a:ext cx="161914" cy="161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0789" y="478325"/>
            <a:ext cx="2609850" cy="2729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01930" marR="555625" indent="-201930">
              <a:lnSpc>
                <a:spcPts val="1200"/>
              </a:lnSpc>
              <a:spcBef>
                <a:spcPts val="135"/>
              </a:spcBef>
              <a:buClr>
                <a:srgbClr val="FFFFFF"/>
              </a:buClr>
              <a:buSzPct val="120000"/>
              <a:buAutoNum type="arabicPlain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1: </a:t>
            </a:r>
            <a:r>
              <a:rPr dirty="0" sz="1000" spc="-55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Longest Increasing </a:t>
            </a:r>
            <a:r>
              <a:rPr dirty="0" sz="1000" spc="-80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Subsequence </a:t>
            </a:r>
            <a:r>
              <a:rPr dirty="0" sz="1000" spc="-8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1.1:</a:t>
            </a:r>
            <a:r>
              <a:rPr dirty="0" sz="1000" spc="155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000" spc="-45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Warm-up</a:t>
            </a:r>
            <a:endParaRPr sz="1000">
              <a:latin typeface="Arial"/>
              <a:cs typeface="Arial"/>
            </a:endParaRPr>
          </a:p>
          <a:p>
            <a:pPr lvl="1" marL="504190" indent="-163195">
              <a:lnSpc>
                <a:spcPts val="1150"/>
              </a:lnSpc>
              <a:buSzPct val="90000"/>
              <a:buAutoNum type="arabicPeriod" startAt="2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: </a:t>
            </a:r>
            <a:r>
              <a:rPr dirty="0" sz="1000" spc="-6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Subproblems </a:t>
            </a:r>
            <a:r>
              <a:rPr dirty="0" sz="1000" spc="-5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1000" spc="-6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Recurrence</a:t>
            </a:r>
            <a:r>
              <a:rPr dirty="0" sz="1000" spc="12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1000" spc="-4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Relation</a:t>
            </a:r>
            <a:endParaRPr sz="1000">
              <a:latin typeface="Arial"/>
              <a:cs typeface="Arial"/>
            </a:endParaRPr>
          </a:p>
          <a:p>
            <a:pPr lvl="1" marL="341630" marR="640715">
              <a:lnSpc>
                <a:spcPts val="1200"/>
              </a:lnSpc>
              <a:spcBef>
                <a:spcPts val="40"/>
              </a:spcBef>
              <a:buSzPct val="90000"/>
              <a:buAutoNum type="arabicPeriod" startAt="2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: </a:t>
            </a:r>
            <a:r>
              <a:rPr dirty="0" sz="1000" spc="-4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Reconstructing </a:t>
            </a:r>
            <a:r>
              <a:rPr dirty="0" sz="1000" spc="-8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a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Solution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1.4: </a:t>
            </a:r>
            <a:r>
              <a:rPr dirty="0" sz="1000" spc="-6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Subproblems</a:t>
            </a:r>
            <a:r>
              <a:rPr dirty="0" sz="1000" spc="-2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1000" spc="-5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Revisited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575"/>
              </a:spcBef>
              <a:buClr>
                <a:srgbClr val="FFFFFF"/>
              </a:buClr>
              <a:buSzPct val="120000"/>
              <a:buAutoNum type="arabicPlain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2: </a:t>
            </a:r>
            <a:r>
              <a:rPr dirty="0" sz="1000" spc="-5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Edit</a:t>
            </a:r>
            <a:r>
              <a:rPr dirty="0" sz="1000" spc="5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000" spc="-40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Distance</a:t>
            </a:r>
            <a:endParaRPr sz="1000">
              <a:latin typeface="Arial"/>
              <a:cs typeface="Arial"/>
            </a:endParaRPr>
          </a:p>
          <a:p>
            <a:pPr lvl="1" marL="504190" indent="-163195">
              <a:lnSpc>
                <a:spcPts val="1175"/>
              </a:lnSpc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:</a:t>
            </a:r>
            <a:r>
              <a:rPr dirty="0" sz="1000" spc="160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000" spc="-20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Algorithm</a:t>
            </a:r>
            <a:endParaRPr sz="1000">
              <a:latin typeface="Arial"/>
              <a:cs typeface="Arial"/>
            </a:endParaRPr>
          </a:p>
          <a:p>
            <a:pPr lvl="1" marL="341630" marR="640715">
              <a:lnSpc>
                <a:spcPts val="1200"/>
              </a:lnSpc>
              <a:spcBef>
                <a:spcPts val="4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: </a:t>
            </a:r>
            <a:r>
              <a:rPr dirty="0" sz="1000" spc="-4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Reconstructing </a:t>
            </a:r>
            <a:r>
              <a:rPr dirty="0" sz="1000" spc="-8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a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Solution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2.3: </a:t>
            </a:r>
            <a:r>
              <a:rPr dirty="0" sz="1000" spc="-3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Final</a:t>
            </a:r>
            <a:r>
              <a:rPr dirty="0" sz="100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1000" spc="-7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Remarks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415"/>
              </a:spcBef>
              <a:buClr>
                <a:srgbClr val="FFFFFF"/>
              </a:buClr>
              <a:buSzPct val="120000"/>
              <a:buAutoNum type="arabicPlain" startAt="3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11" action="ppaction://hlinksldjump"/>
              </a:rPr>
              <a:t>3:</a:t>
            </a:r>
            <a:r>
              <a:rPr dirty="0" sz="1000" spc="160">
                <a:solidFill>
                  <a:srgbClr val="D6D6E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1000" spc="-55">
                <a:solidFill>
                  <a:srgbClr val="D6D6EF"/>
                </a:solidFill>
                <a:latin typeface="Arial"/>
                <a:cs typeface="Arial"/>
                <a:hlinkClick r:id="rId11" action="ppaction://hlinksldjump"/>
              </a:rPr>
              <a:t>Knapsack</a:t>
            </a:r>
            <a:endParaRPr sz="1000">
              <a:latin typeface="Arial"/>
              <a:cs typeface="Arial"/>
            </a:endParaRPr>
          </a:p>
          <a:p>
            <a:pPr lvl="1" marL="341630" marR="420370">
              <a:lnSpc>
                <a:spcPts val="1200"/>
              </a:lnSpc>
              <a:spcBef>
                <a:spcPts val="2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: </a:t>
            </a:r>
            <a:r>
              <a:rPr dirty="0" sz="1000" spc="-5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Knapsack </a:t>
            </a:r>
            <a:r>
              <a:rPr dirty="0" sz="100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with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Repetitions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 3.2: </a:t>
            </a:r>
            <a:r>
              <a:rPr dirty="0" sz="1000" spc="-5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Knapsack </a:t>
            </a: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without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Repetitions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 3.3: </a:t>
            </a:r>
            <a:r>
              <a:rPr dirty="0" sz="1000" spc="-30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Final</a:t>
            </a:r>
            <a:r>
              <a:rPr dirty="0" sz="1000" spc="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1000" spc="-7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Remarks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409"/>
              </a:spcBef>
              <a:buClr>
                <a:srgbClr val="FFFFFF"/>
              </a:buClr>
              <a:buSzPct val="120000"/>
              <a:buAutoNum type="arabicPlain" startAt="3"/>
              <a:tabLst>
                <a:tab pos="201930" algn="l"/>
              </a:tabLst>
            </a:pPr>
            <a:r>
              <a:rPr dirty="0" sz="1000" spc="-35">
                <a:solidFill>
                  <a:srgbClr val="3333B2"/>
                </a:solidFill>
                <a:latin typeface="Arial"/>
                <a:cs typeface="Arial"/>
                <a:hlinkClick r:id="rId14" action="ppaction://hlinksldjump"/>
              </a:rPr>
              <a:t>4: </a:t>
            </a:r>
            <a:r>
              <a:rPr dirty="0" sz="1000" spc="-50">
                <a:solidFill>
                  <a:srgbClr val="3333B2"/>
                </a:solidFill>
                <a:latin typeface="Arial"/>
                <a:cs typeface="Arial"/>
                <a:hlinkClick r:id="rId14" action="ppaction://hlinksldjump"/>
              </a:rPr>
              <a:t>Chain </a:t>
            </a:r>
            <a:r>
              <a:rPr dirty="0" sz="1000">
                <a:solidFill>
                  <a:srgbClr val="3333B2"/>
                </a:solidFill>
                <a:latin typeface="Arial"/>
                <a:cs typeface="Arial"/>
                <a:hlinkClick r:id="rId14" action="ppaction://hlinksldjump"/>
              </a:rPr>
              <a:t>Matrix</a:t>
            </a:r>
            <a:r>
              <a:rPr dirty="0" sz="1000" spc="-135">
                <a:solidFill>
                  <a:srgbClr val="3333B2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dirty="0" sz="1000" spc="-10">
                <a:solidFill>
                  <a:srgbClr val="3333B2"/>
                </a:solidFill>
                <a:latin typeface="Arial"/>
                <a:cs typeface="Arial"/>
                <a:hlinkClick r:id="rId14" action="ppaction://hlinksldjump"/>
              </a:rPr>
              <a:t>Multiplication</a:t>
            </a:r>
            <a:endParaRPr sz="1000">
              <a:latin typeface="Arial"/>
              <a:cs typeface="Arial"/>
            </a:endParaRPr>
          </a:p>
          <a:p>
            <a:pPr lvl="1" marL="341630" marR="541020">
              <a:lnSpc>
                <a:spcPts val="1200"/>
              </a:lnSpc>
              <a:spcBef>
                <a:spcPts val="2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latin typeface="Arial"/>
                <a:cs typeface="Arial"/>
                <a:hlinkClick r:id="rId14" action="ppaction://hlinksldjump"/>
              </a:rPr>
              <a:t>: </a:t>
            </a:r>
            <a:r>
              <a:rPr dirty="0" sz="1000" spc="-50">
                <a:latin typeface="Arial"/>
                <a:cs typeface="Arial"/>
                <a:hlinkClick r:id="rId14" action="ppaction://hlinksldjump"/>
              </a:rPr>
              <a:t>Chain </a:t>
            </a:r>
            <a:r>
              <a:rPr dirty="0" sz="1000">
                <a:latin typeface="Arial"/>
                <a:cs typeface="Arial"/>
                <a:hlinkClick r:id="rId14" action="ppaction://hlinksldjump"/>
              </a:rPr>
              <a:t>Matrix </a:t>
            </a:r>
            <a:r>
              <a:rPr dirty="0" sz="1000" spc="-10">
                <a:latin typeface="Arial"/>
                <a:cs typeface="Arial"/>
                <a:hlinkClick r:id="rId14" action="ppaction://hlinksldjump"/>
              </a:rPr>
              <a:t>Multiplication </a:t>
            </a:r>
            <a:r>
              <a:rPr dirty="0" sz="1000" spc="-1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4.2:</a:t>
            </a:r>
            <a:r>
              <a:rPr dirty="0" sz="1000" spc="155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1000" spc="-6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Summary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774" y="803122"/>
            <a:ext cx="4006850" cy="322580"/>
          </a:xfrm>
          <a:custGeom>
            <a:avLst/>
            <a:gdLst/>
            <a:ahLst/>
            <a:cxnLst/>
            <a:rect l="l" t="t" r="r" b="b"/>
            <a:pathLst>
              <a:path w="4006850" h="322580">
                <a:moveTo>
                  <a:pt x="0" y="322351"/>
                </a:moveTo>
                <a:lnTo>
                  <a:pt x="4006443" y="322351"/>
                </a:lnTo>
                <a:lnTo>
                  <a:pt x="4006443" y="0"/>
                </a:lnTo>
                <a:lnTo>
                  <a:pt x="0" y="0"/>
                </a:lnTo>
                <a:lnTo>
                  <a:pt x="0" y="322351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787369"/>
            <a:ext cx="236728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3333B2"/>
                </a:solidFill>
                <a:latin typeface="LM Sans 17"/>
                <a:cs typeface="LM Sans 17"/>
              </a:rPr>
              <a:t>Chain </a:t>
            </a:r>
            <a:r>
              <a:rPr dirty="0" sz="1700">
                <a:solidFill>
                  <a:srgbClr val="3333B2"/>
                </a:solidFill>
                <a:latin typeface="LM Sans 17"/>
                <a:cs typeface="LM Sans 17"/>
              </a:rPr>
              <a:t>matrix</a:t>
            </a:r>
            <a:r>
              <a:rPr dirty="0" sz="1700" spc="-15">
                <a:solidFill>
                  <a:srgbClr val="3333B2"/>
                </a:solidFill>
                <a:latin typeface="LM Sans 17"/>
                <a:cs typeface="LM Sans 17"/>
              </a:rPr>
              <a:t> </a:t>
            </a:r>
            <a:r>
              <a:rPr dirty="0" sz="1700">
                <a:solidFill>
                  <a:srgbClr val="3333B2"/>
                </a:solidFill>
                <a:latin typeface="LM Sans 17"/>
                <a:cs typeface="LM Sans 17"/>
              </a:rPr>
              <a:t>multiplication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774" y="1125474"/>
            <a:ext cx="4006850" cy="1170305"/>
          </a:xfrm>
          <a:custGeom>
            <a:avLst/>
            <a:gdLst/>
            <a:ahLst/>
            <a:cxnLst/>
            <a:rect l="l" t="t" r="r" b="b"/>
            <a:pathLst>
              <a:path w="4006850" h="1170305">
                <a:moveTo>
                  <a:pt x="4006443" y="0"/>
                </a:moveTo>
                <a:lnTo>
                  <a:pt x="0" y="0"/>
                </a:lnTo>
                <a:lnTo>
                  <a:pt x="0" y="1170114"/>
                </a:lnTo>
                <a:lnTo>
                  <a:pt x="4006443" y="1170114"/>
                </a:lnTo>
                <a:lnTo>
                  <a:pt x="4006443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07339" y="1234234"/>
            <a:ext cx="3702685" cy="9277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761365" marR="68580" indent="-594360">
              <a:lnSpc>
                <a:spcPct val="100800"/>
              </a:lnSpc>
              <a:spcBef>
                <a:spcPts val="120"/>
              </a:spcBef>
              <a:tabLst>
                <a:tab pos="1431925" algn="l"/>
              </a:tabLst>
            </a:pPr>
            <a:r>
              <a:rPr dirty="0" sz="1400" spc="-60">
                <a:solidFill>
                  <a:srgbClr val="3333B2"/>
                </a:solidFill>
                <a:latin typeface="Trebuchet MS"/>
                <a:cs typeface="Trebuchet MS"/>
              </a:rPr>
              <a:t>Input:</a:t>
            </a:r>
            <a:r>
              <a:rPr dirty="0" sz="1400" spc="-60">
                <a:latin typeface="Trebuchet MS"/>
                <a:cs typeface="Trebuchet MS"/>
              </a:rPr>
              <a:t>Chain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of	</a:t>
            </a:r>
            <a:r>
              <a:rPr dirty="0" sz="1400" spc="15" i="1">
                <a:latin typeface="LM Sans 12"/>
                <a:cs typeface="LM Sans 12"/>
              </a:rPr>
              <a:t>n</a:t>
            </a:r>
            <a:r>
              <a:rPr dirty="0" sz="1400" spc="25" i="1">
                <a:latin typeface="LM Sans 12"/>
                <a:cs typeface="LM Sans 12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matrices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A</a:t>
            </a:r>
            <a:r>
              <a:rPr dirty="0" baseline="-11111" sz="1500" spc="7">
                <a:latin typeface="Arial"/>
                <a:cs typeface="Arial"/>
              </a:rPr>
              <a:t>0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40" i="1">
                <a:latin typeface="LM Sans 12"/>
                <a:cs typeface="LM Sans 12"/>
              </a:rPr>
              <a:t>A</a:t>
            </a:r>
            <a:r>
              <a:rPr dirty="0" baseline="-11111" sz="1500" spc="60" i="1">
                <a:latin typeface="LM Sans 10"/>
                <a:cs typeface="LM Sans 10"/>
              </a:rPr>
              <a:t>n</a:t>
            </a:r>
            <a:r>
              <a:rPr dirty="0" baseline="-11111" sz="1500" spc="60" i="1">
                <a:latin typeface="Arial"/>
                <a:cs typeface="Arial"/>
              </a:rPr>
              <a:t>−</a:t>
            </a:r>
            <a:r>
              <a:rPr dirty="0" baseline="-11111" sz="1500" spc="60">
                <a:latin typeface="Arial"/>
                <a:cs typeface="Arial"/>
              </a:rPr>
              <a:t>1</a:t>
            </a:r>
            <a:r>
              <a:rPr dirty="0" baseline="-11111" sz="1500" spc="330">
                <a:latin typeface="Arial"/>
                <a:cs typeface="Arial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to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100">
                <a:latin typeface="Trebuchet MS"/>
                <a:cs typeface="Trebuchet MS"/>
              </a:rPr>
              <a:t>be  </a:t>
            </a:r>
            <a:r>
              <a:rPr dirty="0" sz="1400" spc="-95">
                <a:latin typeface="Trebuchet MS"/>
                <a:cs typeface="Trebuchet MS"/>
              </a:rPr>
              <a:t>multiplied.</a:t>
            </a:r>
            <a:endParaRPr sz="1400">
              <a:latin typeface="Trebuchet MS"/>
              <a:cs typeface="Trebuchet MS"/>
            </a:endParaRPr>
          </a:p>
          <a:p>
            <a:pPr marL="761365" marR="101600" indent="-736600">
              <a:lnSpc>
                <a:spcPct val="100800"/>
              </a:lnSpc>
              <a:spcBef>
                <a:spcPts val="300"/>
              </a:spcBef>
            </a:pPr>
            <a:r>
              <a:rPr dirty="0" sz="1400" spc="-45">
                <a:solidFill>
                  <a:srgbClr val="3333B2"/>
                </a:solidFill>
                <a:latin typeface="Trebuchet MS"/>
                <a:cs typeface="Trebuchet MS"/>
              </a:rPr>
              <a:t>Output:</a:t>
            </a:r>
            <a:r>
              <a:rPr dirty="0" sz="1400" spc="-45">
                <a:latin typeface="Trebuchet MS"/>
                <a:cs typeface="Trebuchet MS"/>
              </a:rPr>
              <a:t>An </a:t>
            </a:r>
            <a:r>
              <a:rPr dirty="0" sz="1400" spc="-100">
                <a:latin typeface="Trebuchet MS"/>
                <a:cs typeface="Trebuchet MS"/>
              </a:rPr>
              <a:t>order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80">
                <a:latin typeface="Trebuchet MS"/>
                <a:cs typeface="Trebuchet MS"/>
              </a:rPr>
              <a:t>multiplication </a:t>
            </a:r>
            <a:r>
              <a:rPr dirty="0" sz="1400" spc="-70">
                <a:latin typeface="Trebuchet MS"/>
                <a:cs typeface="Trebuchet MS"/>
              </a:rPr>
              <a:t>minimizing </a:t>
            </a:r>
            <a:r>
              <a:rPr dirty="0" sz="1400" spc="-95">
                <a:latin typeface="Trebuchet MS"/>
                <a:cs typeface="Trebuchet MS"/>
              </a:rPr>
              <a:t>the  </a:t>
            </a:r>
            <a:r>
              <a:rPr dirty="0" sz="1400" spc="-75">
                <a:latin typeface="Trebuchet MS"/>
                <a:cs typeface="Trebuchet MS"/>
              </a:rPr>
              <a:t>total </a:t>
            </a:r>
            <a:r>
              <a:rPr dirty="0" sz="1400" spc="-70">
                <a:latin typeface="Trebuchet MS"/>
                <a:cs typeface="Trebuchet MS"/>
              </a:rPr>
              <a:t>cost </a:t>
            </a:r>
            <a:r>
              <a:rPr dirty="0" sz="1400" spc="-85">
                <a:latin typeface="Trebuchet MS"/>
                <a:cs typeface="Trebuchet MS"/>
              </a:rPr>
              <a:t>of</a:t>
            </a:r>
            <a:r>
              <a:rPr dirty="0" sz="1400" spc="23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multiplication.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0128" y="58134"/>
            <a:ext cx="132842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40">
                <a:solidFill>
                  <a:srgbClr val="3333B2"/>
                </a:solidFill>
              </a:rPr>
              <a:t>Clarifications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67002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1400" y="554085"/>
            <a:ext cx="3324225" cy="10287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1400" spc="-70">
                <a:latin typeface="Trebuchet MS"/>
                <a:cs typeface="Trebuchet MS"/>
              </a:rPr>
              <a:t>Denote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0">
                <a:latin typeface="Trebuchet MS"/>
                <a:cs typeface="Trebuchet MS"/>
              </a:rPr>
              <a:t>sizes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90">
                <a:latin typeface="Trebuchet MS"/>
                <a:cs typeface="Trebuchet MS"/>
              </a:rPr>
              <a:t>matrices </a:t>
            </a:r>
            <a:r>
              <a:rPr dirty="0" sz="1400" spc="5" i="1">
                <a:latin typeface="LM Sans 12"/>
                <a:cs typeface="LM Sans 12"/>
              </a:rPr>
              <a:t>A</a:t>
            </a:r>
            <a:r>
              <a:rPr dirty="0" baseline="-11111" sz="1500" spc="7">
                <a:latin typeface="Arial"/>
                <a:cs typeface="Arial"/>
              </a:rPr>
              <a:t>0</a:t>
            </a:r>
            <a:r>
              <a:rPr dirty="0" sz="1400" spc="5" i="1">
                <a:latin typeface="LM Sans 12"/>
                <a:cs typeface="LM Sans 12"/>
              </a:rPr>
              <a:t>, . . . ,</a:t>
            </a:r>
            <a:r>
              <a:rPr dirty="0" sz="1400" spc="-360" i="1">
                <a:latin typeface="LM Sans 12"/>
                <a:cs typeface="LM Sans 12"/>
              </a:rPr>
              <a:t> </a:t>
            </a:r>
            <a:r>
              <a:rPr dirty="0" sz="1400" spc="40" i="1">
                <a:latin typeface="LM Sans 12"/>
                <a:cs typeface="LM Sans 12"/>
              </a:rPr>
              <a:t>A</a:t>
            </a:r>
            <a:r>
              <a:rPr dirty="0" baseline="-11111" sz="1500" spc="60" i="1">
                <a:latin typeface="LM Sans 10"/>
                <a:cs typeface="LM Sans 10"/>
              </a:rPr>
              <a:t>n</a:t>
            </a:r>
            <a:r>
              <a:rPr dirty="0" baseline="-11111" sz="1500" spc="60" i="1">
                <a:latin typeface="Arial"/>
                <a:cs typeface="Arial"/>
              </a:rPr>
              <a:t>−</a:t>
            </a:r>
            <a:r>
              <a:rPr dirty="0" baseline="-11111" sz="1500" spc="60">
                <a:latin typeface="Arial"/>
                <a:cs typeface="Arial"/>
              </a:rPr>
              <a:t>1 </a:t>
            </a:r>
            <a:r>
              <a:rPr dirty="0" sz="1400" spc="-90">
                <a:latin typeface="Trebuchet MS"/>
                <a:cs typeface="Trebuchet MS"/>
              </a:rPr>
              <a:t>by</a:t>
            </a:r>
            <a:endParaRPr sz="1400">
              <a:latin typeface="Trebuchet MS"/>
              <a:cs typeface="Trebuchet MS"/>
            </a:endParaRPr>
          </a:p>
          <a:p>
            <a:pPr algn="ctr" marL="248920">
              <a:lnSpc>
                <a:spcPct val="100000"/>
              </a:lnSpc>
              <a:spcBef>
                <a:spcPts val="1405"/>
              </a:spcBef>
            </a:pPr>
            <a:r>
              <a:rPr dirty="0" sz="1400" spc="-20" i="1">
                <a:latin typeface="LM Sans 12"/>
                <a:cs typeface="LM Sans 12"/>
              </a:rPr>
              <a:t>m</a:t>
            </a:r>
            <a:r>
              <a:rPr dirty="0" baseline="-11111" sz="1500" spc="-30">
                <a:latin typeface="Arial"/>
                <a:cs typeface="Arial"/>
              </a:rPr>
              <a:t>0</a:t>
            </a:r>
            <a:r>
              <a:rPr dirty="0" baseline="-11111" sz="1500" spc="127">
                <a:latin typeface="Arial"/>
                <a:cs typeface="Arial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m</a:t>
            </a:r>
            <a:r>
              <a:rPr dirty="0" baseline="-11111" sz="1500" spc="7">
                <a:latin typeface="Arial"/>
                <a:cs typeface="Arial"/>
              </a:rPr>
              <a:t>1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-20" i="1">
                <a:latin typeface="LM Sans 12"/>
                <a:cs typeface="LM Sans 12"/>
              </a:rPr>
              <a:t>m</a:t>
            </a:r>
            <a:r>
              <a:rPr dirty="0" baseline="-11111" sz="1500" spc="-30">
                <a:latin typeface="Arial"/>
                <a:cs typeface="Arial"/>
              </a:rPr>
              <a:t>1</a:t>
            </a:r>
            <a:r>
              <a:rPr dirty="0" baseline="-11111" sz="1500" spc="135">
                <a:latin typeface="Arial"/>
                <a:cs typeface="Arial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m</a:t>
            </a:r>
            <a:r>
              <a:rPr dirty="0" baseline="-11111" sz="1500" spc="7">
                <a:latin typeface="Arial"/>
                <a:cs typeface="Arial"/>
              </a:rPr>
              <a:t>2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40" i="1">
                <a:latin typeface="LM Sans 12"/>
                <a:cs typeface="LM Sans 12"/>
              </a:rPr>
              <a:t>m</a:t>
            </a:r>
            <a:r>
              <a:rPr dirty="0" baseline="-11111" sz="1500" spc="60" i="1">
                <a:latin typeface="LM Sans 10"/>
                <a:cs typeface="LM Sans 10"/>
              </a:rPr>
              <a:t>n</a:t>
            </a:r>
            <a:r>
              <a:rPr dirty="0" baseline="-11111" sz="1500" spc="60" i="1">
                <a:latin typeface="Arial"/>
                <a:cs typeface="Arial"/>
              </a:rPr>
              <a:t>−</a:t>
            </a:r>
            <a:r>
              <a:rPr dirty="0" baseline="-11111" sz="1500" spc="60">
                <a:latin typeface="Arial"/>
                <a:cs typeface="Arial"/>
              </a:rPr>
              <a:t>1</a:t>
            </a:r>
            <a:r>
              <a:rPr dirty="0" baseline="-11111" sz="1500" spc="127">
                <a:latin typeface="Arial"/>
                <a:cs typeface="Arial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10" i="1">
                <a:latin typeface="LM Sans 12"/>
                <a:cs typeface="LM Sans 12"/>
              </a:rPr>
              <a:t>m</a:t>
            </a:r>
            <a:r>
              <a:rPr dirty="0" baseline="-11111" sz="1500" spc="15" i="1">
                <a:latin typeface="LM Sans 10"/>
                <a:cs typeface="LM Sans 10"/>
              </a:rPr>
              <a:t>n</a:t>
            </a:r>
            <a:endParaRPr baseline="-11111" sz="1500">
              <a:latin typeface="LM Sans 10"/>
              <a:cs typeface="LM Sans 10"/>
            </a:endParaRPr>
          </a:p>
          <a:p>
            <a:pPr marL="25400">
              <a:lnSpc>
                <a:spcPct val="100000"/>
              </a:lnSpc>
              <a:spcBef>
                <a:spcPts val="1410"/>
              </a:spcBef>
            </a:pPr>
            <a:r>
              <a:rPr dirty="0" sz="1400" spc="-105">
                <a:latin typeface="Trebuchet MS"/>
                <a:cs typeface="Trebuchet MS"/>
              </a:rPr>
              <a:t>respectively. </a:t>
            </a:r>
            <a:r>
              <a:rPr dirty="0" sz="1400" spc="-114">
                <a:latin typeface="Trebuchet MS"/>
                <a:cs typeface="Trebuchet MS"/>
              </a:rPr>
              <a:t>I.e.,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90">
                <a:latin typeface="Trebuchet MS"/>
                <a:cs typeface="Trebuchet MS"/>
              </a:rPr>
              <a:t>size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10" i="1">
                <a:latin typeface="LM Sans 12"/>
                <a:cs typeface="LM Sans 12"/>
              </a:rPr>
              <a:t>A</a:t>
            </a:r>
            <a:r>
              <a:rPr dirty="0" baseline="-11111" sz="1500" spc="15" i="1">
                <a:latin typeface="LM Sans 10"/>
                <a:cs typeface="LM Sans 10"/>
              </a:rPr>
              <a:t>i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10" i="1">
                <a:latin typeface="LM Sans 12"/>
                <a:cs typeface="LM Sans 12"/>
              </a:rPr>
              <a:t>m</a:t>
            </a:r>
            <a:r>
              <a:rPr dirty="0" baseline="-11111" sz="1500" spc="15" i="1">
                <a:latin typeface="LM Sans 10"/>
                <a:cs typeface="LM Sans 10"/>
              </a:rPr>
              <a:t>i </a:t>
            </a:r>
            <a:r>
              <a:rPr dirty="0" sz="1400" spc="295" i="1">
                <a:latin typeface="Arial"/>
                <a:cs typeface="Arial"/>
              </a:rPr>
              <a:t>× </a:t>
            </a:r>
            <a:r>
              <a:rPr dirty="0" sz="1400" spc="10" i="1">
                <a:latin typeface="LM Sans 12"/>
                <a:cs typeface="LM Sans 12"/>
              </a:rPr>
              <a:t>m</a:t>
            </a:r>
            <a:r>
              <a:rPr dirty="0" baseline="-11111" sz="1500" spc="15" i="1">
                <a:latin typeface="LM Sans 10"/>
                <a:cs typeface="LM Sans 10"/>
              </a:rPr>
              <a:t>i</a:t>
            </a:r>
            <a:r>
              <a:rPr dirty="0" baseline="-11111" sz="1500" spc="-450" i="1">
                <a:latin typeface="LM Sans 10"/>
                <a:cs typeface="LM Sans 10"/>
              </a:rPr>
              <a:t> </a:t>
            </a:r>
            <a:r>
              <a:rPr dirty="0" baseline="-11111" sz="1500" spc="-52">
                <a:latin typeface="LM Sans 10"/>
                <a:cs typeface="LM Sans 10"/>
              </a:rPr>
              <a:t>+</a:t>
            </a:r>
            <a:r>
              <a:rPr dirty="0" baseline="-11111" sz="1500" spc="-52">
                <a:latin typeface="Arial"/>
                <a:cs typeface="Arial"/>
              </a:rPr>
              <a:t>1</a:t>
            </a:r>
            <a:endParaRPr baseline="-11111" sz="15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8060" y="58134"/>
            <a:ext cx="59245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70">
                <a:solidFill>
                  <a:srgbClr val="3333B2"/>
                </a:solidFill>
              </a:rPr>
              <a:t>Hm...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94333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640" y="158860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83196" y="196394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193" y="0"/>
                </a:moveTo>
                <a:lnTo>
                  <a:pt x="0" y="0"/>
                </a:lnTo>
                <a:lnTo>
                  <a:pt x="0" y="101193"/>
                </a:lnTo>
                <a:lnTo>
                  <a:pt x="101193" y="101193"/>
                </a:lnTo>
                <a:lnTo>
                  <a:pt x="10119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66000" y="827389"/>
            <a:ext cx="3492500" cy="12630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0800" marR="92710">
              <a:lnSpc>
                <a:spcPct val="100800"/>
              </a:lnSpc>
              <a:spcBef>
                <a:spcPts val="120"/>
              </a:spcBef>
            </a:pPr>
            <a:r>
              <a:rPr dirty="0" sz="1400" spc="-5">
                <a:latin typeface="Trebuchet MS"/>
                <a:cs typeface="Trebuchet MS"/>
              </a:rPr>
              <a:t>But </a:t>
            </a:r>
            <a:r>
              <a:rPr dirty="0" sz="1400" spc="-75">
                <a:latin typeface="Trebuchet MS"/>
                <a:cs typeface="Trebuchet MS"/>
              </a:rPr>
              <a:t>do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95">
                <a:latin typeface="Trebuchet MS"/>
                <a:cs typeface="Trebuchet MS"/>
              </a:rPr>
              <a:t>really </a:t>
            </a:r>
            <a:r>
              <a:rPr dirty="0" sz="1400" spc="-120">
                <a:latin typeface="Trebuchet MS"/>
                <a:cs typeface="Trebuchet MS"/>
              </a:rPr>
              <a:t>need </a:t>
            </a:r>
            <a:r>
              <a:rPr dirty="0" sz="1400" spc="-90">
                <a:latin typeface="Trebuchet MS"/>
                <a:cs typeface="Trebuchet MS"/>
              </a:rPr>
              <a:t>all </a:t>
            </a:r>
            <a:r>
              <a:rPr dirty="0" sz="1400" spc="-60">
                <a:latin typeface="Trebuchet MS"/>
                <a:cs typeface="Trebuchet MS"/>
              </a:rPr>
              <a:t>this </a:t>
            </a:r>
            <a:r>
              <a:rPr dirty="0" sz="1400" spc="-80">
                <a:latin typeface="Trebuchet MS"/>
                <a:cs typeface="Trebuchet MS"/>
              </a:rPr>
              <a:t>fancy </a:t>
            </a:r>
            <a:r>
              <a:rPr dirty="0" sz="1400" spc="-85">
                <a:latin typeface="Trebuchet MS"/>
                <a:cs typeface="Trebuchet MS"/>
              </a:rPr>
              <a:t>stuff  </a:t>
            </a:r>
            <a:r>
              <a:rPr dirty="0" sz="1400" spc="-80">
                <a:latin typeface="Trebuchet MS"/>
                <a:cs typeface="Trebuchet MS"/>
              </a:rPr>
              <a:t>(recursion, </a:t>
            </a:r>
            <a:r>
              <a:rPr dirty="0" sz="1400" spc="-90">
                <a:latin typeface="Trebuchet MS"/>
                <a:cs typeface="Trebuchet MS"/>
              </a:rPr>
              <a:t>memoization, </a:t>
            </a:r>
            <a:r>
              <a:rPr dirty="0" sz="1400" spc="-80">
                <a:latin typeface="Trebuchet MS"/>
                <a:cs typeface="Trebuchet MS"/>
              </a:rPr>
              <a:t>dictionaries)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85">
                <a:latin typeface="Trebuchet MS"/>
                <a:cs typeface="Trebuchet MS"/>
              </a:rPr>
              <a:t>solve  </a:t>
            </a:r>
            <a:r>
              <a:rPr dirty="0" sz="1400" spc="-60">
                <a:latin typeface="Trebuchet MS"/>
                <a:cs typeface="Trebuchet MS"/>
              </a:rPr>
              <a:t>this </a:t>
            </a:r>
            <a:r>
              <a:rPr dirty="0" sz="1400" spc="-90">
                <a:latin typeface="Trebuchet MS"/>
                <a:cs typeface="Trebuchet MS"/>
              </a:rPr>
              <a:t>simple</a:t>
            </a:r>
            <a:r>
              <a:rPr dirty="0" sz="1400" spc="114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problem?</a:t>
            </a:r>
            <a:endParaRPr sz="1400">
              <a:latin typeface="Trebuchet MS"/>
              <a:cs typeface="Trebuchet MS"/>
            </a:endParaRPr>
          </a:p>
          <a:p>
            <a:pPr marL="50800" marR="43180">
              <a:lnSpc>
                <a:spcPts val="1390"/>
              </a:lnSpc>
              <a:spcBef>
                <a:spcPts val="300"/>
              </a:spcBef>
            </a:pPr>
            <a:r>
              <a:rPr dirty="0" sz="1400" spc="-70">
                <a:latin typeface="Trebuchet MS"/>
                <a:cs typeface="Trebuchet MS"/>
              </a:rPr>
              <a:t>After </a:t>
            </a:r>
            <a:r>
              <a:rPr dirty="0" sz="1400" spc="-105">
                <a:latin typeface="Trebuchet MS"/>
                <a:cs typeface="Trebuchet MS"/>
              </a:rPr>
              <a:t>all, </a:t>
            </a:r>
            <a:r>
              <a:rPr dirty="0" sz="1400" spc="-60">
                <a:latin typeface="Trebuchet MS"/>
                <a:cs typeface="Trebuchet MS"/>
              </a:rPr>
              <a:t>this is </a:t>
            </a:r>
            <a:r>
              <a:rPr dirty="0" sz="1400" spc="-95">
                <a:latin typeface="Trebuchet MS"/>
                <a:cs typeface="Trebuchet MS"/>
              </a:rPr>
              <a:t>how </a:t>
            </a:r>
            <a:r>
              <a:rPr dirty="0" sz="1400" spc="-80">
                <a:latin typeface="Trebuchet MS"/>
                <a:cs typeface="Trebuchet MS"/>
              </a:rPr>
              <a:t>you </a:t>
            </a:r>
            <a:r>
              <a:rPr dirty="0" sz="1400" spc="-90">
                <a:latin typeface="Trebuchet MS"/>
                <a:cs typeface="Trebuchet MS"/>
              </a:rPr>
              <a:t>would </a:t>
            </a:r>
            <a:r>
              <a:rPr dirty="0" sz="1400" spc="-85">
                <a:latin typeface="Trebuchet MS"/>
                <a:cs typeface="Trebuchet MS"/>
              </a:rPr>
              <a:t>compute </a:t>
            </a:r>
            <a:r>
              <a:rPr dirty="0" sz="1400" spc="-20" i="1">
                <a:latin typeface="LM Sans 12"/>
                <a:cs typeface="LM Sans 12"/>
              </a:rPr>
              <a:t>F</a:t>
            </a:r>
            <a:r>
              <a:rPr dirty="0" baseline="-11111" sz="1500" spc="-30">
                <a:latin typeface="Arial"/>
                <a:cs typeface="Arial"/>
              </a:rPr>
              <a:t>5 </a:t>
            </a:r>
            <a:r>
              <a:rPr dirty="0" sz="1400" spc="-90">
                <a:latin typeface="Trebuchet MS"/>
                <a:cs typeface="Trebuchet MS"/>
              </a:rPr>
              <a:t>by  hand:</a:t>
            </a:r>
            <a:endParaRPr sz="1400">
              <a:latin typeface="Trebuchet MS"/>
              <a:cs typeface="Trebuchet MS"/>
            </a:endParaRPr>
          </a:p>
          <a:p>
            <a:pPr marL="240665">
              <a:lnSpc>
                <a:spcPct val="100000"/>
              </a:lnSpc>
              <a:spcBef>
                <a:spcPts val="120"/>
              </a:spcBef>
            </a:pPr>
            <a:r>
              <a:rPr dirty="0" sz="800" spc="-5">
                <a:solidFill>
                  <a:srgbClr val="FFFFFF"/>
                </a:solidFill>
                <a:latin typeface="LM Sans 8"/>
                <a:cs typeface="LM Sans 8"/>
              </a:rPr>
              <a:t>1 </a:t>
            </a:r>
            <a:r>
              <a:rPr dirty="0" sz="1200" spc="-5" i="1">
                <a:latin typeface="LM Sans 12"/>
                <a:cs typeface="LM Sans 12"/>
              </a:rPr>
              <a:t>F</a:t>
            </a:r>
            <a:r>
              <a:rPr dirty="0" baseline="-13888" sz="1200" spc="-7">
                <a:latin typeface="LM Sans 8"/>
                <a:cs typeface="LM Sans 8"/>
              </a:rPr>
              <a:t>0 </a:t>
            </a:r>
            <a:r>
              <a:rPr dirty="0" sz="1200" spc="-5">
                <a:latin typeface="LM Sans 12"/>
                <a:cs typeface="LM Sans 12"/>
              </a:rPr>
              <a:t>= </a:t>
            </a:r>
            <a:r>
              <a:rPr dirty="0" sz="1200" spc="-50">
                <a:latin typeface="Arial"/>
                <a:cs typeface="Arial"/>
              </a:rPr>
              <a:t>0, </a:t>
            </a:r>
            <a:r>
              <a:rPr dirty="0" sz="1200" spc="-5" i="1">
                <a:latin typeface="LM Sans 12"/>
                <a:cs typeface="LM Sans 12"/>
              </a:rPr>
              <a:t>F</a:t>
            </a:r>
            <a:r>
              <a:rPr dirty="0" baseline="-13888" sz="1200" spc="-7">
                <a:latin typeface="LM Sans 8"/>
                <a:cs typeface="LM Sans 8"/>
              </a:rPr>
              <a:t>1 </a:t>
            </a:r>
            <a:r>
              <a:rPr dirty="0" sz="1200" spc="-5">
                <a:latin typeface="LM Sans 12"/>
                <a:cs typeface="LM Sans 12"/>
              </a:rPr>
              <a:t>=</a:t>
            </a:r>
            <a:r>
              <a:rPr dirty="0" sz="1200" spc="229">
                <a:latin typeface="LM Sans 12"/>
                <a:cs typeface="LM Sans 12"/>
              </a:rPr>
              <a:t> </a:t>
            </a:r>
            <a:r>
              <a:rPr dirty="0" sz="1200" spc="-8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0128" y="58134"/>
            <a:ext cx="132842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40">
                <a:solidFill>
                  <a:srgbClr val="3333B2"/>
                </a:solidFill>
              </a:rPr>
              <a:t>Clarifications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67002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7900" y="554085"/>
            <a:ext cx="3557270" cy="17119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35"/>
              </a:spcBef>
            </a:pPr>
            <a:r>
              <a:rPr dirty="0" sz="1400" spc="-70">
                <a:latin typeface="Trebuchet MS"/>
                <a:cs typeface="Trebuchet MS"/>
              </a:rPr>
              <a:t>Denote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0">
                <a:latin typeface="Trebuchet MS"/>
                <a:cs typeface="Trebuchet MS"/>
              </a:rPr>
              <a:t>sizes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90">
                <a:latin typeface="Trebuchet MS"/>
                <a:cs typeface="Trebuchet MS"/>
              </a:rPr>
              <a:t>matrices </a:t>
            </a:r>
            <a:r>
              <a:rPr dirty="0" sz="1400" spc="5" i="1">
                <a:latin typeface="LM Sans 12"/>
                <a:cs typeface="LM Sans 12"/>
              </a:rPr>
              <a:t>A</a:t>
            </a:r>
            <a:r>
              <a:rPr dirty="0" baseline="-11111" sz="1500" spc="7">
                <a:latin typeface="Arial"/>
                <a:cs typeface="Arial"/>
              </a:rPr>
              <a:t>0</a:t>
            </a:r>
            <a:r>
              <a:rPr dirty="0" sz="1400" spc="5" i="1">
                <a:latin typeface="LM Sans 12"/>
                <a:cs typeface="LM Sans 12"/>
              </a:rPr>
              <a:t>, . . . ,</a:t>
            </a:r>
            <a:r>
              <a:rPr dirty="0" sz="1400" spc="-360" i="1">
                <a:latin typeface="LM Sans 12"/>
                <a:cs typeface="LM Sans 12"/>
              </a:rPr>
              <a:t> </a:t>
            </a:r>
            <a:r>
              <a:rPr dirty="0" sz="1400" spc="40" i="1">
                <a:latin typeface="LM Sans 12"/>
                <a:cs typeface="LM Sans 12"/>
              </a:rPr>
              <a:t>A</a:t>
            </a:r>
            <a:r>
              <a:rPr dirty="0" baseline="-11111" sz="1500" spc="60" i="1">
                <a:latin typeface="LM Sans 10"/>
                <a:cs typeface="LM Sans 10"/>
              </a:rPr>
              <a:t>n</a:t>
            </a:r>
            <a:r>
              <a:rPr dirty="0" baseline="-11111" sz="1500" spc="60" i="1">
                <a:latin typeface="Arial"/>
                <a:cs typeface="Arial"/>
              </a:rPr>
              <a:t>−</a:t>
            </a:r>
            <a:r>
              <a:rPr dirty="0" baseline="-11111" sz="1500" spc="60">
                <a:latin typeface="Arial"/>
                <a:cs typeface="Arial"/>
              </a:rPr>
              <a:t>1 </a:t>
            </a:r>
            <a:r>
              <a:rPr dirty="0" sz="1400" spc="-90">
                <a:latin typeface="Trebuchet MS"/>
                <a:cs typeface="Trebuchet MS"/>
              </a:rPr>
              <a:t>by</a:t>
            </a:r>
            <a:endParaRPr sz="1400">
              <a:latin typeface="Trebuchet MS"/>
              <a:cs typeface="Trebuchet MS"/>
            </a:endParaRPr>
          </a:p>
          <a:p>
            <a:pPr algn="ctr" marL="142875">
              <a:lnSpc>
                <a:spcPct val="100000"/>
              </a:lnSpc>
              <a:spcBef>
                <a:spcPts val="1405"/>
              </a:spcBef>
            </a:pPr>
            <a:r>
              <a:rPr dirty="0" sz="1400" spc="-20" i="1">
                <a:latin typeface="LM Sans 12"/>
                <a:cs typeface="LM Sans 12"/>
              </a:rPr>
              <a:t>m</a:t>
            </a:r>
            <a:r>
              <a:rPr dirty="0" baseline="-11111" sz="1500" spc="-30">
                <a:latin typeface="Arial"/>
                <a:cs typeface="Arial"/>
              </a:rPr>
              <a:t>0</a:t>
            </a:r>
            <a:r>
              <a:rPr dirty="0" baseline="-11111" sz="1500" spc="127">
                <a:latin typeface="Arial"/>
                <a:cs typeface="Arial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m</a:t>
            </a:r>
            <a:r>
              <a:rPr dirty="0" baseline="-11111" sz="1500" spc="7">
                <a:latin typeface="Arial"/>
                <a:cs typeface="Arial"/>
              </a:rPr>
              <a:t>1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-20" i="1">
                <a:latin typeface="LM Sans 12"/>
                <a:cs typeface="LM Sans 12"/>
              </a:rPr>
              <a:t>m</a:t>
            </a:r>
            <a:r>
              <a:rPr dirty="0" baseline="-11111" sz="1500" spc="-30">
                <a:latin typeface="Arial"/>
                <a:cs typeface="Arial"/>
              </a:rPr>
              <a:t>1</a:t>
            </a:r>
            <a:r>
              <a:rPr dirty="0" baseline="-11111" sz="1500" spc="127">
                <a:latin typeface="Arial"/>
                <a:cs typeface="Arial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m</a:t>
            </a:r>
            <a:r>
              <a:rPr dirty="0" baseline="-11111" sz="1500" spc="7">
                <a:latin typeface="Arial"/>
                <a:cs typeface="Arial"/>
              </a:rPr>
              <a:t>2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40" i="1">
                <a:latin typeface="LM Sans 12"/>
                <a:cs typeface="LM Sans 12"/>
              </a:rPr>
              <a:t>m</a:t>
            </a:r>
            <a:r>
              <a:rPr dirty="0" baseline="-11111" sz="1500" spc="60" i="1">
                <a:latin typeface="LM Sans 10"/>
                <a:cs typeface="LM Sans 10"/>
              </a:rPr>
              <a:t>n</a:t>
            </a:r>
            <a:r>
              <a:rPr dirty="0" baseline="-11111" sz="1500" spc="60" i="1">
                <a:latin typeface="Arial"/>
                <a:cs typeface="Arial"/>
              </a:rPr>
              <a:t>−</a:t>
            </a:r>
            <a:r>
              <a:rPr dirty="0" baseline="-11111" sz="1500" spc="60">
                <a:latin typeface="Arial"/>
                <a:cs typeface="Arial"/>
              </a:rPr>
              <a:t>1</a:t>
            </a:r>
            <a:r>
              <a:rPr dirty="0" baseline="-11111" sz="1500" spc="127">
                <a:latin typeface="Arial"/>
                <a:cs typeface="Arial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10" i="1">
                <a:latin typeface="LM Sans 12"/>
                <a:cs typeface="LM Sans 12"/>
              </a:rPr>
              <a:t>m</a:t>
            </a:r>
            <a:r>
              <a:rPr dirty="0" baseline="-11111" sz="1500" spc="15" i="1">
                <a:latin typeface="LM Sans 10"/>
                <a:cs typeface="LM Sans 10"/>
              </a:rPr>
              <a:t>n</a:t>
            </a:r>
            <a:endParaRPr baseline="-11111" sz="1500">
              <a:latin typeface="LM Sans 10"/>
              <a:cs typeface="LM Sans 10"/>
            </a:endParaRPr>
          </a:p>
          <a:p>
            <a:pPr marL="88265" marR="30480">
              <a:lnSpc>
                <a:spcPct val="109700"/>
              </a:lnSpc>
              <a:spcBef>
                <a:spcPts val="1245"/>
              </a:spcBef>
            </a:pPr>
            <a:r>
              <a:rPr dirty="0" sz="1400" spc="-105">
                <a:latin typeface="Trebuchet MS"/>
                <a:cs typeface="Trebuchet MS"/>
              </a:rPr>
              <a:t>respectively. </a:t>
            </a:r>
            <a:r>
              <a:rPr dirty="0" sz="1400" spc="-114">
                <a:latin typeface="Trebuchet MS"/>
                <a:cs typeface="Trebuchet MS"/>
              </a:rPr>
              <a:t>I.e.,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90">
                <a:latin typeface="Trebuchet MS"/>
                <a:cs typeface="Trebuchet MS"/>
              </a:rPr>
              <a:t>size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10" i="1">
                <a:latin typeface="LM Sans 12"/>
                <a:cs typeface="LM Sans 12"/>
              </a:rPr>
              <a:t>A</a:t>
            </a:r>
            <a:r>
              <a:rPr dirty="0" baseline="-11111" sz="1500" spc="15" i="1">
                <a:latin typeface="LM Sans 10"/>
                <a:cs typeface="LM Sans 10"/>
              </a:rPr>
              <a:t>i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10" i="1">
                <a:latin typeface="LM Sans 12"/>
                <a:cs typeface="LM Sans 12"/>
              </a:rPr>
              <a:t>m</a:t>
            </a:r>
            <a:r>
              <a:rPr dirty="0" baseline="-11111" sz="1500" spc="15" i="1">
                <a:latin typeface="LM Sans 10"/>
                <a:cs typeface="LM Sans 10"/>
              </a:rPr>
              <a:t>i </a:t>
            </a:r>
            <a:r>
              <a:rPr dirty="0" sz="1400" spc="295" i="1">
                <a:latin typeface="Arial"/>
                <a:cs typeface="Arial"/>
              </a:rPr>
              <a:t>× </a:t>
            </a:r>
            <a:r>
              <a:rPr dirty="0" sz="1400" spc="10" i="1">
                <a:latin typeface="LM Sans 12"/>
                <a:cs typeface="LM Sans 12"/>
              </a:rPr>
              <a:t>m</a:t>
            </a:r>
            <a:r>
              <a:rPr dirty="0" baseline="-11111" sz="1500" spc="15" i="1">
                <a:latin typeface="LM Sans 10"/>
                <a:cs typeface="LM Sans 10"/>
              </a:rPr>
              <a:t>i </a:t>
            </a:r>
            <a:r>
              <a:rPr dirty="0" baseline="-11111" sz="1500" spc="-52">
                <a:latin typeface="LM Sans 10"/>
                <a:cs typeface="LM Sans 10"/>
              </a:rPr>
              <a:t>+</a:t>
            </a:r>
            <a:r>
              <a:rPr dirty="0" baseline="-11111" sz="1500" spc="-52">
                <a:latin typeface="Arial"/>
                <a:cs typeface="Arial"/>
              </a:rPr>
              <a:t>1  </a:t>
            </a:r>
            <a:r>
              <a:rPr dirty="0" sz="1400" spc="-35">
                <a:latin typeface="Trebuchet MS"/>
                <a:cs typeface="Trebuchet MS"/>
              </a:rPr>
              <a:t>Matrix </a:t>
            </a:r>
            <a:r>
              <a:rPr dirty="0" sz="1400" spc="-75">
                <a:latin typeface="Trebuchet MS"/>
                <a:cs typeface="Trebuchet MS"/>
              </a:rPr>
              <a:t>multiplication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70">
                <a:latin typeface="Trebuchet MS"/>
                <a:cs typeface="Trebuchet MS"/>
              </a:rPr>
              <a:t>not </a:t>
            </a:r>
            <a:r>
              <a:rPr dirty="0" sz="1400" spc="-80">
                <a:latin typeface="Trebuchet MS"/>
                <a:cs typeface="Trebuchet MS"/>
              </a:rPr>
              <a:t>commutative </a:t>
            </a:r>
            <a:r>
              <a:rPr dirty="0" sz="1400" spc="-45">
                <a:latin typeface="Trebuchet MS"/>
                <a:cs typeface="Trebuchet MS"/>
              </a:rPr>
              <a:t>(in  </a:t>
            </a:r>
            <a:r>
              <a:rPr dirty="0" sz="1400" spc="-100">
                <a:latin typeface="Trebuchet MS"/>
                <a:cs typeface="Trebuchet MS"/>
              </a:rPr>
              <a:t>general, </a:t>
            </a:r>
            <a:r>
              <a:rPr dirty="0" sz="1400" spc="20" i="1">
                <a:latin typeface="LM Sans 12"/>
                <a:cs typeface="LM Sans 12"/>
              </a:rPr>
              <a:t>A </a:t>
            </a:r>
            <a:r>
              <a:rPr dirty="0" sz="1400" spc="295" i="1">
                <a:latin typeface="Arial"/>
                <a:cs typeface="Arial"/>
              </a:rPr>
              <a:t>× </a:t>
            </a:r>
            <a:r>
              <a:rPr dirty="0" sz="1400" spc="20" i="1">
                <a:latin typeface="LM Sans 12"/>
                <a:cs typeface="LM Sans 12"/>
              </a:rPr>
              <a:t>B </a:t>
            </a:r>
            <a:r>
              <a:rPr dirty="0" sz="1400" spc="25" i="1">
                <a:latin typeface="Arial"/>
                <a:cs typeface="Arial"/>
              </a:rPr>
              <a:t≯</a:t>
            </a:r>
            <a:r>
              <a:rPr dirty="0" sz="1400" spc="25">
                <a:latin typeface="LM Sans 12"/>
                <a:cs typeface="LM Sans 12"/>
              </a:rPr>
              <a:t>= </a:t>
            </a:r>
            <a:r>
              <a:rPr dirty="0" sz="1400" spc="20" i="1">
                <a:latin typeface="LM Sans 12"/>
                <a:cs typeface="LM Sans 12"/>
              </a:rPr>
              <a:t>B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160" i="1">
                <a:latin typeface="Arial"/>
                <a:cs typeface="Arial"/>
              </a:rPr>
              <a:t> </a:t>
            </a:r>
            <a:r>
              <a:rPr dirty="0" sz="1400" spc="-35" i="1">
                <a:latin typeface="LM Sans 12"/>
                <a:cs typeface="LM Sans 12"/>
              </a:rPr>
              <a:t>A</a:t>
            </a:r>
            <a:r>
              <a:rPr dirty="0" sz="1400" spc="-35">
                <a:latin typeface="Trebuchet MS"/>
                <a:cs typeface="Trebuchet MS"/>
              </a:rPr>
              <a:t>), </a:t>
            </a:r>
            <a:r>
              <a:rPr dirty="0" sz="1400" spc="-70">
                <a:latin typeface="Trebuchet MS"/>
                <a:cs typeface="Trebuchet MS"/>
              </a:rPr>
              <a:t>but it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200">
                <a:latin typeface="Trebuchet MS"/>
                <a:cs typeface="Trebuchet MS"/>
              </a:rPr>
              <a:t>associative:</a:t>
            </a:r>
            <a:endParaRPr sz="1400">
              <a:latin typeface="Trebuchet MS"/>
              <a:cs typeface="Trebuchet MS"/>
            </a:endParaRPr>
          </a:p>
          <a:p>
            <a:pPr marL="88265">
              <a:lnSpc>
                <a:spcPct val="100000"/>
              </a:lnSpc>
              <a:spcBef>
                <a:spcPts val="15"/>
              </a:spcBef>
            </a:pPr>
            <a:r>
              <a:rPr dirty="0" sz="1400" spc="20" i="1">
                <a:latin typeface="LM Sans 12"/>
                <a:cs typeface="LM Sans 12"/>
              </a:rPr>
              <a:t>A</a:t>
            </a:r>
            <a:r>
              <a:rPr dirty="0" sz="1400" spc="-145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15">
                <a:latin typeface="LM Sans 12"/>
                <a:cs typeface="LM Sans 12"/>
              </a:rPr>
              <a:t>(</a:t>
            </a:r>
            <a:r>
              <a:rPr dirty="0" sz="1400" spc="15" i="1">
                <a:latin typeface="LM Sans 12"/>
                <a:cs typeface="LM Sans 12"/>
              </a:rPr>
              <a:t>B</a:t>
            </a:r>
            <a:r>
              <a:rPr dirty="0" sz="1400" spc="-25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C</a:t>
            </a:r>
            <a:r>
              <a:rPr dirty="0" sz="1400" spc="-285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65">
                <a:latin typeface="LM Sans 12"/>
                <a:cs typeface="LM Sans 12"/>
              </a:rPr>
              <a:t> </a:t>
            </a:r>
            <a:r>
              <a:rPr dirty="0" sz="1400" spc="15">
                <a:latin typeface="LM Sans 12"/>
                <a:cs typeface="LM Sans 12"/>
              </a:rPr>
              <a:t>(</a:t>
            </a:r>
            <a:r>
              <a:rPr dirty="0" sz="1400" spc="15" i="1">
                <a:latin typeface="LM Sans 12"/>
                <a:cs typeface="LM Sans 12"/>
              </a:rPr>
              <a:t>A</a:t>
            </a:r>
            <a:r>
              <a:rPr dirty="0" sz="1400" spc="-14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75" i="1">
                <a:latin typeface="LM Sans 12"/>
                <a:cs typeface="LM Sans 12"/>
              </a:rPr>
              <a:t>B</a:t>
            </a:r>
            <a:r>
              <a:rPr dirty="0" sz="1400" spc="75">
                <a:latin typeface="LM Sans 12"/>
                <a:cs typeface="LM Sans 12"/>
              </a:rPr>
              <a:t>)</a:t>
            </a:r>
            <a:r>
              <a:rPr dirty="0" sz="1400" spc="-145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C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70754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0128" y="58134"/>
            <a:ext cx="132842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40">
                <a:solidFill>
                  <a:srgbClr val="3333B2"/>
                </a:solidFill>
              </a:rPr>
              <a:t>Clarifications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67002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640" y="170754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8640" y="239077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2500" y="554085"/>
            <a:ext cx="3684904" cy="2179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135"/>
              </a:spcBef>
            </a:pPr>
            <a:r>
              <a:rPr dirty="0" sz="1400" spc="-70">
                <a:latin typeface="Trebuchet MS"/>
                <a:cs typeface="Trebuchet MS"/>
              </a:rPr>
              <a:t>Denote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0">
                <a:latin typeface="Trebuchet MS"/>
                <a:cs typeface="Trebuchet MS"/>
              </a:rPr>
              <a:t>sizes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90">
                <a:latin typeface="Trebuchet MS"/>
                <a:cs typeface="Trebuchet MS"/>
              </a:rPr>
              <a:t>matrices </a:t>
            </a:r>
            <a:r>
              <a:rPr dirty="0" sz="1400" spc="5" i="1">
                <a:latin typeface="LM Sans 12"/>
                <a:cs typeface="LM Sans 12"/>
              </a:rPr>
              <a:t>A</a:t>
            </a:r>
            <a:r>
              <a:rPr dirty="0" baseline="-11111" sz="1500" spc="7">
                <a:latin typeface="Arial"/>
                <a:cs typeface="Arial"/>
              </a:rPr>
              <a:t>0</a:t>
            </a:r>
            <a:r>
              <a:rPr dirty="0" sz="1400" spc="5" i="1">
                <a:latin typeface="LM Sans 12"/>
                <a:cs typeface="LM Sans 12"/>
              </a:rPr>
              <a:t>, . . . ,</a:t>
            </a:r>
            <a:r>
              <a:rPr dirty="0" sz="1400" spc="-355" i="1">
                <a:latin typeface="LM Sans 12"/>
                <a:cs typeface="LM Sans 12"/>
              </a:rPr>
              <a:t> </a:t>
            </a:r>
            <a:r>
              <a:rPr dirty="0" sz="1400" spc="40" i="1">
                <a:latin typeface="LM Sans 12"/>
                <a:cs typeface="LM Sans 12"/>
              </a:rPr>
              <a:t>A</a:t>
            </a:r>
            <a:r>
              <a:rPr dirty="0" baseline="-11111" sz="1500" spc="60" i="1">
                <a:latin typeface="LM Sans 10"/>
                <a:cs typeface="LM Sans 10"/>
              </a:rPr>
              <a:t>n</a:t>
            </a:r>
            <a:r>
              <a:rPr dirty="0" baseline="-11111" sz="1500" spc="60" i="1">
                <a:latin typeface="Arial"/>
                <a:cs typeface="Arial"/>
              </a:rPr>
              <a:t>−</a:t>
            </a:r>
            <a:r>
              <a:rPr dirty="0" baseline="-11111" sz="1500" spc="60">
                <a:latin typeface="Arial"/>
                <a:cs typeface="Arial"/>
              </a:rPr>
              <a:t>1 </a:t>
            </a:r>
            <a:r>
              <a:rPr dirty="0" sz="1400" spc="-90">
                <a:latin typeface="Trebuchet MS"/>
                <a:cs typeface="Trebuchet MS"/>
              </a:rPr>
              <a:t>by</a:t>
            </a:r>
            <a:endParaRPr sz="1400">
              <a:latin typeface="Trebuchet MS"/>
              <a:cs typeface="Trebuchet MS"/>
            </a:endParaRPr>
          </a:p>
          <a:p>
            <a:pPr algn="ctr" marL="66040">
              <a:lnSpc>
                <a:spcPct val="100000"/>
              </a:lnSpc>
              <a:spcBef>
                <a:spcPts val="1405"/>
              </a:spcBef>
            </a:pPr>
            <a:r>
              <a:rPr dirty="0" sz="1400" spc="-20" i="1">
                <a:latin typeface="LM Sans 12"/>
                <a:cs typeface="LM Sans 12"/>
              </a:rPr>
              <a:t>m</a:t>
            </a:r>
            <a:r>
              <a:rPr dirty="0" baseline="-11111" sz="1500" spc="-30">
                <a:latin typeface="Arial"/>
                <a:cs typeface="Arial"/>
              </a:rPr>
              <a:t>0</a:t>
            </a:r>
            <a:r>
              <a:rPr dirty="0" baseline="-11111" sz="1500" spc="127">
                <a:latin typeface="Arial"/>
                <a:cs typeface="Arial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m</a:t>
            </a:r>
            <a:r>
              <a:rPr dirty="0" baseline="-11111" sz="1500" spc="7">
                <a:latin typeface="Arial"/>
                <a:cs typeface="Arial"/>
              </a:rPr>
              <a:t>1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-20" i="1">
                <a:latin typeface="LM Sans 12"/>
                <a:cs typeface="LM Sans 12"/>
              </a:rPr>
              <a:t>m</a:t>
            </a:r>
            <a:r>
              <a:rPr dirty="0" baseline="-11111" sz="1500" spc="-30">
                <a:latin typeface="Arial"/>
                <a:cs typeface="Arial"/>
              </a:rPr>
              <a:t>1</a:t>
            </a:r>
            <a:r>
              <a:rPr dirty="0" baseline="-11111" sz="1500" spc="127">
                <a:latin typeface="Arial"/>
                <a:cs typeface="Arial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m</a:t>
            </a:r>
            <a:r>
              <a:rPr dirty="0" baseline="-11111" sz="1500" spc="7">
                <a:latin typeface="Arial"/>
                <a:cs typeface="Arial"/>
              </a:rPr>
              <a:t>2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40" i="1">
                <a:latin typeface="LM Sans 12"/>
                <a:cs typeface="LM Sans 12"/>
              </a:rPr>
              <a:t>m</a:t>
            </a:r>
            <a:r>
              <a:rPr dirty="0" baseline="-11111" sz="1500" spc="60" i="1">
                <a:latin typeface="LM Sans 10"/>
                <a:cs typeface="LM Sans 10"/>
              </a:rPr>
              <a:t>n</a:t>
            </a:r>
            <a:r>
              <a:rPr dirty="0" baseline="-11111" sz="1500" spc="60" i="1">
                <a:latin typeface="Arial"/>
                <a:cs typeface="Arial"/>
              </a:rPr>
              <a:t>−</a:t>
            </a:r>
            <a:r>
              <a:rPr dirty="0" baseline="-11111" sz="1500" spc="60">
                <a:latin typeface="Arial"/>
                <a:cs typeface="Arial"/>
              </a:rPr>
              <a:t>1</a:t>
            </a:r>
            <a:r>
              <a:rPr dirty="0" baseline="-11111" sz="1500" spc="135">
                <a:latin typeface="Arial"/>
                <a:cs typeface="Arial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10" i="1">
                <a:latin typeface="LM Sans 12"/>
                <a:cs typeface="LM Sans 12"/>
              </a:rPr>
              <a:t>m</a:t>
            </a:r>
            <a:r>
              <a:rPr dirty="0" baseline="-11111" sz="1500" spc="15" i="1">
                <a:latin typeface="LM Sans 10"/>
                <a:cs typeface="LM Sans 10"/>
              </a:rPr>
              <a:t>n</a:t>
            </a:r>
            <a:endParaRPr baseline="-11111" sz="1500">
              <a:latin typeface="LM Sans 10"/>
              <a:cs typeface="LM Sans 10"/>
            </a:endParaRPr>
          </a:p>
          <a:p>
            <a:pPr marL="113664" marR="132715">
              <a:lnSpc>
                <a:spcPct val="109700"/>
              </a:lnSpc>
              <a:spcBef>
                <a:spcPts val="1245"/>
              </a:spcBef>
            </a:pPr>
            <a:r>
              <a:rPr dirty="0" sz="1400" spc="-105">
                <a:latin typeface="Trebuchet MS"/>
                <a:cs typeface="Trebuchet MS"/>
              </a:rPr>
              <a:t>respectively. </a:t>
            </a:r>
            <a:r>
              <a:rPr dirty="0" sz="1400" spc="-114">
                <a:latin typeface="Trebuchet MS"/>
                <a:cs typeface="Trebuchet MS"/>
              </a:rPr>
              <a:t>I.e.,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90">
                <a:latin typeface="Trebuchet MS"/>
                <a:cs typeface="Trebuchet MS"/>
              </a:rPr>
              <a:t>size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10" i="1">
                <a:latin typeface="LM Sans 12"/>
                <a:cs typeface="LM Sans 12"/>
              </a:rPr>
              <a:t>A</a:t>
            </a:r>
            <a:r>
              <a:rPr dirty="0" baseline="-11111" sz="1500" spc="15" i="1">
                <a:latin typeface="LM Sans 10"/>
                <a:cs typeface="LM Sans 10"/>
              </a:rPr>
              <a:t>i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10" i="1">
                <a:latin typeface="LM Sans 12"/>
                <a:cs typeface="LM Sans 12"/>
              </a:rPr>
              <a:t>m</a:t>
            </a:r>
            <a:r>
              <a:rPr dirty="0" baseline="-11111" sz="1500" spc="15" i="1">
                <a:latin typeface="LM Sans 10"/>
                <a:cs typeface="LM Sans 10"/>
              </a:rPr>
              <a:t>i </a:t>
            </a:r>
            <a:r>
              <a:rPr dirty="0" sz="1400" spc="295" i="1">
                <a:latin typeface="Arial"/>
                <a:cs typeface="Arial"/>
              </a:rPr>
              <a:t>× </a:t>
            </a:r>
            <a:r>
              <a:rPr dirty="0" sz="1400" spc="10" i="1">
                <a:latin typeface="LM Sans 12"/>
                <a:cs typeface="LM Sans 12"/>
              </a:rPr>
              <a:t>m</a:t>
            </a:r>
            <a:r>
              <a:rPr dirty="0" baseline="-11111" sz="1500" spc="15" i="1">
                <a:latin typeface="LM Sans 10"/>
                <a:cs typeface="LM Sans 10"/>
              </a:rPr>
              <a:t>i </a:t>
            </a:r>
            <a:r>
              <a:rPr dirty="0" baseline="-11111" sz="1500" spc="-52">
                <a:latin typeface="LM Sans 10"/>
                <a:cs typeface="LM Sans 10"/>
              </a:rPr>
              <a:t>+</a:t>
            </a:r>
            <a:r>
              <a:rPr dirty="0" baseline="-11111" sz="1500" spc="-52">
                <a:latin typeface="Arial"/>
                <a:cs typeface="Arial"/>
              </a:rPr>
              <a:t>1  </a:t>
            </a:r>
            <a:r>
              <a:rPr dirty="0" sz="1400" spc="-35">
                <a:latin typeface="Trebuchet MS"/>
                <a:cs typeface="Trebuchet MS"/>
              </a:rPr>
              <a:t>Matrix </a:t>
            </a:r>
            <a:r>
              <a:rPr dirty="0" sz="1400" spc="-75">
                <a:latin typeface="Trebuchet MS"/>
                <a:cs typeface="Trebuchet MS"/>
              </a:rPr>
              <a:t>multiplication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70">
                <a:latin typeface="Trebuchet MS"/>
                <a:cs typeface="Trebuchet MS"/>
              </a:rPr>
              <a:t>not </a:t>
            </a:r>
            <a:r>
              <a:rPr dirty="0" sz="1400" spc="-80">
                <a:latin typeface="Trebuchet MS"/>
                <a:cs typeface="Trebuchet MS"/>
              </a:rPr>
              <a:t>commutative </a:t>
            </a:r>
            <a:r>
              <a:rPr dirty="0" sz="1400" spc="-45">
                <a:latin typeface="Trebuchet MS"/>
                <a:cs typeface="Trebuchet MS"/>
              </a:rPr>
              <a:t>(in  </a:t>
            </a:r>
            <a:r>
              <a:rPr dirty="0" sz="1400" spc="-100">
                <a:latin typeface="Trebuchet MS"/>
                <a:cs typeface="Trebuchet MS"/>
              </a:rPr>
              <a:t>general, </a:t>
            </a:r>
            <a:r>
              <a:rPr dirty="0" sz="1400" spc="20" i="1">
                <a:latin typeface="LM Sans 12"/>
                <a:cs typeface="LM Sans 12"/>
              </a:rPr>
              <a:t>A </a:t>
            </a:r>
            <a:r>
              <a:rPr dirty="0" sz="1400" spc="295" i="1">
                <a:latin typeface="Arial"/>
                <a:cs typeface="Arial"/>
              </a:rPr>
              <a:t>× </a:t>
            </a:r>
            <a:r>
              <a:rPr dirty="0" sz="1400" spc="20" i="1">
                <a:latin typeface="LM Sans 12"/>
                <a:cs typeface="LM Sans 12"/>
              </a:rPr>
              <a:t>B </a:t>
            </a:r>
            <a:r>
              <a:rPr dirty="0" sz="1400" spc="25" i="1">
                <a:latin typeface="Arial"/>
                <a:cs typeface="Arial"/>
              </a:rPr>
              <a:t≯</a:t>
            </a:r>
            <a:r>
              <a:rPr dirty="0" sz="1400" spc="25">
                <a:latin typeface="LM Sans 12"/>
                <a:cs typeface="LM Sans 12"/>
              </a:rPr>
              <a:t>= </a:t>
            </a:r>
            <a:r>
              <a:rPr dirty="0" sz="1400" spc="20" i="1">
                <a:latin typeface="LM Sans 12"/>
                <a:cs typeface="LM Sans 12"/>
              </a:rPr>
              <a:t>B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160" i="1">
                <a:latin typeface="Arial"/>
                <a:cs typeface="Arial"/>
              </a:rPr>
              <a:t> </a:t>
            </a:r>
            <a:r>
              <a:rPr dirty="0" sz="1400" spc="-35" i="1">
                <a:latin typeface="LM Sans 12"/>
                <a:cs typeface="LM Sans 12"/>
              </a:rPr>
              <a:t>A</a:t>
            </a:r>
            <a:r>
              <a:rPr dirty="0" sz="1400" spc="-35">
                <a:latin typeface="Trebuchet MS"/>
                <a:cs typeface="Trebuchet MS"/>
              </a:rPr>
              <a:t>), </a:t>
            </a:r>
            <a:r>
              <a:rPr dirty="0" sz="1400" spc="-70">
                <a:latin typeface="Trebuchet MS"/>
                <a:cs typeface="Trebuchet MS"/>
              </a:rPr>
              <a:t>but it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200">
                <a:latin typeface="Trebuchet MS"/>
                <a:cs typeface="Trebuchet MS"/>
              </a:rPr>
              <a:t>associative:</a:t>
            </a:r>
            <a:endParaRPr sz="1400">
              <a:latin typeface="Trebuchet MS"/>
              <a:cs typeface="Trebuchet MS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400" spc="20" i="1">
                <a:latin typeface="LM Sans 12"/>
                <a:cs typeface="LM Sans 12"/>
              </a:rPr>
              <a:t>A</a:t>
            </a:r>
            <a:r>
              <a:rPr dirty="0" sz="1400" spc="-145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15">
                <a:latin typeface="LM Sans 12"/>
                <a:cs typeface="LM Sans 12"/>
              </a:rPr>
              <a:t>(</a:t>
            </a:r>
            <a:r>
              <a:rPr dirty="0" sz="1400" spc="15" i="1">
                <a:latin typeface="LM Sans 12"/>
                <a:cs typeface="LM Sans 12"/>
              </a:rPr>
              <a:t>B</a:t>
            </a:r>
            <a:r>
              <a:rPr dirty="0" sz="1400" spc="-2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C</a:t>
            </a:r>
            <a:r>
              <a:rPr dirty="0" sz="1400" spc="-285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65">
                <a:latin typeface="LM Sans 12"/>
                <a:cs typeface="LM Sans 12"/>
              </a:rPr>
              <a:t> </a:t>
            </a:r>
            <a:r>
              <a:rPr dirty="0" sz="1400" spc="15">
                <a:latin typeface="LM Sans 12"/>
                <a:cs typeface="LM Sans 12"/>
              </a:rPr>
              <a:t>(</a:t>
            </a:r>
            <a:r>
              <a:rPr dirty="0" sz="1400" spc="15" i="1">
                <a:latin typeface="LM Sans 12"/>
                <a:cs typeface="LM Sans 12"/>
              </a:rPr>
              <a:t>A</a:t>
            </a:r>
            <a:r>
              <a:rPr dirty="0" sz="1400" spc="-14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75" i="1">
                <a:latin typeface="LM Sans 12"/>
                <a:cs typeface="LM Sans 12"/>
              </a:rPr>
              <a:t>B</a:t>
            </a:r>
            <a:r>
              <a:rPr dirty="0" sz="1400" spc="75">
                <a:latin typeface="LM Sans 12"/>
                <a:cs typeface="LM Sans 12"/>
              </a:rPr>
              <a:t>)</a:t>
            </a:r>
            <a:r>
              <a:rPr dirty="0" sz="1400" spc="-145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C</a:t>
            </a:r>
            <a:endParaRPr sz="1400">
              <a:latin typeface="LM Sans 12"/>
              <a:cs typeface="LM Sans 12"/>
            </a:endParaRPr>
          </a:p>
          <a:p>
            <a:pPr marL="113664">
              <a:lnSpc>
                <a:spcPct val="100000"/>
              </a:lnSpc>
              <a:spcBef>
                <a:spcPts val="315"/>
              </a:spcBef>
            </a:pPr>
            <a:r>
              <a:rPr dirty="0" sz="1400" spc="-15">
                <a:latin typeface="Trebuchet MS"/>
                <a:cs typeface="Trebuchet MS"/>
              </a:rPr>
              <a:t>Thus</a:t>
            </a:r>
            <a:r>
              <a:rPr dirty="0" sz="1400" spc="20">
                <a:latin typeface="Trebuchet MS"/>
                <a:cs typeface="Trebuchet MS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A</a:t>
            </a:r>
            <a:r>
              <a:rPr dirty="0" sz="1400" spc="-155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90" i="1">
                <a:latin typeface="Arial"/>
                <a:cs typeface="Arial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B</a:t>
            </a:r>
            <a:r>
              <a:rPr dirty="0" sz="1400" spc="-35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90" i="1">
                <a:latin typeface="Arial"/>
                <a:cs typeface="Arial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C</a:t>
            </a:r>
            <a:r>
              <a:rPr dirty="0" sz="1400" spc="15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90" i="1">
                <a:latin typeface="Arial"/>
                <a:cs typeface="Arial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D</a:t>
            </a:r>
            <a:r>
              <a:rPr dirty="0" sz="1400" spc="100" i="1">
                <a:latin typeface="LM Sans 12"/>
                <a:cs typeface="LM Sans 12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can</a:t>
            </a:r>
            <a:r>
              <a:rPr dirty="0" sz="1400" spc="20">
                <a:latin typeface="Trebuchet MS"/>
                <a:cs typeface="Trebuchet MS"/>
              </a:rPr>
              <a:t> </a:t>
            </a:r>
            <a:r>
              <a:rPr dirty="0" sz="1400" spc="-100">
                <a:latin typeface="Trebuchet MS"/>
                <a:cs typeface="Trebuchet MS"/>
              </a:rPr>
              <a:t>be</a:t>
            </a:r>
            <a:r>
              <a:rPr dirty="0" sz="1400" spc="20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computed,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120">
                <a:latin typeface="Trebuchet MS"/>
                <a:cs typeface="Trebuchet MS"/>
              </a:rPr>
              <a:t>e.g.,</a:t>
            </a:r>
            <a:r>
              <a:rPr dirty="0" sz="1400" spc="2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as</a:t>
            </a:r>
            <a:endParaRPr sz="1400">
              <a:latin typeface="Trebuchet MS"/>
              <a:cs typeface="Trebuchet MS"/>
            </a:endParaRPr>
          </a:p>
          <a:p>
            <a:pPr marL="113664">
              <a:lnSpc>
                <a:spcPct val="100000"/>
              </a:lnSpc>
              <a:spcBef>
                <a:spcPts val="10"/>
              </a:spcBef>
            </a:pPr>
            <a:r>
              <a:rPr dirty="0" sz="1400" spc="15">
                <a:latin typeface="LM Sans 12"/>
                <a:cs typeface="LM Sans 12"/>
              </a:rPr>
              <a:t>(</a:t>
            </a:r>
            <a:r>
              <a:rPr dirty="0" sz="1400" spc="15" i="1">
                <a:latin typeface="LM Sans 12"/>
                <a:cs typeface="LM Sans 12"/>
              </a:rPr>
              <a:t>A</a:t>
            </a:r>
            <a:r>
              <a:rPr dirty="0" sz="1400" spc="-145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75" i="1">
                <a:latin typeface="LM Sans 12"/>
                <a:cs typeface="LM Sans 12"/>
              </a:rPr>
              <a:t>B</a:t>
            </a:r>
            <a:r>
              <a:rPr dirty="0" sz="1400" spc="75">
                <a:latin typeface="LM Sans 12"/>
                <a:cs typeface="LM Sans 12"/>
              </a:rPr>
              <a:t>)</a:t>
            </a:r>
            <a:r>
              <a:rPr dirty="0" sz="1400" spc="-145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15">
                <a:latin typeface="LM Sans 12"/>
                <a:cs typeface="LM Sans 12"/>
              </a:rPr>
              <a:t>(</a:t>
            </a:r>
            <a:r>
              <a:rPr dirty="0" sz="1400" spc="15" i="1">
                <a:latin typeface="LM Sans 12"/>
                <a:cs typeface="LM Sans 12"/>
              </a:rPr>
              <a:t>C</a:t>
            </a:r>
            <a:r>
              <a:rPr dirty="0" sz="1400" spc="25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70" i="1">
                <a:latin typeface="LM Sans 12"/>
                <a:cs typeface="LM Sans 12"/>
              </a:rPr>
              <a:t>D</a:t>
            </a:r>
            <a:r>
              <a:rPr dirty="0" sz="1400" spc="70">
                <a:latin typeface="LM Sans 12"/>
                <a:cs typeface="LM Sans 12"/>
              </a:rPr>
              <a:t>)</a:t>
            </a:r>
            <a:r>
              <a:rPr dirty="0" sz="1400" spc="-5">
                <a:latin typeface="LM Sans 12"/>
                <a:cs typeface="LM Sans 12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or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15">
                <a:latin typeface="LM Sans 12"/>
                <a:cs typeface="LM Sans 12"/>
              </a:rPr>
              <a:t>(</a:t>
            </a:r>
            <a:r>
              <a:rPr dirty="0" sz="1400" spc="15" i="1">
                <a:latin typeface="LM Sans 12"/>
                <a:cs typeface="LM Sans 12"/>
              </a:rPr>
              <a:t>A</a:t>
            </a:r>
            <a:r>
              <a:rPr dirty="0" sz="1400" spc="-14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15">
                <a:latin typeface="LM Sans 12"/>
                <a:cs typeface="LM Sans 12"/>
              </a:rPr>
              <a:t>(</a:t>
            </a:r>
            <a:r>
              <a:rPr dirty="0" sz="1400" spc="15" i="1">
                <a:latin typeface="LM Sans 12"/>
                <a:cs typeface="LM Sans 12"/>
              </a:rPr>
              <a:t>B</a:t>
            </a:r>
            <a:r>
              <a:rPr dirty="0" sz="1400" spc="-25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C</a:t>
            </a:r>
            <a:r>
              <a:rPr dirty="0" sz="1400" spc="-290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))</a:t>
            </a:r>
            <a:r>
              <a:rPr dirty="0" sz="1400" spc="-140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D</a:t>
            </a:r>
            <a:endParaRPr sz="1400">
              <a:latin typeface="LM Sans 12"/>
              <a:cs typeface="LM Sans 12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0128" y="58134"/>
            <a:ext cx="132842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40">
                <a:solidFill>
                  <a:srgbClr val="3333B2"/>
                </a:solidFill>
              </a:rPr>
              <a:t>Clarifications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67002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640" y="170754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8640" y="239077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285892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9800" y="554085"/>
            <a:ext cx="3710304" cy="26485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135"/>
              </a:spcBef>
            </a:pPr>
            <a:r>
              <a:rPr dirty="0" sz="1400" spc="-70">
                <a:latin typeface="Trebuchet MS"/>
                <a:cs typeface="Trebuchet MS"/>
              </a:rPr>
              <a:t>Denote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0">
                <a:latin typeface="Trebuchet MS"/>
                <a:cs typeface="Trebuchet MS"/>
              </a:rPr>
              <a:t>sizes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90">
                <a:latin typeface="Trebuchet MS"/>
                <a:cs typeface="Trebuchet MS"/>
              </a:rPr>
              <a:t>matrices </a:t>
            </a:r>
            <a:r>
              <a:rPr dirty="0" sz="1400" spc="5" i="1">
                <a:latin typeface="LM Sans 12"/>
                <a:cs typeface="LM Sans 12"/>
              </a:rPr>
              <a:t>A</a:t>
            </a:r>
            <a:r>
              <a:rPr dirty="0" baseline="-11111" sz="1500" spc="7">
                <a:latin typeface="Arial"/>
                <a:cs typeface="Arial"/>
              </a:rPr>
              <a:t>0</a:t>
            </a:r>
            <a:r>
              <a:rPr dirty="0" sz="1400" spc="5" i="1">
                <a:latin typeface="LM Sans 12"/>
                <a:cs typeface="LM Sans 12"/>
              </a:rPr>
              <a:t>, . . . ,</a:t>
            </a:r>
            <a:r>
              <a:rPr dirty="0" sz="1400" spc="-355" i="1">
                <a:latin typeface="LM Sans 12"/>
                <a:cs typeface="LM Sans 12"/>
              </a:rPr>
              <a:t> </a:t>
            </a:r>
            <a:r>
              <a:rPr dirty="0" sz="1400" spc="40" i="1">
                <a:latin typeface="LM Sans 12"/>
                <a:cs typeface="LM Sans 12"/>
              </a:rPr>
              <a:t>A</a:t>
            </a:r>
            <a:r>
              <a:rPr dirty="0" baseline="-11111" sz="1500" spc="60" i="1">
                <a:latin typeface="LM Sans 10"/>
                <a:cs typeface="LM Sans 10"/>
              </a:rPr>
              <a:t>n</a:t>
            </a:r>
            <a:r>
              <a:rPr dirty="0" baseline="-11111" sz="1500" spc="60" i="1">
                <a:latin typeface="Arial"/>
                <a:cs typeface="Arial"/>
              </a:rPr>
              <a:t>−</a:t>
            </a:r>
            <a:r>
              <a:rPr dirty="0" baseline="-11111" sz="1500" spc="60">
                <a:latin typeface="Arial"/>
                <a:cs typeface="Arial"/>
              </a:rPr>
              <a:t>1 </a:t>
            </a:r>
            <a:r>
              <a:rPr dirty="0" sz="1400" spc="-90">
                <a:latin typeface="Trebuchet MS"/>
                <a:cs typeface="Trebuchet MS"/>
              </a:rPr>
              <a:t>by</a:t>
            </a:r>
            <a:endParaRPr sz="1400">
              <a:latin typeface="Trebuchet MS"/>
              <a:cs typeface="Trebuchet MS"/>
            </a:endParaRPr>
          </a:p>
          <a:p>
            <a:pPr algn="ctr" marL="66040">
              <a:lnSpc>
                <a:spcPct val="100000"/>
              </a:lnSpc>
              <a:spcBef>
                <a:spcPts val="1405"/>
              </a:spcBef>
            </a:pPr>
            <a:r>
              <a:rPr dirty="0" sz="1400" spc="-20" i="1">
                <a:latin typeface="LM Sans 12"/>
                <a:cs typeface="LM Sans 12"/>
              </a:rPr>
              <a:t>m</a:t>
            </a:r>
            <a:r>
              <a:rPr dirty="0" baseline="-11111" sz="1500" spc="-30">
                <a:latin typeface="Arial"/>
                <a:cs typeface="Arial"/>
              </a:rPr>
              <a:t>0</a:t>
            </a:r>
            <a:r>
              <a:rPr dirty="0" baseline="-11111" sz="1500" spc="127">
                <a:latin typeface="Arial"/>
                <a:cs typeface="Arial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m</a:t>
            </a:r>
            <a:r>
              <a:rPr dirty="0" baseline="-11111" sz="1500" spc="7">
                <a:latin typeface="Arial"/>
                <a:cs typeface="Arial"/>
              </a:rPr>
              <a:t>1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-20" i="1">
                <a:latin typeface="LM Sans 12"/>
                <a:cs typeface="LM Sans 12"/>
              </a:rPr>
              <a:t>m</a:t>
            </a:r>
            <a:r>
              <a:rPr dirty="0" baseline="-11111" sz="1500" spc="-30">
                <a:latin typeface="Arial"/>
                <a:cs typeface="Arial"/>
              </a:rPr>
              <a:t>1</a:t>
            </a:r>
            <a:r>
              <a:rPr dirty="0" baseline="-11111" sz="1500" spc="127">
                <a:latin typeface="Arial"/>
                <a:cs typeface="Arial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m</a:t>
            </a:r>
            <a:r>
              <a:rPr dirty="0" baseline="-11111" sz="1500" spc="7">
                <a:latin typeface="Arial"/>
                <a:cs typeface="Arial"/>
              </a:rPr>
              <a:t>2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40" i="1">
                <a:latin typeface="LM Sans 12"/>
                <a:cs typeface="LM Sans 12"/>
              </a:rPr>
              <a:t>m</a:t>
            </a:r>
            <a:r>
              <a:rPr dirty="0" baseline="-11111" sz="1500" spc="60" i="1">
                <a:latin typeface="LM Sans 10"/>
                <a:cs typeface="LM Sans 10"/>
              </a:rPr>
              <a:t>n</a:t>
            </a:r>
            <a:r>
              <a:rPr dirty="0" baseline="-11111" sz="1500" spc="60" i="1">
                <a:latin typeface="Arial"/>
                <a:cs typeface="Arial"/>
              </a:rPr>
              <a:t>−</a:t>
            </a:r>
            <a:r>
              <a:rPr dirty="0" baseline="-11111" sz="1500" spc="60">
                <a:latin typeface="Arial"/>
                <a:cs typeface="Arial"/>
              </a:rPr>
              <a:t>1</a:t>
            </a:r>
            <a:r>
              <a:rPr dirty="0" baseline="-11111" sz="1500" spc="135">
                <a:latin typeface="Arial"/>
                <a:cs typeface="Arial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10" i="1">
                <a:latin typeface="LM Sans 12"/>
                <a:cs typeface="LM Sans 12"/>
              </a:rPr>
              <a:t>m</a:t>
            </a:r>
            <a:r>
              <a:rPr dirty="0" baseline="-11111" sz="1500" spc="15" i="1">
                <a:latin typeface="LM Sans 10"/>
                <a:cs typeface="LM Sans 10"/>
              </a:rPr>
              <a:t>n</a:t>
            </a:r>
            <a:endParaRPr baseline="-11111" sz="1500">
              <a:latin typeface="LM Sans 10"/>
              <a:cs typeface="LM Sans 10"/>
            </a:endParaRPr>
          </a:p>
          <a:p>
            <a:pPr marL="126364" marR="145415">
              <a:lnSpc>
                <a:spcPct val="109700"/>
              </a:lnSpc>
              <a:spcBef>
                <a:spcPts val="1245"/>
              </a:spcBef>
            </a:pPr>
            <a:r>
              <a:rPr dirty="0" sz="1400" spc="-105">
                <a:latin typeface="Trebuchet MS"/>
                <a:cs typeface="Trebuchet MS"/>
              </a:rPr>
              <a:t>respectively. </a:t>
            </a:r>
            <a:r>
              <a:rPr dirty="0" sz="1400" spc="-114">
                <a:latin typeface="Trebuchet MS"/>
                <a:cs typeface="Trebuchet MS"/>
              </a:rPr>
              <a:t>I.e.,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90">
                <a:latin typeface="Trebuchet MS"/>
                <a:cs typeface="Trebuchet MS"/>
              </a:rPr>
              <a:t>size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10" i="1">
                <a:latin typeface="LM Sans 12"/>
                <a:cs typeface="LM Sans 12"/>
              </a:rPr>
              <a:t>A</a:t>
            </a:r>
            <a:r>
              <a:rPr dirty="0" baseline="-11111" sz="1500" spc="15" i="1">
                <a:latin typeface="LM Sans 10"/>
                <a:cs typeface="LM Sans 10"/>
              </a:rPr>
              <a:t>i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10" i="1">
                <a:latin typeface="LM Sans 12"/>
                <a:cs typeface="LM Sans 12"/>
              </a:rPr>
              <a:t>m</a:t>
            </a:r>
            <a:r>
              <a:rPr dirty="0" baseline="-11111" sz="1500" spc="15" i="1">
                <a:latin typeface="LM Sans 10"/>
                <a:cs typeface="LM Sans 10"/>
              </a:rPr>
              <a:t>i </a:t>
            </a:r>
            <a:r>
              <a:rPr dirty="0" sz="1400" spc="295" i="1">
                <a:latin typeface="Arial"/>
                <a:cs typeface="Arial"/>
              </a:rPr>
              <a:t>× </a:t>
            </a:r>
            <a:r>
              <a:rPr dirty="0" sz="1400" spc="10" i="1">
                <a:latin typeface="LM Sans 12"/>
                <a:cs typeface="LM Sans 12"/>
              </a:rPr>
              <a:t>m</a:t>
            </a:r>
            <a:r>
              <a:rPr dirty="0" baseline="-11111" sz="1500" spc="15" i="1">
                <a:latin typeface="LM Sans 10"/>
                <a:cs typeface="LM Sans 10"/>
              </a:rPr>
              <a:t>i </a:t>
            </a:r>
            <a:r>
              <a:rPr dirty="0" baseline="-11111" sz="1500" spc="-52">
                <a:latin typeface="LM Sans 10"/>
                <a:cs typeface="LM Sans 10"/>
              </a:rPr>
              <a:t>+</a:t>
            </a:r>
            <a:r>
              <a:rPr dirty="0" baseline="-11111" sz="1500" spc="-52">
                <a:latin typeface="Arial"/>
                <a:cs typeface="Arial"/>
              </a:rPr>
              <a:t>1  </a:t>
            </a:r>
            <a:r>
              <a:rPr dirty="0" sz="1400" spc="-35">
                <a:latin typeface="Trebuchet MS"/>
                <a:cs typeface="Trebuchet MS"/>
              </a:rPr>
              <a:t>Matrix </a:t>
            </a:r>
            <a:r>
              <a:rPr dirty="0" sz="1400" spc="-75">
                <a:latin typeface="Trebuchet MS"/>
                <a:cs typeface="Trebuchet MS"/>
              </a:rPr>
              <a:t>multiplication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70">
                <a:latin typeface="Trebuchet MS"/>
                <a:cs typeface="Trebuchet MS"/>
              </a:rPr>
              <a:t>not </a:t>
            </a:r>
            <a:r>
              <a:rPr dirty="0" sz="1400" spc="-80">
                <a:latin typeface="Trebuchet MS"/>
                <a:cs typeface="Trebuchet MS"/>
              </a:rPr>
              <a:t>commutative </a:t>
            </a:r>
            <a:r>
              <a:rPr dirty="0" sz="1400" spc="-45">
                <a:latin typeface="Trebuchet MS"/>
                <a:cs typeface="Trebuchet MS"/>
              </a:rPr>
              <a:t>(in  </a:t>
            </a:r>
            <a:r>
              <a:rPr dirty="0" sz="1400" spc="-100">
                <a:latin typeface="Trebuchet MS"/>
                <a:cs typeface="Trebuchet MS"/>
              </a:rPr>
              <a:t>general, </a:t>
            </a:r>
            <a:r>
              <a:rPr dirty="0" sz="1400" spc="20" i="1">
                <a:latin typeface="LM Sans 12"/>
                <a:cs typeface="LM Sans 12"/>
              </a:rPr>
              <a:t>A </a:t>
            </a:r>
            <a:r>
              <a:rPr dirty="0" sz="1400" spc="295" i="1">
                <a:latin typeface="Arial"/>
                <a:cs typeface="Arial"/>
              </a:rPr>
              <a:t>× </a:t>
            </a:r>
            <a:r>
              <a:rPr dirty="0" sz="1400" spc="20" i="1">
                <a:latin typeface="LM Sans 12"/>
                <a:cs typeface="LM Sans 12"/>
              </a:rPr>
              <a:t>B </a:t>
            </a:r>
            <a:r>
              <a:rPr dirty="0" sz="1400" spc="25" i="1">
                <a:latin typeface="Arial"/>
                <a:cs typeface="Arial"/>
              </a:rPr>
              <a:t≯</a:t>
            </a:r>
            <a:r>
              <a:rPr dirty="0" sz="1400" spc="25">
                <a:latin typeface="LM Sans 12"/>
                <a:cs typeface="LM Sans 12"/>
              </a:rPr>
              <a:t>= </a:t>
            </a:r>
            <a:r>
              <a:rPr dirty="0" sz="1400" spc="20" i="1">
                <a:latin typeface="LM Sans 12"/>
                <a:cs typeface="LM Sans 12"/>
              </a:rPr>
              <a:t>B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160" i="1">
                <a:latin typeface="Arial"/>
                <a:cs typeface="Arial"/>
              </a:rPr>
              <a:t> </a:t>
            </a:r>
            <a:r>
              <a:rPr dirty="0" sz="1400" spc="-35" i="1">
                <a:latin typeface="LM Sans 12"/>
                <a:cs typeface="LM Sans 12"/>
              </a:rPr>
              <a:t>A</a:t>
            </a:r>
            <a:r>
              <a:rPr dirty="0" sz="1400" spc="-35">
                <a:latin typeface="Trebuchet MS"/>
                <a:cs typeface="Trebuchet MS"/>
              </a:rPr>
              <a:t>), </a:t>
            </a:r>
            <a:r>
              <a:rPr dirty="0" sz="1400" spc="-70">
                <a:latin typeface="Trebuchet MS"/>
                <a:cs typeface="Trebuchet MS"/>
              </a:rPr>
              <a:t>but it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200">
                <a:latin typeface="Trebuchet MS"/>
                <a:cs typeface="Trebuchet MS"/>
              </a:rPr>
              <a:t>associative:</a:t>
            </a:r>
            <a:endParaRPr sz="1400">
              <a:latin typeface="Trebuchet MS"/>
              <a:cs typeface="Trebuchet MS"/>
            </a:endParaRPr>
          </a:p>
          <a:p>
            <a:pPr marL="126364">
              <a:lnSpc>
                <a:spcPct val="100000"/>
              </a:lnSpc>
              <a:spcBef>
                <a:spcPts val="15"/>
              </a:spcBef>
            </a:pPr>
            <a:r>
              <a:rPr dirty="0" sz="1400" spc="20" i="1">
                <a:latin typeface="LM Sans 12"/>
                <a:cs typeface="LM Sans 12"/>
              </a:rPr>
              <a:t>A</a:t>
            </a:r>
            <a:r>
              <a:rPr dirty="0" sz="1400" spc="-145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15">
                <a:latin typeface="LM Sans 12"/>
                <a:cs typeface="LM Sans 12"/>
              </a:rPr>
              <a:t>(</a:t>
            </a:r>
            <a:r>
              <a:rPr dirty="0" sz="1400" spc="15" i="1">
                <a:latin typeface="LM Sans 12"/>
                <a:cs typeface="LM Sans 12"/>
              </a:rPr>
              <a:t>B</a:t>
            </a:r>
            <a:r>
              <a:rPr dirty="0" sz="1400" spc="-2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C</a:t>
            </a:r>
            <a:r>
              <a:rPr dirty="0" sz="1400" spc="-285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65">
                <a:latin typeface="LM Sans 12"/>
                <a:cs typeface="LM Sans 12"/>
              </a:rPr>
              <a:t> </a:t>
            </a:r>
            <a:r>
              <a:rPr dirty="0" sz="1400" spc="15">
                <a:latin typeface="LM Sans 12"/>
                <a:cs typeface="LM Sans 12"/>
              </a:rPr>
              <a:t>(</a:t>
            </a:r>
            <a:r>
              <a:rPr dirty="0" sz="1400" spc="15" i="1">
                <a:latin typeface="LM Sans 12"/>
                <a:cs typeface="LM Sans 12"/>
              </a:rPr>
              <a:t>A</a:t>
            </a:r>
            <a:r>
              <a:rPr dirty="0" sz="1400" spc="-14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75" i="1">
                <a:latin typeface="LM Sans 12"/>
                <a:cs typeface="LM Sans 12"/>
              </a:rPr>
              <a:t>B</a:t>
            </a:r>
            <a:r>
              <a:rPr dirty="0" sz="1400" spc="75">
                <a:latin typeface="LM Sans 12"/>
                <a:cs typeface="LM Sans 12"/>
              </a:rPr>
              <a:t>)</a:t>
            </a:r>
            <a:r>
              <a:rPr dirty="0" sz="1400" spc="-145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C</a:t>
            </a:r>
            <a:endParaRPr sz="1400">
              <a:latin typeface="LM Sans 12"/>
              <a:cs typeface="LM Sans 12"/>
            </a:endParaRPr>
          </a:p>
          <a:p>
            <a:pPr marL="126364">
              <a:lnSpc>
                <a:spcPct val="100000"/>
              </a:lnSpc>
              <a:spcBef>
                <a:spcPts val="315"/>
              </a:spcBef>
            </a:pPr>
            <a:r>
              <a:rPr dirty="0" sz="1400" spc="-15">
                <a:latin typeface="Trebuchet MS"/>
                <a:cs typeface="Trebuchet MS"/>
              </a:rPr>
              <a:t>Thus</a:t>
            </a:r>
            <a:r>
              <a:rPr dirty="0" sz="1400" spc="20">
                <a:latin typeface="Trebuchet MS"/>
                <a:cs typeface="Trebuchet MS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A</a:t>
            </a:r>
            <a:r>
              <a:rPr dirty="0" sz="1400" spc="-155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90" i="1">
                <a:latin typeface="Arial"/>
                <a:cs typeface="Arial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B</a:t>
            </a:r>
            <a:r>
              <a:rPr dirty="0" sz="1400" spc="-35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90" i="1">
                <a:latin typeface="Arial"/>
                <a:cs typeface="Arial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C</a:t>
            </a:r>
            <a:r>
              <a:rPr dirty="0" sz="1400" spc="15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90" i="1">
                <a:latin typeface="Arial"/>
                <a:cs typeface="Arial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D</a:t>
            </a:r>
            <a:r>
              <a:rPr dirty="0" sz="1400" spc="100" i="1">
                <a:latin typeface="LM Sans 12"/>
                <a:cs typeface="LM Sans 12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can</a:t>
            </a:r>
            <a:r>
              <a:rPr dirty="0" sz="1400" spc="20">
                <a:latin typeface="Trebuchet MS"/>
                <a:cs typeface="Trebuchet MS"/>
              </a:rPr>
              <a:t> </a:t>
            </a:r>
            <a:r>
              <a:rPr dirty="0" sz="1400" spc="-100">
                <a:latin typeface="Trebuchet MS"/>
                <a:cs typeface="Trebuchet MS"/>
              </a:rPr>
              <a:t>be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computed,</a:t>
            </a:r>
            <a:r>
              <a:rPr dirty="0" sz="1400" spc="20">
                <a:latin typeface="Trebuchet MS"/>
                <a:cs typeface="Trebuchet MS"/>
              </a:rPr>
              <a:t> </a:t>
            </a:r>
            <a:r>
              <a:rPr dirty="0" sz="1400" spc="-120">
                <a:latin typeface="Trebuchet MS"/>
                <a:cs typeface="Trebuchet MS"/>
              </a:rPr>
              <a:t>e.g.,</a:t>
            </a:r>
            <a:r>
              <a:rPr dirty="0" sz="1400" spc="2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as</a:t>
            </a:r>
            <a:endParaRPr sz="1400">
              <a:latin typeface="Trebuchet MS"/>
              <a:cs typeface="Trebuchet MS"/>
            </a:endParaRPr>
          </a:p>
          <a:p>
            <a:pPr marL="126364">
              <a:lnSpc>
                <a:spcPct val="100000"/>
              </a:lnSpc>
              <a:spcBef>
                <a:spcPts val="10"/>
              </a:spcBef>
            </a:pPr>
            <a:r>
              <a:rPr dirty="0" sz="1400" spc="15">
                <a:latin typeface="LM Sans 12"/>
                <a:cs typeface="LM Sans 12"/>
              </a:rPr>
              <a:t>(</a:t>
            </a:r>
            <a:r>
              <a:rPr dirty="0" sz="1400" spc="15" i="1">
                <a:latin typeface="LM Sans 12"/>
                <a:cs typeface="LM Sans 12"/>
              </a:rPr>
              <a:t>A</a:t>
            </a:r>
            <a:r>
              <a:rPr dirty="0" sz="1400" spc="-145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75" i="1">
                <a:latin typeface="LM Sans 12"/>
                <a:cs typeface="LM Sans 12"/>
              </a:rPr>
              <a:t>B</a:t>
            </a:r>
            <a:r>
              <a:rPr dirty="0" sz="1400" spc="75">
                <a:latin typeface="LM Sans 12"/>
                <a:cs typeface="LM Sans 12"/>
              </a:rPr>
              <a:t>)</a:t>
            </a:r>
            <a:r>
              <a:rPr dirty="0" sz="1400" spc="-145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15">
                <a:latin typeface="LM Sans 12"/>
                <a:cs typeface="LM Sans 12"/>
              </a:rPr>
              <a:t>(</a:t>
            </a:r>
            <a:r>
              <a:rPr dirty="0" sz="1400" spc="15" i="1">
                <a:latin typeface="LM Sans 12"/>
                <a:cs typeface="LM Sans 12"/>
              </a:rPr>
              <a:t>C</a:t>
            </a:r>
            <a:r>
              <a:rPr dirty="0" sz="1400" spc="25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70" i="1">
                <a:latin typeface="LM Sans 12"/>
                <a:cs typeface="LM Sans 12"/>
              </a:rPr>
              <a:t>D</a:t>
            </a:r>
            <a:r>
              <a:rPr dirty="0" sz="1400" spc="70">
                <a:latin typeface="LM Sans 12"/>
                <a:cs typeface="LM Sans 12"/>
              </a:rPr>
              <a:t>)</a:t>
            </a:r>
            <a:r>
              <a:rPr dirty="0" sz="1400" spc="-5">
                <a:latin typeface="LM Sans 12"/>
                <a:cs typeface="LM Sans 12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or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15">
                <a:latin typeface="LM Sans 12"/>
                <a:cs typeface="LM Sans 12"/>
              </a:rPr>
              <a:t>(</a:t>
            </a:r>
            <a:r>
              <a:rPr dirty="0" sz="1400" spc="15" i="1">
                <a:latin typeface="LM Sans 12"/>
                <a:cs typeface="LM Sans 12"/>
              </a:rPr>
              <a:t>A</a:t>
            </a:r>
            <a:r>
              <a:rPr dirty="0" sz="1400" spc="-145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15">
                <a:latin typeface="LM Sans 12"/>
                <a:cs typeface="LM Sans 12"/>
              </a:rPr>
              <a:t>(</a:t>
            </a:r>
            <a:r>
              <a:rPr dirty="0" sz="1400" spc="15" i="1">
                <a:latin typeface="LM Sans 12"/>
                <a:cs typeface="LM Sans 12"/>
              </a:rPr>
              <a:t>B</a:t>
            </a:r>
            <a:r>
              <a:rPr dirty="0" sz="1400" spc="-25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C</a:t>
            </a:r>
            <a:r>
              <a:rPr dirty="0" sz="1400" spc="-285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))</a:t>
            </a:r>
            <a:r>
              <a:rPr dirty="0" sz="1400" spc="-145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D</a:t>
            </a:r>
            <a:endParaRPr sz="1400">
              <a:latin typeface="LM Sans 12"/>
              <a:cs typeface="LM Sans 12"/>
            </a:endParaRPr>
          </a:p>
          <a:p>
            <a:pPr marL="126364">
              <a:lnSpc>
                <a:spcPct val="100000"/>
              </a:lnSpc>
              <a:spcBef>
                <a:spcPts val="315"/>
              </a:spcBef>
            </a:pPr>
            <a:r>
              <a:rPr dirty="0" sz="1400" spc="-40">
                <a:latin typeface="Trebuchet MS"/>
                <a:cs typeface="Trebuchet MS"/>
              </a:rPr>
              <a:t>The </a:t>
            </a:r>
            <a:r>
              <a:rPr dirty="0" sz="1400" spc="-70">
                <a:latin typeface="Trebuchet MS"/>
                <a:cs typeface="Trebuchet MS"/>
              </a:rPr>
              <a:t>cost </a:t>
            </a:r>
            <a:r>
              <a:rPr dirty="0" sz="1400" spc="-85">
                <a:latin typeface="Trebuchet MS"/>
                <a:cs typeface="Trebuchet MS"/>
              </a:rPr>
              <a:t>of  </a:t>
            </a:r>
            <a:r>
              <a:rPr dirty="0" sz="1400" spc="-75">
                <a:latin typeface="Trebuchet MS"/>
                <a:cs typeface="Trebuchet MS"/>
              </a:rPr>
              <a:t>multiplying </a:t>
            </a:r>
            <a:r>
              <a:rPr dirty="0" sz="1400" spc="-110">
                <a:latin typeface="Trebuchet MS"/>
                <a:cs typeface="Trebuchet MS"/>
              </a:rPr>
              <a:t>two  </a:t>
            </a:r>
            <a:r>
              <a:rPr dirty="0" sz="1400" spc="-90">
                <a:latin typeface="Trebuchet MS"/>
                <a:cs typeface="Trebuchet MS"/>
              </a:rPr>
              <a:t>matrices  </a:t>
            </a:r>
            <a:r>
              <a:rPr dirty="0" sz="1400" spc="-85">
                <a:latin typeface="Trebuchet MS"/>
                <a:cs typeface="Trebuchet MS"/>
              </a:rPr>
              <a:t>of</a:t>
            </a:r>
            <a:r>
              <a:rPr dirty="0" sz="1400" spc="-254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size</a:t>
            </a:r>
            <a:endParaRPr sz="1400">
              <a:latin typeface="Trebuchet MS"/>
              <a:cs typeface="Trebuchet MS"/>
            </a:endParaRPr>
          </a:p>
          <a:p>
            <a:pPr marL="126364">
              <a:lnSpc>
                <a:spcPct val="100000"/>
              </a:lnSpc>
              <a:spcBef>
                <a:spcPts val="15"/>
              </a:spcBef>
            </a:pPr>
            <a:r>
              <a:rPr dirty="0" sz="1400" spc="15" i="1">
                <a:latin typeface="LM Sans 12"/>
                <a:cs typeface="LM Sans 12"/>
              </a:rPr>
              <a:t>p </a:t>
            </a:r>
            <a:r>
              <a:rPr dirty="0" sz="1400" spc="295" i="1">
                <a:latin typeface="Arial"/>
                <a:cs typeface="Arial"/>
              </a:rPr>
              <a:t>× </a:t>
            </a:r>
            <a:r>
              <a:rPr dirty="0" sz="1400" spc="15" i="1">
                <a:latin typeface="LM Sans 12"/>
                <a:cs typeface="LM Sans 12"/>
              </a:rPr>
              <a:t>q </a:t>
            </a:r>
            <a:r>
              <a:rPr dirty="0" sz="1400" spc="-75">
                <a:latin typeface="Trebuchet MS"/>
                <a:cs typeface="Trebuchet MS"/>
              </a:rPr>
              <a:t>and </a:t>
            </a:r>
            <a:r>
              <a:rPr dirty="0" sz="1400" spc="15" i="1">
                <a:latin typeface="LM Sans 12"/>
                <a:cs typeface="LM Sans 12"/>
              </a:rPr>
              <a:t>q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254" i="1">
                <a:latin typeface="Arial"/>
                <a:cs typeface="Arial"/>
              </a:rPr>
              <a:t> </a:t>
            </a:r>
            <a:r>
              <a:rPr dirty="0" sz="1400" spc="10" i="1">
                <a:latin typeface="LM Sans 12"/>
                <a:cs typeface="LM Sans 12"/>
              </a:rPr>
              <a:t>r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25" i="1">
                <a:latin typeface="LM Sans 12"/>
                <a:cs typeface="LM Sans 12"/>
              </a:rPr>
              <a:t>pqr</a:t>
            </a:r>
            <a:endParaRPr sz="1400">
              <a:latin typeface="LM Sans 12"/>
              <a:cs typeface="LM Sans 12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774" y="252945"/>
            <a:ext cx="4006850" cy="342265"/>
          </a:xfrm>
          <a:custGeom>
            <a:avLst/>
            <a:gdLst/>
            <a:ahLst/>
            <a:cxnLst/>
            <a:rect l="l" t="t" r="r" b="b"/>
            <a:pathLst>
              <a:path w="4006850" h="342265">
                <a:moveTo>
                  <a:pt x="0" y="341718"/>
                </a:moveTo>
                <a:lnTo>
                  <a:pt x="4006443" y="341718"/>
                </a:lnTo>
                <a:lnTo>
                  <a:pt x="4006443" y="0"/>
                </a:lnTo>
                <a:lnTo>
                  <a:pt x="0" y="0"/>
                </a:lnTo>
                <a:lnTo>
                  <a:pt x="0" y="341718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244609"/>
            <a:ext cx="263461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Example:</a:t>
            </a:r>
            <a:r>
              <a:rPr dirty="0" sz="1700" spc="170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10" i="1">
                <a:solidFill>
                  <a:srgbClr val="007F00"/>
                </a:solidFill>
                <a:latin typeface="LM Sans 17"/>
                <a:cs typeface="LM Sans 17"/>
              </a:rPr>
              <a:t>A</a:t>
            </a:r>
            <a:r>
              <a:rPr dirty="0" sz="1700" spc="-155" i="1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340" i="1">
                <a:solidFill>
                  <a:srgbClr val="007F00"/>
                </a:solidFill>
                <a:latin typeface="Arial"/>
                <a:cs typeface="Arial"/>
              </a:rPr>
              <a:t>×</a:t>
            </a:r>
            <a:r>
              <a:rPr dirty="0" sz="1700" spc="-95" i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((</a:t>
            </a:r>
            <a:r>
              <a:rPr dirty="0" sz="1700" spc="5" i="1">
                <a:solidFill>
                  <a:srgbClr val="007F00"/>
                </a:solidFill>
                <a:latin typeface="LM Sans 17"/>
                <a:cs typeface="LM Sans 17"/>
              </a:rPr>
              <a:t>B</a:t>
            </a:r>
            <a:r>
              <a:rPr dirty="0" sz="1700" spc="-15" i="1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340" i="1">
                <a:solidFill>
                  <a:srgbClr val="007F00"/>
                </a:solidFill>
                <a:latin typeface="Arial"/>
                <a:cs typeface="Arial"/>
              </a:rPr>
              <a:t>×</a:t>
            </a:r>
            <a:r>
              <a:rPr dirty="0" sz="1700" spc="-100" i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700" spc="10" i="1">
                <a:solidFill>
                  <a:srgbClr val="007F00"/>
                </a:solidFill>
                <a:latin typeface="LM Sans 17"/>
                <a:cs typeface="LM Sans 17"/>
              </a:rPr>
              <a:t>C</a:t>
            </a:r>
            <a:r>
              <a:rPr dirty="0" sz="1700" spc="-325" i="1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)</a:t>
            </a:r>
            <a:r>
              <a:rPr dirty="0" sz="1700" spc="-160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340" i="1">
                <a:solidFill>
                  <a:srgbClr val="007F00"/>
                </a:solidFill>
                <a:latin typeface="Arial"/>
                <a:cs typeface="Arial"/>
              </a:rPr>
              <a:t>×</a:t>
            </a:r>
            <a:r>
              <a:rPr dirty="0" sz="1700" spc="-95" i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700" spc="70" i="1">
                <a:solidFill>
                  <a:srgbClr val="007F00"/>
                </a:solidFill>
                <a:latin typeface="LM Sans 17"/>
                <a:cs typeface="LM Sans 17"/>
              </a:rPr>
              <a:t>D</a:t>
            </a:r>
            <a:r>
              <a:rPr dirty="0" sz="1700" spc="70">
                <a:solidFill>
                  <a:srgbClr val="007F00"/>
                </a:solidFill>
                <a:latin typeface="LM Sans 17"/>
                <a:cs typeface="LM Sans 17"/>
              </a:rPr>
              <a:t>)</a:t>
            </a:r>
            <a:endParaRPr sz="1700">
              <a:latin typeface="LM Sans 17"/>
              <a:cs typeface="LM Sans 1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0774" y="594664"/>
            <a:ext cx="4006850" cy="2526665"/>
            <a:chOff x="300774" y="594664"/>
            <a:chExt cx="4006850" cy="2526665"/>
          </a:xfrm>
        </p:grpSpPr>
        <p:sp>
          <p:nvSpPr>
            <p:cNvPr id="5" name="object 5"/>
            <p:cNvSpPr/>
            <p:nvPr/>
          </p:nvSpPr>
          <p:spPr>
            <a:xfrm>
              <a:off x="300774" y="594664"/>
              <a:ext cx="4006850" cy="2526665"/>
            </a:xfrm>
            <a:custGeom>
              <a:avLst/>
              <a:gdLst/>
              <a:ahLst/>
              <a:cxnLst/>
              <a:rect l="l" t="t" r="r" b="b"/>
              <a:pathLst>
                <a:path w="4006850" h="2526665">
                  <a:moveTo>
                    <a:pt x="4006443" y="0"/>
                  </a:moveTo>
                  <a:lnTo>
                    <a:pt x="0" y="0"/>
                  </a:lnTo>
                  <a:lnTo>
                    <a:pt x="0" y="2526207"/>
                  </a:lnTo>
                  <a:lnTo>
                    <a:pt x="4006443" y="2526207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0843" y="1033818"/>
              <a:ext cx="324485" cy="810260"/>
            </a:xfrm>
            <a:custGeom>
              <a:avLst/>
              <a:gdLst/>
              <a:ahLst/>
              <a:cxnLst/>
              <a:rect l="l" t="t" r="r" b="b"/>
              <a:pathLst>
                <a:path w="324484" h="810260">
                  <a:moveTo>
                    <a:pt x="0" y="809802"/>
                  </a:moveTo>
                  <a:lnTo>
                    <a:pt x="0" y="0"/>
                  </a:lnTo>
                  <a:lnTo>
                    <a:pt x="323922" y="0"/>
                  </a:lnTo>
                  <a:lnTo>
                    <a:pt x="323922" y="809802"/>
                  </a:lnTo>
                  <a:lnTo>
                    <a:pt x="0" y="809802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40843" y="1033818"/>
              <a:ext cx="324485" cy="810260"/>
            </a:xfrm>
            <a:custGeom>
              <a:avLst/>
              <a:gdLst/>
              <a:ahLst/>
              <a:cxnLst/>
              <a:rect l="l" t="t" r="r" b="b"/>
              <a:pathLst>
                <a:path w="324484" h="810260">
                  <a:moveTo>
                    <a:pt x="0" y="809802"/>
                  </a:moveTo>
                  <a:lnTo>
                    <a:pt x="0" y="0"/>
                  </a:lnTo>
                  <a:lnTo>
                    <a:pt x="323922" y="0"/>
                  </a:lnTo>
                  <a:lnTo>
                    <a:pt x="323922" y="809802"/>
                  </a:lnTo>
                  <a:lnTo>
                    <a:pt x="0" y="80980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42710" y="1276756"/>
              <a:ext cx="16510" cy="324485"/>
            </a:xfrm>
            <a:custGeom>
              <a:avLst/>
              <a:gdLst/>
              <a:ahLst/>
              <a:cxnLst/>
              <a:rect l="l" t="t" r="r" b="b"/>
              <a:pathLst>
                <a:path w="16509" h="324484">
                  <a:moveTo>
                    <a:pt x="0" y="323926"/>
                  </a:moveTo>
                  <a:lnTo>
                    <a:pt x="0" y="0"/>
                  </a:lnTo>
                  <a:lnTo>
                    <a:pt x="16196" y="0"/>
                  </a:lnTo>
                  <a:lnTo>
                    <a:pt x="16196" y="323926"/>
                  </a:lnTo>
                  <a:lnTo>
                    <a:pt x="0" y="323926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42710" y="1276756"/>
              <a:ext cx="16510" cy="324485"/>
            </a:xfrm>
            <a:custGeom>
              <a:avLst/>
              <a:gdLst/>
              <a:ahLst/>
              <a:cxnLst/>
              <a:rect l="l" t="t" r="r" b="b"/>
              <a:pathLst>
                <a:path w="16509" h="324484">
                  <a:moveTo>
                    <a:pt x="0" y="323926"/>
                  </a:moveTo>
                  <a:lnTo>
                    <a:pt x="0" y="0"/>
                  </a:lnTo>
                  <a:lnTo>
                    <a:pt x="16196" y="0"/>
                  </a:lnTo>
                  <a:lnTo>
                    <a:pt x="16196" y="323926"/>
                  </a:lnTo>
                  <a:lnTo>
                    <a:pt x="0" y="323926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36826" y="1430629"/>
              <a:ext cx="162560" cy="16510"/>
            </a:xfrm>
            <a:custGeom>
              <a:avLst/>
              <a:gdLst/>
              <a:ahLst/>
              <a:cxnLst/>
              <a:rect l="l" t="t" r="r" b="b"/>
              <a:pathLst>
                <a:path w="162560" h="16509">
                  <a:moveTo>
                    <a:pt x="0" y="16192"/>
                  </a:moveTo>
                  <a:lnTo>
                    <a:pt x="0" y="0"/>
                  </a:lnTo>
                  <a:lnTo>
                    <a:pt x="161963" y="0"/>
                  </a:lnTo>
                  <a:lnTo>
                    <a:pt x="161963" y="16192"/>
                  </a:lnTo>
                  <a:lnTo>
                    <a:pt x="0" y="16192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36826" y="1430629"/>
              <a:ext cx="162560" cy="16510"/>
            </a:xfrm>
            <a:custGeom>
              <a:avLst/>
              <a:gdLst/>
              <a:ahLst/>
              <a:cxnLst/>
              <a:rect l="l" t="t" r="r" b="b"/>
              <a:pathLst>
                <a:path w="162560" h="16509">
                  <a:moveTo>
                    <a:pt x="0" y="16192"/>
                  </a:moveTo>
                  <a:lnTo>
                    <a:pt x="0" y="0"/>
                  </a:lnTo>
                  <a:lnTo>
                    <a:pt x="161963" y="0"/>
                  </a:lnTo>
                  <a:lnTo>
                    <a:pt x="161963" y="16192"/>
                  </a:lnTo>
                  <a:lnTo>
                    <a:pt x="0" y="1619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485009" y="1357744"/>
              <a:ext cx="1619885" cy="162560"/>
            </a:xfrm>
            <a:custGeom>
              <a:avLst/>
              <a:gdLst/>
              <a:ahLst/>
              <a:cxnLst/>
              <a:rect l="l" t="t" r="r" b="b"/>
              <a:pathLst>
                <a:path w="1619885" h="162559">
                  <a:moveTo>
                    <a:pt x="0" y="161963"/>
                  </a:moveTo>
                  <a:lnTo>
                    <a:pt x="0" y="0"/>
                  </a:lnTo>
                  <a:lnTo>
                    <a:pt x="1619618" y="0"/>
                  </a:lnTo>
                  <a:lnTo>
                    <a:pt x="1619618" y="161963"/>
                  </a:lnTo>
                  <a:lnTo>
                    <a:pt x="0" y="161963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485009" y="1357744"/>
              <a:ext cx="1619885" cy="162560"/>
            </a:xfrm>
            <a:custGeom>
              <a:avLst/>
              <a:gdLst/>
              <a:ahLst/>
              <a:cxnLst/>
              <a:rect l="l" t="t" r="r" b="b"/>
              <a:pathLst>
                <a:path w="1619885" h="162559">
                  <a:moveTo>
                    <a:pt x="0" y="161963"/>
                  </a:moveTo>
                  <a:lnTo>
                    <a:pt x="0" y="0"/>
                  </a:lnTo>
                  <a:lnTo>
                    <a:pt x="1619618" y="0"/>
                  </a:lnTo>
                  <a:lnTo>
                    <a:pt x="1619618" y="161963"/>
                  </a:lnTo>
                  <a:lnTo>
                    <a:pt x="0" y="161963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210991" y="1890316"/>
            <a:ext cx="1536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 i="1">
                <a:latin typeface="LM Sans 12"/>
                <a:cs typeface="LM Sans 12"/>
              </a:rPr>
              <a:t>D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53740" y="2041103"/>
            <a:ext cx="68262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latin typeface="Trebuchet MS"/>
                <a:cs typeface="Trebuchet MS"/>
              </a:rPr>
              <a:t>10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190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100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4242" y="1289403"/>
            <a:ext cx="6534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98475" algn="l"/>
              </a:tabLst>
            </a:pP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295" i="1">
                <a:latin typeface="Arial"/>
                <a:cs typeface="Arial"/>
              </a:rPr>
              <a:t>	</a:t>
            </a:r>
            <a:r>
              <a:rPr dirty="0" sz="1400" spc="295" i="1">
                <a:latin typeface="Arial"/>
                <a:cs typeface="Arial"/>
              </a:rPr>
              <a:t>×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58238" y="1289403"/>
            <a:ext cx="1670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95" i="1">
                <a:latin typeface="Arial"/>
                <a:cs typeface="Arial"/>
              </a:rPr>
              <a:t>×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5155" y="1890316"/>
            <a:ext cx="1767205" cy="9448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30480">
              <a:lnSpc>
                <a:spcPts val="1435"/>
              </a:lnSpc>
              <a:spcBef>
                <a:spcPts val="135"/>
              </a:spcBef>
              <a:tabLst>
                <a:tab pos="670560" algn="l"/>
                <a:tab pos="1236345" algn="l"/>
              </a:tabLst>
            </a:pPr>
            <a:r>
              <a:rPr dirty="0" sz="1400" spc="20" i="1">
                <a:latin typeface="LM Sans 12"/>
                <a:cs typeface="LM Sans 12"/>
              </a:rPr>
              <a:t>A	B	C</a:t>
            </a:r>
            <a:endParaRPr sz="1400">
              <a:latin typeface="LM Sans 12"/>
              <a:cs typeface="LM Sans 12"/>
            </a:endParaRPr>
          </a:p>
          <a:p>
            <a:pPr algn="ctr">
              <a:lnSpc>
                <a:spcPts val="1435"/>
              </a:lnSpc>
            </a:pPr>
            <a:r>
              <a:rPr dirty="0" sz="1400" spc="-55">
                <a:latin typeface="Trebuchet MS"/>
                <a:cs typeface="Trebuchet MS"/>
              </a:rPr>
              <a:t>50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20</a:t>
            </a:r>
            <a:r>
              <a:rPr dirty="0" sz="1400" spc="150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20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</a:t>
            </a:r>
            <a:r>
              <a:rPr dirty="0" sz="1400" spc="225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rebuchet MS"/>
              <a:cs typeface="Trebuchet MS"/>
            </a:endParaRPr>
          </a:p>
          <a:p>
            <a:pPr marL="40005">
              <a:lnSpc>
                <a:spcPct val="100000"/>
              </a:lnSpc>
            </a:pPr>
            <a:r>
              <a:rPr dirty="0" sz="1400" spc="-80">
                <a:latin typeface="Trebuchet MS"/>
                <a:cs typeface="Trebuchet MS"/>
              </a:rPr>
              <a:t>cost: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774" y="252945"/>
            <a:ext cx="4006850" cy="342265"/>
          </a:xfrm>
          <a:custGeom>
            <a:avLst/>
            <a:gdLst/>
            <a:ahLst/>
            <a:cxnLst/>
            <a:rect l="l" t="t" r="r" b="b"/>
            <a:pathLst>
              <a:path w="4006850" h="342265">
                <a:moveTo>
                  <a:pt x="0" y="341718"/>
                </a:moveTo>
                <a:lnTo>
                  <a:pt x="4006443" y="341718"/>
                </a:lnTo>
                <a:lnTo>
                  <a:pt x="4006443" y="0"/>
                </a:lnTo>
                <a:lnTo>
                  <a:pt x="0" y="0"/>
                </a:lnTo>
                <a:lnTo>
                  <a:pt x="0" y="341718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244609"/>
            <a:ext cx="263461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Example:</a:t>
            </a:r>
            <a:r>
              <a:rPr dirty="0" sz="1700" spc="170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10" i="1">
                <a:solidFill>
                  <a:srgbClr val="007F00"/>
                </a:solidFill>
                <a:latin typeface="LM Sans 17"/>
                <a:cs typeface="LM Sans 17"/>
              </a:rPr>
              <a:t>A</a:t>
            </a:r>
            <a:r>
              <a:rPr dirty="0" sz="1700" spc="-155" i="1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340" i="1">
                <a:solidFill>
                  <a:srgbClr val="007F00"/>
                </a:solidFill>
                <a:latin typeface="Arial"/>
                <a:cs typeface="Arial"/>
              </a:rPr>
              <a:t>×</a:t>
            </a:r>
            <a:r>
              <a:rPr dirty="0" sz="1700" spc="-95" i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((</a:t>
            </a:r>
            <a:r>
              <a:rPr dirty="0" sz="1700" spc="5" i="1">
                <a:solidFill>
                  <a:srgbClr val="007F00"/>
                </a:solidFill>
                <a:latin typeface="LM Sans 17"/>
                <a:cs typeface="LM Sans 17"/>
              </a:rPr>
              <a:t>B</a:t>
            </a:r>
            <a:r>
              <a:rPr dirty="0" sz="1700" spc="-15" i="1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340" i="1">
                <a:solidFill>
                  <a:srgbClr val="007F00"/>
                </a:solidFill>
                <a:latin typeface="Arial"/>
                <a:cs typeface="Arial"/>
              </a:rPr>
              <a:t>×</a:t>
            </a:r>
            <a:r>
              <a:rPr dirty="0" sz="1700" spc="-100" i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700" spc="10" i="1">
                <a:solidFill>
                  <a:srgbClr val="007F00"/>
                </a:solidFill>
                <a:latin typeface="LM Sans 17"/>
                <a:cs typeface="LM Sans 17"/>
              </a:rPr>
              <a:t>C</a:t>
            </a:r>
            <a:r>
              <a:rPr dirty="0" sz="1700" spc="-325" i="1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)</a:t>
            </a:r>
            <a:r>
              <a:rPr dirty="0" sz="1700" spc="-160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340" i="1">
                <a:solidFill>
                  <a:srgbClr val="007F00"/>
                </a:solidFill>
                <a:latin typeface="Arial"/>
                <a:cs typeface="Arial"/>
              </a:rPr>
              <a:t>×</a:t>
            </a:r>
            <a:r>
              <a:rPr dirty="0" sz="1700" spc="-95" i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700" spc="70" i="1">
                <a:solidFill>
                  <a:srgbClr val="007F00"/>
                </a:solidFill>
                <a:latin typeface="LM Sans 17"/>
                <a:cs typeface="LM Sans 17"/>
              </a:rPr>
              <a:t>D</a:t>
            </a:r>
            <a:r>
              <a:rPr dirty="0" sz="1700" spc="70">
                <a:solidFill>
                  <a:srgbClr val="007F00"/>
                </a:solidFill>
                <a:latin typeface="LM Sans 17"/>
                <a:cs typeface="LM Sans 17"/>
              </a:rPr>
              <a:t>)</a:t>
            </a:r>
            <a:endParaRPr sz="1700">
              <a:latin typeface="LM Sans 17"/>
              <a:cs typeface="LM Sans 1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0774" y="594664"/>
            <a:ext cx="4006850" cy="2526665"/>
            <a:chOff x="300774" y="594664"/>
            <a:chExt cx="4006850" cy="2526665"/>
          </a:xfrm>
        </p:grpSpPr>
        <p:sp>
          <p:nvSpPr>
            <p:cNvPr id="5" name="object 5"/>
            <p:cNvSpPr/>
            <p:nvPr/>
          </p:nvSpPr>
          <p:spPr>
            <a:xfrm>
              <a:off x="300774" y="594664"/>
              <a:ext cx="4006850" cy="2526665"/>
            </a:xfrm>
            <a:custGeom>
              <a:avLst/>
              <a:gdLst/>
              <a:ahLst/>
              <a:cxnLst/>
              <a:rect l="l" t="t" r="r" b="b"/>
              <a:pathLst>
                <a:path w="4006850" h="2526665">
                  <a:moveTo>
                    <a:pt x="4006443" y="0"/>
                  </a:moveTo>
                  <a:lnTo>
                    <a:pt x="0" y="0"/>
                  </a:lnTo>
                  <a:lnTo>
                    <a:pt x="0" y="2526207"/>
                  </a:lnTo>
                  <a:lnTo>
                    <a:pt x="4006443" y="2526207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0843" y="1033818"/>
              <a:ext cx="324485" cy="810260"/>
            </a:xfrm>
            <a:custGeom>
              <a:avLst/>
              <a:gdLst/>
              <a:ahLst/>
              <a:cxnLst/>
              <a:rect l="l" t="t" r="r" b="b"/>
              <a:pathLst>
                <a:path w="324484" h="810260">
                  <a:moveTo>
                    <a:pt x="0" y="809802"/>
                  </a:moveTo>
                  <a:lnTo>
                    <a:pt x="0" y="0"/>
                  </a:lnTo>
                  <a:lnTo>
                    <a:pt x="323922" y="0"/>
                  </a:lnTo>
                  <a:lnTo>
                    <a:pt x="323922" y="809802"/>
                  </a:lnTo>
                  <a:lnTo>
                    <a:pt x="0" y="809802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40843" y="1033818"/>
              <a:ext cx="324485" cy="810260"/>
            </a:xfrm>
            <a:custGeom>
              <a:avLst/>
              <a:gdLst/>
              <a:ahLst/>
              <a:cxnLst/>
              <a:rect l="l" t="t" r="r" b="b"/>
              <a:pathLst>
                <a:path w="324484" h="810260">
                  <a:moveTo>
                    <a:pt x="0" y="809802"/>
                  </a:moveTo>
                  <a:lnTo>
                    <a:pt x="0" y="0"/>
                  </a:lnTo>
                  <a:lnTo>
                    <a:pt x="323922" y="0"/>
                  </a:lnTo>
                  <a:lnTo>
                    <a:pt x="323922" y="809802"/>
                  </a:lnTo>
                  <a:lnTo>
                    <a:pt x="0" y="80980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93829" y="1276756"/>
              <a:ext cx="162560" cy="324485"/>
            </a:xfrm>
            <a:custGeom>
              <a:avLst/>
              <a:gdLst/>
              <a:ahLst/>
              <a:cxnLst/>
              <a:rect l="l" t="t" r="r" b="b"/>
              <a:pathLst>
                <a:path w="162560" h="324484">
                  <a:moveTo>
                    <a:pt x="0" y="323926"/>
                  </a:moveTo>
                  <a:lnTo>
                    <a:pt x="0" y="0"/>
                  </a:lnTo>
                  <a:lnTo>
                    <a:pt x="161958" y="0"/>
                  </a:lnTo>
                  <a:lnTo>
                    <a:pt x="161958" y="323926"/>
                  </a:lnTo>
                  <a:lnTo>
                    <a:pt x="0" y="323926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93829" y="1276756"/>
              <a:ext cx="162560" cy="324485"/>
            </a:xfrm>
            <a:custGeom>
              <a:avLst/>
              <a:gdLst/>
              <a:ahLst/>
              <a:cxnLst/>
              <a:rect l="l" t="t" r="r" b="b"/>
              <a:pathLst>
                <a:path w="162560" h="324484">
                  <a:moveTo>
                    <a:pt x="0" y="323926"/>
                  </a:moveTo>
                  <a:lnTo>
                    <a:pt x="0" y="0"/>
                  </a:lnTo>
                  <a:lnTo>
                    <a:pt x="161958" y="0"/>
                  </a:lnTo>
                  <a:lnTo>
                    <a:pt x="161958" y="323926"/>
                  </a:lnTo>
                  <a:lnTo>
                    <a:pt x="0" y="323926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85009" y="1357744"/>
              <a:ext cx="1619885" cy="162560"/>
            </a:xfrm>
            <a:custGeom>
              <a:avLst/>
              <a:gdLst/>
              <a:ahLst/>
              <a:cxnLst/>
              <a:rect l="l" t="t" r="r" b="b"/>
              <a:pathLst>
                <a:path w="1619885" h="162559">
                  <a:moveTo>
                    <a:pt x="0" y="161963"/>
                  </a:moveTo>
                  <a:lnTo>
                    <a:pt x="0" y="0"/>
                  </a:lnTo>
                  <a:lnTo>
                    <a:pt x="1619618" y="0"/>
                  </a:lnTo>
                  <a:lnTo>
                    <a:pt x="1619618" y="161963"/>
                  </a:lnTo>
                  <a:lnTo>
                    <a:pt x="0" y="161963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85009" y="1357744"/>
              <a:ext cx="1619885" cy="162560"/>
            </a:xfrm>
            <a:custGeom>
              <a:avLst/>
              <a:gdLst/>
              <a:ahLst/>
              <a:cxnLst/>
              <a:rect l="l" t="t" r="r" b="b"/>
              <a:pathLst>
                <a:path w="1619885" h="162559">
                  <a:moveTo>
                    <a:pt x="0" y="161963"/>
                  </a:moveTo>
                  <a:lnTo>
                    <a:pt x="0" y="0"/>
                  </a:lnTo>
                  <a:lnTo>
                    <a:pt x="1619618" y="0"/>
                  </a:lnTo>
                  <a:lnTo>
                    <a:pt x="1619618" y="161963"/>
                  </a:lnTo>
                  <a:lnTo>
                    <a:pt x="0" y="161963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953740" y="1890316"/>
            <a:ext cx="682625" cy="3949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R="5715">
              <a:lnSpc>
                <a:spcPts val="1435"/>
              </a:lnSpc>
              <a:spcBef>
                <a:spcPts val="135"/>
              </a:spcBef>
            </a:pPr>
            <a:r>
              <a:rPr dirty="0" sz="1400" spc="20" i="1">
                <a:latin typeface="LM Sans 12"/>
                <a:cs typeface="LM Sans 12"/>
              </a:rPr>
              <a:t>D</a:t>
            </a:r>
            <a:endParaRPr sz="1400">
              <a:latin typeface="LM Sans 12"/>
              <a:cs typeface="LM Sans 12"/>
            </a:endParaRPr>
          </a:p>
          <a:p>
            <a:pPr algn="ctr">
              <a:lnSpc>
                <a:spcPts val="1435"/>
              </a:lnSpc>
            </a:pPr>
            <a:r>
              <a:rPr dirty="0" sz="1400" spc="-55">
                <a:latin typeface="Trebuchet MS"/>
                <a:cs typeface="Trebuchet MS"/>
              </a:rPr>
              <a:t>10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190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100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4242" y="1289403"/>
            <a:ext cx="1670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95" i="1">
                <a:latin typeface="Arial"/>
                <a:cs typeface="Arial"/>
              </a:rPr>
              <a:t>×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8238" y="1289403"/>
            <a:ext cx="1670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95" i="1">
                <a:latin typeface="Arial"/>
                <a:cs typeface="Arial"/>
              </a:rPr>
              <a:t>×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7055" y="1890316"/>
            <a:ext cx="1644014" cy="95376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>
              <a:lnSpc>
                <a:spcPts val="1435"/>
              </a:lnSpc>
              <a:spcBef>
                <a:spcPts val="135"/>
              </a:spcBef>
              <a:tabLst>
                <a:tab pos="1061085" algn="l"/>
              </a:tabLst>
            </a:pPr>
            <a:r>
              <a:rPr dirty="0" baseline="-47619" sz="2100" spc="-82">
                <a:latin typeface="Trebuchet MS"/>
                <a:cs typeface="Trebuchet MS"/>
              </a:rPr>
              <a:t>50</a:t>
            </a:r>
            <a:r>
              <a:rPr dirty="0" baseline="-47619" sz="2100" spc="-15">
                <a:latin typeface="Trebuchet MS"/>
                <a:cs typeface="Trebuchet MS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A	</a:t>
            </a:r>
            <a:r>
              <a:rPr dirty="0" baseline="1984" sz="2100" spc="30" i="1">
                <a:latin typeface="LM Sans 12"/>
                <a:cs typeface="LM Sans 12"/>
              </a:rPr>
              <a:t>B </a:t>
            </a:r>
            <a:r>
              <a:rPr dirty="0" baseline="1984" sz="2100" spc="442" i="1">
                <a:latin typeface="Arial"/>
                <a:cs typeface="Arial"/>
              </a:rPr>
              <a:t>×</a:t>
            </a:r>
            <a:r>
              <a:rPr dirty="0" baseline="1984" sz="2100" spc="-232" i="1">
                <a:latin typeface="Arial"/>
                <a:cs typeface="Arial"/>
              </a:rPr>
              <a:t> </a:t>
            </a:r>
            <a:r>
              <a:rPr dirty="0" baseline="1984" sz="2100" spc="30" i="1">
                <a:latin typeface="LM Sans 12"/>
                <a:cs typeface="LM Sans 12"/>
              </a:rPr>
              <a:t>C</a:t>
            </a:r>
            <a:endParaRPr baseline="1984" sz="2100">
              <a:latin typeface="LM Sans 12"/>
              <a:cs typeface="LM Sans 12"/>
            </a:endParaRPr>
          </a:p>
          <a:p>
            <a:pPr marL="264795">
              <a:lnSpc>
                <a:spcPts val="1435"/>
              </a:lnSpc>
              <a:tabLst>
                <a:tab pos="1022350" algn="l"/>
              </a:tabLst>
            </a:pP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20	20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170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rebuchet MS"/>
              <a:cs typeface="Trebuchet MS"/>
            </a:endParaRPr>
          </a:p>
          <a:p>
            <a:pPr marL="78105">
              <a:lnSpc>
                <a:spcPct val="100000"/>
              </a:lnSpc>
            </a:pPr>
            <a:r>
              <a:rPr dirty="0" sz="1400" spc="-80">
                <a:latin typeface="Trebuchet MS"/>
                <a:cs typeface="Trebuchet MS"/>
              </a:rPr>
              <a:t>cost: </a:t>
            </a:r>
            <a:r>
              <a:rPr dirty="0" sz="1400" spc="-55">
                <a:latin typeface="Trebuchet MS"/>
                <a:cs typeface="Trebuchet MS"/>
              </a:rPr>
              <a:t>20 </a:t>
            </a:r>
            <a:r>
              <a:rPr dirty="0" sz="1400" spc="5" i="1">
                <a:latin typeface="Arial"/>
                <a:cs typeface="Arial"/>
              </a:rPr>
              <a:t>· </a:t>
            </a:r>
            <a:r>
              <a:rPr dirty="0" sz="1400" spc="-55">
                <a:latin typeface="Trebuchet MS"/>
                <a:cs typeface="Trebuchet MS"/>
              </a:rPr>
              <a:t>1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5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774" y="252945"/>
            <a:ext cx="4006850" cy="342265"/>
          </a:xfrm>
          <a:custGeom>
            <a:avLst/>
            <a:gdLst/>
            <a:ahLst/>
            <a:cxnLst/>
            <a:rect l="l" t="t" r="r" b="b"/>
            <a:pathLst>
              <a:path w="4006850" h="342265">
                <a:moveTo>
                  <a:pt x="0" y="341718"/>
                </a:moveTo>
                <a:lnTo>
                  <a:pt x="4006443" y="341718"/>
                </a:lnTo>
                <a:lnTo>
                  <a:pt x="4006443" y="0"/>
                </a:lnTo>
                <a:lnTo>
                  <a:pt x="0" y="0"/>
                </a:lnTo>
                <a:lnTo>
                  <a:pt x="0" y="341718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244609"/>
            <a:ext cx="263461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Example:</a:t>
            </a:r>
            <a:r>
              <a:rPr dirty="0" sz="1700" spc="170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10" i="1">
                <a:solidFill>
                  <a:srgbClr val="007F00"/>
                </a:solidFill>
                <a:latin typeface="LM Sans 17"/>
                <a:cs typeface="LM Sans 17"/>
              </a:rPr>
              <a:t>A</a:t>
            </a:r>
            <a:r>
              <a:rPr dirty="0" sz="1700" spc="-155" i="1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340" i="1">
                <a:solidFill>
                  <a:srgbClr val="007F00"/>
                </a:solidFill>
                <a:latin typeface="Arial"/>
                <a:cs typeface="Arial"/>
              </a:rPr>
              <a:t>×</a:t>
            </a:r>
            <a:r>
              <a:rPr dirty="0" sz="1700" spc="-95" i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((</a:t>
            </a:r>
            <a:r>
              <a:rPr dirty="0" sz="1700" spc="5" i="1">
                <a:solidFill>
                  <a:srgbClr val="007F00"/>
                </a:solidFill>
                <a:latin typeface="LM Sans 17"/>
                <a:cs typeface="LM Sans 17"/>
              </a:rPr>
              <a:t>B</a:t>
            </a:r>
            <a:r>
              <a:rPr dirty="0" sz="1700" spc="-15" i="1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340" i="1">
                <a:solidFill>
                  <a:srgbClr val="007F00"/>
                </a:solidFill>
                <a:latin typeface="Arial"/>
                <a:cs typeface="Arial"/>
              </a:rPr>
              <a:t>×</a:t>
            </a:r>
            <a:r>
              <a:rPr dirty="0" sz="1700" spc="-100" i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700" spc="10" i="1">
                <a:solidFill>
                  <a:srgbClr val="007F00"/>
                </a:solidFill>
                <a:latin typeface="LM Sans 17"/>
                <a:cs typeface="LM Sans 17"/>
              </a:rPr>
              <a:t>C</a:t>
            </a:r>
            <a:r>
              <a:rPr dirty="0" sz="1700" spc="-325" i="1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)</a:t>
            </a:r>
            <a:r>
              <a:rPr dirty="0" sz="1700" spc="-160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340" i="1">
                <a:solidFill>
                  <a:srgbClr val="007F00"/>
                </a:solidFill>
                <a:latin typeface="Arial"/>
                <a:cs typeface="Arial"/>
              </a:rPr>
              <a:t>×</a:t>
            </a:r>
            <a:r>
              <a:rPr dirty="0" sz="1700" spc="-95" i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700" spc="70" i="1">
                <a:solidFill>
                  <a:srgbClr val="007F00"/>
                </a:solidFill>
                <a:latin typeface="LM Sans 17"/>
                <a:cs typeface="LM Sans 17"/>
              </a:rPr>
              <a:t>D</a:t>
            </a:r>
            <a:r>
              <a:rPr dirty="0" sz="1700" spc="70">
                <a:solidFill>
                  <a:srgbClr val="007F00"/>
                </a:solidFill>
                <a:latin typeface="LM Sans 17"/>
                <a:cs typeface="LM Sans 17"/>
              </a:rPr>
              <a:t>)</a:t>
            </a:r>
            <a:endParaRPr sz="1700">
              <a:latin typeface="LM Sans 17"/>
              <a:cs typeface="LM Sans 1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0774" y="594664"/>
            <a:ext cx="4006850" cy="2526665"/>
            <a:chOff x="300774" y="594664"/>
            <a:chExt cx="4006850" cy="2526665"/>
          </a:xfrm>
        </p:grpSpPr>
        <p:sp>
          <p:nvSpPr>
            <p:cNvPr id="5" name="object 5"/>
            <p:cNvSpPr/>
            <p:nvPr/>
          </p:nvSpPr>
          <p:spPr>
            <a:xfrm>
              <a:off x="300774" y="594664"/>
              <a:ext cx="4006850" cy="2526665"/>
            </a:xfrm>
            <a:custGeom>
              <a:avLst/>
              <a:gdLst/>
              <a:ahLst/>
              <a:cxnLst/>
              <a:rect l="l" t="t" r="r" b="b"/>
              <a:pathLst>
                <a:path w="4006850" h="2526665">
                  <a:moveTo>
                    <a:pt x="4006443" y="0"/>
                  </a:moveTo>
                  <a:lnTo>
                    <a:pt x="0" y="0"/>
                  </a:lnTo>
                  <a:lnTo>
                    <a:pt x="0" y="2526207"/>
                  </a:lnTo>
                  <a:lnTo>
                    <a:pt x="4006443" y="2526207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0843" y="1033818"/>
              <a:ext cx="324485" cy="810260"/>
            </a:xfrm>
            <a:custGeom>
              <a:avLst/>
              <a:gdLst/>
              <a:ahLst/>
              <a:cxnLst/>
              <a:rect l="l" t="t" r="r" b="b"/>
              <a:pathLst>
                <a:path w="324484" h="810260">
                  <a:moveTo>
                    <a:pt x="0" y="809802"/>
                  </a:moveTo>
                  <a:lnTo>
                    <a:pt x="0" y="0"/>
                  </a:lnTo>
                  <a:lnTo>
                    <a:pt x="323922" y="0"/>
                  </a:lnTo>
                  <a:lnTo>
                    <a:pt x="323922" y="809802"/>
                  </a:lnTo>
                  <a:lnTo>
                    <a:pt x="0" y="809802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40843" y="1033818"/>
              <a:ext cx="324485" cy="810260"/>
            </a:xfrm>
            <a:custGeom>
              <a:avLst/>
              <a:gdLst/>
              <a:ahLst/>
              <a:cxnLst/>
              <a:rect l="l" t="t" r="r" b="b"/>
              <a:pathLst>
                <a:path w="324484" h="810260">
                  <a:moveTo>
                    <a:pt x="0" y="809802"/>
                  </a:moveTo>
                  <a:lnTo>
                    <a:pt x="0" y="0"/>
                  </a:lnTo>
                  <a:lnTo>
                    <a:pt x="323922" y="0"/>
                  </a:lnTo>
                  <a:lnTo>
                    <a:pt x="323922" y="809802"/>
                  </a:lnTo>
                  <a:lnTo>
                    <a:pt x="0" y="80980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51005" y="1276756"/>
              <a:ext cx="1619885" cy="324485"/>
            </a:xfrm>
            <a:custGeom>
              <a:avLst/>
              <a:gdLst/>
              <a:ahLst/>
              <a:cxnLst/>
              <a:rect l="l" t="t" r="r" b="b"/>
              <a:pathLst>
                <a:path w="1619885" h="324484">
                  <a:moveTo>
                    <a:pt x="0" y="323926"/>
                  </a:moveTo>
                  <a:lnTo>
                    <a:pt x="0" y="0"/>
                  </a:lnTo>
                  <a:lnTo>
                    <a:pt x="1619613" y="0"/>
                  </a:lnTo>
                  <a:lnTo>
                    <a:pt x="1619613" y="323926"/>
                  </a:lnTo>
                  <a:lnTo>
                    <a:pt x="0" y="323926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51005" y="1276756"/>
              <a:ext cx="1619885" cy="324485"/>
            </a:xfrm>
            <a:custGeom>
              <a:avLst/>
              <a:gdLst/>
              <a:ahLst/>
              <a:cxnLst/>
              <a:rect l="l" t="t" r="r" b="b"/>
              <a:pathLst>
                <a:path w="1619885" h="324484">
                  <a:moveTo>
                    <a:pt x="0" y="323926"/>
                  </a:moveTo>
                  <a:lnTo>
                    <a:pt x="0" y="0"/>
                  </a:lnTo>
                  <a:lnTo>
                    <a:pt x="1619613" y="0"/>
                  </a:lnTo>
                  <a:lnTo>
                    <a:pt x="1619613" y="323926"/>
                  </a:lnTo>
                  <a:lnTo>
                    <a:pt x="0" y="323926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67055" y="1289403"/>
            <a:ext cx="2323465" cy="1547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69290">
              <a:lnSpc>
                <a:spcPct val="100000"/>
              </a:lnSpc>
              <a:spcBef>
                <a:spcPts val="135"/>
              </a:spcBef>
            </a:pPr>
            <a:r>
              <a:rPr dirty="0" sz="1400" spc="295" i="1">
                <a:latin typeface="Arial"/>
                <a:cs typeface="Arial"/>
              </a:rPr>
              <a:t>×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50">
              <a:latin typeface="Arial"/>
              <a:cs typeface="Arial"/>
            </a:endParaRPr>
          </a:p>
          <a:p>
            <a:pPr marL="276225">
              <a:lnSpc>
                <a:spcPts val="1435"/>
              </a:lnSpc>
              <a:tabLst>
                <a:tab pos="1364615" algn="l"/>
              </a:tabLst>
            </a:pPr>
            <a:r>
              <a:rPr dirty="0" sz="1400" spc="20" i="1">
                <a:latin typeface="LM Sans 12"/>
                <a:cs typeface="LM Sans 12"/>
              </a:rPr>
              <a:t>A	</a:t>
            </a:r>
            <a:r>
              <a:rPr dirty="0" baseline="1984" sz="2100" spc="30" i="1">
                <a:latin typeface="LM Sans 12"/>
                <a:cs typeface="LM Sans 12"/>
              </a:rPr>
              <a:t>B</a:t>
            </a:r>
            <a:r>
              <a:rPr dirty="0" baseline="1984" sz="2100" spc="-60" i="1">
                <a:latin typeface="LM Sans 12"/>
                <a:cs typeface="LM Sans 12"/>
              </a:rPr>
              <a:t> </a:t>
            </a:r>
            <a:r>
              <a:rPr dirty="0" baseline="1984" sz="2100" spc="442" i="1">
                <a:latin typeface="Arial"/>
                <a:cs typeface="Arial"/>
              </a:rPr>
              <a:t>×</a:t>
            </a:r>
            <a:r>
              <a:rPr dirty="0" baseline="1984" sz="2100" spc="-120" i="1">
                <a:latin typeface="Arial"/>
                <a:cs typeface="Arial"/>
              </a:rPr>
              <a:t> </a:t>
            </a:r>
            <a:r>
              <a:rPr dirty="0" baseline="1984" sz="2100" spc="30" i="1">
                <a:latin typeface="LM Sans 12"/>
                <a:cs typeface="LM Sans 12"/>
              </a:rPr>
              <a:t>C</a:t>
            </a:r>
            <a:r>
              <a:rPr dirty="0" baseline="1984" sz="2100" spc="22" i="1">
                <a:latin typeface="LM Sans 12"/>
                <a:cs typeface="LM Sans 12"/>
              </a:rPr>
              <a:t> </a:t>
            </a:r>
            <a:r>
              <a:rPr dirty="0" baseline="1984" sz="2100" spc="442" i="1">
                <a:latin typeface="Arial"/>
                <a:cs typeface="Arial"/>
              </a:rPr>
              <a:t>×</a:t>
            </a:r>
            <a:r>
              <a:rPr dirty="0" baseline="1984" sz="2100" spc="-127" i="1">
                <a:latin typeface="Arial"/>
                <a:cs typeface="Arial"/>
              </a:rPr>
              <a:t> </a:t>
            </a:r>
            <a:r>
              <a:rPr dirty="0" baseline="1984" sz="2100" spc="30" i="1">
                <a:latin typeface="LM Sans 12"/>
                <a:cs typeface="LM Sans 12"/>
              </a:rPr>
              <a:t>D</a:t>
            </a:r>
            <a:endParaRPr baseline="1984" sz="2100">
              <a:latin typeface="LM Sans 12"/>
              <a:cs typeface="LM Sans 12"/>
            </a:endParaRPr>
          </a:p>
          <a:p>
            <a:pPr marL="50800">
              <a:lnSpc>
                <a:spcPts val="1435"/>
              </a:lnSpc>
              <a:tabLst>
                <a:tab pos="1464945" algn="l"/>
              </a:tabLst>
            </a:pPr>
            <a:r>
              <a:rPr dirty="0" sz="1400" spc="-55">
                <a:latin typeface="Trebuchet MS"/>
                <a:cs typeface="Trebuchet MS"/>
              </a:rPr>
              <a:t>50</a:t>
            </a:r>
            <a:r>
              <a:rPr dirty="0" sz="1400" spc="-105">
                <a:latin typeface="Trebuchet MS"/>
                <a:cs typeface="Trebuchet MS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65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20	20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145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100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rebuchet MS"/>
              <a:cs typeface="Trebuchet MS"/>
            </a:endParaRPr>
          </a:p>
          <a:p>
            <a:pPr marL="78105">
              <a:lnSpc>
                <a:spcPct val="100000"/>
              </a:lnSpc>
            </a:pPr>
            <a:r>
              <a:rPr dirty="0" sz="1400" spc="-80">
                <a:latin typeface="Trebuchet MS"/>
                <a:cs typeface="Trebuchet MS"/>
              </a:rPr>
              <a:t>cost:</a:t>
            </a:r>
            <a:r>
              <a:rPr dirty="0" sz="1400" spc="180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20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10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20">
                <a:latin typeface="LM Sans 12"/>
                <a:cs typeface="LM Sans 12"/>
              </a:rPr>
              <a:t>+</a:t>
            </a:r>
            <a:r>
              <a:rPr dirty="0" sz="1400" spc="-140">
                <a:latin typeface="LM Sans 12"/>
                <a:cs typeface="LM Sans 12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20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10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100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774" y="252945"/>
            <a:ext cx="4006850" cy="342265"/>
          </a:xfrm>
          <a:custGeom>
            <a:avLst/>
            <a:gdLst/>
            <a:ahLst/>
            <a:cxnLst/>
            <a:rect l="l" t="t" r="r" b="b"/>
            <a:pathLst>
              <a:path w="4006850" h="342265">
                <a:moveTo>
                  <a:pt x="0" y="341718"/>
                </a:moveTo>
                <a:lnTo>
                  <a:pt x="4006443" y="341718"/>
                </a:lnTo>
                <a:lnTo>
                  <a:pt x="4006443" y="0"/>
                </a:lnTo>
                <a:lnTo>
                  <a:pt x="0" y="0"/>
                </a:lnTo>
                <a:lnTo>
                  <a:pt x="0" y="341718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244609"/>
            <a:ext cx="263461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Example:</a:t>
            </a:r>
            <a:r>
              <a:rPr dirty="0" sz="1700" spc="170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10" i="1">
                <a:solidFill>
                  <a:srgbClr val="007F00"/>
                </a:solidFill>
                <a:latin typeface="LM Sans 17"/>
                <a:cs typeface="LM Sans 17"/>
              </a:rPr>
              <a:t>A</a:t>
            </a:r>
            <a:r>
              <a:rPr dirty="0" sz="1700" spc="-155" i="1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340" i="1">
                <a:solidFill>
                  <a:srgbClr val="007F00"/>
                </a:solidFill>
                <a:latin typeface="Arial"/>
                <a:cs typeface="Arial"/>
              </a:rPr>
              <a:t>×</a:t>
            </a:r>
            <a:r>
              <a:rPr dirty="0" sz="1700" spc="-95" i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((</a:t>
            </a:r>
            <a:r>
              <a:rPr dirty="0" sz="1700" spc="5" i="1">
                <a:solidFill>
                  <a:srgbClr val="007F00"/>
                </a:solidFill>
                <a:latin typeface="LM Sans 17"/>
                <a:cs typeface="LM Sans 17"/>
              </a:rPr>
              <a:t>B</a:t>
            </a:r>
            <a:r>
              <a:rPr dirty="0" sz="1700" spc="-15" i="1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340" i="1">
                <a:solidFill>
                  <a:srgbClr val="007F00"/>
                </a:solidFill>
                <a:latin typeface="Arial"/>
                <a:cs typeface="Arial"/>
              </a:rPr>
              <a:t>×</a:t>
            </a:r>
            <a:r>
              <a:rPr dirty="0" sz="1700" spc="-100" i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700" spc="10" i="1">
                <a:solidFill>
                  <a:srgbClr val="007F00"/>
                </a:solidFill>
                <a:latin typeface="LM Sans 17"/>
                <a:cs typeface="LM Sans 17"/>
              </a:rPr>
              <a:t>C</a:t>
            </a:r>
            <a:r>
              <a:rPr dirty="0" sz="1700" spc="-325" i="1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)</a:t>
            </a:r>
            <a:r>
              <a:rPr dirty="0" sz="1700" spc="-160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340" i="1">
                <a:solidFill>
                  <a:srgbClr val="007F00"/>
                </a:solidFill>
                <a:latin typeface="Arial"/>
                <a:cs typeface="Arial"/>
              </a:rPr>
              <a:t>×</a:t>
            </a:r>
            <a:r>
              <a:rPr dirty="0" sz="1700" spc="-95" i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700" spc="70" i="1">
                <a:solidFill>
                  <a:srgbClr val="007F00"/>
                </a:solidFill>
                <a:latin typeface="LM Sans 17"/>
                <a:cs typeface="LM Sans 17"/>
              </a:rPr>
              <a:t>D</a:t>
            </a:r>
            <a:r>
              <a:rPr dirty="0" sz="1700" spc="70">
                <a:solidFill>
                  <a:srgbClr val="007F00"/>
                </a:solidFill>
                <a:latin typeface="LM Sans 17"/>
                <a:cs typeface="LM Sans 17"/>
              </a:rPr>
              <a:t>)</a:t>
            </a:r>
            <a:endParaRPr sz="1700">
              <a:latin typeface="LM Sans 17"/>
              <a:cs typeface="LM Sans 1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0774" y="594664"/>
            <a:ext cx="4006850" cy="2526665"/>
            <a:chOff x="300774" y="594664"/>
            <a:chExt cx="4006850" cy="2526665"/>
          </a:xfrm>
        </p:grpSpPr>
        <p:sp>
          <p:nvSpPr>
            <p:cNvPr id="5" name="object 5"/>
            <p:cNvSpPr/>
            <p:nvPr/>
          </p:nvSpPr>
          <p:spPr>
            <a:xfrm>
              <a:off x="300774" y="594664"/>
              <a:ext cx="4006850" cy="2526665"/>
            </a:xfrm>
            <a:custGeom>
              <a:avLst/>
              <a:gdLst/>
              <a:ahLst/>
              <a:cxnLst/>
              <a:rect l="l" t="t" r="r" b="b"/>
              <a:pathLst>
                <a:path w="4006850" h="2526665">
                  <a:moveTo>
                    <a:pt x="4006443" y="0"/>
                  </a:moveTo>
                  <a:lnTo>
                    <a:pt x="0" y="0"/>
                  </a:lnTo>
                  <a:lnTo>
                    <a:pt x="0" y="2526207"/>
                  </a:lnTo>
                  <a:lnTo>
                    <a:pt x="4006443" y="2526207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51005" y="1033818"/>
              <a:ext cx="1619885" cy="810260"/>
            </a:xfrm>
            <a:custGeom>
              <a:avLst/>
              <a:gdLst/>
              <a:ahLst/>
              <a:cxnLst/>
              <a:rect l="l" t="t" r="r" b="b"/>
              <a:pathLst>
                <a:path w="1619885" h="810260">
                  <a:moveTo>
                    <a:pt x="0" y="809802"/>
                  </a:moveTo>
                  <a:lnTo>
                    <a:pt x="0" y="0"/>
                  </a:lnTo>
                  <a:lnTo>
                    <a:pt x="1619613" y="0"/>
                  </a:lnTo>
                  <a:lnTo>
                    <a:pt x="1619613" y="809802"/>
                  </a:lnTo>
                  <a:lnTo>
                    <a:pt x="0" y="809802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51005" y="1033818"/>
              <a:ext cx="1619885" cy="810260"/>
            </a:xfrm>
            <a:custGeom>
              <a:avLst/>
              <a:gdLst/>
              <a:ahLst/>
              <a:cxnLst/>
              <a:rect l="l" t="t" r="r" b="b"/>
              <a:pathLst>
                <a:path w="1619885" h="810260">
                  <a:moveTo>
                    <a:pt x="0" y="809802"/>
                  </a:moveTo>
                  <a:lnTo>
                    <a:pt x="0" y="0"/>
                  </a:lnTo>
                  <a:lnTo>
                    <a:pt x="1619613" y="0"/>
                  </a:lnTo>
                  <a:lnTo>
                    <a:pt x="1619613" y="809802"/>
                  </a:lnTo>
                  <a:lnTo>
                    <a:pt x="0" y="80980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32968" y="1882721"/>
            <a:ext cx="4113529" cy="9544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R="663575">
              <a:lnSpc>
                <a:spcPts val="1465"/>
              </a:lnSpc>
              <a:spcBef>
                <a:spcPts val="135"/>
              </a:spcBef>
            </a:pPr>
            <a:r>
              <a:rPr dirty="0" sz="1400" spc="20" i="1">
                <a:latin typeface="LM Sans 12"/>
                <a:cs typeface="LM Sans 12"/>
              </a:rPr>
              <a:t>A</a:t>
            </a:r>
            <a:r>
              <a:rPr dirty="0" sz="1400" spc="-145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B</a:t>
            </a:r>
            <a:r>
              <a:rPr dirty="0" sz="1400" spc="-25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C</a:t>
            </a:r>
            <a:r>
              <a:rPr dirty="0" sz="1400" spc="3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D</a:t>
            </a:r>
            <a:endParaRPr sz="1400">
              <a:latin typeface="LM Sans 12"/>
              <a:cs typeface="LM Sans 12"/>
            </a:endParaRPr>
          </a:p>
          <a:p>
            <a:pPr algn="ctr" marR="649605">
              <a:lnSpc>
                <a:spcPts val="1465"/>
              </a:lnSpc>
            </a:pPr>
            <a:r>
              <a:rPr dirty="0" sz="1400" spc="-55">
                <a:latin typeface="Trebuchet MS"/>
                <a:cs typeface="Trebuchet MS"/>
              </a:rPr>
              <a:t>50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125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100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80">
                <a:latin typeface="Trebuchet MS"/>
                <a:cs typeface="Trebuchet MS"/>
              </a:rPr>
              <a:t>cost:</a:t>
            </a:r>
            <a:r>
              <a:rPr dirty="0" sz="1400" spc="185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20</a:t>
            </a:r>
            <a:r>
              <a:rPr dirty="0" sz="1400" spc="-105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65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</a:t>
            </a:r>
            <a:r>
              <a:rPr dirty="0" sz="1400" spc="-105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10</a:t>
            </a:r>
            <a:r>
              <a:rPr dirty="0" sz="1400" spc="-100">
                <a:latin typeface="Trebuchet MS"/>
                <a:cs typeface="Trebuchet MS"/>
              </a:rPr>
              <a:t> </a:t>
            </a:r>
            <a:r>
              <a:rPr dirty="0" sz="1400" spc="20">
                <a:latin typeface="LM Sans 12"/>
                <a:cs typeface="LM Sans 12"/>
              </a:rPr>
              <a:t>+</a:t>
            </a:r>
            <a:r>
              <a:rPr dirty="0" sz="1400" spc="-140">
                <a:latin typeface="LM Sans 12"/>
                <a:cs typeface="LM Sans 12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20</a:t>
            </a:r>
            <a:r>
              <a:rPr dirty="0" sz="1400" spc="-105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65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10</a:t>
            </a:r>
            <a:r>
              <a:rPr dirty="0" sz="1400" spc="-105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100</a:t>
            </a:r>
            <a:r>
              <a:rPr dirty="0" sz="1400" spc="-100">
                <a:latin typeface="Trebuchet MS"/>
                <a:cs typeface="Trebuchet MS"/>
              </a:rPr>
              <a:t> </a:t>
            </a:r>
            <a:r>
              <a:rPr dirty="0" sz="1400" spc="20">
                <a:latin typeface="LM Sans 12"/>
                <a:cs typeface="LM Sans 12"/>
              </a:rPr>
              <a:t>+</a:t>
            </a:r>
            <a:r>
              <a:rPr dirty="0" sz="1400" spc="-140">
                <a:latin typeface="LM Sans 12"/>
                <a:cs typeface="LM Sans 12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50</a:t>
            </a:r>
            <a:r>
              <a:rPr dirty="0" sz="1400" spc="-105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65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20</a:t>
            </a:r>
            <a:r>
              <a:rPr dirty="0" sz="1400" spc="-105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100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120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200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774" y="338988"/>
            <a:ext cx="4006850" cy="342265"/>
          </a:xfrm>
          <a:custGeom>
            <a:avLst/>
            <a:gdLst/>
            <a:ahLst/>
            <a:cxnLst/>
            <a:rect l="l" t="t" r="r" b="b"/>
            <a:pathLst>
              <a:path w="4006850" h="342265">
                <a:moveTo>
                  <a:pt x="0" y="341718"/>
                </a:moveTo>
                <a:lnTo>
                  <a:pt x="4006443" y="341718"/>
                </a:lnTo>
                <a:lnTo>
                  <a:pt x="4006443" y="0"/>
                </a:lnTo>
                <a:lnTo>
                  <a:pt x="0" y="0"/>
                </a:lnTo>
                <a:lnTo>
                  <a:pt x="0" y="341718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330639"/>
            <a:ext cx="263461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Example:</a:t>
            </a:r>
            <a:r>
              <a:rPr dirty="0" sz="1700" spc="170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(</a:t>
            </a:r>
            <a:r>
              <a:rPr dirty="0" sz="1700" spc="5" i="1">
                <a:solidFill>
                  <a:srgbClr val="007F00"/>
                </a:solidFill>
                <a:latin typeface="LM Sans 17"/>
                <a:cs typeface="LM Sans 17"/>
              </a:rPr>
              <a:t>A</a:t>
            </a:r>
            <a:r>
              <a:rPr dirty="0" sz="1700" spc="-155" i="1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340" i="1">
                <a:solidFill>
                  <a:srgbClr val="007F00"/>
                </a:solidFill>
                <a:latin typeface="Arial"/>
                <a:cs typeface="Arial"/>
              </a:rPr>
              <a:t>×</a:t>
            </a:r>
            <a:r>
              <a:rPr dirty="0" sz="1700" spc="-95" i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700" spc="80" i="1">
                <a:solidFill>
                  <a:srgbClr val="007F00"/>
                </a:solidFill>
                <a:latin typeface="LM Sans 17"/>
                <a:cs typeface="LM Sans 17"/>
              </a:rPr>
              <a:t>B</a:t>
            </a:r>
            <a:r>
              <a:rPr dirty="0" sz="1700" spc="80">
                <a:solidFill>
                  <a:srgbClr val="007F00"/>
                </a:solidFill>
                <a:latin typeface="LM Sans 17"/>
                <a:cs typeface="LM Sans 17"/>
              </a:rPr>
              <a:t>)</a:t>
            </a:r>
            <a:r>
              <a:rPr dirty="0" sz="1700" spc="-160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340" i="1">
                <a:solidFill>
                  <a:srgbClr val="007F00"/>
                </a:solidFill>
                <a:latin typeface="Arial"/>
                <a:cs typeface="Arial"/>
              </a:rPr>
              <a:t>×</a:t>
            </a:r>
            <a:r>
              <a:rPr dirty="0" sz="1700" spc="-95" i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(</a:t>
            </a:r>
            <a:r>
              <a:rPr dirty="0" sz="1700" spc="5" i="1">
                <a:solidFill>
                  <a:srgbClr val="007F00"/>
                </a:solidFill>
                <a:latin typeface="LM Sans 17"/>
                <a:cs typeface="LM Sans 17"/>
              </a:rPr>
              <a:t>C</a:t>
            </a:r>
            <a:r>
              <a:rPr dirty="0" sz="1700" spc="45" i="1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340" i="1">
                <a:solidFill>
                  <a:srgbClr val="007F00"/>
                </a:solidFill>
                <a:latin typeface="Arial"/>
                <a:cs typeface="Arial"/>
              </a:rPr>
              <a:t>×</a:t>
            </a:r>
            <a:r>
              <a:rPr dirty="0" sz="1700" spc="-95" i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700" spc="70" i="1">
                <a:solidFill>
                  <a:srgbClr val="007F00"/>
                </a:solidFill>
                <a:latin typeface="LM Sans 17"/>
                <a:cs typeface="LM Sans 17"/>
              </a:rPr>
              <a:t>D</a:t>
            </a:r>
            <a:r>
              <a:rPr dirty="0" sz="1700" spc="70">
                <a:solidFill>
                  <a:srgbClr val="007F00"/>
                </a:solidFill>
                <a:latin typeface="LM Sans 17"/>
                <a:cs typeface="LM Sans 17"/>
              </a:rPr>
              <a:t>)</a:t>
            </a:r>
            <a:endParaRPr sz="1700">
              <a:latin typeface="LM Sans 17"/>
              <a:cs typeface="LM Sans 1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0774" y="680707"/>
            <a:ext cx="4006850" cy="2311400"/>
            <a:chOff x="300774" y="680707"/>
            <a:chExt cx="4006850" cy="2311400"/>
          </a:xfrm>
        </p:grpSpPr>
        <p:sp>
          <p:nvSpPr>
            <p:cNvPr id="5" name="object 5"/>
            <p:cNvSpPr/>
            <p:nvPr/>
          </p:nvSpPr>
          <p:spPr>
            <a:xfrm>
              <a:off x="300774" y="680707"/>
              <a:ext cx="4006850" cy="2311400"/>
            </a:xfrm>
            <a:custGeom>
              <a:avLst/>
              <a:gdLst/>
              <a:ahLst/>
              <a:cxnLst/>
              <a:rect l="l" t="t" r="r" b="b"/>
              <a:pathLst>
                <a:path w="4006850" h="2311400">
                  <a:moveTo>
                    <a:pt x="4006443" y="0"/>
                  </a:moveTo>
                  <a:lnTo>
                    <a:pt x="0" y="0"/>
                  </a:lnTo>
                  <a:lnTo>
                    <a:pt x="0" y="2311107"/>
                  </a:lnTo>
                  <a:lnTo>
                    <a:pt x="4006443" y="2311107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2723" y="904760"/>
              <a:ext cx="324485" cy="810260"/>
            </a:xfrm>
            <a:custGeom>
              <a:avLst/>
              <a:gdLst/>
              <a:ahLst/>
              <a:cxnLst/>
              <a:rect l="l" t="t" r="r" b="b"/>
              <a:pathLst>
                <a:path w="324484" h="810260">
                  <a:moveTo>
                    <a:pt x="0" y="809802"/>
                  </a:moveTo>
                  <a:lnTo>
                    <a:pt x="0" y="0"/>
                  </a:lnTo>
                  <a:lnTo>
                    <a:pt x="323922" y="0"/>
                  </a:lnTo>
                  <a:lnTo>
                    <a:pt x="323922" y="809802"/>
                  </a:lnTo>
                  <a:lnTo>
                    <a:pt x="0" y="809802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42723" y="904760"/>
              <a:ext cx="324485" cy="810260"/>
            </a:xfrm>
            <a:custGeom>
              <a:avLst/>
              <a:gdLst/>
              <a:ahLst/>
              <a:cxnLst/>
              <a:rect l="l" t="t" r="r" b="b"/>
              <a:pathLst>
                <a:path w="324484" h="810260">
                  <a:moveTo>
                    <a:pt x="0" y="809802"/>
                  </a:moveTo>
                  <a:lnTo>
                    <a:pt x="0" y="0"/>
                  </a:lnTo>
                  <a:lnTo>
                    <a:pt x="323922" y="0"/>
                  </a:lnTo>
                  <a:lnTo>
                    <a:pt x="323922" y="809802"/>
                  </a:lnTo>
                  <a:lnTo>
                    <a:pt x="0" y="80980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44589" y="1147699"/>
              <a:ext cx="16510" cy="324485"/>
            </a:xfrm>
            <a:custGeom>
              <a:avLst/>
              <a:gdLst/>
              <a:ahLst/>
              <a:cxnLst/>
              <a:rect l="l" t="t" r="r" b="b"/>
              <a:pathLst>
                <a:path w="16509" h="324484">
                  <a:moveTo>
                    <a:pt x="0" y="323926"/>
                  </a:moveTo>
                  <a:lnTo>
                    <a:pt x="0" y="0"/>
                  </a:lnTo>
                  <a:lnTo>
                    <a:pt x="16196" y="0"/>
                  </a:lnTo>
                  <a:lnTo>
                    <a:pt x="16196" y="323926"/>
                  </a:lnTo>
                  <a:lnTo>
                    <a:pt x="0" y="323926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44589" y="1147699"/>
              <a:ext cx="16510" cy="324485"/>
            </a:xfrm>
            <a:custGeom>
              <a:avLst/>
              <a:gdLst/>
              <a:ahLst/>
              <a:cxnLst/>
              <a:rect l="l" t="t" r="r" b="b"/>
              <a:pathLst>
                <a:path w="16509" h="324484">
                  <a:moveTo>
                    <a:pt x="0" y="323926"/>
                  </a:moveTo>
                  <a:lnTo>
                    <a:pt x="0" y="0"/>
                  </a:lnTo>
                  <a:lnTo>
                    <a:pt x="16196" y="0"/>
                  </a:lnTo>
                  <a:lnTo>
                    <a:pt x="16196" y="323926"/>
                  </a:lnTo>
                  <a:lnTo>
                    <a:pt x="0" y="323926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38706" y="1301572"/>
              <a:ext cx="162560" cy="16510"/>
            </a:xfrm>
            <a:custGeom>
              <a:avLst/>
              <a:gdLst/>
              <a:ahLst/>
              <a:cxnLst/>
              <a:rect l="l" t="t" r="r" b="b"/>
              <a:pathLst>
                <a:path w="162560" h="16509">
                  <a:moveTo>
                    <a:pt x="0" y="16192"/>
                  </a:moveTo>
                  <a:lnTo>
                    <a:pt x="0" y="0"/>
                  </a:lnTo>
                  <a:lnTo>
                    <a:pt x="161963" y="0"/>
                  </a:lnTo>
                  <a:lnTo>
                    <a:pt x="161963" y="16192"/>
                  </a:lnTo>
                  <a:lnTo>
                    <a:pt x="0" y="16192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38706" y="1301572"/>
              <a:ext cx="162560" cy="16510"/>
            </a:xfrm>
            <a:custGeom>
              <a:avLst/>
              <a:gdLst/>
              <a:ahLst/>
              <a:cxnLst/>
              <a:rect l="l" t="t" r="r" b="b"/>
              <a:pathLst>
                <a:path w="162560" h="16509">
                  <a:moveTo>
                    <a:pt x="0" y="16192"/>
                  </a:moveTo>
                  <a:lnTo>
                    <a:pt x="0" y="0"/>
                  </a:lnTo>
                  <a:lnTo>
                    <a:pt x="161963" y="0"/>
                  </a:lnTo>
                  <a:lnTo>
                    <a:pt x="161963" y="16192"/>
                  </a:lnTo>
                  <a:lnTo>
                    <a:pt x="0" y="1619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486888" y="1228686"/>
              <a:ext cx="1619885" cy="162560"/>
            </a:xfrm>
            <a:custGeom>
              <a:avLst/>
              <a:gdLst/>
              <a:ahLst/>
              <a:cxnLst/>
              <a:rect l="l" t="t" r="r" b="b"/>
              <a:pathLst>
                <a:path w="1619885" h="162559">
                  <a:moveTo>
                    <a:pt x="0" y="161963"/>
                  </a:moveTo>
                  <a:lnTo>
                    <a:pt x="0" y="0"/>
                  </a:lnTo>
                  <a:lnTo>
                    <a:pt x="1619618" y="0"/>
                  </a:lnTo>
                  <a:lnTo>
                    <a:pt x="1619618" y="161963"/>
                  </a:lnTo>
                  <a:lnTo>
                    <a:pt x="0" y="161963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486888" y="1228686"/>
              <a:ext cx="1619885" cy="162560"/>
            </a:xfrm>
            <a:custGeom>
              <a:avLst/>
              <a:gdLst/>
              <a:ahLst/>
              <a:cxnLst/>
              <a:rect l="l" t="t" r="r" b="b"/>
              <a:pathLst>
                <a:path w="1619885" h="162559">
                  <a:moveTo>
                    <a:pt x="0" y="161963"/>
                  </a:moveTo>
                  <a:lnTo>
                    <a:pt x="0" y="0"/>
                  </a:lnTo>
                  <a:lnTo>
                    <a:pt x="1619618" y="0"/>
                  </a:lnTo>
                  <a:lnTo>
                    <a:pt x="1619618" y="161963"/>
                  </a:lnTo>
                  <a:lnTo>
                    <a:pt x="0" y="161963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212871" y="1761258"/>
            <a:ext cx="1536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 i="1">
                <a:latin typeface="LM Sans 12"/>
                <a:cs typeface="LM Sans 12"/>
              </a:rPr>
              <a:t>D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55620" y="1912046"/>
            <a:ext cx="68262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latin typeface="Trebuchet MS"/>
                <a:cs typeface="Trebuchet MS"/>
              </a:rPr>
              <a:t>10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190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100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6121" y="1160345"/>
            <a:ext cx="6534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98475" algn="l"/>
              </a:tabLst>
            </a:pP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295" i="1">
                <a:latin typeface="Arial"/>
                <a:cs typeface="Arial"/>
              </a:rPr>
              <a:t>	</a:t>
            </a:r>
            <a:r>
              <a:rPr dirty="0" sz="1400" spc="295" i="1">
                <a:latin typeface="Arial"/>
                <a:cs typeface="Arial"/>
              </a:rPr>
              <a:t>×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60117" y="1160345"/>
            <a:ext cx="1670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95" i="1">
                <a:latin typeface="Arial"/>
                <a:cs typeface="Arial"/>
              </a:rPr>
              <a:t>×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7034" y="1761258"/>
            <a:ext cx="1767205" cy="9448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30480">
              <a:lnSpc>
                <a:spcPts val="1435"/>
              </a:lnSpc>
              <a:spcBef>
                <a:spcPts val="135"/>
              </a:spcBef>
              <a:tabLst>
                <a:tab pos="670560" algn="l"/>
                <a:tab pos="1236345" algn="l"/>
              </a:tabLst>
            </a:pPr>
            <a:r>
              <a:rPr dirty="0" sz="1400" spc="20" i="1">
                <a:latin typeface="LM Sans 12"/>
                <a:cs typeface="LM Sans 12"/>
              </a:rPr>
              <a:t>A	B	C</a:t>
            </a:r>
            <a:endParaRPr sz="1400">
              <a:latin typeface="LM Sans 12"/>
              <a:cs typeface="LM Sans 12"/>
            </a:endParaRPr>
          </a:p>
          <a:p>
            <a:pPr algn="ctr">
              <a:lnSpc>
                <a:spcPts val="1435"/>
              </a:lnSpc>
            </a:pPr>
            <a:r>
              <a:rPr dirty="0" sz="1400" spc="-55">
                <a:latin typeface="Trebuchet MS"/>
                <a:cs typeface="Trebuchet MS"/>
              </a:rPr>
              <a:t>50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20</a:t>
            </a:r>
            <a:r>
              <a:rPr dirty="0" sz="1400" spc="150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20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</a:t>
            </a:r>
            <a:r>
              <a:rPr dirty="0" sz="1400" spc="225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rebuchet MS"/>
              <a:cs typeface="Trebuchet MS"/>
            </a:endParaRPr>
          </a:p>
          <a:p>
            <a:pPr marL="40005">
              <a:lnSpc>
                <a:spcPct val="100000"/>
              </a:lnSpc>
            </a:pPr>
            <a:r>
              <a:rPr dirty="0" sz="1400" spc="-80">
                <a:latin typeface="Trebuchet MS"/>
                <a:cs typeface="Trebuchet MS"/>
              </a:rPr>
              <a:t>cost: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774" y="338988"/>
            <a:ext cx="4006850" cy="342265"/>
          </a:xfrm>
          <a:custGeom>
            <a:avLst/>
            <a:gdLst/>
            <a:ahLst/>
            <a:cxnLst/>
            <a:rect l="l" t="t" r="r" b="b"/>
            <a:pathLst>
              <a:path w="4006850" h="342265">
                <a:moveTo>
                  <a:pt x="0" y="341718"/>
                </a:moveTo>
                <a:lnTo>
                  <a:pt x="4006443" y="341718"/>
                </a:lnTo>
                <a:lnTo>
                  <a:pt x="4006443" y="0"/>
                </a:lnTo>
                <a:lnTo>
                  <a:pt x="0" y="0"/>
                </a:lnTo>
                <a:lnTo>
                  <a:pt x="0" y="341718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330639"/>
            <a:ext cx="263461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Example:</a:t>
            </a:r>
            <a:r>
              <a:rPr dirty="0" sz="1700" spc="170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(</a:t>
            </a:r>
            <a:r>
              <a:rPr dirty="0" sz="1700" spc="5" i="1">
                <a:solidFill>
                  <a:srgbClr val="007F00"/>
                </a:solidFill>
                <a:latin typeface="LM Sans 17"/>
                <a:cs typeface="LM Sans 17"/>
              </a:rPr>
              <a:t>A</a:t>
            </a:r>
            <a:r>
              <a:rPr dirty="0" sz="1700" spc="-155" i="1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340" i="1">
                <a:solidFill>
                  <a:srgbClr val="007F00"/>
                </a:solidFill>
                <a:latin typeface="Arial"/>
                <a:cs typeface="Arial"/>
              </a:rPr>
              <a:t>×</a:t>
            </a:r>
            <a:r>
              <a:rPr dirty="0" sz="1700" spc="-95" i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700" spc="80" i="1">
                <a:solidFill>
                  <a:srgbClr val="007F00"/>
                </a:solidFill>
                <a:latin typeface="LM Sans 17"/>
                <a:cs typeface="LM Sans 17"/>
              </a:rPr>
              <a:t>B</a:t>
            </a:r>
            <a:r>
              <a:rPr dirty="0" sz="1700" spc="80">
                <a:solidFill>
                  <a:srgbClr val="007F00"/>
                </a:solidFill>
                <a:latin typeface="LM Sans 17"/>
                <a:cs typeface="LM Sans 17"/>
              </a:rPr>
              <a:t>)</a:t>
            </a:r>
            <a:r>
              <a:rPr dirty="0" sz="1700" spc="-160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340" i="1">
                <a:solidFill>
                  <a:srgbClr val="007F00"/>
                </a:solidFill>
                <a:latin typeface="Arial"/>
                <a:cs typeface="Arial"/>
              </a:rPr>
              <a:t>×</a:t>
            </a:r>
            <a:r>
              <a:rPr dirty="0" sz="1700" spc="-95" i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(</a:t>
            </a:r>
            <a:r>
              <a:rPr dirty="0" sz="1700" spc="5" i="1">
                <a:solidFill>
                  <a:srgbClr val="007F00"/>
                </a:solidFill>
                <a:latin typeface="LM Sans 17"/>
                <a:cs typeface="LM Sans 17"/>
              </a:rPr>
              <a:t>C</a:t>
            </a:r>
            <a:r>
              <a:rPr dirty="0" sz="1700" spc="45" i="1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340" i="1">
                <a:solidFill>
                  <a:srgbClr val="007F00"/>
                </a:solidFill>
                <a:latin typeface="Arial"/>
                <a:cs typeface="Arial"/>
              </a:rPr>
              <a:t>×</a:t>
            </a:r>
            <a:r>
              <a:rPr dirty="0" sz="1700" spc="-95" i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700" spc="70" i="1">
                <a:solidFill>
                  <a:srgbClr val="007F00"/>
                </a:solidFill>
                <a:latin typeface="LM Sans 17"/>
                <a:cs typeface="LM Sans 17"/>
              </a:rPr>
              <a:t>D</a:t>
            </a:r>
            <a:r>
              <a:rPr dirty="0" sz="1700" spc="70">
                <a:solidFill>
                  <a:srgbClr val="007F00"/>
                </a:solidFill>
                <a:latin typeface="LM Sans 17"/>
                <a:cs typeface="LM Sans 17"/>
              </a:rPr>
              <a:t>)</a:t>
            </a:r>
            <a:endParaRPr sz="1700">
              <a:latin typeface="LM Sans 17"/>
              <a:cs typeface="LM Sans 1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0774" y="680707"/>
            <a:ext cx="4006850" cy="2311400"/>
            <a:chOff x="300774" y="680707"/>
            <a:chExt cx="4006850" cy="2311400"/>
          </a:xfrm>
        </p:grpSpPr>
        <p:sp>
          <p:nvSpPr>
            <p:cNvPr id="5" name="object 5"/>
            <p:cNvSpPr/>
            <p:nvPr/>
          </p:nvSpPr>
          <p:spPr>
            <a:xfrm>
              <a:off x="300774" y="680707"/>
              <a:ext cx="4006850" cy="2311400"/>
            </a:xfrm>
            <a:custGeom>
              <a:avLst/>
              <a:gdLst/>
              <a:ahLst/>
              <a:cxnLst/>
              <a:rect l="l" t="t" r="r" b="b"/>
              <a:pathLst>
                <a:path w="4006850" h="2311400">
                  <a:moveTo>
                    <a:pt x="4006443" y="0"/>
                  </a:moveTo>
                  <a:lnTo>
                    <a:pt x="0" y="0"/>
                  </a:lnTo>
                  <a:lnTo>
                    <a:pt x="0" y="2311107"/>
                  </a:lnTo>
                  <a:lnTo>
                    <a:pt x="4006443" y="2311107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0587" y="904760"/>
              <a:ext cx="16510" cy="810260"/>
            </a:xfrm>
            <a:custGeom>
              <a:avLst/>
              <a:gdLst/>
              <a:ahLst/>
              <a:cxnLst/>
              <a:rect l="l" t="t" r="r" b="b"/>
              <a:pathLst>
                <a:path w="16509" h="810260">
                  <a:moveTo>
                    <a:pt x="0" y="809802"/>
                  </a:moveTo>
                  <a:lnTo>
                    <a:pt x="0" y="0"/>
                  </a:lnTo>
                  <a:lnTo>
                    <a:pt x="16196" y="0"/>
                  </a:lnTo>
                  <a:lnTo>
                    <a:pt x="16196" y="809802"/>
                  </a:lnTo>
                  <a:lnTo>
                    <a:pt x="0" y="809802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20587" y="904760"/>
              <a:ext cx="16510" cy="810260"/>
            </a:xfrm>
            <a:custGeom>
              <a:avLst/>
              <a:gdLst/>
              <a:ahLst/>
              <a:cxnLst/>
              <a:rect l="l" t="t" r="r" b="b"/>
              <a:pathLst>
                <a:path w="16509" h="810260">
                  <a:moveTo>
                    <a:pt x="0" y="809802"/>
                  </a:moveTo>
                  <a:lnTo>
                    <a:pt x="0" y="0"/>
                  </a:lnTo>
                  <a:lnTo>
                    <a:pt x="16196" y="0"/>
                  </a:lnTo>
                  <a:lnTo>
                    <a:pt x="16196" y="809802"/>
                  </a:lnTo>
                  <a:lnTo>
                    <a:pt x="0" y="80980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78891" y="1753664"/>
            <a:ext cx="4845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 i="1">
                <a:latin typeface="LM Sans 12"/>
                <a:cs typeface="LM Sans 12"/>
              </a:rPr>
              <a:t>A</a:t>
            </a:r>
            <a:r>
              <a:rPr dirty="0" sz="1400" spc="-185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110" i="1">
                <a:latin typeface="Arial"/>
                <a:cs typeface="Arial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B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4433" y="1912046"/>
            <a:ext cx="50863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latin typeface="Trebuchet MS"/>
                <a:cs typeface="Trebuchet MS"/>
              </a:rPr>
              <a:t>50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195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29706" y="1219687"/>
            <a:ext cx="2286000" cy="180340"/>
            <a:chOff x="1829706" y="1219687"/>
            <a:chExt cx="2286000" cy="180340"/>
          </a:xfrm>
        </p:grpSpPr>
        <p:sp>
          <p:nvSpPr>
            <p:cNvPr id="11" name="object 11"/>
            <p:cNvSpPr/>
            <p:nvPr/>
          </p:nvSpPr>
          <p:spPr>
            <a:xfrm>
              <a:off x="1838706" y="1301572"/>
              <a:ext cx="162560" cy="16510"/>
            </a:xfrm>
            <a:custGeom>
              <a:avLst/>
              <a:gdLst/>
              <a:ahLst/>
              <a:cxnLst/>
              <a:rect l="l" t="t" r="r" b="b"/>
              <a:pathLst>
                <a:path w="162560" h="16509">
                  <a:moveTo>
                    <a:pt x="0" y="16192"/>
                  </a:moveTo>
                  <a:lnTo>
                    <a:pt x="0" y="0"/>
                  </a:lnTo>
                  <a:lnTo>
                    <a:pt x="161963" y="0"/>
                  </a:lnTo>
                  <a:lnTo>
                    <a:pt x="161963" y="16192"/>
                  </a:lnTo>
                  <a:lnTo>
                    <a:pt x="0" y="16192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38706" y="1301572"/>
              <a:ext cx="162560" cy="16510"/>
            </a:xfrm>
            <a:custGeom>
              <a:avLst/>
              <a:gdLst/>
              <a:ahLst/>
              <a:cxnLst/>
              <a:rect l="l" t="t" r="r" b="b"/>
              <a:pathLst>
                <a:path w="162560" h="16509">
                  <a:moveTo>
                    <a:pt x="0" y="16192"/>
                  </a:moveTo>
                  <a:lnTo>
                    <a:pt x="0" y="0"/>
                  </a:lnTo>
                  <a:lnTo>
                    <a:pt x="161963" y="0"/>
                  </a:lnTo>
                  <a:lnTo>
                    <a:pt x="161963" y="16192"/>
                  </a:lnTo>
                  <a:lnTo>
                    <a:pt x="0" y="1619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486888" y="1228687"/>
              <a:ext cx="1619885" cy="162560"/>
            </a:xfrm>
            <a:custGeom>
              <a:avLst/>
              <a:gdLst/>
              <a:ahLst/>
              <a:cxnLst/>
              <a:rect l="l" t="t" r="r" b="b"/>
              <a:pathLst>
                <a:path w="1619885" h="162559">
                  <a:moveTo>
                    <a:pt x="0" y="161963"/>
                  </a:moveTo>
                  <a:lnTo>
                    <a:pt x="0" y="0"/>
                  </a:lnTo>
                  <a:lnTo>
                    <a:pt x="1619618" y="0"/>
                  </a:lnTo>
                  <a:lnTo>
                    <a:pt x="1619618" y="161963"/>
                  </a:lnTo>
                  <a:lnTo>
                    <a:pt x="0" y="161963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486888" y="1228687"/>
              <a:ext cx="1619885" cy="162560"/>
            </a:xfrm>
            <a:custGeom>
              <a:avLst/>
              <a:gdLst/>
              <a:ahLst/>
              <a:cxnLst/>
              <a:rect l="l" t="t" r="r" b="b"/>
              <a:pathLst>
                <a:path w="1619885" h="162559">
                  <a:moveTo>
                    <a:pt x="0" y="161963"/>
                  </a:moveTo>
                  <a:lnTo>
                    <a:pt x="0" y="0"/>
                  </a:lnTo>
                  <a:lnTo>
                    <a:pt x="1619618" y="0"/>
                  </a:lnTo>
                  <a:lnTo>
                    <a:pt x="1619618" y="161963"/>
                  </a:lnTo>
                  <a:lnTo>
                    <a:pt x="0" y="161963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839010" y="1761258"/>
            <a:ext cx="13970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 i="1">
                <a:latin typeface="LM Sans 12"/>
                <a:cs typeface="LM Sans 12"/>
              </a:rPr>
              <a:t>C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65427" y="1912046"/>
            <a:ext cx="50863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latin typeface="Trebuchet MS"/>
                <a:cs typeface="Trebuchet MS"/>
              </a:rPr>
              <a:t>1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195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12871" y="1761258"/>
            <a:ext cx="1536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 i="1">
                <a:latin typeface="LM Sans 12"/>
                <a:cs typeface="LM Sans 12"/>
              </a:rPr>
              <a:t>D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55620" y="1912046"/>
            <a:ext cx="68262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latin typeface="Trebuchet MS"/>
                <a:cs typeface="Trebuchet MS"/>
              </a:rPr>
              <a:t>10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190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100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12125" y="1160345"/>
            <a:ext cx="1670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95" i="1">
                <a:latin typeface="Arial"/>
                <a:cs typeface="Arial"/>
              </a:rPr>
              <a:t>×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60117" y="1160345"/>
            <a:ext cx="1670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95" i="1">
                <a:latin typeface="Arial"/>
                <a:cs typeface="Arial"/>
              </a:rPr>
              <a:t>×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4848" y="2470439"/>
            <a:ext cx="11410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80">
                <a:latin typeface="Trebuchet MS"/>
                <a:cs typeface="Trebuchet MS"/>
              </a:rPr>
              <a:t>cost: </a:t>
            </a:r>
            <a:r>
              <a:rPr dirty="0" sz="1400" spc="-55">
                <a:latin typeface="Trebuchet MS"/>
                <a:cs typeface="Trebuchet MS"/>
              </a:rPr>
              <a:t>50 </a:t>
            </a:r>
            <a:r>
              <a:rPr dirty="0" sz="1400" spc="5" i="1">
                <a:latin typeface="Arial"/>
                <a:cs typeface="Arial"/>
              </a:rPr>
              <a:t>· </a:t>
            </a:r>
            <a:r>
              <a:rPr dirty="0" sz="1400" spc="-55">
                <a:latin typeface="Trebuchet MS"/>
                <a:cs typeface="Trebuchet MS"/>
              </a:rPr>
              <a:t>20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45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774" y="338988"/>
            <a:ext cx="4006850" cy="342265"/>
          </a:xfrm>
          <a:custGeom>
            <a:avLst/>
            <a:gdLst/>
            <a:ahLst/>
            <a:cxnLst/>
            <a:rect l="l" t="t" r="r" b="b"/>
            <a:pathLst>
              <a:path w="4006850" h="342265">
                <a:moveTo>
                  <a:pt x="0" y="341718"/>
                </a:moveTo>
                <a:lnTo>
                  <a:pt x="4006443" y="341718"/>
                </a:lnTo>
                <a:lnTo>
                  <a:pt x="4006443" y="0"/>
                </a:lnTo>
                <a:lnTo>
                  <a:pt x="0" y="0"/>
                </a:lnTo>
                <a:lnTo>
                  <a:pt x="0" y="341718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330639"/>
            <a:ext cx="263461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Example:</a:t>
            </a:r>
            <a:r>
              <a:rPr dirty="0" sz="1700" spc="170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(</a:t>
            </a:r>
            <a:r>
              <a:rPr dirty="0" sz="1700" spc="5" i="1">
                <a:solidFill>
                  <a:srgbClr val="007F00"/>
                </a:solidFill>
                <a:latin typeface="LM Sans 17"/>
                <a:cs typeface="LM Sans 17"/>
              </a:rPr>
              <a:t>A</a:t>
            </a:r>
            <a:r>
              <a:rPr dirty="0" sz="1700" spc="-155" i="1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340" i="1">
                <a:solidFill>
                  <a:srgbClr val="007F00"/>
                </a:solidFill>
                <a:latin typeface="Arial"/>
                <a:cs typeface="Arial"/>
              </a:rPr>
              <a:t>×</a:t>
            </a:r>
            <a:r>
              <a:rPr dirty="0" sz="1700" spc="-95" i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700" spc="80" i="1">
                <a:solidFill>
                  <a:srgbClr val="007F00"/>
                </a:solidFill>
                <a:latin typeface="LM Sans 17"/>
                <a:cs typeface="LM Sans 17"/>
              </a:rPr>
              <a:t>B</a:t>
            </a:r>
            <a:r>
              <a:rPr dirty="0" sz="1700" spc="80">
                <a:solidFill>
                  <a:srgbClr val="007F00"/>
                </a:solidFill>
                <a:latin typeface="LM Sans 17"/>
                <a:cs typeface="LM Sans 17"/>
              </a:rPr>
              <a:t>)</a:t>
            </a:r>
            <a:r>
              <a:rPr dirty="0" sz="1700" spc="-160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340" i="1">
                <a:solidFill>
                  <a:srgbClr val="007F00"/>
                </a:solidFill>
                <a:latin typeface="Arial"/>
                <a:cs typeface="Arial"/>
              </a:rPr>
              <a:t>×</a:t>
            </a:r>
            <a:r>
              <a:rPr dirty="0" sz="1700" spc="-95" i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(</a:t>
            </a:r>
            <a:r>
              <a:rPr dirty="0" sz="1700" spc="5" i="1">
                <a:solidFill>
                  <a:srgbClr val="007F00"/>
                </a:solidFill>
                <a:latin typeface="LM Sans 17"/>
                <a:cs typeface="LM Sans 17"/>
              </a:rPr>
              <a:t>C</a:t>
            </a:r>
            <a:r>
              <a:rPr dirty="0" sz="1700" spc="45" i="1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340" i="1">
                <a:solidFill>
                  <a:srgbClr val="007F00"/>
                </a:solidFill>
                <a:latin typeface="Arial"/>
                <a:cs typeface="Arial"/>
              </a:rPr>
              <a:t>×</a:t>
            </a:r>
            <a:r>
              <a:rPr dirty="0" sz="1700" spc="-95" i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700" spc="70" i="1">
                <a:solidFill>
                  <a:srgbClr val="007F00"/>
                </a:solidFill>
                <a:latin typeface="LM Sans 17"/>
                <a:cs typeface="LM Sans 17"/>
              </a:rPr>
              <a:t>D</a:t>
            </a:r>
            <a:r>
              <a:rPr dirty="0" sz="1700" spc="70">
                <a:solidFill>
                  <a:srgbClr val="007F00"/>
                </a:solidFill>
                <a:latin typeface="LM Sans 17"/>
                <a:cs typeface="LM Sans 17"/>
              </a:rPr>
              <a:t>)</a:t>
            </a:r>
            <a:endParaRPr sz="1700">
              <a:latin typeface="LM Sans 17"/>
              <a:cs typeface="LM Sans 1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0774" y="680707"/>
            <a:ext cx="4006850" cy="2311400"/>
            <a:chOff x="300774" y="680707"/>
            <a:chExt cx="4006850" cy="2311400"/>
          </a:xfrm>
        </p:grpSpPr>
        <p:sp>
          <p:nvSpPr>
            <p:cNvPr id="5" name="object 5"/>
            <p:cNvSpPr/>
            <p:nvPr/>
          </p:nvSpPr>
          <p:spPr>
            <a:xfrm>
              <a:off x="300774" y="680707"/>
              <a:ext cx="4006850" cy="2311400"/>
            </a:xfrm>
            <a:custGeom>
              <a:avLst/>
              <a:gdLst/>
              <a:ahLst/>
              <a:cxnLst/>
              <a:rect l="l" t="t" r="r" b="b"/>
              <a:pathLst>
                <a:path w="4006850" h="2311400">
                  <a:moveTo>
                    <a:pt x="4006443" y="0"/>
                  </a:moveTo>
                  <a:lnTo>
                    <a:pt x="0" y="0"/>
                  </a:lnTo>
                  <a:lnTo>
                    <a:pt x="0" y="2311107"/>
                  </a:lnTo>
                  <a:lnTo>
                    <a:pt x="4006443" y="2311107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0587" y="904760"/>
              <a:ext cx="16510" cy="810260"/>
            </a:xfrm>
            <a:custGeom>
              <a:avLst/>
              <a:gdLst/>
              <a:ahLst/>
              <a:cxnLst/>
              <a:rect l="l" t="t" r="r" b="b"/>
              <a:pathLst>
                <a:path w="16509" h="810260">
                  <a:moveTo>
                    <a:pt x="0" y="809802"/>
                  </a:moveTo>
                  <a:lnTo>
                    <a:pt x="0" y="0"/>
                  </a:lnTo>
                  <a:lnTo>
                    <a:pt x="16196" y="0"/>
                  </a:lnTo>
                  <a:lnTo>
                    <a:pt x="16196" y="809802"/>
                  </a:lnTo>
                  <a:lnTo>
                    <a:pt x="0" y="809802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20587" y="904760"/>
              <a:ext cx="16510" cy="810260"/>
            </a:xfrm>
            <a:custGeom>
              <a:avLst/>
              <a:gdLst/>
              <a:ahLst/>
              <a:cxnLst/>
              <a:rect l="l" t="t" r="r" b="b"/>
              <a:pathLst>
                <a:path w="16509" h="810260">
                  <a:moveTo>
                    <a:pt x="0" y="809802"/>
                  </a:moveTo>
                  <a:lnTo>
                    <a:pt x="0" y="0"/>
                  </a:lnTo>
                  <a:lnTo>
                    <a:pt x="16196" y="0"/>
                  </a:lnTo>
                  <a:lnTo>
                    <a:pt x="16196" y="809802"/>
                  </a:lnTo>
                  <a:lnTo>
                    <a:pt x="0" y="80980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78891" y="1753664"/>
            <a:ext cx="4845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 i="1">
                <a:latin typeface="LM Sans 12"/>
                <a:cs typeface="LM Sans 12"/>
              </a:rPr>
              <a:t>A</a:t>
            </a:r>
            <a:r>
              <a:rPr dirty="0" sz="1400" spc="-185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110" i="1">
                <a:latin typeface="Arial"/>
                <a:cs typeface="Arial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B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4433" y="1912046"/>
            <a:ext cx="50863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latin typeface="Trebuchet MS"/>
                <a:cs typeface="Trebuchet MS"/>
              </a:rPr>
              <a:t>50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195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53886" y="1292572"/>
            <a:ext cx="1637664" cy="34290"/>
            <a:chOff x="2153886" y="1292572"/>
            <a:chExt cx="1637664" cy="34290"/>
          </a:xfrm>
        </p:grpSpPr>
        <p:sp>
          <p:nvSpPr>
            <p:cNvPr id="11" name="object 11"/>
            <p:cNvSpPr/>
            <p:nvPr/>
          </p:nvSpPr>
          <p:spPr>
            <a:xfrm>
              <a:off x="2162886" y="1301572"/>
              <a:ext cx="1619885" cy="16510"/>
            </a:xfrm>
            <a:custGeom>
              <a:avLst/>
              <a:gdLst/>
              <a:ahLst/>
              <a:cxnLst/>
              <a:rect l="l" t="t" r="r" b="b"/>
              <a:pathLst>
                <a:path w="1619885" h="16509">
                  <a:moveTo>
                    <a:pt x="0" y="16192"/>
                  </a:moveTo>
                  <a:lnTo>
                    <a:pt x="0" y="0"/>
                  </a:lnTo>
                  <a:lnTo>
                    <a:pt x="1619618" y="0"/>
                  </a:lnTo>
                  <a:lnTo>
                    <a:pt x="1619618" y="16192"/>
                  </a:lnTo>
                  <a:lnTo>
                    <a:pt x="0" y="16192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162886" y="1301572"/>
              <a:ext cx="1619885" cy="16510"/>
            </a:xfrm>
            <a:custGeom>
              <a:avLst/>
              <a:gdLst/>
              <a:ahLst/>
              <a:cxnLst/>
              <a:rect l="l" t="t" r="r" b="b"/>
              <a:pathLst>
                <a:path w="1619885" h="16509">
                  <a:moveTo>
                    <a:pt x="0" y="16192"/>
                  </a:moveTo>
                  <a:lnTo>
                    <a:pt x="0" y="0"/>
                  </a:lnTo>
                  <a:lnTo>
                    <a:pt x="1619618" y="0"/>
                  </a:lnTo>
                  <a:lnTo>
                    <a:pt x="1619618" y="16192"/>
                  </a:lnTo>
                  <a:lnTo>
                    <a:pt x="0" y="1619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709570" y="1753664"/>
            <a:ext cx="51244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 i="1">
                <a:latin typeface="LM Sans 12"/>
                <a:cs typeface="LM Sans 12"/>
              </a:rPr>
              <a:t>C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145" i="1">
                <a:latin typeface="Arial"/>
                <a:cs typeface="Arial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D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5013" y="1912046"/>
            <a:ext cx="5956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latin typeface="Trebuchet MS"/>
                <a:cs typeface="Trebuchet MS"/>
              </a:rPr>
              <a:t>1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195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100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12125" y="1160345"/>
            <a:ext cx="1670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95" i="1">
                <a:latin typeface="Arial"/>
                <a:cs typeface="Arial"/>
              </a:rPr>
              <a:t>×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4848" y="2463480"/>
            <a:ext cx="21450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80">
                <a:latin typeface="Trebuchet MS"/>
                <a:cs typeface="Trebuchet MS"/>
              </a:rPr>
              <a:t>cost:</a:t>
            </a:r>
            <a:r>
              <a:rPr dirty="0" sz="1400" spc="175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50</a:t>
            </a:r>
            <a:r>
              <a:rPr dirty="0" sz="1400" spc="-105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20</a:t>
            </a:r>
            <a:r>
              <a:rPr dirty="0" sz="1400" spc="-105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</a:t>
            </a:r>
            <a:r>
              <a:rPr dirty="0" sz="1400" spc="-105">
                <a:latin typeface="Trebuchet MS"/>
                <a:cs typeface="Trebuchet MS"/>
              </a:rPr>
              <a:t> </a:t>
            </a:r>
            <a:r>
              <a:rPr dirty="0" sz="1400" spc="20">
                <a:latin typeface="LM Sans 12"/>
                <a:cs typeface="LM Sans 12"/>
              </a:rPr>
              <a:t>+</a:t>
            </a:r>
            <a:r>
              <a:rPr dirty="0" sz="1400" spc="-145">
                <a:latin typeface="LM Sans 12"/>
                <a:cs typeface="LM Sans 12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</a:t>
            </a:r>
            <a:r>
              <a:rPr dirty="0" sz="1400" spc="-105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10</a:t>
            </a:r>
            <a:r>
              <a:rPr dirty="0" sz="1400" spc="-105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100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8060" y="58134"/>
            <a:ext cx="59245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70">
                <a:solidFill>
                  <a:srgbClr val="3333B2"/>
                </a:solidFill>
              </a:rPr>
              <a:t>Hm...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94333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640" y="158860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83196" y="196394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193" y="0"/>
                </a:moveTo>
                <a:lnTo>
                  <a:pt x="0" y="0"/>
                </a:lnTo>
                <a:lnTo>
                  <a:pt x="0" y="101193"/>
                </a:lnTo>
                <a:lnTo>
                  <a:pt x="101193" y="101193"/>
                </a:lnTo>
                <a:lnTo>
                  <a:pt x="10119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83196" y="214106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193" y="0"/>
                </a:moveTo>
                <a:lnTo>
                  <a:pt x="0" y="0"/>
                </a:lnTo>
                <a:lnTo>
                  <a:pt x="0" y="101193"/>
                </a:lnTo>
                <a:lnTo>
                  <a:pt x="101193" y="101193"/>
                </a:lnTo>
                <a:lnTo>
                  <a:pt x="10119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66000" y="827389"/>
            <a:ext cx="3492500" cy="144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0800" marR="92710">
              <a:lnSpc>
                <a:spcPct val="100800"/>
              </a:lnSpc>
              <a:spcBef>
                <a:spcPts val="120"/>
              </a:spcBef>
            </a:pPr>
            <a:r>
              <a:rPr dirty="0" sz="1400" spc="-5">
                <a:latin typeface="Trebuchet MS"/>
                <a:cs typeface="Trebuchet MS"/>
              </a:rPr>
              <a:t>But </a:t>
            </a:r>
            <a:r>
              <a:rPr dirty="0" sz="1400" spc="-75">
                <a:latin typeface="Trebuchet MS"/>
                <a:cs typeface="Trebuchet MS"/>
              </a:rPr>
              <a:t>do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95">
                <a:latin typeface="Trebuchet MS"/>
                <a:cs typeface="Trebuchet MS"/>
              </a:rPr>
              <a:t>really </a:t>
            </a:r>
            <a:r>
              <a:rPr dirty="0" sz="1400" spc="-120">
                <a:latin typeface="Trebuchet MS"/>
                <a:cs typeface="Trebuchet MS"/>
              </a:rPr>
              <a:t>need </a:t>
            </a:r>
            <a:r>
              <a:rPr dirty="0" sz="1400" spc="-90">
                <a:latin typeface="Trebuchet MS"/>
                <a:cs typeface="Trebuchet MS"/>
              </a:rPr>
              <a:t>all </a:t>
            </a:r>
            <a:r>
              <a:rPr dirty="0" sz="1400" spc="-60">
                <a:latin typeface="Trebuchet MS"/>
                <a:cs typeface="Trebuchet MS"/>
              </a:rPr>
              <a:t>this </a:t>
            </a:r>
            <a:r>
              <a:rPr dirty="0" sz="1400" spc="-80">
                <a:latin typeface="Trebuchet MS"/>
                <a:cs typeface="Trebuchet MS"/>
              </a:rPr>
              <a:t>fancy </a:t>
            </a:r>
            <a:r>
              <a:rPr dirty="0" sz="1400" spc="-85">
                <a:latin typeface="Trebuchet MS"/>
                <a:cs typeface="Trebuchet MS"/>
              </a:rPr>
              <a:t>stuff  </a:t>
            </a:r>
            <a:r>
              <a:rPr dirty="0" sz="1400" spc="-80">
                <a:latin typeface="Trebuchet MS"/>
                <a:cs typeface="Trebuchet MS"/>
              </a:rPr>
              <a:t>(recursion, </a:t>
            </a:r>
            <a:r>
              <a:rPr dirty="0" sz="1400" spc="-90">
                <a:latin typeface="Trebuchet MS"/>
                <a:cs typeface="Trebuchet MS"/>
              </a:rPr>
              <a:t>memoization, </a:t>
            </a:r>
            <a:r>
              <a:rPr dirty="0" sz="1400" spc="-80">
                <a:latin typeface="Trebuchet MS"/>
                <a:cs typeface="Trebuchet MS"/>
              </a:rPr>
              <a:t>dictionaries)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85">
                <a:latin typeface="Trebuchet MS"/>
                <a:cs typeface="Trebuchet MS"/>
              </a:rPr>
              <a:t>solve  </a:t>
            </a:r>
            <a:r>
              <a:rPr dirty="0" sz="1400" spc="-60">
                <a:latin typeface="Trebuchet MS"/>
                <a:cs typeface="Trebuchet MS"/>
              </a:rPr>
              <a:t>this </a:t>
            </a:r>
            <a:r>
              <a:rPr dirty="0" sz="1400" spc="-90">
                <a:latin typeface="Trebuchet MS"/>
                <a:cs typeface="Trebuchet MS"/>
              </a:rPr>
              <a:t>simple</a:t>
            </a:r>
            <a:r>
              <a:rPr dirty="0" sz="1400" spc="114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problem?</a:t>
            </a:r>
            <a:endParaRPr sz="1400">
              <a:latin typeface="Trebuchet MS"/>
              <a:cs typeface="Trebuchet MS"/>
            </a:endParaRPr>
          </a:p>
          <a:p>
            <a:pPr marL="50800" marR="43180">
              <a:lnSpc>
                <a:spcPts val="1390"/>
              </a:lnSpc>
              <a:spcBef>
                <a:spcPts val="300"/>
              </a:spcBef>
            </a:pPr>
            <a:r>
              <a:rPr dirty="0" sz="1400" spc="-70">
                <a:latin typeface="Trebuchet MS"/>
                <a:cs typeface="Trebuchet MS"/>
              </a:rPr>
              <a:t>After </a:t>
            </a:r>
            <a:r>
              <a:rPr dirty="0" sz="1400" spc="-105">
                <a:latin typeface="Trebuchet MS"/>
                <a:cs typeface="Trebuchet MS"/>
              </a:rPr>
              <a:t>all, </a:t>
            </a:r>
            <a:r>
              <a:rPr dirty="0" sz="1400" spc="-60">
                <a:latin typeface="Trebuchet MS"/>
                <a:cs typeface="Trebuchet MS"/>
              </a:rPr>
              <a:t>this is </a:t>
            </a:r>
            <a:r>
              <a:rPr dirty="0" sz="1400" spc="-95">
                <a:latin typeface="Trebuchet MS"/>
                <a:cs typeface="Trebuchet MS"/>
              </a:rPr>
              <a:t>how </a:t>
            </a:r>
            <a:r>
              <a:rPr dirty="0" sz="1400" spc="-80">
                <a:latin typeface="Trebuchet MS"/>
                <a:cs typeface="Trebuchet MS"/>
              </a:rPr>
              <a:t>you </a:t>
            </a:r>
            <a:r>
              <a:rPr dirty="0" sz="1400" spc="-90">
                <a:latin typeface="Trebuchet MS"/>
                <a:cs typeface="Trebuchet MS"/>
              </a:rPr>
              <a:t>would </a:t>
            </a:r>
            <a:r>
              <a:rPr dirty="0" sz="1400" spc="-85">
                <a:latin typeface="Trebuchet MS"/>
                <a:cs typeface="Trebuchet MS"/>
              </a:rPr>
              <a:t>compute </a:t>
            </a:r>
            <a:r>
              <a:rPr dirty="0" sz="1400" spc="-20" i="1">
                <a:latin typeface="LM Sans 12"/>
                <a:cs typeface="LM Sans 12"/>
              </a:rPr>
              <a:t>F</a:t>
            </a:r>
            <a:r>
              <a:rPr dirty="0" baseline="-11111" sz="1500" spc="-30">
                <a:latin typeface="Arial"/>
                <a:cs typeface="Arial"/>
              </a:rPr>
              <a:t>5 </a:t>
            </a:r>
            <a:r>
              <a:rPr dirty="0" sz="1400" spc="-90">
                <a:latin typeface="Trebuchet MS"/>
                <a:cs typeface="Trebuchet MS"/>
              </a:rPr>
              <a:t>by  hand:</a:t>
            </a:r>
            <a:endParaRPr sz="1400">
              <a:latin typeface="Trebuchet MS"/>
              <a:cs typeface="Trebuchet MS"/>
            </a:endParaRPr>
          </a:p>
          <a:p>
            <a:pPr marL="240665">
              <a:lnSpc>
                <a:spcPts val="1415"/>
              </a:lnSpc>
              <a:spcBef>
                <a:spcPts val="120"/>
              </a:spcBef>
            </a:pPr>
            <a:r>
              <a:rPr dirty="0" sz="800" spc="-5">
                <a:solidFill>
                  <a:srgbClr val="FFFFFF"/>
                </a:solidFill>
                <a:latin typeface="LM Sans 8"/>
                <a:cs typeface="LM Sans 8"/>
              </a:rPr>
              <a:t>1   </a:t>
            </a:r>
            <a:r>
              <a:rPr dirty="0" sz="1200" spc="-5" i="1">
                <a:latin typeface="LM Sans 12"/>
                <a:cs typeface="LM Sans 12"/>
              </a:rPr>
              <a:t>F</a:t>
            </a:r>
            <a:r>
              <a:rPr dirty="0" baseline="-13888" sz="1200" spc="-7">
                <a:latin typeface="LM Sans 8"/>
                <a:cs typeface="LM Sans 8"/>
              </a:rPr>
              <a:t>0 </a:t>
            </a:r>
            <a:r>
              <a:rPr dirty="0" sz="1200" spc="-5">
                <a:latin typeface="LM Sans 12"/>
                <a:cs typeface="LM Sans 12"/>
              </a:rPr>
              <a:t>= </a:t>
            </a:r>
            <a:r>
              <a:rPr dirty="0" sz="1200" spc="-50">
                <a:latin typeface="Arial"/>
                <a:cs typeface="Arial"/>
              </a:rPr>
              <a:t>0, </a:t>
            </a:r>
            <a:r>
              <a:rPr dirty="0" sz="1200" spc="-5" i="1">
                <a:latin typeface="LM Sans 12"/>
                <a:cs typeface="LM Sans 12"/>
              </a:rPr>
              <a:t>F</a:t>
            </a:r>
            <a:r>
              <a:rPr dirty="0" baseline="-13888" sz="1200" spc="-7">
                <a:latin typeface="LM Sans 8"/>
                <a:cs typeface="LM Sans 8"/>
              </a:rPr>
              <a:t>1 </a:t>
            </a:r>
            <a:r>
              <a:rPr dirty="0" sz="1200" spc="-5">
                <a:latin typeface="LM Sans 12"/>
                <a:cs typeface="LM Sans 12"/>
              </a:rPr>
              <a:t>=</a:t>
            </a:r>
            <a:r>
              <a:rPr dirty="0" sz="1200" spc="165">
                <a:latin typeface="LM Sans 12"/>
                <a:cs typeface="LM Sans 12"/>
              </a:rPr>
              <a:t> </a:t>
            </a:r>
            <a:r>
              <a:rPr dirty="0" sz="1200" spc="-8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240665">
              <a:lnSpc>
                <a:spcPts val="1415"/>
              </a:lnSpc>
            </a:pPr>
            <a:r>
              <a:rPr dirty="0" sz="800" spc="-5">
                <a:solidFill>
                  <a:srgbClr val="FFFFFF"/>
                </a:solidFill>
                <a:latin typeface="LM Sans 8"/>
                <a:cs typeface="LM Sans 8"/>
              </a:rPr>
              <a:t>2   </a:t>
            </a:r>
            <a:r>
              <a:rPr dirty="0" sz="1200" spc="-5" i="1">
                <a:latin typeface="LM Sans 12"/>
                <a:cs typeface="LM Sans 12"/>
              </a:rPr>
              <a:t>F</a:t>
            </a:r>
            <a:r>
              <a:rPr dirty="0" baseline="-13888" sz="1200" spc="-7">
                <a:latin typeface="LM Sans 8"/>
                <a:cs typeface="LM Sans 8"/>
              </a:rPr>
              <a:t>2 </a:t>
            </a:r>
            <a:r>
              <a:rPr dirty="0" sz="1200" spc="-5">
                <a:latin typeface="LM Sans 12"/>
                <a:cs typeface="LM Sans 12"/>
              </a:rPr>
              <a:t>= </a:t>
            </a:r>
            <a:r>
              <a:rPr dirty="0" sz="1200" spc="-85">
                <a:latin typeface="Arial"/>
                <a:cs typeface="Arial"/>
              </a:rPr>
              <a:t>0 </a:t>
            </a:r>
            <a:r>
              <a:rPr dirty="0" sz="1200" spc="-5">
                <a:latin typeface="LM Sans 12"/>
                <a:cs typeface="LM Sans 12"/>
              </a:rPr>
              <a:t>+ </a:t>
            </a:r>
            <a:r>
              <a:rPr dirty="0" sz="1200" spc="-85">
                <a:latin typeface="Arial"/>
                <a:cs typeface="Arial"/>
              </a:rPr>
              <a:t>1 </a:t>
            </a:r>
            <a:r>
              <a:rPr dirty="0" sz="1200" spc="-5">
                <a:latin typeface="LM Sans 12"/>
                <a:cs typeface="LM Sans 12"/>
              </a:rPr>
              <a:t>=</a:t>
            </a:r>
            <a:r>
              <a:rPr dirty="0" sz="1200" spc="-75">
                <a:latin typeface="LM Sans 12"/>
                <a:cs typeface="LM Sans 12"/>
              </a:rPr>
              <a:t> </a:t>
            </a:r>
            <a:r>
              <a:rPr dirty="0" sz="1200" spc="-8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774" y="338988"/>
            <a:ext cx="4006850" cy="342265"/>
          </a:xfrm>
          <a:custGeom>
            <a:avLst/>
            <a:gdLst/>
            <a:ahLst/>
            <a:cxnLst/>
            <a:rect l="l" t="t" r="r" b="b"/>
            <a:pathLst>
              <a:path w="4006850" h="342265">
                <a:moveTo>
                  <a:pt x="0" y="341718"/>
                </a:moveTo>
                <a:lnTo>
                  <a:pt x="4006443" y="341718"/>
                </a:lnTo>
                <a:lnTo>
                  <a:pt x="4006443" y="0"/>
                </a:lnTo>
                <a:lnTo>
                  <a:pt x="0" y="0"/>
                </a:lnTo>
                <a:lnTo>
                  <a:pt x="0" y="341718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330639"/>
            <a:ext cx="263461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Example:</a:t>
            </a:r>
            <a:r>
              <a:rPr dirty="0" sz="1700" spc="170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(</a:t>
            </a:r>
            <a:r>
              <a:rPr dirty="0" sz="1700" spc="5" i="1">
                <a:solidFill>
                  <a:srgbClr val="007F00"/>
                </a:solidFill>
                <a:latin typeface="LM Sans 17"/>
                <a:cs typeface="LM Sans 17"/>
              </a:rPr>
              <a:t>A</a:t>
            </a:r>
            <a:r>
              <a:rPr dirty="0" sz="1700" spc="-155" i="1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340" i="1">
                <a:solidFill>
                  <a:srgbClr val="007F00"/>
                </a:solidFill>
                <a:latin typeface="Arial"/>
                <a:cs typeface="Arial"/>
              </a:rPr>
              <a:t>×</a:t>
            </a:r>
            <a:r>
              <a:rPr dirty="0" sz="1700" spc="-95" i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700" spc="80" i="1">
                <a:solidFill>
                  <a:srgbClr val="007F00"/>
                </a:solidFill>
                <a:latin typeface="LM Sans 17"/>
                <a:cs typeface="LM Sans 17"/>
              </a:rPr>
              <a:t>B</a:t>
            </a:r>
            <a:r>
              <a:rPr dirty="0" sz="1700" spc="80">
                <a:solidFill>
                  <a:srgbClr val="007F00"/>
                </a:solidFill>
                <a:latin typeface="LM Sans 17"/>
                <a:cs typeface="LM Sans 17"/>
              </a:rPr>
              <a:t>)</a:t>
            </a:r>
            <a:r>
              <a:rPr dirty="0" sz="1700" spc="-160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340" i="1">
                <a:solidFill>
                  <a:srgbClr val="007F00"/>
                </a:solidFill>
                <a:latin typeface="Arial"/>
                <a:cs typeface="Arial"/>
              </a:rPr>
              <a:t>×</a:t>
            </a:r>
            <a:r>
              <a:rPr dirty="0" sz="1700" spc="-95" i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(</a:t>
            </a:r>
            <a:r>
              <a:rPr dirty="0" sz="1700" spc="5" i="1">
                <a:solidFill>
                  <a:srgbClr val="007F00"/>
                </a:solidFill>
                <a:latin typeface="LM Sans 17"/>
                <a:cs typeface="LM Sans 17"/>
              </a:rPr>
              <a:t>C</a:t>
            </a:r>
            <a:r>
              <a:rPr dirty="0" sz="1700" spc="45" i="1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340" i="1">
                <a:solidFill>
                  <a:srgbClr val="007F00"/>
                </a:solidFill>
                <a:latin typeface="Arial"/>
                <a:cs typeface="Arial"/>
              </a:rPr>
              <a:t>×</a:t>
            </a:r>
            <a:r>
              <a:rPr dirty="0" sz="1700" spc="-95" i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700" spc="70" i="1">
                <a:solidFill>
                  <a:srgbClr val="007F00"/>
                </a:solidFill>
                <a:latin typeface="LM Sans 17"/>
                <a:cs typeface="LM Sans 17"/>
              </a:rPr>
              <a:t>D</a:t>
            </a:r>
            <a:r>
              <a:rPr dirty="0" sz="1700" spc="70">
                <a:solidFill>
                  <a:srgbClr val="007F00"/>
                </a:solidFill>
                <a:latin typeface="LM Sans 17"/>
                <a:cs typeface="LM Sans 17"/>
              </a:rPr>
              <a:t>)</a:t>
            </a:r>
            <a:endParaRPr sz="1700">
              <a:latin typeface="LM Sans 17"/>
              <a:cs typeface="LM Sans 1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0774" y="680707"/>
            <a:ext cx="4006850" cy="2311400"/>
            <a:chOff x="300774" y="680707"/>
            <a:chExt cx="4006850" cy="2311400"/>
          </a:xfrm>
        </p:grpSpPr>
        <p:sp>
          <p:nvSpPr>
            <p:cNvPr id="5" name="object 5"/>
            <p:cNvSpPr/>
            <p:nvPr/>
          </p:nvSpPr>
          <p:spPr>
            <a:xfrm>
              <a:off x="300774" y="680707"/>
              <a:ext cx="4006850" cy="2311400"/>
            </a:xfrm>
            <a:custGeom>
              <a:avLst/>
              <a:gdLst/>
              <a:ahLst/>
              <a:cxnLst/>
              <a:rect l="l" t="t" r="r" b="b"/>
              <a:pathLst>
                <a:path w="4006850" h="2311400">
                  <a:moveTo>
                    <a:pt x="4006443" y="0"/>
                  </a:moveTo>
                  <a:lnTo>
                    <a:pt x="0" y="0"/>
                  </a:lnTo>
                  <a:lnTo>
                    <a:pt x="0" y="2311107"/>
                  </a:lnTo>
                  <a:lnTo>
                    <a:pt x="4006443" y="2311107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52885" y="904760"/>
              <a:ext cx="1619885" cy="810260"/>
            </a:xfrm>
            <a:custGeom>
              <a:avLst/>
              <a:gdLst/>
              <a:ahLst/>
              <a:cxnLst/>
              <a:rect l="l" t="t" r="r" b="b"/>
              <a:pathLst>
                <a:path w="1619885" h="810260">
                  <a:moveTo>
                    <a:pt x="0" y="809802"/>
                  </a:moveTo>
                  <a:lnTo>
                    <a:pt x="0" y="0"/>
                  </a:lnTo>
                  <a:lnTo>
                    <a:pt x="1619613" y="0"/>
                  </a:lnTo>
                  <a:lnTo>
                    <a:pt x="1619613" y="809802"/>
                  </a:lnTo>
                  <a:lnTo>
                    <a:pt x="0" y="809802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52885" y="904760"/>
              <a:ext cx="1619885" cy="810260"/>
            </a:xfrm>
            <a:custGeom>
              <a:avLst/>
              <a:gdLst/>
              <a:ahLst/>
              <a:cxnLst/>
              <a:rect l="l" t="t" r="r" b="b"/>
              <a:pathLst>
                <a:path w="1619885" h="810260">
                  <a:moveTo>
                    <a:pt x="0" y="809802"/>
                  </a:moveTo>
                  <a:lnTo>
                    <a:pt x="0" y="0"/>
                  </a:lnTo>
                  <a:lnTo>
                    <a:pt x="1619613" y="0"/>
                  </a:lnTo>
                  <a:lnTo>
                    <a:pt x="1619613" y="809802"/>
                  </a:lnTo>
                  <a:lnTo>
                    <a:pt x="0" y="809802"/>
                  </a:lnTo>
                  <a:close/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34848" y="1753664"/>
            <a:ext cx="3766185" cy="9544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R="316230">
              <a:lnSpc>
                <a:spcPts val="1465"/>
              </a:lnSpc>
              <a:spcBef>
                <a:spcPts val="135"/>
              </a:spcBef>
            </a:pPr>
            <a:r>
              <a:rPr dirty="0" sz="1400" spc="20" i="1">
                <a:latin typeface="LM Sans 12"/>
                <a:cs typeface="LM Sans 12"/>
              </a:rPr>
              <a:t>A</a:t>
            </a:r>
            <a:r>
              <a:rPr dirty="0" sz="1400" spc="-145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B</a:t>
            </a:r>
            <a:r>
              <a:rPr dirty="0" sz="1400" spc="-25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C</a:t>
            </a:r>
            <a:r>
              <a:rPr dirty="0" sz="1400" spc="30" i="1">
                <a:latin typeface="LM Sans 12"/>
                <a:cs typeface="LM Sans 12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D</a:t>
            </a:r>
            <a:endParaRPr sz="1400">
              <a:latin typeface="LM Sans 12"/>
              <a:cs typeface="LM Sans 12"/>
            </a:endParaRPr>
          </a:p>
          <a:p>
            <a:pPr algn="ctr" marR="302895">
              <a:lnSpc>
                <a:spcPts val="1465"/>
              </a:lnSpc>
            </a:pPr>
            <a:r>
              <a:rPr dirty="0" sz="1400" spc="-55">
                <a:latin typeface="Trebuchet MS"/>
                <a:cs typeface="Trebuchet MS"/>
              </a:rPr>
              <a:t>50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125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100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80">
                <a:latin typeface="Trebuchet MS"/>
                <a:cs typeface="Trebuchet MS"/>
              </a:rPr>
              <a:t>cost:</a:t>
            </a:r>
            <a:r>
              <a:rPr dirty="0" sz="1400" spc="185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50</a:t>
            </a:r>
            <a:r>
              <a:rPr dirty="0" sz="1400" spc="-105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20</a:t>
            </a:r>
            <a:r>
              <a:rPr dirty="0" sz="1400" spc="-105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65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</a:t>
            </a:r>
            <a:r>
              <a:rPr dirty="0" sz="1400" spc="-105">
                <a:latin typeface="Trebuchet MS"/>
                <a:cs typeface="Trebuchet MS"/>
              </a:rPr>
              <a:t> </a:t>
            </a:r>
            <a:r>
              <a:rPr dirty="0" sz="1400" spc="20">
                <a:latin typeface="LM Sans 12"/>
                <a:cs typeface="LM Sans 12"/>
              </a:rPr>
              <a:t>+</a:t>
            </a:r>
            <a:r>
              <a:rPr dirty="0" sz="1400" spc="-140">
                <a:latin typeface="LM Sans 12"/>
                <a:cs typeface="LM Sans 12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</a:t>
            </a:r>
            <a:r>
              <a:rPr dirty="0" sz="1400" spc="-105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10</a:t>
            </a:r>
            <a:r>
              <a:rPr dirty="0" sz="1400" spc="-100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100</a:t>
            </a:r>
            <a:r>
              <a:rPr dirty="0" sz="1400" spc="-105">
                <a:latin typeface="Trebuchet MS"/>
                <a:cs typeface="Trebuchet MS"/>
              </a:rPr>
              <a:t> </a:t>
            </a:r>
            <a:r>
              <a:rPr dirty="0" sz="1400" spc="20">
                <a:latin typeface="LM Sans 12"/>
                <a:cs typeface="LM Sans 12"/>
              </a:rPr>
              <a:t>+</a:t>
            </a:r>
            <a:r>
              <a:rPr dirty="0" sz="1400" spc="-140">
                <a:latin typeface="LM Sans 12"/>
                <a:cs typeface="LM Sans 12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50</a:t>
            </a:r>
            <a:r>
              <a:rPr dirty="0" sz="1400" spc="-105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</a:t>
            </a:r>
            <a:r>
              <a:rPr dirty="0" sz="1400" spc="-100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100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7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000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938" y="58134"/>
            <a:ext cx="279908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40">
                <a:solidFill>
                  <a:srgbClr val="3333B2"/>
                </a:solidFill>
              </a:rPr>
              <a:t>Order </a:t>
            </a:r>
            <a:r>
              <a:rPr dirty="0" sz="2050" spc="-130">
                <a:solidFill>
                  <a:srgbClr val="3333B2"/>
                </a:solidFill>
              </a:rPr>
              <a:t>as </a:t>
            </a:r>
            <a:r>
              <a:rPr dirty="0" sz="2050" spc="-160">
                <a:solidFill>
                  <a:srgbClr val="3333B2"/>
                </a:solidFill>
              </a:rPr>
              <a:t>a </a:t>
            </a:r>
            <a:r>
              <a:rPr dirty="0" sz="2050" spc="-125">
                <a:solidFill>
                  <a:srgbClr val="3333B2"/>
                </a:solidFill>
              </a:rPr>
              <a:t>Full </a:t>
            </a:r>
            <a:r>
              <a:rPr dirty="0" sz="2050" spc="-110">
                <a:solidFill>
                  <a:srgbClr val="3333B2"/>
                </a:solidFill>
              </a:rPr>
              <a:t>Binary</a:t>
            </a:r>
            <a:r>
              <a:rPr dirty="0" sz="2050" spc="150">
                <a:solidFill>
                  <a:srgbClr val="3333B2"/>
                </a:solidFill>
              </a:rPr>
              <a:t> </a:t>
            </a:r>
            <a:r>
              <a:rPr dirty="0" sz="2050" spc="-185">
                <a:solidFill>
                  <a:srgbClr val="3333B2"/>
                </a:solidFill>
              </a:rPr>
              <a:t>Tree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800998" y="804379"/>
            <a:ext cx="684530" cy="792480"/>
          </a:xfrm>
          <a:custGeom>
            <a:avLst/>
            <a:gdLst/>
            <a:ahLst/>
            <a:cxnLst/>
            <a:rect l="l" t="t" r="r" b="b"/>
            <a:pathLst>
              <a:path w="684530" h="792480">
                <a:moveTo>
                  <a:pt x="468005" y="125996"/>
                </a:moveTo>
                <a:lnTo>
                  <a:pt x="458104" y="76954"/>
                </a:lnTo>
                <a:lnTo>
                  <a:pt x="431101" y="36904"/>
                </a:lnTo>
                <a:lnTo>
                  <a:pt x="391050" y="9901"/>
                </a:lnTo>
                <a:lnTo>
                  <a:pt x="342005" y="0"/>
                </a:lnTo>
                <a:lnTo>
                  <a:pt x="292959" y="9901"/>
                </a:lnTo>
                <a:lnTo>
                  <a:pt x="252908" y="36904"/>
                </a:lnTo>
                <a:lnTo>
                  <a:pt x="225905" y="76954"/>
                </a:lnTo>
                <a:lnTo>
                  <a:pt x="216003" y="125996"/>
                </a:lnTo>
                <a:lnTo>
                  <a:pt x="225905" y="175046"/>
                </a:lnTo>
                <a:lnTo>
                  <a:pt x="252908" y="215099"/>
                </a:lnTo>
                <a:lnTo>
                  <a:pt x="292959" y="242104"/>
                </a:lnTo>
                <a:lnTo>
                  <a:pt x="342005" y="252006"/>
                </a:lnTo>
                <a:lnTo>
                  <a:pt x="391050" y="242104"/>
                </a:lnTo>
                <a:lnTo>
                  <a:pt x="431101" y="215099"/>
                </a:lnTo>
                <a:lnTo>
                  <a:pt x="458104" y="175046"/>
                </a:lnTo>
                <a:lnTo>
                  <a:pt x="468005" y="125996"/>
                </a:lnTo>
                <a:close/>
              </a:path>
              <a:path w="684530" h="792480">
                <a:moveTo>
                  <a:pt x="252002" y="666000"/>
                </a:moveTo>
                <a:lnTo>
                  <a:pt x="242101" y="616958"/>
                </a:lnTo>
                <a:lnTo>
                  <a:pt x="215098" y="576908"/>
                </a:lnTo>
                <a:lnTo>
                  <a:pt x="175046" y="549905"/>
                </a:lnTo>
                <a:lnTo>
                  <a:pt x="126001" y="540004"/>
                </a:lnTo>
                <a:lnTo>
                  <a:pt x="76955" y="549905"/>
                </a:lnTo>
                <a:lnTo>
                  <a:pt x="36904" y="576908"/>
                </a:lnTo>
                <a:lnTo>
                  <a:pt x="9901" y="616958"/>
                </a:lnTo>
                <a:lnTo>
                  <a:pt x="0" y="666000"/>
                </a:lnTo>
                <a:lnTo>
                  <a:pt x="9901" y="715050"/>
                </a:lnTo>
                <a:lnTo>
                  <a:pt x="36904" y="755103"/>
                </a:lnTo>
                <a:lnTo>
                  <a:pt x="76955" y="782108"/>
                </a:lnTo>
                <a:lnTo>
                  <a:pt x="126001" y="792010"/>
                </a:lnTo>
                <a:lnTo>
                  <a:pt x="175046" y="782108"/>
                </a:lnTo>
                <a:lnTo>
                  <a:pt x="215098" y="755103"/>
                </a:lnTo>
                <a:lnTo>
                  <a:pt x="242101" y="715050"/>
                </a:lnTo>
                <a:lnTo>
                  <a:pt x="252002" y="666000"/>
                </a:lnTo>
                <a:close/>
              </a:path>
              <a:path w="684530" h="792480">
                <a:moveTo>
                  <a:pt x="684009" y="666000"/>
                </a:moveTo>
                <a:lnTo>
                  <a:pt x="674108" y="616958"/>
                </a:lnTo>
                <a:lnTo>
                  <a:pt x="647105" y="576908"/>
                </a:lnTo>
                <a:lnTo>
                  <a:pt x="607053" y="549905"/>
                </a:lnTo>
                <a:lnTo>
                  <a:pt x="558008" y="540004"/>
                </a:lnTo>
                <a:lnTo>
                  <a:pt x="508962" y="549905"/>
                </a:lnTo>
                <a:lnTo>
                  <a:pt x="468911" y="576908"/>
                </a:lnTo>
                <a:lnTo>
                  <a:pt x="441909" y="616958"/>
                </a:lnTo>
                <a:lnTo>
                  <a:pt x="432007" y="666000"/>
                </a:lnTo>
                <a:lnTo>
                  <a:pt x="441909" y="715050"/>
                </a:lnTo>
                <a:lnTo>
                  <a:pt x="468911" y="755103"/>
                </a:lnTo>
                <a:lnTo>
                  <a:pt x="508962" y="782108"/>
                </a:lnTo>
                <a:lnTo>
                  <a:pt x="558008" y="792010"/>
                </a:lnTo>
                <a:lnTo>
                  <a:pt x="607053" y="782108"/>
                </a:lnTo>
                <a:lnTo>
                  <a:pt x="647105" y="755103"/>
                </a:lnTo>
                <a:lnTo>
                  <a:pt x="674108" y="715050"/>
                </a:lnTo>
                <a:lnTo>
                  <a:pt x="684009" y="666000"/>
                </a:lnTo>
                <a:close/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83639" y="1337955"/>
            <a:ext cx="1511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25">
                <a:latin typeface="Trebuchet MS"/>
                <a:cs typeface="Trebuchet MS"/>
              </a:rPr>
              <a:t>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7002" y="1884390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252002" y="126001"/>
                </a:moveTo>
                <a:lnTo>
                  <a:pt x="242100" y="76955"/>
                </a:lnTo>
                <a:lnTo>
                  <a:pt x="215098" y="36904"/>
                </a:lnTo>
                <a:lnTo>
                  <a:pt x="175047" y="9901"/>
                </a:lnTo>
                <a:lnTo>
                  <a:pt x="126001" y="0"/>
                </a:lnTo>
                <a:lnTo>
                  <a:pt x="76955" y="9901"/>
                </a:lnTo>
                <a:lnTo>
                  <a:pt x="36904" y="36904"/>
                </a:lnTo>
                <a:lnTo>
                  <a:pt x="9901" y="76955"/>
                </a:lnTo>
                <a:lnTo>
                  <a:pt x="0" y="126001"/>
                </a:lnTo>
                <a:lnTo>
                  <a:pt x="9901" y="175047"/>
                </a:lnTo>
                <a:lnTo>
                  <a:pt x="36904" y="215098"/>
                </a:lnTo>
                <a:lnTo>
                  <a:pt x="76955" y="242100"/>
                </a:lnTo>
                <a:lnTo>
                  <a:pt x="126001" y="252002"/>
                </a:lnTo>
                <a:lnTo>
                  <a:pt x="175047" y="242100"/>
                </a:lnTo>
                <a:lnTo>
                  <a:pt x="215098" y="215098"/>
                </a:lnTo>
                <a:lnTo>
                  <a:pt x="242100" y="175047"/>
                </a:lnTo>
                <a:lnTo>
                  <a:pt x="252002" y="126001"/>
                </a:lnTo>
                <a:close/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74839" y="1877959"/>
            <a:ext cx="13652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5">
                <a:latin typeface="Trebuchet MS"/>
                <a:cs typeface="Trebuchet MS"/>
              </a:rPr>
              <a:t>C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8992" y="1884390"/>
            <a:ext cx="684530" cy="792480"/>
          </a:xfrm>
          <a:custGeom>
            <a:avLst/>
            <a:gdLst/>
            <a:ahLst/>
            <a:cxnLst/>
            <a:rect l="l" t="t" r="r" b="b"/>
            <a:pathLst>
              <a:path w="684530" h="792480">
                <a:moveTo>
                  <a:pt x="468006" y="126001"/>
                </a:moveTo>
                <a:lnTo>
                  <a:pt x="458104" y="76955"/>
                </a:lnTo>
                <a:lnTo>
                  <a:pt x="431101" y="36904"/>
                </a:lnTo>
                <a:lnTo>
                  <a:pt x="391050" y="9901"/>
                </a:lnTo>
                <a:lnTo>
                  <a:pt x="342004" y="0"/>
                </a:lnTo>
                <a:lnTo>
                  <a:pt x="292958" y="9901"/>
                </a:lnTo>
                <a:lnTo>
                  <a:pt x="252907" y="36904"/>
                </a:lnTo>
                <a:lnTo>
                  <a:pt x="225904" y="76955"/>
                </a:lnTo>
                <a:lnTo>
                  <a:pt x="216003" y="126001"/>
                </a:lnTo>
                <a:lnTo>
                  <a:pt x="225904" y="175047"/>
                </a:lnTo>
                <a:lnTo>
                  <a:pt x="252907" y="215098"/>
                </a:lnTo>
                <a:lnTo>
                  <a:pt x="292958" y="242100"/>
                </a:lnTo>
                <a:lnTo>
                  <a:pt x="342004" y="252002"/>
                </a:lnTo>
                <a:lnTo>
                  <a:pt x="391050" y="242100"/>
                </a:lnTo>
                <a:lnTo>
                  <a:pt x="431101" y="215098"/>
                </a:lnTo>
                <a:lnTo>
                  <a:pt x="458104" y="175047"/>
                </a:lnTo>
                <a:lnTo>
                  <a:pt x="468006" y="126001"/>
                </a:lnTo>
                <a:close/>
              </a:path>
              <a:path w="684530" h="792480">
                <a:moveTo>
                  <a:pt x="252002" y="666008"/>
                </a:moveTo>
                <a:lnTo>
                  <a:pt x="242101" y="616962"/>
                </a:lnTo>
                <a:lnTo>
                  <a:pt x="215098" y="576911"/>
                </a:lnTo>
                <a:lnTo>
                  <a:pt x="175047" y="549908"/>
                </a:lnTo>
                <a:lnTo>
                  <a:pt x="126001" y="540006"/>
                </a:lnTo>
                <a:lnTo>
                  <a:pt x="76955" y="549908"/>
                </a:lnTo>
                <a:lnTo>
                  <a:pt x="36904" y="576911"/>
                </a:lnTo>
                <a:lnTo>
                  <a:pt x="9901" y="616962"/>
                </a:lnTo>
                <a:lnTo>
                  <a:pt x="0" y="666008"/>
                </a:lnTo>
                <a:lnTo>
                  <a:pt x="9901" y="715054"/>
                </a:lnTo>
                <a:lnTo>
                  <a:pt x="36904" y="755105"/>
                </a:lnTo>
                <a:lnTo>
                  <a:pt x="76955" y="782108"/>
                </a:lnTo>
                <a:lnTo>
                  <a:pt x="126001" y="792010"/>
                </a:lnTo>
                <a:lnTo>
                  <a:pt x="175047" y="782108"/>
                </a:lnTo>
                <a:lnTo>
                  <a:pt x="215098" y="755105"/>
                </a:lnTo>
                <a:lnTo>
                  <a:pt x="242101" y="715054"/>
                </a:lnTo>
                <a:lnTo>
                  <a:pt x="252002" y="666008"/>
                </a:lnTo>
                <a:close/>
              </a:path>
              <a:path w="684530" h="792480">
                <a:moveTo>
                  <a:pt x="684009" y="666008"/>
                </a:moveTo>
                <a:lnTo>
                  <a:pt x="674107" y="616962"/>
                </a:lnTo>
                <a:lnTo>
                  <a:pt x="647104" y="576911"/>
                </a:lnTo>
                <a:lnTo>
                  <a:pt x="607053" y="549908"/>
                </a:lnTo>
                <a:lnTo>
                  <a:pt x="558007" y="540006"/>
                </a:lnTo>
                <a:lnTo>
                  <a:pt x="508961" y="549908"/>
                </a:lnTo>
                <a:lnTo>
                  <a:pt x="468910" y="576911"/>
                </a:lnTo>
                <a:lnTo>
                  <a:pt x="441908" y="616962"/>
                </a:lnTo>
                <a:lnTo>
                  <a:pt x="432006" y="666008"/>
                </a:lnTo>
                <a:lnTo>
                  <a:pt x="441908" y="715054"/>
                </a:lnTo>
                <a:lnTo>
                  <a:pt x="468910" y="755105"/>
                </a:lnTo>
                <a:lnTo>
                  <a:pt x="508961" y="782108"/>
                </a:lnTo>
                <a:lnTo>
                  <a:pt x="558007" y="792010"/>
                </a:lnTo>
                <a:lnTo>
                  <a:pt x="607053" y="782108"/>
                </a:lnTo>
                <a:lnTo>
                  <a:pt x="647104" y="755105"/>
                </a:lnTo>
                <a:lnTo>
                  <a:pt x="674107" y="715054"/>
                </a:lnTo>
                <a:lnTo>
                  <a:pt x="684009" y="666008"/>
                </a:lnTo>
                <a:close/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24497" y="2417950"/>
            <a:ext cx="5734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44500" algn="l"/>
              </a:tabLst>
            </a:pPr>
            <a:r>
              <a:rPr dirty="0" sz="1400" spc="85">
                <a:latin typeface="Trebuchet MS"/>
                <a:cs typeface="Trebuchet MS"/>
              </a:rPr>
              <a:t>A</a:t>
            </a:r>
            <a:r>
              <a:rPr dirty="0" sz="1400" spc="85">
                <a:latin typeface="Trebuchet MS"/>
                <a:cs typeface="Trebuchet MS"/>
              </a:rPr>
              <a:t>	</a:t>
            </a:r>
            <a:r>
              <a:rPr dirty="0" sz="1400" spc="114">
                <a:latin typeface="Trebuchet MS"/>
                <a:cs typeface="Trebuchet MS"/>
              </a:rPr>
              <a:t>B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5294" y="1055725"/>
            <a:ext cx="763905" cy="1369060"/>
          </a:xfrm>
          <a:custGeom>
            <a:avLst/>
            <a:gdLst/>
            <a:ahLst/>
            <a:cxnLst/>
            <a:rect l="l" t="t" r="r" b="b"/>
            <a:pathLst>
              <a:path w="763905" h="1369060">
                <a:moveTo>
                  <a:pt x="547422" y="431"/>
                </a:moveTo>
                <a:lnTo>
                  <a:pt x="431862" y="289318"/>
                </a:lnTo>
              </a:path>
              <a:path w="763905" h="1369060">
                <a:moveTo>
                  <a:pt x="647881" y="0"/>
                </a:moveTo>
                <a:lnTo>
                  <a:pt x="763438" y="288886"/>
                </a:lnTo>
              </a:path>
              <a:path w="763905" h="1369060">
                <a:moveTo>
                  <a:pt x="432034" y="540435"/>
                </a:moveTo>
                <a:lnTo>
                  <a:pt x="547422" y="828890"/>
                </a:lnTo>
              </a:path>
              <a:path w="763905" h="1369060">
                <a:moveTo>
                  <a:pt x="331407" y="540435"/>
                </a:moveTo>
                <a:lnTo>
                  <a:pt x="216016" y="828890"/>
                </a:lnTo>
              </a:path>
              <a:path w="763905" h="1369060">
                <a:moveTo>
                  <a:pt x="115389" y="1080441"/>
                </a:moveTo>
                <a:lnTo>
                  <a:pt x="0" y="1368898"/>
                </a:lnTo>
              </a:path>
              <a:path w="763905" h="1369060">
                <a:moveTo>
                  <a:pt x="216014" y="1080441"/>
                </a:moveTo>
                <a:lnTo>
                  <a:pt x="331403" y="1368898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7992" y="2982057"/>
            <a:ext cx="104838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LM Sans 12"/>
                <a:cs typeface="LM Sans 12"/>
              </a:rPr>
              <a:t>((</a:t>
            </a:r>
            <a:r>
              <a:rPr dirty="0" sz="1000" i="1">
                <a:latin typeface="LM Sans 12"/>
                <a:cs typeface="LM Sans 12"/>
              </a:rPr>
              <a:t>A</a:t>
            </a:r>
            <a:r>
              <a:rPr dirty="0" sz="1000" spc="-120" i="1">
                <a:latin typeface="LM Sans 12"/>
                <a:cs typeface="LM Sans 12"/>
              </a:rPr>
              <a:t> </a:t>
            </a:r>
            <a:r>
              <a:rPr dirty="0" sz="1000" spc="195" i="1">
                <a:latin typeface="Arial"/>
                <a:cs typeface="Arial"/>
              </a:rPr>
              <a:t>×</a:t>
            </a:r>
            <a:r>
              <a:rPr dirty="0" sz="1000" spc="-65" i="1">
                <a:latin typeface="Arial"/>
                <a:cs typeface="Arial"/>
              </a:rPr>
              <a:t> </a:t>
            </a:r>
            <a:r>
              <a:rPr dirty="0" sz="1000" spc="40" i="1">
                <a:latin typeface="LM Sans 12"/>
                <a:cs typeface="LM Sans 12"/>
              </a:rPr>
              <a:t>B</a:t>
            </a:r>
            <a:r>
              <a:rPr dirty="0" sz="1000" spc="40">
                <a:latin typeface="LM Sans 12"/>
                <a:cs typeface="LM Sans 12"/>
              </a:rPr>
              <a:t>)</a:t>
            </a:r>
            <a:r>
              <a:rPr dirty="0" sz="1000" spc="-120">
                <a:latin typeface="LM Sans 12"/>
                <a:cs typeface="LM Sans 12"/>
              </a:rPr>
              <a:t> </a:t>
            </a:r>
            <a:r>
              <a:rPr dirty="0" sz="1000" spc="195" i="1">
                <a:latin typeface="Arial"/>
                <a:cs typeface="Arial"/>
              </a:rPr>
              <a:t>×</a:t>
            </a:r>
            <a:r>
              <a:rPr dirty="0" sz="1000" spc="-65" i="1">
                <a:latin typeface="Arial"/>
                <a:cs typeface="Arial"/>
              </a:rPr>
              <a:t> </a:t>
            </a:r>
            <a:r>
              <a:rPr dirty="0" sz="1000" i="1">
                <a:latin typeface="LM Sans 12"/>
                <a:cs typeface="LM Sans 12"/>
              </a:rPr>
              <a:t>C</a:t>
            </a:r>
            <a:r>
              <a:rPr dirty="0" sz="1000" spc="-215" i="1">
                <a:latin typeface="LM Sans 12"/>
                <a:cs typeface="LM Sans 12"/>
              </a:rPr>
              <a:t> </a:t>
            </a:r>
            <a:r>
              <a:rPr dirty="0" sz="1000">
                <a:latin typeface="LM Sans 12"/>
                <a:cs typeface="LM Sans 12"/>
              </a:rPr>
              <a:t>)</a:t>
            </a:r>
            <a:r>
              <a:rPr dirty="0" sz="1000" spc="-120">
                <a:latin typeface="LM Sans 12"/>
                <a:cs typeface="LM Sans 12"/>
              </a:rPr>
              <a:t> </a:t>
            </a:r>
            <a:r>
              <a:rPr dirty="0" sz="1000" spc="195" i="1">
                <a:latin typeface="Arial"/>
                <a:cs typeface="Arial"/>
              </a:rPr>
              <a:t>×</a:t>
            </a:r>
            <a:r>
              <a:rPr dirty="0" sz="1000" spc="-65" i="1">
                <a:latin typeface="Arial"/>
                <a:cs typeface="Arial"/>
              </a:rPr>
              <a:t> </a:t>
            </a:r>
            <a:r>
              <a:rPr dirty="0" sz="1000" i="1">
                <a:latin typeface="LM Sans 12"/>
                <a:cs typeface="LM Sans 12"/>
              </a:rPr>
              <a:t>D</a:t>
            </a:r>
            <a:endParaRPr sz="1000">
              <a:latin typeface="LM Sans 12"/>
              <a:cs typeface="LM Sans 1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09015" y="804379"/>
            <a:ext cx="684530" cy="792480"/>
          </a:xfrm>
          <a:custGeom>
            <a:avLst/>
            <a:gdLst/>
            <a:ahLst/>
            <a:cxnLst/>
            <a:rect l="l" t="t" r="r" b="b"/>
            <a:pathLst>
              <a:path w="684530" h="792480">
                <a:moveTo>
                  <a:pt x="468005" y="125996"/>
                </a:moveTo>
                <a:lnTo>
                  <a:pt x="458103" y="76954"/>
                </a:lnTo>
                <a:lnTo>
                  <a:pt x="431100" y="36904"/>
                </a:lnTo>
                <a:lnTo>
                  <a:pt x="391050" y="9901"/>
                </a:lnTo>
                <a:lnTo>
                  <a:pt x="342008" y="0"/>
                </a:lnTo>
                <a:lnTo>
                  <a:pt x="292958" y="9901"/>
                </a:lnTo>
                <a:lnTo>
                  <a:pt x="252905" y="36904"/>
                </a:lnTo>
                <a:lnTo>
                  <a:pt x="225901" y="76954"/>
                </a:lnTo>
                <a:lnTo>
                  <a:pt x="215999" y="125996"/>
                </a:lnTo>
                <a:lnTo>
                  <a:pt x="225901" y="175046"/>
                </a:lnTo>
                <a:lnTo>
                  <a:pt x="252905" y="215099"/>
                </a:lnTo>
                <a:lnTo>
                  <a:pt x="292958" y="242104"/>
                </a:lnTo>
                <a:lnTo>
                  <a:pt x="342008" y="252006"/>
                </a:lnTo>
                <a:lnTo>
                  <a:pt x="391050" y="242104"/>
                </a:lnTo>
                <a:lnTo>
                  <a:pt x="431100" y="215099"/>
                </a:lnTo>
                <a:lnTo>
                  <a:pt x="458103" y="175046"/>
                </a:lnTo>
                <a:lnTo>
                  <a:pt x="468005" y="125996"/>
                </a:lnTo>
                <a:close/>
              </a:path>
              <a:path w="684530" h="792480">
                <a:moveTo>
                  <a:pt x="684006" y="666000"/>
                </a:moveTo>
                <a:lnTo>
                  <a:pt x="674104" y="616958"/>
                </a:lnTo>
                <a:lnTo>
                  <a:pt x="647102" y="576908"/>
                </a:lnTo>
                <a:lnTo>
                  <a:pt x="607052" y="549905"/>
                </a:lnTo>
                <a:lnTo>
                  <a:pt x="558010" y="540004"/>
                </a:lnTo>
                <a:lnTo>
                  <a:pt x="508960" y="549905"/>
                </a:lnTo>
                <a:lnTo>
                  <a:pt x="468906" y="576908"/>
                </a:lnTo>
                <a:lnTo>
                  <a:pt x="441902" y="616958"/>
                </a:lnTo>
                <a:lnTo>
                  <a:pt x="432000" y="666000"/>
                </a:lnTo>
                <a:lnTo>
                  <a:pt x="441902" y="715050"/>
                </a:lnTo>
                <a:lnTo>
                  <a:pt x="468906" y="755103"/>
                </a:lnTo>
                <a:lnTo>
                  <a:pt x="508960" y="782108"/>
                </a:lnTo>
                <a:lnTo>
                  <a:pt x="558010" y="792010"/>
                </a:lnTo>
                <a:lnTo>
                  <a:pt x="607052" y="782108"/>
                </a:lnTo>
                <a:lnTo>
                  <a:pt x="647102" y="755103"/>
                </a:lnTo>
                <a:lnTo>
                  <a:pt x="674104" y="715050"/>
                </a:lnTo>
                <a:lnTo>
                  <a:pt x="684006" y="666000"/>
                </a:lnTo>
                <a:close/>
              </a:path>
              <a:path w="684530" h="792480">
                <a:moveTo>
                  <a:pt x="252003" y="666000"/>
                </a:moveTo>
                <a:lnTo>
                  <a:pt x="242101" y="616958"/>
                </a:lnTo>
                <a:lnTo>
                  <a:pt x="215098" y="576908"/>
                </a:lnTo>
                <a:lnTo>
                  <a:pt x="175047" y="549905"/>
                </a:lnTo>
                <a:lnTo>
                  <a:pt x="126001" y="540004"/>
                </a:lnTo>
                <a:lnTo>
                  <a:pt x="76955" y="549905"/>
                </a:lnTo>
                <a:lnTo>
                  <a:pt x="36904" y="576908"/>
                </a:lnTo>
                <a:lnTo>
                  <a:pt x="9901" y="616958"/>
                </a:lnTo>
                <a:lnTo>
                  <a:pt x="0" y="666000"/>
                </a:lnTo>
                <a:lnTo>
                  <a:pt x="9901" y="715050"/>
                </a:lnTo>
                <a:lnTo>
                  <a:pt x="36904" y="755103"/>
                </a:lnTo>
                <a:lnTo>
                  <a:pt x="76955" y="782108"/>
                </a:lnTo>
                <a:lnTo>
                  <a:pt x="126001" y="792010"/>
                </a:lnTo>
                <a:lnTo>
                  <a:pt x="175047" y="782108"/>
                </a:lnTo>
                <a:lnTo>
                  <a:pt x="215098" y="755103"/>
                </a:lnTo>
                <a:lnTo>
                  <a:pt x="242101" y="715050"/>
                </a:lnTo>
                <a:lnTo>
                  <a:pt x="252003" y="666000"/>
                </a:lnTo>
                <a:close/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864499" y="1337955"/>
            <a:ext cx="1416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85"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57030" y="1884390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251993" y="126001"/>
                </a:moveTo>
                <a:lnTo>
                  <a:pt x="242091" y="76955"/>
                </a:lnTo>
                <a:lnTo>
                  <a:pt x="215088" y="36904"/>
                </a:lnTo>
                <a:lnTo>
                  <a:pt x="175039" y="9901"/>
                </a:lnTo>
                <a:lnTo>
                  <a:pt x="125996" y="0"/>
                </a:lnTo>
                <a:lnTo>
                  <a:pt x="76948" y="9901"/>
                </a:lnTo>
                <a:lnTo>
                  <a:pt x="36899" y="36904"/>
                </a:lnTo>
                <a:lnTo>
                  <a:pt x="9900" y="76955"/>
                </a:lnTo>
                <a:lnTo>
                  <a:pt x="0" y="126001"/>
                </a:lnTo>
                <a:lnTo>
                  <a:pt x="9900" y="175047"/>
                </a:lnTo>
                <a:lnTo>
                  <a:pt x="36899" y="215098"/>
                </a:lnTo>
                <a:lnTo>
                  <a:pt x="76948" y="242100"/>
                </a:lnTo>
                <a:lnTo>
                  <a:pt x="125996" y="252002"/>
                </a:lnTo>
                <a:lnTo>
                  <a:pt x="175039" y="242100"/>
                </a:lnTo>
                <a:lnTo>
                  <a:pt x="215088" y="215098"/>
                </a:lnTo>
                <a:lnTo>
                  <a:pt x="242091" y="175047"/>
                </a:lnTo>
                <a:lnTo>
                  <a:pt x="251993" y="126001"/>
                </a:lnTo>
                <a:close/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507640" y="1877959"/>
            <a:ext cx="1511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25">
                <a:latin typeface="Trebuchet MS"/>
                <a:cs typeface="Trebuchet MS"/>
              </a:rPr>
              <a:t>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09015" y="1884390"/>
            <a:ext cx="684530" cy="792480"/>
          </a:xfrm>
          <a:custGeom>
            <a:avLst/>
            <a:gdLst/>
            <a:ahLst/>
            <a:cxnLst/>
            <a:rect l="l" t="t" r="r" b="b"/>
            <a:pathLst>
              <a:path w="684530" h="792480">
                <a:moveTo>
                  <a:pt x="468005" y="126001"/>
                </a:moveTo>
                <a:lnTo>
                  <a:pt x="458103" y="76955"/>
                </a:lnTo>
                <a:lnTo>
                  <a:pt x="431100" y="36904"/>
                </a:lnTo>
                <a:lnTo>
                  <a:pt x="391050" y="9901"/>
                </a:lnTo>
                <a:lnTo>
                  <a:pt x="342008" y="0"/>
                </a:lnTo>
                <a:lnTo>
                  <a:pt x="292958" y="9901"/>
                </a:lnTo>
                <a:lnTo>
                  <a:pt x="252905" y="36904"/>
                </a:lnTo>
                <a:lnTo>
                  <a:pt x="225901" y="76955"/>
                </a:lnTo>
                <a:lnTo>
                  <a:pt x="215999" y="126001"/>
                </a:lnTo>
                <a:lnTo>
                  <a:pt x="225901" y="175047"/>
                </a:lnTo>
                <a:lnTo>
                  <a:pt x="252905" y="215098"/>
                </a:lnTo>
                <a:lnTo>
                  <a:pt x="292958" y="242100"/>
                </a:lnTo>
                <a:lnTo>
                  <a:pt x="342008" y="252002"/>
                </a:lnTo>
                <a:lnTo>
                  <a:pt x="391050" y="242100"/>
                </a:lnTo>
                <a:lnTo>
                  <a:pt x="431100" y="215098"/>
                </a:lnTo>
                <a:lnTo>
                  <a:pt x="458103" y="175047"/>
                </a:lnTo>
                <a:lnTo>
                  <a:pt x="468005" y="126001"/>
                </a:lnTo>
                <a:close/>
              </a:path>
              <a:path w="684530" h="792480">
                <a:moveTo>
                  <a:pt x="252003" y="666008"/>
                </a:moveTo>
                <a:lnTo>
                  <a:pt x="242101" y="616962"/>
                </a:lnTo>
                <a:lnTo>
                  <a:pt x="215098" y="576911"/>
                </a:lnTo>
                <a:lnTo>
                  <a:pt x="175047" y="549908"/>
                </a:lnTo>
                <a:lnTo>
                  <a:pt x="126001" y="540006"/>
                </a:lnTo>
                <a:lnTo>
                  <a:pt x="76955" y="549908"/>
                </a:lnTo>
                <a:lnTo>
                  <a:pt x="36904" y="576911"/>
                </a:lnTo>
                <a:lnTo>
                  <a:pt x="9901" y="616962"/>
                </a:lnTo>
                <a:lnTo>
                  <a:pt x="0" y="666008"/>
                </a:lnTo>
                <a:lnTo>
                  <a:pt x="9901" y="715054"/>
                </a:lnTo>
                <a:lnTo>
                  <a:pt x="36904" y="755105"/>
                </a:lnTo>
                <a:lnTo>
                  <a:pt x="76955" y="782108"/>
                </a:lnTo>
                <a:lnTo>
                  <a:pt x="126001" y="792010"/>
                </a:lnTo>
                <a:lnTo>
                  <a:pt x="175047" y="782108"/>
                </a:lnTo>
                <a:lnTo>
                  <a:pt x="215098" y="755105"/>
                </a:lnTo>
                <a:lnTo>
                  <a:pt x="242101" y="715054"/>
                </a:lnTo>
                <a:lnTo>
                  <a:pt x="252003" y="666008"/>
                </a:lnTo>
                <a:close/>
              </a:path>
              <a:path w="684530" h="792480">
                <a:moveTo>
                  <a:pt x="684006" y="666008"/>
                </a:moveTo>
                <a:lnTo>
                  <a:pt x="674104" y="616962"/>
                </a:lnTo>
                <a:lnTo>
                  <a:pt x="647102" y="576911"/>
                </a:lnTo>
                <a:lnTo>
                  <a:pt x="607052" y="549908"/>
                </a:lnTo>
                <a:lnTo>
                  <a:pt x="558010" y="540006"/>
                </a:lnTo>
                <a:lnTo>
                  <a:pt x="508960" y="549908"/>
                </a:lnTo>
                <a:lnTo>
                  <a:pt x="468906" y="576911"/>
                </a:lnTo>
                <a:lnTo>
                  <a:pt x="441902" y="616962"/>
                </a:lnTo>
                <a:lnTo>
                  <a:pt x="432000" y="666008"/>
                </a:lnTo>
                <a:lnTo>
                  <a:pt x="441902" y="715054"/>
                </a:lnTo>
                <a:lnTo>
                  <a:pt x="468906" y="755105"/>
                </a:lnTo>
                <a:lnTo>
                  <a:pt x="508960" y="782108"/>
                </a:lnTo>
                <a:lnTo>
                  <a:pt x="558010" y="792010"/>
                </a:lnTo>
                <a:lnTo>
                  <a:pt x="607052" y="782108"/>
                </a:lnTo>
                <a:lnTo>
                  <a:pt x="647102" y="755105"/>
                </a:lnTo>
                <a:lnTo>
                  <a:pt x="674104" y="715054"/>
                </a:lnTo>
                <a:lnTo>
                  <a:pt x="684006" y="666008"/>
                </a:lnTo>
                <a:close/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864461" y="2417950"/>
            <a:ext cx="57086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46405" algn="l"/>
              </a:tabLst>
            </a:pPr>
            <a:r>
              <a:rPr dirty="0" sz="1400" spc="114">
                <a:latin typeface="Trebuchet MS"/>
                <a:cs typeface="Trebuchet MS"/>
              </a:rPr>
              <a:t>B</a:t>
            </a:r>
            <a:r>
              <a:rPr dirty="0" sz="1400" spc="114">
                <a:latin typeface="Trebuchet MS"/>
                <a:cs typeface="Trebuchet MS"/>
              </a:rPr>
              <a:t>	</a:t>
            </a:r>
            <a:r>
              <a:rPr dirty="0" sz="1400" spc="35">
                <a:latin typeface="Trebuchet MS"/>
                <a:cs typeface="Trebuchet MS"/>
              </a:rPr>
              <a:t>C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85314" y="1056157"/>
            <a:ext cx="548005" cy="1369060"/>
          </a:xfrm>
          <a:custGeom>
            <a:avLst/>
            <a:gdLst/>
            <a:ahLst/>
            <a:cxnLst/>
            <a:rect l="l" t="t" r="r" b="b"/>
            <a:pathLst>
              <a:path w="548005" h="1369060">
                <a:moveTo>
                  <a:pt x="216014" y="0"/>
                </a:moveTo>
                <a:lnTo>
                  <a:pt x="331406" y="288455"/>
                </a:lnTo>
              </a:path>
              <a:path w="548005" h="1369060">
                <a:moveTo>
                  <a:pt x="115392" y="0"/>
                </a:moveTo>
                <a:lnTo>
                  <a:pt x="0" y="288455"/>
                </a:lnTo>
              </a:path>
              <a:path w="548005" h="1369060">
                <a:moveTo>
                  <a:pt x="432041" y="540004"/>
                </a:moveTo>
                <a:lnTo>
                  <a:pt x="547420" y="828459"/>
                </a:lnTo>
              </a:path>
              <a:path w="548005" h="1369060">
                <a:moveTo>
                  <a:pt x="331406" y="540004"/>
                </a:moveTo>
                <a:lnTo>
                  <a:pt x="216026" y="828459"/>
                </a:lnTo>
              </a:path>
              <a:path w="548005" h="1369060">
                <a:moveTo>
                  <a:pt x="115392" y="1080009"/>
                </a:moveTo>
                <a:lnTo>
                  <a:pt x="0" y="1368466"/>
                </a:lnTo>
              </a:path>
              <a:path w="548005" h="1369060">
                <a:moveTo>
                  <a:pt x="216014" y="1080009"/>
                </a:moveTo>
                <a:lnTo>
                  <a:pt x="331406" y="1368466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65998" y="2982057"/>
            <a:ext cx="105791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i="1">
                <a:latin typeface="LM Sans 12"/>
                <a:cs typeface="LM Sans 12"/>
              </a:rPr>
              <a:t>A</a:t>
            </a:r>
            <a:r>
              <a:rPr dirty="0" sz="1000" spc="-120" i="1">
                <a:latin typeface="LM Sans 12"/>
                <a:cs typeface="LM Sans 12"/>
              </a:rPr>
              <a:t> </a:t>
            </a:r>
            <a:r>
              <a:rPr dirty="0" sz="1000" spc="195" i="1">
                <a:latin typeface="Arial"/>
                <a:cs typeface="Arial"/>
              </a:rPr>
              <a:t>×</a:t>
            </a:r>
            <a:r>
              <a:rPr dirty="0" sz="1000" spc="-65" i="1">
                <a:latin typeface="Arial"/>
                <a:cs typeface="Arial"/>
              </a:rPr>
              <a:t> </a:t>
            </a:r>
            <a:r>
              <a:rPr dirty="0" sz="1000">
                <a:latin typeface="LM Sans 12"/>
                <a:cs typeface="LM Sans 12"/>
              </a:rPr>
              <a:t>((</a:t>
            </a:r>
            <a:r>
              <a:rPr dirty="0" sz="1000" i="1">
                <a:latin typeface="LM Sans 12"/>
                <a:cs typeface="LM Sans 12"/>
              </a:rPr>
              <a:t>B</a:t>
            </a:r>
            <a:r>
              <a:rPr dirty="0" sz="1000" spc="-35" i="1">
                <a:latin typeface="LM Sans 12"/>
                <a:cs typeface="LM Sans 12"/>
              </a:rPr>
              <a:t> </a:t>
            </a:r>
            <a:r>
              <a:rPr dirty="0" sz="1000" spc="195" i="1">
                <a:latin typeface="Arial"/>
                <a:cs typeface="Arial"/>
              </a:rPr>
              <a:t>×</a:t>
            </a:r>
            <a:r>
              <a:rPr dirty="0" sz="1000" spc="-65" i="1">
                <a:latin typeface="Arial"/>
                <a:cs typeface="Arial"/>
              </a:rPr>
              <a:t> </a:t>
            </a:r>
            <a:r>
              <a:rPr dirty="0" sz="1000" i="1">
                <a:latin typeface="LM Sans 12"/>
                <a:cs typeface="LM Sans 12"/>
              </a:rPr>
              <a:t>C</a:t>
            </a:r>
            <a:r>
              <a:rPr dirty="0" sz="1000" spc="-215" i="1">
                <a:latin typeface="LM Sans 12"/>
                <a:cs typeface="LM Sans 12"/>
              </a:rPr>
              <a:t> </a:t>
            </a:r>
            <a:r>
              <a:rPr dirty="0" sz="1000">
                <a:latin typeface="LM Sans 12"/>
                <a:cs typeface="LM Sans 12"/>
              </a:rPr>
              <a:t>)</a:t>
            </a:r>
            <a:r>
              <a:rPr dirty="0" sz="1000" spc="-114">
                <a:latin typeface="LM Sans 12"/>
                <a:cs typeface="LM Sans 12"/>
              </a:rPr>
              <a:t> </a:t>
            </a:r>
            <a:r>
              <a:rPr dirty="0" sz="1000" spc="195" i="1">
                <a:latin typeface="Arial"/>
                <a:cs typeface="Arial"/>
              </a:rPr>
              <a:t>×</a:t>
            </a:r>
            <a:r>
              <a:rPr dirty="0" sz="1000" spc="-65" i="1">
                <a:latin typeface="Arial"/>
                <a:cs typeface="Arial"/>
              </a:rPr>
              <a:t> </a:t>
            </a:r>
            <a:r>
              <a:rPr dirty="0" sz="1000" spc="35" i="1">
                <a:latin typeface="LM Sans 12"/>
                <a:cs typeface="LM Sans 12"/>
              </a:rPr>
              <a:t>D</a:t>
            </a:r>
            <a:r>
              <a:rPr dirty="0" sz="1000" spc="35">
                <a:latin typeface="LM Sans 12"/>
                <a:cs typeface="LM Sans 12"/>
              </a:rPr>
              <a:t>)</a:t>
            </a:r>
            <a:endParaRPr sz="1000">
              <a:latin typeface="LM Sans 12"/>
              <a:cs typeface="LM Sans 12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65042" y="804379"/>
            <a:ext cx="468630" cy="792480"/>
          </a:xfrm>
          <a:custGeom>
            <a:avLst/>
            <a:gdLst/>
            <a:ahLst/>
            <a:cxnLst/>
            <a:rect l="l" t="t" r="r" b="b"/>
            <a:pathLst>
              <a:path w="468629" h="792480">
                <a:moveTo>
                  <a:pt x="252006" y="125996"/>
                </a:moveTo>
                <a:lnTo>
                  <a:pt x="242104" y="76954"/>
                </a:lnTo>
                <a:lnTo>
                  <a:pt x="215099" y="36904"/>
                </a:lnTo>
                <a:lnTo>
                  <a:pt x="175046" y="9901"/>
                </a:lnTo>
                <a:lnTo>
                  <a:pt x="125996" y="0"/>
                </a:lnTo>
                <a:lnTo>
                  <a:pt x="76954" y="9901"/>
                </a:lnTo>
                <a:lnTo>
                  <a:pt x="36904" y="36904"/>
                </a:lnTo>
                <a:lnTo>
                  <a:pt x="9901" y="76954"/>
                </a:lnTo>
                <a:lnTo>
                  <a:pt x="0" y="125996"/>
                </a:lnTo>
                <a:lnTo>
                  <a:pt x="9901" y="175046"/>
                </a:lnTo>
                <a:lnTo>
                  <a:pt x="36904" y="215099"/>
                </a:lnTo>
                <a:lnTo>
                  <a:pt x="76954" y="242104"/>
                </a:lnTo>
                <a:lnTo>
                  <a:pt x="125996" y="252006"/>
                </a:lnTo>
                <a:lnTo>
                  <a:pt x="175046" y="242104"/>
                </a:lnTo>
                <a:lnTo>
                  <a:pt x="215099" y="215099"/>
                </a:lnTo>
                <a:lnTo>
                  <a:pt x="242104" y="175046"/>
                </a:lnTo>
                <a:lnTo>
                  <a:pt x="252006" y="125996"/>
                </a:lnTo>
                <a:close/>
              </a:path>
              <a:path w="468629" h="792480">
                <a:moveTo>
                  <a:pt x="468007" y="666000"/>
                </a:moveTo>
                <a:lnTo>
                  <a:pt x="458105" y="616958"/>
                </a:lnTo>
                <a:lnTo>
                  <a:pt x="431103" y="576908"/>
                </a:lnTo>
                <a:lnTo>
                  <a:pt x="391053" y="549905"/>
                </a:lnTo>
                <a:lnTo>
                  <a:pt x="342010" y="540004"/>
                </a:lnTo>
                <a:lnTo>
                  <a:pt x="292961" y="549905"/>
                </a:lnTo>
                <a:lnTo>
                  <a:pt x="252907" y="576908"/>
                </a:lnTo>
                <a:lnTo>
                  <a:pt x="225903" y="616958"/>
                </a:lnTo>
                <a:lnTo>
                  <a:pt x="216001" y="666000"/>
                </a:lnTo>
                <a:lnTo>
                  <a:pt x="225903" y="715050"/>
                </a:lnTo>
                <a:lnTo>
                  <a:pt x="252907" y="755103"/>
                </a:lnTo>
                <a:lnTo>
                  <a:pt x="292961" y="782108"/>
                </a:lnTo>
                <a:lnTo>
                  <a:pt x="342010" y="792010"/>
                </a:lnTo>
                <a:lnTo>
                  <a:pt x="391053" y="782108"/>
                </a:lnTo>
                <a:lnTo>
                  <a:pt x="431103" y="755103"/>
                </a:lnTo>
                <a:lnTo>
                  <a:pt x="458105" y="715050"/>
                </a:lnTo>
                <a:lnTo>
                  <a:pt x="468007" y="666000"/>
                </a:lnTo>
                <a:close/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731653" y="1337955"/>
            <a:ext cx="1511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25">
                <a:latin typeface="Trebuchet MS"/>
                <a:cs typeface="Trebuchet MS"/>
              </a:rPr>
              <a:t>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33039" y="1344384"/>
            <a:ext cx="684530" cy="792480"/>
          </a:xfrm>
          <a:custGeom>
            <a:avLst/>
            <a:gdLst/>
            <a:ahLst/>
            <a:cxnLst/>
            <a:rect l="l" t="t" r="r" b="b"/>
            <a:pathLst>
              <a:path w="684529" h="792480">
                <a:moveTo>
                  <a:pt x="468007" y="125996"/>
                </a:moveTo>
                <a:lnTo>
                  <a:pt x="458105" y="76954"/>
                </a:lnTo>
                <a:lnTo>
                  <a:pt x="431101" y="36904"/>
                </a:lnTo>
                <a:lnTo>
                  <a:pt x="391048" y="9901"/>
                </a:lnTo>
                <a:lnTo>
                  <a:pt x="341998" y="0"/>
                </a:lnTo>
                <a:lnTo>
                  <a:pt x="292955" y="9901"/>
                </a:lnTo>
                <a:lnTo>
                  <a:pt x="252906" y="36904"/>
                </a:lnTo>
                <a:lnTo>
                  <a:pt x="225903" y="76954"/>
                </a:lnTo>
                <a:lnTo>
                  <a:pt x="216001" y="125996"/>
                </a:lnTo>
                <a:lnTo>
                  <a:pt x="225903" y="175046"/>
                </a:lnTo>
                <a:lnTo>
                  <a:pt x="252906" y="215099"/>
                </a:lnTo>
                <a:lnTo>
                  <a:pt x="292955" y="242104"/>
                </a:lnTo>
                <a:lnTo>
                  <a:pt x="341998" y="252006"/>
                </a:lnTo>
                <a:lnTo>
                  <a:pt x="391048" y="242104"/>
                </a:lnTo>
                <a:lnTo>
                  <a:pt x="431101" y="215099"/>
                </a:lnTo>
                <a:lnTo>
                  <a:pt x="458105" y="175046"/>
                </a:lnTo>
                <a:lnTo>
                  <a:pt x="468007" y="125996"/>
                </a:lnTo>
                <a:close/>
              </a:path>
              <a:path w="684529" h="792480">
                <a:moveTo>
                  <a:pt x="684009" y="666008"/>
                </a:moveTo>
                <a:lnTo>
                  <a:pt x="674107" y="616962"/>
                </a:lnTo>
                <a:lnTo>
                  <a:pt x="647103" y="576911"/>
                </a:lnTo>
                <a:lnTo>
                  <a:pt x="607049" y="549908"/>
                </a:lnTo>
                <a:lnTo>
                  <a:pt x="557999" y="540006"/>
                </a:lnTo>
                <a:lnTo>
                  <a:pt x="508957" y="549908"/>
                </a:lnTo>
                <a:lnTo>
                  <a:pt x="468907" y="576911"/>
                </a:lnTo>
                <a:lnTo>
                  <a:pt x="441905" y="616962"/>
                </a:lnTo>
                <a:lnTo>
                  <a:pt x="432003" y="666008"/>
                </a:lnTo>
                <a:lnTo>
                  <a:pt x="441905" y="715054"/>
                </a:lnTo>
                <a:lnTo>
                  <a:pt x="468907" y="755104"/>
                </a:lnTo>
                <a:lnTo>
                  <a:pt x="508957" y="782107"/>
                </a:lnTo>
                <a:lnTo>
                  <a:pt x="557999" y="792008"/>
                </a:lnTo>
                <a:lnTo>
                  <a:pt x="607049" y="782107"/>
                </a:lnTo>
                <a:lnTo>
                  <a:pt x="647103" y="755104"/>
                </a:lnTo>
                <a:lnTo>
                  <a:pt x="674107" y="715054"/>
                </a:lnTo>
                <a:lnTo>
                  <a:pt x="684009" y="666008"/>
                </a:lnTo>
                <a:close/>
              </a:path>
              <a:path w="684529" h="792480">
                <a:moveTo>
                  <a:pt x="252006" y="666008"/>
                </a:moveTo>
                <a:lnTo>
                  <a:pt x="242104" y="616962"/>
                </a:lnTo>
                <a:lnTo>
                  <a:pt x="215099" y="576911"/>
                </a:lnTo>
                <a:lnTo>
                  <a:pt x="175046" y="549908"/>
                </a:lnTo>
                <a:lnTo>
                  <a:pt x="125996" y="540006"/>
                </a:lnTo>
                <a:lnTo>
                  <a:pt x="76954" y="549908"/>
                </a:lnTo>
                <a:lnTo>
                  <a:pt x="36904" y="576911"/>
                </a:lnTo>
                <a:lnTo>
                  <a:pt x="9901" y="616962"/>
                </a:lnTo>
                <a:lnTo>
                  <a:pt x="0" y="666008"/>
                </a:lnTo>
                <a:lnTo>
                  <a:pt x="9901" y="715054"/>
                </a:lnTo>
                <a:lnTo>
                  <a:pt x="36904" y="755104"/>
                </a:lnTo>
                <a:lnTo>
                  <a:pt x="76954" y="782107"/>
                </a:lnTo>
                <a:lnTo>
                  <a:pt x="125996" y="792008"/>
                </a:lnTo>
                <a:lnTo>
                  <a:pt x="175046" y="782107"/>
                </a:lnTo>
                <a:lnTo>
                  <a:pt x="215099" y="755104"/>
                </a:lnTo>
                <a:lnTo>
                  <a:pt x="242104" y="715054"/>
                </a:lnTo>
                <a:lnTo>
                  <a:pt x="252006" y="666008"/>
                </a:lnTo>
                <a:close/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088500" y="1877959"/>
            <a:ext cx="1416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85"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49041" y="2424396"/>
            <a:ext cx="684530" cy="252095"/>
          </a:xfrm>
          <a:custGeom>
            <a:avLst/>
            <a:gdLst/>
            <a:ahLst/>
            <a:cxnLst/>
            <a:rect l="l" t="t" r="r" b="b"/>
            <a:pathLst>
              <a:path w="684529" h="252094">
                <a:moveTo>
                  <a:pt x="252006" y="126001"/>
                </a:moveTo>
                <a:lnTo>
                  <a:pt x="242104" y="76955"/>
                </a:lnTo>
                <a:lnTo>
                  <a:pt x="215099" y="36904"/>
                </a:lnTo>
                <a:lnTo>
                  <a:pt x="175046" y="9901"/>
                </a:lnTo>
                <a:lnTo>
                  <a:pt x="125996" y="0"/>
                </a:lnTo>
                <a:lnTo>
                  <a:pt x="76954" y="9901"/>
                </a:lnTo>
                <a:lnTo>
                  <a:pt x="36904" y="36904"/>
                </a:lnTo>
                <a:lnTo>
                  <a:pt x="9901" y="76955"/>
                </a:lnTo>
                <a:lnTo>
                  <a:pt x="0" y="126001"/>
                </a:lnTo>
                <a:lnTo>
                  <a:pt x="9901" y="175047"/>
                </a:lnTo>
                <a:lnTo>
                  <a:pt x="36904" y="215098"/>
                </a:lnTo>
                <a:lnTo>
                  <a:pt x="76954" y="242101"/>
                </a:lnTo>
                <a:lnTo>
                  <a:pt x="125996" y="252003"/>
                </a:lnTo>
                <a:lnTo>
                  <a:pt x="175046" y="242101"/>
                </a:lnTo>
                <a:lnTo>
                  <a:pt x="215099" y="215098"/>
                </a:lnTo>
                <a:lnTo>
                  <a:pt x="242104" y="175047"/>
                </a:lnTo>
                <a:lnTo>
                  <a:pt x="252006" y="126001"/>
                </a:lnTo>
                <a:close/>
              </a:path>
              <a:path w="684529" h="252094">
                <a:moveTo>
                  <a:pt x="684009" y="126001"/>
                </a:moveTo>
                <a:lnTo>
                  <a:pt x="674107" y="76955"/>
                </a:lnTo>
                <a:lnTo>
                  <a:pt x="647104" y="36904"/>
                </a:lnTo>
                <a:lnTo>
                  <a:pt x="607055" y="9901"/>
                </a:lnTo>
                <a:lnTo>
                  <a:pt x="558012" y="0"/>
                </a:lnTo>
                <a:lnTo>
                  <a:pt x="508962" y="9901"/>
                </a:lnTo>
                <a:lnTo>
                  <a:pt x="468909" y="36904"/>
                </a:lnTo>
                <a:lnTo>
                  <a:pt x="441905" y="76955"/>
                </a:lnTo>
                <a:lnTo>
                  <a:pt x="432003" y="126001"/>
                </a:lnTo>
                <a:lnTo>
                  <a:pt x="441905" y="175047"/>
                </a:lnTo>
                <a:lnTo>
                  <a:pt x="468909" y="215098"/>
                </a:lnTo>
                <a:lnTo>
                  <a:pt x="508962" y="242101"/>
                </a:lnTo>
                <a:lnTo>
                  <a:pt x="558012" y="252003"/>
                </a:lnTo>
                <a:lnTo>
                  <a:pt x="607055" y="242101"/>
                </a:lnTo>
                <a:lnTo>
                  <a:pt x="647104" y="215098"/>
                </a:lnTo>
                <a:lnTo>
                  <a:pt x="674107" y="175047"/>
                </a:lnTo>
                <a:lnTo>
                  <a:pt x="684009" y="126001"/>
                </a:lnTo>
                <a:close/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304476" y="2417950"/>
            <a:ext cx="57086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46405" algn="l"/>
              </a:tabLst>
            </a:pPr>
            <a:r>
              <a:rPr dirty="0" sz="1400" spc="114">
                <a:latin typeface="Trebuchet MS"/>
                <a:cs typeface="Trebuchet MS"/>
              </a:rPr>
              <a:t>B</a:t>
            </a:r>
            <a:r>
              <a:rPr dirty="0" sz="1400" spc="114">
                <a:latin typeface="Trebuchet MS"/>
                <a:cs typeface="Trebuchet MS"/>
              </a:rPr>
              <a:t>	</a:t>
            </a:r>
            <a:r>
              <a:rPr dirty="0" sz="1400" spc="35">
                <a:latin typeface="Trebuchet MS"/>
                <a:cs typeface="Trebuchet MS"/>
              </a:rPr>
              <a:t>C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09328" y="1056157"/>
            <a:ext cx="548005" cy="1369060"/>
          </a:xfrm>
          <a:custGeom>
            <a:avLst/>
            <a:gdLst/>
            <a:ahLst/>
            <a:cxnLst/>
            <a:rect l="l" t="t" r="r" b="b"/>
            <a:pathLst>
              <a:path w="548004" h="1369060">
                <a:moveTo>
                  <a:pt x="432028" y="0"/>
                </a:moveTo>
                <a:lnTo>
                  <a:pt x="547420" y="288455"/>
                </a:lnTo>
              </a:path>
              <a:path w="548004" h="1369060">
                <a:moveTo>
                  <a:pt x="331406" y="0"/>
                </a:moveTo>
                <a:lnTo>
                  <a:pt x="216014" y="288455"/>
                </a:lnTo>
              </a:path>
              <a:path w="548004" h="1369060">
                <a:moveTo>
                  <a:pt x="216014" y="540004"/>
                </a:moveTo>
                <a:lnTo>
                  <a:pt x="331406" y="828459"/>
                </a:lnTo>
              </a:path>
              <a:path w="548004" h="1369060">
                <a:moveTo>
                  <a:pt x="115379" y="540004"/>
                </a:moveTo>
                <a:lnTo>
                  <a:pt x="0" y="828459"/>
                </a:lnTo>
              </a:path>
              <a:path w="548004" h="1369060">
                <a:moveTo>
                  <a:pt x="331406" y="1080009"/>
                </a:moveTo>
                <a:lnTo>
                  <a:pt x="216014" y="1368466"/>
                </a:lnTo>
              </a:path>
              <a:path w="548004" h="1369060">
                <a:moveTo>
                  <a:pt x="432028" y="1080009"/>
                </a:moveTo>
                <a:lnTo>
                  <a:pt x="547420" y="1368466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206000" y="2982057"/>
            <a:ext cx="104838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LM Sans 12"/>
                <a:cs typeface="LM Sans 12"/>
              </a:rPr>
              <a:t>(</a:t>
            </a:r>
            <a:r>
              <a:rPr dirty="0" sz="1000" i="1">
                <a:latin typeface="LM Sans 12"/>
                <a:cs typeface="LM Sans 12"/>
              </a:rPr>
              <a:t>A</a:t>
            </a:r>
            <a:r>
              <a:rPr dirty="0" sz="1000" spc="-120" i="1">
                <a:latin typeface="LM Sans 12"/>
                <a:cs typeface="LM Sans 12"/>
              </a:rPr>
              <a:t> </a:t>
            </a:r>
            <a:r>
              <a:rPr dirty="0" sz="1000" spc="195" i="1">
                <a:latin typeface="Arial"/>
                <a:cs typeface="Arial"/>
              </a:rPr>
              <a:t>×</a:t>
            </a:r>
            <a:r>
              <a:rPr dirty="0" sz="1000" spc="-65" i="1">
                <a:latin typeface="Arial"/>
                <a:cs typeface="Arial"/>
              </a:rPr>
              <a:t> </a:t>
            </a:r>
            <a:r>
              <a:rPr dirty="0" sz="1000">
                <a:latin typeface="LM Sans 12"/>
                <a:cs typeface="LM Sans 12"/>
              </a:rPr>
              <a:t>(</a:t>
            </a:r>
            <a:r>
              <a:rPr dirty="0" sz="1000" i="1">
                <a:latin typeface="LM Sans 12"/>
                <a:cs typeface="LM Sans 12"/>
              </a:rPr>
              <a:t>B</a:t>
            </a:r>
            <a:r>
              <a:rPr dirty="0" sz="1000" spc="-35" i="1">
                <a:latin typeface="LM Sans 12"/>
                <a:cs typeface="LM Sans 12"/>
              </a:rPr>
              <a:t> </a:t>
            </a:r>
            <a:r>
              <a:rPr dirty="0" sz="1000" spc="195" i="1">
                <a:latin typeface="Arial"/>
                <a:cs typeface="Arial"/>
              </a:rPr>
              <a:t>×</a:t>
            </a:r>
            <a:r>
              <a:rPr dirty="0" sz="1000" spc="-65" i="1">
                <a:latin typeface="Arial"/>
                <a:cs typeface="Arial"/>
              </a:rPr>
              <a:t> </a:t>
            </a:r>
            <a:r>
              <a:rPr dirty="0" sz="1000" i="1">
                <a:latin typeface="LM Sans 12"/>
                <a:cs typeface="LM Sans 12"/>
              </a:rPr>
              <a:t>C</a:t>
            </a:r>
            <a:r>
              <a:rPr dirty="0" sz="1000" spc="-220" i="1">
                <a:latin typeface="LM Sans 12"/>
                <a:cs typeface="LM Sans 12"/>
              </a:rPr>
              <a:t> </a:t>
            </a:r>
            <a:r>
              <a:rPr dirty="0" sz="1000">
                <a:latin typeface="LM Sans 12"/>
                <a:cs typeface="LM Sans 12"/>
              </a:rPr>
              <a:t>))</a:t>
            </a:r>
            <a:r>
              <a:rPr dirty="0" sz="1000" spc="-114">
                <a:latin typeface="LM Sans 12"/>
                <a:cs typeface="LM Sans 12"/>
              </a:rPr>
              <a:t> </a:t>
            </a:r>
            <a:r>
              <a:rPr dirty="0" sz="1000" spc="195" i="1">
                <a:latin typeface="Arial"/>
                <a:cs typeface="Arial"/>
              </a:rPr>
              <a:t>×</a:t>
            </a:r>
            <a:r>
              <a:rPr dirty="0" sz="1000" spc="-65" i="1">
                <a:latin typeface="Arial"/>
                <a:cs typeface="Arial"/>
              </a:rPr>
              <a:t> </a:t>
            </a:r>
            <a:r>
              <a:rPr dirty="0" sz="1000" i="1">
                <a:latin typeface="LM Sans 12"/>
                <a:cs typeface="LM Sans 12"/>
              </a:rPr>
              <a:t>D</a:t>
            </a:r>
            <a:endParaRPr sz="1000">
              <a:latin typeface="LM Sans 12"/>
              <a:cs typeface="LM Sans 12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230" y="58134"/>
            <a:ext cx="275209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14">
                <a:solidFill>
                  <a:srgbClr val="3333B2"/>
                </a:solidFill>
              </a:rPr>
              <a:t>Analyzing </a:t>
            </a:r>
            <a:r>
              <a:rPr dirty="0" sz="2050" spc="-150">
                <a:solidFill>
                  <a:srgbClr val="3333B2"/>
                </a:solidFill>
              </a:rPr>
              <a:t>an </a:t>
            </a:r>
            <a:r>
              <a:rPr dirty="0" sz="2050" spc="-130">
                <a:solidFill>
                  <a:srgbClr val="3333B2"/>
                </a:solidFill>
              </a:rPr>
              <a:t>Optimal</a:t>
            </a:r>
            <a:r>
              <a:rPr dirty="0" sz="2050" spc="295">
                <a:solidFill>
                  <a:srgbClr val="3333B2"/>
                </a:solidFill>
              </a:rPr>
              <a:t> </a:t>
            </a:r>
            <a:r>
              <a:rPr dirty="0" sz="2050" spc="-185">
                <a:solidFill>
                  <a:srgbClr val="3333B2"/>
                </a:solidFill>
              </a:rPr>
              <a:t>Tree</a:t>
            </a:r>
            <a:endParaRPr sz="2050"/>
          </a:p>
        </p:txBody>
      </p:sp>
      <p:grpSp>
        <p:nvGrpSpPr>
          <p:cNvPr id="3" name="object 3"/>
          <p:cNvGrpSpPr/>
          <p:nvPr/>
        </p:nvGrpSpPr>
        <p:grpSpPr>
          <a:xfrm>
            <a:off x="557800" y="634242"/>
            <a:ext cx="3492500" cy="1746250"/>
            <a:chOff x="557800" y="634242"/>
            <a:chExt cx="3492500" cy="1746250"/>
          </a:xfrm>
        </p:grpSpPr>
        <p:sp>
          <p:nvSpPr>
            <p:cNvPr id="4" name="object 4"/>
            <p:cNvSpPr/>
            <p:nvPr/>
          </p:nvSpPr>
          <p:spPr>
            <a:xfrm>
              <a:off x="2187020" y="634242"/>
              <a:ext cx="234001" cy="2340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15012" y="1120246"/>
              <a:ext cx="234001" cy="2340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159027" y="1120246"/>
              <a:ext cx="234001" cy="234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9008" y="1444249"/>
              <a:ext cx="234002" cy="23400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7008" y="1561255"/>
              <a:ext cx="558165" cy="486409"/>
            </a:xfrm>
            <a:custGeom>
              <a:avLst/>
              <a:gdLst/>
              <a:ahLst/>
              <a:cxnLst/>
              <a:rect l="l" t="t" r="r" b="b"/>
              <a:pathLst>
                <a:path w="558165" h="486410">
                  <a:moveTo>
                    <a:pt x="162000" y="0"/>
                  </a:moveTo>
                  <a:lnTo>
                    <a:pt x="0" y="486002"/>
                  </a:lnTo>
                  <a:lnTo>
                    <a:pt x="558002" y="486002"/>
                  </a:lnTo>
                  <a:lnTo>
                    <a:pt x="396001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01014" y="1444249"/>
              <a:ext cx="234002" cy="23400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39008" y="1561255"/>
              <a:ext cx="558165" cy="648335"/>
            </a:xfrm>
            <a:custGeom>
              <a:avLst/>
              <a:gdLst/>
              <a:ahLst/>
              <a:cxnLst/>
              <a:rect l="l" t="t" r="r" b="b"/>
              <a:pathLst>
                <a:path w="558164" h="648335">
                  <a:moveTo>
                    <a:pt x="162001" y="0"/>
                  </a:moveTo>
                  <a:lnTo>
                    <a:pt x="0" y="648003"/>
                  </a:lnTo>
                  <a:lnTo>
                    <a:pt x="558002" y="648003"/>
                  </a:lnTo>
                  <a:lnTo>
                    <a:pt x="396002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673024" y="1444249"/>
              <a:ext cx="234001" cy="23400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11005" y="1561255"/>
              <a:ext cx="558165" cy="810260"/>
            </a:xfrm>
            <a:custGeom>
              <a:avLst/>
              <a:gdLst/>
              <a:ahLst/>
              <a:cxnLst/>
              <a:rect l="l" t="t" r="r" b="b"/>
              <a:pathLst>
                <a:path w="558164" h="810260">
                  <a:moveTo>
                    <a:pt x="162001" y="0"/>
                  </a:moveTo>
                  <a:lnTo>
                    <a:pt x="0" y="810003"/>
                  </a:lnTo>
                  <a:lnTo>
                    <a:pt x="558012" y="810003"/>
                  </a:lnTo>
                  <a:lnTo>
                    <a:pt x="396011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645031" y="1444249"/>
              <a:ext cx="234001" cy="23400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483013" y="1561255"/>
              <a:ext cx="558165" cy="648335"/>
            </a:xfrm>
            <a:custGeom>
              <a:avLst/>
              <a:gdLst/>
              <a:ahLst/>
              <a:cxnLst/>
              <a:rect l="l" t="t" r="r" b="b"/>
              <a:pathLst>
                <a:path w="558164" h="648335">
                  <a:moveTo>
                    <a:pt x="162001" y="0"/>
                  </a:moveTo>
                  <a:lnTo>
                    <a:pt x="0" y="648003"/>
                  </a:lnTo>
                  <a:lnTo>
                    <a:pt x="557999" y="648003"/>
                  </a:lnTo>
                  <a:lnTo>
                    <a:pt x="395998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93471" y="2128753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6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5589" y="2045751"/>
            <a:ext cx="7308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 i="1">
                <a:latin typeface="LM Sans 12"/>
                <a:cs typeface="LM Sans 12"/>
              </a:rPr>
              <a:t>A</a:t>
            </a:r>
            <a:r>
              <a:rPr dirty="0" sz="1400" spc="65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A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0528" y="2128753"/>
            <a:ext cx="2298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90" i="1">
                <a:latin typeface="LM Sans 10"/>
                <a:cs typeface="LM Sans 10"/>
              </a:rPr>
              <a:t>i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6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74419" y="2290754"/>
            <a:ext cx="558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i="1">
                <a:latin typeface="LM Sans 10"/>
                <a:cs typeface="LM Sans 10"/>
              </a:rPr>
              <a:t>i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6537" y="2207752"/>
            <a:ext cx="7099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 i="1">
                <a:latin typeface="LM Sans 12"/>
                <a:cs typeface="LM Sans 12"/>
              </a:rPr>
              <a:t>A</a:t>
            </a:r>
            <a:r>
              <a:rPr dirty="0" sz="1400" spc="-95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35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A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40750" y="2290754"/>
            <a:ext cx="2324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85" i="1">
                <a:latin typeface="LM Sans 10"/>
                <a:cs typeface="LM Sans 10"/>
              </a:rPr>
              <a:t>j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6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88197" y="2369753"/>
            <a:ext cx="9975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400" spc="50" i="1">
                <a:latin typeface="LM Sans 12"/>
                <a:cs typeface="LM Sans 12"/>
              </a:rPr>
              <a:t>A</a:t>
            </a:r>
            <a:r>
              <a:rPr dirty="0" baseline="-11111" sz="1500" spc="75" i="1">
                <a:latin typeface="LM Sans 10"/>
                <a:cs typeface="LM Sans 10"/>
              </a:rPr>
              <a:t>j</a:t>
            </a:r>
            <a:r>
              <a:rPr dirty="0" sz="1400" spc="50" i="1">
                <a:latin typeface="LM Sans 12"/>
                <a:cs typeface="LM Sans 12"/>
              </a:rPr>
              <a:t>,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55" i="1">
                <a:latin typeface="LM Sans 12"/>
                <a:cs typeface="LM Sans 12"/>
              </a:rPr>
              <a:t>A</a:t>
            </a:r>
            <a:r>
              <a:rPr dirty="0" baseline="-11111" sz="1500" spc="82" i="1">
                <a:latin typeface="LM Sans 10"/>
                <a:cs typeface="LM Sans 10"/>
              </a:rPr>
              <a:t>k</a:t>
            </a:r>
            <a:r>
              <a:rPr dirty="0" baseline="-11111" sz="1500" spc="82" i="1">
                <a:latin typeface="Arial"/>
                <a:cs typeface="Arial"/>
              </a:rPr>
              <a:t>−</a:t>
            </a:r>
            <a:r>
              <a:rPr dirty="0" baseline="-11111" sz="1500" spc="82">
                <a:latin typeface="Arial"/>
                <a:cs typeface="Arial"/>
              </a:rPr>
              <a:t>1</a:t>
            </a:r>
            <a:endParaRPr baseline="-11111" sz="1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92322" y="2290754"/>
            <a:ext cx="876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i="1">
                <a:latin typeface="LM Sans 10"/>
                <a:cs typeface="LM Sans 10"/>
              </a:rPr>
              <a:t>k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74440" y="2207752"/>
            <a:ext cx="7397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 i="1">
                <a:latin typeface="LM Sans 12"/>
                <a:cs typeface="LM Sans 12"/>
              </a:rPr>
              <a:t>A</a:t>
            </a:r>
            <a:r>
              <a:rPr dirty="0" sz="1400" spc="13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A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88536" y="2290754"/>
            <a:ext cx="2552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0" i="1">
                <a:latin typeface="LM Sans 10"/>
                <a:cs typeface="LM Sans 10"/>
              </a:rPr>
              <a:t>n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6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43659" y="803579"/>
            <a:ext cx="2720975" cy="692785"/>
          </a:xfrm>
          <a:custGeom>
            <a:avLst/>
            <a:gdLst/>
            <a:ahLst/>
            <a:cxnLst/>
            <a:rect l="l" t="t" r="r" b="b"/>
            <a:pathLst>
              <a:path w="2720975" h="692785">
                <a:moveTo>
                  <a:pt x="1255701" y="0"/>
                </a:moveTo>
                <a:lnTo>
                  <a:pt x="492998" y="381355"/>
                </a:lnTo>
              </a:path>
              <a:path w="2720975" h="692785">
                <a:moveTo>
                  <a:pt x="1464997" y="0"/>
                </a:moveTo>
                <a:lnTo>
                  <a:pt x="2227708" y="381355"/>
                </a:lnTo>
              </a:path>
              <a:path w="2720975" h="692785">
                <a:moveTo>
                  <a:pt x="290700" y="498773"/>
                </a:moveTo>
                <a:lnTo>
                  <a:pt x="0" y="692574"/>
                </a:lnTo>
              </a:path>
              <a:path w="2720975" h="692785">
                <a:moveTo>
                  <a:pt x="486001" y="498773"/>
                </a:moveTo>
                <a:lnTo>
                  <a:pt x="776701" y="692574"/>
                </a:lnTo>
              </a:path>
              <a:path w="2720975" h="692785">
                <a:moveTo>
                  <a:pt x="2234705" y="498773"/>
                </a:moveTo>
                <a:lnTo>
                  <a:pt x="1944002" y="692574"/>
                </a:lnTo>
              </a:path>
              <a:path w="2720975" h="692785">
                <a:moveTo>
                  <a:pt x="2430006" y="498773"/>
                </a:moveTo>
                <a:lnTo>
                  <a:pt x="2720709" y="692574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99769" y="2755795"/>
            <a:ext cx="3200400" cy="4597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8890">
              <a:lnSpc>
                <a:spcPct val="100000"/>
              </a:lnSpc>
              <a:spcBef>
                <a:spcPts val="135"/>
              </a:spcBef>
            </a:pPr>
            <a:r>
              <a:rPr dirty="0" sz="1400" spc="-100">
                <a:latin typeface="Trebuchet MS"/>
                <a:cs typeface="Trebuchet MS"/>
              </a:rPr>
              <a:t>each </a:t>
            </a:r>
            <a:r>
              <a:rPr dirty="0" sz="1400" spc="-90">
                <a:latin typeface="Trebuchet MS"/>
                <a:cs typeface="Trebuchet MS"/>
              </a:rPr>
              <a:t>subtree</a:t>
            </a:r>
            <a:r>
              <a:rPr dirty="0" sz="1400" spc="-175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computes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product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35" i="1">
                <a:latin typeface="LM Sans 12"/>
                <a:cs typeface="LM Sans 12"/>
              </a:rPr>
              <a:t>A</a:t>
            </a:r>
            <a:r>
              <a:rPr dirty="0" baseline="-11111" sz="1500" spc="52" i="1">
                <a:latin typeface="LM Sans 10"/>
                <a:cs typeface="LM Sans 10"/>
              </a:rPr>
              <a:t>p</a:t>
            </a:r>
            <a:r>
              <a:rPr dirty="0" sz="1400" spc="35" i="1">
                <a:latin typeface="LM Sans 12"/>
                <a:cs typeface="LM Sans 12"/>
              </a:rPr>
              <a:t>, </a:t>
            </a:r>
            <a:r>
              <a:rPr dirty="0" sz="1400" spc="5" i="1">
                <a:latin typeface="LM Sans 12"/>
                <a:cs typeface="LM Sans 12"/>
              </a:rPr>
              <a:t>. . . , A</a:t>
            </a:r>
            <a:r>
              <a:rPr dirty="0" baseline="-11111" sz="1500" spc="7" i="1">
                <a:latin typeface="LM Sans 10"/>
                <a:cs typeface="LM Sans 10"/>
              </a:rPr>
              <a:t>q </a:t>
            </a:r>
            <a:r>
              <a:rPr dirty="0" sz="1400" spc="-100">
                <a:latin typeface="Trebuchet MS"/>
                <a:cs typeface="Trebuchet MS"/>
              </a:rPr>
              <a:t>for </a:t>
            </a:r>
            <a:r>
              <a:rPr dirty="0" sz="1400" spc="-90">
                <a:latin typeface="Trebuchet MS"/>
                <a:cs typeface="Trebuchet MS"/>
              </a:rPr>
              <a:t>some </a:t>
            </a:r>
            <a:r>
              <a:rPr dirty="0" sz="1400" spc="15" i="1">
                <a:latin typeface="LM Sans 12"/>
                <a:cs typeface="LM Sans 12"/>
              </a:rPr>
              <a:t>p </a:t>
            </a:r>
            <a:r>
              <a:rPr dirty="0" sz="1400" spc="345" i="1">
                <a:latin typeface="Arial"/>
                <a:cs typeface="Arial"/>
              </a:rPr>
              <a:t>≤</a:t>
            </a:r>
            <a:r>
              <a:rPr dirty="0" sz="1400" spc="-185" i="1">
                <a:latin typeface="Arial"/>
                <a:cs typeface="Arial"/>
              </a:rPr>
              <a:t> </a:t>
            </a:r>
            <a:r>
              <a:rPr dirty="0" sz="1400" spc="15" i="1">
                <a:latin typeface="LM Sans 12"/>
                <a:cs typeface="LM Sans 12"/>
              </a:rPr>
              <a:t>q</a:t>
            </a:r>
            <a:endParaRPr sz="1400">
              <a:latin typeface="LM Sans 12"/>
              <a:cs typeface="LM Sans 12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61" y="58134"/>
            <a:ext cx="13100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95">
                <a:solidFill>
                  <a:srgbClr val="3333B2"/>
                </a:solidFill>
              </a:rPr>
              <a:t>Sub</a:t>
            </a:r>
            <a:r>
              <a:rPr dirty="0" sz="2050" spc="-155">
                <a:solidFill>
                  <a:srgbClr val="3333B2"/>
                </a:solidFill>
              </a:rPr>
              <a:t>p</a:t>
            </a:r>
            <a:r>
              <a:rPr dirty="0" sz="2050" spc="-165">
                <a:solidFill>
                  <a:srgbClr val="3333B2"/>
                </a:solidFill>
              </a:rPr>
              <a:t>roblems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08842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8700" y="972487"/>
            <a:ext cx="3500120" cy="4597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400" spc="-65">
                <a:latin typeface="Trebuchet MS"/>
                <a:cs typeface="Trebuchet MS"/>
              </a:rPr>
              <a:t>Let </a:t>
            </a:r>
            <a:r>
              <a:rPr dirty="0" sz="1400" spc="75" i="1">
                <a:latin typeface="LM Sans 12"/>
                <a:cs typeface="LM Sans 12"/>
              </a:rPr>
              <a:t>M</a:t>
            </a:r>
            <a:r>
              <a:rPr dirty="0" sz="1400" spc="75">
                <a:latin typeface="LM Sans 12"/>
                <a:cs typeface="LM Sans 12"/>
              </a:rPr>
              <a:t>(</a:t>
            </a:r>
            <a:r>
              <a:rPr dirty="0" sz="1400" spc="75" i="1">
                <a:latin typeface="LM Sans 12"/>
                <a:cs typeface="LM Sans 12"/>
              </a:rPr>
              <a:t>i, </a:t>
            </a:r>
            <a:r>
              <a:rPr dirty="0" sz="1400" spc="5" i="1">
                <a:latin typeface="LM Sans 12"/>
                <a:cs typeface="LM Sans 12"/>
              </a:rPr>
              <a:t>j </a:t>
            </a:r>
            <a:r>
              <a:rPr dirty="0" sz="1400" spc="10">
                <a:latin typeface="LM Sans 12"/>
                <a:cs typeface="LM Sans 12"/>
              </a:rPr>
              <a:t>)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minimum </a:t>
            </a:r>
            <a:r>
              <a:rPr dirty="0" sz="1400" spc="-65">
                <a:latin typeface="Trebuchet MS"/>
                <a:cs typeface="Trebuchet MS"/>
              </a:rPr>
              <a:t>cost </a:t>
            </a:r>
            <a:r>
              <a:rPr dirty="0" sz="1400" spc="-85">
                <a:latin typeface="Trebuchet MS"/>
                <a:cs typeface="Trebuchet MS"/>
              </a:rPr>
              <a:t>of</a:t>
            </a:r>
            <a:r>
              <a:rPr dirty="0" sz="1400" spc="-90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computing</a:t>
            </a:r>
            <a:endParaRPr sz="1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 sz="1400" spc="10" i="1">
                <a:latin typeface="LM Sans 12"/>
                <a:cs typeface="LM Sans 12"/>
              </a:rPr>
              <a:t>A</a:t>
            </a:r>
            <a:r>
              <a:rPr dirty="0" baseline="-11111" sz="1500" spc="15" i="1">
                <a:latin typeface="LM Sans 10"/>
                <a:cs typeface="LM Sans 10"/>
              </a:rPr>
              <a:t>i</a:t>
            </a:r>
            <a:r>
              <a:rPr dirty="0" baseline="-11111" sz="1500" spc="187" i="1">
                <a:latin typeface="LM Sans 10"/>
                <a:cs typeface="LM Sans 10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150" i="1">
                <a:latin typeface="Arial"/>
                <a:cs typeface="Arial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155" i="1">
                <a:latin typeface="Arial"/>
                <a:cs typeface="Arial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60" i="1">
                <a:latin typeface="LM Sans 12"/>
                <a:cs typeface="LM Sans 12"/>
              </a:rPr>
              <a:t>A</a:t>
            </a:r>
            <a:r>
              <a:rPr dirty="0" baseline="-11111" sz="1500" spc="89" i="1">
                <a:latin typeface="LM Sans 10"/>
                <a:cs typeface="LM Sans 10"/>
              </a:rPr>
              <a:t>j</a:t>
            </a:r>
            <a:r>
              <a:rPr dirty="0" baseline="-11111" sz="1500" spc="89" i="1">
                <a:latin typeface="Arial"/>
                <a:cs typeface="Arial"/>
              </a:rPr>
              <a:t>−</a:t>
            </a:r>
            <a:r>
              <a:rPr dirty="0" baseline="-11111" sz="1500" spc="89">
                <a:latin typeface="Arial"/>
                <a:cs typeface="Arial"/>
              </a:rPr>
              <a:t>1</a:t>
            </a:r>
            <a:endParaRPr baseline="-11111" sz="15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61" y="58134"/>
            <a:ext cx="13100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95">
                <a:solidFill>
                  <a:srgbClr val="3333B2"/>
                </a:solidFill>
              </a:rPr>
              <a:t>Sub</a:t>
            </a:r>
            <a:r>
              <a:rPr dirty="0" sz="2050" spc="-155">
                <a:solidFill>
                  <a:srgbClr val="3333B2"/>
                </a:solidFill>
              </a:rPr>
              <a:t>p</a:t>
            </a:r>
            <a:r>
              <a:rPr dirty="0" sz="2050" spc="-165">
                <a:solidFill>
                  <a:srgbClr val="3333B2"/>
                </a:solidFill>
              </a:rPr>
              <a:t>roblems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08842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3300" y="972487"/>
            <a:ext cx="3525520" cy="7124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135"/>
              </a:spcBef>
            </a:pPr>
            <a:r>
              <a:rPr dirty="0" sz="1400" spc="-65">
                <a:latin typeface="Trebuchet MS"/>
                <a:cs typeface="Trebuchet MS"/>
              </a:rPr>
              <a:t>Let </a:t>
            </a:r>
            <a:r>
              <a:rPr dirty="0" sz="1400" spc="75" i="1">
                <a:latin typeface="LM Sans 12"/>
                <a:cs typeface="LM Sans 12"/>
              </a:rPr>
              <a:t>M</a:t>
            </a:r>
            <a:r>
              <a:rPr dirty="0" sz="1400" spc="75">
                <a:latin typeface="LM Sans 12"/>
                <a:cs typeface="LM Sans 12"/>
              </a:rPr>
              <a:t>(</a:t>
            </a:r>
            <a:r>
              <a:rPr dirty="0" sz="1400" spc="75" i="1">
                <a:latin typeface="LM Sans 12"/>
                <a:cs typeface="LM Sans 12"/>
              </a:rPr>
              <a:t>i, </a:t>
            </a:r>
            <a:r>
              <a:rPr dirty="0" sz="1400" spc="5" i="1">
                <a:latin typeface="LM Sans 12"/>
                <a:cs typeface="LM Sans 12"/>
              </a:rPr>
              <a:t>j </a:t>
            </a:r>
            <a:r>
              <a:rPr dirty="0" sz="1400" spc="10">
                <a:latin typeface="LM Sans 12"/>
                <a:cs typeface="LM Sans 12"/>
              </a:rPr>
              <a:t>)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minimum </a:t>
            </a:r>
            <a:r>
              <a:rPr dirty="0" sz="1400" spc="-65">
                <a:latin typeface="Trebuchet MS"/>
                <a:cs typeface="Trebuchet MS"/>
              </a:rPr>
              <a:t>cost </a:t>
            </a:r>
            <a:r>
              <a:rPr dirty="0" sz="1400" spc="-85">
                <a:latin typeface="Trebuchet MS"/>
                <a:cs typeface="Trebuchet MS"/>
              </a:rPr>
              <a:t>of</a:t>
            </a:r>
            <a:r>
              <a:rPr dirty="0" sz="1400" spc="-90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computing</a:t>
            </a:r>
            <a:endParaRPr sz="14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10"/>
              </a:spcBef>
            </a:pPr>
            <a:r>
              <a:rPr dirty="0" sz="1400" spc="10" i="1">
                <a:latin typeface="LM Sans 12"/>
                <a:cs typeface="LM Sans 12"/>
              </a:rPr>
              <a:t>A</a:t>
            </a:r>
            <a:r>
              <a:rPr dirty="0" baseline="-11111" sz="1500" spc="15" i="1">
                <a:latin typeface="LM Sans 10"/>
                <a:cs typeface="LM Sans 10"/>
              </a:rPr>
              <a:t>i</a:t>
            </a:r>
            <a:r>
              <a:rPr dirty="0" baseline="-11111" sz="1500" spc="187" i="1">
                <a:latin typeface="LM Sans 10"/>
                <a:cs typeface="LM Sans 10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150" i="1">
                <a:latin typeface="Arial"/>
                <a:cs typeface="Arial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155" i="1">
                <a:latin typeface="Arial"/>
                <a:cs typeface="Arial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60" i="1">
                <a:latin typeface="LM Sans 12"/>
                <a:cs typeface="LM Sans 12"/>
              </a:rPr>
              <a:t>A</a:t>
            </a:r>
            <a:r>
              <a:rPr dirty="0" baseline="-11111" sz="1500" spc="89" i="1">
                <a:latin typeface="LM Sans 10"/>
                <a:cs typeface="LM Sans 10"/>
              </a:rPr>
              <a:t>j</a:t>
            </a:r>
            <a:r>
              <a:rPr dirty="0" baseline="-11111" sz="1500" spc="89" i="1">
                <a:latin typeface="Arial"/>
                <a:cs typeface="Arial"/>
              </a:rPr>
              <a:t>−</a:t>
            </a:r>
            <a:r>
              <a:rPr dirty="0" baseline="-11111" sz="1500" spc="89">
                <a:latin typeface="Arial"/>
                <a:cs typeface="Arial"/>
              </a:rPr>
              <a:t>1</a:t>
            </a:r>
            <a:endParaRPr baseline="-11111" sz="15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315"/>
              </a:spcBef>
            </a:pPr>
            <a:r>
              <a:rPr dirty="0" sz="1400" spc="-45">
                <a:latin typeface="Trebuchet MS"/>
                <a:cs typeface="Trebuchet MS"/>
              </a:rPr>
              <a:t>Then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55657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57007" y="2006770"/>
            <a:ext cx="3708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90" i="1">
                <a:latin typeface="LM Sans 10"/>
                <a:cs typeface="LM Sans 10"/>
              </a:rPr>
              <a:t>i</a:t>
            </a:r>
            <a:r>
              <a:rPr dirty="0" sz="1000" spc="-5" i="1">
                <a:latin typeface="LM Roman 10"/>
                <a:cs typeface="LM Roman 10"/>
              </a:rPr>
              <a:t>&lt;</a:t>
            </a:r>
            <a:r>
              <a:rPr dirty="0" sz="1000" spc="75" i="1">
                <a:latin typeface="LM Sans 10"/>
                <a:cs typeface="LM Sans 10"/>
              </a:rPr>
              <a:t>k</a:t>
            </a:r>
            <a:r>
              <a:rPr dirty="0" sz="1000" spc="-5" i="1">
                <a:latin typeface="LM Roman 10"/>
                <a:cs typeface="LM Roman 10"/>
              </a:rPr>
              <a:t>&lt;</a:t>
            </a:r>
            <a:r>
              <a:rPr dirty="0" sz="1000" spc="-5" i="1">
                <a:latin typeface="LM Sans 10"/>
                <a:cs typeface="LM Sans 10"/>
              </a:rPr>
              <a:t>j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100" y="1832861"/>
            <a:ext cx="122682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75" i="1">
                <a:latin typeface="LM Sans 12"/>
                <a:cs typeface="LM Sans 12"/>
              </a:rPr>
              <a:t>M</a:t>
            </a:r>
            <a:r>
              <a:rPr dirty="0" sz="1400" spc="75">
                <a:latin typeface="LM Sans 12"/>
                <a:cs typeface="LM Sans 12"/>
              </a:rPr>
              <a:t>(</a:t>
            </a:r>
            <a:r>
              <a:rPr dirty="0" sz="1400" spc="75" i="1">
                <a:latin typeface="LM Sans 12"/>
                <a:cs typeface="LM Sans 12"/>
              </a:rPr>
              <a:t>i,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-330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r>
              <a:rPr dirty="0" sz="1400" spc="-7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240">
                <a:latin typeface="LM Sans 12"/>
                <a:cs typeface="LM Sans 12"/>
              </a:rPr>
              <a:t> </a:t>
            </a:r>
            <a:r>
              <a:rPr dirty="0" sz="1400" spc="15">
                <a:latin typeface="LM Sans 12"/>
                <a:cs typeface="LM Sans 12"/>
              </a:rPr>
              <a:t>min</a:t>
            </a:r>
            <a:r>
              <a:rPr dirty="0" sz="1400" spc="-145">
                <a:latin typeface="LM Sans 12"/>
                <a:cs typeface="LM Sans 12"/>
              </a:rPr>
              <a:t> </a:t>
            </a:r>
            <a:r>
              <a:rPr dirty="0" sz="1400" spc="245" i="1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5377" y="1915863"/>
            <a:ext cx="6464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0830" algn="l"/>
                <a:tab pos="599440" algn="l"/>
              </a:tabLst>
            </a:pPr>
            <a:r>
              <a:rPr dirty="0" sz="1000" spc="-5" i="1">
                <a:latin typeface="LM Sans 10"/>
                <a:cs typeface="LM Sans 10"/>
              </a:rPr>
              <a:t>i</a:t>
            </a:r>
            <a:r>
              <a:rPr dirty="0" sz="1000" spc="-5" i="1">
                <a:latin typeface="LM Sans 10"/>
                <a:cs typeface="LM Sans 10"/>
              </a:rPr>
              <a:t>	</a:t>
            </a:r>
            <a:r>
              <a:rPr dirty="0" sz="1000" spc="-5" i="1">
                <a:latin typeface="LM Sans 10"/>
                <a:cs typeface="LM Sans 10"/>
              </a:rPr>
              <a:t>k</a:t>
            </a:r>
            <a:r>
              <a:rPr dirty="0" sz="1000" spc="-5" i="1">
                <a:latin typeface="LM Sans 10"/>
                <a:cs typeface="LM Sans 10"/>
              </a:rPr>
              <a:t>	</a:t>
            </a:r>
            <a:r>
              <a:rPr dirty="0" sz="1000" spc="-5" i="1">
                <a:latin typeface="LM Sans 10"/>
                <a:cs typeface="LM Sans 10"/>
              </a:rPr>
              <a:t>j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5190" y="1832861"/>
            <a:ext cx="23558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75" i="1">
                <a:latin typeface="LM Sans 12"/>
                <a:cs typeface="LM Sans 12"/>
              </a:rPr>
              <a:t>M</a:t>
            </a:r>
            <a:r>
              <a:rPr dirty="0" sz="1400" spc="75">
                <a:latin typeface="LM Sans 12"/>
                <a:cs typeface="LM Sans 12"/>
              </a:rPr>
              <a:t>(</a:t>
            </a:r>
            <a:r>
              <a:rPr dirty="0" sz="1400" spc="75" i="1">
                <a:latin typeface="LM Sans 12"/>
                <a:cs typeface="LM Sans 12"/>
              </a:rPr>
              <a:t>i,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105" i="1">
                <a:latin typeface="LM Sans 12"/>
                <a:cs typeface="LM Sans 12"/>
              </a:rPr>
              <a:t>k</a:t>
            </a:r>
            <a:r>
              <a:rPr dirty="0" sz="1400" spc="105">
                <a:latin typeface="LM Sans 12"/>
                <a:cs typeface="LM Sans 12"/>
              </a:rPr>
              <a:t>)+</a:t>
            </a:r>
            <a:r>
              <a:rPr dirty="0" sz="1400" spc="-315">
                <a:latin typeface="LM Sans 12"/>
                <a:cs typeface="LM Sans 12"/>
              </a:rPr>
              <a:t> </a:t>
            </a:r>
            <a:r>
              <a:rPr dirty="0" sz="1400" spc="75" i="1">
                <a:latin typeface="LM Sans 12"/>
                <a:cs typeface="LM Sans 12"/>
              </a:rPr>
              <a:t>M</a:t>
            </a:r>
            <a:r>
              <a:rPr dirty="0" sz="1400" spc="75">
                <a:latin typeface="LM Sans 12"/>
                <a:cs typeface="LM Sans 12"/>
              </a:rPr>
              <a:t>(</a:t>
            </a:r>
            <a:r>
              <a:rPr dirty="0" sz="1400" spc="75" i="1">
                <a:latin typeface="LM Sans 12"/>
                <a:cs typeface="LM Sans 12"/>
              </a:rPr>
              <a:t>k,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-330" i="1">
                <a:latin typeface="LM Sans 12"/>
                <a:cs typeface="LM Sans 12"/>
              </a:rPr>
              <a:t> </a:t>
            </a:r>
            <a:r>
              <a:rPr dirty="0" sz="1400" spc="90">
                <a:latin typeface="LM Sans 12"/>
                <a:cs typeface="LM Sans 12"/>
              </a:rPr>
              <a:t>)+</a:t>
            </a:r>
            <a:r>
              <a:rPr dirty="0" sz="1400" spc="-310">
                <a:latin typeface="LM Sans 12"/>
                <a:cs typeface="LM Sans 12"/>
              </a:rPr>
              <a:t> </a:t>
            </a:r>
            <a:r>
              <a:rPr dirty="0" sz="1400" spc="25" i="1">
                <a:latin typeface="LM Sans 12"/>
                <a:cs typeface="LM Sans 12"/>
              </a:rPr>
              <a:t>m</a:t>
            </a:r>
            <a:r>
              <a:rPr dirty="0" sz="1400" spc="65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240" i="1">
                <a:latin typeface="Arial"/>
                <a:cs typeface="Arial"/>
              </a:rPr>
              <a:t> </a:t>
            </a:r>
            <a:r>
              <a:rPr dirty="0" sz="1400" spc="25" i="1">
                <a:latin typeface="LM Sans 12"/>
                <a:cs typeface="LM Sans 12"/>
              </a:rPr>
              <a:t>m</a:t>
            </a:r>
            <a:r>
              <a:rPr dirty="0" sz="1400" spc="30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245" i="1">
                <a:latin typeface="Arial"/>
                <a:cs typeface="Arial"/>
              </a:rPr>
              <a:t> </a:t>
            </a:r>
            <a:r>
              <a:rPr dirty="0" sz="1400" spc="25" i="1">
                <a:latin typeface="LM Sans 12"/>
                <a:cs typeface="LM Sans 12"/>
              </a:rPr>
              <a:t>m</a:t>
            </a:r>
            <a:r>
              <a:rPr dirty="0" sz="1400" spc="-55" i="1">
                <a:latin typeface="LM Sans 12"/>
                <a:cs typeface="LM Sans 12"/>
              </a:rPr>
              <a:t> </a:t>
            </a:r>
            <a:r>
              <a:rPr dirty="0" sz="1400" spc="245" i="1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61" y="58134"/>
            <a:ext cx="13100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95">
                <a:solidFill>
                  <a:srgbClr val="3333B2"/>
                </a:solidFill>
              </a:rPr>
              <a:t>Sub</a:t>
            </a:r>
            <a:r>
              <a:rPr dirty="0" sz="2050" spc="-155">
                <a:solidFill>
                  <a:srgbClr val="3333B2"/>
                </a:solidFill>
              </a:rPr>
              <a:t>p</a:t>
            </a:r>
            <a:r>
              <a:rPr dirty="0" sz="2050" spc="-165">
                <a:solidFill>
                  <a:srgbClr val="3333B2"/>
                </a:solidFill>
              </a:rPr>
              <a:t>roblems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08842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3300" y="972487"/>
            <a:ext cx="3525520" cy="7124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135"/>
              </a:spcBef>
            </a:pPr>
            <a:r>
              <a:rPr dirty="0" sz="1400" spc="-65">
                <a:latin typeface="Trebuchet MS"/>
                <a:cs typeface="Trebuchet MS"/>
              </a:rPr>
              <a:t>Let </a:t>
            </a:r>
            <a:r>
              <a:rPr dirty="0" sz="1400" spc="75" i="1">
                <a:latin typeface="LM Sans 12"/>
                <a:cs typeface="LM Sans 12"/>
              </a:rPr>
              <a:t>M</a:t>
            </a:r>
            <a:r>
              <a:rPr dirty="0" sz="1400" spc="75">
                <a:latin typeface="LM Sans 12"/>
                <a:cs typeface="LM Sans 12"/>
              </a:rPr>
              <a:t>(</a:t>
            </a:r>
            <a:r>
              <a:rPr dirty="0" sz="1400" spc="75" i="1">
                <a:latin typeface="LM Sans 12"/>
                <a:cs typeface="LM Sans 12"/>
              </a:rPr>
              <a:t>i, </a:t>
            </a:r>
            <a:r>
              <a:rPr dirty="0" sz="1400" spc="5" i="1">
                <a:latin typeface="LM Sans 12"/>
                <a:cs typeface="LM Sans 12"/>
              </a:rPr>
              <a:t>j </a:t>
            </a:r>
            <a:r>
              <a:rPr dirty="0" sz="1400" spc="10">
                <a:latin typeface="LM Sans 12"/>
                <a:cs typeface="LM Sans 12"/>
              </a:rPr>
              <a:t>)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minimum </a:t>
            </a:r>
            <a:r>
              <a:rPr dirty="0" sz="1400" spc="-65">
                <a:latin typeface="Trebuchet MS"/>
                <a:cs typeface="Trebuchet MS"/>
              </a:rPr>
              <a:t>cost </a:t>
            </a:r>
            <a:r>
              <a:rPr dirty="0" sz="1400" spc="-85">
                <a:latin typeface="Trebuchet MS"/>
                <a:cs typeface="Trebuchet MS"/>
              </a:rPr>
              <a:t>of</a:t>
            </a:r>
            <a:r>
              <a:rPr dirty="0" sz="1400" spc="-90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computing</a:t>
            </a:r>
            <a:endParaRPr sz="14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10"/>
              </a:spcBef>
            </a:pPr>
            <a:r>
              <a:rPr dirty="0" sz="1400" spc="10" i="1">
                <a:latin typeface="LM Sans 12"/>
                <a:cs typeface="LM Sans 12"/>
              </a:rPr>
              <a:t>A</a:t>
            </a:r>
            <a:r>
              <a:rPr dirty="0" baseline="-11111" sz="1500" spc="15" i="1">
                <a:latin typeface="LM Sans 10"/>
                <a:cs typeface="LM Sans 10"/>
              </a:rPr>
              <a:t>i</a:t>
            </a:r>
            <a:r>
              <a:rPr dirty="0" baseline="-11111" sz="1500" spc="187" i="1">
                <a:latin typeface="LM Sans 10"/>
                <a:cs typeface="LM Sans 10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150" i="1">
                <a:latin typeface="Arial"/>
                <a:cs typeface="Arial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155" i="1">
                <a:latin typeface="Arial"/>
                <a:cs typeface="Arial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295" i="1">
                <a:latin typeface="Arial"/>
                <a:cs typeface="Arial"/>
              </a:rPr>
              <a:t>×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60" i="1">
                <a:latin typeface="LM Sans 12"/>
                <a:cs typeface="LM Sans 12"/>
              </a:rPr>
              <a:t>A</a:t>
            </a:r>
            <a:r>
              <a:rPr dirty="0" baseline="-11111" sz="1500" spc="89" i="1">
                <a:latin typeface="LM Sans 10"/>
                <a:cs typeface="LM Sans 10"/>
              </a:rPr>
              <a:t>j</a:t>
            </a:r>
            <a:r>
              <a:rPr dirty="0" baseline="-11111" sz="1500" spc="89" i="1">
                <a:latin typeface="Arial"/>
                <a:cs typeface="Arial"/>
              </a:rPr>
              <a:t>−</a:t>
            </a:r>
            <a:r>
              <a:rPr dirty="0" baseline="-11111" sz="1500" spc="89">
                <a:latin typeface="Arial"/>
                <a:cs typeface="Arial"/>
              </a:rPr>
              <a:t>1</a:t>
            </a:r>
            <a:endParaRPr baseline="-11111" sz="15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315"/>
              </a:spcBef>
            </a:pPr>
            <a:r>
              <a:rPr dirty="0" sz="1400" spc="-45">
                <a:latin typeface="Trebuchet MS"/>
                <a:cs typeface="Trebuchet MS"/>
              </a:rPr>
              <a:t>Then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55657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57007" y="2006770"/>
            <a:ext cx="3708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90" i="1">
                <a:latin typeface="LM Sans 10"/>
                <a:cs typeface="LM Sans 10"/>
              </a:rPr>
              <a:t>i</a:t>
            </a:r>
            <a:r>
              <a:rPr dirty="0" sz="1000" spc="-5" i="1">
                <a:latin typeface="LM Roman 10"/>
                <a:cs typeface="LM Roman 10"/>
              </a:rPr>
              <a:t>&lt;</a:t>
            </a:r>
            <a:r>
              <a:rPr dirty="0" sz="1000" spc="75" i="1">
                <a:latin typeface="LM Sans 10"/>
                <a:cs typeface="LM Sans 10"/>
              </a:rPr>
              <a:t>k</a:t>
            </a:r>
            <a:r>
              <a:rPr dirty="0" sz="1000" spc="-5" i="1">
                <a:latin typeface="LM Roman 10"/>
                <a:cs typeface="LM Roman 10"/>
              </a:rPr>
              <a:t>&lt;</a:t>
            </a:r>
            <a:r>
              <a:rPr dirty="0" sz="1000" spc="-5" i="1">
                <a:latin typeface="LM Sans 10"/>
                <a:cs typeface="LM Sans 10"/>
              </a:rPr>
              <a:t>j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100" y="1832861"/>
            <a:ext cx="122682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75" i="1">
                <a:latin typeface="LM Sans 12"/>
                <a:cs typeface="LM Sans 12"/>
              </a:rPr>
              <a:t>M</a:t>
            </a:r>
            <a:r>
              <a:rPr dirty="0" sz="1400" spc="75">
                <a:latin typeface="LM Sans 12"/>
                <a:cs typeface="LM Sans 12"/>
              </a:rPr>
              <a:t>(</a:t>
            </a:r>
            <a:r>
              <a:rPr dirty="0" sz="1400" spc="75" i="1">
                <a:latin typeface="LM Sans 12"/>
                <a:cs typeface="LM Sans 12"/>
              </a:rPr>
              <a:t>i,</a:t>
            </a:r>
            <a:r>
              <a:rPr dirty="0" sz="1400" spc="-229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-330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r>
              <a:rPr dirty="0" sz="1400" spc="-7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240">
                <a:latin typeface="LM Sans 12"/>
                <a:cs typeface="LM Sans 12"/>
              </a:rPr>
              <a:t> </a:t>
            </a:r>
            <a:r>
              <a:rPr dirty="0" sz="1400" spc="15">
                <a:latin typeface="LM Sans 12"/>
                <a:cs typeface="LM Sans 12"/>
              </a:rPr>
              <a:t>min</a:t>
            </a:r>
            <a:r>
              <a:rPr dirty="0" sz="1400" spc="-145">
                <a:latin typeface="LM Sans 12"/>
                <a:cs typeface="LM Sans 12"/>
              </a:rPr>
              <a:t> </a:t>
            </a:r>
            <a:r>
              <a:rPr dirty="0" sz="1400" spc="245" i="1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5377" y="1915863"/>
            <a:ext cx="6464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0830" algn="l"/>
                <a:tab pos="599440" algn="l"/>
              </a:tabLst>
            </a:pPr>
            <a:r>
              <a:rPr dirty="0" sz="1000" spc="-5" i="1">
                <a:latin typeface="LM Sans 10"/>
                <a:cs typeface="LM Sans 10"/>
              </a:rPr>
              <a:t>i</a:t>
            </a:r>
            <a:r>
              <a:rPr dirty="0" sz="1000" spc="-5" i="1">
                <a:latin typeface="LM Sans 10"/>
                <a:cs typeface="LM Sans 10"/>
              </a:rPr>
              <a:t>	</a:t>
            </a:r>
            <a:r>
              <a:rPr dirty="0" sz="1000" spc="-5" i="1">
                <a:latin typeface="LM Sans 10"/>
                <a:cs typeface="LM Sans 10"/>
              </a:rPr>
              <a:t>k</a:t>
            </a:r>
            <a:r>
              <a:rPr dirty="0" sz="1000" spc="-5" i="1">
                <a:latin typeface="LM Sans 10"/>
                <a:cs typeface="LM Sans 10"/>
              </a:rPr>
              <a:t>	</a:t>
            </a:r>
            <a:r>
              <a:rPr dirty="0" sz="1000" spc="-5" i="1">
                <a:latin typeface="LM Sans 10"/>
                <a:cs typeface="LM Sans 10"/>
              </a:rPr>
              <a:t>j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5190" y="1832861"/>
            <a:ext cx="23558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75" i="1">
                <a:latin typeface="LM Sans 12"/>
                <a:cs typeface="LM Sans 12"/>
              </a:rPr>
              <a:t>M</a:t>
            </a:r>
            <a:r>
              <a:rPr dirty="0" sz="1400" spc="75">
                <a:latin typeface="LM Sans 12"/>
                <a:cs typeface="LM Sans 12"/>
              </a:rPr>
              <a:t>(</a:t>
            </a:r>
            <a:r>
              <a:rPr dirty="0" sz="1400" spc="75" i="1">
                <a:latin typeface="LM Sans 12"/>
                <a:cs typeface="LM Sans 12"/>
              </a:rPr>
              <a:t>i,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105" i="1">
                <a:latin typeface="LM Sans 12"/>
                <a:cs typeface="LM Sans 12"/>
              </a:rPr>
              <a:t>k</a:t>
            </a:r>
            <a:r>
              <a:rPr dirty="0" sz="1400" spc="105">
                <a:latin typeface="LM Sans 12"/>
                <a:cs typeface="LM Sans 12"/>
              </a:rPr>
              <a:t>)+</a:t>
            </a:r>
            <a:r>
              <a:rPr dirty="0" sz="1400" spc="-315">
                <a:latin typeface="LM Sans 12"/>
                <a:cs typeface="LM Sans 12"/>
              </a:rPr>
              <a:t> </a:t>
            </a:r>
            <a:r>
              <a:rPr dirty="0" sz="1400" spc="75" i="1">
                <a:latin typeface="LM Sans 12"/>
                <a:cs typeface="LM Sans 12"/>
              </a:rPr>
              <a:t>M</a:t>
            </a:r>
            <a:r>
              <a:rPr dirty="0" sz="1400" spc="75">
                <a:latin typeface="LM Sans 12"/>
                <a:cs typeface="LM Sans 12"/>
              </a:rPr>
              <a:t>(</a:t>
            </a:r>
            <a:r>
              <a:rPr dirty="0" sz="1400" spc="75" i="1">
                <a:latin typeface="LM Sans 12"/>
                <a:cs typeface="LM Sans 12"/>
              </a:rPr>
              <a:t>k,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-330" i="1">
                <a:latin typeface="LM Sans 12"/>
                <a:cs typeface="LM Sans 12"/>
              </a:rPr>
              <a:t> </a:t>
            </a:r>
            <a:r>
              <a:rPr dirty="0" sz="1400" spc="90">
                <a:latin typeface="LM Sans 12"/>
                <a:cs typeface="LM Sans 12"/>
              </a:rPr>
              <a:t>)+</a:t>
            </a:r>
            <a:r>
              <a:rPr dirty="0" sz="1400" spc="-310">
                <a:latin typeface="LM Sans 12"/>
                <a:cs typeface="LM Sans 12"/>
              </a:rPr>
              <a:t> </a:t>
            </a:r>
            <a:r>
              <a:rPr dirty="0" sz="1400" spc="25" i="1">
                <a:latin typeface="LM Sans 12"/>
                <a:cs typeface="LM Sans 12"/>
              </a:rPr>
              <a:t>m</a:t>
            </a:r>
            <a:r>
              <a:rPr dirty="0" sz="1400" spc="65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240" i="1">
                <a:latin typeface="Arial"/>
                <a:cs typeface="Arial"/>
              </a:rPr>
              <a:t> </a:t>
            </a:r>
            <a:r>
              <a:rPr dirty="0" sz="1400" spc="25" i="1">
                <a:latin typeface="LM Sans 12"/>
                <a:cs typeface="LM Sans 12"/>
              </a:rPr>
              <a:t>m</a:t>
            </a:r>
            <a:r>
              <a:rPr dirty="0" sz="1400" spc="30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245" i="1">
                <a:latin typeface="Arial"/>
                <a:cs typeface="Arial"/>
              </a:rPr>
              <a:t> </a:t>
            </a:r>
            <a:r>
              <a:rPr dirty="0" sz="1400" spc="25" i="1">
                <a:latin typeface="LM Sans 12"/>
                <a:cs typeface="LM Sans 12"/>
              </a:rPr>
              <a:t>m</a:t>
            </a:r>
            <a:r>
              <a:rPr dirty="0" sz="1400" spc="-55" i="1">
                <a:latin typeface="LM Sans 12"/>
                <a:cs typeface="LM Sans 12"/>
              </a:rPr>
              <a:t> </a:t>
            </a:r>
            <a:r>
              <a:rPr dirty="0" sz="1400" spc="245" i="1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8640" y="243629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04100" y="2320351"/>
            <a:ext cx="199834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5">
                <a:latin typeface="Trebuchet MS"/>
                <a:cs typeface="Trebuchet MS"/>
              </a:rPr>
              <a:t>Base </a:t>
            </a:r>
            <a:r>
              <a:rPr dirty="0" sz="1400" spc="-100">
                <a:latin typeface="Trebuchet MS"/>
                <a:cs typeface="Trebuchet MS"/>
              </a:rPr>
              <a:t>case: </a:t>
            </a:r>
            <a:r>
              <a:rPr dirty="0" sz="1400" spc="75" i="1">
                <a:latin typeface="LM Sans 12"/>
                <a:cs typeface="LM Sans 12"/>
              </a:rPr>
              <a:t>M</a:t>
            </a:r>
            <a:r>
              <a:rPr dirty="0" sz="1400" spc="75">
                <a:latin typeface="LM Sans 12"/>
                <a:cs typeface="LM Sans 12"/>
              </a:rPr>
              <a:t>(</a:t>
            </a:r>
            <a:r>
              <a:rPr dirty="0" sz="1400" spc="75" i="1">
                <a:latin typeface="LM Sans 12"/>
                <a:cs typeface="LM Sans 12"/>
              </a:rPr>
              <a:t>i, 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20">
                <a:latin typeface="LM Sans 12"/>
                <a:cs typeface="LM Sans 12"/>
              </a:rPr>
              <a:t>+ </a:t>
            </a:r>
            <a:r>
              <a:rPr dirty="0" sz="1400" spc="-20">
                <a:latin typeface="Trebuchet MS"/>
                <a:cs typeface="Trebuchet MS"/>
              </a:rPr>
              <a:t>1</a:t>
            </a:r>
            <a:r>
              <a:rPr dirty="0" sz="1400" spc="-20">
                <a:latin typeface="LM Sans 12"/>
                <a:cs typeface="LM Sans 12"/>
              </a:rPr>
              <a:t>)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260">
                <a:latin typeface="LM Sans 12"/>
                <a:cs typeface="LM Sans 12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5003" y="58134"/>
            <a:ext cx="20593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45">
                <a:solidFill>
                  <a:srgbClr val="3333B2"/>
                </a:solidFill>
              </a:rPr>
              <a:t>Recursive</a:t>
            </a:r>
            <a:r>
              <a:rPr dirty="0" sz="2050" spc="-20">
                <a:solidFill>
                  <a:srgbClr val="3333B2"/>
                </a:solidFill>
              </a:rPr>
              <a:t> </a:t>
            </a:r>
            <a:r>
              <a:rPr dirty="0" sz="2050" spc="-125">
                <a:solidFill>
                  <a:srgbClr val="3333B2"/>
                </a:solidFill>
              </a:rPr>
              <a:t>Algorithm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359994" y="588048"/>
            <a:ext cx="3888104" cy="2581275"/>
          </a:xfrm>
          <a:custGeom>
            <a:avLst/>
            <a:gdLst/>
            <a:ahLst/>
            <a:cxnLst/>
            <a:rect l="l" t="t" r="r" b="b"/>
            <a:pathLst>
              <a:path w="3888104" h="2581275">
                <a:moveTo>
                  <a:pt x="3888003" y="2125637"/>
                </a:moveTo>
                <a:lnTo>
                  <a:pt x="0" y="2125637"/>
                </a:lnTo>
                <a:lnTo>
                  <a:pt x="0" y="2277465"/>
                </a:lnTo>
                <a:lnTo>
                  <a:pt x="0" y="2429294"/>
                </a:lnTo>
                <a:lnTo>
                  <a:pt x="0" y="2581122"/>
                </a:lnTo>
                <a:lnTo>
                  <a:pt x="3888003" y="2581122"/>
                </a:lnTo>
                <a:lnTo>
                  <a:pt x="3888003" y="2429294"/>
                </a:lnTo>
                <a:lnTo>
                  <a:pt x="3888003" y="2277465"/>
                </a:lnTo>
                <a:lnTo>
                  <a:pt x="3888003" y="2125637"/>
                </a:lnTo>
                <a:close/>
              </a:path>
              <a:path w="3888104" h="2581275">
                <a:moveTo>
                  <a:pt x="3888003" y="303669"/>
                </a:moveTo>
                <a:lnTo>
                  <a:pt x="0" y="303669"/>
                </a:lnTo>
                <a:lnTo>
                  <a:pt x="0" y="455498"/>
                </a:lnTo>
                <a:lnTo>
                  <a:pt x="0" y="607326"/>
                </a:lnTo>
                <a:lnTo>
                  <a:pt x="0" y="2125624"/>
                </a:lnTo>
                <a:lnTo>
                  <a:pt x="3888003" y="2125624"/>
                </a:lnTo>
                <a:lnTo>
                  <a:pt x="3888003" y="455498"/>
                </a:lnTo>
                <a:lnTo>
                  <a:pt x="3888003" y="303669"/>
                </a:lnTo>
                <a:close/>
              </a:path>
              <a:path w="3888104" h="2581275">
                <a:moveTo>
                  <a:pt x="3888003" y="0"/>
                </a:moveTo>
                <a:lnTo>
                  <a:pt x="0" y="0"/>
                </a:lnTo>
                <a:lnTo>
                  <a:pt x="0" y="151828"/>
                </a:lnTo>
                <a:lnTo>
                  <a:pt x="0" y="303657"/>
                </a:lnTo>
                <a:lnTo>
                  <a:pt x="3888003" y="303657"/>
                </a:lnTo>
                <a:lnTo>
                  <a:pt x="3888003" y="151828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4284" y="555109"/>
            <a:ext cx="4216400" cy="2606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5565" marR="3201670">
              <a:lnSpc>
                <a:spcPct val="100000"/>
              </a:lnSpc>
              <a:spcBef>
                <a:spcPts val="95"/>
              </a:spcBef>
            </a:pPr>
            <a:r>
              <a:rPr dirty="0" sz="1000" spc="-60">
                <a:latin typeface="Arial"/>
                <a:cs typeface="Arial"/>
              </a:rPr>
              <a:t>1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65">
                <a:latin typeface="Arial"/>
                <a:cs typeface="Arial"/>
              </a:rPr>
              <a:t>T</a:t>
            </a:r>
            <a:r>
              <a:rPr dirty="0" sz="1000" spc="175">
                <a:latin typeface="Arial"/>
                <a:cs typeface="Arial"/>
              </a:rPr>
              <a:t> </a:t>
            </a:r>
            <a:r>
              <a:rPr dirty="0" sz="1000" spc="190">
                <a:latin typeface="Arial"/>
                <a:cs typeface="Arial"/>
              </a:rPr>
              <a:t>=</a:t>
            </a:r>
            <a:r>
              <a:rPr dirty="0" sz="1000" spc="355">
                <a:latin typeface="Arial"/>
                <a:cs typeface="Arial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d</a:t>
            </a:r>
            <a:r>
              <a:rPr dirty="0" sz="1000" spc="-235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i</a:t>
            </a:r>
            <a:r>
              <a:rPr dirty="0" sz="1000" spc="-235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c</a:t>
            </a:r>
            <a:r>
              <a:rPr dirty="0" sz="1000" spc="-229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t</a:t>
            </a:r>
            <a:r>
              <a:rPr dirty="0" sz="1000" spc="-100" b="1">
                <a:latin typeface="LM Sans 10"/>
                <a:cs typeface="LM Sans 10"/>
              </a:rPr>
              <a:t> </a:t>
            </a:r>
            <a:r>
              <a:rPr dirty="0" sz="1000" spc="50">
                <a:latin typeface="Arial"/>
                <a:cs typeface="Arial"/>
              </a:rPr>
              <a:t>(</a:t>
            </a:r>
            <a:r>
              <a:rPr dirty="0" sz="1000" spc="-14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)  </a:t>
            </a:r>
            <a:r>
              <a:rPr dirty="0" sz="1000" spc="-6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  <a:p>
            <a:pPr marL="277495" indent="-202565">
              <a:lnSpc>
                <a:spcPts val="1190"/>
              </a:lnSpc>
              <a:buFont typeface="Arial"/>
              <a:buAutoNum type="arabicPlain" startAt="3"/>
              <a:tabLst>
                <a:tab pos="277495" algn="l"/>
                <a:tab pos="278130" algn="l"/>
              </a:tabLst>
            </a:pPr>
            <a:r>
              <a:rPr dirty="0" sz="1000" spc="60" b="1">
                <a:latin typeface="LM Sans 10"/>
                <a:cs typeface="LM Sans 10"/>
              </a:rPr>
              <a:t>def </a:t>
            </a:r>
            <a:r>
              <a:rPr dirty="0" sz="1000" spc="105">
                <a:latin typeface="Arial"/>
                <a:cs typeface="Arial"/>
              </a:rPr>
              <a:t>matrix_mult </a:t>
            </a:r>
            <a:r>
              <a:rPr dirty="0" sz="1000" spc="25">
                <a:latin typeface="Arial"/>
                <a:cs typeface="Arial"/>
              </a:rPr>
              <a:t>(m,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40">
                <a:latin typeface="Arial"/>
                <a:cs typeface="Arial"/>
              </a:rPr>
              <a:t>j </a:t>
            </a:r>
            <a:r>
              <a:rPr dirty="0" sz="1000" spc="50">
                <a:latin typeface="Arial"/>
                <a:cs typeface="Arial"/>
              </a:rPr>
              <a:t>)</a:t>
            </a:r>
            <a:r>
              <a:rPr dirty="0" sz="1000" spc="-16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442595" indent="-367665">
              <a:lnSpc>
                <a:spcPts val="1195"/>
              </a:lnSpc>
              <a:buFont typeface="Arial"/>
              <a:buAutoNum type="arabicPlain" startAt="3"/>
              <a:tabLst>
                <a:tab pos="442595" algn="l"/>
                <a:tab pos="443230" algn="l"/>
              </a:tabLst>
            </a:pPr>
            <a:r>
              <a:rPr dirty="0" sz="1000" spc="-5" b="1">
                <a:latin typeface="LM Sans 10"/>
                <a:cs typeface="LM Sans 10"/>
              </a:rPr>
              <a:t>i f</a:t>
            </a:r>
            <a:r>
              <a:rPr dirty="0" sz="1000" spc="355" b="1">
                <a:latin typeface="LM Sans 10"/>
                <a:cs typeface="LM Sans 10"/>
              </a:rPr>
              <a:t> </a:t>
            </a:r>
            <a:r>
              <a:rPr dirty="0" sz="1000" spc="50">
                <a:latin typeface="Arial"/>
                <a:cs typeface="Arial"/>
              </a:rPr>
              <a:t>(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40">
                <a:latin typeface="Arial"/>
                <a:cs typeface="Arial"/>
              </a:rPr>
              <a:t>j </a:t>
            </a:r>
            <a:r>
              <a:rPr dirty="0" sz="1000" spc="50">
                <a:latin typeface="Arial"/>
                <a:cs typeface="Arial"/>
              </a:rPr>
              <a:t>) </a:t>
            </a:r>
            <a:r>
              <a:rPr dirty="0" sz="1000" spc="40" b="1">
                <a:latin typeface="LM Sans 10"/>
                <a:cs typeface="LM Sans 10"/>
              </a:rPr>
              <a:t>not </a:t>
            </a:r>
            <a:r>
              <a:rPr dirty="0" sz="1000" spc="-5" b="1">
                <a:latin typeface="LM Sans 10"/>
                <a:cs typeface="LM Sans 10"/>
              </a:rPr>
              <a:t>i n</a:t>
            </a:r>
            <a:r>
              <a:rPr dirty="0" sz="1000" spc="-125" b="1">
                <a:latin typeface="LM Sans 10"/>
                <a:cs typeface="LM Sans 10"/>
              </a:rPr>
              <a:t> </a:t>
            </a:r>
            <a:r>
              <a:rPr dirty="0" sz="1000" spc="90">
                <a:latin typeface="Arial"/>
                <a:cs typeface="Arial"/>
              </a:rPr>
              <a:t>T:</a:t>
            </a:r>
            <a:endParaRPr sz="1000">
              <a:latin typeface="Arial"/>
              <a:cs typeface="Arial"/>
            </a:endParaRPr>
          </a:p>
          <a:p>
            <a:pPr marL="75565">
              <a:lnSpc>
                <a:spcPts val="1195"/>
              </a:lnSpc>
              <a:tabLst>
                <a:tab pos="594360" algn="l"/>
              </a:tabLst>
            </a:pPr>
            <a:r>
              <a:rPr dirty="0" sz="1000" spc="-60">
                <a:latin typeface="Arial"/>
                <a:cs typeface="Arial"/>
              </a:rPr>
              <a:t>5	</a:t>
            </a:r>
            <a:r>
              <a:rPr dirty="0" sz="1000" spc="-5" b="1">
                <a:latin typeface="LM Sans 10"/>
                <a:cs typeface="LM Sans 10"/>
              </a:rPr>
              <a:t>i f</a:t>
            </a:r>
            <a:r>
              <a:rPr dirty="0" sz="1000" spc="355" b="1">
                <a:latin typeface="LM Sans 10"/>
                <a:cs typeface="LM Sans 10"/>
              </a:rPr>
              <a:t> </a:t>
            </a:r>
            <a:r>
              <a:rPr dirty="0" sz="1000" spc="40">
                <a:latin typeface="Arial"/>
                <a:cs typeface="Arial"/>
              </a:rPr>
              <a:t>j </a:t>
            </a:r>
            <a:r>
              <a:rPr dirty="0" sz="1000" spc="130">
                <a:latin typeface="Arial"/>
                <a:cs typeface="Arial"/>
              </a:rPr>
              <a:t>==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190">
                <a:latin typeface="Arial"/>
                <a:cs typeface="Arial"/>
              </a:rPr>
              <a:t>+ </a:t>
            </a:r>
            <a:r>
              <a:rPr dirty="0" sz="1000" spc="-60">
                <a:latin typeface="Arial"/>
                <a:cs typeface="Arial"/>
              </a:rPr>
              <a:t>1</a:t>
            </a:r>
            <a:r>
              <a:rPr dirty="0" sz="1000" spc="9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75565">
              <a:lnSpc>
                <a:spcPts val="1195"/>
              </a:lnSpc>
              <a:tabLst>
                <a:tab pos="715645" algn="l"/>
              </a:tabLst>
            </a:pPr>
            <a:r>
              <a:rPr dirty="0" sz="1000" spc="-60">
                <a:latin typeface="Arial"/>
                <a:cs typeface="Arial"/>
              </a:rPr>
              <a:t>6	</a:t>
            </a:r>
            <a:r>
              <a:rPr dirty="0" sz="1000" spc="95">
                <a:latin typeface="Arial"/>
                <a:cs typeface="Arial"/>
              </a:rPr>
              <a:t>T[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40">
                <a:latin typeface="Arial"/>
                <a:cs typeface="Arial"/>
              </a:rPr>
              <a:t>j </a:t>
            </a:r>
            <a:r>
              <a:rPr dirty="0" sz="1000" spc="10">
                <a:latin typeface="Arial"/>
                <a:cs typeface="Arial"/>
              </a:rPr>
              <a:t>] </a:t>
            </a:r>
            <a:r>
              <a:rPr dirty="0" sz="1000" spc="190">
                <a:latin typeface="Arial"/>
                <a:cs typeface="Arial"/>
              </a:rPr>
              <a:t>=</a:t>
            </a:r>
            <a:r>
              <a:rPr dirty="0" sz="1000" spc="-11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586740" indent="-511809">
              <a:lnSpc>
                <a:spcPts val="1195"/>
              </a:lnSpc>
              <a:buFont typeface="Arial"/>
              <a:buAutoNum type="arabicPlain" startAt="7"/>
              <a:tabLst>
                <a:tab pos="586740" algn="l"/>
                <a:tab pos="587375" algn="l"/>
              </a:tabLst>
            </a:pPr>
            <a:r>
              <a:rPr dirty="0" sz="1000" spc="-5" b="1">
                <a:latin typeface="LM Sans 10"/>
                <a:cs typeface="LM Sans 10"/>
              </a:rPr>
              <a:t>e</a:t>
            </a:r>
            <a:r>
              <a:rPr dirty="0" sz="1000" spc="-235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l</a:t>
            </a:r>
            <a:r>
              <a:rPr dirty="0" sz="1000" spc="-229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s</a:t>
            </a:r>
            <a:r>
              <a:rPr dirty="0" sz="1000" spc="-229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e</a:t>
            </a:r>
            <a:r>
              <a:rPr dirty="0" sz="1000" spc="-70" b="1">
                <a:latin typeface="LM Sans 10"/>
                <a:cs typeface="LM Sans 10"/>
              </a:rPr>
              <a:t> </a:t>
            </a:r>
            <a:r>
              <a:rPr dirty="0" sz="1000" spc="-5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715645" indent="-640715">
              <a:lnSpc>
                <a:spcPts val="1195"/>
              </a:lnSpc>
              <a:buAutoNum type="arabicPlain" startAt="7"/>
              <a:tabLst>
                <a:tab pos="715645" algn="l"/>
                <a:tab pos="716280" algn="l"/>
              </a:tabLst>
            </a:pPr>
            <a:r>
              <a:rPr dirty="0" sz="1000" spc="95">
                <a:latin typeface="Arial"/>
                <a:cs typeface="Arial"/>
              </a:rPr>
              <a:t>T[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i</a:t>
            </a:r>
            <a:r>
              <a:rPr dirty="0" sz="1000" spc="1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95">
                <a:latin typeface="Arial"/>
                <a:cs typeface="Arial"/>
              </a:rPr>
              <a:t> </a:t>
            </a:r>
            <a:r>
              <a:rPr dirty="0" sz="1000" spc="40">
                <a:latin typeface="Arial"/>
                <a:cs typeface="Arial"/>
              </a:rPr>
              <a:t>j </a:t>
            </a:r>
            <a:r>
              <a:rPr dirty="0" sz="1000" spc="10">
                <a:latin typeface="Arial"/>
                <a:cs typeface="Arial"/>
              </a:rPr>
              <a:t>]</a:t>
            </a:r>
            <a:r>
              <a:rPr dirty="0" sz="1000" spc="90">
                <a:latin typeface="Arial"/>
                <a:cs typeface="Arial"/>
              </a:rPr>
              <a:t> </a:t>
            </a:r>
            <a:r>
              <a:rPr dirty="0" sz="1000" spc="190">
                <a:latin typeface="Arial"/>
                <a:cs typeface="Arial"/>
              </a:rPr>
              <a:t>=</a:t>
            </a:r>
            <a:r>
              <a:rPr dirty="0" sz="1000" spc="380">
                <a:latin typeface="Arial"/>
                <a:cs typeface="Arial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f</a:t>
            </a:r>
            <a:r>
              <a:rPr dirty="0" sz="1000" spc="-215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l</a:t>
            </a:r>
            <a:r>
              <a:rPr dirty="0" sz="1000" spc="-215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o</a:t>
            </a:r>
            <a:r>
              <a:rPr dirty="0" sz="1000" spc="-215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a</a:t>
            </a:r>
            <a:r>
              <a:rPr dirty="0" sz="1000" spc="-215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t</a:t>
            </a:r>
            <a:r>
              <a:rPr dirty="0" sz="1000" spc="-110" b="1">
                <a:latin typeface="LM Sans 10"/>
                <a:cs typeface="LM Sans 10"/>
              </a:rPr>
              <a:t> </a:t>
            </a:r>
            <a:r>
              <a:rPr dirty="0" sz="1000" spc="50">
                <a:latin typeface="Arial"/>
                <a:cs typeface="Arial"/>
              </a:rPr>
              <a:t>(</a:t>
            </a:r>
            <a:r>
              <a:rPr dirty="0" sz="1000" spc="-125">
                <a:latin typeface="Arial"/>
                <a:cs typeface="Arial"/>
              </a:rPr>
              <a:t> </a:t>
            </a:r>
            <a:r>
              <a:rPr dirty="0" sz="1000" spc="140">
                <a:latin typeface="Arial"/>
                <a:cs typeface="Arial"/>
              </a:rPr>
              <a:t>"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i</a:t>
            </a:r>
            <a:r>
              <a:rPr dirty="0" sz="1000" spc="-9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n</a:t>
            </a:r>
            <a:r>
              <a:rPr dirty="0" sz="1000" spc="-95">
                <a:latin typeface="Arial"/>
                <a:cs typeface="Arial"/>
              </a:rPr>
              <a:t> </a:t>
            </a:r>
            <a:r>
              <a:rPr dirty="0" sz="1000" spc="25">
                <a:latin typeface="Arial"/>
                <a:cs typeface="Arial"/>
              </a:rPr>
              <a:t>f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140">
                <a:latin typeface="Arial"/>
                <a:cs typeface="Arial"/>
              </a:rPr>
              <a:t>"</a:t>
            </a:r>
            <a:r>
              <a:rPr dirty="0" sz="1000" spc="-12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737870" indent="-662940">
              <a:lnSpc>
                <a:spcPts val="1195"/>
              </a:lnSpc>
              <a:buFont typeface="Arial"/>
              <a:buAutoNum type="arabicPlain" startAt="7"/>
              <a:tabLst>
                <a:tab pos="737870" algn="l"/>
                <a:tab pos="738505" algn="l"/>
              </a:tabLst>
            </a:pPr>
            <a:r>
              <a:rPr dirty="0" sz="1000" spc="-5" b="1">
                <a:latin typeface="LM Sans 10"/>
                <a:cs typeface="LM Sans 10"/>
              </a:rPr>
              <a:t>f o r </a:t>
            </a:r>
            <a:r>
              <a:rPr dirty="0" sz="1000" spc="-15">
                <a:latin typeface="Arial"/>
                <a:cs typeface="Arial"/>
              </a:rPr>
              <a:t>k </a:t>
            </a:r>
            <a:r>
              <a:rPr dirty="0" sz="1000" spc="-5" b="1">
                <a:latin typeface="LM Sans 10"/>
                <a:cs typeface="LM Sans 10"/>
              </a:rPr>
              <a:t>i n </a:t>
            </a:r>
            <a:r>
              <a:rPr dirty="0" sz="1000" spc="55" b="1">
                <a:latin typeface="LM Sans 10"/>
                <a:cs typeface="LM Sans 10"/>
              </a:rPr>
              <a:t>range </a:t>
            </a:r>
            <a:r>
              <a:rPr dirty="0" sz="1000" spc="50">
                <a:latin typeface="Arial"/>
                <a:cs typeface="Arial"/>
              </a:rPr>
              <a:t>(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190">
                <a:latin typeface="Arial"/>
                <a:cs typeface="Arial"/>
              </a:rPr>
              <a:t>+ </a:t>
            </a:r>
            <a:r>
              <a:rPr dirty="0" sz="1000" spc="-60">
                <a:latin typeface="Arial"/>
                <a:cs typeface="Arial"/>
              </a:rPr>
              <a:t>1 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85">
                <a:latin typeface="Arial"/>
                <a:cs typeface="Arial"/>
              </a:rPr>
              <a:t> </a:t>
            </a:r>
            <a:r>
              <a:rPr dirty="0" sz="1000" spc="40">
                <a:latin typeface="Arial"/>
                <a:cs typeface="Arial"/>
              </a:rPr>
              <a:t>j </a:t>
            </a:r>
            <a:r>
              <a:rPr dirty="0" sz="1000" spc="50">
                <a:latin typeface="Arial"/>
                <a:cs typeface="Arial"/>
              </a:rPr>
              <a:t>) </a:t>
            </a:r>
            <a:r>
              <a:rPr dirty="0" sz="1000" spc="-5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867410" indent="-855344">
              <a:lnSpc>
                <a:spcPts val="1195"/>
              </a:lnSpc>
              <a:buAutoNum type="arabicPlain" startAt="7"/>
              <a:tabLst>
                <a:tab pos="867410" algn="l"/>
                <a:tab pos="868044" algn="l"/>
              </a:tabLst>
            </a:pPr>
            <a:r>
              <a:rPr dirty="0" sz="1000" spc="95">
                <a:latin typeface="Arial"/>
                <a:cs typeface="Arial"/>
              </a:rPr>
              <a:t>T[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40">
                <a:latin typeface="Arial"/>
                <a:cs typeface="Arial"/>
              </a:rPr>
              <a:t>j </a:t>
            </a:r>
            <a:r>
              <a:rPr dirty="0" sz="1000" spc="10">
                <a:latin typeface="Arial"/>
                <a:cs typeface="Arial"/>
              </a:rPr>
              <a:t>] </a:t>
            </a:r>
            <a:r>
              <a:rPr dirty="0" sz="1000" spc="190">
                <a:latin typeface="Arial"/>
                <a:cs typeface="Arial"/>
              </a:rPr>
              <a:t>= </a:t>
            </a:r>
            <a:r>
              <a:rPr dirty="0" sz="1000" spc="10" b="1">
                <a:latin typeface="LM Sans 10"/>
                <a:cs typeface="LM Sans 10"/>
              </a:rPr>
              <a:t>min </a:t>
            </a:r>
            <a:r>
              <a:rPr dirty="0" sz="1000" spc="100">
                <a:latin typeface="Arial"/>
                <a:cs typeface="Arial"/>
              </a:rPr>
              <a:t>(T[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40">
                <a:latin typeface="Arial"/>
                <a:cs typeface="Arial"/>
              </a:rPr>
              <a:t>j </a:t>
            </a:r>
            <a:r>
              <a:rPr dirty="0" sz="1000" spc="10">
                <a:latin typeface="Arial"/>
                <a:cs typeface="Arial"/>
              </a:rPr>
              <a:t>]</a:t>
            </a:r>
            <a:r>
              <a:rPr dirty="0" sz="1000" spc="14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  <a:p>
            <a:pPr marL="1037590" indent="-1025525">
              <a:lnSpc>
                <a:spcPts val="1195"/>
              </a:lnSpc>
              <a:buAutoNum type="arabicPlain" startAt="7"/>
              <a:tabLst>
                <a:tab pos="1037590" algn="l"/>
                <a:tab pos="1038225" algn="l"/>
              </a:tabLst>
            </a:pPr>
            <a:r>
              <a:rPr dirty="0" sz="1000" spc="105">
                <a:latin typeface="Arial"/>
                <a:cs typeface="Arial"/>
              </a:rPr>
              <a:t>matrix_mult </a:t>
            </a:r>
            <a:r>
              <a:rPr dirty="0" sz="1000" spc="25">
                <a:latin typeface="Arial"/>
                <a:cs typeface="Arial"/>
              </a:rPr>
              <a:t>(m,  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-5">
                <a:latin typeface="Arial"/>
                <a:cs typeface="Arial"/>
              </a:rPr>
              <a:t>,   </a:t>
            </a:r>
            <a:r>
              <a:rPr dirty="0" sz="1000" spc="-15">
                <a:latin typeface="Arial"/>
                <a:cs typeface="Arial"/>
              </a:rPr>
              <a:t>k </a:t>
            </a:r>
            <a:r>
              <a:rPr dirty="0" sz="1000" spc="50">
                <a:latin typeface="Arial"/>
                <a:cs typeface="Arial"/>
              </a:rPr>
              <a:t>)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190">
                <a:latin typeface="Arial"/>
                <a:cs typeface="Arial"/>
              </a:rPr>
              <a:t>+</a:t>
            </a:r>
            <a:endParaRPr sz="1000">
              <a:latin typeface="Arial"/>
              <a:cs typeface="Arial"/>
            </a:endParaRPr>
          </a:p>
          <a:p>
            <a:pPr marL="1037590" indent="-1025525">
              <a:lnSpc>
                <a:spcPts val="1195"/>
              </a:lnSpc>
              <a:buAutoNum type="arabicPlain" startAt="7"/>
              <a:tabLst>
                <a:tab pos="1037590" algn="l"/>
                <a:tab pos="1038225" algn="l"/>
              </a:tabLst>
            </a:pPr>
            <a:r>
              <a:rPr dirty="0" sz="1000" spc="105">
                <a:latin typeface="Arial"/>
                <a:cs typeface="Arial"/>
              </a:rPr>
              <a:t>matrix_mult </a:t>
            </a:r>
            <a:r>
              <a:rPr dirty="0" sz="1000" spc="25">
                <a:latin typeface="Arial"/>
                <a:cs typeface="Arial"/>
              </a:rPr>
              <a:t>(m,   </a:t>
            </a:r>
            <a:r>
              <a:rPr dirty="0" sz="1000" spc="-15">
                <a:latin typeface="Arial"/>
                <a:cs typeface="Arial"/>
              </a:rPr>
              <a:t>k </a:t>
            </a:r>
            <a:r>
              <a:rPr dirty="0" sz="1000" spc="-5">
                <a:latin typeface="Arial"/>
                <a:cs typeface="Arial"/>
              </a:rPr>
              <a:t>,   </a:t>
            </a:r>
            <a:r>
              <a:rPr dirty="0" sz="1000" spc="40">
                <a:latin typeface="Arial"/>
                <a:cs typeface="Arial"/>
              </a:rPr>
              <a:t>j </a:t>
            </a:r>
            <a:r>
              <a:rPr dirty="0" sz="1000" spc="50">
                <a:latin typeface="Arial"/>
                <a:cs typeface="Arial"/>
              </a:rPr>
              <a:t>)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190">
                <a:latin typeface="Arial"/>
                <a:cs typeface="Arial"/>
              </a:rPr>
              <a:t>+</a:t>
            </a:r>
            <a:endParaRPr sz="1000">
              <a:latin typeface="Arial"/>
              <a:cs typeface="Arial"/>
            </a:endParaRPr>
          </a:p>
          <a:p>
            <a:pPr marL="12700" marR="1763395">
              <a:lnSpc>
                <a:spcPts val="1200"/>
              </a:lnSpc>
              <a:spcBef>
                <a:spcPts val="40"/>
              </a:spcBef>
              <a:tabLst>
                <a:tab pos="1012190" algn="l"/>
              </a:tabLst>
            </a:pPr>
            <a:r>
              <a:rPr dirty="0" sz="1000" spc="-65">
                <a:latin typeface="Arial"/>
                <a:cs typeface="Arial"/>
              </a:rPr>
              <a:t>13	</a:t>
            </a:r>
            <a:r>
              <a:rPr dirty="0" sz="1000" spc="10">
                <a:latin typeface="Arial"/>
                <a:cs typeface="Arial"/>
              </a:rPr>
              <a:t>m[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10">
                <a:latin typeface="Arial"/>
                <a:cs typeface="Arial"/>
              </a:rPr>
              <a:t>] </a:t>
            </a:r>
            <a:r>
              <a:rPr dirty="0" sz="1000" spc="105" i="1">
                <a:latin typeface="Arial"/>
                <a:cs typeface="Arial"/>
              </a:rPr>
              <a:t>* </a:t>
            </a:r>
            <a:r>
              <a:rPr dirty="0" sz="1000" spc="10">
                <a:latin typeface="Arial"/>
                <a:cs typeface="Arial"/>
              </a:rPr>
              <a:t>m[ </a:t>
            </a:r>
            <a:r>
              <a:rPr dirty="0" sz="1000" spc="40">
                <a:latin typeface="Arial"/>
                <a:cs typeface="Arial"/>
              </a:rPr>
              <a:t>j </a:t>
            </a:r>
            <a:r>
              <a:rPr dirty="0" sz="1000" spc="10">
                <a:latin typeface="Arial"/>
                <a:cs typeface="Arial"/>
              </a:rPr>
              <a:t>] </a:t>
            </a:r>
            <a:r>
              <a:rPr dirty="0" sz="1000" spc="105" i="1">
                <a:latin typeface="Arial"/>
                <a:cs typeface="Arial"/>
              </a:rPr>
              <a:t>* </a:t>
            </a:r>
            <a:r>
              <a:rPr dirty="0" sz="1000" spc="10">
                <a:latin typeface="Arial"/>
                <a:cs typeface="Arial"/>
              </a:rPr>
              <a:t>m[ </a:t>
            </a:r>
            <a:r>
              <a:rPr dirty="0" sz="1000" spc="-15">
                <a:latin typeface="Arial"/>
                <a:cs typeface="Arial"/>
              </a:rPr>
              <a:t>k </a:t>
            </a:r>
            <a:r>
              <a:rPr dirty="0" sz="1000" spc="10">
                <a:latin typeface="Arial"/>
                <a:cs typeface="Arial"/>
              </a:rPr>
              <a:t>] </a:t>
            </a:r>
            <a:r>
              <a:rPr dirty="0" sz="1000" spc="50">
                <a:latin typeface="Arial"/>
                <a:cs typeface="Arial"/>
              </a:rPr>
              <a:t>)  </a:t>
            </a:r>
            <a:r>
              <a:rPr dirty="0" sz="1000" spc="-65"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50"/>
              </a:lnSpc>
              <a:tabLst>
                <a:tab pos="431800" algn="l"/>
              </a:tabLst>
            </a:pPr>
            <a:r>
              <a:rPr dirty="0" sz="1000" spc="-65">
                <a:latin typeface="Arial"/>
                <a:cs typeface="Arial"/>
              </a:rPr>
              <a:t>15	</a:t>
            </a:r>
            <a:r>
              <a:rPr dirty="0" sz="1000" spc="90" b="1">
                <a:latin typeface="LM Sans 10"/>
                <a:cs typeface="LM Sans 10"/>
              </a:rPr>
              <a:t>return </a:t>
            </a:r>
            <a:r>
              <a:rPr dirty="0" sz="1000" spc="95">
                <a:latin typeface="Arial"/>
                <a:cs typeface="Arial"/>
              </a:rPr>
              <a:t>T[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40">
                <a:latin typeface="Arial"/>
                <a:cs typeface="Arial"/>
              </a:rPr>
              <a:t>j</a:t>
            </a:r>
            <a:r>
              <a:rPr dirty="0" sz="1000" spc="-105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]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65"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  <a:tabLst>
                <a:tab pos="283210" algn="l"/>
              </a:tabLst>
            </a:pPr>
            <a:r>
              <a:rPr dirty="0" sz="1000" spc="-65">
                <a:latin typeface="Arial"/>
                <a:cs typeface="Arial"/>
              </a:rPr>
              <a:t>17	</a:t>
            </a:r>
            <a:r>
              <a:rPr dirty="0" sz="1000" spc="-5" b="1">
                <a:latin typeface="LM Sans 10"/>
                <a:cs typeface="LM Sans 10"/>
              </a:rPr>
              <a:t>p</a:t>
            </a:r>
            <a:r>
              <a:rPr dirty="0" sz="1000" spc="-229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r</a:t>
            </a:r>
            <a:r>
              <a:rPr dirty="0" sz="1000" spc="-229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i</a:t>
            </a:r>
            <a:r>
              <a:rPr dirty="0" sz="1000" spc="-229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n</a:t>
            </a:r>
            <a:r>
              <a:rPr dirty="0" sz="1000" spc="-229" b="1">
                <a:latin typeface="LM Sans 10"/>
                <a:cs typeface="LM Sans 10"/>
              </a:rPr>
              <a:t> </a:t>
            </a:r>
            <a:r>
              <a:rPr dirty="0" sz="1000" spc="-5" b="1">
                <a:latin typeface="LM Sans 10"/>
                <a:cs typeface="LM Sans 10"/>
              </a:rPr>
              <a:t>t</a:t>
            </a:r>
            <a:r>
              <a:rPr dirty="0" sz="1000" spc="-125" b="1">
                <a:latin typeface="LM Sans 10"/>
                <a:cs typeface="LM Sans 10"/>
              </a:rPr>
              <a:t> </a:t>
            </a:r>
            <a:r>
              <a:rPr dirty="0" sz="1000" spc="50">
                <a:latin typeface="Arial"/>
                <a:cs typeface="Arial"/>
              </a:rPr>
              <a:t>(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105">
                <a:latin typeface="Arial"/>
                <a:cs typeface="Arial"/>
              </a:rPr>
              <a:t>matrix_mult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75">
                <a:latin typeface="Arial"/>
                <a:cs typeface="Arial"/>
              </a:rPr>
              <a:t>(m=[</a:t>
            </a:r>
            <a:r>
              <a:rPr dirty="0" sz="1000" spc="-190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50</a:t>
            </a:r>
            <a:r>
              <a:rPr dirty="0" sz="1000" spc="-9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24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20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254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1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254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10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1</a:t>
            </a:r>
            <a:r>
              <a:rPr dirty="0" sz="1000" spc="-15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0</a:t>
            </a:r>
            <a:r>
              <a:rPr dirty="0" sz="1000" spc="-15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0</a:t>
            </a:r>
            <a:r>
              <a:rPr dirty="0" sz="1000" spc="-145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]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9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i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85">
                <a:latin typeface="Arial"/>
                <a:cs typeface="Arial"/>
              </a:rPr>
              <a:t>=0</a:t>
            </a:r>
            <a:r>
              <a:rPr dirty="0" sz="1000" spc="-18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260">
                <a:latin typeface="Arial"/>
                <a:cs typeface="Arial"/>
              </a:rPr>
              <a:t> </a:t>
            </a:r>
            <a:r>
              <a:rPr dirty="0" sz="1000" spc="40">
                <a:latin typeface="Arial"/>
                <a:cs typeface="Arial"/>
              </a:rPr>
              <a:t>j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105">
                <a:latin typeface="Arial"/>
                <a:cs typeface="Arial"/>
              </a:rPr>
              <a:t>=4))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125" y="58134"/>
            <a:ext cx="372364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5">
                <a:solidFill>
                  <a:srgbClr val="3333B2"/>
                </a:solidFill>
              </a:rPr>
              <a:t>Converting to </a:t>
            </a:r>
            <a:r>
              <a:rPr dirty="0" sz="2050" spc="-150">
                <a:solidFill>
                  <a:srgbClr val="3333B2"/>
                </a:solidFill>
              </a:rPr>
              <a:t>an </a:t>
            </a:r>
            <a:r>
              <a:rPr dirty="0" sz="2050" spc="-155">
                <a:solidFill>
                  <a:srgbClr val="3333B2"/>
                </a:solidFill>
              </a:rPr>
              <a:t>Iterative</a:t>
            </a:r>
            <a:r>
              <a:rPr dirty="0" sz="2050" spc="5">
                <a:solidFill>
                  <a:srgbClr val="3333B2"/>
                </a:solidFill>
              </a:rPr>
              <a:t> </a:t>
            </a:r>
            <a:r>
              <a:rPr dirty="0" sz="2050" spc="-125">
                <a:solidFill>
                  <a:srgbClr val="3333B2"/>
                </a:solidFill>
              </a:rPr>
              <a:t>Algorithm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90567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789734"/>
            <a:ext cx="3542665" cy="11804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384175">
              <a:lnSpc>
                <a:spcPct val="100800"/>
              </a:lnSpc>
              <a:spcBef>
                <a:spcPts val="120"/>
              </a:spcBef>
            </a:pPr>
            <a:r>
              <a:rPr dirty="0" sz="1400" spc="-50">
                <a:latin typeface="Trebuchet MS"/>
                <a:cs typeface="Trebuchet MS"/>
              </a:rPr>
              <a:t>We </a:t>
            </a:r>
            <a:r>
              <a:rPr dirty="0" sz="1400" spc="-90">
                <a:latin typeface="Trebuchet MS"/>
                <a:cs typeface="Trebuchet MS"/>
              </a:rPr>
              <a:t>want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85">
                <a:latin typeface="Trebuchet MS"/>
                <a:cs typeface="Trebuchet MS"/>
              </a:rPr>
              <a:t>solve </a:t>
            </a:r>
            <a:r>
              <a:rPr dirty="0" sz="1400" spc="-80">
                <a:latin typeface="Trebuchet MS"/>
                <a:cs typeface="Trebuchet MS"/>
              </a:rPr>
              <a:t>subproblems </a:t>
            </a:r>
            <a:r>
              <a:rPr dirty="0" sz="1400" spc="-50">
                <a:latin typeface="Trebuchet MS"/>
                <a:cs typeface="Trebuchet MS"/>
              </a:rPr>
              <a:t>going </a:t>
            </a:r>
            <a:r>
              <a:rPr dirty="0" sz="1400" spc="-85">
                <a:latin typeface="Trebuchet MS"/>
                <a:cs typeface="Trebuchet MS"/>
              </a:rPr>
              <a:t>from  </a:t>
            </a:r>
            <a:r>
              <a:rPr dirty="0" sz="1400" spc="-90">
                <a:latin typeface="Trebuchet MS"/>
                <a:cs typeface="Trebuchet MS"/>
              </a:rPr>
              <a:t>smaller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size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subproblems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to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larger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size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ones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800"/>
              </a:lnSpc>
              <a:spcBef>
                <a:spcPts val="300"/>
              </a:spcBef>
            </a:pPr>
            <a:r>
              <a:rPr dirty="0" sz="1400" spc="-40">
                <a:latin typeface="Trebuchet MS"/>
                <a:cs typeface="Trebuchet MS"/>
              </a:rPr>
              <a:t>The </a:t>
            </a:r>
            <a:r>
              <a:rPr dirty="0" sz="1400" spc="-90">
                <a:latin typeface="Trebuchet MS"/>
                <a:cs typeface="Trebuchet MS"/>
              </a:rPr>
              <a:t>size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5">
                <a:latin typeface="Trebuchet MS"/>
                <a:cs typeface="Trebuchet MS"/>
              </a:rPr>
              <a:t>number of </a:t>
            </a:r>
            <a:r>
              <a:rPr dirty="0" sz="1400" spc="-90">
                <a:latin typeface="Trebuchet MS"/>
                <a:cs typeface="Trebuchet MS"/>
              </a:rPr>
              <a:t>matrices </a:t>
            </a:r>
            <a:r>
              <a:rPr dirty="0" sz="1400" spc="-120">
                <a:latin typeface="Trebuchet MS"/>
                <a:cs typeface="Trebuchet MS"/>
              </a:rPr>
              <a:t>needed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100">
                <a:latin typeface="Trebuchet MS"/>
                <a:cs typeface="Trebuchet MS"/>
              </a:rPr>
              <a:t>be  </a:t>
            </a:r>
            <a:r>
              <a:rPr dirty="0" sz="1400" spc="-95">
                <a:latin typeface="Trebuchet MS"/>
                <a:cs typeface="Trebuchet MS"/>
              </a:rPr>
              <a:t>multiplied: </a:t>
            </a:r>
            <a:r>
              <a:rPr dirty="0" sz="1400" spc="5" i="1">
                <a:latin typeface="LM Sans 12"/>
                <a:cs typeface="LM Sans 12"/>
              </a:rPr>
              <a:t>j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130" i="1">
                <a:latin typeface="Arial"/>
                <a:cs typeface="Arial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i</a:t>
            </a:r>
            <a:endParaRPr sz="1400">
              <a:latin typeface="LM Sans 12"/>
              <a:cs typeface="LM Sans 12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400" spc="85">
                <a:latin typeface="Trebuchet MS"/>
                <a:cs typeface="Trebuchet MS"/>
              </a:rPr>
              <a:t>A </a:t>
            </a:r>
            <a:r>
              <a:rPr dirty="0" sz="1400" spc="-75">
                <a:latin typeface="Trebuchet MS"/>
                <a:cs typeface="Trebuchet MS"/>
              </a:rPr>
              <a:t>possible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105">
                <a:latin typeface="Trebuchet MS"/>
                <a:cs typeface="Trebuchet MS"/>
              </a:rPr>
              <a:t>order: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37380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184195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2068402" y="2006936"/>
            <a:ext cx="828040" cy="828040"/>
            <a:chOff x="2068402" y="2006936"/>
            <a:chExt cx="828040" cy="828040"/>
          </a:xfrm>
        </p:grpSpPr>
        <p:sp>
          <p:nvSpPr>
            <p:cNvPr id="8" name="object 8"/>
            <p:cNvSpPr/>
            <p:nvPr/>
          </p:nvSpPr>
          <p:spPr>
            <a:xfrm>
              <a:off x="2077402" y="2015935"/>
              <a:ext cx="810260" cy="810260"/>
            </a:xfrm>
            <a:custGeom>
              <a:avLst/>
              <a:gdLst/>
              <a:ahLst/>
              <a:cxnLst/>
              <a:rect l="l" t="t" r="r" b="b"/>
              <a:pathLst>
                <a:path w="810260" h="810260">
                  <a:moveTo>
                    <a:pt x="0" y="810004"/>
                  </a:moveTo>
                  <a:lnTo>
                    <a:pt x="810004" y="810004"/>
                  </a:lnTo>
                </a:path>
                <a:path w="810260" h="810260">
                  <a:moveTo>
                    <a:pt x="0" y="648003"/>
                  </a:moveTo>
                  <a:lnTo>
                    <a:pt x="810004" y="648003"/>
                  </a:lnTo>
                </a:path>
                <a:path w="810260" h="810260">
                  <a:moveTo>
                    <a:pt x="0" y="486003"/>
                  </a:moveTo>
                  <a:lnTo>
                    <a:pt x="810004" y="486003"/>
                  </a:lnTo>
                </a:path>
                <a:path w="810260" h="810260">
                  <a:moveTo>
                    <a:pt x="0" y="324002"/>
                  </a:moveTo>
                  <a:lnTo>
                    <a:pt x="810004" y="324002"/>
                  </a:lnTo>
                </a:path>
                <a:path w="810260" h="810260">
                  <a:moveTo>
                    <a:pt x="0" y="162001"/>
                  </a:moveTo>
                  <a:lnTo>
                    <a:pt x="810004" y="162001"/>
                  </a:lnTo>
                </a:path>
                <a:path w="810260" h="810260">
                  <a:moveTo>
                    <a:pt x="0" y="0"/>
                  </a:moveTo>
                  <a:lnTo>
                    <a:pt x="810004" y="0"/>
                  </a:lnTo>
                </a:path>
                <a:path w="810260" h="810260">
                  <a:moveTo>
                    <a:pt x="0" y="810004"/>
                  </a:moveTo>
                  <a:lnTo>
                    <a:pt x="0" y="0"/>
                  </a:lnTo>
                </a:path>
                <a:path w="810260" h="810260">
                  <a:moveTo>
                    <a:pt x="162001" y="810004"/>
                  </a:moveTo>
                  <a:lnTo>
                    <a:pt x="162001" y="0"/>
                  </a:lnTo>
                </a:path>
                <a:path w="810260" h="810260">
                  <a:moveTo>
                    <a:pt x="324001" y="810004"/>
                  </a:moveTo>
                  <a:lnTo>
                    <a:pt x="324001" y="0"/>
                  </a:lnTo>
                </a:path>
                <a:path w="810260" h="810260">
                  <a:moveTo>
                    <a:pt x="486002" y="810004"/>
                  </a:moveTo>
                  <a:lnTo>
                    <a:pt x="486002" y="0"/>
                  </a:lnTo>
                </a:path>
                <a:path w="810260" h="810260">
                  <a:moveTo>
                    <a:pt x="648003" y="810004"/>
                  </a:moveTo>
                  <a:lnTo>
                    <a:pt x="648003" y="0"/>
                  </a:lnTo>
                </a:path>
                <a:path w="810260" h="810260">
                  <a:moveTo>
                    <a:pt x="810004" y="810004"/>
                  </a:moveTo>
                  <a:lnTo>
                    <a:pt x="810004" y="0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20403" y="2096936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0" y="0"/>
                  </a:moveTo>
                  <a:lnTo>
                    <a:pt x="476168" y="476168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45106" y="2521639"/>
              <a:ext cx="64987" cy="649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82404" y="2096936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0" y="0"/>
                  </a:moveTo>
                  <a:lnTo>
                    <a:pt x="314168" y="314168"/>
                  </a:lnTo>
                </a:path>
              </a:pathLst>
            </a:custGeom>
            <a:ln w="17999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745109" y="2359641"/>
              <a:ext cx="64987" cy="649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635405" y="2087936"/>
              <a:ext cx="174690" cy="1746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967" y="58134"/>
            <a:ext cx="193484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55">
                <a:solidFill>
                  <a:srgbClr val="3333B2"/>
                </a:solidFill>
              </a:rPr>
              <a:t>Iterative</a:t>
            </a:r>
            <a:r>
              <a:rPr dirty="0" sz="2050" spc="-25">
                <a:solidFill>
                  <a:srgbClr val="3333B2"/>
                </a:solidFill>
              </a:rPr>
              <a:t> </a:t>
            </a:r>
            <a:r>
              <a:rPr dirty="0" sz="2050" spc="-125">
                <a:solidFill>
                  <a:srgbClr val="3333B2"/>
                </a:solidFill>
              </a:rPr>
              <a:t>Algorithm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823802" y="1860847"/>
            <a:ext cx="6737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0">
                <a:latin typeface="Arial"/>
                <a:cs typeface="Arial"/>
              </a:rPr>
              <a:t>j </a:t>
            </a:r>
            <a:r>
              <a:rPr dirty="0" sz="1000" spc="190">
                <a:latin typeface="Arial"/>
                <a:cs typeface="Arial"/>
              </a:rPr>
              <a:t>= </a:t>
            </a:r>
            <a:r>
              <a:rPr dirty="0" sz="1000" spc="15">
                <a:latin typeface="Arial"/>
                <a:cs typeface="Arial"/>
              </a:rPr>
              <a:t>i </a:t>
            </a:r>
            <a:r>
              <a:rPr dirty="0" sz="1000" spc="190">
                <a:latin typeface="Arial"/>
                <a:cs typeface="Arial"/>
              </a:rPr>
              <a:t>+</a:t>
            </a:r>
            <a:r>
              <a:rPr dirty="0" sz="1000" spc="135">
                <a:latin typeface="Arial"/>
                <a:cs typeface="Arial"/>
              </a:rPr>
              <a:t> </a:t>
            </a:r>
            <a:r>
              <a:rPr dirty="0" sz="1000" spc="-12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234" y="527316"/>
          <a:ext cx="4395470" cy="273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480"/>
                <a:gridCol w="2390775"/>
                <a:gridCol w="291464"/>
                <a:gridCol w="990600"/>
                <a:gridCol w="215264"/>
                <a:gridCol w="222885"/>
              </a:tblGrid>
              <a:tr h="144622">
                <a:tc>
                  <a:txBody>
                    <a:bodyPr/>
                    <a:lstStyle/>
                    <a:p>
                      <a:pPr algn="r" marR="118745">
                        <a:lnSpc>
                          <a:spcPts val="1035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1035"/>
                        </a:lnSpc>
                      </a:pPr>
                      <a:r>
                        <a:rPr dirty="0" sz="1000" spc="60" b="1">
                          <a:latin typeface="LM Sans 10"/>
                          <a:cs typeface="LM Sans 10"/>
                        </a:rPr>
                        <a:t>def </a:t>
                      </a:r>
                      <a:r>
                        <a:rPr dirty="0" sz="1000" spc="105">
                          <a:latin typeface="Arial"/>
                          <a:cs typeface="Arial"/>
                        </a:rPr>
                        <a:t>matrix_mult </a:t>
                      </a:r>
                      <a:r>
                        <a:rPr dirty="0" sz="1000" spc="50">
                          <a:latin typeface="Arial"/>
                          <a:cs typeface="Arial"/>
                        </a:rPr>
                        <a:t>(m)</a:t>
                      </a:r>
                      <a:r>
                        <a:rPr dirty="0" sz="1000" spc="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: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91304">
                <a:tc>
                  <a:txBody>
                    <a:bodyPr/>
                    <a:lstStyle/>
                    <a:p>
                      <a:pPr algn="r" marR="118745">
                        <a:lnSpc>
                          <a:spcPts val="1095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1095"/>
                        </a:lnSpc>
                      </a:pPr>
                      <a:r>
                        <a:rPr dirty="0" sz="1000" spc="-45">
                          <a:latin typeface="Arial"/>
                          <a:cs typeface="Arial"/>
                        </a:rPr>
                        <a:t>n </a:t>
                      </a:r>
                      <a:r>
                        <a:rPr dirty="0" sz="1000" spc="19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1000" spc="70" b="1">
                          <a:latin typeface="LM Sans 10"/>
                          <a:cs typeface="LM Sans 10"/>
                        </a:rPr>
                        <a:t>len </a:t>
                      </a:r>
                      <a:r>
                        <a:rPr dirty="0" sz="1000" spc="25">
                          <a:latin typeface="Arial"/>
                          <a:cs typeface="Arial"/>
                        </a:rPr>
                        <a:t>(m) </a:t>
                      </a:r>
                      <a:r>
                        <a:rPr dirty="0" sz="1000" spc="190" i="1">
                          <a:latin typeface="Arial"/>
                          <a:cs typeface="Arial"/>
                        </a:rPr>
                        <a:t>−</a:t>
                      </a:r>
                      <a:r>
                        <a:rPr dirty="0" sz="1000" spc="28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6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3232">
                <a:tc>
                  <a:txBody>
                    <a:bodyPr/>
                    <a:lstStyle/>
                    <a:p>
                      <a:pPr algn="ctr" marR="23495">
                        <a:lnSpc>
                          <a:spcPts val="7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R="23495">
                        <a:lnSpc>
                          <a:spcPts val="119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ts val="785"/>
                        </a:lnSpc>
                      </a:pPr>
                      <a:r>
                        <a:rPr dirty="0" sz="1000" spc="6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000" spc="1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9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000" spc="4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10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100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latin typeface="LM Sans 10"/>
                          <a:cs typeface="LM Sans 10"/>
                        </a:rPr>
                        <a:t>f</a:t>
                      </a:r>
                      <a:r>
                        <a:rPr dirty="0" sz="1000" spc="-215" b="1">
                          <a:latin typeface="LM Sans 10"/>
                          <a:cs typeface="LM Sans 10"/>
                        </a:rPr>
                        <a:t> </a:t>
                      </a:r>
                      <a:r>
                        <a:rPr dirty="0" sz="1000" spc="-5" b="1">
                          <a:latin typeface="LM Sans 10"/>
                          <a:cs typeface="LM Sans 10"/>
                        </a:rPr>
                        <a:t>l</a:t>
                      </a:r>
                      <a:r>
                        <a:rPr dirty="0" sz="1000" spc="-215" b="1">
                          <a:latin typeface="LM Sans 10"/>
                          <a:cs typeface="LM Sans 10"/>
                        </a:rPr>
                        <a:t> </a:t>
                      </a:r>
                      <a:r>
                        <a:rPr dirty="0" sz="1000" spc="-5" b="1">
                          <a:latin typeface="LM Sans 10"/>
                          <a:cs typeface="LM Sans 10"/>
                        </a:rPr>
                        <a:t>o</a:t>
                      </a:r>
                      <a:r>
                        <a:rPr dirty="0" sz="1000" spc="-215" b="1">
                          <a:latin typeface="LM Sans 10"/>
                          <a:cs typeface="LM Sans 10"/>
                        </a:rPr>
                        <a:t> </a:t>
                      </a:r>
                      <a:r>
                        <a:rPr dirty="0" sz="1000" spc="-5" b="1">
                          <a:latin typeface="LM Sans 10"/>
                          <a:cs typeface="LM Sans 10"/>
                        </a:rPr>
                        <a:t>a</a:t>
                      </a:r>
                      <a:r>
                        <a:rPr dirty="0" sz="1000" spc="-215" b="1">
                          <a:latin typeface="LM Sans 10"/>
                          <a:cs typeface="LM Sans 10"/>
                        </a:rPr>
                        <a:t> </a:t>
                      </a:r>
                      <a:r>
                        <a:rPr dirty="0" sz="1000" spc="-5" b="1">
                          <a:latin typeface="LM Sans 10"/>
                          <a:cs typeface="LM Sans 10"/>
                        </a:rPr>
                        <a:t>t</a:t>
                      </a:r>
                      <a:r>
                        <a:rPr dirty="0" sz="1000" spc="-114" b="1">
                          <a:latin typeface="LM Sans 10"/>
                          <a:cs typeface="LM Sans 10"/>
                        </a:rPr>
                        <a:t> </a:t>
                      </a:r>
                      <a:r>
                        <a:rPr dirty="0" sz="1000" spc="5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000" spc="-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40">
                          <a:latin typeface="Arial"/>
                          <a:cs typeface="Arial"/>
                        </a:rPr>
                        <a:t>"</a:t>
                      </a:r>
                      <a:r>
                        <a:rPr dirty="0" sz="10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4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0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25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0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40">
                          <a:latin typeface="Arial"/>
                          <a:cs typeface="Arial"/>
                        </a:rPr>
                        <a:t>"</a:t>
                      </a:r>
                      <a:r>
                        <a:rPr dirty="0" sz="10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0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0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]</a:t>
                      </a:r>
                      <a:r>
                        <a:rPr dirty="0" sz="1000" spc="2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05" i="1">
                          <a:latin typeface="Arial"/>
                          <a:cs typeface="Arial"/>
                        </a:rPr>
                        <a:t>*</a:t>
                      </a:r>
                      <a:r>
                        <a:rPr dirty="0" sz="1000" spc="47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00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4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00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90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000" spc="3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6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000" spc="-1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0"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785"/>
                        </a:lnSpc>
                      </a:pPr>
                      <a:r>
                        <a:rPr dirty="0" sz="1000" spc="-5" b="1">
                          <a:latin typeface="LM Sans 10"/>
                          <a:cs typeface="LM Sans 10"/>
                        </a:rPr>
                        <a:t>f</a:t>
                      </a:r>
                      <a:r>
                        <a:rPr dirty="0" sz="1000" spc="-254" b="1">
                          <a:latin typeface="LM Sans 10"/>
                          <a:cs typeface="LM Sans 10"/>
                        </a:rPr>
                        <a:t> </a:t>
                      </a:r>
                      <a:r>
                        <a:rPr dirty="0" sz="1000" spc="-5" b="1">
                          <a:latin typeface="LM Sans 10"/>
                          <a:cs typeface="LM Sans 10"/>
                        </a:rPr>
                        <a:t>o</a:t>
                      </a:r>
                      <a:r>
                        <a:rPr dirty="0" sz="1000" spc="-254" b="1">
                          <a:latin typeface="LM Sans 10"/>
                          <a:cs typeface="LM Sans 10"/>
                        </a:rPr>
                        <a:t> </a:t>
                      </a:r>
                      <a:r>
                        <a:rPr dirty="0" sz="1000" spc="-5" b="1">
                          <a:latin typeface="LM Sans 10"/>
                          <a:cs typeface="LM Sans 10"/>
                        </a:rPr>
                        <a:t>r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785"/>
                        </a:lnSpc>
                      </a:pPr>
                      <a:r>
                        <a:rPr dirty="0" sz="1000" spc="215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000" spc="3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latin typeface="LM Sans 10"/>
                          <a:cs typeface="LM Sans 10"/>
                        </a:rPr>
                        <a:t>i</a:t>
                      </a:r>
                      <a:r>
                        <a:rPr dirty="0" sz="1000" spc="-245" b="1">
                          <a:latin typeface="LM Sans 10"/>
                          <a:cs typeface="LM Sans 10"/>
                        </a:rPr>
                        <a:t> </a:t>
                      </a:r>
                      <a:r>
                        <a:rPr dirty="0" sz="1000" spc="-5" b="1">
                          <a:latin typeface="LM Sans 10"/>
                          <a:cs typeface="LM Sans 10"/>
                        </a:rPr>
                        <a:t>n</a:t>
                      </a:r>
                      <a:r>
                        <a:rPr dirty="0" sz="1000" spc="50" b="1">
                          <a:latin typeface="LM Sans 10"/>
                          <a:cs typeface="LM Sans 10"/>
                        </a:rPr>
                        <a:t> </a:t>
                      </a:r>
                      <a:r>
                        <a:rPr dirty="0" sz="1000" spc="55" b="1">
                          <a:latin typeface="LM Sans 10"/>
                          <a:cs typeface="LM Sans 10"/>
                        </a:rPr>
                        <a:t>range</a:t>
                      </a:r>
                      <a:r>
                        <a:rPr dirty="0" sz="1000" spc="-190" b="1">
                          <a:latin typeface="LM Sans 10"/>
                          <a:cs typeface="LM Sans 10"/>
                        </a:rPr>
                        <a:t> </a:t>
                      </a:r>
                      <a:r>
                        <a:rPr dirty="0" sz="1000" spc="5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000" spc="-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45">
                          <a:latin typeface="Arial"/>
                          <a:cs typeface="Arial"/>
                        </a:rPr>
                        <a:t>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785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+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785"/>
                        </a:lnSpc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000" spc="-1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0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000" spc="-1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54612">
                <a:tc>
                  <a:txBody>
                    <a:bodyPr/>
                    <a:lstStyle/>
                    <a:p>
                      <a:pPr algn="r" marR="11874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1100"/>
                        </a:lnSpc>
                      </a:pPr>
                      <a:r>
                        <a:rPr dirty="0" sz="1000" spc="-5" b="1">
                          <a:latin typeface="LM Sans 10"/>
                          <a:cs typeface="LM Sans 10"/>
                        </a:rPr>
                        <a:t>f</a:t>
                      </a:r>
                      <a:r>
                        <a:rPr dirty="0" sz="1000" spc="-240" b="1">
                          <a:latin typeface="LM Sans 10"/>
                          <a:cs typeface="LM Sans 10"/>
                        </a:rPr>
                        <a:t> </a:t>
                      </a:r>
                      <a:r>
                        <a:rPr dirty="0" sz="1000" spc="-5" b="1">
                          <a:latin typeface="LM Sans 10"/>
                          <a:cs typeface="LM Sans 10"/>
                        </a:rPr>
                        <a:t>o</a:t>
                      </a:r>
                      <a:r>
                        <a:rPr dirty="0" sz="1000" spc="-235" b="1">
                          <a:latin typeface="LM Sans 10"/>
                          <a:cs typeface="LM Sans 10"/>
                        </a:rPr>
                        <a:t> </a:t>
                      </a:r>
                      <a:r>
                        <a:rPr dirty="0" sz="1000" spc="-5" b="1">
                          <a:latin typeface="LM Sans 10"/>
                          <a:cs typeface="LM Sans 10"/>
                        </a:rPr>
                        <a:t>r</a:t>
                      </a:r>
                      <a:r>
                        <a:rPr dirty="0" sz="1000" spc="180" b="1">
                          <a:latin typeface="LM Sans 10"/>
                          <a:cs typeface="LM Sans 10"/>
                        </a:rPr>
                        <a:t> 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latin typeface="LM Sans 10"/>
                          <a:cs typeface="LM Sans 10"/>
                        </a:rPr>
                        <a:t>i</a:t>
                      </a:r>
                      <a:r>
                        <a:rPr dirty="0" sz="1000" spc="-240" b="1">
                          <a:latin typeface="LM Sans 10"/>
                          <a:cs typeface="LM Sans 10"/>
                        </a:rPr>
                        <a:t> </a:t>
                      </a:r>
                      <a:r>
                        <a:rPr dirty="0" sz="1000" spc="-5" b="1">
                          <a:latin typeface="LM Sans 10"/>
                          <a:cs typeface="LM Sans 10"/>
                        </a:rPr>
                        <a:t>n</a:t>
                      </a:r>
                      <a:r>
                        <a:rPr dirty="0" sz="1000" spc="70" b="1">
                          <a:latin typeface="LM Sans 10"/>
                          <a:cs typeface="LM Sans 10"/>
                        </a:rPr>
                        <a:t> </a:t>
                      </a:r>
                      <a:r>
                        <a:rPr dirty="0" sz="1000" spc="55" b="1">
                          <a:latin typeface="LM Sans 10"/>
                          <a:cs typeface="LM Sans 10"/>
                        </a:rPr>
                        <a:t>range</a:t>
                      </a:r>
                      <a:r>
                        <a:rPr dirty="0" sz="1000" spc="-185" b="1">
                          <a:latin typeface="LM Sans 10"/>
                          <a:cs typeface="LM Sans 10"/>
                        </a:rPr>
                        <a:t> </a:t>
                      </a:r>
                      <a:r>
                        <a:rPr dirty="0" sz="1000" spc="5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000" spc="-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4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0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0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00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: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0885">
                <a:tc>
                  <a:txBody>
                    <a:bodyPr/>
                    <a:lstStyle/>
                    <a:p>
                      <a:pPr algn="r" marR="118745">
                        <a:lnSpc>
                          <a:spcPts val="10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ts val="1080"/>
                        </a:lnSpc>
                      </a:pPr>
                      <a:r>
                        <a:rPr dirty="0" sz="1000" spc="95">
                          <a:latin typeface="Arial"/>
                          <a:cs typeface="Arial"/>
                        </a:rPr>
                        <a:t>T[ 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] [ 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1000" spc="190">
                          <a:latin typeface="Arial"/>
                          <a:cs typeface="Arial"/>
                        </a:rPr>
                        <a:t>+ </a:t>
                      </a:r>
                      <a:r>
                        <a:rPr dirty="0" sz="1000" spc="-60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] </a:t>
                      </a:r>
                      <a:r>
                        <a:rPr dirty="0" sz="1000" spc="19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000" spc="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6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0000">
                <a:tc>
                  <a:txBody>
                    <a:bodyPr/>
                    <a:lstStyle/>
                    <a:p>
                      <a:pPr algn="r" marR="118745">
                        <a:lnSpc>
                          <a:spcPts val="108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2777">
                <a:tc>
                  <a:txBody>
                    <a:bodyPr/>
                    <a:lstStyle/>
                    <a:p>
                      <a:pPr algn="r" marR="11874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1100"/>
                        </a:lnSpc>
                      </a:pPr>
                      <a:r>
                        <a:rPr dirty="0" sz="1000" spc="-5" b="1">
                          <a:latin typeface="LM Sans 10"/>
                          <a:cs typeface="LM Sans 10"/>
                        </a:rPr>
                        <a:t>f</a:t>
                      </a:r>
                      <a:r>
                        <a:rPr dirty="0" sz="1000" spc="-240" b="1">
                          <a:latin typeface="LM Sans 10"/>
                          <a:cs typeface="LM Sans 10"/>
                        </a:rPr>
                        <a:t> </a:t>
                      </a:r>
                      <a:r>
                        <a:rPr dirty="0" sz="1000" spc="-5" b="1">
                          <a:latin typeface="LM Sans 10"/>
                          <a:cs typeface="LM Sans 10"/>
                        </a:rPr>
                        <a:t>o</a:t>
                      </a:r>
                      <a:r>
                        <a:rPr dirty="0" sz="1000" spc="-235" b="1">
                          <a:latin typeface="LM Sans 10"/>
                          <a:cs typeface="LM Sans 10"/>
                        </a:rPr>
                        <a:t> </a:t>
                      </a:r>
                      <a:r>
                        <a:rPr dirty="0" sz="1000" spc="-5" b="1">
                          <a:latin typeface="LM Sans 10"/>
                          <a:cs typeface="LM Sans 10"/>
                        </a:rPr>
                        <a:t>r</a:t>
                      </a:r>
                      <a:r>
                        <a:rPr dirty="0" sz="1000" spc="110" b="1">
                          <a:latin typeface="LM Sans 10"/>
                          <a:cs typeface="LM Sans 10"/>
                        </a:rPr>
                        <a:t> </a:t>
                      </a:r>
                      <a:r>
                        <a:rPr dirty="0" sz="1000" spc="-12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0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latin typeface="LM Sans 10"/>
                          <a:cs typeface="LM Sans 10"/>
                        </a:rPr>
                        <a:t>i</a:t>
                      </a:r>
                      <a:r>
                        <a:rPr dirty="0" sz="1000" spc="-240" b="1">
                          <a:latin typeface="LM Sans 10"/>
                          <a:cs typeface="LM Sans 10"/>
                        </a:rPr>
                        <a:t> </a:t>
                      </a:r>
                      <a:r>
                        <a:rPr dirty="0" sz="1000" spc="-5" b="1">
                          <a:latin typeface="LM Sans 10"/>
                          <a:cs typeface="LM Sans 10"/>
                        </a:rPr>
                        <a:t>n</a:t>
                      </a:r>
                      <a:r>
                        <a:rPr dirty="0" sz="1000" spc="70" b="1">
                          <a:latin typeface="LM Sans 10"/>
                          <a:cs typeface="LM Sans 10"/>
                        </a:rPr>
                        <a:t> </a:t>
                      </a:r>
                      <a:r>
                        <a:rPr dirty="0" sz="1000" spc="55" b="1">
                          <a:latin typeface="LM Sans 10"/>
                          <a:cs typeface="LM Sans 10"/>
                        </a:rPr>
                        <a:t>range</a:t>
                      </a:r>
                      <a:r>
                        <a:rPr dirty="0" sz="1000" spc="-165" b="1">
                          <a:latin typeface="LM Sans 10"/>
                          <a:cs typeface="LM Sans 10"/>
                        </a:rPr>
                        <a:t> </a:t>
                      </a:r>
                      <a:r>
                        <a:rPr dirty="0" sz="1000" spc="5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000" spc="-1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6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000" spc="2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4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0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90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000" spc="3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6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000" spc="-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0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0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: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02708">
                <a:tc>
                  <a:txBody>
                    <a:bodyPr/>
                    <a:lstStyle/>
                    <a:p>
                      <a:pPr algn="ctr" marR="23495">
                        <a:lnSpc>
                          <a:spcPts val="109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9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R="86995">
                        <a:lnSpc>
                          <a:spcPts val="1190"/>
                        </a:lnSpc>
                      </a:pPr>
                      <a:r>
                        <a:rPr dirty="0" sz="1000" spc="-65">
                          <a:latin typeface="Arial"/>
                          <a:cs typeface="Arial"/>
                        </a:rPr>
                        <a:t>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5730">
                        <a:lnSpc>
                          <a:spcPts val="1095"/>
                        </a:lnSpc>
                      </a:pPr>
                      <a:r>
                        <a:rPr dirty="0" sz="1000" spc="-5" b="1">
                          <a:latin typeface="LM Sans 10"/>
                          <a:cs typeface="LM Sans 10"/>
                        </a:rPr>
                        <a:t>f o r 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 spc="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latin typeface="LM Sans 10"/>
                          <a:cs typeface="LM Sans 10"/>
                        </a:rPr>
                        <a:t>i n </a:t>
                      </a:r>
                      <a:r>
                        <a:rPr dirty="0" sz="1000" spc="55" b="1">
                          <a:latin typeface="LM Sans 10"/>
                          <a:cs typeface="LM Sans 10"/>
                        </a:rPr>
                        <a:t>range </a:t>
                      </a:r>
                      <a:r>
                        <a:rPr dirty="0" sz="1000" spc="50">
                          <a:latin typeface="Arial"/>
                          <a:cs typeface="Arial"/>
                        </a:rPr>
                        <a:t>( </a:t>
                      </a:r>
                      <a:r>
                        <a:rPr dirty="0" sz="1000" spc="-45">
                          <a:latin typeface="Arial"/>
                          <a:cs typeface="Arial"/>
                        </a:rPr>
                        <a:t>n </a:t>
                      </a:r>
                      <a:r>
                        <a:rPr dirty="0" sz="1000" spc="190" i="1">
                          <a:latin typeface="Arial"/>
                          <a:cs typeface="Arial"/>
                        </a:rPr>
                        <a:t>− </a:t>
                      </a:r>
                      <a:r>
                        <a:rPr dirty="0" sz="1000" spc="-120">
                          <a:latin typeface="Arial"/>
                          <a:cs typeface="Arial"/>
                        </a:rPr>
                        <a:t>s </a:t>
                      </a:r>
                      <a:r>
                        <a:rPr dirty="0" sz="1000" spc="190">
                          <a:latin typeface="Arial"/>
                          <a:cs typeface="Arial"/>
                        </a:rPr>
                        <a:t>+ </a:t>
                      </a:r>
                      <a:r>
                        <a:rPr dirty="0" sz="1000" spc="-60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000" spc="50">
                          <a:latin typeface="Arial"/>
                          <a:cs typeface="Arial"/>
                        </a:rPr>
                        <a:t>)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: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2777">
                <a:tc>
                  <a:txBody>
                    <a:bodyPr/>
                    <a:lstStyle/>
                    <a:p>
                      <a:pPr algn="r" marR="11874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ts val="1100"/>
                        </a:lnSpc>
                      </a:pPr>
                      <a:r>
                        <a:rPr dirty="0" sz="1000" spc="-5" b="1">
                          <a:latin typeface="LM Sans 10"/>
                          <a:cs typeface="LM Sans 10"/>
                        </a:rPr>
                        <a:t>f o r 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k </a:t>
                      </a:r>
                      <a:r>
                        <a:rPr dirty="0" sz="1000" spc="-5" b="1">
                          <a:latin typeface="LM Sans 10"/>
                          <a:cs typeface="LM Sans 10"/>
                        </a:rPr>
                        <a:t>i n </a:t>
                      </a:r>
                      <a:r>
                        <a:rPr dirty="0" sz="1000" spc="55" b="1">
                          <a:latin typeface="LM Sans 10"/>
                          <a:cs typeface="LM Sans 10"/>
                        </a:rPr>
                        <a:t>range </a:t>
                      </a:r>
                      <a:r>
                        <a:rPr dirty="0" sz="1000" spc="50">
                          <a:latin typeface="Arial"/>
                          <a:cs typeface="Arial"/>
                        </a:rPr>
                        <a:t>( 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1000" spc="190">
                          <a:latin typeface="Arial"/>
                          <a:cs typeface="Arial"/>
                        </a:rPr>
                        <a:t>+ </a:t>
                      </a:r>
                      <a:r>
                        <a:rPr dirty="0" sz="1000" spc="-60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000" spc="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40">
                          <a:latin typeface="Arial"/>
                          <a:cs typeface="Arial"/>
                        </a:rPr>
                        <a:t>j </a:t>
                      </a:r>
                      <a:r>
                        <a:rPr dirty="0" sz="1000" spc="50">
                          <a:latin typeface="Arial"/>
                          <a:cs typeface="Arial"/>
                        </a:rPr>
                        <a:t>)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: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3669">
                <a:tc>
                  <a:txBody>
                    <a:bodyPr/>
                    <a:lstStyle/>
                    <a:p>
                      <a:pPr algn="r" marR="118745">
                        <a:lnSpc>
                          <a:spcPts val="109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5730">
                        <a:lnSpc>
                          <a:spcPts val="1095"/>
                        </a:lnSpc>
                      </a:pPr>
                      <a:r>
                        <a:rPr dirty="0" sz="1000" spc="95">
                          <a:latin typeface="Arial"/>
                          <a:cs typeface="Arial"/>
                        </a:rPr>
                        <a:t>T[ 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] [ </a:t>
                      </a:r>
                      <a:r>
                        <a:rPr dirty="0" sz="1000" spc="40">
                          <a:latin typeface="Arial"/>
                          <a:cs typeface="Arial"/>
                        </a:rPr>
                        <a:t>j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] </a:t>
                      </a:r>
                      <a:r>
                        <a:rPr dirty="0" sz="1000" spc="19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1000" spc="10" b="1">
                          <a:latin typeface="LM Sans 10"/>
                          <a:cs typeface="LM Sans 10"/>
                        </a:rPr>
                        <a:t>min </a:t>
                      </a:r>
                      <a:r>
                        <a:rPr dirty="0" sz="1000" spc="100">
                          <a:latin typeface="Arial"/>
                          <a:cs typeface="Arial"/>
                        </a:rPr>
                        <a:t>(T[ 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] [ </a:t>
                      </a:r>
                      <a:r>
                        <a:rPr dirty="0" sz="1000" spc="40">
                          <a:latin typeface="Arial"/>
                          <a:cs typeface="Arial"/>
                        </a:rPr>
                        <a:t>j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]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0885">
                <a:tc>
                  <a:txBody>
                    <a:bodyPr/>
                    <a:lstStyle/>
                    <a:p>
                      <a:pPr algn="r" marR="118745">
                        <a:lnSpc>
                          <a:spcPts val="108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3745">
                        <a:lnSpc>
                          <a:spcPts val="1080"/>
                        </a:lnSpc>
                      </a:pPr>
                      <a:r>
                        <a:rPr dirty="0" sz="1000" spc="95">
                          <a:latin typeface="Arial"/>
                          <a:cs typeface="Arial"/>
                        </a:rPr>
                        <a:t>T[ 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] [ 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k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] </a:t>
                      </a:r>
                      <a:r>
                        <a:rPr dirty="0" sz="1000" spc="190">
                          <a:latin typeface="Arial"/>
                          <a:cs typeface="Arial"/>
                        </a:rPr>
                        <a:t>+ </a:t>
                      </a:r>
                      <a:r>
                        <a:rPr dirty="0" sz="1000" spc="95">
                          <a:latin typeface="Arial"/>
                          <a:cs typeface="Arial"/>
                        </a:rPr>
                        <a:t>T[ 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k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] [ </a:t>
                      </a:r>
                      <a:r>
                        <a:rPr dirty="0" sz="1000" spc="40">
                          <a:latin typeface="Arial"/>
                          <a:cs typeface="Arial"/>
                        </a:rPr>
                        <a:t>j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]</a:t>
                      </a:r>
                      <a:r>
                        <a:rPr dirty="0" sz="1000" spc="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90">
                          <a:latin typeface="Arial"/>
                          <a:cs typeface="Arial"/>
                        </a:rPr>
                        <a:t>+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01822">
                <a:tc>
                  <a:txBody>
                    <a:bodyPr/>
                    <a:lstStyle/>
                    <a:p>
                      <a:pPr marL="31750">
                        <a:lnSpc>
                          <a:spcPts val="1085"/>
                        </a:lnSpc>
                      </a:pPr>
                      <a:r>
                        <a:rPr dirty="0" sz="1000" spc="-65">
                          <a:latin typeface="Arial"/>
                          <a:cs typeface="Arial"/>
                        </a:rPr>
                        <a:t>14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190"/>
                        </a:lnSpc>
                      </a:pPr>
                      <a:r>
                        <a:rPr dirty="0" sz="1000" spc="-65">
                          <a:latin typeface="Arial"/>
                          <a:cs typeface="Arial"/>
                        </a:rPr>
                        <a:t>15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6125">
                        <a:lnSpc>
                          <a:spcPts val="1085"/>
                        </a:lnSpc>
                      </a:pPr>
                      <a:r>
                        <a:rPr dirty="0" sz="1000" spc="10">
                          <a:latin typeface="Arial"/>
                          <a:cs typeface="Arial"/>
                        </a:rPr>
                        <a:t>m[ 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] </a:t>
                      </a:r>
                      <a:r>
                        <a:rPr dirty="0" sz="1000" spc="105" i="1">
                          <a:latin typeface="Arial"/>
                          <a:cs typeface="Arial"/>
                        </a:rPr>
                        <a:t>*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m[ </a:t>
                      </a:r>
                      <a:r>
                        <a:rPr dirty="0" sz="1000" spc="40">
                          <a:latin typeface="Arial"/>
                          <a:cs typeface="Arial"/>
                        </a:rPr>
                        <a:t>j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] </a:t>
                      </a:r>
                      <a:r>
                        <a:rPr dirty="0" sz="1000" spc="105" i="1">
                          <a:latin typeface="Arial"/>
                          <a:cs typeface="Arial"/>
                        </a:rPr>
                        <a:t>*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m[ 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k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]</a:t>
                      </a:r>
                      <a:r>
                        <a:rPr dirty="0" sz="100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0"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4612">
                <a:tc>
                  <a:txBody>
                    <a:bodyPr/>
                    <a:lstStyle/>
                    <a:p>
                      <a:pPr algn="r" marR="11874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1100"/>
                        </a:lnSpc>
                      </a:pPr>
                      <a:r>
                        <a:rPr dirty="0" sz="1000" spc="90" b="1">
                          <a:latin typeface="LM Sans 10"/>
                          <a:cs typeface="LM Sans 10"/>
                        </a:rPr>
                        <a:t>return </a:t>
                      </a:r>
                      <a:r>
                        <a:rPr dirty="0" sz="1000" spc="6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000" spc="-1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[ </a:t>
                      </a:r>
                      <a:r>
                        <a:rPr dirty="0" sz="1000" spc="-60">
                          <a:latin typeface="Arial"/>
                          <a:cs typeface="Arial"/>
                        </a:rPr>
                        <a:t>0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] [ </a:t>
                      </a:r>
                      <a:r>
                        <a:rPr dirty="0" sz="1000" spc="-45">
                          <a:latin typeface="Arial"/>
                          <a:cs typeface="Arial"/>
                        </a:rPr>
                        <a:t>n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9044">
                <a:tc>
                  <a:txBody>
                    <a:bodyPr/>
                    <a:lstStyle/>
                    <a:p>
                      <a:pPr algn="r" marR="118745">
                        <a:lnSpc>
                          <a:spcPts val="107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9996">
                <a:tc>
                  <a:txBody>
                    <a:bodyPr/>
                    <a:lstStyle/>
                    <a:p>
                      <a:pPr algn="r" marR="11874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1100"/>
                        </a:lnSpc>
                      </a:pPr>
                      <a:r>
                        <a:rPr dirty="0" sz="1000" spc="-5" b="1">
                          <a:latin typeface="LM Sans 10"/>
                          <a:cs typeface="LM Sans 10"/>
                        </a:rPr>
                        <a:t>p</a:t>
                      </a:r>
                      <a:r>
                        <a:rPr dirty="0" sz="1000" spc="-235" b="1">
                          <a:latin typeface="LM Sans 10"/>
                          <a:cs typeface="LM Sans 10"/>
                        </a:rPr>
                        <a:t> </a:t>
                      </a:r>
                      <a:r>
                        <a:rPr dirty="0" sz="1000" spc="-5" b="1">
                          <a:latin typeface="LM Sans 10"/>
                          <a:cs typeface="LM Sans 10"/>
                        </a:rPr>
                        <a:t>r</a:t>
                      </a:r>
                      <a:r>
                        <a:rPr dirty="0" sz="1000" spc="-229" b="1">
                          <a:latin typeface="LM Sans 10"/>
                          <a:cs typeface="LM Sans 10"/>
                        </a:rPr>
                        <a:t> </a:t>
                      </a:r>
                      <a:r>
                        <a:rPr dirty="0" sz="1000" spc="-5" b="1">
                          <a:latin typeface="LM Sans 10"/>
                          <a:cs typeface="LM Sans 10"/>
                        </a:rPr>
                        <a:t>i</a:t>
                      </a:r>
                      <a:r>
                        <a:rPr dirty="0" sz="1000" spc="-229" b="1">
                          <a:latin typeface="LM Sans 10"/>
                          <a:cs typeface="LM Sans 10"/>
                        </a:rPr>
                        <a:t> </a:t>
                      </a:r>
                      <a:r>
                        <a:rPr dirty="0" sz="1000" spc="-5" b="1">
                          <a:latin typeface="LM Sans 10"/>
                          <a:cs typeface="LM Sans 10"/>
                        </a:rPr>
                        <a:t>n</a:t>
                      </a:r>
                      <a:r>
                        <a:rPr dirty="0" sz="1000" spc="-229" b="1">
                          <a:latin typeface="LM Sans 10"/>
                          <a:cs typeface="LM Sans 10"/>
                        </a:rPr>
                        <a:t> </a:t>
                      </a:r>
                      <a:r>
                        <a:rPr dirty="0" sz="1000" spc="-5" b="1">
                          <a:latin typeface="LM Sans 10"/>
                          <a:cs typeface="LM Sans 10"/>
                        </a:rPr>
                        <a:t>t</a:t>
                      </a:r>
                      <a:r>
                        <a:rPr dirty="0" sz="1000" spc="-130" b="1">
                          <a:latin typeface="LM Sans 10"/>
                          <a:cs typeface="LM Sans 10"/>
                        </a:rPr>
                        <a:t> </a:t>
                      </a:r>
                      <a:r>
                        <a:rPr dirty="0" sz="1000" spc="5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0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05">
                          <a:latin typeface="Arial"/>
                          <a:cs typeface="Arial"/>
                        </a:rPr>
                        <a:t>matrix_mult</a:t>
                      </a:r>
                      <a:r>
                        <a:rPr dirty="0" sz="10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75">
                          <a:latin typeface="Arial"/>
                          <a:cs typeface="Arial"/>
                        </a:rPr>
                        <a:t>(m=[</a:t>
                      </a:r>
                      <a:r>
                        <a:rPr dirty="0" sz="1000" spc="-1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50</a:t>
                      </a:r>
                      <a:r>
                        <a:rPr dirty="0" sz="10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000" spc="2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10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000" spc="2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6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0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100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00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6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00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6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000" spc="-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]</a:t>
                      </a:r>
                      <a:r>
                        <a:rPr dirty="0" sz="100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0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000" spc="-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0"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2755" y="58134"/>
            <a:ext cx="1463040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0">
                <a:solidFill>
                  <a:srgbClr val="3333B2"/>
                </a:solidFill>
                <a:latin typeface="Trebuchet MS"/>
                <a:cs typeface="Trebuchet MS"/>
              </a:rPr>
              <a:t>Final</a:t>
            </a:r>
            <a:r>
              <a:rPr dirty="0" sz="2050" spc="-4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2050" spc="-140">
                <a:solidFill>
                  <a:srgbClr val="3333B2"/>
                </a:solidFill>
                <a:latin typeface="Trebuchet MS"/>
                <a:cs typeface="Trebuchet MS"/>
              </a:rPr>
              <a:t>Remarks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125710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8700" y="1141168"/>
            <a:ext cx="16262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400" spc="-45">
                <a:latin typeface="Trebuchet MS"/>
                <a:cs typeface="Trebuchet MS"/>
              </a:rPr>
              <a:t>Running </a:t>
            </a:r>
            <a:r>
              <a:rPr dirty="0" sz="1400" spc="-105">
                <a:latin typeface="Trebuchet MS"/>
                <a:cs typeface="Trebuchet MS"/>
              </a:rPr>
              <a:t>time:</a:t>
            </a:r>
            <a:r>
              <a:rPr dirty="0" sz="1400" spc="-90">
                <a:latin typeface="Trebuchet MS"/>
                <a:cs typeface="Trebuchet MS"/>
              </a:rPr>
              <a:t> </a:t>
            </a:r>
            <a:r>
              <a:rPr dirty="0" sz="1400" spc="35" i="1">
                <a:latin typeface="LM Sans 12"/>
                <a:cs typeface="LM Sans 12"/>
              </a:rPr>
              <a:t>O</a:t>
            </a:r>
            <a:r>
              <a:rPr dirty="0" sz="1400" spc="35">
                <a:latin typeface="LM Sans 12"/>
                <a:cs typeface="LM Sans 12"/>
              </a:rPr>
              <a:t>(</a:t>
            </a:r>
            <a:r>
              <a:rPr dirty="0" sz="1400" spc="35" i="1">
                <a:latin typeface="LM Sans 12"/>
                <a:cs typeface="LM Sans 12"/>
              </a:rPr>
              <a:t>n</a:t>
            </a:r>
            <a:r>
              <a:rPr dirty="0" baseline="27777" sz="1500" spc="52">
                <a:latin typeface="Arial"/>
                <a:cs typeface="Arial"/>
              </a:rPr>
              <a:t>3</a:t>
            </a:r>
            <a:r>
              <a:rPr dirty="0" sz="1400" spc="35">
                <a:latin typeface="LM Sans 12"/>
                <a:cs typeface="LM Sans 12"/>
              </a:rPr>
              <a:t>)</a:t>
            </a:r>
            <a:endParaRPr sz="1400">
              <a:latin typeface="LM Sans 12"/>
              <a:cs typeface="LM Sans 12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8060" y="58134"/>
            <a:ext cx="59245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70">
                <a:solidFill>
                  <a:srgbClr val="3333B2"/>
                </a:solidFill>
              </a:rPr>
              <a:t>Hm...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94333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640" y="158860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83196" y="196394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193" y="0"/>
                </a:moveTo>
                <a:lnTo>
                  <a:pt x="0" y="0"/>
                </a:lnTo>
                <a:lnTo>
                  <a:pt x="0" y="101193"/>
                </a:lnTo>
                <a:lnTo>
                  <a:pt x="101193" y="101193"/>
                </a:lnTo>
                <a:lnTo>
                  <a:pt x="10119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83196" y="214106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193" y="0"/>
                </a:moveTo>
                <a:lnTo>
                  <a:pt x="0" y="0"/>
                </a:lnTo>
                <a:lnTo>
                  <a:pt x="0" y="101193"/>
                </a:lnTo>
                <a:lnTo>
                  <a:pt x="101193" y="101193"/>
                </a:lnTo>
                <a:lnTo>
                  <a:pt x="10119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83196" y="231820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193" y="0"/>
                </a:moveTo>
                <a:lnTo>
                  <a:pt x="0" y="0"/>
                </a:lnTo>
                <a:lnTo>
                  <a:pt x="0" y="101193"/>
                </a:lnTo>
                <a:lnTo>
                  <a:pt x="101193" y="101193"/>
                </a:lnTo>
                <a:lnTo>
                  <a:pt x="10119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63500" marR="105410">
              <a:lnSpc>
                <a:spcPct val="100800"/>
              </a:lnSpc>
              <a:spcBef>
                <a:spcPts val="120"/>
              </a:spcBef>
            </a:pPr>
            <a:r>
              <a:rPr dirty="0" spc="-5"/>
              <a:t>But </a:t>
            </a:r>
            <a:r>
              <a:rPr dirty="0" spc="-75"/>
              <a:t>do </a:t>
            </a:r>
            <a:r>
              <a:rPr dirty="0" spc="-155"/>
              <a:t>we </a:t>
            </a:r>
            <a:r>
              <a:rPr dirty="0" spc="-95"/>
              <a:t>really </a:t>
            </a:r>
            <a:r>
              <a:rPr dirty="0" spc="-120"/>
              <a:t>need </a:t>
            </a:r>
            <a:r>
              <a:rPr dirty="0" spc="-90"/>
              <a:t>all </a:t>
            </a:r>
            <a:r>
              <a:rPr dirty="0" spc="-60"/>
              <a:t>this </a:t>
            </a:r>
            <a:r>
              <a:rPr dirty="0" spc="-80"/>
              <a:t>fancy </a:t>
            </a:r>
            <a:r>
              <a:rPr dirty="0" spc="-85"/>
              <a:t>stuff  </a:t>
            </a:r>
            <a:r>
              <a:rPr dirty="0" spc="-80"/>
              <a:t>(recursion, </a:t>
            </a:r>
            <a:r>
              <a:rPr dirty="0" spc="-90"/>
              <a:t>memoization, </a:t>
            </a:r>
            <a:r>
              <a:rPr dirty="0" spc="-80"/>
              <a:t>dictionaries) </a:t>
            </a:r>
            <a:r>
              <a:rPr dirty="0" spc="-65"/>
              <a:t>to </a:t>
            </a:r>
            <a:r>
              <a:rPr dirty="0" spc="-85"/>
              <a:t>solve  </a:t>
            </a:r>
            <a:r>
              <a:rPr dirty="0" spc="-60"/>
              <a:t>this </a:t>
            </a:r>
            <a:r>
              <a:rPr dirty="0" spc="-90"/>
              <a:t>simple</a:t>
            </a:r>
            <a:r>
              <a:rPr dirty="0" spc="114"/>
              <a:t> </a:t>
            </a:r>
            <a:r>
              <a:rPr dirty="0" spc="-70"/>
              <a:t>problem?</a:t>
            </a:r>
          </a:p>
          <a:p>
            <a:pPr marL="63500" marR="55880">
              <a:lnSpc>
                <a:spcPts val="1390"/>
              </a:lnSpc>
              <a:spcBef>
                <a:spcPts val="300"/>
              </a:spcBef>
            </a:pPr>
            <a:r>
              <a:rPr dirty="0" spc="-70"/>
              <a:t>After </a:t>
            </a:r>
            <a:r>
              <a:rPr dirty="0" spc="-105"/>
              <a:t>all, </a:t>
            </a:r>
            <a:r>
              <a:rPr dirty="0" spc="-60"/>
              <a:t>this is </a:t>
            </a:r>
            <a:r>
              <a:rPr dirty="0" spc="-95"/>
              <a:t>how </a:t>
            </a:r>
            <a:r>
              <a:rPr dirty="0" spc="-80"/>
              <a:t>you </a:t>
            </a:r>
            <a:r>
              <a:rPr dirty="0" spc="-90"/>
              <a:t>would </a:t>
            </a:r>
            <a:r>
              <a:rPr dirty="0" spc="-85"/>
              <a:t>compute </a:t>
            </a:r>
            <a:r>
              <a:rPr dirty="0" spc="-20" i="1">
                <a:latin typeface="LM Sans 12"/>
                <a:cs typeface="LM Sans 12"/>
              </a:rPr>
              <a:t>F</a:t>
            </a:r>
            <a:r>
              <a:rPr dirty="0" baseline="-11111" sz="1500" spc="-30">
                <a:latin typeface="Arial"/>
                <a:cs typeface="Arial"/>
              </a:rPr>
              <a:t>5 </a:t>
            </a:r>
            <a:r>
              <a:rPr dirty="0" sz="1400" spc="-90"/>
              <a:t>by  hand:</a:t>
            </a:r>
            <a:endParaRPr sz="1400">
              <a:latin typeface="Arial"/>
              <a:cs typeface="Arial"/>
            </a:endParaRPr>
          </a:p>
          <a:p>
            <a:pPr marL="253365">
              <a:lnSpc>
                <a:spcPts val="1415"/>
              </a:lnSpc>
              <a:spcBef>
                <a:spcPts val="120"/>
              </a:spcBef>
            </a:pPr>
            <a:r>
              <a:rPr dirty="0" sz="800" spc="-5">
                <a:solidFill>
                  <a:srgbClr val="FFFFFF"/>
                </a:solidFill>
                <a:latin typeface="LM Sans 8"/>
                <a:cs typeface="LM Sans 8"/>
              </a:rPr>
              <a:t>1   </a:t>
            </a:r>
            <a:r>
              <a:rPr dirty="0" sz="1200" spc="-5" i="1">
                <a:latin typeface="LM Sans 12"/>
                <a:cs typeface="LM Sans 12"/>
              </a:rPr>
              <a:t>F</a:t>
            </a:r>
            <a:r>
              <a:rPr dirty="0" baseline="-13888" sz="1200" spc="-7">
                <a:latin typeface="LM Sans 8"/>
                <a:cs typeface="LM Sans 8"/>
              </a:rPr>
              <a:t>0 </a:t>
            </a:r>
            <a:r>
              <a:rPr dirty="0" sz="1200" spc="-5">
                <a:latin typeface="LM Sans 12"/>
                <a:cs typeface="LM Sans 12"/>
              </a:rPr>
              <a:t>= </a:t>
            </a:r>
            <a:r>
              <a:rPr dirty="0" sz="1200" spc="-50">
                <a:latin typeface="Arial"/>
                <a:cs typeface="Arial"/>
              </a:rPr>
              <a:t>0, </a:t>
            </a:r>
            <a:r>
              <a:rPr dirty="0" sz="1200" spc="-5" i="1">
                <a:latin typeface="LM Sans 12"/>
                <a:cs typeface="LM Sans 12"/>
              </a:rPr>
              <a:t>F</a:t>
            </a:r>
            <a:r>
              <a:rPr dirty="0" baseline="-13888" sz="1200" spc="-7">
                <a:latin typeface="LM Sans 8"/>
                <a:cs typeface="LM Sans 8"/>
              </a:rPr>
              <a:t>1 </a:t>
            </a:r>
            <a:r>
              <a:rPr dirty="0" sz="1200" spc="-5">
                <a:latin typeface="LM Sans 12"/>
                <a:cs typeface="LM Sans 12"/>
              </a:rPr>
              <a:t>=</a:t>
            </a:r>
            <a:r>
              <a:rPr dirty="0" sz="1200" spc="165">
                <a:latin typeface="LM Sans 12"/>
                <a:cs typeface="LM Sans 12"/>
              </a:rPr>
              <a:t> </a:t>
            </a:r>
            <a:r>
              <a:rPr dirty="0" sz="1200" spc="-8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253365">
              <a:lnSpc>
                <a:spcPts val="1395"/>
              </a:lnSpc>
            </a:pPr>
            <a:r>
              <a:rPr dirty="0" sz="800" spc="-5">
                <a:solidFill>
                  <a:srgbClr val="FFFFFF"/>
                </a:solidFill>
                <a:latin typeface="LM Sans 8"/>
                <a:cs typeface="LM Sans 8"/>
              </a:rPr>
              <a:t>2   </a:t>
            </a:r>
            <a:r>
              <a:rPr dirty="0" sz="1200" spc="-5" i="1">
                <a:latin typeface="LM Sans 12"/>
                <a:cs typeface="LM Sans 12"/>
              </a:rPr>
              <a:t>F</a:t>
            </a:r>
            <a:r>
              <a:rPr dirty="0" baseline="-13888" sz="1200" spc="-7">
                <a:latin typeface="LM Sans 8"/>
                <a:cs typeface="LM Sans 8"/>
              </a:rPr>
              <a:t>2 </a:t>
            </a:r>
            <a:r>
              <a:rPr dirty="0" sz="1200" spc="-5">
                <a:latin typeface="LM Sans 12"/>
                <a:cs typeface="LM Sans 12"/>
              </a:rPr>
              <a:t>= </a:t>
            </a:r>
            <a:r>
              <a:rPr dirty="0" sz="1200" spc="-85">
                <a:latin typeface="Arial"/>
                <a:cs typeface="Arial"/>
              </a:rPr>
              <a:t>0 </a:t>
            </a:r>
            <a:r>
              <a:rPr dirty="0" sz="1200" spc="-5">
                <a:latin typeface="LM Sans 12"/>
                <a:cs typeface="LM Sans 12"/>
              </a:rPr>
              <a:t>+ </a:t>
            </a:r>
            <a:r>
              <a:rPr dirty="0" sz="1200" spc="-85">
                <a:latin typeface="Arial"/>
                <a:cs typeface="Arial"/>
              </a:rPr>
              <a:t>1 </a:t>
            </a:r>
            <a:r>
              <a:rPr dirty="0" sz="1200" spc="-5">
                <a:latin typeface="LM Sans 12"/>
                <a:cs typeface="LM Sans 12"/>
              </a:rPr>
              <a:t>=</a:t>
            </a:r>
            <a:r>
              <a:rPr dirty="0" sz="1200" spc="-75">
                <a:latin typeface="LM Sans 12"/>
                <a:cs typeface="LM Sans 12"/>
              </a:rPr>
              <a:t> </a:t>
            </a:r>
            <a:r>
              <a:rPr dirty="0" sz="1200" spc="-8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253365">
              <a:lnSpc>
                <a:spcPts val="1415"/>
              </a:lnSpc>
            </a:pPr>
            <a:r>
              <a:rPr dirty="0" sz="800" spc="-5">
                <a:solidFill>
                  <a:srgbClr val="FFFFFF"/>
                </a:solidFill>
                <a:latin typeface="LM Sans 8"/>
                <a:cs typeface="LM Sans 8"/>
              </a:rPr>
              <a:t>3   </a:t>
            </a:r>
            <a:r>
              <a:rPr dirty="0" sz="1200" spc="-5" i="1">
                <a:latin typeface="LM Sans 12"/>
                <a:cs typeface="LM Sans 12"/>
              </a:rPr>
              <a:t>F</a:t>
            </a:r>
            <a:r>
              <a:rPr dirty="0" baseline="-13888" sz="1200" spc="-7">
                <a:latin typeface="LM Sans 8"/>
                <a:cs typeface="LM Sans 8"/>
              </a:rPr>
              <a:t>3 </a:t>
            </a:r>
            <a:r>
              <a:rPr dirty="0" sz="1200" spc="-5">
                <a:latin typeface="LM Sans 12"/>
                <a:cs typeface="LM Sans 12"/>
              </a:rPr>
              <a:t>= </a:t>
            </a:r>
            <a:r>
              <a:rPr dirty="0" sz="1200" spc="-85">
                <a:latin typeface="Arial"/>
                <a:cs typeface="Arial"/>
              </a:rPr>
              <a:t>1 </a:t>
            </a:r>
            <a:r>
              <a:rPr dirty="0" sz="1200" spc="-5">
                <a:latin typeface="LM Sans 12"/>
                <a:cs typeface="LM Sans 12"/>
              </a:rPr>
              <a:t>+ </a:t>
            </a:r>
            <a:r>
              <a:rPr dirty="0" sz="1200" spc="-85">
                <a:latin typeface="Arial"/>
                <a:cs typeface="Arial"/>
              </a:rPr>
              <a:t>1 </a:t>
            </a:r>
            <a:r>
              <a:rPr dirty="0" sz="1200" spc="-5">
                <a:latin typeface="LM Sans 12"/>
                <a:cs typeface="LM Sans 12"/>
              </a:rPr>
              <a:t>=</a:t>
            </a:r>
            <a:r>
              <a:rPr dirty="0" sz="1200" spc="-75">
                <a:latin typeface="LM Sans 12"/>
                <a:cs typeface="LM Sans 12"/>
              </a:rPr>
              <a:t> </a:t>
            </a:r>
            <a:r>
              <a:rPr dirty="0" sz="1200" spc="-85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2755" y="58134"/>
            <a:ext cx="146304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0">
                <a:solidFill>
                  <a:srgbClr val="3333B2"/>
                </a:solidFill>
              </a:rPr>
              <a:t>Final</a:t>
            </a:r>
            <a:r>
              <a:rPr dirty="0" sz="2050" spc="-45">
                <a:solidFill>
                  <a:srgbClr val="3333B2"/>
                </a:solidFill>
              </a:rPr>
              <a:t> </a:t>
            </a:r>
            <a:r>
              <a:rPr dirty="0" sz="2050" spc="-140">
                <a:solidFill>
                  <a:srgbClr val="3333B2"/>
                </a:solidFill>
              </a:rPr>
              <a:t>Remarks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25710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8700" y="1106757"/>
            <a:ext cx="3529965" cy="74676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dirty="0" sz="1400" spc="-45">
                <a:latin typeface="Trebuchet MS"/>
                <a:cs typeface="Trebuchet MS"/>
              </a:rPr>
              <a:t>Running </a:t>
            </a:r>
            <a:r>
              <a:rPr dirty="0" sz="1400" spc="-105">
                <a:latin typeface="Trebuchet MS"/>
                <a:cs typeface="Trebuchet MS"/>
              </a:rPr>
              <a:t>time: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35" i="1">
                <a:latin typeface="LM Sans 12"/>
                <a:cs typeface="LM Sans 12"/>
              </a:rPr>
              <a:t>O</a:t>
            </a:r>
            <a:r>
              <a:rPr dirty="0" sz="1400" spc="35">
                <a:latin typeface="LM Sans 12"/>
                <a:cs typeface="LM Sans 12"/>
              </a:rPr>
              <a:t>(</a:t>
            </a:r>
            <a:r>
              <a:rPr dirty="0" sz="1400" spc="35" i="1">
                <a:latin typeface="LM Sans 12"/>
                <a:cs typeface="LM Sans 12"/>
              </a:rPr>
              <a:t>n</a:t>
            </a:r>
            <a:r>
              <a:rPr dirty="0" baseline="27777" sz="1500" spc="52">
                <a:latin typeface="Arial"/>
                <a:cs typeface="Arial"/>
              </a:rPr>
              <a:t>3</a:t>
            </a:r>
            <a:r>
              <a:rPr dirty="0" sz="1400" spc="35">
                <a:latin typeface="LM Sans 12"/>
                <a:cs typeface="LM Sans 12"/>
              </a:rPr>
              <a:t>)</a:t>
            </a:r>
            <a:endParaRPr sz="1400">
              <a:latin typeface="LM Sans 12"/>
              <a:cs typeface="LM Sans 12"/>
            </a:endParaRPr>
          </a:p>
          <a:p>
            <a:pPr marL="38100" marR="30480">
              <a:lnSpc>
                <a:spcPct val="100800"/>
              </a:lnSpc>
              <a:spcBef>
                <a:spcPts val="300"/>
              </a:spcBef>
            </a:pPr>
            <a:r>
              <a:rPr dirty="0" sz="1400" spc="-35">
                <a:latin typeface="Trebuchet MS"/>
                <a:cs typeface="Trebuchet MS"/>
              </a:rPr>
              <a:t>To </a:t>
            </a:r>
            <a:r>
              <a:rPr dirty="0" sz="1400" spc="-80">
                <a:latin typeface="Trebuchet MS"/>
                <a:cs typeface="Trebuchet MS"/>
              </a:rPr>
              <a:t>unwind a </a:t>
            </a:r>
            <a:r>
              <a:rPr dirty="0" sz="1400" spc="-75">
                <a:latin typeface="Trebuchet MS"/>
                <a:cs typeface="Trebuchet MS"/>
              </a:rPr>
              <a:t>solution, </a:t>
            </a:r>
            <a:r>
              <a:rPr dirty="0" sz="1400" spc="-45">
                <a:latin typeface="Trebuchet MS"/>
                <a:cs typeface="Trebuchet MS"/>
              </a:rPr>
              <a:t>go </a:t>
            </a:r>
            <a:r>
              <a:rPr dirty="0" sz="1400" spc="-85">
                <a:latin typeface="Trebuchet MS"/>
                <a:cs typeface="Trebuchet MS"/>
              </a:rPr>
              <a:t>from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105">
                <a:latin typeface="Trebuchet MS"/>
                <a:cs typeface="Trebuchet MS"/>
              </a:rPr>
              <a:t>cell </a:t>
            </a:r>
            <a:r>
              <a:rPr dirty="0" sz="1400" spc="-15">
                <a:latin typeface="LM Sans 12"/>
                <a:cs typeface="LM Sans 12"/>
              </a:rPr>
              <a:t>(</a:t>
            </a:r>
            <a:r>
              <a:rPr dirty="0" sz="1400" spc="-15">
                <a:latin typeface="Trebuchet MS"/>
                <a:cs typeface="Trebuchet MS"/>
              </a:rPr>
              <a:t>0</a:t>
            </a:r>
            <a:r>
              <a:rPr dirty="0" sz="1400" spc="-15" i="1">
                <a:latin typeface="LM Sans 12"/>
                <a:cs typeface="LM Sans 12"/>
              </a:rPr>
              <a:t>, </a:t>
            </a:r>
            <a:r>
              <a:rPr dirty="0" sz="1400" spc="25" i="1">
                <a:latin typeface="LM Sans 12"/>
                <a:cs typeface="LM Sans 12"/>
              </a:rPr>
              <a:t>n</a:t>
            </a:r>
            <a:r>
              <a:rPr dirty="0" sz="1400" spc="25">
                <a:latin typeface="LM Sans 12"/>
                <a:cs typeface="LM Sans 12"/>
              </a:rPr>
              <a:t>) </a:t>
            </a:r>
            <a:r>
              <a:rPr dirty="0" sz="1400" spc="-65">
                <a:latin typeface="Trebuchet MS"/>
                <a:cs typeface="Trebuchet MS"/>
              </a:rPr>
              <a:t>to  </a:t>
            </a:r>
            <a:r>
              <a:rPr dirty="0" sz="1400" spc="-80">
                <a:latin typeface="Trebuchet MS"/>
                <a:cs typeface="Trebuchet MS"/>
              </a:rPr>
              <a:t>a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105">
                <a:latin typeface="Trebuchet MS"/>
                <a:cs typeface="Trebuchet MS"/>
              </a:rPr>
              <a:t>cell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5">
                <a:latin typeface="LM Sans 12"/>
                <a:cs typeface="LM Sans 12"/>
              </a:rPr>
              <a:t>(</a:t>
            </a:r>
            <a:r>
              <a:rPr dirty="0" sz="1400" spc="5" i="1">
                <a:latin typeface="LM Sans 12"/>
                <a:cs typeface="LM Sans 12"/>
              </a:rPr>
              <a:t>i</a:t>
            </a:r>
            <a:r>
              <a:rPr dirty="0" sz="1400" spc="-315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i</a:t>
            </a:r>
            <a:r>
              <a:rPr dirty="0" sz="1400" spc="-5" i="1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+</a:t>
            </a:r>
            <a:r>
              <a:rPr dirty="0" sz="1400" spc="-140">
                <a:latin typeface="LM Sans 12"/>
                <a:cs typeface="LM Sans 12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1</a:t>
            </a:r>
            <a:r>
              <a:rPr dirty="0" sz="1400" spc="-20">
                <a:latin typeface="LM Sans 12"/>
                <a:cs typeface="LM Sans 12"/>
              </a:rPr>
              <a:t>)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51015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2755" y="58134"/>
            <a:ext cx="146304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0">
                <a:solidFill>
                  <a:srgbClr val="3333B2"/>
                </a:solidFill>
              </a:rPr>
              <a:t>Final</a:t>
            </a:r>
            <a:r>
              <a:rPr dirty="0" sz="2050" spc="-45">
                <a:solidFill>
                  <a:srgbClr val="3333B2"/>
                </a:solidFill>
              </a:rPr>
              <a:t> </a:t>
            </a:r>
            <a:r>
              <a:rPr dirty="0" sz="2050" spc="-140">
                <a:solidFill>
                  <a:srgbClr val="3333B2"/>
                </a:solidFill>
              </a:rPr>
              <a:t>Remarks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25710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8700" y="1106757"/>
            <a:ext cx="3529965" cy="121475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dirty="0" sz="1400" spc="-45">
                <a:latin typeface="Trebuchet MS"/>
                <a:cs typeface="Trebuchet MS"/>
              </a:rPr>
              <a:t>Running </a:t>
            </a:r>
            <a:r>
              <a:rPr dirty="0" sz="1400" spc="-105">
                <a:latin typeface="Trebuchet MS"/>
                <a:cs typeface="Trebuchet MS"/>
              </a:rPr>
              <a:t>time: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35" i="1">
                <a:latin typeface="LM Sans 12"/>
                <a:cs typeface="LM Sans 12"/>
              </a:rPr>
              <a:t>O</a:t>
            </a:r>
            <a:r>
              <a:rPr dirty="0" sz="1400" spc="35">
                <a:latin typeface="LM Sans 12"/>
                <a:cs typeface="LM Sans 12"/>
              </a:rPr>
              <a:t>(</a:t>
            </a:r>
            <a:r>
              <a:rPr dirty="0" sz="1400" spc="35" i="1">
                <a:latin typeface="LM Sans 12"/>
                <a:cs typeface="LM Sans 12"/>
              </a:rPr>
              <a:t>n</a:t>
            </a:r>
            <a:r>
              <a:rPr dirty="0" baseline="27777" sz="1500" spc="52">
                <a:latin typeface="Arial"/>
                <a:cs typeface="Arial"/>
              </a:rPr>
              <a:t>3</a:t>
            </a:r>
            <a:r>
              <a:rPr dirty="0" sz="1400" spc="35">
                <a:latin typeface="LM Sans 12"/>
                <a:cs typeface="LM Sans 12"/>
              </a:rPr>
              <a:t>)</a:t>
            </a:r>
            <a:endParaRPr sz="1400">
              <a:latin typeface="LM Sans 12"/>
              <a:cs typeface="LM Sans 12"/>
            </a:endParaRPr>
          </a:p>
          <a:p>
            <a:pPr marL="38100" marR="30480">
              <a:lnSpc>
                <a:spcPct val="100800"/>
              </a:lnSpc>
              <a:spcBef>
                <a:spcPts val="300"/>
              </a:spcBef>
            </a:pPr>
            <a:r>
              <a:rPr dirty="0" sz="1400" spc="-35">
                <a:latin typeface="Trebuchet MS"/>
                <a:cs typeface="Trebuchet MS"/>
              </a:rPr>
              <a:t>To </a:t>
            </a:r>
            <a:r>
              <a:rPr dirty="0" sz="1400" spc="-80">
                <a:latin typeface="Trebuchet MS"/>
                <a:cs typeface="Trebuchet MS"/>
              </a:rPr>
              <a:t>unwind a </a:t>
            </a:r>
            <a:r>
              <a:rPr dirty="0" sz="1400" spc="-75">
                <a:latin typeface="Trebuchet MS"/>
                <a:cs typeface="Trebuchet MS"/>
              </a:rPr>
              <a:t>solution, </a:t>
            </a:r>
            <a:r>
              <a:rPr dirty="0" sz="1400" spc="-45">
                <a:latin typeface="Trebuchet MS"/>
                <a:cs typeface="Trebuchet MS"/>
              </a:rPr>
              <a:t>go </a:t>
            </a:r>
            <a:r>
              <a:rPr dirty="0" sz="1400" spc="-85">
                <a:latin typeface="Trebuchet MS"/>
                <a:cs typeface="Trebuchet MS"/>
              </a:rPr>
              <a:t>from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105">
                <a:latin typeface="Trebuchet MS"/>
                <a:cs typeface="Trebuchet MS"/>
              </a:rPr>
              <a:t>cell </a:t>
            </a:r>
            <a:r>
              <a:rPr dirty="0" sz="1400" spc="-15">
                <a:latin typeface="LM Sans 12"/>
                <a:cs typeface="LM Sans 12"/>
              </a:rPr>
              <a:t>(</a:t>
            </a:r>
            <a:r>
              <a:rPr dirty="0" sz="1400" spc="-15">
                <a:latin typeface="Trebuchet MS"/>
                <a:cs typeface="Trebuchet MS"/>
              </a:rPr>
              <a:t>0</a:t>
            </a:r>
            <a:r>
              <a:rPr dirty="0" sz="1400" spc="-15" i="1">
                <a:latin typeface="LM Sans 12"/>
                <a:cs typeface="LM Sans 12"/>
              </a:rPr>
              <a:t>, </a:t>
            </a:r>
            <a:r>
              <a:rPr dirty="0" sz="1400" spc="25" i="1">
                <a:latin typeface="LM Sans 12"/>
                <a:cs typeface="LM Sans 12"/>
              </a:rPr>
              <a:t>n</a:t>
            </a:r>
            <a:r>
              <a:rPr dirty="0" sz="1400" spc="25">
                <a:latin typeface="LM Sans 12"/>
                <a:cs typeface="LM Sans 12"/>
              </a:rPr>
              <a:t>) </a:t>
            </a:r>
            <a:r>
              <a:rPr dirty="0" sz="1400" spc="-65">
                <a:latin typeface="Trebuchet MS"/>
                <a:cs typeface="Trebuchet MS"/>
              </a:rPr>
              <a:t>to  </a:t>
            </a:r>
            <a:r>
              <a:rPr dirty="0" sz="1400" spc="-80">
                <a:latin typeface="Trebuchet MS"/>
                <a:cs typeface="Trebuchet MS"/>
              </a:rPr>
              <a:t>a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105">
                <a:latin typeface="Trebuchet MS"/>
                <a:cs typeface="Trebuchet MS"/>
              </a:rPr>
              <a:t>cell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5">
                <a:latin typeface="LM Sans 12"/>
                <a:cs typeface="LM Sans 12"/>
              </a:rPr>
              <a:t>(</a:t>
            </a:r>
            <a:r>
              <a:rPr dirty="0" sz="1400" spc="5" i="1">
                <a:latin typeface="LM Sans 12"/>
                <a:cs typeface="LM Sans 12"/>
              </a:rPr>
              <a:t>i</a:t>
            </a:r>
            <a:r>
              <a:rPr dirty="0" sz="1400" spc="-315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i</a:t>
            </a:r>
            <a:r>
              <a:rPr dirty="0" sz="1400" spc="-5" i="1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+</a:t>
            </a:r>
            <a:r>
              <a:rPr dirty="0" sz="1400" spc="-140">
                <a:latin typeface="LM Sans 12"/>
                <a:cs typeface="LM Sans 12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1</a:t>
            </a:r>
            <a:r>
              <a:rPr dirty="0" sz="1400" spc="-20">
                <a:latin typeface="LM Sans 12"/>
                <a:cs typeface="LM Sans 12"/>
              </a:rPr>
              <a:t>)</a:t>
            </a:r>
            <a:endParaRPr sz="1400">
              <a:latin typeface="LM Sans 12"/>
              <a:cs typeface="LM Sans 12"/>
            </a:endParaRPr>
          </a:p>
          <a:p>
            <a:pPr marL="38100" marR="255904">
              <a:lnSpc>
                <a:spcPct val="100800"/>
              </a:lnSpc>
              <a:spcBef>
                <a:spcPts val="295"/>
              </a:spcBef>
            </a:pPr>
            <a:r>
              <a:rPr dirty="0" sz="1400" spc="-55">
                <a:latin typeface="Trebuchet MS"/>
                <a:cs typeface="Trebuchet MS"/>
              </a:rPr>
              <a:t>Brute </a:t>
            </a:r>
            <a:r>
              <a:rPr dirty="0" sz="1400" spc="-110">
                <a:latin typeface="Trebuchet MS"/>
                <a:cs typeface="Trebuchet MS"/>
              </a:rPr>
              <a:t>force </a:t>
            </a:r>
            <a:r>
              <a:rPr dirty="0" sz="1400" spc="-100">
                <a:latin typeface="Trebuchet MS"/>
                <a:cs typeface="Trebuchet MS"/>
              </a:rPr>
              <a:t>search: </a:t>
            </a:r>
            <a:r>
              <a:rPr dirty="0" sz="1400" spc="-85">
                <a:latin typeface="Trebuchet MS"/>
                <a:cs typeface="Trebuchet MS"/>
              </a:rPr>
              <a:t>recursively </a:t>
            </a:r>
            <a:r>
              <a:rPr dirty="0" sz="1400" spc="-100">
                <a:latin typeface="Trebuchet MS"/>
                <a:cs typeface="Trebuchet MS"/>
              </a:rPr>
              <a:t>enumerate </a:t>
            </a:r>
            <a:r>
              <a:rPr dirty="0" sz="1400" spc="-90">
                <a:latin typeface="Trebuchet MS"/>
                <a:cs typeface="Trebuchet MS"/>
              </a:rPr>
              <a:t>all  </a:t>
            </a:r>
            <a:r>
              <a:rPr dirty="0" sz="1400" spc="-75">
                <a:latin typeface="Trebuchet MS"/>
                <a:cs typeface="Trebuchet MS"/>
              </a:rPr>
              <a:t>possible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100">
                <a:latin typeface="Trebuchet MS"/>
                <a:cs typeface="Trebuchet MS"/>
              </a:rPr>
              <a:t>trees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51015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197830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357" y="58134"/>
            <a:ext cx="76517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5">
                <a:solidFill>
                  <a:srgbClr val="3333B2"/>
                </a:solidFill>
              </a:rPr>
              <a:t>Outline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239692" y="485994"/>
            <a:ext cx="161914" cy="16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9692" y="1350115"/>
            <a:ext cx="161914" cy="16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9692" y="2042062"/>
            <a:ext cx="161914" cy="16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9692" y="2734009"/>
            <a:ext cx="161914" cy="161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0789" y="478325"/>
            <a:ext cx="2609850" cy="2729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01930" marR="555625" indent="-201930">
              <a:lnSpc>
                <a:spcPts val="1200"/>
              </a:lnSpc>
              <a:spcBef>
                <a:spcPts val="135"/>
              </a:spcBef>
              <a:buClr>
                <a:srgbClr val="FFFFFF"/>
              </a:buClr>
              <a:buSzPct val="120000"/>
              <a:buAutoNum type="arabicPlain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1: </a:t>
            </a:r>
            <a:r>
              <a:rPr dirty="0" sz="1000" spc="-55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Longest Increasing </a:t>
            </a:r>
            <a:r>
              <a:rPr dirty="0" sz="1000" spc="-80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Subsequence </a:t>
            </a:r>
            <a:r>
              <a:rPr dirty="0" sz="1000" spc="-8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1.1:</a:t>
            </a:r>
            <a:r>
              <a:rPr dirty="0" sz="1000" spc="155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000" spc="-45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Warm-up</a:t>
            </a:r>
            <a:endParaRPr sz="1000">
              <a:latin typeface="Arial"/>
              <a:cs typeface="Arial"/>
            </a:endParaRPr>
          </a:p>
          <a:p>
            <a:pPr lvl="1" marL="504190" indent="-163195">
              <a:lnSpc>
                <a:spcPts val="1150"/>
              </a:lnSpc>
              <a:buSzPct val="90000"/>
              <a:buAutoNum type="arabicPeriod" startAt="2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: </a:t>
            </a:r>
            <a:r>
              <a:rPr dirty="0" sz="1000" spc="-6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Subproblems </a:t>
            </a:r>
            <a:r>
              <a:rPr dirty="0" sz="1000" spc="-5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1000" spc="-6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Recurrence</a:t>
            </a:r>
            <a:r>
              <a:rPr dirty="0" sz="1000" spc="12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1000" spc="-4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Relation</a:t>
            </a:r>
            <a:endParaRPr sz="1000">
              <a:latin typeface="Arial"/>
              <a:cs typeface="Arial"/>
            </a:endParaRPr>
          </a:p>
          <a:p>
            <a:pPr lvl="1" marL="341630" marR="640715">
              <a:lnSpc>
                <a:spcPts val="1200"/>
              </a:lnSpc>
              <a:spcBef>
                <a:spcPts val="40"/>
              </a:spcBef>
              <a:buSzPct val="90000"/>
              <a:buAutoNum type="arabicPeriod" startAt="2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: </a:t>
            </a:r>
            <a:r>
              <a:rPr dirty="0" sz="1000" spc="-4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Reconstructing </a:t>
            </a:r>
            <a:r>
              <a:rPr dirty="0" sz="1000" spc="-8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a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Solution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1.4: </a:t>
            </a:r>
            <a:r>
              <a:rPr dirty="0" sz="1000" spc="-6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Subproblems</a:t>
            </a:r>
            <a:r>
              <a:rPr dirty="0" sz="1000" spc="-2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1000" spc="-5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Revisited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575"/>
              </a:spcBef>
              <a:buClr>
                <a:srgbClr val="FFFFFF"/>
              </a:buClr>
              <a:buSzPct val="120000"/>
              <a:buAutoNum type="arabicPlain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2: </a:t>
            </a:r>
            <a:r>
              <a:rPr dirty="0" sz="1000" spc="-5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Edit</a:t>
            </a:r>
            <a:r>
              <a:rPr dirty="0" sz="1000" spc="5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000" spc="-40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Distance</a:t>
            </a:r>
            <a:endParaRPr sz="1000">
              <a:latin typeface="Arial"/>
              <a:cs typeface="Arial"/>
            </a:endParaRPr>
          </a:p>
          <a:p>
            <a:pPr lvl="1" marL="504190" indent="-163195">
              <a:lnSpc>
                <a:spcPts val="1175"/>
              </a:lnSpc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:</a:t>
            </a:r>
            <a:r>
              <a:rPr dirty="0" sz="1000" spc="160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000" spc="-20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Algorithm</a:t>
            </a:r>
            <a:endParaRPr sz="1000">
              <a:latin typeface="Arial"/>
              <a:cs typeface="Arial"/>
            </a:endParaRPr>
          </a:p>
          <a:p>
            <a:pPr lvl="1" marL="341630" marR="640715">
              <a:lnSpc>
                <a:spcPts val="1200"/>
              </a:lnSpc>
              <a:spcBef>
                <a:spcPts val="4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: </a:t>
            </a:r>
            <a:r>
              <a:rPr dirty="0" sz="1000" spc="-4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Reconstructing </a:t>
            </a:r>
            <a:r>
              <a:rPr dirty="0" sz="1000" spc="-8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a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Solution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2.3: </a:t>
            </a:r>
            <a:r>
              <a:rPr dirty="0" sz="1000" spc="-3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Final</a:t>
            </a:r>
            <a:r>
              <a:rPr dirty="0" sz="100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1000" spc="-7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Remarks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415"/>
              </a:spcBef>
              <a:buClr>
                <a:srgbClr val="FFFFFF"/>
              </a:buClr>
              <a:buSzPct val="120000"/>
              <a:buAutoNum type="arabicPlain" startAt="3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11" action="ppaction://hlinksldjump"/>
              </a:rPr>
              <a:t>3:</a:t>
            </a:r>
            <a:r>
              <a:rPr dirty="0" sz="1000" spc="160">
                <a:solidFill>
                  <a:srgbClr val="D6D6E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1000" spc="-55">
                <a:solidFill>
                  <a:srgbClr val="D6D6EF"/>
                </a:solidFill>
                <a:latin typeface="Arial"/>
                <a:cs typeface="Arial"/>
                <a:hlinkClick r:id="rId11" action="ppaction://hlinksldjump"/>
              </a:rPr>
              <a:t>Knapsack</a:t>
            </a:r>
            <a:endParaRPr sz="1000">
              <a:latin typeface="Arial"/>
              <a:cs typeface="Arial"/>
            </a:endParaRPr>
          </a:p>
          <a:p>
            <a:pPr lvl="1" marL="341630" marR="420370">
              <a:lnSpc>
                <a:spcPts val="1200"/>
              </a:lnSpc>
              <a:spcBef>
                <a:spcPts val="2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: </a:t>
            </a:r>
            <a:r>
              <a:rPr dirty="0" sz="1000" spc="-5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Knapsack </a:t>
            </a:r>
            <a:r>
              <a:rPr dirty="0" sz="100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with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Repetitions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 3.2: </a:t>
            </a:r>
            <a:r>
              <a:rPr dirty="0" sz="1000" spc="-5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Knapsack </a:t>
            </a: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without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Repetitions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 3.3: </a:t>
            </a:r>
            <a:r>
              <a:rPr dirty="0" sz="1000" spc="-30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Final</a:t>
            </a:r>
            <a:r>
              <a:rPr dirty="0" sz="1000" spc="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1000" spc="-7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Remarks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409"/>
              </a:spcBef>
              <a:buClr>
                <a:srgbClr val="FFFFFF"/>
              </a:buClr>
              <a:buSzPct val="120000"/>
              <a:buAutoNum type="arabicPlain" startAt="3"/>
              <a:tabLst>
                <a:tab pos="201930" algn="l"/>
              </a:tabLst>
            </a:pPr>
            <a:r>
              <a:rPr dirty="0" sz="1000" spc="-35">
                <a:solidFill>
                  <a:srgbClr val="3333B2"/>
                </a:solidFill>
                <a:latin typeface="Arial"/>
                <a:cs typeface="Arial"/>
                <a:hlinkClick r:id="rId14" action="ppaction://hlinksldjump"/>
              </a:rPr>
              <a:t>4: </a:t>
            </a:r>
            <a:r>
              <a:rPr dirty="0" sz="1000" spc="-50">
                <a:solidFill>
                  <a:srgbClr val="3333B2"/>
                </a:solidFill>
                <a:latin typeface="Arial"/>
                <a:cs typeface="Arial"/>
                <a:hlinkClick r:id="rId14" action="ppaction://hlinksldjump"/>
              </a:rPr>
              <a:t>Chain </a:t>
            </a:r>
            <a:r>
              <a:rPr dirty="0" sz="1000">
                <a:solidFill>
                  <a:srgbClr val="3333B2"/>
                </a:solidFill>
                <a:latin typeface="Arial"/>
                <a:cs typeface="Arial"/>
                <a:hlinkClick r:id="rId14" action="ppaction://hlinksldjump"/>
              </a:rPr>
              <a:t>Matrix</a:t>
            </a:r>
            <a:r>
              <a:rPr dirty="0" sz="1000" spc="-135">
                <a:solidFill>
                  <a:srgbClr val="3333B2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dirty="0" sz="1000" spc="-10">
                <a:solidFill>
                  <a:srgbClr val="3333B2"/>
                </a:solidFill>
                <a:latin typeface="Arial"/>
                <a:cs typeface="Arial"/>
                <a:hlinkClick r:id="rId14" action="ppaction://hlinksldjump"/>
              </a:rPr>
              <a:t>Multiplication</a:t>
            </a:r>
            <a:endParaRPr sz="1000">
              <a:latin typeface="Arial"/>
              <a:cs typeface="Arial"/>
            </a:endParaRPr>
          </a:p>
          <a:p>
            <a:pPr lvl="1" marL="341630" marR="541020">
              <a:lnSpc>
                <a:spcPts val="1200"/>
              </a:lnSpc>
              <a:spcBef>
                <a:spcPts val="2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: </a:t>
            </a:r>
            <a:r>
              <a:rPr dirty="0" sz="1000" spc="-5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Chain </a:t>
            </a:r>
            <a:r>
              <a:rPr dirty="0" sz="100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Matrix </a:t>
            </a:r>
            <a:r>
              <a:rPr dirty="0" sz="1000" spc="-1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Multiplication </a:t>
            </a:r>
            <a:r>
              <a:rPr dirty="0" sz="1000" spc="-10"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1000" spc="-35">
                <a:latin typeface="Arial"/>
                <a:cs typeface="Arial"/>
                <a:hlinkClick r:id="rId15" action="ppaction://hlinksldjump"/>
              </a:rPr>
              <a:t>4.2:</a:t>
            </a:r>
            <a:r>
              <a:rPr dirty="0" sz="1000" spc="155"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1000" spc="-60">
                <a:latin typeface="Arial"/>
                <a:cs typeface="Arial"/>
                <a:hlinkClick r:id="rId15" action="ppaction://hlinksldjump"/>
              </a:rPr>
              <a:t>Summary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136" y="415340"/>
            <a:ext cx="4055745" cy="366395"/>
          </a:xfrm>
          <a:custGeom>
            <a:avLst/>
            <a:gdLst/>
            <a:ahLst/>
            <a:cxnLst/>
            <a:rect l="l" t="t" r="r" b="b"/>
            <a:pathLst>
              <a:path w="4055745" h="366395">
                <a:moveTo>
                  <a:pt x="0" y="366306"/>
                </a:moveTo>
                <a:lnTo>
                  <a:pt x="4055745" y="366306"/>
                </a:lnTo>
                <a:lnTo>
                  <a:pt x="4055745" y="0"/>
                </a:lnTo>
                <a:lnTo>
                  <a:pt x="0" y="0"/>
                </a:lnTo>
                <a:lnTo>
                  <a:pt x="0" y="36630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431604"/>
            <a:ext cx="290068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3333B2"/>
                </a:solidFill>
                <a:latin typeface="LM Sans 17"/>
                <a:cs typeface="LM Sans 17"/>
              </a:rPr>
              <a:t>Step </a:t>
            </a:r>
            <a:r>
              <a:rPr dirty="0" sz="1700" spc="10">
                <a:solidFill>
                  <a:srgbClr val="3333B2"/>
                </a:solidFill>
                <a:latin typeface="LM Sans 17"/>
                <a:cs typeface="LM Sans 17"/>
              </a:rPr>
              <a:t>1 </a:t>
            </a:r>
            <a:r>
              <a:rPr dirty="0" sz="1700">
                <a:solidFill>
                  <a:srgbClr val="3333B2"/>
                </a:solidFill>
                <a:latin typeface="LM Sans 17"/>
                <a:cs typeface="LM Sans 17"/>
              </a:rPr>
              <a:t>(the </a:t>
            </a:r>
            <a:r>
              <a:rPr dirty="0" sz="1700" spc="5">
                <a:solidFill>
                  <a:srgbClr val="3333B2"/>
                </a:solidFill>
                <a:latin typeface="LM Sans 17"/>
                <a:cs typeface="LM Sans 17"/>
              </a:rPr>
              <a:t>most important</a:t>
            </a:r>
            <a:r>
              <a:rPr dirty="0" sz="1700" spc="-10">
                <a:solidFill>
                  <a:srgbClr val="3333B2"/>
                </a:solidFill>
                <a:latin typeface="LM Sans 17"/>
                <a:cs typeface="LM Sans 17"/>
              </a:rPr>
              <a:t> </a:t>
            </a:r>
            <a:r>
              <a:rPr dirty="0" sz="1700" spc="5">
                <a:solidFill>
                  <a:srgbClr val="3333B2"/>
                </a:solidFill>
                <a:latin typeface="LM Sans 17"/>
                <a:cs typeface="LM Sans 17"/>
              </a:rPr>
              <a:t>step)</a:t>
            </a:r>
            <a:endParaRPr sz="1700">
              <a:latin typeface="LM Sans 17"/>
              <a:cs typeface="LM Sans 1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6136" y="781647"/>
            <a:ext cx="4055745" cy="2096135"/>
            <a:chOff x="276136" y="781647"/>
            <a:chExt cx="4055745" cy="2096135"/>
          </a:xfrm>
        </p:grpSpPr>
        <p:sp>
          <p:nvSpPr>
            <p:cNvPr id="5" name="object 5"/>
            <p:cNvSpPr/>
            <p:nvPr/>
          </p:nvSpPr>
          <p:spPr>
            <a:xfrm>
              <a:off x="276136" y="781647"/>
              <a:ext cx="4055745" cy="2096135"/>
            </a:xfrm>
            <a:custGeom>
              <a:avLst/>
              <a:gdLst/>
              <a:ahLst/>
              <a:cxnLst/>
              <a:rect l="l" t="t" r="r" b="b"/>
              <a:pathLst>
                <a:path w="4055745" h="2096135">
                  <a:moveTo>
                    <a:pt x="4055745" y="0"/>
                  </a:moveTo>
                  <a:lnTo>
                    <a:pt x="0" y="0"/>
                  </a:lnTo>
                  <a:lnTo>
                    <a:pt x="0" y="2095627"/>
                  </a:lnTo>
                  <a:lnTo>
                    <a:pt x="4055745" y="2095627"/>
                  </a:lnTo>
                  <a:lnTo>
                    <a:pt x="4055745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15772" y="1656740"/>
              <a:ext cx="112395" cy="782955"/>
            </a:xfrm>
            <a:custGeom>
              <a:avLst/>
              <a:gdLst/>
              <a:ahLst/>
              <a:cxnLst/>
              <a:rect l="l" t="t" r="r" b="b"/>
              <a:pathLst>
                <a:path w="112395" h="782955">
                  <a:moveTo>
                    <a:pt x="111823" y="670585"/>
                  </a:moveTo>
                  <a:lnTo>
                    <a:pt x="0" y="670585"/>
                  </a:lnTo>
                  <a:lnTo>
                    <a:pt x="0" y="782408"/>
                  </a:lnTo>
                  <a:lnTo>
                    <a:pt x="111823" y="782408"/>
                  </a:lnTo>
                  <a:lnTo>
                    <a:pt x="111823" y="670585"/>
                  </a:lnTo>
                  <a:close/>
                </a:path>
                <a:path w="112395" h="782955">
                  <a:moveTo>
                    <a:pt x="111823" y="0"/>
                  </a:moveTo>
                  <a:lnTo>
                    <a:pt x="0" y="0"/>
                  </a:lnTo>
                  <a:lnTo>
                    <a:pt x="0" y="111823"/>
                  </a:lnTo>
                  <a:lnTo>
                    <a:pt x="111823" y="111823"/>
                  </a:lnTo>
                  <a:lnTo>
                    <a:pt x="111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294" y="822852"/>
            <a:ext cx="3834765" cy="19983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2050" spc="-150">
                <a:latin typeface="Trebuchet MS"/>
                <a:cs typeface="Trebuchet MS"/>
              </a:rPr>
              <a:t>Define </a:t>
            </a:r>
            <a:r>
              <a:rPr dirty="0" sz="2050" spc="-160">
                <a:latin typeface="Trebuchet MS"/>
                <a:cs typeface="Trebuchet MS"/>
              </a:rPr>
              <a:t>subproblems </a:t>
            </a:r>
            <a:r>
              <a:rPr dirty="0" sz="2050" spc="-155">
                <a:latin typeface="Trebuchet MS"/>
                <a:cs typeface="Trebuchet MS"/>
              </a:rPr>
              <a:t>and </a:t>
            </a:r>
            <a:r>
              <a:rPr dirty="0" sz="2050" spc="-185">
                <a:latin typeface="Trebuchet MS"/>
                <a:cs typeface="Trebuchet MS"/>
              </a:rPr>
              <a:t>write down </a:t>
            </a:r>
            <a:r>
              <a:rPr dirty="0" sz="2050" spc="-160">
                <a:latin typeface="Trebuchet MS"/>
                <a:cs typeface="Trebuchet MS"/>
              </a:rPr>
              <a:t>a  </a:t>
            </a:r>
            <a:r>
              <a:rPr dirty="0" sz="2050" spc="-185">
                <a:latin typeface="Trebuchet MS"/>
                <a:cs typeface="Trebuchet MS"/>
              </a:rPr>
              <a:t>recurrence </a:t>
            </a:r>
            <a:r>
              <a:rPr dirty="0" sz="2050" spc="-160">
                <a:latin typeface="Trebuchet MS"/>
                <a:cs typeface="Trebuchet MS"/>
              </a:rPr>
              <a:t>relation </a:t>
            </a:r>
            <a:r>
              <a:rPr dirty="0" sz="2050" spc="-125">
                <a:latin typeface="Trebuchet MS"/>
                <a:cs typeface="Trebuchet MS"/>
              </a:rPr>
              <a:t>(with </a:t>
            </a:r>
            <a:r>
              <a:rPr dirty="0" sz="2050" spc="-160">
                <a:latin typeface="Trebuchet MS"/>
                <a:cs typeface="Trebuchet MS"/>
              </a:rPr>
              <a:t>a </a:t>
            </a:r>
            <a:r>
              <a:rPr dirty="0" sz="2050" spc="-175">
                <a:latin typeface="Trebuchet MS"/>
                <a:cs typeface="Trebuchet MS"/>
              </a:rPr>
              <a:t>base</a:t>
            </a:r>
            <a:r>
              <a:rPr dirty="0" sz="2050" spc="229">
                <a:latin typeface="Trebuchet MS"/>
                <a:cs typeface="Trebuchet MS"/>
              </a:rPr>
              <a:t> </a:t>
            </a:r>
            <a:r>
              <a:rPr dirty="0" sz="2050" spc="-145">
                <a:latin typeface="Trebuchet MS"/>
                <a:cs typeface="Trebuchet MS"/>
              </a:rPr>
              <a:t>case)</a:t>
            </a:r>
            <a:endParaRPr sz="2050">
              <a:latin typeface="Trebuchet MS"/>
              <a:cs typeface="Trebuchet MS"/>
            </a:endParaRPr>
          </a:p>
          <a:p>
            <a:pPr marL="368935" marR="177800">
              <a:lnSpc>
                <a:spcPct val="101200"/>
              </a:lnSpc>
              <a:spcBef>
                <a:spcPts val="300"/>
              </a:spcBef>
            </a:pPr>
            <a:r>
              <a:rPr dirty="0" sz="2050" spc="-185">
                <a:latin typeface="Trebuchet MS"/>
                <a:cs typeface="Trebuchet MS"/>
              </a:rPr>
              <a:t>either </a:t>
            </a:r>
            <a:r>
              <a:rPr dirty="0" sz="2050" spc="-175">
                <a:latin typeface="Trebuchet MS"/>
                <a:cs typeface="Trebuchet MS"/>
              </a:rPr>
              <a:t>by </a:t>
            </a:r>
            <a:r>
              <a:rPr dirty="0" sz="2050" spc="-140">
                <a:latin typeface="Trebuchet MS"/>
                <a:cs typeface="Trebuchet MS"/>
              </a:rPr>
              <a:t>analyzing </a:t>
            </a:r>
            <a:r>
              <a:rPr dirty="0" sz="2050" spc="-180">
                <a:latin typeface="Trebuchet MS"/>
                <a:cs typeface="Trebuchet MS"/>
              </a:rPr>
              <a:t>the </a:t>
            </a:r>
            <a:r>
              <a:rPr dirty="0" sz="2050" spc="-150">
                <a:latin typeface="Trebuchet MS"/>
                <a:cs typeface="Trebuchet MS"/>
              </a:rPr>
              <a:t>structure  </a:t>
            </a:r>
            <a:r>
              <a:rPr dirty="0" sz="2050" spc="-160">
                <a:latin typeface="Trebuchet MS"/>
                <a:cs typeface="Trebuchet MS"/>
              </a:rPr>
              <a:t>of </a:t>
            </a:r>
            <a:r>
              <a:rPr dirty="0" sz="2050" spc="-150">
                <a:latin typeface="Trebuchet MS"/>
                <a:cs typeface="Trebuchet MS"/>
              </a:rPr>
              <a:t>an </a:t>
            </a:r>
            <a:r>
              <a:rPr dirty="0" sz="2050" spc="-155">
                <a:latin typeface="Trebuchet MS"/>
                <a:cs typeface="Trebuchet MS"/>
              </a:rPr>
              <a:t>optimal </a:t>
            </a:r>
            <a:r>
              <a:rPr dirty="0" sz="2050" spc="-145">
                <a:latin typeface="Trebuchet MS"/>
                <a:cs typeface="Trebuchet MS"/>
              </a:rPr>
              <a:t>solution,</a:t>
            </a:r>
            <a:r>
              <a:rPr dirty="0" sz="2050" spc="50">
                <a:latin typeface="Trebuchet MS"/>
                <a:cs typeface="Trebuchet MS"/>
              </a:rPr>
              <a:t> </a:t>
            </a:r>
            <a:r>
              <a:rPr dirty="0" sz="2050" spc="-175">
                <a:latin typeface="Trebuchet MS"/>
                <a:cs typeface="Trebuchet MS"/>
              </a:rPr>
              <a:t>or</a:t>
            </a:r>
            <a:endParaRPr sz="2050">
              <a:latin typeface="Trebuchet MS"/>
              <a:cs typeface="Trebuchet MS"/>
            </a:endParaRPr>
          </a:p>
          <a:p>
            <a:pPr marL="368935" marR="725805">
              <a:lnSpc>
                <a:spcPct val="101200"/>
              </a:lnSpc>
              <a:spcBef>
                <a:spcPts val="300"/>
              </a:spcBef>
            </a:pPr>
            <a:r>
              <a:rPr dirty="0" sz="2050" spc="-175">
                <a:latin typeface="Trebuchet MS"/>
                <a:cs typeface="Trebuchet MS"/>
              </a:rPr>
              <a:t>by </a:t>
            </a:r>
            <a:r>
              <a:rPr dirty="0" sz="2050" spc="-140">
                <a:latin typeface="Trebuchet MS"/>
                <a:cs typeface="Trebuchet MS"/>
              </a:rPr>
              <a:t>optimizing </a:t>
            </a:r>
            <a:r>
              <a:rPr dirty="0" sz="2050" spc="-160">
                <a:latin typeface="Trebuchet MS"/>
                <a:cs typeface="Trebuchet MS"/>
              </a:rPr>
              <a:t>a </a:t>
            </a:r>
            <a:r>
              <a:rPr dirty="0" sz="2050" spc="-180">
                <a:latin typeface="Trebuchet MS"/>
                <a:cs typeface="Trebuchet MS"/>
              </a:rPr>
              <a:t>brute </a:t>
            </a:r>
            <a:r>
              <a:rPr dirty="0" sz="2050" spc="-195">
                <a:latin typeface="Trebuchet MS"/>
                <a:cs typeface="Trebuchet MS"/>
              </a:rPr>
              <a:t>force  </a:t>
            </a:r>
            <a:r>
              <a:rPr dirty="0" sz="2050" spc="-135">
                <a:latin typeface="Trebuchet MS"/>
                <a:cs typeface="Trebuchet MS"/>
              </a:rPr>
              <a:t>solution</a:t>
            </a:r>
            <a:endParaRPr sz="205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960" y="58134"/>
            <a:ext cx="219392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55">
                <a:solidFill>
                  <a:srgbClr val="3333B2"/>
                </a:solidFill>
              </a:rPr>
              <a:t>Subproblems:</a:t>
            </a:r>
            <a:r>
              <a:rPr dirty="0" sz="2050" spc="204">
                <a:solidFill>
                  <a:srgbClr val="3333B2"/>
                </a:solidFill>
              </a:rPr>
              <a:t> </a:t>
            </a:r>
            <a:r>
              <a:rPr dirty="0" sz="2050" spc="-165">
                <a:solidFill>
                  <a:srgbClr val="3333B2"/>
                </a:solidFill>
              </a:rPr>
              <a:t>Review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26402" y="80749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193" y="0"/>
                </a:moveTo>
                <a:lnTo>
                  <a:pt x="0" y="0"/>
                </a:lnTo>
                <a:lnTo>
                  <a:pt x="0" y="101193"/>
                </a:lnTo>
                <a:lnTo>
                  <a:pt x="101193" y="101193"/>
                </a:lnTo>
                <a:lnTo>
                  <a:pt x="10119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6402" y="149072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193" y="0"/>
                </a:moveTo>
                <a:lnTo>
                  <a:pt x="0" y="0"/>
                </a:lnTo>
                <a:lnTo>
                  <a:pt x="0" y="101193"/>
                </a:lnTo>
                <a:lnTo>
                  <a:pt x="101193" y="101193"/>
                </a:lnTo>
                <a:lnTo>
                  <a:pt x="10119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6402" y="195887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193" y="0"/>
                </a:moveTo>
                <a:lnTo>
                  <a:pt x="0" y="0"/>
                </a:lnTo>
                <a:lnTo>
                  <a:pt x="0" y="101193"/>
                </a:lnTo>
                <a:lnTo>
                  <a:pt x="101193" y="101193"/>
                </a:lnTo>
                <a:lnTo>
                  <a:pt x="10119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6402" y="242702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193" y="0"/>
                </a:moveTo>
                <a:lnTo>
                  <a:pt x="0" y="0"/>
                </a:lnTo>
                <a:lnTo>
                  <a:pt x="0" y="101193"/>
                </a:lnTo>
                <a:lnTo>
                  <a:pt x="101193" y="101193"/>
                </a:lnTo>
                <a:lnTo>
                  <a:pt x="10119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7425" y="695805"/>
            <a:ext cx="3560445" cy="2294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179070" marR="5080" indent="-167005">
              <a:lnSpc>
                <a:spcPct val="100800"/>
              </a:lnSpc>
              <a:spcBef>
                <a:spcPts val="120"/>
              </a:spcBef>
            </a:pPr>
            <a:r>
              <a:rPr dirty="0" sz="800" spc="-5">
                <a:solidFill>
                  <a:srgbClr val="FFFFFF"/>
                </a:solidFill>
                <a:latin typeface="LM Sans 8"/>
                <a:cs typeface="LM Sans 8"/>
              </a:rPr>
              <a:t>1 </a:t>
            </a:r>
            <a:r>
              <a:rPr dirty="0" sz="1400" spc="-55">
                <a:latin typeface="Trebuchet MS"/>
                <a:cs typeface="Trebuchet MS"/>
              </a:rPr>
              <a:t>Longest </a:t>
            </a:r>
            <a:r>
              <a:rPr dirty="0" sz="1400" spc="-80">
                <a:latin typeface="Trebuchet MS"/>
                <a:cs typeface="Trebuchet MS"/>
              </a:rPr>
              <a:t>increasing </a:t>
            </a:r>
            <a:r>
              <a:rPr dirty="0" sz="1400" spc="-95">
                <a:latin typeface="Trebuchet MS"/>
                <a:cs typeface="Trebuchet MS"/>
              </a:rPr>
              <a:t>subsequence: </a:t>
            </a:r>
            <a:r>
              <a:rPr dirty="0" sz="1400" spc="10" i="1">
                <a:latin typeface="LM Sans 12"/>
                <a:cs typeface="LM Sans 12"/>
              </a:rPr>
              <a:t>LIS </a:t>
            </a:r>
            <a:r>
              <a:rPr dirty="0" sz="1400" spc="5">
                <a:latin typeface="LM Sans 12"/>
                <a:cs typeface="LM Sans 12"/>
              </a:rPr>
              <a:t>(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10">
                <a:latin typeface="LM Sans 12"/>
                <a:cs typeface="LM Sans 12"/>
              </a:rPr>
              <a:t>)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95">
                <a:latin typeface="Trebuchet MS"/>
                <a:cs typeface="Trebuchet MS"/>
              </a:rPr>
              <a:t>the  </a:t>
            </a:r>
            <a:r>
              <a:rPr dirty="0" sz="1400" spc="-75">
                <a:latin typeface="Trebuchet MS"/>
                <a:cs typeface="Trebuchet MS"/>
              </a:rPr>
              <a:t>length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75">
                <a:latin typeface="Trebuchet MS"/>
                <a:cs typeface="Trebuchet MS"/>
              </a:rPr>
              <a:t>longest common </a:t>
            </a:r>
            <a:r>
              <a:rPr dirty="0" sz="1400" spc="-90">
                <a:latin typeface="Trebuchet MS"/>
                <a:cs typeface="Trebuchet MS"/>
              </a:rPr>
              <a:t>subsequence </a:t>
            </a:r>
            <a:r>
              <a:rPr dirty="0" sz="1400" spc="-80">
                <a:latin typeface="Trebuchet MS"/>
                <a:cs typeface="Trebuchet MS"/>
              </a:rPr>
              <a:t>ending  </a:t>
            </a:r>
            <a:r>
              <a:rPr dirty="0" sz="1400" spc="-75">
                <a:latin typeface="Trebuchet MS"/>
                <a:cs typeface="Trebuchet MS"/>
              </a:rPr>
              <a:t>at </a:t>
            </a:r>
            <a:r>
              <a:rPr dirty="0" sz="1400" spc="-110">
                <a:latin typeface="Trebuchet MS"/>
                <a:cs typeface="Trebuchet MS"/>
              </a:rPr>
              <a:t>element </a:t>
            </a:r>
            <a:r>
              <a:rPr dirty="0" sz="1400" spc="10" i="1">
                <a:latin typeface="LM Sans 12"/>
                <a:cs typeface="LM Sans 12"/>
              </a:rPr>
              <a:t>A</a:t>
            </a:r>
            <a:r>
              <a:rPr dirty="0" sz="1400" spc="10">
                <a:latin typeface="LM Sans 12"/>
                <a:cs typeface="LM Sans 12"/>
              </a:rPr>
              <a:t>[</a:t>
            </a:r>
            <a:r>
              <a:rPr dirty="0" sz="1400" spc="10" i="1">
                <a:latin typeface="LM Sans 12"/>
                <a:cs typeface="LM Sans 12"/>
              </a:rPr>
              <a:t>i</a:t>
            </a:r>
            <a:r>
              <a:rPr dirty="0" sz="1400" spc="-390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]</a:t>
            </a:r>
            <a:endParaRPr sz="1400">
              <a:latin typeface="LM Sans 12"/>
              <a:cs typeface="LM Sans 12"/>
            </a:endParaRPr>
          </a:p>
          <a:p>
            <a:pPr marL="179070" marR="286385" indent="-167005">
              <a:lnSpc>
                <a:spcPct val="100800"/>
              </a:lnSpc>
              <a:spcBef>
                <a:spcPts val="300"/>
              </a:spcBef>
            </a:pPr>
            <a:r>
              <a:rPr dirty="0" sz="800" spc="-5">
                <a:solidFill>
                  <a:srgbClr val="FFFFFF"/>
                </a:solidFill>
                <a:latin typeface="LM Sans 8"/>
                <a:cs typeface="LM Sans 8"/>
              </a:rPr>
              <a:t>2 </a:t>
            </a:r>
            <a:r>
              <a:rPr dirty="0" sz="1400" spc="-40">
                <a:latin typeface="Trebuchet MS"/>
                <a:cs typeface="Trebuchet MS"/>
              </a:rPr>
              <a:t>Edit </a:t>
            </a:r>
            <a:r>
              <a:rPr dirty="0" sz="1400" spc="-90">
                <a:latin typeface="Trebuchet MS"/>
                <a:cs typeface="Trebuchet MS"/>
              </a:rPr>
              <a:t>distance: </a:t>
            </a:r>
            <a:r>
              <a:rPr dirty="0" sz="1400" spc="60" i="1">
                <a:latin typeface="LM Sans 12"/>
                <a:cs typeface="LM Sans 12"/>
              </a:rPr>
              <a:t>ED</a:t>
            </a:r>
            <a:r>
              <a:rPr dirty="0" sz="1400" spc="60">
                <a:latin typeface="LM Sans 12"/>
                <a:cs typeface="LM Sans 12"/>
              </a:rPr>
              <a:t>(</a:t>
            </a:r>
            <a:r>
              <a:rPr dirty="0" sz="1400" spc="60" i="1">
                <a:latin typeface="LM Sans 12"/>
                <a:cs typeface="LM Sans 12"/>
              </a:rPr>
              <a:t>i, </a:t>
            </a:r>
            <a:r>
              <a:rPr dirty="0" sz="1400" spc="5" i="1">
                <a:latin typeface="LM Sans 12"/>
                <a:cs typeface="LM Sans 12"/>
              </a:rPr>
              <a:t>j </a:t>
            </a:r>
            <a:r>
              <a:rPr dirty="0" sz="1400" spc="10">
                <a:latin typeface="LM Sans 12"/>
                <a:cs typeface="LM Sans 12"/>
              </a:rPr>
              <a:t>)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95">
                <a:latin typeface="Trebuchet MS"/>
                <a:cs typeface="Trebuchet MS"/>
              </a:rPr>
              <a:t>the edit </a:t>
            </a:r>
            <a:r>
              <a:rPr dirty="0" sz="1400" spc="-85">
                <a:latin typeface="Trebuchet MS"/>
                <a:cs typeface="Trebuchet MS"/>
              </a:rPr>
              <a:t>distance  </a:t>
            </a:r>
            <a:r>
              <a:rPr dirty="0" sz="1400" spc="-120">
                <a:latin typeface="Trebuchet MS"/>
                <a:cs typeface="Trebuchet MS"/>
              </a:rPr>
              <a:t>between </a:t>
            </a:r>
            <a:r>
              <a:rPr dirty="0" sz="1400" spc="-105">
                <a:latin typeface="Trebuchet MS"/>
                <a:cs typeface="Trebuchet MS"/>
              </a:rPr>
              <a:t>prefixes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75">
                <a:latin typeface="Trebuchet MS"/>
                <a:cs typeface="Trebuchet MS"/>
              </a:rPr>
              <a:t>length 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-75">
                <a:latin typeface="Trebuchet MS"/>
                <a:cs typeface="Trebuchet MS"/>
              </a:rPr>
              <a:t>and</a:t>
            </a:r>
            <a:r>
              <a:rPr dirty="0" sz="1400" spc="-285">
                <a:latin typeface="Trebuchet MS"/>
                <a:cs typeface="Trebuchet MS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j</a:t>
            </a:r>
            <a:endParaRPr sz="1400">
              <a:latin typeface="LM Sans 12"/>
              <a:cs typeface="LM Sans 12"/>
            </a:endParaRPr>
          </a:p>
          <a:p>
            <a:pPr marL="179070" marR="446405" indent="-167005">
              <a:lnSpc>
                <a:spcPct val="100800"/>
              </a:lnSpc>
              <a:spcBef>
                <a:spcPts val="300"/>
              </a:spcBef>
            </a:pPr>
            <a:r>
              <a:rPr dirty="0" sz="800" spc="-5">
                <a:solidFill>
                  <a:srgbClr val="FFFFFF"/>
                </a:solidFill>
                <a:latin typeface="LM Sans 8"/>
                <a:cs typeface="LM Sans 8"/>
              </a:rPr>
              <a:t>3 </a:t>
            </a:r>
            <a:r>
              <a:rPr dirty="0" sz="1400" spc="-50">
                <a:latin typeface="Trebuchet MS"/>
                <a:cs typeface="Trebuchet MS"/>
              </a:rPr>
              <a:t>Knapsack: </a:t>
            </a:r>
            <a:r>
              <a:rPr dirty="0" sz="1400" spc="20" i="1">
                <a:latin typeface="LM Sans 12"/>
                <a:cs typeface="LM Sans 12"/>
              </a:rPr>
              <a:t>K </a:t>
            </a:r>
            <a:r>
              <a:rPr dirty="0" sz="1400" spc="15">
                <a:latin typeface="LM Sans 12"/>
                <a:cs typeface="LM Sans 12"/>
              </a:rPr>
              <a:t>(</a:t>
            </a:r>
            <a:r>
              <a:rPr dirty="0" sz="1400" spc="15" i="1">
                <a:latin typeface="LM Sans 12"/>
                <a:cs typeface="LM Sans 12"/>
              </a:rPr>
              <a:t>w </a:t>
            </a:r>
            <a:r>
              <a:rPr dirty="0" sz="1400" spc="10">
                <a:latin typeface="LM Sans 12"/>
                <a:cs typeface="LM Sans 12"/>
              </a:rPr>
              <a:t>)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100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optimal </a:t>
            </a:r>
            <a:r>
              <a:rPr dirty="0" sz="1400" spc="-95">
                <a:latin typeface="Trebuchet MS"/>
                <a:cs typeface="Trebuchet MS"/>
              </a:rPr>
              <a:t>value </a:t>
            </a:r>
            <a:r>
              <a:rPr dirty="0" sz="1400" spc="-85">
                <a:latin typeface="Trebuchet MS"/>
                <a:cs typeface="Trebuchet MS"/>
              </a:rPr>
              <a:t>of 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70">
                <a:latin typeface="Trebuchet MS"/>
                <a:cs typeface="Trebuchet MS"/>
              </a:rPr>
              <a:t>knapsack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75">
                <a:latin typeface="Trebuchet MS"/>
                <a:cs typeface="Trebuchet MS"/>
              </a:rPr>
              <a:t>total </a:t>
            </a:r>
            <a:r>
              <a:rPr dirty="0" sz="1400" spc="-90">
                <a:latin typeface="Trebuchet MS"/>
                <a:cs typeface="Trebuchet MS"/>
              </a:rPr>
              <a:t>weight</a:t>
            </a:r>
            <a:r>
              <a:rPr dirty="0" sz="1400" spc="120">
                <a:latin typeface="Trebuchet MS"/>
                <a:cs typeface="Trebuchet MS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w</a:t>
            </a:r>
            <a:endParaRPr sz="1400">
              <a:latin typeface="LM Sans 12"/>
              <a:cs typeface="LM Sans 12"/>
            </a:endParaRPr>
          </a:p>
          <a:p>
            <a:pPr marL="179070" marR="36195" indent="-167005">
              <a:lnSpc>
                <a:spcPct val="100800"/>
              </a:lnSpc>
              <a:spcBef>
                <a:spcPts val="295"/>
              </a:spcBef>
            </a:pPr>
            <a:r>
              <a:rPr dirty="0" sz="800" spc="-5">
                <a:solidFill>
                  <a:srgbClr val="FFFFFF"/>
                </a:solidFill>
                <a:latin typeface="LM Sans 8"/>
                <a:cs typeface="LM Sans 8"/>
              </a:rPr>
              <a:t>4 </a:t>
            </a:r>
            <a:r>
              <a:rPr dirty="0" sz="1400" spc="-55">
                <a:latin typeface="Trebuchet MS"/>
                <a:cs typeface="Trebuchet MS"/>
              </a:rPr>
              <a:t>Chain </a:t>
            </a:r>
            <a:r>
              <a:rPr dirty="0" sz="1400" spc="-80">
                <a:latin typeface="Trebuchet MS"/>
                <a:cs typeface="Trebuchet MS"/>
              </a:rPr>
              <a:t>matrix multiplication </a:t>
            </a:r>
            <a:r>
              <a:rPr dirty="0" sz="1400" spc="75" i="1">
                <a:latin typeface="LM Sans 12"/>
                <a:cs typeface="LM Sans 12"/>
              </a:rPr>
              <a:t>M</a:t>
            </a:r>
            <a:r>
              <a:rPr dirty="0" sz="1400" spc="75">
                <a:latin typeface="LM Sans 12"/>
                <a:cs typeface="LM Sans 12"/>
              </a:rPr>
              <a:t>(</a:t>
            </a:r>
            <a:r>
              <a:rPr dirty="0" sz="1400" spc="75" i="1">
                <a:latin typeface="LM Sans 12"/>
                <a:cs typeface="LM Sans 12"/>
              </a:rPr>
              <a:t>i, </a:t>
            </a:r>
            <a:r>
              <a:rPr dirty="0" sz="1400" spc="5" i="1">
                <a:latin typeface="LM Sans 12"/>
                <a:cs typeface="LM Sans 12"/>
              </a:rPr>
              <a:t>j </a:t>
            </a:r>
            <a:r>
              <a:rPr dirty="0" sz="1400" spc="10">
                <a:latin typeface="LM Sans 12"/>
                <a:cs typeface="LM Sans 12"/>
              </a:rPr>
              <a:t>)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95">
                <a:latin typeface="Trebuchet MS"/>
                <a:cs typeface="Trebuchet MS"/>
              </a:rPr>
              <a:t>the  </a:t>
            </a:r>
            <a:r>
              <a:rPr dirty="0" sz="1400" spc="-75">
                <a:latin typeface="Trebuchet MS"/>
                <a:cs typeface="Trebuchet MS"/>
              </a:rPr>
              <a:t>optimal </a:t>
            </a:r>
            <a:r>
              <a:rPr dirty="0" sz="1400" spc="-70">
                <a:latin typeface="Trebuchet MS"/>
                <a:cs typeface="Trebuchet MS"/>
              </a:rPr>
              <a:t>cost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75">
                <a:latin typeface="Trebuchet MS"/>
                <a:cs typeface="Trebuchet MS"/>
              </a:rPr>
              <a:t>multiplying </a:t>
            </a:r>
            <a:r>
              <a:rPr dirty="0" sz="1400" spc="-90">
                <a:latin typeface="Trebuchet MS"/>
                <a:cs typeface="Trebuchet MS"/>
              </a:rPr>
              <a:t>matrices </a:t>
            </a:r>
            <a:r>
              <a:rPr dirty="0" sz="1400" spc="-60">
                <a:latin typeface="Trebuchet MS"/>
                <a:cs typeface="Trebuchet MS"/>
              </a:rPr>
              <a:t>through </a:t>
            </a:r>
            <a:r>
              <a:rPr dirty="0" sz="1400" spc="5" i="1">
                <a:latin typeface="LM Sans 12"/>
                <a:cs typeface="LM Sans 12"/>
              </a:rPr>
              <a:t>i 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5" i="1">
                <a:latin typeface="LM Sans 12"/>
                <a:cs typeface="LM Sans 12"/>
              </a:rPr>
              <a:t>j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10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136" y="299351"/>
            <a:ext cx="4055745" cy="340360"/>
          </a:xfrm>
          <a:custGeom>
            <a:avLst/>
            <a:gdLst/>
            <a:ahLst/>
            <a:cxnLst/>
            <a:rect l="l" t="t" r="r" b="b"/>
            <a:pathLst>
              <a:path w="4055745" h="340359">
                <a:moveTo>
                  <a:pt x="0" y="339966"/>
                </a:moveTo>
                <a:lnTo>
                  <a:pt x="4055745" y="339966"/>
                </a:lnTo>
                <a:lnTo>
                  <a:pt x="4055745" y="0"/>
                </a:lnTo>
                <a:lnTo>
                  <a:pt x="0" y="0"/>
                </a:lnTo>
                <a:lnTo>
                  <a:pt x="0" y="33996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301213"/>
            <a:ext cx="58293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3333B2"/>
                </a:solidFill>
                <a:latin typeface="LM Sans 17"/>
                <a:cs typeface="LM Sans 17"/>
              </a:rPr>
              <a:t>Step</a:t>
            </a:r>
            <a:r>
              <a:rPr dirty="0" sz="1700" spc="-65">
                <a:solidFill>
                  <a:srgbClr val="3333B2"/>
                </a:solidFill>
                <a:latin typeface="LM Sans 17"/>
                <a:cs typeface="LM Sans 17"/>
              </a:rPr>
              <a:t> </a:t>
            </a:r>
            <a:r>
              <a:rPr dirty="0" sz="1700" spc="10">
                <a:solidFill>
                  <a:srgbClr val="3333B2"/>
                </a:solidFill>
                <a:latin typeface="LM Sans 17"/>
                <a:cs typeface="LM Sans 17"/>
              </a:rPr>
              <a:t>2</a:t>
            </a:r>
            <a:endParaRPr sz="1700">
              <a:latin typeface="LM Sans 17"/>
              <a:cs typeface="LM Sans 1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6136" y="639318"/>
            <a:ext cx="4055745" cy="2412365"/>
            <a:chOff x="276136" y="639318"/>
            <a:chExt cx="4055745" cy="2412365"/>
          </a:xfrm>
        </p:grpSpPr>
        <p:sp>
          <p:nvSpPr>
            <p:cNvPr id="5" name="object 5"/>
            <p:cNvSpPr/>
            <p:nvPr/>
          </p:nvSpPr>
          <p:spPr>
            <a:xfrm>
              <a:off x="276136" y="639318"/>
              <a:ext cx="4055745" cy="2412365"/>
            </a:xfrm>
            <a:custGeom>
              <a:avLst/>
              <a:gdLst/>
              <a:ahLst/>
              <a:cxnLst/>
              <a:rect l="l" t="t" r="r" b="b"/>
              <a:pathLst>
                <a:path w="4055745" h="2412365">
                  <a:moveTo>
                    <a:pt x="4055745" y="0"/>
                  </a:moveTo>
                  <a:lnTo>
                    <a:pt x="0" y="0"/>
                  </a:lnTo>
                  <a:lnTo>
                    <a:pt x="0" y="2411933"/>
                  </a:lnTo>
                  <a:lnTo>
                    <a:pt x="4055745" y="2411933"/>
                  </a:lnTo>
                  <a:lnTo>
                    <a:pt x="4055745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15772" y="1514386"/>
              <a:ext cx="112395" cy="782955"/>
            </a:xfrm>
            <a:custGeom>
              <a:avLst/>
              <a:gdLst/>
              <a:ahLst/>
              <a:cxnLst/>
              <a:rect l="l" t="t" r="r" b="b"/>
              <a:pathLst>
                <a:path w="112395" h="782955">
                  <a:moveTo>
                    <a:pt x="111823" y="670585"/>
                  </a:moveTo>
                  <a:lnTo>
                    <a:pt x="0" y="670585"/>
                  </a:lnTo>
                  <a:lnTo>
                    <a:pt x="0" y="782408"/>
                  </a:lnTo>
                  <a:lnTo>
                    <a:pt x="111823" y="782408"/>
                  </a:lnTo>
                  <a:lnTo>
                    <a:pt x="111823" y="670585"/>
                  </a:lnTo>
                  <a:close/>
                </a:path>
                <a:path w="112395" h="782955">
                  <a:moveTo>
                    <a:pt x="111823" y="0"/>
                  </a:moveTo>
                  <a:lnTo>
                    <a:pt x="0" y="0"/>
                  </a:lnTo>
                  <a:lnTo>
                    <a:pt x="0" y="111823"/>
                  </a:lnTo>
                  <a:lnTo>
                    <a:pt x="111823" y="111823"/>
                  </a:lnTo>
                  <a:lnTo>
                    <a:pt x="111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294" y="680523"/>
            <a:ext cx="3846195" cy="231457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207645">
              <a:lnSpc>
                <a:spcPct val="101200"/>
              </a:lnSpc>
              <a:spcBef>
                <a:spcPts val="85"/>
              </a:spcBef>
            </a:pPr>
            <a:r>
              <a:rPr dirty="0" sz="2050" spc="-140">
                <a:latin typeface="Trebuchet MS"/>
                <a:cs typeface="Trebuchet MS"/>
              </a:rPr>
              <a:t>Convert </a:t>
            </a:r>
            <a:r>
              <a:rPr dirty="0" sz="2050" spc="-160">
                <a:latin typeface="Trebuchet MS"/>
                <a:cs typeface="Trebuchet MS"/>
              </a:rPr>
              <a:t>a </a:t>
            </a:r>
            <a:r>
              <a:rPr dirty="0" sz="2050" spc="-185">
                <a:latin typeface="Trebuchet MS"/>
                <a:cs typeface="Trebuchet MS"/>
              </a:rPr>
              <a:t>recurrence </a:t>
            </a:r>
            <a:r>
              <a:rPr dirty="0" sz="2050" spc="-160">
                <a:latin typeface="Trebuchet MS"/>
                <a:cs typeface="Trebuchet MS"/>
              </a:rPr>
              <a:t>relation </a:t>
            </a:r>
            <a:r>
              <a:rPr dirty="0" sz="2050" spc="-135">
                <a:latin typeface="Trebuchet MS"/>
                <a:cs typeface="Trebuchet MS"/>
              </a:rPr>
              <a:t>into </a:t>
            </a:r>
            <a:r>
              <a:rPr dirty="0" sz="2050" spc="-160">
                <a:latin typeface="Trebuchet MS"/>
                <a:cs typeface="Trebuchet MS"/>
              </a:rPr>
              <a:t>a  </a:t>
            </a:r>
            <a:r>
              <a:rPr dirty="0" sz="2050" spc="-165">
                <a:latin typeface="Trebuchet MS"/>
                <a:cs typeface="Trebuchet MS"/>
              </a:rPr>
              <a:t>recursive</a:t>
            </a:r>
            <a:r>
              <a:rPr dirty="0" sz="2050" spc="15">
                <a:latin typeface="Trebuchet MS"/>
                <a:cs typeface="Trebuchet MS"/>
              </a:rPr>
              <a:t> </a:t>
            </a:r>
            <a:r>
              <a:rPr dirty="0" sz="2050" spc="-155">
                <a:latin typeface="Trebuchet MS"/>
                <a:cs typeface="Trebuchet MS"/>
              </a:rPr>
              <a:t>algorithm:</a:t>
            </a:r>
            <a:endParaRPr sz="2050">
              <a:latin typeface="Trebuchet MS"/>
              <a:cs typeface="Trebuchet MS"/>
            </a:endParaRPr>
          </a:p>
          <a:p>
            <a:pPr marL="368935" marR="1085850">
              <a:lnSpc>
                <a:spcPct val="101200"/>
              </a:lnSpc>
              <a:spcBef>
                <a:spcPts val="300"/>
              </a:spcBef>
            </a:pPr>
            <a:r>
              <a:rPr dirty="0" sz="2050" spc="-170">
                <a:latin typeface="Trebuchet MS"/>
                <a:cs typeface="Trebuchet MS"/>
              </a:rPr>
              <a:t>store </a:t>
            </a:r>
            <a:r>
              <a:rPr dirty="0" sz="2050" spc="-160">
                <a:latin typeface="Trebuchet MS"/>
                <a:cs typeface="Trebuchet MS"/>
              </a:rPr>
              <a:t>a </a:t>
            </a:r>
            <a:r>
              <a:rPr dirty="0" sz="2050" spc="-135">
                <a:latin typeface="Trebuchet MS"/>
                <a:cs typeface="Trebuchet MS"/>
              </a:rPr>
              <a:t>solution to </a:t>
            </a:r>
            <a:r>
              <a:rPr dirty="0" sz="2050" spc="-190">
                <a:latin typeface="Trebuchet MS"/>
                <a:cs typeface="Trebuchet MS"/>
              </a:rPr>
              <a:t>each  </a:t>
            </a:r>
            <a:r>
              <a:rPr dirty="0" sz="2050" spc="-170">
                <a:latin typeface="Trebuchet MS"/>
                <a:cs typeface="Trebuchet MS"/>
              </a:rPr>
              <a:t>subproblem </a:t>
            </a:r>
            <a:r>
              <a:rPr dirty="0" sz="2050" spc="-135">
                <a:latin typeface="Trebuchet MS"/>
                <a:cs typeface="Trebuchet MS"/>
              </a:rPr>
              <a:t>in </a:t>
            </a:r>
            <a:r>
              <a:rPr dirty="0" sz="2050" spc="-160">
                <a:latin typeface="Trebuchet MS"/>
                <a:cs typeface="Trebuchet MS"/>
              </a:rPr>
              <a:t>a</a:t>
            </a:r>
            <a:r>
              <a:rPr dirty="0" sz="2050" spc="-110">
                <a:latin typeface="Trebuchet MS"/>
                <a:cs typeface="Trebuchet MS"/>
              </a:rPr>
              <a:t> </a:t>
            </a:r>
            <a:r>
              <a:rPr dirty="0" sz="2050" spc="-175">
                <a:latin typeface="Trebuchet MS"/>
                <a:cs typeface="Trebuchet MS"/>
              </a:rPr>
              <a:t>table</a:t>
            </a:r>
            <a:endParaRPr sz="2050">
              <a:latin typeface="Trebuchet MS"/>
              <a:cs typeface="Trebuchet MS"/>
            </a:endParaRPr>
          </a:p>
          <a:p>
            <a:pPr marL="368935" marR="5080">
              <a:lnSpc>
                <a:spcPct val="101200"/>
              </a:lnSpc>
              <a:spcBef>
                <a:spcPts val="300"/>
              </a:spcBef>
            </a:pPr>
            <a:r>
              <a:rPr dirty="0" sz="2050" spc="-195">
                <a:latin typeface="Trebuchet MS"/>
                <a:cs typeface="Trebuchet MS"/>
              </a:rPr>
              <a:t>before </a:t>
            </a:r>
            <a:r>
              <a:rPr dirty="0" sz="2050" spc="-125">
                <a:latin typeface="Trebuchet MS"/>
                <a:cs typeface="Trebuchet MS"/>
              </a:rPr>
              <a:t>solving </a:t>
            </a:r>
            <a:r>
              <a:rPr dirty="0" sz="2050" spc="-160">
                <a:latin typeface="Trebuchet MS"/>
                <a:cs typeface="Trebuchet MS"/>
              </a:rPr>
              <a:t>a </a:t>
            </a:r>
            <a:r>
              <a:rPr dirty="0" sz="2050" spc="-170">
                <a:latin typeface="Trebuchet MS"/>
                <a:cs typeface="Trebuchet MS"/>
              </a:rPr>
              <a:t>subproblem </a:t>
            </a:r>
            <a:r>
              <a:rPr dirty="0" sz="2050" spc="-175">
                <a:latin typeface="Trebuchet MS"/>
                <a:cs typeface="Trebuchet MS"/>
              </a:rPr>
              <a:t>check  </a:t>
            </a:r>
            <a:r>
              <a:rPr dirty="0" sz="2050" spc="-190">
                <a:latin typeface="Trebuchet MS"/>
                <a:cs typeface="Trebuchet MS"/>
              </a:rPr>
              <a:t>whether </a:t>
            </a:r>
            <a:r>
              <a:rPr dirty="0" sz="2050" spc="-120">
                <a:latin typeface="Trebuchet MS"/>
                <a:cs typeface="Trebuchet MS"/>
              </a:rPr>
              <a:t>its </a:t>
            </a:r>
            <a:r>
              <a:rPr dirty="0" sz="2050" spc="-135">
                <a:latin typeface="Trebuchet MS"/>
                <a:cs typeface="Trebuchet MS"/>
              </a:rPr>
              <a:t>solution </a:t>
            </a:r>
            <a:r>
              <a:rPr dirty="0" sz="2050" spc="-114">
                <a:latin typeface="Trebuchet MS"/>
                <a:cs typeface="Trebuchet MS"/>
              </a:rPr>
              <a:t>is </a:t>
            </a:r>
            <a:r>
              <a:rPr dirty="0" sz="2050" spc="-170">
                <a:latin typeface="Trebuchet MS"/>
                <a:cs typeface="Trebuchet MS"/>
              </a:rPr>
              <a:t>already  </a:t>
            </a:r>
            <a:r>
              <a:rPr dirty="0" sz="2050" spc="-165">
                <a:latin typeface="Trebuchet MS"/>
                <a:cs typeface="Trebuchet MS"/>
              </a:rPr>
              <a:t>stored </a:t>
            </a:r>
            <a:r>
              <a:rPr dirty="0" sz="2050" spc="-135">
                <a:latin typeface="Trebuchet MS"/>
                <a:cs typeface="Trebuchet MS"/>
              </a:rPr>
              <a:t>in </a:t>
            </a:r>
            <a:r>
              <a:rPr dirty="0" sz="2050" spc="-180">
                <a:latin typeface="Trebuchet MS"/>
                <a:cs typeface="Trebuchet MS"/>
              </a:rPr>
              <a:t>the</a:t>
            </a:r>
            <a:r>
              <a:rPr dirty="0" sz="2050" spc="-110">
                <a:latin typeface="Trebuchet MS"/>
                <a:cs typeface="Trebuchet MS"/>
              </a:rPr>
              <a:t> </a:t>
            </a:r>
            <a:r>
              <a:rPr dirty="0" sz="2050" spc="-175">
                <a:latin typeface="Trebuchet MS"/>
                <a:cs typeface="Trebuchet MS"/>
              </a:rPr>
              <a:t>table</a:t>
            </a:r>
            <a:endParaRPr sz="205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136" y="390283"/>
            <a:ext cx="4055745" cy="340360"/>
          </a:xfrm>
          <a:custGeom>
            <a:avLst/>
            <a:gdLst/>
            <a:ahLst/>
            <a:cxnLst/>
            <a:rect l="l" t="t" r="r" b="b"/>
            <a:pathLst>
              <a:path w="4055745" h="340359">
                <a:moveTo>
                  <a:pt x="0" y="339966"/>
                </a:moveTo>
                <a:lnTo>
                  <a:pt x="4055745" y="339966"/>
                </a:lnTo>
                <a:lnTo>
                  <a:pt x="4055745" y="0"/>
                </a:lnTo>
                <a:lnTo>
                  <a:pt x="0" y="0"/>
                </a:lnTo>
                <a:lnTo>
                  <a:pt x="0" y="33996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392145"/>
            <a:ext cx="58293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3333B2"/>
                </a:solidFill>
                <a:latin typeface="LM Sans 17"/>
                <a:cs typeface="LM Sans 17"/>
              </a:rPr>
              <a:t>Step</a:t>
            </a:r>
            <a:r>
              <a:rPr dirty="0" sz="1700" spc="-65">
                <a:solidFill>
                  <a:srgbClr val="3333B2"/>
                </a:solidFill>
                <a:latin typeface="LM Sans 17"/>
                <a:cs typeface="LM Sans 17"/>
              </a:rPr>
              <a:t> </a:t>
            </a:r>
            <a:r>
              <a:rPr dirty="0" sz="1700" spc="10">
                <a:solidFill>
                  <a:srgbClr val="3333B2"/>
                </a:solidFill>
                <a:latin typeface="LM Sans 17"/>
                <a:cs typeface="LM Sans 17"/>
              </a:rPr>
              <a:t>3</a:t>
            </a:r>
            <a:endParaRPr sz="1700">
              <a:latin typeface="LM Sans 17"/>
              <a:cs typeface="LM Sans 1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6136" y="730250"/>
            <a:ext cx="4055745" cy="2185035"/>
            <a:chOff x="276136" y="730250"/>
            <a:chExt cx="4055745" cy="2185035"/>
          </a:xfrm>
        </p:grpSpPr>
        <p:sp>
          <p:nvSpPr>
            <p:cNvPr id="5" name="object 5"/>
            <p:cNvSpPr/>
            <p:nvPr/>
          </p:nvSpPr>
          <p:spPr>
            <a:xfrm>
              <a:off x="276136" y="730250"/>
              <a:ext cx="4055745" cy="2185035"/>
            </a:xfrm>
            <a:custGeom>
              <a:avLst/>
              <a:gdLst/>
              <a:ahLst/>
              <a:cxnLst/>
              <a:rect l="l" t="t" r="r" b="b"/>
              <a:pathLst>
                <a:path w="4055745" h="2185035">
                  <a:moveTo>
                    <a:pt x="4055745" y="0"/>
                  </a:moveTo>
                  <a:lnTo>
                    <a:pt x="0" y="0"/>
                  </a:lnTo>
                  <a:lnTo>
                    <a:pt x="0" y="2184615"/>
                  </a:lnTo>
                  <a:lnTo>
                    <a:pt x="4055745" y="2184615"/>
                  </a:lnTo>
                  <a:lnTo>
                    <a:pt x="4055745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15772" y="1605330"/>
              <a:ext cx="112395" cy="1137285"/>
            </a:xfrm>
            <a:custGeom>
              <a:avLst/>
              <a:gdLst/>
              <a:ahLst/>
              <a:cxnLst/>
              <a:rect l="l" t="t" r="r" b="b"/>
              <a:pathLst>
                <a:path w="112395" h="1137285">
                  <a:moveTo>
                    <a:pt x="111823" y="1024864"/>
                  </a:moveTo>
                  <a:lnTo>
                    <a:pt x="0" y="1024864"/>
                  </a:lnTo>
                  <a:lnTo>
                    <a:pt x="0" y="1136688"/>
                  </a:lnTo>
                  <a:lnTo>
                    <a:pt x="111823" y="1136688"/>
                  </a:lnTo>
                  <a:lnTo>
                    <a:pt x="111823" y="1024864"/>
                  </a:lnTo>
                  <a:close/>
                </a:path>
                <a:path w="112395" h="1137285">
                  <a:moveTo>
                    <a:pt x="111823" y="354279"/>
                  </a:moveTo>
                  <a:lnTo>
                    <a:pt x="0" y="354279"/>
                  </a:lnTo>
                  <a:lnTo>
                    <a:pt x="0" y="466102"/>
                  </a:lnTo>
                  <a:lnTo>
                    <a:pt x="111823" y="466102"/>
                  </a:lnTo>
                  <a:lnTo>
                    <a:pt x="111823" y="354279"/>
                  </a:lnTo>
                  <a:close/>
                </a:path>
                <a:path w="112395" h="1137285">
                  <a:moveTo>
                    <a:pt x="111823" y="0"/>
                  </a:moveTo>
                  <a:lnTo>
                    <a:pt x="0" y="0"/>
                  </a:lnTo>
                  <a:lnTo>
                    <a:pt x="0" y="111823"/>
                  </a:lnTo>
                  <a:lnTo>
                    <a:pt x="111823" y="111823"/>
                  </a:lnTo>
                  <a:lnTo>
                    <a:pt x="111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294" y="771442"/>
            <a:ext cx="3805554" cy="203581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2050" spc="-140">
                <a:latin typeface="Trebuchet MS"/>
                <a:cs typeface="Trebuchet MS"/>
              </a:rPr>
              <a:t>Convert </a:t>
            </a:r>
            <a:r>
              <a:rPr dirty="0" sz="2050" spc="-160">
                <a:latin typeface="Trebuchet MS"/>
                <a:cs typeface="Trebuchet MS"/>
              </a:rPr>
              <a:t>a </a:t>
            </a:r>
            <a:r>
              <a:rPr dirty="0" sz="2050" spc="-165">
                <a:latin typeface="Trebuchet MS"/>
                <a:cs typeface="Trebuchet MS"/>
              </a:rPr>
              <a:t>recursive </a:t>
            </a:r>
            <a:r>
              <a:rPr dirty="0" sz="2050" spc="-145">
                <a:latin typeface="Trebuchet MS"/>
                <a:cs typeface="Trebuchet MS"/>
              </a:rPr>
              <a:t>algorithm </a:t>
            </a:r>
            <a:r>
              <a:rPr dirty="0" sz="2050" spc="-135">
                <a:latin typeface="Trebuchet MS"/>
                <a:cs typeface="Trebuchet MS"/>
              </a:rPr>
              <a:t>into </a:t>
            </a:r>
            <a:r>
              <a:rPr dirty="0" sz="2050" spc="-150">
                <a:latin typeface="Trebuchet MS"/>
                <a:cs typeface="Trebuchet MS"/>
              </a:rPr>
              <a:t>an  </a:t>
            </a:r>
            <a:r>
              <a:rPr dirty="0" sz="2050" spc="-165">
                <a:latin typeface="Trebuchet MS"/>
                <a:cs typeface="Trebuchet MS"/>
              </a:rPr>
              <a:t>iterative</a:t>
            </a:r>
            <a:r>
              <a:rPr dirty="0" sz="2050" spc="15">
                <a:latin typeface="Trebuchet MS"/>
                <a:cs typeface="Trebuchet MS"/>
              </a:rPr>
              <a:t> </a:t>
            </a:r>
            <a:r>
              <a:rPr dirty="0" sz="2050" spc="-155">
                <a:latin typeface="Trebuchet MS"/>
                <a:cs typeface="Trebuchet MS"/>
              </a:rPr>
              <a:t>algorithm:</a:t>
            </a:r>
            <a:endParaRPr sz="2050">
              <a:latin typeface="Trebuchet MS"/>
              <a:cs typeface="Trebuchet MS"/>
            </a:endParaRPr>
          </a:p>
          <a:p>
            <a:pPr marL="368935">
              <a:lnSpc>
                <a:spcPct val="100000"/>
              </a:lnSpc>
              <a:spcBef>
                <a:spcPts val="330"/>
              </a:spcBef>
            </a:pPr>
            <a:r>
              <a:rPr dirty="0" sz="2050" spc="-155">
                <a:latin typeface="Trebuchet MS"/>
                <a:cs typeface="Trebuchet MS"/>
              </a:rPr>
              <a:t>initialize </a:t>
            </a:r>
            <a:r>
              <a:rPr dirty="0" sz="2050" spc="-180">
                <a:latin typeface="Trebuchet MS"/>
                <a:cs typeface="Trebuchet MS"/>
              </a:rPr>
              <a:t>the</a:t>
            </a:r>
            <a:r>
              <a:rPr dirty="0" sz="2050" spc="-280">
                <a:latin typeface="Trebuchet MS"/>
                <a:cs typeface="Trebuchet MS"/>
              </a:rPr>
              <a:t> </a:t>
            </a:r>
            <a:r>
              <a:rPr dirty="0" sz="2050" spc="-175">
                <a:latin typeface="Trebuchet MS"/>
                <a:cs typeface="Trebuchet MS"/>
              </a:rPr>
              <a:t>table</a:t>
            </a:r>
            <a:endParaRPr sz="2050">
              <a:latin typeface="Trebuchet MS"/>
              <a:cs typeface="Trebuchet MS"/>
            </a:endParaRPr>
          </a:p>
          <a:p>
            <a:pPr marL="368935" marR="229870">
              <a:lnSpc>
                <a:spcPct val="101200"/>
              </a:lnSpc>
              <a:spcBef>
                <a:spcPts val="300"/>
              </a:spcBef>
            </a:pPr>
            <a:r>
              <a:rPr dirty="0" sz="2050" spc="-110">
                <a:latin typeface="Trebuchet MS"/>
                <a:cs typeface="Trebuchet MS"/>
              </a:rPr>
              <a:t>go </a:t>
            </a:r>
            <a:r>
              <a:rPr dirty="0" sz="2050" spc="-170">
                <a:latin typeface="Trebuchet MS"/>
                <a:cs typeface="Trebuchet MS"/>
              </a:rPr>
              <a:t>from smaller </a:t>
            </a:r>
            <a:r>
              <a:rPr dirty="0" sz="2050" spc="-160">
                <a:latin typeface="Trebuchet MS"/>
                <a:cs typeface="Trebuchet MS"/>
              </a:rPr>
              <a:t>subproblems </a:t>
            </a:r>
            <a:r>
              <a:rPr dirty="0" sz="2050" spc="-135">
                <a:latin typeface="Trebuchet MS"/>
                <a:cs typeface="Trebuchet MS"/>
              </a:rPr>
              <a:t>to  </a:t>
            </a:r>
            <a:r>
              <a:rPr dirty="0" sz="2050" spc="-170">
                <a:latin typeface="Trebuchet MS"/>
                <a:cs typeface="Trebuchet MS"/>
              </a:rPr>
              <a:t>larger</a:t>
            </a:r>
            <a:r>
              <a:rPr dirty="0" sz="2050" spc="15">
                <a:latin typeface="Trebuchet MS"/>
                <a:cs typeface="Trebuchet MS"/>
              </a:rPr>
              <a:t> </a:t>
            </a:r>
            <a:r>
              <a:rPr dirty="0" sz="2050" spc="-165">
                <a:latin typeface="Trebuchet MS"/>
                <a:cs typeface="Trebuchet MS"/>
              </a:rPr>
              <a:t>ones</a:t>
            </a:r>
            <a:endParaRPr sz="2050">
              <a:latin typeface="Trebuchet MS"/>
              <a:cs typeface="Trebuchet MS"/>
            </a:endParaRPr>
          </a:p>
          <a:p>
            <a:pPr marL="368935">
              <a:lnSpc>
                <a:spcPct val="100000"/>
              </a:lnSpc>
              <a:spcBef>
                <a:spcPts val="330"/>
              </a:spcBef>
            </a:pPr>
            <a:r>
              <a:rPr dirty="0" sz="2050" spc="-160">
                <a:latin typeface="Trebuchet MS"/>
                <a:cs typeface="Trebuchet MS"/>
              </a:rPr>
              <a:t>specify </a:t>
            </a:r>
            <a:r>
              <a:rPr dirty="0" sz="2050" spc="-150">
                <a:latin typeface="Trebuchet MS"/>
                <a:cs typeface="Trebuchet MS"/>
              </a:rPr>
              <a:t>an </a:t>
            </a:r>
            <a:r>
              <a:rPr dirty="0" sz="2050" spc="-185">
                <a:latin typeface="Trebuchet MS"/>
                <a:cs typeface="Trebuchet MS"/>
              </a:rPr>
              <a:t>order </a:t>
            </a:r>
            <a:r>
              <a:rPr dirty="0" sz="2050" spc="-160">
                <a:latin typeface="Trebuchet MS"/>
                <a:cs typeface="Trebuchet MS"/>
              </a:rPr>
              <a:t>of</a:t>
            </a:r>
            <a:r>
              <a:rPr dirty="0" sz="2050" spc="105">
                <a:latin typeface="Trebuchet MS"/>
                <a:cs typeface="Trebuchet MS"/>
              </a:rPr>
              <a:t> </a:t>
            </a:r>
            <a:r>
              <a:rPr dirty="0" sz="2050" spc="-160">
                <a:latin typeface="Trebuchet MS"/>
                <a:cs typeface="Trebuchet MS"/>
              </a:rPr>
              <a:t>subproblems</a:t>
            </a:r>
            <a:endParaRPr sz="205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136" y="597954"/>
            <a:ext cx="4055745" cy="340360"/>
          </a:xfrm>
          <a:custGeom>
            <a:avLst/>
            <a:gdLst/>
            <a:ahLst/>
            <a:cxnLst/>
            <a:rect l="l" t="t" r="r" b="b"/>
            <a:pathLst>
              <a:path w="4055745" h="340359">
                <a:moveTo>
                  <a:pt x="0" y="339966"/>
                </a:moveTo>
                <a:lnTo>
                  <a:pt x="4055745" y="339966"/>
                </a:lnTo>
                <a:lnTo>
                  <a:pt x="4055745" y="0"/>
                </a:lnTo>
                <a:lnTo>
                  <a:pt x="0" y="0"/>
                </a:lnTo>
                <a:lnTo>
                  <a:pt x="0" y="33996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599816"/>
            <a:ext cx="58293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3333B2"/>
                </a:solidFill>
                <a:latin typeface="LM Sans 17"/>
                <a:cs typeface="LM Sans 17"/>
              </a:rPr>
              <a:t>Step</a:t>
            </a:r>
            <a:r>
              <a:rPr dirty="0" sz="1700" spc="-65">
                <a:solidFill>
                  <a:srgbClr val="3333B2"/>
                </a:solidFill>
                <a:latin typeface="LM Sans 17"/>
                <a:cs typeface="LM Sans 17"/>
              </a:rPr>
              <a:t> </a:t>
            </a:r>
            <a:r>
              <a:rPr dirty="0" sz="1700" spc="10">
                <a:solidFill>
                  <a:srgbClr val="3333B2"/>
                </a:solidFill>
                <a:latin typeface="LM Sans 17"/>
                <a:cs typeface="LM Sans 17"/>
              </a:rPr>
              <a:t>4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136" y="937920"/>
            <a:ext cx="4055745" cy="1665605"/>
          </a:xfrm>
          <a:custGeom>
            <a:avLst/>
            <a:gdLst/>
            <a:ahLst/>
            <a:cxnLst/>
            <a:rect l="l" t="t" r="r" b="b"/>
            <a:pathLst>
              <a:path w="4055745" h="1665605">
                <a:moveTo>
                  <a:pt x="4055745" y="0"/>
                </a:moveTo>
                <a:lnTo>
                  <a:pt x="0" y="0"/>
                </a:lnTo>
                <a:lnTo>
                  <a:pt x="0" y="1665439"/>
                </a:lnTo>
                <a:lnTo>
                  <a:pt x="4055745" y="1665439"/>
                </a:lnTo>
                <a:lnTo>
                  <a:pt x="4055745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979113"/>
            <a:ext cx="3861435" cy="16059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2050" spc="-125">
                <a:latin typeface="Trebuchet MS"/>
                <a:cs typeface="Trebuchet MS"/>
              </a:rPr>
              <a:t>Prove </a:t>
            </a:r>
            <a:r>
              <a:rPr dirty="0" sz="2050" spc="-150">
                <a:latin typeface="Trebuchet MS"/>
                <a:cs typeface="Trebuchet MS"/>
              </a:rPr>
              <a:t>an </a:t>
            </a:r>
            <a:r>
              <a:rPr dirty="0" sz="2050" spc="-165">
                <a:latin typeface="Trebuchet MS"/>
                <a:cs typeface="Trebuchet MS"/>
              </a:rPr>
              <a:t>upper </a:t>
            </a:r>
            <a:r>
              <a:rPr dirty="0" sz="2050" spc="-140">
                <a:latin typeface="Trebuchet MS"/>
                <a:cs typeface="Trebuchet MS"/>
              </a:rPr>
              <a:t>bound on </a:t>
            </a:r>
            <a:r>
              <a:rPr dirty="0" sz="2050" spc="-180">
                <a:latin typeface="Trebuchet MS"/>
                <a:cs typeface="Trebuchet MS"/>
              </a:rPr>
              <a:t>the </a:t>
            </a:r>
            <a:r>
              <a:rPr dirty="0" sz="2050" spc="-130">
                <a:latin typeface="Trebuchet MS"/>
                <a:cs typeface="Trebuchet MS"/>
              </a:rPr>
              <a:t>running  </a:t>
            </a:r>
            <a:r>
              <a:rPr dirty="0" sz="2050" spc="-190">
                <a:latin typeface="Trebuchet MS"/>
                <a:cs typeface="Trebuchet MS"/>
              </a:rPr>
              <a:t>time. </a:t>
            </a:r>
            <a:r>
              <a:rPr dirty="0" sz="2050" spc="-125">
                <a:latin typeface="Trebuchet MS"/>
                <a:cs typeface="Trebuchet MS"/>
              </a:rPr>
              <a:t>Usually </a:t>
            </a:r>
            <a:r>
              <a:rPr dirty="0" sz="2050" spc="-180">
                <a:latin typeface="Trebuchet MS"/>
                <a:cs typeface="Trebuchet MS"/>
              </a:rPr>
              <a:t>the </a:t>
            </a:r>
            <a:r>
              <a:rPr dirty="0" sz="2050" spc="-150">
                <a:latin typeface="Trebuchet MS"/>
                <a:cs typeface="Trebuchet MS"/>
              </a:rPr>
              <a:t>product </a:t>
            </a:r>
            <a:r>
              <a:rPr dirty="0" sz="2050" spc="-160">
                <a:latin typeface="Trebuchet MS"/>
                <a:cs typeface="Trebuchet MS"/>
              </a:rPr>
              <a:t>of </a:t>
            </a:r>
            <a:r>
              <a:rPr dirty="0" sz="2050" spc="-180">
                <a:latin typeface="Trebuchet MS"/>
                <a:cs typeface="Trebuchet MS"/>
              </a:rPr>
              <a:t>the  </a:t>
            </a:r>
            <a:r>
              <a:rPr dirty="0" sz="2050" spc="-165">
                <a:latin typeface="Trebuchet MS"/>
                <a:cs typeface="Trebuchet MS"/>
              </a:rPr>
              <a:t>number </a:t>
            </a:r>
            <a:r>
              <a:rPr dirty="0" sz="2050" spc="-160">
                <a:latin typeface="Trebuchet MS"/>
                <a:cs typeface="Trebuchet MS"/>
              </a:rPr>
              <a:t>of subproblems </a:t>
            </a:r>
            <a:r>
              <a:rPr dirty="0" sz="2050" spc="-155">
                <a:latin typeface="Trebuchet MS"/>
                <a:cs typeface="Trebuchet MS"/>
              </a:rPr>
              <a:t>and </a:t>
            </a:r>
            <a:r>
              <a:rPr dirty="0" sz="2050" spc="-180">
                <a:latin typeface="Trebuchet MS"/>
                <a:cs typeface="Trebuchet MS"/>
              </a:rPr>
              <a:t>the time  </a:t>
            </a:r>
            <a:r>
              <a:rPr dirty="0" sz="2050" spc="-210">
                <a:latin typeface="Trebuchet MS"/>
                <a:cs typeface="Trebuchet MS"/>
              </a:rPr>
              <a:t>needed </a:t>
            </a:r>
            <a:r>
              <a:rPr dirty="0" sz="2050" spc="-135">
                <a:latin typeface="Trebuchet MS"/>
                <a:cs typeface="Trebuchet MS"/>
              </a:rPr>
              <a:t>to </a:t>
            </a:r>
            <a:r>
              <a:rPr dirty="0" sz="2050" spc="-160">
                <a:latin typeface="Trebuchet MS"/>
                <a:cs typeface="Trebuchet MS"/>
              </a:rPr>
              <a:t>solve a </a:t>
            </a:r>
            <a:r>
              <a:rPr dirty="0" sz="2050" spc="-170">
                <a:latin typeface="Trebuchet MS"/>
                <a:cs typeface="Trebuchet MS"/>
              </a:rPr>
              <a:t>subproblem </a:t>
            </a:r>
            <a:r>
              <a:rPr dirty="0" sz="2050" spc="-114">
                <a:latin typeface="Trebuchet MS"/>
                <a:cs typeface="Trebuchet MS"/>
              </a:rPr>
              <a:t>is </a:t>
            </a:r>
            <a:r>
              <a:rPr dirty="0" sz="2050" spc="-160">
                <a:latin typeface="Trebuchet MS"/>
                <a:cs typeface="Trebuchet MS"/>
              </a:rPr>
              <a:t>a  </a:t>
            </a:r>
            <a:r>
              <a:rPr dirty="0" sz="2050" spc="-170">
                <a:latin typeface="Trebuchet MS"/>
                <a:cs typeface="Trebuchet MS"/>
              </a:rPr>
              <a:t>reasonable</a:t>
            </a:r>
            <a:r>
              <a:rPr dirty="0" sz="2050" spc="15">
                <a:latin typeface="Trebuchet MS"/>
                <a:cs typeface="Trebuchet MS"/>
              </a:rPr>
              <a:t> </a:t>
            </a:r>
            <a:r>
              <a:rPr dirty="0" sz="2050" spc="-180">
                <a:latin typeface="Trebuchet MS"/>
                <a:cs typeface="Trebuchet MS"/>
              </a:rPr>
              <a:t>estimate.</a:t>
            </a:r>
            <a:endParaRPr sz="205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136" y="1104049"/>
            <a:ext cx="4055745" cy="340360"/>
          </a:xfrm>
          <a:prstGeom prst="rect">
            <a:avLst/>
          </a:prstGeom>
          <a:solidFill>
            <a:srgbClr val="D6D6EF"/>
          </a:solidFill>
        </p:spPr>
        <p:txBody>
          <a:bodyPr wrap="square" lIns="0" tIns="17145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135"/>
              </a:spcBef>
            </a:pPr>
            <a:r>
              <a:rPr dirty="0" sz="1700" spc="5">
                <a:solidFill>
                  <a:srgbClr val="3333B2"/>
                </a:solidFill>
                <a:latin typeface="LM Sans 17"/>
                <a:cs typeface="LM Sans 17"/>
              </a:rPr>
              <a:t>Step</a:t>
            </a:r>
            <a:r>
              <a:rPr dirty="0" sz="1700">
                <a:solidFill>
                  <a:srgbClr val="3333B2"/>
                </a:solidFill>
                <a:latin typeface="LM Sans 17"/>
                <a:cs typeface="LM Sans 17"/>
              </a:rPr>
              <a:t> </a:t>
            </a:r>
            <a:r>
              <a:rPr dirty="0" sz="1700" spc="10">
                <a:solidFill>
                  <a:srgbClr val="3333B2"/>
                </a:solidFill>
                <a:latin typeface="LM Sans 17"/>
                <a:cs typeface="LM Sans 17"/>
              </a:rPr>
              <a:t>5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136" y="1444028"/>
            <a:ext cx="4055745" cy="400685"/>
          </a:xfrm>
          <a:prstGeom prst="rect"/>
          <a:solidFill>
            <a:srgbClr val="EAEAF7"/>
          </a:solidFill>
        </p:spPr>
        <p:txBody>
          <a:bodyPr wrap="square" lIns="0" tIns="5588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440"/>
              </a:spcBef>
            </a:pPr>
            <a:r>
              <a:rPr dirty="0" sz="2050" spc="-145">
                <a:solidFill>
                  <a:srgbClr val="000000"/>
                </a:solidFill>
              </a:rPr>
              <a:t>Uncover </a:t>
            </a:r>
            <a:r>
              <a:rPr dirty="0" sz="2050" spc="-160">
                <a:solidFill>
                  <a:srgbClr val="000000"/>
                </a:solidFill>
              </a:rPr>
              <a:t>a</a:t>
            </a:r>
            <a:r>
              <a:rPr dirty="0" sz="2050" spc="175">
                <a:solidFill>
                  <a:srgbClr val="000000"/>
                </a:solidFill>
              </a:rPr>
              <a:t> </a:t>
            </a:r>
            <a:r>
              <a:rPr dirty="0" sz="2050" spc="-135">
                <a:solidFill>
                  <a:srgbClr val="000000"/>
                </a:solidFill>
              </a:rPr>
              <a:t>solution</a:t>
            </a:r>
            <a:endParaRPr sz="2050"/>
          </a:p>
        </p:txBody>
      </p:sp>
    </p:spTree>
  </p:cSld>
  <p:clrMapOvr>
    <a:masterClrMapping/>
  </p:clrMapOvr>
  <p:transition spd="fast">
    <p:cut thruBlk="0"/>
  </p:transition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136" y="851001"/>
            <a:ext cx="4055745" cy="340360"/>
          </a:xfrm>
          <a:custGeom>
            <a:avLst/>
            <a:gdLst/>
            <a:ahLst/>
            <a:cxnLst/>
            <a:rect l="l" t="t" r="r" b="b"/>
            <a:pathLst>
              <a:path w="4055745" h="340359">
                <a:moveTo>
                  <a:pt x="0" y="339966"/>
                </a:moveTo>
                <a:lnTo>
                  <a:pt x="4055745" y="339966"/>
                </a:lnTo>
                <a:lnTo>
                  <a:pt x="4055745" y="0"/>
                </a:lnTo>
                <a:lnTo>
                  <a:pt x="0" y="0"/>
                </a:lnTo>
                <a:lnTo>
                  <a:pt x="0" y="33996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852863"/>
            <a:ext cx="58293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3333B2"/>
                </a:solidFill>
                <a:latin typeface="LM Sans 17"/>
                <a:cs typeface="LM Sans 17"/>
              </a:rPr>
              <a:t>Step</a:t>
            </a:r>
            <a:r>
              <a:rPr dirty="0" sz="1700" spc="-65">
                <a:solidFill>
                  <a:srgbClr val="3333B2"/>
                </a:solidFill>
                <a:latin typeface="LM Sans 17"/>
                <a:cs typeface="LM Sans 17"/>
              </a:rPr>
              <a:t> </a:t>
            </a:r>
            <a:r>
              <a:rPr dirty="0" sz="1700" spc="10">
                <a:solidFill>
                  <a:srgbClr val="3333B2"/>
                </a:solidFill>
                <a:latin typeface="LM Sans 17"/>
                <a:cs typeface="LM Sans 17"/>
              </a:rPr>
              <a:t>6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136" y="1190968"/>
            <a:ext cx="4055745" cy="1033144"/>
          </a:xfrm>
          <a:custGeom>
            <a:avLst/>
            <a:gdLst/>
            <a:ahLst/>
            <a:cxnLst/>
            <a:rect l="l" t="t" r="r" b="b"/>
            <a:pathLst>
              <a:path w="4055745" h="1033144">
                <a:moveTo>
                  <a:pt x="4055745" y="0"/>
                </a:moveTo>
                <a:lnTo>
                  <a:pt x="0" y="0"/>
                </a:lnTo>
                <a:lnTo>
                  <a:pt x="0" y="1032814"/>
                </a:lnTo>
                <a:lnTo>
                  <a:pt x="4055745" y="1032814"/>
                </a:lnTo>
                <a:lnTo>
                  <a:pt x="4055745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7294" y="1232173"/>
            <a:ext cx="3724910" cy="973455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2050" spc="-125">
                <a:solidFill>
                  <a:srgbClr val="000000"/>
                </a:solidFill>
              </a:rPr>
              <a:t>Exploit </a:t>
            </a:r>
            <a:r>
              <a:rPr dirty="0" sz="2050" spc="-180">
                <a:solidFill>
                  <a:srgbClr val="000000"/>
                </a:solidFill>
              </a:rPr>
              <a:t>the </a:t>
            </a:r>
            <a:r>
              <a:rPr dirty="0" sz="2050" spc="-165">
                <a:solidFill>
                  <a:srgbClr val="000000"/>
                </a:solidFill>
              </a:rPr>
              <a:t>regular </a:t>
            </a:r>
            <a:r>
              <a:rPr dirty="0" sz="2050" spc="-150">
                <a:solidFill>
                  <a:srgbClr val="000000"/>
                </a:solidFill>
              </a:rPr>
              <a:t>structure </a:t>
            </a:r>
            <a:r>
              <a:rPr dirty="0" sz="2050" spc="-160">
                <a:solidFill>
                  <a:srgbClr val="000000"/>
                </a:solidFill>
              </a:rPr>
              <a:t>of </a:t>
            </a:r>
            <a:r>
              <a:rPr dirty="0" sz="2050" spc="-180">
                <a:solidFill>
                  <a:srgbClr val="000000"/>
                </a:solidFill>
              </a:rPr>
              <a:t>the  </a:t>
            </a:r>
            <a:r>
              <a:rPr dirty="0" sz="2050" spc="-175">
                <a:solidFill>
                  <a:srgbClr val="000000"/>
                </a:solidFill>
              </a:rPr>
              <a:t>table </a:t>
            </a:r>
            <a:r>
              <a:rPr dirty="0" sz="2050" spc="-135">
                <a:solidFill>
                  <a:srgbClr val="000000"/>
                </a:solidFill>
              </a:rPr>
              <a:t>to </a:t>
            </a:r>
            <a:r>
              <a:rPr dirty="0" sz="2050" spc="-175">
                <a:solidFill>
                  <a:srgbClr val="000000"/>
                </a:solidFill>
              </a:rPr>
              <a:t>check </a:t>
            </a:r>
            <a:r>
              <a:rPr dirty="0" sz="2050" spc="-190">
                <a:solidFill>
                  <a:srgbClr val="000000"/>
                </a:solidFill>
              </a:rPr>
              <a:t>whether </a:t>
            </a:r>
            <a:r>
              <a:rPr dirty="0" sz="2050" spc="-170">
                <a:solidFill>
                  <a:srgbClr val="000000"/>
                </a:solidFill>
              </a:rPr>
              <a:t>space </a:t>
            </a:r>
            <a:r>
              <a:rPr dirty="0" sz="2050" spc="-160">
                <a:solidFill>
                  <a:srgbClr val="000000"/>
                </a:solidFill>
              </a:rPr>
              <a:t>can </a:t>
            </a:r>
            <a:r>
              <a:rPr dirty="0" sz="2050" spc="-190">
                <a:solidFill>
                  <a:srgbClr val="000000"/>
                </a:solidFill>
              </a:rPr>
              <a:t>be  </a:t>
            </a:r>
            <a:r>
              <a:rPr dirty="0" sz="2050" spc="-165">
                <a:solidFill>
                  <a:srgbClr val="000000"/>
                </a:solidFill>
              </a:rPr>
              <a:t>saved</a:t>
            </a:r>
            <a:endParaRPr sz="2050"/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8060" y="58134"/>
            <a:ext cx="59245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70">
                <a:solidFill>
                  <a:srgbClr val="3333B2"/>
                </a:solidFill>
              </a:rPr>
              <a:t>Hm...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94333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640" y="158860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83196" y="1963940"/>
          <a:ext cx="101600" cy="633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65"/>
              </a:tblGrid>
              <a:tr h="139160">
                <a:tc>
                  <a:txBody>
                    <a:bodyPr/>
                    <a:lstStyle/>
                    <a:p>
                      <a:pPr algn="r" marR="15875">
                        <a:lnSpc>
                          <a:spcPts val="815"/>
                        </a:lnSpc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LM Sans 8"/>
                          <a:cs typeface="LM Sans 8"/>
                        </a:rPr>
                        <a:t>1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B="0" marT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B2"/>
                    </a:solidFill>
                  </a:tcPr>
                </a:tc>
              </a:tr>
              <a:tr h="177133"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LM Sans 8"/>
                          <a:cs typeface="LM Sans 8"/>
                        </a:rPr>
                        <a:t>2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B="0" marT="19685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B2"/>
                    </a:solidFill>
                  </a:tcPr>
                </a:tc>
              </a:tr>
              <a:tr h="177139"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LM Sans 8"/>
                          <a:cs typeface="LM Sans 8"/>
                        </a:rPr>
                        <a:t>3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B="0" marT="19685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B2"/>
                    </a:solidFill>
                  </a:tcPr>
                </a:tc>
              </a:tr>
              <a:tr h="139166">
                <a:tc>
                  <a:txBody>
                    <a:bodyPr/>
                    <a:lstStyle/>
                    <a:p>
                      <a:pPr algn="r" marR="15875">
                        <a:lnSpc>
                          <a:spcPts val="840"/>
                        </a:lnSpc>
                        <a:spcBef>
                          <a:spcPts val="155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LM Sans 8"/>
                          <a:cs typeface="LM Sans 8"/>
                        </a:rPr>
                        <a:t>4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B="0" marT="19685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3333B2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63500" marR="105410">
              <a:lnSpc>
                <a:spcPct val="100800"/>
              </a:lnSpc>
              <a:spcBef>
                <a:spcPts val="120"/>
              </a:spcBef>
            </a:pPr>
            <a:r>
              <a:rPr dirty="0" spc="-5"/>
              <a:t>But </a:t>
            </a:r>
            <a:r>
              <a:rPr dirty="0" spc="-75"/>
              <a:t>do </a:t>
            </a:r>
            <a:r>
              <a:rPr dirty="0" spc="-155"/>
              <a:t>we </a:t>
            </a:r>
            <a:r>
              <a:rPr dirty="0" spc="-95"/>
              <a:t>really </a:t>
            </a:r>
            <a:r>
              <a:rPr dirty="0" spc="-120"/>
              <a:t>need </a:t>
            </a:r>
            <a:r>
              <a:rPr dirty="0" spc="-90"/>
              <a:t>all </a:t>
            </a:r>
            <a:r>
              <a:rPr dirty="0" spc="-60"/>
              <a:t>this </a:t>
            </a:r>
            <a:r>
              <a:rPr dirty="0" spc="-80"/>
              <a:t>fancy </a:t>
            </a:r>
            <a:r>
              <a:rPr dirty="0" spc="-85"/>
              <a:t>stuff  </a:t>
            </a:r>
            <a:r>
              <a:rPr dirty="0" spc="-80"/>
              <a:t>(recursion, </a:t>
            </a:r>
            <a:r>
              <a:rPr dirty="0" spc="-90"/>
              <a:t>memoization, </a:t>
            </a:r>
            <a:r>
              <a:rPr dirty="0" spc="-80"/>
              <a:t>dictionaries) </a:t>
            </a:r>
            <a:r>
              <a:rPr dirty="0" spc="-65"/>
              <a:t>to </a:t>
            </a:r>
            <a:r>
              <a:rPr dirty="0" spc="-85"/>
              <a:t>solve  </a:t>
            </a:r>
            <a:r>
              <a:rPr dirty="0" spc="-60"/>
              <a:t>this </a:t>
            </a:r>
            <a:r>
              <a:rPr dirty="0" spc="-90"/>
              <a:t>simple</a:t>
            </a:r>
            <a:r>
              <a:rPr dirty="0" spc="114"/>
              <a:t> </a:t>
            </a:r>
            <a:r>
              <a:rPr dirty="0" spc="-70"/>
              <a:t>problem?</a:t>
            </a:r>
          </a:p>
          <a:p>
            <a:pPr marL="63500" marR="55880">
              <a:lnSpc>
                <a:spcPts val="1390"/>
              </a:lnSpc>
              <a:spcBef>
                <a:spcPts val="300"/>
              </a:spcBef>
            </a:pPr>
            <a:r>
              <a:rPr dirty="0" spc="-70"/>
              <a:t>After </a:t>
            </a:r>
            <a:r>
              <a:rPr dirty="0" spc="-105"/>
              <a:t>all, </a:t>
            </a:r>
            <a:r>
              <a:rPr dirty="0" spc="-60"/>
              <a:t>this is </a:t>
            </a:r>
            <a:r>
              <a:rPr dirty="0" spc="-95"/>
              <a:t>how </a:t>
            </a:r>
            <a:r>
              <a:rPr dirty="0" spc="-80"/>
              <a:t>you </a:t>
            </a:r>
            <a:r>
              <a:rPr dirty="0" spc="-90"/>
              <a:t>would </a:t>
            </a:r>
            <a:r>
              <a:rPr dirty="0" spc="-85"/>
              <a:t>compute </a:t>
            </a:r>
            <a:r>
              <a:rPr dirty="0" spc="-20" i="1">
                <a:latin typeface="LM Sans 12"/>
                <a:cs typeface="LM Sans 12"/>
              </a:rPr>
              <a:t>F</a:t>
            </a:r>
            <a:r>
              <a:rPr dirty="0" baseline="-11111" sz="1500" spc="-30">
                <a:latin typeface="Arial"/>
                <a:cs typeface="Arial"/>
              </a:rPr>
              <a:t>5 </a:t>
            </a:r>
            <a:r>
              <a:rPr dirty="0" sz="1400" spc="-90"/>
              <a:t>by  hand:</a:t>
            </a:r>
            <a:endParaRPr sz="1400">
              <a:latin typeface="Arial"/>
              <a:cs typeface="Arial"/>
            </a:endParaRPr>
          </a:p>
          <a:p>
            <a:pPr marL="419734">
              <a:lnSpc>
                <a:spcPts val="1415"/>
              </a:lnSpc>
              <a:spcBef>
                <a:spcPts val="120"/>
              </a:spcBef>
            </a:pPr>
            <a:r>
              <a:rPr dirty="0" sz="1200" spc="-5" i="1">
                <a:latin typeface="LM Sans 12"/>
                <a:cs typeface="LM Sans 12"/>
              </a:rPr>
              <a:t>F</a:t>
            </a:r>
            <a:r>
              <a:rPr dirty="0" baseline="-13888" sz="1200" spc="-7">
                <a:latin typeface="LM Sans 8"/>
                <a:cs typeface="LM Sans 8"/>
              </a:rPr>
              <a:t>0 </a:t>
            </a:r>
            <a:r>
              <a:rPr dirty="0" sz="1200" spc="-5">
                <a:latin typeface="LM Sans 12"/>
                <a:cs typeface="LM Sans 12"/>
              </a:rPr>
              <a:t>= </a:t>
            </a:r>
            <a:r>
              <a:rPr dirty="0" sz="1200" spc="-50">
                <a:latin typeface="Arial"/>
                <a:cs typeface="Arial"/>
              </a:rPr>
              <a:t>0, </a:t>
            </a:r>
            <a:r>
              <a:rPr dirty="0" sz="1200" spc="-5" i="1">
                <a:latin typeface="LM Sans 12"/>
                <a:cs typeface="LM Sans 12"/>
              </a:rPr>
              <a:t>F</a:t>
            </a:r>
            <a:r>
              <a:rPr dirty="0" baseline="-13888" sz="1200" spc="-7">
                <a:latin typeface="LM Sans 8"/>
                <a:cs typeface="LM Sans 8"/>
              </a:rPr>
              <a:t>1 </a:t>
            </a:r>
            <a:r>
              <a:rPr dirty="0" sz="1200" spc="-5">
                <a:latin typeface="LM Sans 12"/>
                <a:cs typeface="LM Sans 12"/>
              </a:rPr>
              <a:t>=</a:t>
            </a:r>
            <a:r>
              <a:rPr dirty="0" sz="1200" spc="110">
                <a:latin typeface="LM Sans 12"/>
                <a:cs typeface="LM Sans 12"/>
              </a:rPr>
              <a:t> </a:t>
            </a:r>
            <a:r>
              <a:rPr dirty="0" sz="1200" spc="-8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419734">
              <a:lnSpc>
                <a:spcPts val="1395"/>
              </a:lnSpc>
            </a:pPr>
            <a:r>
              <a:rPr dirty="0" sz="1200" spc="-5" i="1">
                <a:latin typeface="LM Sans 12"/>
                <a:cs typeface="LM Sans 12"/>
              </a:rPr>
              <a:t>F</a:t>
            </a:r>
            <a:r>
              <a:rPr dirty="0" baseline="-13888" sz="1200" spc="-7">
                <a:latin typeface="LM Sans 8"/>
                <a:cs typeface="LM Sans 8"/>
              </a:rPr>
              <a:t>2 </a:t>
            </a:r>
            <a:r>
              <a:rPr dirty="0" sz="1200" spc="-5">
                <a:latin typeface="LM Sans 12"/>
                <a:cs typeface="LM Sans 12"/>
              </a:rPr>
              <a:t>= </a:t>
            </a:r>
            <a:r>
              <a:rPr dirty="0" sz="1200" spc="-85">
                <a:latin typeface="Arial"/>
                <a:cs typeface="Arial"/>
              </a:rPr>
              <a:t>0 </a:t>
            </a:r>
            <a:r>
              <a:rPr dirty="0" sz="1200" spc="-5">
                <a:latin typeface="LM Sans 12"/>
                <a:cs typeface="LM Sans 12"/>
              </a:rPr>
              <a:t>+ </a:t>
            </a:r>
            <a:r>
              <a:rPr dirty="0" sz="1200" spc="-85">
                <a:latin typeface="Arial"/>
                <a:cs typeface="Arial"/>
              </a:rPr>
              <a:t>1 </a:t>
            </a:r>
            <a:r>
              <a:rPr dirty="0" sz="1200" spc="-5">
                <a:latin typeface="LM Sans 12"/>
                <a:cs typeface="LM Sans 12"/>
              </a:rPr>
              <a:t>=</a:t>
            </a:r>
            <a:r>
              <a:rPr dirty="0" sz="1200" spc="-130">
                <a:latin typeface="LM Sans 12"/>
                <a:cs typeface="LM Sans 12"/>
              </a:rPr>
              <a:t> </a:t>
            </a:r>
            <a:r>
              <a:rPr dirty="0" sz="1200" spc="-8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419734">
              <a:lnSpc>
                <a:spcPts val="1395"/>
              </a:lnSpc>
            </a:pPr>
            <a:r>
              <a:rPr dirty="0" sz="1200" spc="-5" i="1">
                <a:latin typeface="LM Sans 12"/>
                <a:cs typeface="LM Sans 12"/>
              </a:rPr>
              <a:t>F</a:t>
            </a:r>
            <a:r>
              <a:rPr dirty="0" baseline="-13888" sz="1200" spc="-7">
                <a:latin typeface="LM Sans 8"/>
                <a:cs typeface="LM Sans 8"/>
              </a:rPr>
              <a:t>3 </a:t>
            </a:r>
            <a:r>
              <a:rPr dirty="0" sz="1200" spc="-5">
                <a:latin typeface="LM Sans 12"/>
                <a:cs typeface="LM Sans 12"/>
              </a:rPr>
              <a:t>= </a:t>
            </a:r>
            <a:r>
              <a:rPr dirty="0" sz="1200" spc="-85">
                <a:latin typeface="Arial"/>
                <a:cs typeface="Arial"/>
              </a:rPr>
              <a:t>1 </a:t>
            </a:r>
            <a:r>
              <a:rPr dirty="0" sz="1200" spc="-5">
                <a:latin typeface="LM Sans 12"/>
                <a:cs typeface="LM Sans 12"/>
              </a:rPr>
              <a:t>+ </a:t>
            </a:r>
            <a:r>
              <a:rPr dirty="0" sz="1200" spc="-85">
                <a:latin typeface="Arial"/>
                <a:cs typeface="Arial"/>
              </a:rPr>
              <a:t>1 </a:t>
            </a:r>
            <a:r>
              <a:rPr dirty="0" sz="1200" spc="-5">
                <a:latin typeface="LM Sans 12"/>
                <a:cs typeface="LM Sans 12"/>
              </a:rPr>
              <a:t>=</a:t>
            </a:r>
            <a:r>
              <a:rPr dirty="0" sz="1200" spc="-130">
                <a:latin typeface="LM Sans 12"/>
                <a:cs typeface="LM Sans 12"/>
              </a:rPr>
              <a:t> </a:t>
            </a:r>
            <a:r>
              <a:rPr dirty="0" sz="1200" spc="-85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 marL="419734">
              <a:lnSpc>
                <a:spcPts val="1415"/>
              </a:lnSpc>
            </a:pPr>
            <a:r>
              <a:rPr dirty="0" sz="1200" spc="-5" i="1">
                <a:latin typeface="LM Sans 12"/>
                <a:cs typeface="LM Sans 12"/>
              </a:rPr>
              <a:t>F</a:t>
            </a:r>
            <a:r>
              <a:rPr dirty="0" baseline="-13888" sz="1200" spc="-7">
                <a:latin typeface="LM Sans 8"/>
                <a:cs typeface="LM Sans 8"/>
              </a:rPr>
              <a:t>4 </a:t>
            </a:r>
            <a:r>
              <a:rPr dirty="0" sz="1200" spc="-5">
                <a:latin typeface="LM Sans 12"/>
                <a:cs typeface="LM Sans 12"/>
              </a:rPr>
              <a:t>= </a:t>
            </a:r>
            <a:r>
              <a:rPr dirty="0" sz="1200" spc="-85">
                <a:latin typeface="Arial"/>
                <a:cs typeface="Arial"/>
              </a:rPr>
              <a:t>1 </a:t>
            </a:r>
            <a:r>
              <a:rPr dirty="0" sz="1200" spc="-5">
                <a:latin typeface="LM Sans 12"/>
                <a:cs typeface="LM Sans 12"/>
              </a:rPr>
              <a:t>+ </a:t>
            </a:r>
            <a:r>
              <a:rPr dirty="0" sz="1200" spc="-85">
                <a:latin typeface="Arial"/>
                <a:cs typeface="Arial"/>
              </a:rPr>
              <a:t>2 </a:t>
            </a:r>
            <a:r>
              <a:rPr dirty="0" sz="1200" spc="-5">
                <a:latin typeface="LM Sans 12"/>
                <a:cs typeface="LM Sans 12"/>
              </a:rPr>
              <a:t>=</a:t>
            </a:r>
            <a:r>
              <a:rPr dirty="0" sz="1200" spc="-130">
                <a:latin typeface="LM Sans 12"/>
                <a:cs typeface="LM Sans 12"/>
              </a:rPr>
              <a:t> </a:t>
            </a:r>
            <a:r>
              <a:rPr dirty="0" sz="1200" spc="-85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187" y="58134"/>
            <a:ext cx="217106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45">
                <a:solidFill>
                  <a:srgbClr val="3333B2"/>
                </a:solidFill>
              </a:rPr>
              <a:t>Recursive </a:t>
            </a:r>
            <a:r>
              <a:rPr dirty="0" sz="2050" spc="-114">
                <a:solidFill>
                  <a:srgbClr val="3333B2"/>
                </a:solidFill>
              </a:rPr>
              <a:t>vs</a:t>
            </a:r>
            <a:r>
              <a:rPr dirty="0" sz="2050" spc="110">
                <a:solidFill>
                  <a:srgbClr val="3333B2"/>
                </a:solidFill>
              </a:rPr>
              <a:t> </a:t>
            </a:r>
            <a:r>
              <a:rPr dirty="0" sz="2050" spc="-155">
                <a:solidFill>
                  <a:srgbClr val="3333B2"/>
                </a:solidFill>
              </a:rPr>
              <a:t>Iterative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07980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6927" y="1293749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4" h="67944">
                <a:moveTo>
                  <a:pt x="67462" y="0"/>
                </a:moveTo>
                <a:lnTo>
                  <a:pt x="0" y="0"/>
                </a:lnTo>
                <a:lnTo>
                  <a:pt x="0" y="67462"/>
                </a:lnTo>
                <a:lnTo>
                  <a:pt x="67462" y="67462"/>
                </a:lnTo>
                <a:lnTo>
                  <a:pt x="6746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6927" y="1470876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4" h="67944">
                <a:moveTo>
                  <a:pt x="67462" y="0"/>
                </a:moveTo>
                <a:lnTo>
                  <a:pt x="0" y="0"/>
                </a:lnTo>
                <a:lnTo>
                  <a:pt x="0" y="67462"/>
                </a:lnTo>
                <a:lnTo>
                  <a:pt x="67462" y="67462"/>
                </a:lnTo>
                <a:lnTo>
                  <a:pt x="6746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185160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6927" y="2065553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4" h="67944">
                <a:moveTo>
                  <a:pt x="67462" y="0"/>
                </a:moveTo>
                <a:lnTo>
                  <a:pt x="0" y="0"/>
                </a:lnTo>
                <a:lnTo>
                  <a:pt x="0" y="67462"/>
                </a:lnTo>
                <a:lnTo>
                  <a:pt x="67462" y="67462"/>
                </a:lnTo>
                <a:lnTo>
                  <a:pt x="6746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6927" y="2419819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4" h="67944">
                <a:moveTo>
                  <a:pt x="67462" y="0"/>
                </a:moveTo>
                <a:lnTo>
                  <a:pt x="0" y="0"/>
                </a:lnTo>
                <a:lnTo>
                  <a:pt x="0" y="67462"/>
                </a:lnTo>
                <a:lnTo>
                  <a:pt x="67462" y="67462"/>
                </a:lnTo>
                <a:lnTo>
                  <a:pt x="6746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04100" y="946847"/>
            <a:ext cx="3556635" cy="158369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400" spc="-65">
                <a:latin typeface="Trebuchet MS"/>
                <a:cs typeface="Trebuchet MS"/>
              </a:rPr>
              <a:t>Advantages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90">
                <a:latin typeface="Trebuchet MS"/>
                <a:cs typeface="Trebuchet MS"/>
              </a:rPr>
              <a:t>iterative</a:t>
            </a:r>
            <a:r>
              <a:rPr dirty="0" sz="1400" spc="-100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approach:</a:t>
            </a:r>
            <a:endParaRPr sz="1400">
              <a:latin typeface="Trebuchet MS"/>
              <a:cs typeface="Trebuchet MS"/>
            </a:endParaRPr>
          </a:p>
          <a:p>
            <a:pPr marL="368935">
              <a:lnSpc>
                <a:spcPts val="1415"/>
              </a:lnSpc>
              <a:spcBef>
                <a:spcPts val="114"/>
              </a:spcBef>
            </a:pPr>
            <a:r>
              <a:rPr dirty="0" sz="1200" spc="-65">
                <a:latin typeface="Arial"/>
                <a:cs typeface="Arial"/>
              </a:rPr>
              <a:t>No </a:t>
            </a:r>
            <a:r>
              <a:rPr dirty="0" sz="1200" spc="-75">
                <a:latin typeface="Arial"/>
                <a:cs typeface="Arial"/>
              </a:rPr>
              <a:t>recursion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 spc="-90">
                <a:latin typeface="Arial"/>
                <a:cs typeface="Arial"/>
              </a:rPr>
              <a:t>overhead</a:t>
            </a:r>
            <a:endParaRPr sz="1200">
              <a:latin typeface="Arial"/>
              <a:cs typeface="Arial"/>
            </a:endParaRPr>
          </a:p>
          <a:p>
            <a:pPr marL="368935" marR="313055">
              <a:lnSpc>
                <a:spcPts val="1390"/>
              </a:lnSpc>
              <a:spcBef>
                <a:spcPts val="65"/>
              </a:spcBef>
            </a:pPr>
            <a:r>
              <a:rPr dirty="0" sz="1200" spc="-65">
                <a:latin typeface="Arial"/>
                <a:cs typeface="Arial"/>
              </a:rPr>
              <a:t>May </a:t>
            </a:r>
            <a:r>
              <a:rPr dirty="0" sz="1200" spc="-60">
                <a:latin typeface="Arial"/>
                <a:cs typeface="Arial"/>
              </a:rPr>
              <a:t>allow </a:t>
            </a:r>
            <a:r>
              <a:rPr dirty="0" sz="1200" spc="-80">
                <a:latin typeface="Arial"/>
                <a:cs typeface="Arial"/>
              </a:rPr>
              <a:t>saving </a:t>
            </a:r>
            <a:r>
              <a:rPr dirty="0" sz="1200" spc="-114">
                <a:latin typeface="Arial"/>
                <a:cs typeface="Arial"/>
              </a:rPr>
              <a:t>space </a:t>
            </a:r>
            <a:r>
              <a:rPr dirty="0" sz="1200" spc="-85">
                <a:latin typeface="Arial"/>
                <a:cs typeface="Arial"/>
              </a:rPr>
              <a:t>by </a:t>
            </a:r>
            <a:r>
              <a:rPr dirty="0" sz="1200" spc="-40">
                <a:latin typeface="Arial"/>
                <a:cs typeface="Arial"/>
              </a:rPr>
              <a:t>exploiting </a:t>
            </a:r>
            <a:r>
              <a:rPr dirty="0" sz="1200" spc="-110">
                <a:latin typeface="Arial"/>
                <a:cs typeface="Arial"/>
              </a:rPr>
              <a:t>a </a:t>
            </a:r>
            <a:r>
              <a:rPr dirty="0" sz="1200" spc="-70">
                <a:latin typeface="Arial"/>
                <a:cs typeface="Arial"/>
              </a:rPr>
              <a:t>regular  </a:t>
            </a:r>
            <a:r>
              <a:rPr dirty="0" sz="1200" spc="-40">
                <a:latin typeface="Arial"/>
                <a:cs typeface="Arial"/>
              </a:rPr>
              <a:t>structure </a:t>
            </a:r>
            <a:r>
              <a:rPr dirty="0" sz="1200" spc="-30">
                <a:latin typeface="Arial"/>
                <a:cs typeface="Arial"/>
              </a:rPr>
              <a:t>of </a:t>
            </a:r>
            <a:r>
              <a:rPr dirty="0" sz="1200" spc="-45">
                <a:latin typeface="Arial"/>
                <a:cs typeface="Arial"/>
              </a:rPr>
              <a:t>the</a:t>
            </a:r>
            <a:r>
              <a:rPr dirty="0" sz="1200" spc="22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table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400" spc="-65">
                <a:latin typeface="Trebuchet MS"/>
                <a:cs typeface="Trebuchet MS"/>
              </a:rPr>
              <a:t>Advantages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90">
                <a:latin typeface="Trebuchet MS"/>
                <a:cs typeface="Trebuchet MS"/>
              </a:rPr>
              <a:t>recursive</a:t>
            </a:r>
            <a:r>
              <a:rPr dirty="0" sz="1400" spc="-100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approach:</a:t>
            </a:r>
            <a:endParaRPr sz="1400">
              <a:latin typeface="Trebuchet MS"/>
              <a:cs typeface="Trebuchet MS"/>
            </a:endParaRPr>
          </a:p>
          <a:p>
            <a:pPr marL="368935" marR="5080">
              <a:lnSpc>
                <a:spcPts val="1390"/>
              </a:lnSpc>
              <a:spcBef>
                <a:spcPts val="204"/>
              </a:spcBef>
            </a:pPr>
            <a:r>
              <a:rPr dirty="0" sz="1200" spc="-65">
                <a:latin typeface="Arial"/>
                <a:cs typeface="Arial"/>
              </a:rPr>
              <a:t>May </a:t>
            </a:r>
            <a:r>
              <a:rPr dirty="0" sz="1200" spc="-95">
                <a:latin typeface="Arial"/>
                <a:cs typeface="Arial"/>
              </a:rPr>
              <a:t>be </a:t>
            </a:r>
            <a:r>
              <a:rPr dirty="0" sz="1200" spc="-50">
                <a:latin typeface="Arial"/>
                <a:cs typeface="Arial"/>
              </a:rPr>
              <a:t>faster </a:t>
            </a:r>
            <a:r>
              <a:rPr dirty="0" sz="1200" spc="15">
                <a:latin typeface="Arial"/>
                <a:cs typeface="Arial"/>
              </a:rPr>
              <a:t>if </a:t>
            </a:r>
            <a:r>
              <a:rPr dirty="0" sz="1200" spc="-25">
                <a:latin typeface="Arial"/>
                <a:cs typeface="Arial"/>
              </a:rPr>
              <a:t>not </a:t>
            </a:r>
            <a:r>
              <a:rPr dirty="0" sz="1200" spc="-35">
                <a:latin typeface="Arial"/>
                <a:cs typeface="Arial"/>
              </a:rPr>
              <a:t>all </a:t>
            </a:r>
            <a:r>
              <a:rPr dirty="0" sz="1200" spc="-45">
                <a:latin typeface="Arial"/>
                <a:cs typeface="Arial"/>
              </a:rPr>
              <a:t>the </a:t>
            </a:r>
            <a:r>
              <a:rPr dirty="0" sz="1200" spc="-85">
                <a:latin typeface="Arial"/>
                <a:cs typeface="Arial"/>
              </a:rPr>
              <a:t>subproblems </a:t>
            </a:r>
            <a:r>
              <a:rPr dirty="0" sz="1200" spc="-110">
                <a:latin typeface="Arial"/>
                <a:cs typeface="Arial"/>
              </a:rPr>
              <a:t>need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95">
                <a:latin typeface="Arial"/>
                <a:cs typeface="Arial"/>
              </a:rPr>
              <a:t>be  </a:t>
            </a:r>
            <a:r>
              <a:rPr dirty="0" sz="1200" spc="-85">
                <a:latin typeface="Arial"/>
                <a:cs typeface="Arial"/>
              </a:rPr>
              <a:t>solved</a:t>
            </a:r>
            <a:endParaRPr sz="1200">
              <a:latin typeface="Arial"/>
              <a:cs typeface="Arial"/>
            </a:endParaRPr>
          </a:p>
          <a:p>
            <a:pPr marL="368935">
              <a:lnSpc>
                <a:spcPts val="1360"/>
              </a:lnSpc>
            </a:pPr>
            <a:r>
              <a:rPr dirty="0" sz="1200" spc="-50">
                <a:latin typeface="Arial"/>
                <a:cs typeface="Arial"/>
              </a:rPr>
              <a:t>An </a:t>
            </a:r>
            <a:r>
              <a:rPr dirty="0" sz="1200" spc="-75">
                <a:latin typeface="Arial"/>
                <a:cs typeface="Arial"/>
              </a:rPr>
              <a:t>order on </a:t>
            </a:r>
            <a:r>
              <a:rPr dirty="0" sz="1200" spc="-85">
                <a:latin typeface="Arial"/>
                <a:cs typeface="Arial"/>
              </a:rPr>
              <a:t>subproblems </a:t>
            </a:r>
            <a:r>
              <a:rPr dirty="0" sz="1200" spc="-75">
                <a:latin typeface="Arial"/>
                <a:cs typeface="Arial"/>
              </a:rPr>
              <a:t>is</a:t>
            </a:r>
            <a:r>
              <a:rPr dirty="0" sz="1200" spc="-215"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implicit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8060" y="58134"/>
            <a:ext cx="59245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70">
                <a:solidFill>
                  <a:srgbClr val="3333B2"/>
                </a:solidFill>
              </a:rPr>
              <a:t>Hm...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94333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640" y="158860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83196" y="1963940"/>
          <a:ext cx="101600" cy="810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65"/>
              </a:tblGrid>
              <a:tr h="139160">
                <a:tc>
                  <a:txBody>
                    <a:bodyPr/>
                    <a:lstStyle/>
                    <a:p>
                      <a:pPr algn="r" marR="15875">
                        <a:lnSpc>
                          <a:spcPts val="815"/>
                        </a:lnSpc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LM Sans 8"/>
                          <a:cs typeface="LM Sans 8"/>
                        </a:rPr>
                        <a:t>1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B="0" marT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B2"/>
                    </a:solidFill>
                  </a:tcPr>
                </a:tc>
              </a:tr>
              <a:tr h="177133"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LM Sans 8"/>
                          <a:cs typeface="LM Sans 8"/>
                        </a:rPr>
                        <a:t>2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B="0" marT="19685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B2"/>
                    </a:solidFill>
                  </a:tcPr>
                </a:tc>
              </a:tr>
              <a:tr h="177139"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LM Sans 8"/>
                          <a:cs typeface="LM Sans 8"/>
                        </a:rPr>
                        <a:t>3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B="0" marT="19685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B2"/>
                    </a:solidFill>
                  </a:tcPr>
                </a:tc>
              </a:tr>
              <a:tr h="177133"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LM Sans 8"/>
                          <a:cs typeface="LM Sans 8"/>
                        </a:rPr>
                        <a:t>4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B="0" marT="19685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B2"/>
                    </a:solidFill>
                  </a:tcPr>
                </a:tc>
              </a:tr>
              <a:tr h="139160">
                <a:tc>
                  <a:txBody>
                    <a:bodyPr/>
                    <a:lstStyle/>
                    <a:p>
                      <a:pPr algn="r" marR="15875">
                        <a:lnSpc>
                          <a:spcPts val="840"/>
                        </a:lnSpc>
                        <a:spcBef>
                          <a:spcPts val="155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LM Sans 8"/>
                          <a:cs typeface="LM Sans 8"/>
                        </a:rPr>
                        <a:t>5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B="0" marT="19685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3333B2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63500" marR="105410">
              <a:lnSpc>
                <a:spcPct val="100800"/>
              </a:lnSpc>
              <a:spcBef>
                <a:spcPts val="120"/>
              </a:spcBef>
            </a:pPr>
            <a:r>
              <a:rPr dirty="0" spc="-5"/>
              <a:t>But </a:t>
            </a:r>
            <a:r>
              <a:rPr dirty="0" spc="-75"/>
              <a:t>do </a:t>
            </a:r>
            <a:r>
              <a:rPr dirty="0" spc="-155"/>
              <a:t>we </a:t>
            </a:r>
            <a:r>
              <a:rPr dirty="0" spc="-95"/>
              <a:t>really </a:t>
            </a:r>
            <a:r>
              <a:rPr dirty="0" spc="-120"/>
              <a:t>need </a:t>
            </a:r>
            <a:r>
              <a:rPr dirty="0" spc="-90"/>
              <a:t>all </a:t>
            </a:r>
            <a:r>
              <a:rPr dirty="0" spc="-60"/>
              <a:t>this </a:t>
            </a:r>
            <a:r>
              <a:rPr dirty="0" spc="-80"/>
              <a:t>fancy </a:t>
            </a:r>
            <a:r>
              <a:rPr dirty="0" spc="-85"/>
              <a:t>stuff  </a:t>
            </a:r>
            <a:r>
              <a:rPr dirty="0" spc="-80"/>
              <a:t>(recursion, </a:t>
            </a:r>
            <a:r>
              <a:rPr dirty="0" spc="-90"/>
              <a:t>memoization, </a:t>
            </a:r>
            <a:r>
              <a:rPr dirty="0" spc="-80"/>
              <a:t>dictionaries) </a:t>
            </a:r>
            <a:r>
              <a:rPr dirty="0" spc="-65"/>
              <a:t>to </a:t>
            </a:r>
            <a:r>
              <a:rPr dirty="0" spc="-85"/>
              <a:t>solve  </a:t>
            </a:r>
            <a:r>
              <a:rPr dirty="0" spc="-60"/>
              <a:t>this </a:t>
            </a:r>
            <a:r>
              <a:rPr dirty="0" spc="-90"/>
              <a:t>simple</a:t>
            </a:r>
            <a:r>
              <a:rPr dirty="0" spc="114"/>
              <a:t> </a:t>
            </a:r>
            <a:r>
              <a:rPr dirty="0" spc="-70"/>
              <a:t>problem?</a:t>
            </a:r>
          </a:p>
          <a:p>
            <a:pPr marL="63500" marR="55880">
              <a:lnSpc>
                <a:spcPts val="1390"/>
              </a:lnSpc>
              <a:spcBef>
                <a:spcPts val="300"/>
              </a:spcBef>
            </a:pPr>
            <a:r>
              <a:rPr dirty="0" spc="-70"/>
              <a:t>After </a:t>
            </a:r>
            <a:r>
              <a:rPr dirty="0" spc="-105"/>
              <a:t>all, </a:t>
            </a:r>
            <a:r>
              <a:rPr dirty="0" spc="-60"/>
              <a:t>this is </a:t>
            </a:r>
            <a:r>
              <a:rPr dirty="0" spc="-95"/>
              <a:t>how </a:t>
            </a:r>
            <a:r>
              <a:rPr dirty="0" spc="-80"/>
              <a:t>you </a:t>
            </a:r>
            <a:r>
              <a:rPr dirty="0" spc="-90"/>
              <a:t>would </a:t>
            </a:r>
            <a:r>
              <a:rPr dirty="0" spc="-85"/>
              <a:t>compute </a:t>
            </a:r>
            <a:r>
              <a:rPr dirty="0" spc="-20" i="1">
                <a:latin typeface="LM Sans 12"/>
                <a:cs typeface="LM Sans 12"/>
              </a:rPr>
              <a:t>F</a:t>
            </a:r>
            <a:r>
              <a:rPr dirty="0" baseline="-11111" sz="1500" spc="-30">
                <a:latin typeface="Arial"/>
                <a:cs typeface="Arial"/>
              </a:rPr>
              <a:t>5 </a:t>
            </a:r>
            <a:r>
              <a:rPr dirty="0" sz="1400" spc="-90"/>
              <a:t>by  hand:</a:t>
            </a:r>
            <a:endParaRPr sz="1400">
              <a:latin typeface="Arial"/>
              <a:cs typeface="Arial"/>
            </a:endParaRPr>
          </a:p>
          <a:p>
            <a:pPr marL="419734">
              <a:lnSpc>
                <a:spcPts val="1415"/>
              </a:lnSpc>
              <a:spcBef>
                <a:spcPts val="120"/>
              </a:spcBef>
            </a:pPr>
            <a:r>
              <a:rPr dirty="0" sz="1200" spc="-5" i="1">
                <a:latin typeface="LM Sans 12"/>
                <a:cs typeface="LM Sans 12"/>
              </a:rPr>
              <a:t>F</a:t>
            </a:r>
            <a:r>
              <a:rPr dirty="0" baseline="-13888" sz="1200" spc="-7">
                <a:latin typeface="LM Sans 8"/>
                <a:cs typeface="LM Sans 8"/>
              </a:rPr>
              <a:t>0 </a:t>
            </a:r>
            <a:r>
              <a:rPr dirty="0" sz="1200" spc="-5">
                <a:latin typeface="LM Sans 12"/>
                <a:cs typeface="LM Sans 12"/>
              </a:rPr>
              <a:t>= </a:t>
            </a:r>
            <a:r>
              <a:rPr dirty="0" sz="1200" spc="-50">
                <a:latin typeface="Arial"/>
                <a:cs typeface="Arial"/>
              </a:rPr>
              <a:t>0, </a:t>
            </a:r>
            <a:r>
              <a:rPr dirty="0" sz="1200" spc="-5" i="1">
                <a:latin typeface="LM Sans 12"/>
                <a:cs typeface="LM Sans 12"/>
              </a:rPr>
              <a:t>F</a:t>
            </a:r>
            <a:r>
              <a:rPr dirty="0" baseline="-13888" sz="1200" spc="-7">
                <a:latin typeface="LM Sans 8"/>
                <a:cs typeface="LM Sans 8"/>
              </a:rPr>
              <a:t>1 </a:t>
            </a:r>
            <a:r>
              <a:rPr dirty="0" sz="1200" spc="-5">
                <a:latin typeface="LM Sans 12"/>
                <a:cs typeface="LM Sans 12"/>
              </a:rPr>
              <a:t>=</a:t>
            </a:r>
            <a:r>
              <a:rPr dirty="0" sz="1200" spc="110">
                <a:latin typeface="LM Sans 12"/>
                <a:cs typeface="LM Sans 12"/>
              </a:rPr>
              <a:t> </a:t>
            </a:r>
            <a:r>
              <a:rPr dirty="0" sz="1200" spc="-8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419734">
              <a:lnSpc>
                <a:spcPts val="1395"/>
              </a:lnSpc>
            </a:pPr>
            <a:r>
              <a:rPr dirty="0" sz="1200" spc="-5" i="1">
                <a:latin typeface="LM Sans 12"/>
                <a:cs typeface="LM Sans 12"/>
              </a:rPr>
              <a:t>F</a:t>
            </a:r>
            <a:r>
              <a:rPr dirty="0" baseline="-13888" sz="1200" spc="-7">
                <a:latin typeface="LM Sans 8"/>
                <a:cs typeface="LM Sans 8"/>
              </a:rPr>
              <a:t>2 </a:t>
            </a:r>
            <a:r>
              <a:rPr dirty="0" sz="1200" spc="-5">
                <a:latin typeface="LM Sans 12"/>
                <a:cs typeface="LM Sans 12"/>
              </a:rPr>
              <a:t>= </a:t>
            </a:r>
            <a:r>
              <a:rPr dirty="0" sz="1200" spc="-85">
                <a:latin typeface="Arial"/>
                <a:cs typeface="Arial"/>
              </a:rPr>
              <a:t>0 </a:t>
            </a:r>
            <a:r>
              <a:rPr dirty="0" sz="1200" spc="-5">
                <a:latin typeface="LM Sans 12"/>
                <a:cs typeface="LM Sans 12"/>
              </a:rPr>
              <a:t>+ </a:t>
            </a:r>
            <a:r>
              <a:rPr dirty="0" sz="1200" spc="-85">
                <a:latin typeface="Arial"/>
                <a:cs typeface="Arial"/>
              </a:rPr>
              <a:t>1 </a:t>
            </a:r>
            <a:r>
              <a:rPr dirty="0" sz="1200" spc="-5">
                <a:latin typeface="LM Sans 12"/>
                <a:cs typeface="LM Sans 12"/>
              </a:rPr>
              <a:t>=</a:t>
            </a:r>
            <a:r>
              <a:rPr dirty="0" sz="1200" spc="-130">
                <a:latin typeface="LM Sans 12"/>
                <a:cs typeface="LM Sans 12"/>
              </a:rPr>
              <a:t> </a:t>
            </a:r>
            <a:r>
              <a:rPr dirty="0" sz="1200" spc="-8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419734">
              <a:lnSpc>
                <a:spcPts val="1395"/>
              </a:lnSpc>
            </a:pPr>
            <a:r>
              <a:rPr dirty="0" sz="1200" spc="-5" i="1">
                <a:latin typeface="LM Sans 12"/>
                <a:cs typeface="LM Sans 12"/>
              </a:rPr>
              <a:t>F</a:t>
            </a:r>
            <a:r>
              <a:rPr dirty="0" baseline="-13888" sz="1200" spc="-7">
                <a:latin typeface="LM Sans 8"/>
                <a:cs typeface="LM Sans 8"/>
              </a:rPr>
              <a:t>3 </a:t>
            </a:r>
            <a:r>
              <a:rPr dirty="0" sz="1200" spc="-5">
                <a:latin typeface="LM Sans 12"/>
                <a:cs typeface="LM Sans 12"/>
              </a:rPr>
              <a:t>= </a:t>
            </a:r>
            <a:r>
              <a:rPr dirty="0" sz="1200" spc="-85">
                <a:latin typeface="Arial"/>
                <a:cs typeface="Arial"/>
              </a:rPr>
              <a:t>1 </a:t>
            </a:r>
            <a:r>
              <a:rPr dirty="0" sz="1200" spc="-5">
                <a:latin typeface="LM Sans 12"/>
                <a:cs typeface="LM Sans 12"/>
              </a:rPr>
              <a:t>+ </a:t>
            </a:r>
            <a:r>
              <a:rPr dirty="0" sz="1200" spc="-85">
                <a:latin typeface="Arial"/>
                <a:cs typeface="Arial"/>
              </a:rPr>
              <a:t>1 </a:t>
            </a:r>
            <a:r>
              <a:rPr dirty="0" sz="1200" spc="-5">
                <a:latin typeface="LM Sans 12"/>
                <a:cs typeface="LM Sans 12"/>
              </a:rPr>
              <a:t>=</a:t>
            </a:r>
            <a:r>
              <a:rPr dirty="0" sz="1200" spc="-130">
                <a:latin typeface="LM Sans 12"/>
                <a:cs typeface="LM Sans 12"/>
              </a:rPr>
              <a:t> </a:t>
            </a:r>
            <a:r>
              <a:rPr dirty="0" sz="1200" spc="-85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 marL="419734">
              <a:lnSpc>
                <a:spcPts val="1395"/>
              </a:lnSpc>
            </a:pPr>
            <a:r>
              <a:rPr dirty="0" sz="1200" spc="-5" i="1">
                <a:latin typeface="LM Sans 12"/>
                <a:cs typeface="LM Sans 12"/>
              </a:rPr>
              <a:t>F</a:t>
            </a:r>
            <a:r>
              <a:rPr dirty="0" baseline="-13888" sz="1200" spc="-7">
                <a:latin typeface="LM Sans 8"/>
                <a:cs typeface="LM Sans 8"/>
              </a:rPr>
              <a:t>4 </a:t>
            </a:r>
            <a:r>
              <a:rPr dirty="0" sz="1200" spc="-5">
                <a:latin typeface="LM Sans 12"/>
                <a:cs typeface="LM Sans 12"/>
              </a:rPr>
              <a:t>= </a:t>
            </a:r>
            <a:r>
              <a:rPr dirty="0" sz="1200" spc="-85">
                <a:latin typeface="Arial"/>
                <a:cs typeface="Arial"/>
              </a:rPr>
              <a:t>1 </a:t>
            </a:r>
            <a:r>
              <a:rPr dirty="0" sz="1200" spc="-5">
                <a:latin typeface="LM Sans 12"/>
                <a:cs typeface="LM Sans 12"/>
              </a:rPr>
              <a:t>+ </a:t>
            </a:r>
            <a:r>
              <a:rPr dirty="0" sz="1200" spc="-85">
                <a:latin typeface="Arial"/>
                <a:cs typeface="Arial"/>
              </a:rPr>
              <a:t>2 </a:t>
            </a:r>
            <a:r>
              <a:rPr dirty="0" sz="1200" spc="-5">
                <a:latin typeface="LM Sans 12"/>
                <a:cs typeface="LM Sans 12"/>
              </a:rPr>
              <a:t>=</a:t>
            </a:r>
            <a:r>
              <a:rPr dirty="0" sz="1200" spc="-130">
                <a:latin typeface="LM Sans 12"/>
                <a:cs typeface="LM Sans 12"/>
              </a:rPr>
              <a:t> </a:t>
            </a:r>
            <a:r>
              <a:rPr dirty="0" sz="1200" spc="-85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  <a:p>
            <a:pPr marL="419734">
              <a:lnSpc>
                <a:spcPts val="1415"/>
              </a:lnSpc>
            </a:pPr>
            <a:r>
              <a:rPr dirty="0" sz="1200" spc="-5" i="1">
                <a:latin typeface="LM Sans 12"/>
                <a:cs typeface="LM Sans 12"/>
              </a:rPr>
              <a:t>F</a:t>
            </a:r>
            <a:r>
              <a:rPr dirty="0" baseline="-13888" sz="1200" spc="-7">
                <a:latin typeface="LM Sans 8"/>
                <a:cs typeface="LM Sans 8"/>
              </a:rPr>
              <a:t>5 </a:t>
            </a:r>
            <a:r>
              <a:rPr dirty="0" sz="1200" spc="-5">
                <a:latin typeface="LM Sans 12"/>
                <a:cs typeface="LM Sans 12"/>
              </a:rPr>
              <a:t>= </a:t>
            </a:r>
            <a:r>
              <a:rPr dirty="0" sz="1200" spc="-85">
                <a:latin typeface="Arial"/>
                <a:cs typeface="Arial"/>
              </a:rPr>
              <a:t>2 </a:t>
            </a:r>
            <a:r>
              <a:rPr dirty="0" sz="1200" spc="-5">
                <a:latin typeface="LM Sans 12"/>
                <a:cs typeface="LM Sans 12"/>
              </a:rPr>
              <a:t>+ </a:t>
            </a:r>
            <a:r>
              <a:rPr dirty="0" sz="1200" spc="-85">
                <a:latin typeface="Arial"/>
                <a:cs typeface="Arial"/>
              </a:rPr>
              <a:t>3 </a:t>
            </a:r>
            <a:r>
              <a:rPr dirty="0" sz="1200" spc="-5">
                <a:latin typeface="LM Sans 12"/>
                <a:cs typeface="LM Sans 12"/>
              </a:rPr>
              <a:t>=</a:t>
            </a:r>
            <a:r>
              <a:rPr dirty="0" sz="1200" spc="-130">
                <a:latin typeface="LM Sans 12"/>
                <a:cs typeface="LM Sans 12"/>
              </a:rPr>
              <a:t> </a:t>
            </a:r>
            <a:r>
              <a:rPr dirty="0" sz="1200" spc="-85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967" y="58134"/>
            <a:ext cx="193484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55">
                <a:solidFill>
                  <a:srgbClr val="3333B2"/>
                </a:solidFill>
              </a:rPr>
              <a:t>Iterative</a:t>
            </a:r>
            <a:r>
              <a:rPr dirty="0" sz="2050" spc="-25">
                <a:solidFill>
                  <a:srgbClr val="3333B2"/>
                </a:solidFill>
              </a:rPr>
              <a:t> </a:t>
            </a:r>
            <a:r>
              <a:rPr dirty="0" sz="2050" spc="-125">
                <a:solidFill>
                  <a:srgbClr val="3333B2"/>
                </a:solidFill>
              </a:rPr>
              <a:t>Algorithm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359994" y="1058214"/>
            <a:ext cx="3888104" cy="1417320"/>
          </a:xfrm>
          <a:custGeom>
            <a:avLst/>
            <a:gdLst/>
            <a:ahLst/>
            <a:cxnLst/>
            <a:rect l="l" t="t" r="r" b="b"/>
            <a:pathLst>
              <a:path w="3888104" h="1417320">
                <a:moveTo>
                  <a:pt x="3888003" y="0"/>
                </a:moveTo>
                <a:lnTo>
                  <a:pt x="0" y="0"/>
                </a:lnTo>
                <a:lnTo>
                  <a:pt x="0" y="177139"/>
                </a:lnTo>
                <a:lnTo>
                  <a:pt x="0" y="354266"/>
                </a:lnTo>
                <a:lnTo>
                  <a:pt x="0" y="1417091"/>
                </a:lnTo>
                <a:lnTo>
                  <a:pt x="3888003" y="1417091"/>
                </a:lnTo>
                <a:lnTo>
                  <a:pt x="3888003" y="177139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6456" y="1017686"/>
            <a:ext cx="2881630" cy="144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95"/>
              </a:spcBef>
              <a:tabLst>
                <a:tab pos="225425" algn="l"/>
                <a:tab pos="597535" algn="l"/>
              </a:tabLst>
            </a:pPr>
            <a:r>
              <a:rPr dirty="0" sz="1200" spc="-85">
                <a:latin typeface="Arial"/>
                <a:cs typeface="Arial"/>
              </a:rPr>
              <a:t>1	</a:t>
            </a:r>
            <a:r>
              <a:rPr dirty="0" sz="1200" spc="20" b="1">
                <a:latin typeface="Trebuchet MS"/>
                <a:cs typeface="Trebuchet MS"/>
              </a:rPr>
              <a:t>def	</a:t>
            </a:r>
            <a:r>
              <a:rPr dirty="0" sz="1200" spc="20">
                <a:latin typeface="Arial"/>
                <a:cs typeface="Arial"/>
              </a:rPr>
              <a:t>f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b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(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1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tabLst>
                <a:tab pos="385445" algn="l"/>
              </a:tabLst>
            </a:pPr>
            <a:r>
              <a:rPr dirty="0" sz="1200" spc="-85">
                <a:latin typeface="Arial"/>
                <a:cs typeface="Arial"/>
              </a:rPr>
              <a:t>2	</a:t>
            </a:r>
            <a:r>
              <a:rPr dirty="0" sz="1200" spc="65">
                <a:latin typeface="Arial"/>
                <a:cs typeface="Arial"/>
              </a:rPr>
              <a:t>T </a:t>
            </a:r>
            <a:r>
              <a:rPr dirty="0" sz="1200" spc="204">
                <a:latin typeface="Arial"/>
                <a:cs typeface="Arial"/>
              </a:rPr>
              <a:t>= </a:t>
            </a:r>
            <a:r>
              <a:rPr dirty="0" sz="1200">
                <a:latin typeface="Arial"/>
                <a:cs typeface="Arial"/>
              </a:rPr>
              <a:t>[ </a:t>
            </a:r>
            <a:r>
              <a:rPr dirty="0" sz="1200" spc="-45">
                <a:latin typeface="Arial"/>
                <a:cs typeface="Arial"/>
              </a:rPr>
              <a:t>None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spc="130" i="1">
                <a:latin typeface="Arial"/>
                <a:cs typeface="Arial"/>
              </a:rPr>
              <a:t>* </a:t>
            </a:r>
            <a:r>
              <a:rPr dirty="0" sz="1200" spc="55">
                <a:latin typeface="Arial"/>
                <a:cs typeface="Arial"/>
              </a:rPr>
              <a:t>( </a:t>
            </a:r>
            <a:r>
              <a:rPr dirty="0" sz="1200" spc="-70">
                <a:latin typeface="Arial"/>
                <a:cs typeface="Arial"/>
              </a:rPr>
              <a:t>n </a:t>
            </a:r>
            <a:r>
              <a:rPr dirty="0" sz="1200" spc="204">
                <a:latin typeface="Arial"/>
                <a:cs typeface="Arial"/>
              </a:rPr>
              <a:t>+ </a:t>
            </a:r>
            <a:r>
              <a:rPr dirty="0" sz="1200" spc="-85">
                <a:latin typeface="Arial"/>
                <a:cs typeface="Arial"/>
              </a:rPr>
              <a:t>1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tabLst>
                <a:tab pos="385445" algn="l"/>
              </a:tabLst>
            </a:pPr>
            <a:r>
              <a:rPr dirty="0" sz="1200" spc="-85">
                <a:latin typeface="Arial"/>
                <a:cs typeface="Arial"/>
              </a:rPr>
              <a:t>3	</a:t>
            </a:r>
            <a:r>
              <a:rPr dirty="0" sz="1200" spc="110">
                <a:latin typeface="Arial"/>
                <a:cs typeface="Arial"/>
              </a:rPr>
              <a:t>T[ </a:t>
            </a:r>
            <a:r>
              <a:rPr dirty="0" sz="1200" spc="-85">
                <a:latin typeface="Arial"/>
                <a:cs typeface="Arial"/>
              </a:rPr>
              <a:t>0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65">
                <a:latin typeface="Arial"/>
                <a:cs typeface="Arial"/>
              </a:rPr>
              <a:t>T </a:t>
            </a:r>
            <a:r>
              <a:rPr dirty="0" sz="1200">
                <a:latin typeface="Arial"/>
                <a:cs typeface="Arial"/>
              </a:rPr>
              <a:t>[ </a:t>
            </a:r>
            <a:r>
              <a:rPr dirty="0" sz="1200" spc="-85">
                <a:latin typeface="Arial"/>
                <a:cs typeface="Arial"/>
              </a:rPr>
              <a:t>1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spc="204">
                <a:latin typeface="Arial"/>
                <a:cs typeface="Arial"/>
              </a:rPr>
              <a:t>= </a:t>
            </a:r>
            <a:r>
              <a:rPr dirty="0" sz="1200" spc="-85">
                <a:latin typeface="Arial"/>
                <a:cs typeface="Arial"/>
              </a:rPr>
              <a:t>0 </a:t>
            </a:r>
            <a:r>
              <a:rPr dirty="0" sz="1200" spc="-10">
                <a:latin typeface="Arial"/>
                <a:cs typeface="Arial"/>
              </a:rPr>
              <a:t>,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tabLst>
                <a:tab pos="409575" algn="l"/>
                <a:tab pos="775335" algn="l"/>
                <a:tab pos="943610" algn="l"/>
              </a:tabLst>
            </a:pPr>
            <a:r>
              <a:rPr dirty="0" sz="1200" spc="-85">
                <a:latin typeface="Arial"/>
                <a:cs typeface="Arial"/>
              </a:rPr>
              <a:t>5	</a:t>
            </a:r>
            <a:r>
              <a:rPr dirty="0" sz="1200" spc="60" b="1">
                <a:latin typeface="Trebuchet MS"/>
                <a:cs typeface="Trebuchet MS"/>
              </a:rPr>
              <a:t>for	</a:t>
            </a:r>
            <a:r>
              <a:rPr dirty="0" sz="1200" spc="5">
                <a:latin typeface="Arial"/>
                <a:cs typeface="Arial"/>
              </a:rPr>
              <a:t>i	</a:t>
            </a:r>
            <a:r>
              <a:rPr dirty="0" sz="1200" spc="35" b="1">
                <a:latin typeface="Trebuchet MS"/>
                <a:cs typeface="Trebuchet MS"/>
              </a:rPr>
              <a:t>in </a:t>
            </a:r>
            <a:r>
              <a:rPr dirty="0" sz="1200" spc="40" b="1">
                <a:latin typeface="Trebuchet MS"/>
                <a:cs typeface="Trebuchet MS"/>
              </a:rPr>
              <a:t>range </a:t>
            </a:r>
            <a:r>
              <a:rPr dirty="0" sz="1200" spc="55">
                <a:latin typeface="Arial"/>
                <a:cs typeface="Arial"/>
              </a:rPr>
              <a:t>( </a:t>
            </a:r>
            <a:r>
              <a:rPr dirty="0" sz="1200" spc="-85">
                <a:latin typeface="Arial"/>
                <a:cs typeface="Arial"/>
              </a:rPr>
              <a:t>2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-70">
                <a:latin typeface="Arial"/>
                <a:cs typeface="Arial"/>
              </a:rPr>
              <a:t>n </a:t>
            </a:r>
            <a:r>
              <a:rPr dirty="0" sz="1200" spc="204">
                <a:latin typeface="Arial"/>
                <a:cs typeface="Arial"/>
              </a:rPr>
              <a:t>+ </a:t>
            </a:r>
            <a:r>
              <a:rPr dirty="0" sz="1200" spc="-85">
                <a:latin typeface="Arial"/>
                <a:cs typeface="Arial"/>
              </a:rPr>
              <a:t>1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2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tabLst>
                <a:tab pos="563880" algn="l"/>
              </a:tabLst>
            </a:pPr>
            <a:r>
              <a:rPr dirty="0" sz="1200" spc="-85">
                <a:latin typeface="Arial"/>
                <a:cs typeface="Arial"/>
              </a:rPr>
              <a:t>6	</a:t>
            </a:r>
            <a:r>
              <a:rPr dirty="0" sz="1200" spc="100">
                <a:latin typeface="Arial"/>
                <a:cs typeface="Arial"/>
              </a:rPr>
              <a:t>T[ 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spc="204">
                <a:latin typeface="Arial"/>
                <a:cs typeface="Arial"/>
              </a:rPr>
              <a:t>= </a:t>
            </a:r>
            <a:r>
              <a:rPr dirty="0" sz="1200" spc="100">
                <a:latin typeface="Arial"/>
                <a:cs typeface="Arial"/>
              </a:rPr>
              <a:t>T[ 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 spc="225" i="1">
                <a:latin typeface="Arial"/>
                <a:cs typeface="Arial"/>
              </a:rPr>
              <a:t>− </a:t>
            </a:r>
            <a:r>
              <a:rPr dirty="0" sz="1200" spc="-85">
                <a:latin typeface="Arial"/>
                <a:cs typeface="Arial"/>
              </a:rPr>
              <a:t>1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spc="204">
                <a:latin typeface="Arial"/>
                <a:cs typeface="Arial"/>
              </a:rPr>
              <a:t>+ </a:t>
            </a:r>
            <a:r>
              <a:rPr dirty="0" sz="1200" spc="100">
                <a:latin typeface="Arial"/>
                <a:cs typeface="Arial"/>
              </a:rPr>
              <a:t>T[ 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 spc="225" i="1">
                <a:latin typeface="Arial"/>
                <a:cs typeface="Arial"/>
              </a:rPr>
              <a:t>−</a:t>
            </a:r>
            <a:r>
              <a:rPr dirty="0" sz="1200" spc="210" i="1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2 </a:t>
            </a:r>
            <a:r>
              <a:rPr dirty="0" sz="1200">
                <a:latin typeface="Arial"/>
                <a:cs typeface="Arial"/>
              </a:rPr>
              <a:t>]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15"/>
              </a:lnSpc>
              <a:tabLst>
                <a:tab pos="406400" algn="l"/>
              </a:tabLst>
            </a:pPr>
            <a:r>
              <a:rPr dirty="0" sz="1200" spc="-85">
                <a:latin typeface="Arial"/>
                <a:cs typeface="Arial"/>
              </a:rPr>
              <a:t>8	</a:t>
            </a:r>
            <a:r>
              <a:rPr dirty="0" sz="1200" spc="60" b="1">
                <a:latin typeface="Trebuchet MS"/>
                <a:cs typeface="Trebuchet MS"/>
              </a:rPr>
              <a:t>return </a:t>
            </a:r>
            <a:r>
              <a:rPr dirty="0" sz="1200" spc="100">
                <a:latin typeface="Arial"/>
                <a:cs typeface="Arial"/>
              </a:rPr>
              <a:t>T[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]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035" y="58134"/>
            <a:ext cx="2360295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0">
                <a:solidFill>
                  <a:srgbClr val="3333B2"/>
                </a:solidFill>
                <a:latin typeface="Trebuchet MS"/>
                <a:cs typeface="Trebuchet MS"/>
              </a:rPr>
              <a:t>Dynamic</a:t>
            </a:r>
            <a:r>
              <a:rPr dirty="0" sz="2050" spc="-2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2050" spc="-125">
                <a:solidFill>
                  <a:srgbClr val="3333B2"/>
                </a:solidFill>
                <a:latin typeface="Trebuchet MS"/>
                <a:cs typeface="Trebuchet MS"/>
              </a:rPr>
              <a:t>Programming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98381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867877"/>
            <a:ext cx="3337560" cy="674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90">
                <a:solidFill>
                  <a:srgbClr val="3333B2"/>
                </a:solidFill>
                <a:latin typeface="Trebuchet MS"/>
                <a:cs typeface="Trebuchet MS"/>
              </a:rPr>
              <a:t>Extremely</a:t>
            </a:r>
            <a:r>
              <a:rPr dirty="0" sz="1400" spc="-90">
                <a:latin typeface="Trebuchet MS"/>
                <a:cs typeface="Trebuchet MS"/>
              </a:rPr>
              <a:t>powerful </a:t>
            </a:r>
            <a:r>
              <a:rPr dirty="0" sz="1400" spc="-75">
                <a:latin typeface="Trebuchet MS"/>
                <a:cs typeface="Trebuchet MS"/>
              </a:rPr>
              <a:t>algorithmic </a:t>
            </a:r>
            <a:r>
              <a:rPr dirty="0" sz="1400" spc="-90">
                <a:latin typeface="Trebuchet MS"/>
                <a:cs typeface="Trebuchet MS"/>
              </a:rPr>
              <a:t>technique </a:t>
            </a:r>
            <a:r>
              <a:rPr dirty="0" sz="1400" spc="-85">
                <a:latin typeface="Trebuchet MS"/>
                <a:cs typeface="Trebuchet MS"/>
              </a:rPr>
              <a:t>with  </a:t>
            </a:r>
            <a:r>
              <a:rPr dirty="0" sz="1400" spc="-80">
                <a:latin typeface="Trebuchet MS"/>
                <a:cs typeface="Trebuchet MS"/>
              </a:rPr>
              <a:t>applications </a:t>
            </a:r>
            <a:r>
              <a:rPr dirty="0" sz="1400" spc="-70">
                <a:latin typeface="Trebuchet MS"/>
                <a:cs typeface="Trebuchet MS"/>
              </a:rPr>
              <a:t>in </a:t>
            </a:r>
            <a:r>
              <a:rPr dirty="0" sz="1400" spc="-75">
                <a:latin typeface="Trebuchet MS"/>
                <a:cs typeface="Trebuchet MS"/>
              </a:rPr>
              <a:t>optimization, </a:t>
            </a:r>
            <a:r>
              <a:rPr dirty="0" sz="1400" spc="-80">
                <a:latin typeface="Trebuchet MS"/>
                <a:cs typeface="Trebuchet MS"/>
              </a:rPr>
              <a:t>scheduling,  planning, </a:t>
            </a:r>
            <a:r>
              <a:rPr dirty="0" sz="1400" spc="-90">
                <a:latin typeface="Trebuchet MS"/>
                <a:cs typeface="Trebuchet MS"/>
              </a:rPr>
              <a:t>economics, </a:t>
            </a:r>
            <a:r>
              <a:rPr dirty="0" sz="1400" spc="-85">
                <a:latin typeface="Trebuchet MS"/>
                <a:cs typeface="Trebuchet MS"/>
              </a:rPr>
              <a:t>bioinformatics,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05">
                <a:latin typeface="Trebuchet MS"/>
                <a:cs typeface="Trebuchet MS"/>
              </a:rPr>
              <a:t>etc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6539" y="58134"/>
            <a:ext cx="1255395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90">
                <a:solidFill>
                  <a:srgbClr val="3333B2"/>
                </a:solidFill>
                <a:latin typeface="Trebuchet MS"/>
                <a:cs typeface="Trebuchet MS"/>
              </a:rPr>
              <a:t>Hm</a:t>
            </a:r>
            <a:r>
              <a:rPr dirty="0" sz="2050" spc="-5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2050" spc="-140">
                <a:solidFill>
                  <a:srgbClr val="3333B2"/>
                </a:solidFill>
                <a:latin typeface="Trebuchet MS"/>
                <a:cs typeface="Trebuchet MS"/>
              </a:rPr>
              <a:t>Again...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721611"/>
            <a:ext cx="34740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">
                <a:latin typeface="Trebuchet MS"/>
                <a:cs typeface="Trebuchet MS"/>
              </a:rPr>
              <a:t>But </a:t>
            </a:r>
            <a:r>
              <a:rPr dirty="0" sz="1400" spc="-75">
                <a:latin typeface="Trebuchet MS"/>
                <a:cs typeface="Trebuchet MS"/>
              </a:rPr>
              <a:t>do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95">
                <a:latin typeface="Trebuchet MS"/>
                <a:cs typeface="Trebuchet MS"/>
              </a:rPr>
              <a:t>really </a:t>
            </a:r>
            <a:r>
              <a:rPr dirty="0" sz="1400" spc="-120">
                <a:latin typeface="Trebuchet MS"/>
                <a:cs typeface="Trebuchet MS"/>
              </a:rPr>
              <a:t>need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105">
                <a:latin typeface="Trebuchet MS"/>
                <a:cs typeface="Trebuchet MS"/>
              </a:rPr>
              <a:t>waste </a:t>
            </a:r>
            <a:r>
              <a:rPr dirty="0" sz="1400" spc="-60">
                <a:latin typeface="Trebuchet MS"/>
                <a:cs typeface="Trebuchet MS"/>
              </a:rPr>
              <a:t>so </a:t>
            </a:r>
            <a:r>
              <a:rPr dirty="0" sz="1400" spc="-75">
                <a:latin typeface="Trebuchet MS"/>
                <a:cs typeface="Trebuchet MS"/>
              </a:rPr>
              <a:t>much</a:t>
            </a:r>
            <a:r>
              <a:rPr dirty="0" sz="1400" spc="-240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space?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539" y="58134"/>
            <a:ext cx="125539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90">
                <a:solidFill>
                  <a:srgbClr val="3333B2"/>
                </a:solidFill>
              </a:rPr>
              <a:t>Hm</a:t>
            </a:r>
            <a:r>
              <a:rPr dirty="0" sz="2050" spc="-50">
                <a:solidFill>
                  <a:srgbClr val="3333B2"/>
                </a:solidFill>
              </a:rPr>
              <a:t> </a:t>
            </a:r>
            <a:r>
              <a:rPr dirty="0" sz="2050" spc="-140">
                <a:solidFill>
                  <a:srgbClr val="3333B2"/>
                </a:solidFill>
              </a:rPr>
              <a:t>Again...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347294" y="721611"/>
            <a:ext cx="34740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">
                <a:latin typeface="Trebuchet MS"/>
                <a:cs typeface="Trebuchet MS"/>
              </a:rPr>
              <a:t>But </a:t>
            </a:r>
            <a:r>
              <a:rPr dirty="0" sz="1400" spc="-75">
                <a:latin typeface="Trebuchet MS"/>
                <a:cs typeface="Trebuchet MS"/>
              </a:rPr>
              <a:t>do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95">
                <a:latin typeface="Trebuchet MS"/>
                <a:cs typeface="Trebuchet MS"/>
              </a:rPr>
              <a:t>really </a:t>
            </a:r>
            <a:r>
              <a:rPr dirty="0" sz="1400" spc="-120">
                <a:latin typeface="Trebuchet MS"/>
                <a:cs typeface="Trebuchet MS"/>
              </a:rPr>
              <a:t>need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105">
                <a:latin typeface="Trebuchet MS"/>
                <a:cs typeface="Trebuchet MS"/>
              </a:rPr>
              <a:t>waste </a:t>
            </a:r>
            <a:r>
              <a:rPr dirty="0" sz="1400" spc="-60">
                <a:latin typeface="Trebuchet MS"/>
                <a:cs typeface="Trebuchet MS"/>
              </a:rPr>
              <a:t>so </a:t>
            </a:r>
            <a:r>
              <a:rPr dirty="0" sz="1400" spc="-75">
                <a:latin typeface="Trebuchet MS"/>
                <a:cs typeface="Trebuchet MS"/>
              </a:rPr>
              <a:t>much</a:t>
            </a:r>
            <a:r>
              <a:rPr dirty="0" sz="1400" spc="-240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space?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81" y="1045578"/>
            <a:ext cx="3888104" cy="1240155"/>
          </a:xfrm>
          <a:custGeom>
            <a:avLst/>
            <a:gdLst/>
            <a:ahLst/>
            <a:cxnLst/>
            <a:rect l="l" t="t" r="r" b="b"/>
            <a:pathLst>
              <a:path w="3888104" h="1240155">
                <a:moveTo>
                  <a:pt x="3888003" y="0"/>
                </a:moveTo>
                <a:lnTo>
                  <a:pt x="0" y="0"/>
                </a:lnTo>
                <a:lnTo>
                  <a:pt x="0" y="177126"/>
                </a:lnTo>
                <a:lnTo>
                  <a:pt x="0" y="177139"/>
                </a:lnTo>
                <a:lnTo>
                  <a:pt x="0" y="1239951"/>
                </a:lnTo>
                <a:lnTo>
                  <a:pt x="3888003" y="1239951"/>
                </a:lnTo>
                <a:lnTo>
                  <a:pt x="3888003" y="177126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19238" y="2067836"/>
            <a:ext cx="284099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75">
                <a:latin typeface="Arial"/>
                <a:cs typeface="Arial"/>
              </a:rPr>
              <a:t>new_current </a:t>
            </a:r>
            <a:r>
              <a:rPr dirty="0" sz="1200" spc="204">
                <a:latin typeface="Arial"/>
                <a:cs typeface="Arial"/>
              </a:rPr>
              <a:t>= </a:t>
            </a:r>
            <a:r>
              <a:rPr dirty="0" sz="1200" spc="-70">
                <a:latin typeface="Arial"/>
                <a:cs typeface="Arial"/>
              </a:rPr>
              <a:t>p </a:t>
            </a:r>
            <a:r>
              <a:rPr dirty="0" sz="1200" spc="-5">
                <a:latin typeface="Arial"/>
                <a:cs typeface="Arial"/>
              </a:rPr>
              <a:t>r </a:t>
            </a:r>
            <a:r>
              <a:rPr dirty="0" sz="1200" spc="-150">
                <a:latin typeface="Arial"/>
                <a:cs typeface="Arial"/>
              </a:rPr>
              <a:t>e </a:t>
            </a:r>
            <a:r>
              <a:rPr dirty="0" sz="1200" spc="-65">
                <a:latin typeface="Arial"/>
                <a:cs typeface="Arial"/>
              </a:rPr>
              <a:t>v 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 spc="-85">
                <a:latin typeface="Arial"/>
                <a:cs typeface="Arial"/>
              </a:rPr>
              <a:t>o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 spc="-155">
                <a:latin typeface="Arial"/>
                <a:cs typeface="Arial"/>
              </a:rPr>
              <a:t>s</a:t>
            </a:r>
            <a:r>
              <a:rPr dirty="0" sz="1200" spc="-135">
                <a:latin typeface="Arial"/>
                <a:cs typeface="Arial"/>
              </a:rPr>
              <a:t> </a:t>
            </a:r>
            <a:r>
              <a:rPr dirty="0" sz="1200" spc="204">
                <a:latin typeface="Arial"/>
                <a:cs typeface="Arial"/>
              </a:rPr>
              <a:t>+ </a:t>
            </a:r>
            <a:r>
              <a:rPr dirty="0" sz="1200" spc="-80">
                <a:latin typeface="Arial"/>
                <a:cs typeface="Arial"/>
              </a:rPr>
              <a:t>c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 spc="-5">
                <a:latin typeface="Arial"/>
                <a:cs typeface="Arial"/>
              </a:rPr>
              <a:t>r r </a:t>
            </a:r>
            <a:r>
              <a:rPr dirty="0" sz="1200" spc="-150">
                <a:latin typeface="Arial"/>
                <a:cs typeface="Arial"/>
              </a:rPr>
              <a:t>e </a:t>
            </a:r>
            <a:r>
              <a:rPr dirty="0" sz="1200" spc="-70">
                <a:latin typeface="Arial"/>
                <a:cs typeface="Arial"/>
              </a:rPr>
              <a:t>n </a:t>
            </a:r>
            <a:r>
              <a:rPr dirty="0" sz="1200" spc="85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2285504"/>
            <a:ext cx="3888104" cy="177165"/>
          </a:xfrm>
          <a:custGeom>
            <a:avLst/>
            <a:gdLst/>
            <a:ahLst/>
            <a:cxnLst/>
            <a:rect l="l" t="t" r="r" b="b"/>
            <a:pathLst>
              <a:path w="3888104" h="177164">
                <a:moveTo>
                  <a:pt x="3888003" y="0"/>
                </a:moveTo>
                <a:lnTo>
                  <a:pt x="0" y="0"/>
                </a:lnTo>
                <a:lnTo>
                  <a:pt x="0" y="177139"/>
                </a:lnTo>
                <a:lnTo>
                  <a:pt x="3888003" y="177139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5008" y="2244976"/>
            <a:ext cx="35566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06144" algn="l"/>
                <a:tab pos="2592705" algn="l"/>
              </a:tabLst>
            </a:pPr>
            <a:r>
              <a:rPr dirty="0" sz="1200" spc="-70">
                <a:latin typeface="Arial"/>
                <a:cs typeface="Arial"/>
              </a:rPr>
              <a:t>p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65">
                <a:latin typeface="Arial"/>
                <a:cs typeface="Arial"/>
              </a:rPr>
              <a:t>v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o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u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,	</a:t>
            </a:r>
            <a:r>
              <a:rPr dirty="0" sz="1200" spc="-80">
                <a:latin typeface="Arial"/>
                <a:cs typeface="Arial"/>
              </a:rPr>
              <a:t>c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u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1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150">
                <a:latin typeface="Arial"/>
                <a:cs typeface="Arial"/>
              </a:rPr>
              <a:t> </a:t>
            </a:r>
            <a:r>
              <a:rPr dirty="0" sz="1200" spc="85">
                <a:latin typeface="Arial"/>
                <a:cs typeface="Arial"/>
              </a:rPr>
              <a:t>t</a:t>
            </a:r>
            <a:r>
              <a:rPr dirty="0" sz="1200" spc="450">
                <a:latin typeface="Arial"/>
                <a:cs typeface="Arial"/>
              </a:rPr>
              <a:t> </a:t>
            </a:r>
            <a:r>
              <a:rPr dirty="0" sz="1200" spc="204">
                <a:latin typeface="Arial"/>
                <a:cs typeface="Arial"/>
              </a:rPr>
              <a:t>=</a:t>
            </a:r>
            <a:r>
              <a:rPr dirty="0" sz="1200" spc="430">
                <a:latin typeface="Arial"/>
                <a:cs typeface="Arial"/>
              </a:rPr>
              <a:t> </a:t>
            </a:r>
            <a:r>
              <a:rPr dirty="0" sz="1200" spc="-80">
                <a:latin typeface="Arial"/>
                <a:cs typeface="Arial"/>
              </a:rPr>
              <a:t>c</a:t>
            </a:r>
            <a:r>
              <a:rPr dirty="0" sz="1200" spc="-175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u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1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175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175">
                <a:latin typeface="Arial"/>
                <a:cs typeface="Arial"/>
              </a:rPr>
              <a:t> </a:t>
            </a:r>
            <a:r>
              <a:rPr dirty="0" sz="1200" spc="85">
                <a:latin typeface="Arial"/>
                <a:cs typeface="Arial"/>
              </a:rPr>
              <a:t>t</a:t>
            </a:r>
            <a:r>
              <a:rPr dirty="0" sz="1200" spc="18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,	</a:t>
            </a:r>
            <a:r>
              <a:rPr dirty="0" sz="1200" spc="75">
                <a:latin typeface="Arial"/>
                <a:cs typeface="Arial"/>
              </a:rPr>
              <a:t>new_current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9981" y="2462657"/>
            <a:ext cx="3888104" cy="354330"/>
          </a:xfrm>
          <a:custGeom>
            <a:avLst/>
            <a:gdLst/>
            <a:ahLst/>
            <a:cxnLst/>
            <a:rect l="l" t="t" r="r" b="b"/>
            <a:pathLst>
              <a:path w="3888104" h="354330">
                <a:moveTo>
                  <a:pt x="3888003" y="0"/>
                </a:moveTo>
                <a:lnTo>
                  <a:pt x="0" y="0"/>
                </a:lnTo>
                <a:lnTo>
                  <a:pt x="0" y="177139"/>
                </a:lnTo>
                <a:lnTo>
                  <a:pt x="0" y="354279"/>
                </a:lnTo>
                <a:lnTo>
                  <a:pt x="3888003" y="354279"/>
                </a:lnTo>
                <a:lnTo>
                  <a:pt x="3888003" y="177139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2148" y="1005024"/>
            <a:ext cx="2611755" cy="1802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6995">
              <a:lnSpc>
                <a:spcPts val="1415"/>
              </a:lnSpc>
              <a:spcBef>
                <a:spcPts val="95"/>
              </a:spcBef>
              <a:tabLst>
                <a:tab pos="299720" algn="l"/>
                <a:tab pos="671830" algn="l"/>
              </a:tabLst>
            </a:pPr>
            <a:r>
              <a:rPr dirty="0" sz="1200" spc="-85">
                <a:latin typeface="Arial"/>
                <a:cs typeface="Arial"/>
              </a:rPr>
              <a:t>1	</a:t>
            </a:r>
            <a:r>
              <a:rPr dirty="0" sz="1200" spc="20" b="1">
                <a:latin typeface="Trebuchet MS"/>
                <a:cs typeface="Trebuchet MS"/>
              </a:rPr>
              <a:t>def	</a:t>
            </a:r>
            <a:r>
              <a:rPr dirty="0" sz="1200" spc="20">
                <a:latin typeface="Arial"/>
                <a:cs typeface="Arial"/>
              </a:rPr>
              <a:t>f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b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(</a:t>
            </a:r>
            <a:r>
              <a:rPr dirty="0" sz="1200" spc="-16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1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  <a:tabLst>
                <a:tab pos="494665" algn="l"/>
              </a:tabLst>
            </a:pPr>
            <a:r>
              <a:rPr dirty="0" sz="1200" spc="-85">
                <a:latin typeface="Arial"/>
                <a:cs typeface="Arial"/>
              </a:rPr>
              <a:t>2	</a:t>
            </a:r>
            <a:r>
              <a:rPr dirty="0" sz="1200" spc="-40" b="1">
                <a:latin typeface="Trebuchet MS"/>
                <a:cs typeface="Trebuchet MS"/>
              </a:rPr>
              <a:t>i </a:t>
            </a:r>
            <a:r>
              <a:rPr dirty="0" sz="1200" spc="-35" b="1">
                <a:latin typeface="Trebuchet MS"/>
                <a:cs typeface="Trebuchet MS"/>
              </a:rPr>
              <a:t>f </a:t>
            </a:r>
            <a:r>
              <a:rPr dirty="0" sz="1200" spc="-70">
                <a:latin typeface="Arial"/>
                <a:cs typeface="Arial"/>
              </a:rPr>
              <a:t>n </a:t>
            </a:r>
            <a:r>
              <a:rPr dirty="0" sz="1200" spc="155">
                <a:latin typeface="Arial"/>
                <a:cs typeface="Arial"/>
              </a:rPr>
              <a:t>&lt;= </a:t>
            </a:r>
            <a:r>
              <a:rPr dirty="0" sz="1200" spc="-85">
                <a:latin typeface="Arial"/>
                <a:cs typeface="Arial"/>
              </a:rPr>
              <a:t>1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86995" marR="1252220">
              <a:lnSpc>
                <a:spcPts val="1390"/>
              </a:lnSpc>
              <a:spcBef>
                <a:spcPts val="65"/>
              </a:spcBef>
              <a:tabLst>
                <a:tab pos="659130" algn="l"/>
              </a:tabLst>
            </a:pPr>
            <a:r>
              <a:rPr dirty="0" sz="1200" spc="-85">
                <a:latin typeface="Arial"/>
                <a:cs typeface="Arial"/>
              </a:rPr>
              <a:t>3	</a:t>
            </a:r>
            <a:r>
              <a:rPr dirty="0" sz="1200" spc="60" b="1">
                <a:latin typeface="Trebuchet MS"/>
                <a:cs typeface="Trebuchet MS"/>
              </a:rPr>
              <a:t>return </a:t>
            </a:r>
            <a:r>
              <a:rPr dirty="0" sz="1200" spc="-70">
                <a:latin typeface="Arial"/>
                <a:cs typeface="Arial"/>
              </a:rPr>
              <a:t>n  </a:t>
            </a:r>
            <a:r>
              <a:rPr dirty="0" sz="1200" spc="-85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 marL="487045" indent="-400685">
              <a:lnSpc>
                <a:spcPts val="1340"/>
              </a:lnSpc>
              <a:buAutoNum type="arabicPlain" startAt="5"/>
              <a:tabLst>
                <a:tab pos="487045" algn="l"/>
                <a:tab pos="487680" algn="l"/>
                <a:tab pos="1380490" algn="l"/>
              </a:tabLst>
            </a:pPr>
            <a:r>
              <a:rPr dirty="0" sz="1200" spc="-70">
                <a:latin typeface="Arial"/>
                <a:cs typeface="Arial"/>
              </a:rPr>
              <a:t>p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65">
                <a:latin typeface="Arial"/>
                <a:cs typeface="Arial"/>
              </a:rPr>
              <a:t>v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o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u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,	</a:t>
            </a:r>
            <a:r>
              <a:rPr dirty="0" sz="1200" spc="-80">
                <a:latin typeface="Arial"/>
                <a:cs typeface="Arial"/>
              </a:rPr>
              <a:t>c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 spc="-5">
                <a:latin typeface="Arial"/>
                <a:cs typeface="Arial"/>
              </a:rPr>
              <a:t>r r </a:t>
            </a:r>
            <a:r>
              <a:rPr dirty="0" sz="1200" spc="-150">
                <a:latin typeface="Arial"/>
                <a:cs typeface="Arial"/>
              </a:rPr>
              <a:t>e </a:t>
            </a:r>
            <a:r>
              <a:rPr dirty="0" sz="1200" spc="-70">
                <a:latin typeface="Arial"/>
                <a:cs typeface="Arial"/>
              </a:rPr>
              <a:t>n </a:t>
            </a:r>
            <a:r>
              <a:rPr dirty="0" sz="1200" spc="85">
                <a:latin typeface="Arial"/>
                <a:cs typeface="Arial"/>
              </a:rPr>
              <a:t>t </a:t>
            </a:r>
            <a:r>
              <a:rPr dirty="0" sz="1200" spc="204">
                <a:latin typeface="Arial"/>
                <a:cs typeface="Arial"/>
              </a:rPr>
              <a:t>= </a:t>
            </a:r>
            <a:r>
              <a:rPr dirty="0" sz="1200" spc="-85">
                <a:latin typeface="Arial"/>
                <a:cs typeface="Arial"/>
              </a:rPr>
              <a:t>0 </a:t>
            </a:r>
            <a:r>
              <a:rPr dirty="0" sz="1200" spc="-10">
                <a:latin typeface="Arial"/>
                <a:cs typeface="Arial"/>
              </a:rPr>
              <a:t>,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86995" marR="199390">
              <a:lnSpc>
                <a:spcPts val="1390"/>
              </a:lnSpc>
              <a:spcBef>
                <a:spcPts val="65"/>
              </a:spcBef>
              <a:buFont typeface="Arial"/>
              <a:buAutoNum type="arabicPlain" startAt="5"/>
              <a:tabLst>
                <a:tab pos="483870" algn="l"/>
                <a:tab pos="484505" algn="l"/>
              </a:tabLst>
            </a:pPr>
            <a:r>
              <a:rPr dirty="0" sz="1200" spc="60" b="1">
                <a:latin typeface="Trebuchet MS"/>
                <a:cs typeface="Trebuchet MS"/>
              </a:rPr>
              <a:t>for </a:t>
            </a:r>
            <a:r>
              <a:rPr dirty="0" sz="1200" spc="240">
                <a:latin typeface="Arial"/>
                <a:cs typeface="Arial"/>
              </a:rPr>
              <a:t>_ </a:t>
            </a:r>
            <a:r>
              <a:rPr dirty="0" sz="1200" spc="35" b="1">
                <a:latin typeface="Trebuchet MS"/>
                <a:cs typeface="Trebuchet MS"/>
              </a:rPr>
              <a:t>in </a:t>
            </a:r>
            <a:r>
              <a:rPr dirty="0" sz="1200" spc="40" b="1">
                <a:latin typeface="Trebuchet MS"/>
                <a:cs typeface="Trebuchet MS"/>
              </a:rPr>
              <a:t>range </a:t>
            </a:r>
            <a:r>
              <a:rPr dirty="0" sz="1200" spc="55">
                <a:latin typeface="Arial"/>
                <a:cs typeface="Arial"/>
              </a:rPr>
              <a:t>( </a:t>
            </a:r>
            <a:r>
              <a:rPr dirty="0" sz="1200" spc="-70">
                <a:latin typeface="Arial"/>
                <a:cs typeface="Arial"/>
              </a:rPr>
              <a:t>n </a:t>
            </a:r>
            <a:r>
              <a:rPr dirty="0" sz="1200" spc="225" i="1">
                <a:latin typeface="Arial"/>
                <a:cs typeface="Arial"/>
              </a:rPr>
              <a:t>− </a:t>
            </a:r>
            <a:r>
              <a:rPr dirty="0" sz="1200" spc="-85">
                <a:latin typeface="Arial"/>
                <a:cs typeface="Arial"/>
              </a:rPr>
              <a:t>1 </a:t>
            </a:r>
            <a:r>
              <a:rPr dirty="0" sz="1200" spc="55">
                <a:latin typeface="Arial"/>
                <a:cs typeface="Arial"/>
              </a:rPr>
              <a:t>) </a:t>
            </a:r>
            <a:r>
              <a:rPr dirty="0" sz="1200" spc="-10">
                <a:latin typeface="Arial"/>
                <a:cs typeface="Arial"/>
              </a:rPr>
              <a:t>:  </a:t>
            </a:r>
            <a:r>
              <a:rPr dirty="0" sz="1200" spc="-85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40"/>
              </a:lnSpc>
            </a:pPr>
            <a:r>
              <a:rPr dirty="0" sz="1200" spc="-85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15"/>
              </a:lnSpc>
              <a:tabLst>
                <a:tab pos="480695" algn="l"/>
              </a:tabLst>
            </a:pPr>
            <a:r>
              <a:rPr dirty="0" sz="1200" spc="-85">
                <a:latin typeface="Arial"/>
                <a:cs typeface="Arial"/>
              </a:rPr>
              <a:t>10	</a:t>
            </a:r>
            <a:r>
              <a:rPr dirty="0" sz="1200" spc="60" b="1">
                <a:latin typeface="Trebuchet MS"/>
                <a:cs typeface="Trebuchet MS"/>
              </a:rPr>
              <a:t>return</a:t>
            </a:r>
            <a:r>
              <a:rPr dirty="0" sz="1200" spc="70" b="1">
                <a:latin typeface="Trebuchet MS"/>
                <a:cs typeface="Trebuchet MS"/>
              </a:rPr>
              <a:t> </a:t>
            </a:r>
            <a:r>
              <a:rPr dirty="0" sz="1200" spc="-80">
                <a:latin typeface="Arial"/>
                <a:cs typeface="Arial"/>
              </a:rPr>
              <a:t>c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 spc="-5">
                <a:latin typeface="Arial"/>
                <a:cs typeface="Arial"/>
              </a:rPr>
              <a:t>r r </a:t>
            </a:r>
            <a:r>
              <a:rPr dirty="0" sz="1200" spc="-150">
                <a:latin typeface="Arial"/>
                <a:cs typeface="Arial"/>
              </a:rPr>
              <a:t>e </a:t>
            </a:r>
            <a:r>
              <a:rPr dirty="0" sz="1200" spc="-70">
                <a:latin typeface="Arial"/>
                <a:cs typeface="Arial"/>
              </a:rPr>
              <a:t>n </a:t>
            </a:r>
            <a:r>
              <a:rPr dirty="0" sz="1200" spc="85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1066" y="58134"/>
            <a:ext cx="1465580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05">
                <a:solidFill>
                  <a:srgbClr val="3333B2"/>
                </a:solidFill>
                <a:latin typeface="Trebuchet MS"/>
                <a:cs typeface="Trebuchet MS"/>
              </a:rPr>
              <a:t>Running</a:t>
            </a:r>
            <a:r>
              <a:rPr dirty="0" sz="2050" spc="-3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2050" spc="-125">
                <a:solidFill>
                  <a:srgbClr val="3333B2"/>
                </a:solidFill>
                <a:latin typeface="Trebuchet MS"/>
                <a:cs typeface="Trebuchet MS"/>
              </a:rPr>
              <a:t>Time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91194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796008"/>
            <a:ext cx="11137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0" i="1">
                <a:latin typeface="LM Sans 12"/>
                <a:cs typeface="LM Sans 12"/>
              </a:rPr>
              <a:t>O</a:t>
            </a:r>
            <a:r>
              <a:rPr dirty="0" sz="1400" spc="50">
                <a:latin typeface="LM Sans 12"/>
                <a:cs typeface="LM Sans 12"/>
              </a:rPr>
              <a:t>(</a:t>
            </a:r>
            <a:r>
              <a:rPr dirty="0" sz="1400" spc="50" i="1">
                <a:latin typeface="LM Sans 12"/>
                <a:cs typeface="LM Sans 12"/>
              </a:rPr>
              <a:t>n</a:t>
            </a:r>
            <a:r>
              <a:rPr dirty="0" sz="1400" spc="50">
                <a:latin typeface="LM Sans 12"/>
                <a:cs typeface="LM Sans 12"/>
              </a:rPr>
              <a:t>)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additions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1066" y="58134"/>
            <a:ext cx="146558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05">
                <a:solidFill>
                  <a:srgbClr val="3333B2"/>
                </a:solidFill>
              </a:rPr>
              <a:t>Running</a:t>
            </a:r>
            <a:r>
              <a:rPr dirty="0" sz="2050" spc="-35">
                <a:solidFill>
                  <a:srgbClr val="3333B2"/>
                </a:solidFill>
              </a:rPr>
              <a:t> </a:t>
            </a:r>
            <a:r>
              <a:rPr dirty="0" sz="2050" spc="-125">
                <a:solidFill>
                  <a:srgbClr val="3333B2"/>
                </a:solidFill>
              </a:rPr>
              <a:t>Time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91194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8700" y="761596"/>
            <a:ext cx="3274060" cy="96202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dirty="0" sz="1400" spc="50" i="1">
                <a:latin typeface="LM Sans 12"/>
                <a:cs typeface="LM Sans 12"/>
              </a:rPr>
              <a:t>O</a:t>
            </a:r>
            <a:r>
              <a:rPr dirty="0" sz="1400" spc="50">
                <a:latin typeface="LM Sans 12"/>
                <a:cs typeface="LM Sans 12"/>
              </a:rPr>
              <a:t>(</a:t>
            </a:r>
            <a:r>
              <a:rPr dirty="0" sz="1400" spc="50" i="1">
                <a:latin typeface="LM Sans 12"/>
                <a:cs typeface="LM Sans 12"/>
              </a:rPr>
              <a:t>n</a:t>
            </a:r>
            <a:r>
              <a:rPr dirty="0" sz="1400" spc="50">
                <a:latin typeface="LM Sans 12"/>
                <a:cs typeface="LM Sans 12"/>
              </a:rPr>
              <a:t>)</a:t>
            </a:r>
            <a:r>
              <a:rPr dirty="0" sz="1400" spc="-5">
                <a:latin typeface="LM Sans 12"/>
                <a:cs typeface="LM Sans 12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additions</a:t>
            </a:r>
            <a:endParaRPr sz="1400">
              <a:latin typeface="Trebuchet MS"/>
              <a:cs typeface="Trebuchet MS"/>
            </a:endParaRPr>
          </a:p>
          <a:p>
            <a:pPr marL="38100" marR="30480">
              <a:lnSpc>
                <a:spcPct val="100800"/>
              </a:lnSpc>
              <a:spcBef>
                <a:spcPts val="300"/>
              </a:spcBef>
            </a:pPr>
            <a:r>
              <a:rPr dirty="0" sz="1400" spc="-5">
                <a:latin typeface="Trebuchet MS"/>
                <a:cs typeface="Trebuchet MS"/>
              </a:rPr>
              <a:t>On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5">
                <a:latin typeface="Trebuchet MS"/>
                <a:cs typeface="Trebuchet MS"/>
              </a:rPr>
              <a:t>other hand, </a:t>
            </a:r>
            <a:r>
              <a:rPr dirty="0" sz="1400" spc="-100">
                <a:latin typeface="Trebuchet MS"/>
                <a:cs typeface="Trebuchet MS"/>
              </a:rPr>
              <a:t>recall </a:t>
            </a:r>
            <a:r>
              <a:rPr dirty="0" sz="1400" spc="-70">
                <a:latin typeface="Trebuchet MS"/>
                <a:cs typeface="Trebuchet MS"/>
              </a:rPr>
              <a:t>that </a:t>
            </a:r>
            <a:r>
              <a:rPr dirty="0" sz="1400" spc="-65">
                <a:latin typeface="Trebuchet MS"/>
                <a:cs typeface="Trebuchet MS"/>
              </a:rPr>
              <a:t>Fibonacci  </a:t>
            </a:r>
            <a:r>
              <a:rPr dirty="0" sz="1400" spc="-80">
                <a:latin typeface="Trebuchet MS"/>
                <a:cs typeface="Trebuchet MS"/>
              </a:rPr>
              <a:t>numbers grow </a:t>
            </a:r>
            <a:r>
              <a:rPr dirty="0" sz="1400" spc="-85">
                <a:latin typeface="Trebuchet MS"/>
                <a:cs typeface="Trebuchet MS"/>
              </a:rPr>
              <a:t>exponentially fast: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0">
                <a:latin typeface="Trebuchet MS"/>
                <a:cs typeface="Trebuchet MS"/>
              </a:rPr>
              <a:t>binary  </a:t>
            </a:r>
            <a:r>
              <a:rPr dirty="0" sz="1400" spc="-75">
                <a:latin typeface="Trebuchet MS"/>
                <a:cs typeface="Trebuchet MS"/>
              </a:rPr>
              <a:t>length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5" i="1">
                <a:latin typeface="LM Sans 12"/>
                <a:cs typeface="LM Sans 12"/>
              </a:rPr>
              <a:t>F</a:t>
            </a:r>
            <a:r>
              <a:rPr dirty="0" baseline="-11111" sz="1500" spc="7" i="1">
                <a:latin typeface="LM Sans 10"/>
                <a:cs typeface="LM Sans 10"/>
              </a:rPr>
              <a:t>n </a:t>
            </a:r>
            <a:r>
              <a:rPr dirty="0" sz="1400" spc="-60">
                <a:latin typeface="Trebuchet MS"/>
                <a:cs typeface="Trebuchet MS"/>
              </a:rPr>
              <a:t>is</a:t>
            </a:r>
            <a:r>
              <a:rPr dirty="0" sz="1400" spc="85">
                <a:latin typeface="Trebuchet MS"/>
                <a:cs typeface="Trebuchet MS"/>
              </a:rPr>
              <a:t> </a:t>
            </a:r>
            <a:r>
              <a:rPr dirty="0" sz="1400" spc="50" i="1">
                <a:latin typeface="LM Sans 12"/>
                <a:cs typeface="LM Sans 12"/>
              </a:rPr>
              <a:t>O</a:t>
            </a:r>
            <a:r>
              <a:rPr dirty="0" sz="1400" spc="50">
                <a:latin typeface="LM Sans 12"/>
                <a:cs typeface="LM Sans 12"/>
              </a:rPr>
              <a:t>(</a:t>
            </a:r>
            <a:r>
              <a:rPr dirty="0" sz="1400" spc="50" i="1">
                <a:latin typeface="LM Sans 12"/>
                <a:cs typeface="LM Sans 12"/>
              </a:rPr>
              <a:t>n</a:t>
            </a:r>
            <a:r>
              <a:rPr dirty="0" sz="1400" spc="50">
                <a:latin typeface="LM Sans 12"/>
                <a:cs typeface="LM Sans 12"/>
              </a:rPr>
              <a:t>)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16499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1066" y="58134"/>
            <a:ext cx="146558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05">
                <a:solidFill>
                  <a:srgbClr val="3333B2"/>
                </a:solidFill>
              </a:rPr>
              <a:t>Running</a:t>
            </a:r>
            <a:r>
              <a:rPr dirty="0" sz="2050" spc="-35">
                <a:solidFill>
                  <a:srgbClr val="3333B2"/>
                </a:solidFill>
              </a:rPr>
              <a:t> </a:t>
            </a:r>
            <a:r>
              <a:rPr dirty="0" sz="2050" spc="-125">
                <a:solidFill>
                  <a:srgbClr val="3333B2"/>
                </a:solidFill>
              </a:rPr>
              <a:t>Time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91194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8700" y="761596"/>
            <a:ext cx="3557904" cy="143002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dirty="0" sz="1400" spc="50" i="1">
                <a:latin typeface="LM Sans 12"/>
                <a:cs typeface="LM Sans 12"/>
              </a:rPr>
              <a:t>O</a:t>
            </a:r>
            <a:r>
              <a:rPr dirty="0" sz="1400" spc="50">
                <a:latin typeface="LM Sans 12"/>
                <a:cs typeface="LM Sans 12"/>
              </a:rPr>
              <a:t>(</a:t>
            </a:r>
            <a:r>
              <a:rPr dirty="0" sz="1400" spc="50" i="1">
                <a:latin typeface="LM Sans 12"/>
                <a:cs typeface="LM Sans 12"/>
              </a:rPr>
              <a:t>n</a:t>
            </a:r>
            <a:r>
              <a:rPr dirty="0" sz="1400" spc="50">
                <a:latin typeface="LM Sans 12"/>
                <a:cs typeface="LM Sans 12"/>
              </a:rPr>
              <a:t>)</a:t>
            </a:r>
            <a:r>
              <a:rPr dirty="0" sz="1400" spc="-5">
                <a:latin typeface="LM Sans 12"/>
                <a:cs typeface="LM Sans 12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additions</a:t>
            </a:r>
            <a:endParaRPr sz="1400">
              <a:latin typeface="Trebuchet MS"/>
              <a:cs typeface="Trebuchet MS"/>
            </a:endParaRPr>
          </a:p>
          <a:p>
            <a:pPr marL="38100" marR="314325">
              <a:lnSpc>
                <a:spcPct val="100800"/>
              </a:lnSpc>
              <a:spcBef>
                <a:spcPts val="300"/>
              </a:spcBef>
            </a:pPr>
            <a:r>
              <a:rPr dirty="0" sz="1400" spc="-5">
                <a:latin typeface="Trebuchet MS"/>
                <a:cs typeface="Trebuchet MS"/>
              </a:rPr>
              <a:t>On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5">
                <a:latin typeface="Trebuchet MS"/>
                <a:cs typeface="Trebuchet MS"/>
              </a:rPr>
              <a:t>other hand, </a:t>
            </a:r>
            <a:r>
              <a:rPr dirty="0" sz="1400" spc="-100">
                <a:latin typeface="Trebuchet MS"/>
                <a:cs typeface="Trebuchet MS"/>
              </a:rPr>
              <a:t>recall </a:t>
            </a:r>
            <a:r>
              <a:rPr dirty="0" sz="1400" spc="-70">
                <a:latin typeface="Trebuchet MS"/>
                <a:cs typeface="Trebuchet MS"/>
              </a:rPr>
              <a:t>that </a:t>
            </a:r>
            <a:r>
              <a:rPr dirty="0" sz="1400" spc="-65">
                <a:latin typeface="Trebuchet MS"/>
                <a:cs typeface="Trebuchet MS"/>
              </a:rPr>
              <a:t>Fibonacci  </a:t>
            </a:r>
            <a:r>
              <a:rPr dirty="0" sz="1400" spc="-80">
                <a:latin typeface="Trebuchet MS"/>
                <a:cs typeface="Trebuchet MS"/>
              </a:rPr>
              <a:t>numbers grow </a:t>
            </a:r>
            <a:r>
              <a:rPr dirty="0" sz="1400" spc="-85">
                <a:latin typeface="Trebuchet MS"/>
                <a:cs typeface="Trebuchet MS"/>
              </a:rPr>
              <a:t>exponentially fast: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0">
                <a:latin typeface="Trebuchet MS"/>
                <a:cs typeface="Trebuchet MS"/>
              </a:rPr>
              <a:t>binary  </a:t>
            </a:r>
            <a:r>
              <a:rPr dirty="0" sz="1400" spc="-75">
                <a:latin typeface="Trebuchet MS"/>
                <a:cs typeface="Trebuchet MS"/>
              </a:rPr>
              <a:t>length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5" i="1">
                <a:latin typeface="LM Sans 12"/>
                <a:cs typeface="LM Sans 12"/>
              </a:rPr>
              <a:t>F</a:t>
            </a:r>
            <a:r>
              <a:rPr dirty="0" baseline="-11111" sz="1500" spc="7" i="1">
                <a:latin typeface="LM Sans 10"/>
                <a:cs typeface="LM Sans 10"/>
              </a:rPr>
              <a:t>n </a:t>
            </a:r>
            <a:r>
              <a:rPr dirty="0" sz="1400" spc="-60">
                <a:latin typeface="Trebuchet MS"/>
                <a:cs typeface="Trebuchet MS"/>
              </a:rPr>
              <a:t>is</a:t>
            </a:r>
            <a:r>
              <a:rPr dirty="0" sz="1400" spc="85">
                <a:latin typeface="Trebuchet MS"/>
                <a:cs typeface="Trebuchet MS"/>
              </a:rPr>
              <a:t> </a:t>
            </a:r>
            <a:r>
              <a:rPr dirty="0" sz="1400" spc="50" i="1">
                <a:latin typeface="LM Sans 12"/>
                <a:cs typeface="LM Sans 12"/>
              </a:rPr>
              <a:t>O</a:t>
            </a:r>
            <a:r>
              <a:rPr dirty="0" sz="1400" spc="50">
                <a:latin typeface="LM Sans 12"/>
                <a:cs typeface="LM Sans 12"/>
              </a:rPr>
              <a:t>(</a:t>
            </a:r>
            <a:r>
              <a:rPr dirty="0" sz="1400" spc="50" i="1">
                <a:latin typeface="LM Sans 12"/>
                <a:cs typeface="LM Sans 12"/>
              </a:rPr>
              <a:t>n</a:t>
            </a:r>
            <a:r>
              <a:rPr dirty="0" sz="1400" spc="50">
                <a:latin typeface="LM Sans 12"/>
                <a:cs typeface="LM Sans 12"/>
              </a:rPr>
              <a:t>)</a:t>
            </a:r>
            <a:endParaRPr sz="1400">
              <a:latin typeface="LM Sans 12"/>
              <a:cs typeface="LM Sans 12"/>
            </a:endParaRPr>
          </a:p>
          <a:p>
            <a:pPr marL="38100" marR="30480">
              <a:lnSpc>
                <a:spcPct val="100800"/>
              </a:lnSpc>
              <a:spcBef>
                <a:spcPts val="295"/>
              </a:spcBef>
            </a:pPr>
            <a:r>
              <a:rPr dirty="0" sz="1400" spc="-35">
                <a:latin typeface="Trebuchet MS"/>
                <a:cs typeface="Trebuchet MS"/>
              </a:rPr>
              <a:t>In </a:t>
            </a:r>
            <a:r>
              <a:rPr dirty="0" sz="1400" spc="-95">
                <a:latin typeface="Trebuchet MS"/>
                <a:cs typeface="Trebuchet MS"/>
              </a:rPr>
              <a:t>theory: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70">
                <a:latin typeface="Trebuchet MS"/>
                <a:cs typeface="Trebuchet MS"/>
              </a:rPr>
              <a:t>should not </a:t>
            </a:r>
            <a:r>
              <a:rPr dirty="0" sz="1400" spc="-90">
                <a:latin typeface="Trebuchet MS"/>
                <a:cs typeface="Trebuchet MS"/>
              </a:rPr>
              <a:t>treat </a:t>
            </a:r>
            <a:r>
              <a:rPr dirty="0" sz="1400" spc="-65">
                <a:latin typeface="Trebuchet MS"/>
                <a:cs typeface="Trebuchet MS"/>
              </a:rPr>
              <a:t>such </a:t>
            </a:r>
            <a:r>
              <a:rPr dirty="0" sz="1400" spc="-70">
                <a:latin typeface="Trebuchet MS"/>
                <a:cs typeface="Trebuchet MS"/>
              </a:rPr>
              <a:t>additions as  </a:t>
            </a:r>
            <a:r>
              <a:rPr dirty="0" sz="1400" spc="-80">
                <a:latin typeface="Trebuchet MS"/>
                <a:cs typeface="Trebuchet MS"/>
              </a:rPr>
              <a:t>basic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operations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16499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184824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1066" y="58134"/>
            <a:ext cx="146558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05">
                <a:solidFill>
                  <a:srgbClr val="3333B2"/>
                </a:solidFill>
              </a:rPr>
              <a:t>Running</a:t>
            </a:r>
            <a:r>
              <a:rPr dirty="0" sz="2050" spc="-35">
                <a:solidFill>
                  <a:srgbClr val="3333B2"/>
                </a:solidFill>
              </a:rPr>
              <a:t> </a:t>
            </a:r>
            <a:r>
              <a:rPr dirty="0" sz="2050" spc="-125">
                <a:solidFill>
                  <a:srgbClr val="3333B2"/>
                </a:solidFill>
              </a:rPr>
              <a:t>Time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91194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8700" y="761596"/>
            <a:ext cx="3557904" cy="211328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dirty="0" sz="1400" spc="50" i="1">
                <a:latin typeface="LM Sans 12"/>
                <a:cs typeface="LM Sans 12"/>
              </a:rPr>
              <a:t>O</a:t>
            </a:r>
            <a:r>
              <a:rPr dirty="0" sz="1400" spc="50">
                <a:latin typeface="LM Sans 12"/>
                <a:cs typeface="LM Sans 12"/>
              </a:rPr>
              <a:t>(</a:t>
            </a:r>
            <a:r>
              <a:rPr dirty="0" sz="1400" spc="50" i="1">
                <a:latin typeface="LM Sans 12"/>
                <a:cs typeface="LM Sans 12"/>
              </a:rPr>
              <a:t>n</a:t>
            </a:r>
            <a:r>
              <a:rPr dirty="0" sz="1400" spc="50">
                <a:latin typeface="LM Sans 12"/>
                <a:cs typeface="LM Sans 12"/>
              </a:rPr>
              <a:t>)</a:t>
            </a:r>
            <a:r>
              <a:rPr dirty="0" sz="1400" spc="-5">
                <a:latin typeface="LM Sans 12"/>
                <a:cs typeface="LM Sans 12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additions</a:t>
            </a:r>
            <a:endParaRPr sz="1400">
              <a:latin typeface="Trebuchet MS"/>
              <a:cs typeface="Trebuchet MS"/>
            </a:endParaRPr>
          </a:p>
          <a:p>
            <a:pPr marL="38100" marR="314325">
              <a:lnSpc>
                <a:spcPct val="100800"/>
              </a:lnSpc>
              <a:spcBef>
                <a:spcPts val="300"/>
              </a:spcBef>
            </a:pPr>
            <a:r>
              <a:rPr dirty="0" sz="1400" spc="-5">
                <a:latin typeface="Trebuchet MS"/>
                <a:cs typeface="Trebuchet MS"/>
              </a:rPr>
              <a:t>On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5">
                <a:latin typeface="Trebuchet MS"/>
                <a:cs typeface="Trebuchet MS"/>
              </a:rPr>
              <a:t>other hand, </a:t>
            </a:r>
            <a:r>
              <a:rPr dirty="0" sz="1400" spc="-100">
                <a:latin typeface="Trebuchet MS"/>
                <a:cs typeface="Trebuchet MS"/>
              </a:rPr>
              <a:t>recall </a:t>
            </a:r>
            <a:r>
              <a:rPr dirty="0" sz="1400" spc="-70">
                <a:latin typeface="Trebuchet MS"/>
                <a:cs typeface="Trebuchet MS"/>
              </a:rPr>
              <a:t>that </a:t>
            </a:r>
            <a:r>
              <a:rPr dirty="0" sz="1400" spc="-65">
                <a:latin typeface="Trebuchet MS"/>
                <a:cs typeface="Trebuchet MS"/>
              </a:rPr>
              <a:t>Fibonacci  </a:t>
            </a:r>
            <a:r>
              <a:rPr dirty="0" sz="1400" spc="-80">
                <a:latin typeface="Trebuchet MS"/>
                <a:cs typeface="Trebuchet MS"/>
              </a:rPr>
              <a:t>numbers grow </a:t>
            </a:r>
            <a:r>
              <a:rPr dirty="0" sz="1400" spc="-85">
                <a:latin typeface="Trebuchet MS"/>
                <a:cs typeface="Trebuchet MS"/>
              </a:rPr>
              <a:t>exponentially fast: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0">
                <a:latin typeface="Trebuchet MS"/>
                <a:cs typeface="Trebuchet MS"/>
              </a:rPr>
              <a:t>binary  </a:t>
            </a:r>
            <a:r>
              <a:rPr dirty="0" sz="1400" spc="-75">
                <a:latin typeface="Trebuchet MS"/>
                <a:cs typeface="Trebuchet MS"/>
              </a:rPr>
              <a:t>length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5" i="1">
                <a:latin typeface="LM Sans 12"/>
                <a:cs typeface="LM Sans 12"/>
              </a:rPr>
              <a:t>F</a:t>
            </a:r>
            <a:r>
              <a:rPr dirty="0" baseline="-11111" sz="1500" spc="7" i="1">
                <a:latin typeface="LM Sans 10"/>
                <a:cs typeface="LM Sans 10"/>
              </a:rPr>
              <a:t>n </a:t>
            </a:r>
            <a:r>
              <a:rPr dirty="0" sz="1400" spc="-60">
                <a:latin typeface="Trebuchet MS"/>
                <a:cs typeface="Trebuchet MS"/>
              </a:rPr>
              <a:t>is</a:t>
            </a:r>
            <a:r>
              <a:rPr dirty="0" sz="1400" spc="85">
                <a:latin typeface="Trebuchet MS"/>
                <a:cs typeface="Trebuchet MS"/>
              </a:rPr>
              <a:t> </a:t>
            </a:r>
            <a:r>
              <a:rPr dirty="0" sz="1400" spc="50" i="1">
                <a:latin typeface="LM Sans 12"/>
                <a:cs typeface="LM Sans 12"/>
              </a:rPr>
              <a:t>O</a:t>
            </a:r>
            <a:r>
              <a:rPr dirty="0" sz="1400" spc="50">
                <a:latin typeface="LM Sans 12"/>
                <a:cs typeface="LM Sans 12"/>
              </a:rPr>
              <a:t>(</a:t>
            </a:r>
            <a:r>
              <a:rPr dirty="0" sz="1400" spc="50" i="1">
                <a:latin typeface="LM Sans 12"/>
                <a:cs typeface="LM Sans 12"/>
              </a:rPr>
              <a:t>n</a:t>
            </a:r>
            <a:r>
              <a:rPr dirty="0" sz="1400" spc="50">
                <a:latin typeface="LM Sans 12"/>
                <a:cs typeface="LM Sans 12"/>
              </a:rPr>
              <a:t>)</a:t>
            </a:r>
            <a:endParaRPr sz="1400">
              <a:latin typeface="LM Sans 12"/>
              <a:cs typeface="LM Sans 12"/>
            </a:endParaRPr>
          </a:p>
          <a:p>
            <a:pPr marL="38100" marR="30480">
              <a:lnSpc>
                <a:spcPct val="100800"/>
              </a:lnSpc>
              <a:spcBef>
                <a:spcPts val="295"/>
              </a:spcBef>
            </a:pPr>
            <a:r>
              <a:rPr dirty="0" sz="1400" spc="-35">
                <a:latin typeface="Trebuchet MS"/>
                <a:cs typeface="Trebuchet MS"/>
              </a:rPr>
              <a:t>In </a:t>
            </a:r>
            <a:r>
              <a:rPr dirty="0" sz="1400" spc="-95">
                <a:latin typeface="Trebuchet MS"/>
                <a:cs typeface="Trebuchet MS"/>
              </a:rPr>
              <a:t>theory: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70">
                <a:latin typeface="Trebuchet MS"/>
                <a:cs typeface="Trebuchet MS"/>
              </a:rPr>
              <a:t>should not </a:t>
            </a:r>
            <a:r>
              <a:rPr dirty="0" sz="1400" spc="-90">
                <a:latin typeface="Trebuchet MS"/>
                <a:cs typeface="Trebuchet MS"/>
              </a:rPr>
              <a:t>treat </a:t>
            </a:r>
            <a:r>
              <a:rPr dirty="0" sz="1400" spc="-65">
                <a:latin typeface="Trebuchet MS"/>
                <a:cs typeface="Trebuchet MS"/>
              </a:rPr>
              <a:t>such </a:t>
            </a:r>
            <a:r>
              <a:rPr dirty="0" sz="1400" spc="-70">
                <a:latin typeface="Trebuchet MS"/>
                <a:cs typeface="Trebuchet MS"/>
              </a:rPr>
              <a:t>additions as  </a:t>
            </a:r>
            <a:r>
              <a:rPr dirty="0" sz="1400" spc="-80">
                <a:latin typeface="Trebuchet MS"/>
                <a:cs typeface="Trebuchet MS"/>
              </a:rPr>
              <a:t>basic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operations</a:t>
            </a:r>
            <a:endParaRPr sz="1400">
              <a:latin typeface="Trebuchet MS"/>
              <a:cs typeface="Trebuchet MS"/>
            </a:endParaRPr>
          </a:p>
          <a:p>
            <a:pPr marL="38100" marR="151130">
              <a:lnSpc>
                <a:spcPct val="100800"/>
              </a:lnSpc>
              <a:spcBef>
                <a:spcPts val="300"/>
              </a:spcBef>
            </a:pPr>
            <a:r>
              <a:rPr dirty="0" sz="1400" spc="-35">
                <a:latin typeface="Trebuchet MS"/>
                <a:cs typeface="Trebuchet MS"/>
              </a:rPr>
              <a:t>In </a:t>
            </a:r>
            <a:r>
              <a:rPr dirty="0" sz="1400" spc="-100">
                <a:latin typeface="Trebuchet MS"/>
                <a:cs typeface="Trebuchet MS"/>
              </a:rPr>
              <a:t>practice: </a:t>
            </a:r>
            <a:r>
              <a:rPr dirty="0" sz="1400" spc="-85">
                <a:latin typeface="Trebuchet MS"/>
                <a:cs typeface="Trebuchet MS"/>
              </a:rPr>
              <a:t>just </a:t>
            </a:r>
            <a:r>
              <a:rPr dirty="0" sz="1400" spc="-45" i="1">
                <a:latin typeface="LM Sans 12"/>
                <a:cs typeface="LM Sans 12"/>
              </a:rPr>
              <a:t>F</a:t>
            </a:r>
            <a:r>
              <a:rPr dirty="0" baseline="-11111" sz="1500" spc="-67">
                <a:latin typeface="Arial"/>
                <a:cs typeface="Arial"/>
              </a:rPr>
              <a:t>100 </a:t>
            </a:r>
            <a:r>
              <a:rPr dirty="0" sz="1400" spc="-80">
                <a:latin typeface="Trebuchet MS"/>
                <a:cs typeface="Trebuchet MS"/>
              </a:rPr>
              <a:t>does </a:t>
            </a:r>
            <a:r>
              <a:rPr dirty="0" sz="1400" spc="-70">
                <a:latin typeface="Trebuchet MS"/>
                <a:cs typeface="Trebuchet MS"/>
              </a:rPr>
              <a:t>not </a:t>
            </a:r>
            <a:r>
              <a:rPr dirty="0" sz="1400" spc="-90">
                <a:latin typeface="Trebuchet MS"/>
                <a:cs typeface="Trebuchet MS"/>
              </a:rPr>
              <a:t>fit </a:t>
            </a:r>
            <a:r>
              <a:rPr dirty="0" sz="1400" spc="-70">
                <a:latin typeface="Trebuchet MS"/>
                <a:cs typeface="Trebuchet MS"/>
              </a:rPr>
              <a:t>into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65">
                <a:latin typeface="Trebuchet MS"/>
                <a:cs typeface="Trebuchet MS"/>
              </a:rPr>
              <a:t>64-bit  </a:t>
            </a:r>
            <a:r>
              <a:rPr dirty="0" sz="1400" spc="-90">
                <a:latin typeface="Trebuchet MS"/>
                <a:cs typeface="Trebuchet MS"/>
              </a:rPr>
              <a:t>integer </a:t>
            </a:r>
            <a:r>
              <a:rPr dirty="0" sz="1400" spc="-95">
                <a:latin typeface="Trebuchet MS"/>
                <a:cs typeface="Trebuchet MS"/>
              </a:rPr>
              <a:t>type </a:t>
            </a:r>
            <a:r>
              <a:rPr dirty="0" sz="1400" spc="-100">
                <a:latin typeface="Trebuchet MS"/>
                <a:cs typeface="Trebuchet MS"/>
              </a:rPr>
              <a:t>anymore, </a:t>
            </a:r>
            <a:r>
              <a:rPr dirty="0" sz="1400" spc="-110">
                <a:latin typeface="Trebuchet MS"/>
                <a:cs typeface="Trebuchet MS"/>
              </a:rPr>
              <a:t>hence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120">
                <a:latin typeface="Trebuchet MS"/>
                <a:cs typeface="Trebuchet MS"/>
              </a:rPr>
              <a:t>need </a:t>
            </a:r>
            <a:r>
              <a:rPr dirty="0" sz="1400" spc="-70">
                <a:latin typeface="Trebuchet MS"/>
                <a:cs typeface="Trebuchet MS"/>
              </a:rPr>
              <a:t>bignum  </a:t>
            </a:r>
            <a:r>
              <a:rPr dirty="0" sz="1400" spc="-85">
                <a:latin typeface="Trebuchet MS"/>
                <a:cs typeface="Trebuchet MS"/>
              </a:rPr>
              <a:t>arithmetic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16499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184824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8640" y="231637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6722" y="58134"/>
            <a:ext cx="975360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5">
                <a:solidFill>
                  <a:srgbClr val="3333B2"/>
                </a:solidFill>
                <a:latin typeface="Trebuchet MS"/>
                <a:cs typeface="Trebuchet MS"/>
              </a:rPr>
              <a:t>Summ</a:t>
            </a:r>
            <a:r>
              <a:rPr dirty="0" sz="2050" spc="-155">
                <a:solidFill>
                  <a:srgbClr val="3333B2"/>
                </a:solidFill>
                <a:latin typeface="Trebuchet MS"/>
                <a:cs typeface="Trebuchet MS"/>
              </a:rPr>
              <a:t>a</a:t>
            </a:r>
            <a:r>
              <a:rPr dirty="0" sz="2050" spc="-140">
                <a:solidFill>
                  <a:srgbClr val="3333B2"/>
                </a:solidFill>
                <a:latin typeface="Trebuchet MS"/>
                <a:cs typeface="Trebuchet MS"/>
              </a:rPr>
              <a:t>ry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110021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984272"/>
            <a:ext cx="3328035" cy="4597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40">
                <a:latin typeface="Trebuchet MS"/>
                <a:cs typeface="Trebuchet MS"/>
              </a:rPr>
              <a:t>The </a:t>
            </a:r>
            <a:r>
              <a:rPr dirty="0" sz="1400" spc="-100">
                <a:latin typeface="Trebuchet MS"/>
                <a:cs typeface="Trebuchet MS"/>
              </a:rPr>
              <a:t>key idea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80">
                <a:latin typeface="Trebuchet MS"/>
                <a:cs typeface="Trebuchet MS"/>
              </a:rPr>
              <a:t>dynamic </a:t>
            </a:r>
            <a:r>
              <a:rPr dirty="0" sz="1400" spc="-75">
                <a:latin typeface="Trebuchet MS"/>
                <a:cs typeface="Trebuchet MS"/>
              </a:rPr>
              <a:t>programming: </a:t>
            </a:r>
            <a:r>
              <a:rPr dirty="0" sz="1400" spc="-80">
                <a:latin typeface="Trebuchet MS"/>
                <a:cs typeface="Trebuchet MS"/>
              </a:rPr>
              <a:t>avoid  </a:t>
            </a:r>
            <a:r>
              <a:rPr dirty="0" sz="1400" spc="-75">
                <a:latin typeface="Trebuchet MS"/>
                <a:cs typeface="Trebuchet MS"/>
              </a:rPr>
              <a:t>recomputing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90">
                <a:latin typeface="Trebuchet MS"/>
                <a:cs typeface="Trebuchet MS"/>
              </a:rPr>
              <a:t>same </a:t>
            </a:r>
            <a:r>
              <a:rPr dirty="0" sz="1400" spc="-60">
                <a:latin typeface="Trebuchet MS"/>
                <a:cs typeface="Trebuchet MS"/>
              </a:rPr>
              <a:t>thing</a:t>
            </a:r>
            <a:r>
              <a:rPr dirty="0" sz="1400" spc="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again!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722" y="58134"/>
            <a:ext cx="97536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5">
                <a:solidFill>
                  <a:srgbClr val="3333B2"/>
                </a:solidFill>
              </a:rPr>
              <a:t>Summ</a:t>
            </a:r>
            <a:r>
              <a:rPr dirty="0" sz="2050" spc="-155">
                <a:solidFill>
                  <a:srgbClr val="3333B2"/>
                </a:solidFill>
              </a:rPr>
              <a:t>a</a:t>
            </a:r>
            <a:r>
              <a:rPr dirty="0" sz="2050" spc="-140">
                <a:solidFill>
                  <a:srgbClr val="3333B2"/>
                </a:solidFill>
              </a:rPr>
              <a:t>ry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10021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984272"/>
            <a:ext cx="3448050" cy="15728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125095">
              <a:lnSpc>
                <a:spcPct val="100800"/>
              </a:lnSpc>
              <a:spcBef>
                <a:spcPts val="120"/>
              </a:spcBef>
            </a:pPr>
            <a:r>
              <a:rPr dirty="0" sz="1400" spc="-40">
                <a:latin typeface="Trebuchet MS"/>
                <a:cs typeface="Trebuchet MS"/>
              </a:rPr>
              <a:t>The </a:t>
            </a:r>
            <a:r>
              <a:rPr dirty="0" sz="1400" spc="-100">
                <a:latin typeface="Trebuchet MS"/>
                <a:cs typeface="Trebuchet MS"/>
              </a:rPr>
              <a:t>key idea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80">
                <a:latin typeface="Trebuchet MS"/>
                <a:cs typeface="Trebuchet MS"/>
              </a:rPr>
              <a:t>dynamic </a:t>
            </a:r>
            <a:r>
              <a:rPr dirty="0" sz="1400" spc="-75">
                <a:latin typeface="Trebuchet MS"/>
                <a:cs typeface="Trebuchet MS"/>
              </a:rPr>
              <a:t>programming: </a:t>
            </a:r>
            <a:r>
              <a:rPr dirty="0" sz="1400" spc="-80">
                <a:latin typeface="Trebuchet MS"/>
                <a:cs typeface="Trebuchet MS"/>
              </a:rPr>
              <a:t>avoid  </a:t>
            </a:r>
            <a:r>
              <a:rPr dirty="0" sz="1400" spc="-75">
                <a:latin typeface="Trebuchet MS"/>
                <a:cs typeface="Trebuchet MS"/>
              </a:rPr>
              <a:t>recomputing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90">
                <a:latin typeface="Trebuchet MS"/>
                <a:cs typeface="Trebuchet MS"/>
              </a:rPr>
              <a:t>same </a:t>
            </a:r>
            <a:r>
              <a:rPr dirty="0" sz="1400" spc="-60">
                <a:latin typeface="Trebuchet MS"/>
                <a:cs typeface="Trebuchet MS"/>
              </a:rPr>
              <a:t>thing</a:t>
            </a:r>
            <a:r>
              <a:rPr dirty="0" sz="1400" spc="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again!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800"/>
              </a:lnSpc>
              <a:spcBef>
                <a:spcPts val="300"/>
              </a:spcBef>
            </a:pPr>
            <a:r>
              <a:rPr dirty="0" sz="1400" spc="-10">
                <a:latin typeface="Trebuchet MS"/>
                <a:cs typeface="Trebuchet MS"/>
              </a:rPr>
              <a:t>At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90">
                <a:latin typeface="Trebuchet MS"/>
                <a:cs typeface="Trebuchet MS"/>
              </a:rPr>
              <a:t>same </a:t>
            </a:r>
            <a:r>
              <a:rPr dirty="0" sz="1400" spc="-105">
                <a:latin typeface="Trebuchet MS"/>
                <a:cs typeface="Trebuchet MS"/>
              </a:rPr>
              <a:t>time, </a:t>
            </a:r>
            <a:r>
              <a:rPr dirty="0" sz="1400" spc="-95">
                <a:latin typeface="Trebuchet MS"/>
                <a:cs typeface="Trebuchet MS"/>
              </a:rPr>
              <a:t>the case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60">
                <a:latin typeface="Trebuchet MS"/>
                <a:cs typeface="Trebuchet MS"/>
              </a:rPr>
              <a:t>Fibonacci  </a:t>
            </a:r>
            <a:r>
              <a:rPr dirty="0" sz="1400" spc="-80">
                <a:latin typeface="Trebuchet MS"/>
                <a:cs typeface="Trebuchet MS"/>
              </a:rPr>
              <a:t>numbers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65">
                <a:latin typeface="Trebuchet MS"/>
                <a:cs typeface="Trebuchet MS"/>
              </a:rPr>
              <a:t>slightly </a:t>
            </a:r>
            <a:r>
              <a:rPr dirty="0" sz="1400" spc="-85">
                <a:latin typeface="Trebuchet MS"/>
                <a:cs typeface="Trebuchet MS"/>
              </a:rPr>
              <a:t>artificial </a:t>
            </a:r>
            <a:r>
              <a:rPr dirty="0" sz="1400" spc="-105">
                <a:latin typeface="Trebuchet MS"/>
                <a:cs typeface="Trebuchet MS"/>
              </a:rPr>
              <a:t>example </a:t>
            </a:r>
            <a:r>
              <a:rPr dirty="0" sz="1400" spc="-85">
                <a:latin typeface="Trebuchet MS"/>
                <a:cs typeface="Trebuchet MS"/>
              </a:rPr>
              <a:t>of  </a:t>
            </a:r>
            <a:r>
              <a:rPr dirty="0" sz="1400" spc="-80">
                <a:latin typeface="Trebuchet MS"/>
                <a:cs typeface="Trebuchet MS"/>
              </a:rPr>
              <a:t>dynamic </a:t>
            </a:r>
            <a:r>
              <a:rPr dirty="0" sz="1400" spc="-70">
                <a:latin typeface="Trebuchet MS"/>
                <a:cs typeface="Trebuchet MS"/>
              </a:rPr>
              <a:t>programming </a:t>
            </a:r>
            <a:r>
              <a:rPr dirty="0" sz="1400" spc="-85">
                <a:latin typeface="Trebuchet MS"/>
                <a:cs typeface="Trebuchet MS"/>
              </a:rPr>
              <a:t>since </a:t>
            </a:r>
            <a:r>
              <a:rPr dirty="0" sz="1400" spc="-70">
                <a:latin typeface="Trebuchet MS"/>
                <a:cs typeface="Trebuchet MS"/>
              </a:rPr>
              <a:t>it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110">
                <a:latin typeface="Trebuchet MS"/>
                <a:cs typeface="Trebuchet MS"/>
              </a:rPr>
              <a:t>clear </a:t>
            </a:r>
            <a:r>
              <a:rPr dirty="0" sz="1400" spc="-85">
                <a:latin typeface="Trebuchet MS"/>
                <a:cs typeface="Trebuchet MS"/>
              </a:rPr>
              <a:t>from </a:t>
            </a:r>
            <a:r>
              <a:rPr dirty="0" sz="1400" spc="-95">
                <a:latin typeface="Trebuchet MS"/>
                <a:cs typeface="Trebuchet MS"/>
              </a:rPr>
              <a:t>the  very </a:t>
            </a:r>
            <a:r>
              <a:rPr dirty="0" sz="1400" spc="-65">
                <a:latin typeface="Trebuchet MS"/>
                <a:cs typeface="Trebuchet MS"/>
              </a:rPr>
              <a:t>beginning </a:t>
            </a:r>
            <a:r>
              <a:rPr dirty="0" sz="1400" spc="-85">
                <a:latin typeface="Trebuchet MS"/>
                <a:cs typeface="Trebuchet MS"/>
              </a:rPr>
              <a:t>what </a:t>
            </a:r>
            <a:r>
              <a:rPr dirty="0" sz="1400" spc="-95">
                <a:latin typeface="Trebuchet MS"/>
                <a:cs typeface="Trebuchet MS"/>
              </a:rPr>
              <a:t>intermediate </a:t>
            </a:r>
            <a:r>
              <a:rPr dirty="0" sz="1400" spc="-80">
                <a:latin typeface="Trebuchet MS"/>
                <a:cs typeface="Trebuchet MS"/>
              </a:rPr>
              <a:t>results </a:t>
            </a:r>
            <a:r>
              <a:rPr dirty="0" sz="1400" spc="-155">
                <a:latin typeface="Trebuchet MS"/>
                <a:cs typeface="Trebuchet MS"/>
              </a:rPr>
              <a:t>we  </a:t>
            </a:r>
            <a:r>
              <a:rPr dirty="0" sz="1400" spc="-120">
                <a:latin typeface="Trebuchet MS"/>
                <a:cs typeface="Trebuchet MS"/>
              </a:rPr>
              <a:t>need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85">
                <a:latin typeface="Trebuchet MS"/>
                <a:cs typeface="Trebuchet MS"/>
              </a:rPr>
              <a:t>compute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90">
                <a:latin typeface="Trebuchet MS"/>
                <a:cs typeface="Trebuchet MS"/>
              </a:rPr>
              <a:t>final</a:t>
            </a:r>
            <a:r>
              <a:rPr dirty="0" sz="1400" spc="21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result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56836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357" y="58134"/>
            <a:ext cx="76517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5">
                <a:solidFill>
                  <a:srgbClr val="3333B2"/>
                </a:solidFill>
              </a:rPr>
              <a:t>Outline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239692" y="485994"/>
            <a:ext cx="161914" cy="16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9692" y="1350115"/>
            <a:ext cx="161914" cy="161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9692" y="2042062"/>
            <a:ext cx="161914" cy="161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9692" y="2734009"/>
            <a:ext cx="161914" cy="161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0789" y="478325"/>
            <a:ext cx="2609850" cy="2729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01930" marR="555625" indent="-201930">
              <a:lnSpc>
                <a:spcPts val="1200"/>
              </a:lnSpc>
              <a:spcBef>
                <a:spcPts val="135"/>
              </a:spcBef>
              <a:buClr>
                <a:srgbClr val="FFFFFF"/>
              </a:buClr>
              <a:buSzPct val="120000"/>
              <a:buAutoNum type="arabicPlain"/>
              <a:tabLst>
                <a:tab pos="201930" algn="l"/>
              </a:tabLst>
            </a:pPr>
            <a:r>
              <a:rPr dirty="0" sz="1000" spc="-35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1: </a:t>
            </a:r>
            <a:r>
              <a:rPr dirty="0" sz="1000" spc="-55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Longest Increasing </a:t>
            </a:r>
            <a:r>
              <a:rPr dirty="0" sz="1000" spc="-8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Subsequence </a:t>
            </a:r>
            <a:r>
              <a:rPr dirty="0" sz="1000" spc="-8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1.1:</a:t>
            </a:r>
            <a:r>
              <a:rPr dirty="0" sz="1000" spc="155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000" spc="-45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Warm-up</a:t>
            </a:r>
            <a:endParaRPr sz="1000">
              <a:latin typeface="Arial"/>
              <a:cs typeface="Arial"/>
            </a:endParaRPr>
          </a:p>
          <a:p>
            <a:pPr lvl="1" marL="504190" indent="-163195">
              <a:lnSpc>
                <a:spcPts val="1150"/>
              </a:lnSpc>
              <a:buSzPct val="90000"/>
              <a:buAutoNum type="arabicPeriod" startAt="2"/>
              <a:tabLst>
                <a:tab pos="504825" algn="l"/>
              </a:tabLst>
            </a:pPr>
            <a:r>
              <a:rPr dirty="0" sz="1000" spc="-5">
                <a:latin typeface="Arial"/>
                <a:cs typeface="Arial"/>
                <a:hlinkClick r:id="rId5" action="ppaction://hlinksldjump"/>
              </a:rPr>
              <a:t>: </a:t>
            </a:r>
            <a:r>
              <a:rPr dirty="0" sz="1000" spc="-60">
                <a:latin typeface="Arial"/>
                <a:cs typeface="Arial"/>
                <a:hlinkClick r:id="rId5" action="ppaction://hlinksldjump"/>
              </a:rPr>
              <a:t>Subproblems </a:t>
            </a:r>
            <a:r>
              <a:rPr dirty="0" sz="1000" spc="-55"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1000" spc="-65">
                <a:latin typeface="Arial"/>
                <a:cs typeface="Arial"/>
                <a:hlinkClick r:id="rId5" action="ppaction://hlinksldjump"/>
              </a:rPr>
              <a:t>Recurrence</a:t>
            </a:r>
            <a:r>
              <a:rPr dirty="0" sz="1000" spc="120"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1000" spc="-40">
                <a:latin typeface="Arial"/>
                <a:cs typeface="Arial"/>
                <a:hlinkClick r:id="rId5" action="ppaction://hlinksldjump"/>
              </a:rPr>
              <a:t>Relation</a:t>
            </a:r>
            <a:endParaRPr sz="1000">
              <a:latin typeface="Arial"/>
              <a:cs typeface="Arial"/>
            </a:endParaRPr>
          </a:p>
          <a:p>
            <a:pPr lvl="1" marL="341630" marR="640715">
              <a:lnSpc>
                <a:spcPts val="1200"/>
              </a:lnSpc>
              <a:spcBef>
                <a:spcPts val="40"/>
              </a:spcBef>
              <a:buSzPct val="90000"/>
              <a:buAutoNum type="arabicPeriod" startAt="2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: </a:t>
            </a:r>
            <a:r>
              <a:rPr dirty="0" sz="1000" spc="-4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Reconstructing </a:t>
            </a:r>
            <a:r>
              <a:rPr dirty="0" sz="1000" spc="-8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a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Solution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1.4: </a:t>
            </a:r>
            <a:r>
              <a:rPr dirty="0" sz="1000" spc="-6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Subproblems</a:t>
            </a:r>
            <a:r>
              <a:rPr dirty="0" sz="1000" spc="-2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1000" spc="-5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Revisited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575"/>
              </a:spcBef>
              <a:buClr>
                <a:srgbClr val="FFFFFF"/>
              </a:buClr>
              <a:buSzPct val="120000"/>
              <a:buAutoNum type="arabicPlain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2: </a:t>
            </a:r>
            <a:r>
              <a:rPr dirty="0" sz="1000" spc="-5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Edit</a:t>
            </a:r>
            <a:r>
              <a:rPr dirty="0" sz="1000" spc="5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000" spc="-40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Distance</a:t>
            </a:r>
            <a:endParaRPr sz="1000">
              <a:latin typeface="Arial"/>
              <a:cs typeface="Arial"/>
            </a:endParaRPr>
          </a:p>
          <a:p>
            <a:pPr lvl="1" marL="504190" indent="-163195">
              <a:lnSpc>
                <a:spcPts val="1175"/>
              </a:lnSpc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:</a:t>
            </a:r>
            <a:r>
              <a:rPr dirty="0" sz="1000" spc="160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000" spc="-20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Algorithm</a:t>
            </a:r>
            <a:endParaRPr sz="1000">
              <a:latin typeface="Arial"/>
              <a:cs typeface="Arial"/>
            </a:endParaRPr>
          </a:p>
          <a:p>
            <a:pPr lvl="1" marL="341630" marR="640715">
              <a:lnSpc>
                <a:spcPts val="1200"/>
              </a:lnSpc>
              <a:spcBef>
                <a:spcPts val="4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: </a:t>
            </a:r>
            <a:r>
              <a:rPr dirty="0" sz="1000" spc="-4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Reconstructing </a:t>
            </a:r>
            <a:r>
              <a:rPr dirty="0" sz="1000" spc="-8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a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Solution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2.3: </a:t>
            </a:r>
            <a:r>
              <a:rPr dirty="0" sz="1000" spc="-3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Final</a:t>
            </a:r>
            <a:r>
              <a:rPr dirty="0" sz="100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1000" spc="-7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Remarks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415"/>
              </a:spcBef>
              <a:buClr>
                <a:srgbClr val="FFFFFF"/>
              </a:buClr>
              <a:buSzPct val="120000"/>
              <a:buAutoNum type="arabicPlain" startAt="3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11" action="ppaction://hlinksldjump"/>
              </a:rPr>
              <a:t>3:</a:t>
            </a:r>
            <a:r>
              <a:rPr dirty="0" sz="1000" spc="160">
                <a:solidFill>
                  <a:srgbClr val="D6D6E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1000" spc="-55">
                <a:solidFill>
                  <a:srgbClr val="D6D6EF"/>
                </a:solidFill>
                <a:latin typeface="Arial"/>
                <a:cs typeface="Arial"/>
                <a:hlinkClick r:id="rId11" action="ppaction://hlinksldjump"/>
              </a:rPr>
              <a:t>Knapsack</a:t>
            </a:r>
            <a:endParaRPr sz="1000">
              <a:latin typeface="Arial"/>
              <a:cs typeface="Arial"/>
            </a:endParaRPr>
          </a:p>
          <a:p>
            <a:pPr lvl="1" marL="341630" marR="420370">
              <a:lnSpc>
                <a:spcPts val="1200"/>
              </a:lnSpc>
              <a:spcBef>
                <a:spcPts val="2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: </a:t>
            </a:r>
            <a:r>
              <a:rPr dirty="0" sz="1000" spc="-5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Knapsack </a:t>
            </a:r>
            <a:r>
              <a:rPr dirty="0" sz="100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with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Repetitions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 3.2: </a:t>
            </a:r>
            <a:r>
              <a:rPr dirty="0" sz="1000" spc="-5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Knapsack </a:t>
            </a: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without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Repetitions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 3.3: </a:t>
            </a:r>
            <a:r>
              <a:rPr dirty="0" sz="1000" spc="-30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Final</a:t>
            </a:r>
            <a:r>
              <a:rPr dirty="0" sz="1000" spc="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1000" spc="-7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Remarks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409"/>
              </a:spcBef>
              <a:buClr>
                <a:srgbClr val="FFFFFF"/>
              </a:buClr>
              <a:buSzPct val="120000"/>
              <a:buAutoNum type="arabicPlain" startAt="3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4: </a:t>
            </a:r>
            <a:r>
              <a:rPr dirty="0" sz="1000" spc="-50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Chain </a:t>
            </a:r>
            <a:r>
              <a:rPr dirty="0" sz="1000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Matrix</a:t>
            </a:r>
            <a:r>
              <a:rPr dirty="0" sz="1000" spc="-135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dirty="0" sz="1000" spc="-10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Multiplication</a:t>
            </a:r>
            <a:endParaRPr sz="1000">
              <a:latin typeface="Arial"/>
              <a:cs typeface="Arial"/>
            </a:endParaRPr>
          </a:p>
          <a:p>
            <a:pPr lvl="1" marL="341630" marR="541020">
              <a:lnSpc>
                <a:spcPts val="1200"/>
              </a:lnSpc>
              <a:spcBef>
                <a:spcPts val="2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: </a:t>
            </a:r>
            <a:r>
              <a:rPr dirty="0" sz="1000" spc="-5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Chain </a:t>
            </a:r>
            <a:r>
              <a:rPr dirty="0" sz="100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Matrix </a:t>
            </a:r>
            <a:r>
              <a:rPr dirty="0" sz="1000" spc="-1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Multiplication </a:t>
            </a:r>
            <a:r>
              <a:rPr dirty="0" sz="1000" spc="-1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4.2:</a:t>
            </a:r>
            <a:r>
              <a:rPr dirty="0" sz="1000" spc="155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1000" spc="-6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Summary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207" y="58134"/>
            <a:ext cx="326707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5">
                <a:solidFill>
                  <a:srgbClr val="3333B2"/>
                </a:solidFill>
              </a:rPr>
              <a:t>Longest </a:t>
            </a:r>
            <a:r>
              <a:rPr dirty="0" sz="2050" spc="-140">
                <a:solidFill>
                  <a:srgbClr val="3333B2"/>
                </a:solidFill>
              </a:rPr>
              <a:t>Increasing</a:t>
            </a:r>
            <a:r>
              <a:rPr dirty="0" sz="2050" spc="185">
                <a:solidFill>
                  <a:srgbClr val="3333B2"/>
                </a:solidFill>
              </a:rPr>
              <a:t> </a:t>
            </a:r>
            <a:r>
              <a:rPr dirty="0" sz="2050" spc="-160">
                <a:solidFill>
                  <a:srgbClr val="3333B2"/>
                </a:solidFill>
              </a:rPr>
              <a:t>Subsequence</a:t>
            </a:r>
            <a:endParaRPr sz="2050"/>
          </a:p>
        </p:txBody>
      </p:sp>
      <p:grpSp>
        <p:nvGrpSpPr>
          <p:cNvPr id="3" name="object 3"/>
          <p:cNvGrpSpPr/>
          <p:nvPr/>
        </p:nvGrpSpPr>
        <p:grpSpPr>
          <a:xfrm>
            <a:off x="300774" y="947089"/>
            <a:ext cx="4006850" cy="1672589"/>
            <a:chOff x="300774" y="947089"/>
            <a:chExt cx="4006850" cy="1672589"/>
          </a:xfrm>
        </p:grpSpPr>
        <p:sp>
          <p:nvSpPr>
            <p:cNvPr id="4" name="object 4"/>
            <p:cNvSpPr/>
            <p:nvPr/>
          </p:nvSpPr>
          <p:spPr>
            <a:xfrm>
              <a:off x="300774" y="947089"/>
              <a:ext cx="4006850" cy="322580"/>
            </a:xfrm>
            <a:custGeom>
              <a:avLst/>
              <a:gdLst/>
              <a:ahLst/>
              <a:cxnLst/>
              <a:rect l="l" t="t" r="r" b="b"/>
              <a:pathLst>
                <a:path w="4006850" h="322580">
                  <a:moveTo>
                    <a:pt x="0" y="322338"/>
                  </a:moveTo>
                  <a:lnTo>
                    <a:pt x="4006443" y="322338"/>
                  </a:lnTo>
                  <a:lnTo>
                    <a:pt x="4006443" y="0"/>
                  </a:lnTo>
                  <a:lnTo>
                    <a:pt x="0" y="0"/>
                  </a:lnTo>
                  <a:lnTo>
                    <a:pt x="0" y="322338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0774" y="1269428"/>
              <a:ext cx="4006850" cy="1350010"/>
            </a:xfrm>
            <a:custGeom>
              <a:avLst/>
              <a:gdLst/>
              <a:ahLst/>
              <a:cxnLst/>
              <a:rect l="l" t="t" r="r" b="b"/>
              <a:pathLst>
                <a:path w="4006850" h="1350010">
                  <a:moveTo>
                    <a:pt x="4006443" y="0"/>
                  </a:moveTo>
                  <a:lnTo>
                    <a:pt x="0" y="0"/>
                  </a:lnTo>
                  <a:lnTo>
                    <a:pt x="0" y="1349781"/>
                  </a:lnTo>
                  <a:lnTo>
                    <a:pt x="4006443" y="1349781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83794" y="931336"/>
            <a:ext cx="3845560" cy="158940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3333B2"/>
                </a:solidFill>
                <a:latin typeface="LM Sans 17"/>
                <a:cs typeface="LM Sans 17"/>
              </a:rPr>
              <a:t>Longest </a:t>
            </a:r>
            <a:r>
              <a:rPr dirty="0" sz="1700">
                <a:solidFill>
                  <a:srgbClr val="3333B2"/>
                </a:solidFill>
                <a:latin typeface="LM Sans 17"/>
                <a:cs typeface="LM Sans 17"/>
              </a:rPr>
              <a:t>increasing </a:t>
            </a:r>
            <a:r>
              <a:rPr dirty="0" sz="1700" spc="5">
                <a:solidFill>
                  <a:srgbClr val="3333B2"/>
                </a:solidFill>
                <a:latin typeface="LM Sans 17"/>
                <a:cs typeface="LM Sans 17"/>
              </a:rPr>
              <a:t>subsequence</a:t>
            </a:r>
            <a:endParaRPr sz="1700">
              <a:latin typeface="LM Sans 17"/>
              <a:cs typeface="LM Sans 17"/>
            </a:endParaRPr>
          </a:p>
          <a:p>
            <a:pPr marL="290830">
              <a:lnSpc>
                <a:spcPct val="100000"/>
              </a:lnSpc>
              <a:spcBef>
                <a:spcPts val="1490"/>
              </a:spcBef>
              <a:tabLst>
                <a:tab pos="1561465" algn="l"/>
              </a:tabLst>
            </a:pPr>
            <a:r>
              <a:rPr dirty="0" sz="1400" spc="-50">
                <a:solidFill>
                  <a:srgbClr val="3333B2"/>
                </a:solidFill>
                <a:latin typeface="Trebuchet MS"/>
                <a:cs typeface="Trebuchet MS"/>
              </a:rPr>
              <a:t>Input:</a:t>
            </a:r>
            <a:r>
              <a:rPr dirty="0" sz="1400" spc="-50">
                <a:latin typeface="Trebuchet MS"/>
                <a:cs typeface="Trebuchet MS"/>
              </a:rPr>
              <a:t>An</a:t>
            </a:r>
            <a:r>
              <a:rPr dirty="0" sz="1400" spc="40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array	</a:t>
            </a:r>
            <a:r>
              <a:rPr dirty="0" sz="1400" spc="20" i="1">
                <a:latin typeface="LM Sans 12"/>
                <a:cs typeface="LM Sans 12"/>
              </a:rPr>
              <a:t>A</a:t>
            </a:r>
            <a:r>
              <a:rPr dirty="0" sz="1400" spc="-60" i="1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65">
                <a:latin typeface="LM Sans 12"/>
                <a:cs typeface="LM Sans 12"/>
              </a:rPr>
              <a:t> </a:t>
            </a:r>
            <a:r>
              <a:rPr dirty="0" sz="1400">
                <a:latin typeface="LM Sans 12"/>
                <a:cs typeface="LM Sans 12"/>
              </a:rPr>
              <a:t>[</a:t>
            </a:r>
            <a:r>
              <a:rPr dirty="0" sz="1400" i="1">
                <a:latin typeface="LM Sans 12"/>
                <a:cs typeface="LM Sans 12"/>
              </a:rPr>
              <a:t>a</a:t>
            </a:r>
            <a:r>
              <a:rPr dirty="0" baseline="-11111" sz="1500">
                <a:latin typeface="Arial"/>
                <a:cs typeface="Arial"/>
              </a:rPr>
              <a:t>0</a:t>
            </a:r>
            <a:r>
              <a:rPr dirty="0" sz="1400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i="1">
                <a:latin typeface="LM Sans 12"/>
                <a:cs typeface="LM Sans 12"/>
              </a:rPr>
              <a:t>a</a:t>
            </a:r>
            <a:r>
              <a:rPr dirty="0" baseline="-11111" sz="1500">
                <a:latin typeface="Arial"/>
                <a:cs typeface="Arial"/>
              </a:rPr>
              <a:t>1</a:t>
            </a:r>
            <a:r>
              <a:rPr dirty="0" sz="1400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10" i="1">
                <a:latin typeface="LM Sans 12"/>
                <a:cs typeface="LM Sans 12"/>
              </a:rPr>
              <a:t>a</a:t>
            </a:r>
            <a:r>
              <a:rPr dirty="0" baseline="-11111" sz="1500" spc="15" i="1">
                <a:latin typeface="LM Sans 10"/>
                <a:cs typeface="LM Sans 10"/>
              </a:rPr>
              <a:t>n</a:t>
            </a:r>
            <a:r>
              <a:rPr dirty="0" baseline="-11111" sz="1500" spc="15" i="1">
                <a:latin typeface="Arial"/>
                <a:cs typeface="Arial"/>
              </a:rPr>
              <a:t>−</a:t>
            </a:r>
            <a:r>
              <a:rPr dirty="0" baseline="-11111" sz="1500" spc="15">
                <a:latin typeface="Arial"/>
                <a:cs typeface="Arial"/>
              </a:rPr>
              <a:t>1</a:t>
            </a:r>
            <a:r>
              <a:rPr dirty="0" sz="1400" spc="10">
                <a:latin typeface="LM Sans 12"/>
                <a:cs typeface="LM Sans 12"/>
              </a:rPr>
              <a:t>]</a:t>
            </a:r>
            <a:r>
              <a:rPr dirty="0" sz="1400" spc="10"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 marL="885190" marR="236854" indent="-736600">
              <a:lnSpc>
                <a:spcPct val="100800"/>
              </a:lnSpc>
              <a:spcBef>
                <a:spcPts val="300"/>
              </a:spcBef>
            </a:pPr>
            <a:r>
              <a:rPr dirty="0" sz="1400" spc="-45">
                <a:solidFill>
                  <a:srgbClr val="3333B2"/>
                </a:solidFill>
                <a:latin typeface="Trebuchet MS"/>
                <a:cs typeface="Trebuchet MS"/>
              </a:rPr>
              <a:t>Output:</a:t>
            </a:r>
            <a:r>
              <a:rPr dirty="0" sz="1400" spc="-45">
                <a:latin typeface="Trebuchet MS"/>
                <a:cs typeface="Trebuchet MS"/>
              </a:rPr>
              <a:t>A </a:t>
            </a:r>
            <a:r>
              <a:rPr dirty="0" sz="1400" spc="-75">
                <a:latin typeface="Trebuchet MS"/>
                <a:cs typeface="Trebuchet MS"/>
              </a:rPr>
              <a:t>longest increasing </a:t>
            </a:r>
            <a:r>
              <a:rPr dirty="0" sz="1400" spc="-90">
                <a:latin typeface="Trebuchet MS"/>
                <a:cs typeface="Trebuchet MS"/>
              </a:rPr>
              <a:t>subsequence </a:t>
            </a:r>
            <a:r>
              <a:rPr dirty="0" sz="1400" spc="-5">
                <a:latin typeface="Trebuchet MS"/>
                <a:cs typeface="Trebuchet MS"/>
              </a:rPr>
              <a:t>(LIS),  </a:t>
            </a:r>
            <a:r>
              <a:rPr dirty="0" sz="1400" spc="-130">
                <a:latin typeface="Trebuchet MS"/>
                <a:cs typeface="Trebuchet MS"/>
              </a:rPr>
              <a:t>i.e.,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i="1">
                <a:latin typeface="LM Sans 12"/>
                <a:cs typeface="LM Sans 12"/>
              </a:rPr>
              <a:t>a</a:t>
            </a:r>
            <a:r>
              <a:rPr dirty="0" baseline="-11111" sz="1500" i="1">
                <a:latin typeface="LM Sans 10"/>
                <a:cs typeface="LM Sans 10"/>
              </a:rPr>
              <a:t>i</a:t>
            </a:r>
            <a:r>
              <a:rPr dirty="0" baseline="-27777" sz="1050">
                <a:latin typeface="Aroania"/>
                <a:cs typeface="Aroania"/>
              </a:rPr>
              <a:t>1</a:t>
            </a:r>
            <a:r>
              <a:rPr dirty="0" baseline="-27777" sz="1050" spc="-127">
                <a:latin typeface="Aroania"/>
                <a:cs typeface="Aroania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i="1">
                <a:latin typeface="LM Sans 12"/>
                <a:cs typeface="LM Sans 12"/>
              </a:rPr>
              <a:t>a</a:t>
            </a:r>
            <a:r>
              <a:rPr dirty="0" baseline="-11111" sz="1500" i="1">
                <a:latin typeface="LM Sans 10"/>
                <a:cs typeface="LM Sans 10"/>
              </a:rPr>
              <a:t>i</a:t>
            </a:r>
            <a:r>
              <a:rPr dirty="0" baseline="-27777" sz="1050">
                <a:latin typeface="Aroania"/>
                <a:cs typeface="Aroania"/>
              </a:rPr>
              <a:t>2</a:t>
            </a:r>
            <a:r>
              <a:rPr dirty="0" baseline="-27777" sz="1050" spc="-127">
                <a:latin typeface="Aroania"/>
                <a:cs typeface="Aroania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i="1">
                <a:latin typeface="LM Sans 12"/>
                <a:cs typeface="LM Sans 12"/>
              </a:rPr>
              <a:t>a</a:t>
            </a:r>
            <a:r>
              <a:rPr dirty="0" baseline="-11111" sz="1500" i="1">
                <a:latin typeface="LM Sans 10"/>
                <a:cs typeface="LM Sans 10"/>
              </a:rPr>
              <a:t>i</a:t>
            </a:r>
            <a:r>
              <a:rPr dirty="0" baseline="-27777" sz="1050" i="1">
                <a:latin typeface="LM Sans 8"/>
                <a:cs typeface="LM Sans 8"/>
              </a:rPr>
              <a:t>k</a:t>
            </a:r>
            <a:r>
              <a:rPr dirty="0" baseline="-27777" sz="1050" spc="172" i="1">
                <a:latin typeface="LM Sans 8"/>
                <a:cs typeface="LM Sans 8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such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that</a:t>
            </a:r>
            <a:endParaRPr sz="1400">
              <a:latin typeface="Trebuchet MS"/>
              <a:cs typeface="Trebuchet MS"/>
            </a:endParaRPr>
          </a:p>
          <a:p>
            <a:pPr marL="885190" marR="55880">
              <a:lnSpc>
                <a:spcPct val="100800"/>
              </a:lnSpc>
            </a:pPr>
            <a:r>
              <a:rPr dirty="0" sz="1400" spc="-25" i="1">
                <a:latin typeface="LM Sans 12"/>
                <a:cs typeface="LM Sans 12"/>
              </a:rPr>
              <a:t>i</a:t>
            </a:r>
            <a:r>
              <a:rPr dirty="0" baseline="-11111" sz="1500" spc="-37">
                <a:latin typeface="Arial"/>
                <a:cs typeface="Arial"/>
              </a:rPr>
              <a:t>1</a:t>
            </a:r>
            <a:r>
              <a:rPr dirty="0" baseline="-11111" sz="1500" spc="247">
                <a:latin typeface="Arial"/>
                <a:cs typeface="Arial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&lt;</a:t>
            </a:r>
            <a:r>
              <a:rPr dirty="0" sz="1400" spc="-60" i="1">
                <a:latin typeface="LM Sans 12"/>
                <a:cs typeface="LM Sans 12"/>
              </a:rPr>
              <a:t> </a:t>
            </a:r>
            <a:r>
              <a:rPr dirty="0" sz="1400" spc="-25" i="1">
                <a:latin typeface="LM Sans 12"/>
                <a:cs typeface="LM Sans 12"/>
              </a:rPr>
              <a:t>i</a:t>
            </a:r>
            <a:r>
              <a:rPr dirty="0" baseline="-11111" sz="1500" spc="-37">
                <a:latin typeface="Arial"/>
                <a:cs typeface="Arial"/>
              </a:rPr>
              <a:t>2</a:t>
            </a:r>
            <a:r>
              <a:rPr dirty="0" baseline="-11111" sz="1500" spc="247">
                <a:latin typeface="Arial"/>
                <a:cs typeface="Arial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&lt;</a:t>
            </a:r>
            <a:r>
              <a:rPr dirty="0" sz="1400" spc="-6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60" i="1">
                <a:latin typeface="LM Sans 12"/>
                <a:cs typeface="LM Sans 12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&lt;</a:t>
            </a:r>
            <a:r>
              <a:rPr dirty="0" sz="1400" spc="-60" i="1">
                <a:latin typeface="LM Sans 12"/>
                <a:cs typeface="LM Sans 12"/>
              </a:rPr>
              <a:t> </a:t>
            </a:r>
            <a:r>
              <a:rPr dirty="0" sz="1400" i="1">
                <a:latin typeface="LM Sans 12"/>
                <a:cs typeface="LM Sans 12"/>
              </a:rPr>
              <a:t>i</a:t>
            </a:r>
            <a:r>
              <a:rPr dirty="0" baseline="-11111" sz="1500" i="1">
                <a:latin typeface="LM Sans 10"/>
                <a:cs typeface="LM Sans 10"/>
              </a:rPr>
              <a:t>k</a:t>
            </a:r>
            <a:r>
              <a:rPr dirty="0" baseline="-11111" sz="1500" spc="-300" i="1">
                <a:latin typeface="LM Sans 10"/>
                <a:cs typeface="LM Sans 10"/>
              </a:rPr>
              <a:t> </a:t>
            </a:r>
            <a:r>
              <a:rPr dirty="0" sz="1400" spc="-135">
                <a:latin typeface="Trebuchet MS"/>
                <a:cs typeface="Trebuchet MS"/>
              </a:rPr>
              <a:t>,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i="1">
                <a:latin typeface="LM Sans 12"/>
                <a:cs typeface="LM Sans 12"/>
              </a:rPr>
              <a:t>a</a:t>
            </a:r>
            <a:r>
              <a:rPr dirty="0" baseline="-11111" sz="1500" i="1">
                <a:latin typeface="LM Sans 10"/>
                <a:cs typeface="LM Sans 10"/>
              </a:rPr>
              <a:t>i</a:t>
            </a:r>
            <a:r>
              <a:rPr dirty="0" baseline="-27777" sz="1050">
                <a:latin typeface="Aroania"/>
                <a:cs typeface="Aroania"/>
              </a:rPr>
              <a:t>1</a:t>
            </a:r>
            <a:r>
              <a:rPr dirty="0" baseline="-27777" sz="1050" spc="202">
                <a:latin typeface="Aroania"/>
                <a:cs typeface="Aroania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&lt;</a:t>
            </a:r>
            <a:r>
              <a:rPr dirty="0" sz="1400" spc="-65" i="1">
                <a:latin typeface="LM Sans 12"/>
                <a:cs typeface="LM Sans 12"/>
              </a:rPr>
              <a:t> </a:t>
            </a:r>
            <a:r>
              <a:rPr dirty="0" sz="1400" i="1">
                <a:latin typeface="LM Sans 12"/>
                <a:cs typeface="LM Sans 12"/>
              </a:rPr>
              <a:t>a</a:t>
            </a:r>
            <a:r>
              <a:rPr dirty="0" baseline="-11111" sz="1500" i="1">
                <a:latin typeface="LM Sans 10"/>
                <a:cs typeface="LM Sans 10"/>
              </a:rPr>
              <a:t>i</a:t>
            </a:r>
            <a:r>
              <a:rPr dirty="0" baseline="-27777" sz="1050">
                <a:latin typeface="Aroania"/>
                <a:cs typeface="Aroania"/>
              </a:rPr>
              <a:t>2</a:t>
            </a:r>
            <a:r>
              <a:rPr dirty="0" baseline="-27777" sz="1050" spc="202">
                <a:latin typeface="Aroania"/>
                <a:cs typeface="Aroania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&lt;</a:t>
            </a:r>
            <a:r>
              <a:rPr dirty="0" sz="1400" spc="-6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150" i="1">
                <a:latin typeface="Arial"/>
                <a:cs typeface="Arial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-150" i="1">
                <a:latin typeface="Arial"/>
                <a:cs typeface="Arial"/>
              </a:rPr>
              <a:t> </a:t>
            </a:r>
            <a:r>
              <a:rPr dirty="0" sz="1400" spc="5" i="1">
                <a:latin typeface="Arial"/>
                <a:cs typeface="Arial"/>
              </a:rPr>
              <a:t>·</a:t>
            </a:r>
            <a:r>
              <a:rPr dirty="0" sz="1400" spc="10" i="1">
                <a:latin typeface="Arial"/>
                <a:cs typeface="Arial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&lt;</a:t>
            </a:r>
            <a:r>
              <a:rPr dirty="0" sz="1400" spc="-60" i="1">
                <a:latin typeface="LM Sans 12"/>
                <a:cs typeface="LM Sans 12"/>
              </a:rPr>
              <a:t> </a:t>
            </a:r>
            <a:r>
              <a:rPr dirty="0" sz="1400" i="1">
                <a:latin typeface="LM Sans 12"/>
                <a:cs typeface="LM Sans 12"/>
              </a:rPr>
              <a:t>a</a:t>
            </a:r>
            <a:r>
              <a:rPr dirty="0" baseline="-11111" sz="1500" i="1">
                <a:latin typeface="LM Sans 10"/>
                <a:cs typeface="LM Sans 10"/>
              </a:rPr>
              <a:t>i</a:t>
            </a:r>
            <a:r>
              <a:rPr dirty="0" baseline="-27777" sz="1050" i="1">
                <a:latin typeface="LM Sans 8"/>
                <a:cs typeface="LM Sans 8"/>
              </a:rPr>
              <a:t>k</a:t>
            </a:r>
            <a:r>
              <a:rPr dirty="0" baseline="-27777" sz="1050" spc="-142" i="1">
                <a:latin typeface="LM Sans 8"/>
                <a:cs typeface="LM Sans 8"/>
              </a:rPr>
              <a:t> </a:t>
            </a:r>
            <a:r>
              <a:rPr dirty="0" sz="1400" spc="-135">
                <a:latin typeface="Trebuchet MS"/>
                <a:cs typeface="Trebuchet MS"/>
              </a:rPr>
              <a:t>,  </a:t>
            </a:r>
            <a:r>
              <a:rPr dirty="0" sz="1400" spc="-75">
                <a:latin typeface="Trebuchet MS"/>
                <a:cs typeface="Trebuchet MS"/>
              </a:rPr>
              <a:t>and </a:t>
            </a:r>
            <a:r>
              <a:rPr dirty="0" sz="1400" spc="15" i="1">
                <a:latin typeface="LM Sans 12"/>
                <a:cs typeface="LM Sans 12"/>
              </a:rPr>
              <a:t>k </a:t>
            </a:r>
            <a:r>
              <a:rPr dirty="0" sz="1400" spc="-60">
                <a:latin typeface="Trebuchet MS"/>
                <a:cs typeface="Trebuchet MS"/>
              </a:rPr>
              <a:t>is</a:t>
            </a:r>
            <a:r>
              <a:rPr dirty="0" sz="1400" spc="225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maximal.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035" y="58134"/>
            <a:ext cx="236029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0">
                <a:solidFill>
                  <a:srgbClr val="3333B2"/>
                </a:solidFill>
              </a:rPr>
              <a:t>Dynamic</a:t>
            </a:r>
            <a:r>
              <a:rPr dirty="0" sz="2050" spc="-25">
                <a:solidFill>
                  <a:srgbClr val="3333B2"/>
                </a:solidFill>
              </a:rPr>
              <a:t> </a:t>
            </a:r>
            <a:r>
              <a:rPr dirty="0" sz="2050" spc="-125">
                <a:solidFill>
                  <a:srgbClr val="3333B2"/>
                </a:solidFill>
              </a:rPr>
              <a:t>Programming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98381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5727" rIns="0" bIns="0" rtlCol="0" vert="horz">
            <a:spAutoFit/>
          </a:bodyPr>
          <a:lstStyle/>
          <a:p>
            <a:pPr marL="63500" marR="5080">
              <a:lnSpc>
                <a:spcPct val="100800"/>
              </a:lnSpc>
              <a:spcBef>
                <a:spcPts val="120"/>
              </a:spcBef>
            </a:pPr>
            <a:r>
              <a:rPr dirty="0" spc="-90">
                <a:solidFill>
                  <a:srgbClr val="3333B2"/>
                </a:solidFill>
              </a:rPr>
              <a:t>Extremely</a:t>
            </a:r>
            <a:r>
              <a:rPr dirty="0" spc="-90"/>
              <a:t>powerful </a:t>
            </a:r>
            <a:r>
              <a:rPr dirty="0" spc="-75"/>
              <a:t>algorithmic </a:t>
            </a:r>
            <a:r>
              <a:rPr dirty="0" spc="-90"/>
              <a:t>technique </a:t>
            </a:r>
            <a:r>
              <a:rPr dirty="0" spc="-85"/>
              <a:t>with  </a:t>
            </a:r>
            <a:r>
              <a:rPr dirty="0" spc="-80"/>
              <a:t>applications </a:t>
            </a:r>
            <a:r>
              <a:rPr dirty="0" spc="-70"/>
              <a:t>in </a:t>
            </a:r>
            <a:r>
              <a:rPr dirty="0" spc="-75"/>
              <a:t>optimization, </a:t>
            </a:r>
            <a:r>
              <a:rPr dirty="0" spc="-80"/>
              <a:t>scheduling,  planning, </a:t>
            </a:r>
            <a:r>
              <a:rPr dirty="0" spc="-90"/>
              <a:t>economics, </a:t>
            </a:r>
            <a:r>
              <a:rPr dirty="0" spc="-85"/>
              <a:t>bioinformatics,</a:t>
            </a:r>
            <a:r>
              <a:rPr dirty="0" spc="-55"/>
              <a:t> </a:t>
            </a:r>
            <a:r>
              <a:rPr dirty="0" spc="-105"/>
              <a:t>etc</a:t>
            </a:r>
          </a:p>
          <a:p>
            <a:pPr marL="63500" marR="28575">
              <a:lnSpc>
                <a:spcPct val="100800"/>
              </a:lnSpc>
              <a:spcBef>
                <a:spcPts val="300"/>
              </a:spcBef>
            </a:pPr>
            <a:r>
              <a:rPr dirty="0" spc="-10"/>
              <a:t>At </a:t>
            </a:r>
            <a:r>
              <a:rPr dirty="0" spc="-80"/>
              <a:t>contests, </a:t>
            </a:r>
            <a:r>
              <a:rPr dirty="0" spc="-85"/>
              <a:t>probably</a:t>
            </a:r>
            <a:r>
              <a:rPr dirty="0" spc="-85">
                <a:solidFill>
                  <a:srgbClr val="3333B2"/>
                </a:solidFill>
              </a:rPr>
              <a:t>the </a:t>
            </a:r>
            <a:r>
              <a:rPr dirty="0" spc="-70">
                <a:solidFill>
                  <a:srgbClr val="3333B2"/>
                </a:solidFill>
              </a:rPr>
              <a:t>most </a:t>
            </a:r>
            <a:r>
              <a:rPr dirty="0" spc="-85">
                <a:solidFill>
                  <a:srgbClr val="3333B2"/>
                </a:solidFill>
              </a:rPr>
              <a:t>popular</a:t>
            </a:r>
            <a:r>
              <a:rPr dirty="0" spc="-85"/>
              <a:t>type of  </a:t>
            </a:r>
            <a:r>
              <a:rPr dirty="0" spc="-90"/>
              <a:t>problems</a:t>
            </a:r>
          </a:p>
        </p:txBody>
      </p:sp>
      <p:sp>
        <p:nvSpPr>
          <p:cNvPr id="5" name="object 5"/>
          <p:cNvSpPr/>
          <p:nvPr/>
        </p:nvSpPr>
        <p:spPr>
          <a:xfrm>
            <a:off x="548640" y="166705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229" y="58134"/>
            <a:ext cx="880744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55">
                <a:solidFill>
                  <a:srgbClr val="3333B2"/>
                </a:solidFill>
              </a:rPr>
              <a:t>Example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300774" y="1123492"/>
            <a:ext cx="4006850" cy="322580"/>
          </a:xfrm>
          <a:prstGeom prst="rect">
            <a:avLst/>
          </a:prstGeom>
          <a:solidFill>
            <a:srgbClr val="CCE5CC"/>
          </a:solidFill>
        </p:spPr>
        <p:txBody>
          <a:bodyPr wrap="square" lIns="0" tIns="0" rIns="0" bIns="0" rtlCol="0" vert="horz">
            <a:spAutoFit/>
          </a:bodyPr>
          <a:lstStyle/>
          <a:p>
            <a:pPr marL="59055">
              <a:lnSpc>
                <a:spcPts val="2039"/>
              </a:lnSpc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774" y="1445856"/>
            <a:ext cx="4006850" cy="909319"/>
          </a:xfrm>
          <a:custGeom>
            <a:avLst/>
            <a:gdLst/>
            <a:ahLst/>
            <a:cxnLst/>
            <a:rect l="l" t="t" r="r" b="b"/>
            <a:pathLst>
              <a:path w="4006850" h="909319">
                <a:moveTo>
                  <a:pt x="4006443" y="0"/>
                </a:moveTo>
                <a:lnTo>
                  <a:pt x="0" y="0"/>
                </a:lnTo>
                <a:lnTo>
                  <a:pt x="0" y="908748"/>
                </a:lnTo>
                <a:lnTo>
                  <a:pt x="4006443" y="908748"/>
                </a:lnTo>
                <a:lnTo>
                  <a:pt x="4006443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5008" y="1660943"/>
          <a:ext cx="3267075" cy="33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107950"/>
                <a:gridCol w="107950"/>
                <a:gridCol w="107950"/>
                <a:gridCol w="107950"/>
                <a:gridCol w="215900"/>
                <a:gridCol w="107950"/>
                <a:gridCol w="107950"/>
                <a:gridCol w="215900"/>
                <a:gridCol w="215900"/>
                <a:gridCol w="215900"/>
                <a:gridCol w="107950"/>
                <a:gridCol w="107950"/>
                <a:gridCol w="215900"/>
                <a:gridCol w="107950"/>
                <a:gridCol w="107950"/>
                <a:gridCol w="215900"/>
                <a:gridCol w="215900"/>
                <a:gridCol w="215900"/>
              </a:tblGrid>
              <a:tr h="989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216002"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229" y="58134"/>
            <a:ext cx="880744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55">
                <a:solidFill>
                  <a:srgbClr val="3333B2"/>
                </a:solidFill>
              </a:rPr>
              <a:t>Example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300774" y="1123492"/>
            <a:ext cx="4006850" cy="322580"/>
          </a:xfrm>
          <a:prstGeom prst="rect">
            <a:avLst/>
          </a:prstGeom>
          <a:solidFill>
            <a:srgbClr val="CCE5CC"/>
          </a:solidFill>
        </p:spPr>
        <p:txBody>
          <a:bodyPr wrap="square" lIns="0" tIns="0" rIns="0" bIns="0" rtlCol="0" vert="horz">
            <a:spAutoFit/>
          </a:bodyPr>
          <a:lstStyle/>
          <a:p>
            <a:pPr marL="59055">
              <a:lnSpc>
                <a:spcPts val="2039"/>
              </a:lnSpc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774" y="1445856"/>
            <a:ext cx="4006850" cy="909319"/>
          </a:xfrm>
          <a:custGeom>
            <a:avLst/>
            <a:gdLst/>
            <a:ahLst/>
            <a:cxnLst/>
            <a:rect l="l" t="t" r="r" b="b"/>
            <a:pathLst>
              <a:path w="4006850" h="909319">
                <a:moveTo>
                  <a:pt x="4006443" y="0"/>
                </a:moveTo>
                <a:lnTo>
                  <a:pt x="0" y="0"/>
                </a:lnTo>
                <a:lnTo>
                  <a:pt x="0" y="908748"/>
                </a:lnTo>
                <a:lnTo>
                  <a:pt x="4006443" y="908748"/>
                </a:lnTo>
                <a:lnTo>
                  <a:pt x="4006443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4008" y="1768934"/>
            <a:ext cx="216535" cy="216535"/>
          </a:xfrm>
          <a:prstGeom prst="rect">
            <a:avLst/>
          </a:prstGeom>
          <a:solidFill>
            <a:srgbClr val="E5F2E5"/>
          </a:solidFill>
          <a:ln w="1801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4135">
              <a:lnSpc>
                <a:spcPts val="1600"/>
              </a:lnSpc>
            </a:pPr>
            <a:r>
              <a:rPr dirty="0" sz="1400" spc="-55">
                <a:latin typeface="Trebuchet MS"/>
                <a:cs typeface="Trebuchet MS"/>
              </a:rPr>
              <a:t>7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004" y="1768934"/>
            <a:ext cx="216535" cy="216535"/>
          </a:xfrm>
          <a:prstGeom prst="rect">
            <a:avLst/>
          </a:prstGeom>
          <a:solidFill>
            <a:srgbClr val="E5F2E5"/>
          </a:solidFill>
          <a:ln w="1800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4135">
              <a:lnSpc>
                <a:spcPts val="1600"/>
              </a:lnSpc>
            </a:pPr>
            <a:r>
              <a:rPr dirty="0" sz="1400" spc="-55"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6000" y="1768934"/>
            <a:ext cx="216535" cy="216535"/>
          </a:xfrm>
          <a:prstGeom prst="rect">
            <a:avLst/>
          </a:prstGeom>
          <a:solidFill>
            <a:srgbClr val="E5F2E5"/>
          </a:solidFill>
          <a:ln w="1800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4135">
              <a:lnSpc>
                <a:spcPts val="1600"/>
              </a:lnSpc>
            </a:pPr>
            <a:r>
              <a:rPr dirty="0" sz="1400" spc="-55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2001" y="1768934"/>
            <a:ext cx="216535" cy="216535"/>
          </a:xfrm>
          <a:prstGeom prst="rect">
            <a:avLst/>
          </a:prstGeom>
          <a:solidFill>
            <a:srgbClr val="E5F2E5"/>
          </a:solidFill>
          <a:ln w="1800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4135">
              <a:lnSpc>
                <a:spcPts val="1600"/>
              </a:lnSpc>
            </a:pPr>
            <a:r>
              <a:rPr dirty="0" sz="1400" spc="-55"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8003" y="1768934"/>
            <a:ext cx="216535" cy="216535"/>
          </a:xfrm>
          <a:prstGeom prst="rect">
            <a:avLst/>
          </a:prstGeom>
          <a:solidFill>
            <a:srgbClr val="E5F2E5"/>
          </a:solidFill>
          <a:ln w="1800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4135">
              <a:lnSpc>
                <a:spcPts val="1600"/>
              </a:lnSpc>
            </a:pPr>
            <a:r>
              <a:rPr dirty="0" sz="1400" spc="-55">
                <a:latin typeface="Trebuchet MS"/>
                <a:cs typeface="Trebuchet MS"/>
              </a:rPr>
              <a:t>8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4004" y="1768934"/>
            <a:ext cx="216535" cy="216535"/>
          </a:xfrm>
          <a:prstGeom prst="rect">
            <a:avLst/>
          </a:prstGeom>
          <a:solidFill>
            <a:srgbClr val="E5F2E5"/>
          </a:solidFill>
          <a:ln w="1800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4135">
              <a:lnSpc>
                <a:spcPts val="1600"/>
              </a:lnSpc>
            </a:pPr>
            <a:r>
              <a:rPr dirty="0" sz="1400" spc="-55"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0006" y="1768934"/>
            <a:ext cx="216535" cy="216535"/>
          </a:xfrm>
          <a:prstGeom prst="rect">
            <a:avLst/>
          </a:prstGeom>
          <a:solidFill>
            <a:srgbClr val="E5F2E5"/>
          </a:solidFill>
          <a:ln w="1801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4135">
              <a:lnSpc>
                <a:spcPts val="1600"/>
              </a:lnSpc>
            </a:pPr>
            <a:r>
              <a:rPr dirty="0" sz="1400" spc="-55">
                <a:latin typeface="Trebuchet MS"/>
                <a:cs typeface="Trebuchet MS"/>
              </a:rPr>
              <a:t>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6001" y="1768934"/>
            <a:ext cx="216535" cy="216535"/>
          </a:xfrm>
          <a:prstGeom prst="rect">
            <a:avLst/>
          </a:prstGeom>
          <a:solidFill>
            <a:srgbClr val="E5F2E5"/>
          </a:solidFill>
          <a:ln w="1800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4135">
              <a:lnSpc>
                <a:spcPts val="1600"/>
              </a:lnSpc>
            </a:pPr>
            <a:r>
              <a:rPr dirty="0" sz="1400" spc="-55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1996" y="1768934"/>
            <a:ext cx="216535" cy="216535"/>
          </a:xfrm>
          <a:prstGeom prst="rect">
            <a:avLst/>
          </a:prstGeom>
          <a:solidFill>
            <a:srgbClr val="E5F2E5"/>
          </a:solidFill>
          <a:ln w="1800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4135">
              <a:lnSpc>
                <a:spcPts val="1600"/>
              </a:lnSpc>
            </a:pPr>
            <a:r>
              <a:rPr dirty="0" sz="1400" spc="-55"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27998" y="1768934"/>
            <a:ext cx="216535" cy="216535"/>
          </a:xfrm>
          <a:prstGeom prst="rect">
            <a:avLst/>
          </a:prstGeom>
          <a:solidFill>
            <a:srgbClr val="E5F2E5"/>
          </a:solidFill>
          <a:ln w="1800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4135">
              <a:lnSpc>
                <a:spcPts val="1600"/>
              </a:lnSpc>
            </a:pPr>
            <a:r>
              <a:rPr dirty="0" sz="1400" spc="-55"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44000" y="1768934"/>
            <a:ext cx="216535" cy="216535"/>
          </a:xfrm>
          <a:prstGeom prst="rect">
            <a:avLst/>
          </a:prstGeom>
          <a:solidFill>
            <a:srgbClr val="E5F2E5"/>
          </a:solidFill>
          <a:ln w="1800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4135">
              <a:lnSpc>
                <a:spcPts val="1600"/>
              </a:lnSpc>
            </a:pPr>
            <a:r>
              <a:rPr dirty="0" sz="1400" spc="-55"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60001" y="1768934"/>
            <a:ext cx="216535" cy="216535"/>
          </a:xfrm>
          <a:prstGeom prst="rect">
            <a:avLst/>
          </a:prstGeom>
          <a:solidFill>
            <a:srgbClr val="E5F2E5"/>
          </a:solidFill>
          <a:ln w="1800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4135">
              <a:lnSpc>
                <a:spcPts val="1600"/>
              </a:lnSpc>
            </a:pPr>
            <a:r>
              <a:rPr dirty="0" sz="1400" spc="-55">
                <a:latin typeface="Trebuchet MS"/>
                <a:cs typeface="Trebuchet MS"/>
              </a:rPr>
              <a:t>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76003" y="1768934"/>
            <a:ext cx="216535" cy="216535"/>
          </a:xfrm>
          <a:prstGeom prst="rect">
            <a:avLst/>
          </a:prstGeom>
          <a:solidFill>
            <a:srgbClr val="E5F2E5"/>
          </a:solidFill>
          <a:ln w="1801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4135">
              <a:lnSpc>
                <a:spcPts val="1600"/>
              </a:lnSpc>
            </a:pPr>
            <a:r>
              <a:rPr dirty="0" sz="1400" spc="-55"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91998" y="1768934"/>
            <a:ext cx="216535" cy="216535"/>
          </a:xfrm>
          <a:prstGeom prst="rect">
            <a:avLst/>
          </a:prstGeom>
          <a:solidFill>
            <a:srgbClr val="E5F2E5"/>
          </a:solidFill>
          <a:ln w="1800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4135">
              <a:lnSpc>
                <a:spcPts val="1600"/>
              </a:lnSpc>
            </a:pPr>
            <a:r>
              <a:rPr dirty="0" sz="1400" spc="-55">
                <a:latin typeface="Trebuchet MS"/>
                <a:cs typeface="Trebuchet MS"/>
              </a:rPr>
              <a:t>8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07993" y="1768934"/>
            <a:ext cx="216535" cy="216535"/>
          </a:xfrm>
          <a:prstGeom prst="rect">
            <a:avLst/>
          </a:prstGeom>
          <a:solidFill>
            <a:srgbClr val="E5F2E5"/>
          </a:solidFill>
          <a:ln w="1799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4135">
              <a:lnSpc>
                <a:spcPts val="1600"/>
              </a:lnSpc>
            </a:pPr>
            <a:r>
              <a:rPr dirty="0" sz="1400" spc="-55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07986" y="1669943"/>
            <a:ext cx="2592070" cy="414020"/>
          </a:xfrm>
          <a:custGeom>
            <a:avLst/>
            <a:gdLst/>
            <a:ahLst/>
            <a:cxnLst/>
            <a:rect l="l" t="t" r="r" b="b"/>
            <a:pathLst>
              <a:path w="2592070" h="414019">
                <a:moveTo>
                  <a:pt x="215999" y="90001"/>
                </a:moveTo>
                <a:lnTo>
                  <a:pt x="215999" y="0"/>
                </a:lnTo>
                <a:lnTo>
                  <a:pt x="432000" y="0"/>
                </a:lnTo>
                <a:lnTo>
                  <a:pt x="432000" y="90001"/>
                </a:lnTo>
              </a:path>
              <a:path w="2592070" h="414019">
                <a:moveTo>
                  <a:pt x="432000" y="90001"/>
                </a:moveTo>
                <a:lnTo>
                  <a:pt x="432000" y="0"/>
                </a:lnTo>
                <a:lnTo>
                  <a:pt x="864005" y="0"/>
                </a:lnTo>
                <a:lnTo>
                  <a:pt x="864005" y="90001"/>
                </a:lnTo>
              </a:path>
              <a:path w="2592070" h="414019">
                <a:moveTo>
                  <a:pt x="864005" y="90001"/>
                </a:moveTo>
                <a:lnTo>
                  <a:pt x="864005" y="0"/>
                </a:lnTo>
                <a:lnTo>
                  <a:pt x="1728014" y="0"/>
                </a:lnTo>
                <a:lnTo>
                  <a:pt x="1728014" y="90001"/>
                </a:lnTo>
              </a:path>
              <a:path w="2592070" h="414019">
                <a:moveTo>
                  <a:pt x="1728014" y="90001"/>
                </a:moveTo>
                <a:lnTo>
                  <a:pt x="1728014" y="0"/>
                </a:lnTo>
                <a:lnTo>
                  <a:pt x="2160018" y="0"/>
                </a:lnTo>
                <a:lnTo>
                  <a:pt x="2160018" y="90001"/>
                </a:lnTo>
              </a:path>
              <a:path w="2592070" h="414019">
                <a:moveTo>
                  <a:pt x="0" y="324003"/>
                </a:moveTo>
                <a:lnTo>
                  <a:pt x="0" y="414004"/>
                </a:lnTo>
                <a:lnTo>
                  <a:pt x="432000" y="414004"/>
                </a:lnTo>
                <a:lnTo>
                  <a:pt x="432000" y="324003"/>
                </a:lnTo>
              </a:path>
              <a:path w="2592070" h="414019">
                <a:moveTo>
                  <a:pt x="432000" y="324003"/>
                </a:moveTo>
                <a:lnTo>
                  <a:pt x="432000" y="414004"/>
                </a:lnTo>
                <a:lnTo>
                  <a:pt x="864005" y="414004"/>
                </a:lnTo>
                <a:lnTo>
                  <a:pt x="864005" y="324003"/>
                </a:lnTo>
              </a:path>
              <a:path w="2592070" h="414019">
                <a:moveTo>
                  <a:pt x="864005" y="324003"/>
                </a:moveTo>
                <a:lnTo>
                  <a:pt x="864005" y="414004"/>
                </a:lnTo>
                <a:lnTo>
                  <a:pt x="1944015" y="414004"/>
                </a:lnTo>
                <a:lnTo>
                  <a:pt x="1944015" y="324003"/>
                </a:lnTo>
              </a:path>
              <a:path w="2592070" h="414019">
                <a:moveTo>
                  <a:pt x="1944015" y="324003"/>
                </a:moveTo>
                <a:lnTo>
                  <a:pt x="1944015" y="414004"/>
                </a:lnTo>
                <a:lnTo>
                  <a:pt x="2592019" y="414004"/>
                </a:lnTo>
                <a:lnTo>
                  <a:pt x="2592019" y="324003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796" y="58134"/>
            <a:ext cx="31388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14">
                <a:solidFill>
                  <a:srgbClr val="3333B2"/>
                </a:solidFill>
              </a:rPr>
              <a:t>Analyzing </a:t>
            </a:r>
            <a:r>
              <a:rPr dirty="0" sz="2050" spc="-150">
                <a:solidFill>
                  <a:srgbClr val="3333B2"/>
                </a:solidFill>
              </a:rPr>
              <a:t>an </a:t>
            </a:r>
            <a:r>
              <a:rPr dirty="0" sz="2050" spc="-130">
                <a:solidFill>
                  <a:srgbClr val="3333B2"/>
                </a:solidFill>
              </a:rPr>
              <a:t>Optimal</a:t>
            </a:r>
            <a:r>
              <a:rPr dirty="0" sz="2050" spc="-155">
                <a:solidFill>
                  <a:srgbClr val="3333B2"/>
                </a:solidFill>
              </a:rPr>
              <a:t> </a:t>
            </a:r>
            <a:r>
              <a:rPr dirty="0" sz="2050" spc="-114">
                <a:solidFill>
                  <a:srgbClr val="3333B2"/>
                </a:solidFill>
              </a:rPr>
              <a:t>Solution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62805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512112"/>
            <a:ext cx="3053080" cy="674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70">
                <a:latin typeface="Trebuchet MS"/>
                <a:cs typeface="Trebuchet MS"/>
              </a:rPr>
              <a:t>Consider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0">
                <a:latin typeface="Trebuchet MS"/>
                <a:cs typeface="Trebuchet MS"/>
              </a:rPr>
              <a:t>last </a:t>
            </a:r>
            <a:r>
              <a:rPr dirty="0" sz="1400" spc="-110">
                <a:latin typeface="Trebuchet MS"/>
                <a:cs typeface="Trebuchet MS"/>
              </a:rPr>
              <a:t>element </a:t>
            </a:r>
            <a:r>
              <a:rPr dirty="0" sz="1400" spc="10" i="1">
                <a:latin typeface="LM Sans 12"/>
                <a:cs typeface="LM Sans 12"/>
              </a:rPr>
              <a:t>x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75">
                <a:latin typeface="Trebuchet MS"/>
                <a:cs typeface="Trebuchet MS"/>
              </a:rPr>
              <a:t>an optimal  increasing </a:t>
            </a:r>
            <a:r>
              <a:rPr dirty="0" sz="1400" spc="-90">
                <a:latin typeface="Trebuchet MS"/>
                <a:cs typeface="Trebuchet MS"/>
              </a:rPr>
              <a:t>subsequence </a:t>
            </a:r>
            <a:r>
              <a:rPr dirty="0" sz="1400" spc="-75">
                <a:latin typeface="Trebuchet MS"/>
                <a:cs typeface="Trebuchet MS"/>
              </a:rPr>
              <a:t>and </a:t>
            </a:r>
            <a:r>
              <a:rPr dirty="0" sz="1400" spc="-60">
                <a:latin typeface="Trebuchet MS"/>
                <a:cs typeface="Trebuchet MS"/>
              </a:rPr>
              <a:t>its </a:t>
            </a:r>
            <a:r>
              <a:rPr dirty="0" sz="1400" spc="-85">
                <a:latin typeface="Trebuchet MS"/>
                <a:cs typeface="Trebuchet MS"/>
              </a:rPr>
              <a:t>previous  </a:t>
            </a:r>
            <a:r>
              <a:rPr dirty="0" sz="1400" spc="-110">
                <a:latin typeface="Trebuchet MS"/>
                <a:cs typeface="Trebuchet MS"/>
              </a:rPr>
              <a:t>element </a:t>
            </a:r>
            <a:r>
              <a:rPr dirty="0" sz="1400" spc="10" i="1">
                <a:latin typeface="LM Sans 12"/>
                <a:cs typeface="LM Sans 12"/>
              </a:rPr>
              <a:t>z</a:t>
            </a:r>
            <a:r>
              <a:rPr dirty="0" sz="1400" spc="-195" i="1">
                <a:latin typeface="LM Sans 12"/>
                <a:cs typeface="LM Sans 12"/>
              </a:rPr>
              <a:t> </a:t>
            </a:r>
            <a:r>
              <a:rPr dirty="0" sz="1400" spc="-135"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62194" y="1287545"/>
            <a:ext cx="1458595" cy="198755"/>
            <a:chOff x="862194" y="1287545"/>
            <a:chExt cx="1458595" cy="198755"/>
          </a:xfrm>
        </p:grpSpPr>
        <p:sp>
          <p:nvSpPr>
            <p:cNvPr id="6" name="object 6"/>
            <p:cNvSpPr/>
            <p:nvPr/>
          </p:nvSpPr>
          <p:spPr>
            <a:xfrm>
              <a:off x="871401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51398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31408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11405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91402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71400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51397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31394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311400" y="1296752"/>
            <a:ext cx="180340" cy="180340"/>
          </a:xfrm>
          <a:prstGeom prst="rect">
            <a:avLst/>
          </a:prstGeom>
          <a:solidFill>
            <a:srgbClr val="B0ACD5"/>
          </a:solidFill>
          <a:ln w="1800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ts val="1300"/>
              </a:lnSpc>
            </a:pPr>
            <a:r>
              <a:rPr dirty="0" sz="1400" spc="10" i="1">
                <a:latin typeface="LM Sans 12"/>
                <a:cs typeface="LM Sans 12"/>
              </a:rPr>
              <a:t>z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82193" y="1287545"/>
            <a:ext cx="378460" cy="198755"/>
            <a:chOff x="2482193" y="1287545"/>
            <a:chExt cx="378460" cy="198755"/>
          </a:xfrm>
        </p:grpSpPr>
        <p:sp>
          <p:nvSpPr>
            <p:cNvPr id="16" name="object 16"/>
            <p:cNvSpPr/>
            <p:nvPr/>
          </p:nvSpPr>
          <p:spPr>
            <a:xfrm>
              <a:off x="2491400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671398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851397" y="1296752"/>
            <a:ext cx="180340" cy="180340"/>
          </a:xfrm>
          <a:prstGeom prst="rect">
            <a:avLst/>
          </a:prstGeom>
          <a:solidFill>
            <a:srgbClr val="B0ACD5"/>
          </a:solidFill>
          <a:ln w="1800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0640">
              <a:lnSpc>
                <a:spcPts val="1300"/>
              </a:lnSpc>
            </a:pPr>
            <a:r>
              <a:rPr dirty="0" sz="1400" spc="10" i="1">
                <a:latin typeface="LM Sans 12"/>
                <a:cs typeface="LM Sans 12"/>
              </a:rPr>
              <a:t>x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22392" y="1287752"/>
            <a:ext cx="1098550" cy="198120"/>
            <a:chOff x="3022392" y="1287752"/>
            <a:chExt cx="1098550" cy="198120"/>
          </a:xfrm>
        </p:grpSpPr>
        <p:sp>
          <p:nvSpPr>
            <p:cNvPr id="20" name="object 20"/>
            <p:cNvSpPr/>
            <p:nvPr/>
          </p:nvSpPr>
          <p:spPr>
            <a:xfrm>
              <a:off x="3031392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211402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391399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571396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751393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931390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/>
          <p:nvPr/>
        </p:nvSpPr>
        <p:spPr>
          <a:xfrm>
            <a:off x="1141387" y="1196801"/>
            <a:ext cx="1800225" cy="91440"/>
          </a:xfrm>
          <a:custGeom>
            <a:avLst/>
            <a:gdLst/>
            <a:ahLst/>
            <a:cxnLst/>
            <a:rect l="l" t="t" r="r" b="b"/>
            <a:pathLst>
              <a:path w="1800225" h="91440">
                <a:moveTo>
                  <a:pt x="0" y="90957"/>
                </a:moveTo>
                <a:lnTo>
                  <a:pt x="0" y="956"/>
                </a:lnTo>
                <a:lnTo>
                  <a:pt x="360009" y="956"/>
                </a:lnTo>
                <a:lnTo>
                  <a:pt x="360009" y="90957"/>
                </a:lnTo>
              </a:path>
              <a:path w="1800225" h="91440">
                <a:moveTo>
                  <a:pt x="360009" y="90957"/>
                </a:moveTo>
                <a:lnTo>
                  <a:pt x="360009" y="956"/>
                </a:lnTo>
                <a:lnTo>
                  <a:pt x="900013" y="956"/>
                </a:lnTo>
                <a:lnTo>
                  <a:pt x="900013" y="90957"/>
                </a:lnTo>
              </a:path>
              <a:path w="1800225" h="91440">
                <a:moveTo>
                  <a:pt x="900013" y="90957"/>
                </a:moveTo>
                <a:lnTo>
                  <a:pt x="900013" y="956"/>
                </a:lnTo>
                <a:lnTo>
                  <a:pt x="1260017" y="0"/>
                </a:lnTo>
                <a:lnTo>
                  <a:pt x="1260017" y="90001"/>
                </a:lnTo>
              </a:path>
              <a:path w="1800225" h="91440">
                <a:moveTo>
                  <a:pt x="1260017" y="90001"/>
                </a:moveTo>
                <a:lnTo>
                  <a:pt x="1260017" y="0"/>
                </a:lnTo>
                <a:lnTo>
                  <a:pt x="1800023" y="0"/>
                </a:lnTo>
                <a:lnTo>
                  <a:pt x="1800023" y="90001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796" y="58134"/>
            <a:ext cx="31388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14">
                <a:solidFill>
                  <a:srgbClr val="3333B2"/>
                </a:solidFill>
              </a:rPr>
              <a:t>Analyzing </a:t>
            </a:r>
            <a:r>
              <a:rPr dirty="0" sz="2050" spc="-150">
                <a:solidFill>
                  <a:srgbClr val="3333B2"/>
                </a:solidFill>
              </a:rPr>
              <a:t>an </a:t>
            </a:r>
            <a:r>
              <a:rPr dirty="0" sz="2050" spc="-130">
                <a:solidFill>
                  <a:srgbClr val="3333B2"/>
                </a:solidFill>
              </a:rPr>
              <a:t>Optimal</a:t>
            </a:r>
            <a:r>
              <a:rPr dirty="0" sz="2050" spc="-155">
                <a:solidFill>
                  <a:srgbClr val="3333B2"/>
                </a:solidFill>
              </a:rPr>
              <a:t> </a:t>
            </a:r>
            <a:r>
              <a:rPr dirty="0" sz="2050" spc="-114">
                <a:solidFill>
                  <a:srgbClr val="3333B2"/>
                </a:solidFill>
              </a:rPr>
              <a:t>Solution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62805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512112"/>
            <a:ext cx="3053080" cy="674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70">
                <a:latin typeface="Trebuchet MS"/>
                <a:cs typeface="Trebuchet MS"/>
              </a:rPr>
              <a:t>Consider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0">
                <a:latin typeface="Trebuchet MS"/>
                <a:cs typeface="Trebuchet MS"/>
              </a:rPr>
              <a:t>last </a:t>
            </a:r>
            <a:r>
              <a:rPr dirty="0" sz="1400" spc="-110">
                <a:latin typeface="Trebuchet MS"/>
                <a:cs typeface="Trebuchet MS"/>
              </a:rPr>
              <a:t>element </a:t>
            </a:r>
            <a:r>
              <a:rPr dirty="0" sz="1400" spc="10" i="1">
                <a:latin typeface="LM Sans 12"/>
                <a:cs typeface="LM Sans 12"/>
              </a:rPr>
              <a:t>x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75">
                <a:latin typeface="Trebuchet MS"/>
                <a:cs typeface="Trebuchet MS"/>
              </a:rPr>
              <a:t>an optimal  increasing </a:t>
            </a:r>
            <a:r>
              <a:rPr dirty="0" sz="1400" spc="-90">
                <a:latin typeface="Trebuchet MS"/>
                <a:cs typeface="Trebuchet MS"/>
              </a:rPr>
              <a:t>subsequence </a:t>
            </a:r>
            <a:r>
              <a:rPr dirty="0" sz="1400" spc="-75">
                <a:latin typeface="Trebuchet MS"/>
                <a:cs typeface="Trebuchet MS"/>
              </a:rPr>
              <a:t>and </a:t>
            </a:r>
            <a:r>
              <a:rPr dirty="0" sz="1400" spc="-60">
                <a:latin typeface="Trebuchet MS"/>
                <a:cs typeface="Trebuchet MS"/>
              </a:rPr>
              <a:t>its </a:t>
            </a:r>
            <a:r>
              <a:rPr dirty="0" sz="1400" spc="-85">
                <a:latin typeface="Trebuchet MS"/>
                <a:cs typeface="Trebuchet MS"/>
              </a:rPr>
              <a:t>previous  </a:t>
            </a:r>
            <a:r>
              <a:rPr dirty="0" sz="1400" spc="-110">
                <a:latin typeface="Trebuchet MS"/>
                <a:cs typeface="Trebuchet MS"/>
              </a:rPr>
              <a:t>element </a:t>
            </a:r>
            <a:r>
              <a:rPr dirty="0" sz="1400" spc="10" i="1">
                <a:latin typeface="LM Sans 12"/>
                <a:cs typeface="LM Sans 12"/>
              </a:rPr>
              <a:t>z</a:t>
            </a:r>
            <a:r>
              <a:rPr dirty="0" sz="1400" spc="-195" i="1">
                <a:latin typeface="LM Sans 12"/>
                <a:cs typeface="LM Sans 12"/>
              </a:rPr>
              <a:t> </a:t>
            </a:r>
            <a:r>
              <a:rPr dirty="0" sz="1400" spc="-135"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62194" y="1287545"/>
            <a:ext cx="1458595" cy="198755"/>
            <a:chOff x="862194" y="1287545"/>
            <a:chExt cx="1458595" cy="198755"/>
          </a:xfrm>
        </p:grpSpPr>
        <p:sp>
          <p:nvSpPr>
            <p:cNvPr id="6" name="object 6"/>
            <p:cNvSpPr/>
            <p:nvPr/>
          </p:nvSpPr>
          <p:spPr>
            <a:xfrm>
              <a:off x="871401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51398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31408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11405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91402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71400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51397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31394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311400" y="1296752"/>
            <a:ext cx="180340" cy="180340"/>
          </a:xfrm>
          <a:prstGeom prst="rect">
            <a:avLst/>
          </a:prstGeom>
          <a:solidFill>
            <a:srgbClr val="B0ACD5"/>
          </a:solidFill>
          <a:ln w="1800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ts val="1300"/>
              </a:lnSpc>
            </a:pPr>
            <a:r>
              <a:rPr dirty="0" sz="1400" spc="10" i="1">
                <a:latin typeface="LM Sans 12"/>
                <a:cs typeface="LM Sans 12"/>
              </a:rPr>
              <a:t>z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82193" y="1287545"/>
            <a:ext cx="378460" cy="198755"/>
            <a:chOff x="2482193" y="1287545"/>
            <a:chExt cx="378460" cy="198755"/>
          </a:xfrm>
        </p:grpSpPr>
        <p:sp>
          <p:nvSpPr>
            <p:cNvPr id="16" name="object 16"/>
            <p:cNvSpPr/>
            <p:nvPr/>
          </p:nvSpPr>
          <p:spPr>
            <a:xfrm>
              <a:off x="2491400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671398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851397" y="1296752"/>
            <a:ext cx="180340" cy="180340"/>
          </a:xfrm>
          <a:prstGeom prst="rect">
            <a:avLst/>
          </a:prstGeom>
          <a:solidFill>
            <a:srgbClr val="B0ACD5"/>
          </a:solidFill>
          <a:ln w="1800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0640">
              <a:lnSpc>
                <a:spcPts val="1300"/>
              </a:lnSpc>
            </a:pPr>
            <a:r>
              <a:rPr dirty="0" sz="1400" spc="10" i="1">
                <a:latin typeface="LM Sans 12"/>
                <a:cs typeface="LM Sans 12"/>
              </a:rPr>
              <a:t>x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22392" y="1287752"/>
            <a:ext cx="1098550" cy="198120"/>
            <a:chOff x="3022392" y="1287752"/>
            <a:chExt cx="1098550" cy="198120"/>
          </a:xfrm>
        </p:grpSpPr>
        <p:sp>
          <p:nvSpPr>
            <p:cNvPr id="20" name="object 20"/>
            <p:cNvSpPr/>
            <p:nvPr/>
          </p:nvSpPr>
          <p:spPr>
            <a:xfrm>
              <a:off x="3031392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211402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391399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571396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751393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931390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/>
          <p:nvPr/>
        </p:nvSpPr>
        <p:spPr>
          <a:xfrm>
            <a:off x="1141387" y="1196801"/>
            <a:ext cx="1800225" cy="91440"/>
          </a:xfrm>
          <a:custGeom>
            <a:avLst/>
            <a:gdLst/>
            <a:ahLst/>
            <a:cxnLst/>
            <a:rect l="l" t="t" r="r" b="b"/>
            <a:pathLst>
              <a:path w="1800225" h="91440">
                <a:moveTo>
                  <a:pt x="0" y="90957"/>
                </a:moveTo>
                <a:lnTo>
                  <a:pt x="0" y="956"/>
                </a:lnTo>
                <a:lnTo>
                  <a:pt x="360009" y="956"/>
                </a:lnTo>
                <a:lnTo>
                  <a:pt x="360009" y="90957"/>
                </a:lnTo>
              </a:path>
              <a:path w="1800225" h="91440">
                <a:moveTo>
                  <a:pt x="360009" y="90957"/>
                </a:moveTo>
                <a:lnTo>
                  <a:pt x="360009" y="956"/>
                </a:lnTo>
                <a:lnTo>
                  <a:pt x="900013" y="956"/>
                </a:lnTo>
                <a:lnTo>
                  <a:pt x="900013" y="90957"/>
                </a:lnTo>
              </a:path>
              <a:path w="1800225" h="91440">
                <a:moveTo>
                  <a:pt x="900013" y="90957"/>
                </a:moveTo>
                <a:lnTo>
                  <a:pt x="900013" y="956"/>
                </a:lnTo>
                <a:lnTo>
                  <a:pt x="1260017" y="0"/>
                </a:lnTo>
                <a:lnTo>
                  <a:pt x="1260017" y="90001"/>
                </a:lnTo>
              </a:path>
              <a:path w="1800225" h="91440">
                <a:moveTo>
                  <a:pt x="1260017" y="90001"/>
                </a:moveTo>
                <a:lnTo>
                  <a:pt x="1260017" y="0"/>
                </a:lnTo>
                <a:lnTo>
                  <a:pt x="1800023" y="0"/>
                </a:lnTo>
                <a:lnTo>
                  <a:pt x="1800023" y="90001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8640" y="171771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04100" y="1601772"/>
            <a:ext cx="12973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5">
                <a:latin typeface="Trebuchet MS"/>
                <a:cs typeface="Trebuchet MS"/>
              </a:rPr>
              <a:t>First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105">
                <a:latin typeface="Trebuchet MS"/>
                <a:cs typeface="Trebuchet MS"/>
              </a:rPr>
              <a:t>all, </a:t>
            </a:r>
            <a:r>
              <a:rPr dirty="0" sz="1400" spc="10" i="1">
                <a:latin typeface="LM Sans 12"/>
                <a:cs typeface="LM Sans 12"/>
              </a:rPr>
              <a:t>z </a:t>
            </a:r>
            <a:r>
              <a:rPr dirty="0" sz="1400" spc="20" i="1">
                <a:latin typeface="LM Sans 12"/>
                <a:cs typeface="LM Sans 12"/>
              </a:rPr>
              <a:t>&lt;</a:t>
            </a:r>
            <a:r>
              <a:rPr dirty="0" sz="1400" spc="-45" i="1">
                <a:latin typeface="LM Sans 12"/>
                <a:cs typeface="LM Sans 12"/>
              </a:rPr>
              <a:t> </a:t>
            </a:r>
            <a:r>
              <a:rPr dirty="0" sz="1400" spc="10" i="1">
                <a:latin typeface="LM Sans 12"/>
                <a:cs typeface="LM Sans 12"/>
              </a:rPr>
              <a:t>x</a:t>
            </a:r>
            <a:endParaRPr sz="1400">
              <a:latin typeface="LM Sans 12"/>
              <a:cs typeface="LM Sans 12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796" y="58134"/>
            <a:ext cx="31388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14">
                <a:solidFill>
                  <a:srgbClr val="3333B2"/>
                </a:solidFill>
              </a:rPr>
              <a:t>Analyzing </a:t>
            </a:r>
            <a:r>
              <a:rPr dirty="0" sz="2050" spc="-150">
                <a:solidFill>
                  <a:srgbClr val="3333B2"/>
                </a:solidFill>
              </a:rPr>
              <a:t>an </a:t>
            </a:r>
            <a:r>
              <a:rPr dirty="0" sz="2050" spc="-130">
                <a:solidFill>
                  <a:srgbClr val="3333B2"/>
                </a:solidFill>
              </a:rPr>
              <a:t>Optimal</a:t>
            </a:r>
            <a:r>
              <a:rPr dirty="0" sz="2050" spc="-155">
                <a:solidFill>
                  <a:srgbClr val="3333B2"/>
                </a:solidFill>
              </a:rPr>
              <a:t> </a:t>
            </a:r>
            <a:r>
              <a:rPr dirty="0" sz="2050" spc="-114">
                <a:solidFill>
                  <a:srgbClr val="3333B2"/>
                </a:solidFill>
              </a:rPr>
              <a:t>Solution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62805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512112"/>
            <a:ext cx="3053080" cy="674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70">
                <a:latin typeface="Trebuchet MS"/>
                <a:cs typeface="Trebuchet MS"/>
              </a:rPr>
              <a:t>Consider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0">
                <a:latin typeface="Trebuchet MS"/>
                <a:cs typeface="Trebuchet MS"/>
              </a:rPr>
              <a:t>last </a:t>
            </a:r>
            <a:r>
              <a:rPr dirty="0" sz="1400" spc="-110">
                <a:latin typeface="Trebuchet MS"/>
                <a:cs typeface="Trebuchet MS"/>
              </a:rPr>
              <a:t>element </a:t>
            </a:r>
            <a:r>
              <a:rPr dirty="0" sz="1400" spc="10" i="1">
                <a:latin typeface="LM Sans 12"/>
                <a:cs typeface="LM Sans 12"/>
              </a:rPr>
              <a:t>x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75">
                <a:latin typeface="Trebuchet MS"/>
                <a:cs typeface="Trebuchet MS"/>
              </a:rPr>
              <a:t>an optimal  increasing </a:t>
            </a:r>
            <a:r>
              <a:rPr dirty="0" sz="1400" spc="-90">
                <a:latin typeface="Trebuchet MS"/>
                <a:cs typeface="Trebuchet MS"/>
              </a:rPr>
              <a:t>subsequence </a:t>
            </a:r>
            <a:r>
              <a:rPr dirty="0" sz="1400" spc="-75">
                <a:latin typeface="Trebuchet MS"/>
                <a:cs typeface="Trebuchet MS"/>
              </a:rPr>
              <a:t>and </a:t>
            </a:r>
            <a:r>
              <a:rPr dirty="0" sz="1400" spc="-60">
                <a:latin typeface="Trebuchet MS"/>
                <a:cs typeface="Trebuchet MS"/>
              </a:rPr>
              <a:t>its </a:t>
            </a:r>
            <a:r>
              <a:rPr dirty="0" sz="1400" spc="-85">
                <a:latin typeface="Trebuchet MS"/>
                <a:cs typeface="Trebuchet MS"/>
              </a:rPr>
              <a:t>previous  </a:t>
            </a:r>
            <a:r>
              <a:rPr dirty="0" sz="1400" spc="-110">
                <a:latin typeface="Trebuchet MS"/>
                <a:cs typeface="Trebuchet MS"/>
              </a:rPr>
              <a:t>element </a:t>
            </a:r>
            <a:r>
              <a:rPr dirty="0" sz="1400" spc="10" i="1">
                <a:latin typeface="LM Sans 12"/>
                <a:cs typeface="LM Sans 12"/>
              </a:rPr>
              <a:t>z</a:t>
            </a:r>
            <a:r>
              <a:rPr dirty="0" sz="1400" spc="-195" i="1">
                <a:latin typeface="LM Sans 12"/>
                <a:cs typeface="LM Sans 12"/>
              </a:rPr>
              <a:t> </a:t>
            </a:r>
            <a:r>
              <a:rPr dirty="0" sz="1400" spc="-135"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62194" y="1287545"/>
            <a:ext cx="1458595" cy="198755"/>
            <a:chOff x="862194" y="1287545"/>
            <a:chExt cx="1458595" cy="198755"/>
          </a:xfrm>
        </p:grpSpPr>
        <p:sp>
          <p:nvSpPr>
            <p:cNvPr id="6" name="object 6"/>
            <p:cNvSpPr/>
            <p:nvPr/>
          </p:nvSpPr>
          <p:spPr>
            <a:xfrm>
              <a:off x="871401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51398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31408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11405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91402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71400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51397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31394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311400" y="1296752"/>
            <a:ext cx="180340" cy="180340"/>
          </a:xfrm>
          <a:prstGeom prst="rect">
            <a:avLst/>
          </a:prstGeom>
          <a:solidFill>
            <a:srgbClr val="B0ACD5"/>
          </a:solidFill>
          <a:ln w="1800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ts val="1300"/>
              </a:lnSpc>
            </a:pPr>
            <a:r>
              <a:rPr dirty="0" sz="1400" spc="10" i="1">
                <a:latin typeface="LM Sans 12"/>
                <a:cs typeface="LM Sans 12"/>
              </a:rPr>
              <a:t>z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82193" y="1287545"/>
            <a:ext cx="378460" cy="198755"/>
            <a:chOff x="2482193" y="1287545"/>
            <a:chExt cx="378460" cy="198755"/>
          </a:xfrm>
        </p:grpSpPr>
        <p:sp>
          <p:nvSpPr>
            <p:cNvPr id="16" name="object 16"/>
            <p:cNvSpPr/>
            <p:nvPr/>
          </p:nvSpPr>
          <p:spPr>
            <a:xfrm>
              <a:off x="2491400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671398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851397" y="1296752"/>
            <a:ext cx="180340" cy="180340"/>
          </a:xfrm>
          <a:prstGeom prst="rect">
            <a:avLst/>
          </a:prstGeom>
          <a:solidFill>
            <a:srgbClr val="B0ACD5"/>
          </a:solidFill>
          <a:ln w="1800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0640">
              <a:lnSpc>
                <a:spcPts val="1300"/>
              </a:lnSpc>
            </a:pPr>
            <a:r>
              <a:rPr dirty="0" sz="1400" spc="10" i="1">
                <a:latin typeface="LM Sans 12"/>
                <a:cs typeface="LM Sans 12"/>
              </a:rPr>
              <a:t>x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22392" y="1287752"/>
            <a:ext cx="1098550" cy="198120"/>
            <a:chOff x="3022392" y="1287752"/>
            <a:chExt cx="1098550" cy="198120"/>
          </a:xfrm>
        </p:grpSpPr>
        <p:sp>
          <p:nvSpPr>
            <p:cNvPr id="20" name="object 20"/>
            <p:cNvSpPr/>
            <p:nvPr/>
          </p:nvSpPr>
          <p:spPr>
            <a:xfrm>
              <a:off x="3031392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211402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391399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571396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751393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931390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/>
          <p:nvPr/>
        </p:nvSpPr>
        <p:spPr>
          <a:xfrm>
            <a:off x="1141387" y="1196801"/>
            <a:ext cx="1800225" cy="91440"/>
          </a:xfrm>
          <a:custGeom>
            <a:avLst/>
            <a:gdLst/>
            <a:ahLst/>
            <a:cxnLst/>
            <a:rect l="l" t="t" r="r" b="b"/>
            <a:pathLst>
              <a:path w="1800225" h="91440">
                <a:moveTo>
                  <a:pt x="0" y="90957"/>
                </a:moveTo>
                <a:lnTo>
                  <a:pt x="0" y="956"/>
                </a:lnTo>
                <a:lnTo>
                  <a:pt x="360009" y="956"/>
                </a:lnTo>
                <a:lnTo>
                  <a:pt x="360009" y="90957"/>
                </a:lnTo>
              </a:path>
              <a:path w="1800225" h="91440">
                <a:moveTo>
                  <a:pt x="360009" y="90957"/>
                </a:moveTo>
                <a:lnTo>
                  <a:pt x="360009" y="956"/>
                </a:lnTo>
                <a:lnTo>
                  <a:pt x="900013" y="956"/>
                </a:lnTo>
                <a:lnTo>
                  <a:pt x="900013" y="90957"/>
                </a:lnTo>
              </a:path>
              <a:path w="1800225" h="91440">
                <a:moveTo>
                  <a:pt x="900013" y="90957"/>
                </a:moveTo>
                <a:lnTo>
                  <a:pt x="900013" y="956"/>
                </a:lnTo>
                <a:lnTo>
                  <a:pt x="1260017" y="0"/>
                </a:lnTo>
                <a:lnTo>
                  <a:pt x="1260017" y="90001"/>
                </a:lnTo>
              </a:path>
              <a:path w="1800225" h="91440">
                <a:moveTo>
                  <a:pt x="1260017" y="90001"/>
                </a:moveTo>
                <a:lnTo>
                  <a:pt x="1260017" y="0"/>
                </a:lnTo>
                <a:lnTo>
                  <a:pt x="1800023" y="0"/>
                </a:lnTo>
                <a:lnTo>
                  <a:pt x="1800023" y="90001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8640" y="171771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04100" y="1567360"/>
            <a:ext cx="3475990" cy="96202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400" spc="-45">
                <a:latin typeface="Trebuchet MS"/>
                <a:cs typeface="Trebuchet MS"/>
              </a:rPr>
              <a:t>First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105">
                <a:latin typeface="Trebuchet MS"/>
                <a:cs typeface="Trebuchet MS"/>
              </a:rPr>
              <a:t>all, </a:t>
            </a:r>
            <a:r>
              <a:rPr dirty="0" sz="1400" spc="10" i="1">
                <a:latin typeface="LM Sans 12"/>
                <a:cs typeface="LM Sans 12"/>
              </a:rPr>
              <a:t>z </a:t>
            </a:r>
            <a:r>
              <a:rPr dirty="0" sz="1400" spc="20" i="1">
                <a:latin typeface="LM Sans 12"/>
                <a:cs typeface="LM Sans 12"/>
              </a:rPr>
              <a:t>&lt;</a:t>
            </a:r>
            <a:r>
              <a:rPr dirty="0" sz="1400" spc="5" i="1">
                <a:latin typeface="LM Sans 12"/>
                <a:cs typeface="LM Sans 12"/>
              </a:rPr>
              <a:t> </a:t>
            </a:r>
            <a:r>
              <a:rPr dirty="0" sz="1400" spc="10" i="1">
                <a:latin typeface="LM Sans 12"/>
                <a:cs typeface="LM Sans 12"/>
              </a:rPr>
              <a:t>x</a:t>
            </a:r>
            <a:endParaRPr sz="1400">
              <a:latin typeface="LM Sans 12"/>
              <a:cs typeface="LM Sans 12"/>
            </a:endParaRPr>
          </a:p>
          <a:p>
            <a:pPr marL="12700" marR="5080">
              <a:lnSpc>
                <a:spcPct val="100800"/>
              </a:lnSpc>
              <a:spcBef>
                <a:spcPts val="300"/>
              </a:spcBef>
            </a:pPr>
            <a:r>
              <a:rPr dirty="0" sz="1400" spc="-75">
                <a:latin typeface="Trebuchet MS"/>
                <a:cs typeface="Trebuchet MS"/>
              </a:rPr>
              <a:t>Moreover,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105">
                <a:latin typeface="Trebuchet MS"/>
                <a:cs typeface="Trebuchet MS"/>
              </a:rPr>
              <a:t>prefix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35">
                <a:latin typeface="Trebuchet MS"/>
                <a:cs typeface="Trebuchet MS"/>
              </a:rPr>
              <a:t>IS </a:t>
            </a:r>
            <a:r>
              <a:rPr dirty="0" sz="1400" spc="-75">
                <a:latin typeface="Trebuchet MS"/>
                <a:cs typeface="Trebuchet MS"/>
              </a:rPr>
              <a:t>ending at </a:t>
            </a:r>
            <a:r>
              <a:rPr dirty="0" sz="1400" spc="10" i="1">
                <a:latin typeface="LM Sans 12"/>
                <a:cs typeface="LM Sans 12"/>
              </a:rPr>
              <a:t>z </a:t>
            </a:r>
            <a:r>
              <a:rPr dirty="0" sz="1400" spc="-65">
                <a:latin typeface="Trebuchet MS"/>
                <a:cs typeface="Trebuchet MS"/>
              </a:rPr>
              <a:t>must 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75">
                <a:latin typeface="Trebuchet MS"/>
                <a:cs typeface="Trebuchet MS"/>
              </a:rPr>
              <a:t>an </a:t>
            </a:r>
            <a:r>
              <a:rPr dirty="0" sz="1400" spc="-80">
                <a:latin typeface="Trebuchet MS"/>
                <a:cs typeface="Trebuchet MS"/>
              </a:rPr>
              <a:t>optimal </a:t>
            </a:r>
            <a:r>
              <a:rPr dirty="0" sz="1400" spc="35">
                <a:latin typeface="Trebuchet MS"/>
                <a:cs typeface="Trebuchet MS"/>
              </a:rPr>
              <a:t>IS </a:t>
            </a:r>
            <a:r>
              <a:rPr dirty="0" sz="1400" spc="-75">
                <a:latin typeface="Trebuchet MS"/>
                <a:cs typeface="Trebuchet MS"/>
              </a:rPr>
              <a:t>ending at </a:t>
            </a:r>
            <a:r>
              <a:rPr dirty="0" sz="1400" spc="10" i="1">
                <a:latin typeface="LM Sans 12"/>
                <a:cs typeface="LM Sans 12"/>
              </a:rPr>
              <a:t>z </a:t>
            </a:r>
            <a:r>
              <a:rPr dirty="0" sz="1400" spc="-65">
                <a:latin typeface="Trebuchet MS"/>
                <a:cs typeface="Trebuchet MS"/>
              </a:rPr>
              <a:t>as </a:t>
            </a:r>
            <a:r>
              <a:rPr dirty="0" sz="1400" spc="-95">
                <a:latin typeface="Trebuchet MS"/>
                <a:cs typeface="Trebuchet MS"/>
              </a:rPr>
              <a:t>otherwise the  </a:t>
            </a:r>
            <a:r>
              <a:rPr dirty="0" sz="1400" spc="-75">
                <a:latin typeface="Trebuchet MS"/>
                <a:cs typeface="Trebuchet MS"/>
              </a:rPr>
              <a:t>initial </a:t>
            </a:r>
            <a:r>
              <a:rPr dirty="0" sz="1400" spc="35">
                <a:latin typeface="Trebuchet MS"/>
                <a:cs typeface="Trebuchet MS"/>
              </a:rPr>
              <a:t>IS </a:t>
            </a:r>
            <a:r>
              <a:rPr dirty="0" sz="1400" spc="-90">
                <a:latin typeface="Trebuchet MS"/>
                <a:cs typeface="Trebuchet MS"/>
              </a:rPr>
              <a:t>would </a:t>
            </a:r>
            <a:r>
              <a:rPr dirty="0" sz="1400" spc="-70">
                <a:latin typeface="Trebuchet MS"/>
                <a:cs typeface="Trebuchet MS"/>
              </a:rPr>
              <a:t>not </a:t>
            </a:r>
            <a:r>
              <a:rPr dirty="0" sz="1400" spc="-100">
                <a:latin typeface="Trebuchet MS"/>
                <a:cs typeface="Trebuchet MS"/>
              </a:rPr>
              <a:t>be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optimal: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48640" y="197076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0" name="object 30"/>
          <p:cNvGrpSpPr/>
          <p:nvPr/>
        </p:nvGrpSpPr>
        <p:grpSpPr>
          <a:xfrm>
            <a:off x="862194" y="2665685"/>
            <a:ext cx="1458595" cy="198755"/>
            <a:chOff x="862194" y="2665685"/>
            <a:chExt cx="1458595" cy="198755"/>
          </a:xfrm>
        </p:grpSpPr>
        <p:sp>
          <p:nvSpPr>
            <p:cNvPr id="31" name="object 31"/>
            <p:cNvSpPr/>
            <p:nvPr/>
          </p:nvSpPr>
          <p:spPr>
            <a:xfrm>
              <a:off x="871401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51398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231408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411405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591402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771400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951397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131394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2311400" y="2674893"/>
            <a:ext cx="180340" cy="180340"/>
          </a:xfrm>
          <a:prstGeom prst="rect">
            <a:avLst/>
          </a:prstGeom>
          <a:solidFill>
            <a:srgbClr val="B0ACD5"/>
          </a:solidFill>
          <a:ln w="1800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ts val="1300"/>
              </a:lnSpc>
            </a:pPr>
            <a:r>
              <a:rPr dirty="0" sz="1400" spc="10" i="1">
                <a:latin typeface="LM Sans 12"/>
                <a:cs typeface="LM Sans 12"/>
              </a:rPr>
              <a:t>z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482193" y="2665685"/>
            <a:ext cx="378460" cy="198755"/>
            <a:chOff x="2482193" y="2665685"/>
            <a:chExt cx="378460" cy="198755"/>
          </a:xfrm>
        </p:grpSpPr>
        <p:sp>
          <p:nvSpPr>
            <p:cNvPr id="41" name="object 41"/>
            <p:cNvSpPr/>
            <p:nvPr/>
          </p:nvSpPr>
          <p:spPr>
            <a:xfrm>
              <a:off x="2491400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671398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2851397" y="2674893"/>
            <a:ext cx="180340" cy="180340"/>
          </a:xfrm>
          <a:prstGeom prst="rect">
            <a:avLst/>
          </a:prstGeom>
          <a:solidFill>
            <a:srgbClr val="B0ACD5"/>
          </a:solidFill>
          <a:ln w="1800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0640">
              <a:lnSpc>
                <a:spcPts val="1300"/>
              </a:lnSpc>
            </a:pPr>
            <a:r>
              <a:rPr dirty="0" sz="1400" spc="10" i="1">
                <a:latin typeface="LM Sans 12"/>
                <a:cs typeface="LM Sans 12"/>
              </a:rPr>
              <a:t>x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022392" y="2665893"/>
            <a:ext cx="1098550" cy="198120"/>
            <a:chOff x="3022392" y="2665893"/>
            <a:chExt cx="1098550" cy="198120"/>
          </a:xfrm>
        </p:grpSpPr>
        <p:sp>
          <p:nvSpPr>
            <p:cNvPr id="45" name="object 45"/>
            <p:cNvSpPr/>
            <p:nvPr/>
          </p:nvSpPr>
          <p:spPr>
            <a:xfrm>
              <a:off x="3031392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211402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391399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571396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751393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931390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/>
          <p:nvPr/>
        </p:nvSpPr>
        <p:spPr>
          <a:xfrm>
            <a:off x="1141387" y="2574941"/>
            <a:ext cx="1800225" cy="379095"/>
          </a:xfrm>
          <a:custGeom>
            <a:avLst/>
            <a:gdLst/>
            <a:ahLst/>
            <a:cxnLst/>
            <a:rect l="l" t="t" r="r" b="b"/>
            <a:pathLst>
              <a:path w="1800225" h="379094">
                <a:moveTo>
                  <a:pt x="0" y="90957"/>
                </a:moveTo>
                <a:lnTo>
                  <a:pt x="0" y="956"/>
                </a:lnTo>
                <a:lnTo>
                  <a:pt x="360009" y="956"/>
                </a:lnTo>
                <a:lnTo>
                  <a:pt x="360009" y="90957"/>
                </a:lnTo>
              </a:path>
              <a:path w="1800225" h="379094">
                <a:moveTo>
                  <a:pt x="360009" y="90957"/>
                </a:moveTo>
                <a:lnTo>
                  <a:pt x="360009" y="956"/>
                </a:lnTo>
                <a:lnTo>
                  <a:pt x="900013" y="956"/>
                </a:lnTo>
                <a:lnTo>
                  <a:pt x="900013" y="90957"/>
                </a:lnTo>
              </a:path>
              <a:path w="1800225" h="379094">
                <a:moveTo>
                  <a:pt x="900013" y="90957"/>
                </a:moveTo>
                <a:lnTo>
                  <a:pt x="900013" y="956"/>
                </a:lnTo>
                <a:lnTo>
                  <a:pt x="1260017" y="0"/>
                </a:lnTo>
                <a:lnTo>
                  <a:pt x="1260017" y="90001"/>
                </a:lnTo>
              </a:path>
              <a:path w="1800225" h="379094">
                <a:moveTo>
                  <a:pt x="1260017" y="90001"/>
                </a:moveTo>
                <a:lnTo>
                  <a:pt x="1260017" y="0"/>
                </a:lnTo>
                <a:lnTo>
                  <a:pt x="1800023" y="0"/>
                </a:lnTo>
                <a:lnTo>
                  <a:pt x="1800023" y="90001"/>
                </a:lnTo>
              </a:path>
              <a:path w="1800225" h="379094">
                <a:moveTo>
                  <a:pt x="180007" y="288959"/>
                </a:moveTo>
                <a:lnTo>
                  <a:pt x="180007" y="378960"/>
                </a:lnTo>
                <a:lnTo>
                  <a:pt x="540010" y="378960"/>
                </a:lnTo>
                <a:lnTo>
                  <a:pt x="540010" y="288959"/>
                </a:lnTo>
              </a:path>
              <a:path w="1800225" h="379094">
                <a:moveTo>
                  <a:pt x="540010" y="288959"/>
                </a:moveTo>
                <a:lnTo>
                  <a:pt x="540010" y="378960"/>
                </a:lnTo>
                <a:lnTo>
                  <a:pt x="720012" y="378960"/>
                </a:lnTo>
                <a:lnTo>
                  <a:pt x="720012" y="288959"/>
                </a:lnTo>
              </a:path>
              <a:path w="1800225" h="379094">
                <a:moveTo>
                  <a:pt x="720012" y="288959"/>
                </a:moveTo>
                <a:lnTo>
                  <a:pt x="720012" y="378960"/>
                </a:lnTo>
                <a:lnTo>
                  <a:pt x="1080015" y="378960"/>
                </a:lnTo>
                <a:lnTo>
                  <a:pt x="1080015" y="288959"/>
                </a:lnTo>
              </a:path>
              <a:path w="1800225" h="379094">
                <a:moveTo>
                  <a:pt x="1080015" y="288959"/>
                </a:moveTo>
                <a:lnTo>
                  <a:pt x="1080015" y="378960"/>
                </a:lnTo>
                <a:lnTo>
                  <a:pt x="1260017" y="378004"/>
                </a:lnTo>
                <a:lnTo>
                  <a:pt x="1260017" y="288002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796" y="58134"/>
            <a:ext cx="31388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14">
                <a:solidFill>
                  <a:srgbClr val="3333B2"/>
                </a:solidFill>
              </a:rPr>
              <a:t>Analyzing </a:t>
            </a:r>
            <a:r>
              <a:rPr dirty="0" sz="2050" spc="-150">
                <a:solidFill>
                  <a:srgbClr val="3333B2"/>
                </a:solidFill>
              </a:rPr>
              <a:t>an </a:t>
            </a:r>
            <a:r>
              <a:rPr dirty="0" sz="2050" spc="-130">
                <a:solidFill>
                  <a:srgbClr val="3333B2"/>
                </a:solidFill>
              </a:rPr>
              <a:t>Optimal</a:t>
            </a:r>
            <a:r>
              <a:rPr dirty="0" sz="2050" spc="-155">
                <a:solidFill>
                  <a:srgbClr val="3333B2"/>
                </a:solidFill>
              </a:rPr>
              <a:t> </a:t>
            </a:r>
            <a:r>
              <a:rPr dirty="0" sz="2050" spc="-114">
                <a:solidFill>
                  <a:srgbClr val="3333B2"/>
                </a:solidFill>
              </a:rPr>
              <a:t>Solution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62805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512112"/>
            <a:ext cx="3053080" cy="674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70">
                <a:latin typeface="Trebuchet MS"/>
                <a:cs typeface="Trebuchet MS"/>
              </a:rPr>
              <a:t>Consider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0">
                <a:latin typeface="Trebuchet MS"/>
                <a:cs typeface="Trebuchet MS"/>
              </a:rPr>
              <a:t>last </a:t>
            </a:r>
            <a:r>
              <a:rPr dirty="0" sz="1400" spc="-110">
                <a:latin typeface="Trebuchet MS"/>
                <a:cs typeface="Trebuchet MS"/>
              </a:rPr>
              <a:t>element </a:t>
            </a:r>
            <a:r>
              <a:rPr dirty="0" sz="1400" spc="10" i="1">
                <a:latin typeface="LM Sans 12"/>
                <a:cs typeface="LM Sans 12"/>
              </a:rPr>
              <a:t>x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75">
                <a:latin typeface="Trebuchet MS"/>
                <a:cs typeface="Trebuchet MS"/>
              </a:rPr>
              <a:t>an optimal  increasing </a:t>
            </a:r>
            <a:r>
              <a:rPr dirty="0" sz="1400" spc="-90">
                <a:latin typeface="Trebuchet MS"/>
                <a:cs typeface="Trebuchet MS"/>
              </a:rPr>
              <a:t>subsequence </a:t>
            </a:r>
            <a:r>
              <a:rPr dirty="0" sz="1400" spc="-75">
                <a:latin typeface="Trebuchet MS"/>
                <a:cs typeface="Trebuchet MS"/>
              </a:rPr>
              <a:t>and </a:t>
            </a:r>
            <a:r>
              <a:rPr dirty="0" sz="1400" spc="-60">
                <a:latin typeface="Trebuchet MS"/>
                <a:cs typeface="Trebuchet MS"/>
              </a:rPr>
              <a:t>its </a:t>
            </a:r>
            <a:r>
              <a:rPr dirty="0" sz="1400" spc="-85">
                <a:latin typeface="Trebuchet MS"/>
                <a:cs typeface="Trebuchet MS"/>
              </a:rPr>
              <a:t>previous  </a:t>
            </a:r>
            <a:r>
              <a:rPr dirty="0" sz="1400" spc="-110">
                <a:latin typeface="Trebuchet MS"/>
                <a:cs typeface="Trebuchet MS"/>
              </a:rPr>
              <a:t>element </a:t>
            </a:r>
            <a:r>
              <a:rPr dirty="0" sz="1400" spc="10" i="1">
                <a:latin typeface="LM Sans 12"/>
                <a:cs typeface="LM Sans 12"/>
              </a:rPr>
              <a:t>z</a:t>
            </a:r>
            <a:r>
              <a:rPr dirty="0" sz="1400" spc="-195" i="1">
                <a:latin typeface="LM Sans 12"/>
                <a:cs typeface="LM Sans 12"/>
              </a:rPr>
              <a:t> </a:t>
            </a:r>
            <a:r>
              <a:rPr dirty="0" sz="1400" spc="-135"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62194" y="1287545"/>
            <a:ext cx="1458595" cy="198755"/>
            <a:chOff x="862194" y="1287545"/>
            <a:chExt cx="1458595" cy="198755"/>
          </a:xfrm>
        </p:grpSpPr>
        <p:sp>
          <p:nvSpPr>
            <p:cNvPr id="6" name="object 6"/>
            <p:cNvSpPr/>
            <p:nvPr/>
          </p:nvSpPr>
          <p:spPr>
            <a:xfrm>
              <a:off x="871401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51398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31408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11405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91402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71400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51397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31394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311400" y="1296752"/>
            <a:ext cx="180340" cy="180340"/>
          </a:xfrm>
          <a:prstGeom prst="rect">
            <a:avLst/>
          </a:prstGeom>
          <a:solidFill>
            <a:srgbClr val="B0ACD5"/>
          </a:solidFill>
          <a:ln w="1800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ts val="1300"/>
              </a:lnSpc>
            </a:pPr>
            <a:r>
              <a:rPr dirty="0" sz="1400" spc="10" i="1">
                <a:latin typeface="LM Sans 12"/>
                <a:cs typeface="LM Sans 12"/>
              </a:rPr>
              <a:t>z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82193" y="1287545"/>
            <a:ext cx="378460" cy="198755"/>
            <a:chOff x="2482193" y="1287545"/>
            <a:chExt cx="378460" cy="198755"/>
          </a:xfrm>
        </p:grpSpPr>
        <p:sp>
          <p:nvSpPr>
            <p:cNvPr id="16" name="object 16"/>
            <p:cNvSpPr/>
            <p:nvPr/>
          </p:nvSpPr>
          <p:spPr>
            <a:xfrm>
              <a:off x="2491400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671398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851397" y="1296752"/>
            <a:ext cx="180340" cy="180340"/>
          </a:xfrm>
          <a:prstGeom prst="rect">
            <a:avLst/>
          </a:prstGeom>
          <a:solidFill>
            <a:srgbClr val="B0ACD5"/>
          </a:solidFill>
          <a:ln w="1800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0640">
              <a:lnSpc>
                <a:spcPts val="1300"/>
              </a:lnSpc>
            </a:pPr>
            <a:r>
              <a:rPr dirty="0" sz="1400" spc="10" i="1">
                <a:latin typeface="LM Sans 12"/>
                <a:cs typeface="LM Sans 12"/>
              </a:rPr>
              <a:t>x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22392" y="1287752"/>
            <a:ext cx="1098550" cy="198120"/>
            <a:chOff x="3022392" y="1287752"/>
            <a:chExt cx="1098550" cy="198120"/>
          </a:xfrm>
        </p:grpSpPr>
        <p:sp>
          <p:nvSpPr>
            <p:cNvPr id="20" name="object 20"/>
            <p:cNvSpPr/>
            <p:nvPr/>
          </p:nvSpPr>
          <p:spPr>
            <a:xfrm>
              <a:off x="3031392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211402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391399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571396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751393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931390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/>
          <p:nvPr/>
        </p:nvSpPr>
        <p:spPr>
          <a:xfrm>
            <a:off x="1141387" y="1196801"/>
            <a:ext cx="1800225" cy="91440"/>
          </a:xfrm>
          <a:custGeom>
            <a:avLst/>
            <a:gdLst/>
            <a:ahLst/>
            <a:cxnLst/>
            <a:rect l="l" t="t" r="r" b="b"/>
            <a:pathLst>
              <a:path w="1800225" h="91440">
                <a:moveTo>
                  <a:pt x="0" y="90957"/>
                </a:moveTo>
                <a:lnTo>
                  <a:pt x="0" y="956"/>
                </a:lnTo>
                <a:lnTo>
                  <a:pt x="360009" y="956"/>
                </a:lnTo>
                <a:lnTo>
                  <a:pt x="360009" y="90957"/>
                </a:lnTo>
              </a:path>
              <a:path w="1800225" h="91440">
                <a:moveTo>
                  <a:pt x="360009" y="90957"/>
                </a:moveTo>
                <a:lnTo>
                  <a:pt x="360009" y="956"/>
                </a:lnTo>
                <a:lnTo>
                  <a:pt x="900013" y="956"/>
                </a:lnTo>
                <a:lnTo>
                  <a:pt x="900013" y="90957"/>
                </a:lnTo>
              </a:path>
              <a:path w="1800225" h="91440">
                <a:moveTo>
                  <a:pt x="900013" y="90957"/>
                </a:moveTo>
                <a:lnTo>
                  <a:pt x="900013" y="956"/>
                </a:lnTo>
                <a:lnTo>
                  <a:pt x="1260017" y="0"/>
                </a:lnTo>
                <a:lnTo>
                  <a:pt x="1260017" y="90001"/>
                </a:lnTo>
              </a:path>
              <a:path w="1800225" h="91440">
                <a:moveTo>
                  <a:pt x="1260017" y="90001"/>
                </a:moveTo>
                <a:lnTo>
                  <a:pt x="1260017" y="0"/>
                </a:lnTo>
                <a:lnTo>
                  <a:pt x="1800023" y="0"/>
                </a:lnTo>
                <a:lnTo>
                  <a:pt x="1800023" y="90001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8640" y="171771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04100" y="1567360"/>
            <a:ext cx="3475990" cy="96202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400" spc="-45">
                <a:latin typeface="Trebuchet MS"/>
                <a:cs typeface="Trebuchet MS"/>
              </a:rPr>
              <a:t>First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105">
                <a:latin typeface="Trebuchet MS"/>
                <a:cs typeface="Trebuchet MS"/>
              </a:rPr>
              <a:t>all, </a:t>
            </a:r>
            <a:r>
              <a:rPr dirty="0" sz="1400" spc="10" i="1">
                <a:latin typeface="LM Sans 12"/>
                <a:cs typeface="LM Sans 12"/>
              </a:rPr>
              <a:t>z </a:t>
            </a:r>
            <a:r>
              <a:rPr dirty="0" sz="1400" spc="20" i="1">
                <a:latin typeface="LM Sans 12"/>
                <a:cs typeface="LM Sans 12"/>
              </a:rPr>
              <a:t>&lt;</a:t>
            </a:r>
            <a:r>
              <a:rPr dirty="0" sz="1400" spc="5" i="1">
                <a:latin typeface="LM Sans 12"/>
                <a:cs typeface="LM Sans 12"/>
              </a:rPr>
              <a:t> </a:t>
            </a:r>
            <a:r>
              <a:rPr dirty="0" sz="1400" spc="10" i="1">
                <a:latin typeface="LM Sans 12"/>
                <a:cs typeface="LM Sans 12"/>
              </a:rPr>
              <a:t>x</a:t>
            </a:r>
            <a:endParaRPr sz="1400">
              <a:latin typeface="LM Sans 12"/>
              <a:cs typeface="LM Sans 12"/>
            </a:endParaRPr>
          </a:p>
          <a:p>
            <a:pPr marL="12700" marR="5080">
              <a:lnSpc>
                <a:spcPct val="100800"/>
              </a:lnSpc>
              <a:spcBef>
                <a:spcPts val="300"/>
              </a:spcBef>
            </a:pPr>
            <a:r>
              <a:rPr dirty="0" sz="1400" spc="-75">
                <a:latin typeface="Trebuchet MS"/>
                <a:cs typeface="Trebuchet MS"/>
              </a:rPr>
              <a:t>Moreover,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105">
                <a:latin typeface="Trebuchet MS"/>
                <a:cs typeface="Trebuchet MS"/>
              </a:rPr>
              <a:t>prefix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35">
                <a:latin typeface="Trebuchet MS"/>
                <a:cs typeface="Trebuchet MS"/>
              </a:rPr>
              <a:t>IS </a:t>
            </a:r>
            <a:r>
              <a:rPr dirty="0" sz="1400" spc="-75">
                <a:latin typeface="Trebuchet MS"/>
                <a:cs typeface="Trebuchet MS"/>
              </a:rPr>
              <a:t>ending at </a:t>
            </a:r>
            <a:r>
              <a:rPr dirty="0" sz="1400" spc="10" i="1">
                <a:latin typeface="LM Sans 12"/>
                <a:cs typeface="LM Sans 12"/>
              </a:rPr>
              <a:t>z </a:t>
            </a:r>
            <a:r>
              <a:rPr dirty="0" sz="1400" spc="-65">
                <a:latin typeface="Trebuchet MS"/>
                <a:cs typeface="Trebuchet MS"/>
              </a:rPr>
              <a:t>must 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75">
                <a:latin typeface="Trebuchet MS"/>
                <a:cs typeface="Trebuchet MS"/>
              </a:rPr>
              <a:t>an </a:t>
            </a:r>
            <a:r>
              <a:rPr dirty="0" sz="1400" spc="-80">
                <a:latin typeface="Trebuchet MS"/>
                <a:cs typeface="Trebuchet MS"/>
              </a:rPr>
              <a:t>optimal </a:t>
            </a:r>
            <a:r>
              <a:rPr dirty="0" sz="1400" spc="35">
                <a:latin typeface="Trebuchet MS"/>
                <a:cs typeface="Trebuchet MS"/>
              </a:rPr>
              <a:t>IS </a:t>
            </a:r>
            <a:r>
              <a:rPr dirty="0" sz="1400" spc="-75">
                <a:latin typeface="Trebuchet MS"/>
                <a:cs typeface="Trebuchet MS"/>
              </a:rPr>
              <a:t>ending at </a:t>
            </a:r>
            <a:r>
              <a:rPr dirty="0" sz="1400" spc="10" i="1">
                <a:latin typeface="LM Sans 12"/>
                <a:cs typeface="LM Sans 12"/>
              </a:rPr>
              <a:t>z </a:t>
            </a:r>
            <a:r>
              <a:rPr dirty="0" sz="1400" spc="-65">
                <a:latin typeface="Trebuchet MS"/>
                <a:cs typeface="Trebuchet MS"/>
              </a:rPr>
              <a:t>as </a:t>
            </a:r>
            <a:r>
              <a:rPr dirty="0" sz="1400" spc="-95">
                <a:latin typeface="Trebuchet MS"/>
                <a:cs typeface="Trebuchet MS"/>
              </a:rPr>
              <a:t>otherwise the  </a:t>
            </a:r>
            <a:r>
              <a:rPr dirty="0" sz="1400" spc="-75">
                <a:latin typeface="Trebuchet MS"/>
                <a:cs typeface="Trebuchet MS"/>
              </a:rPr>
              <a:t>initial </a:t>
            </a:r>
            <a:r>
              <a:rPr dirty="0" sz="1400" spc="35">
                <a:latin typeface="Trebuchet MS"/>
                <a:cs typeface="Trebuchet MS"/>
              </a:rPr>
              <a:t>IS </a:t>
            </a:r>
            <a:r>
              <a:rPr dirty="0" sz="1400" spc="-90">
                <a:latin typeface="Trebuchet MS"/>
                <a:cs typeface="Trebuchet MS"/>
              </a:rPr>
              <a:t>would </a:t>
            </a:r>
            <a:r>
              <a:rPr dirty="0" sz="1400" spc="-70">
                <a:latin typeface="Trebuchet MS"/>
                <a:cs typeface="Trebuchet MS"/>
              </a:rPr>
              <a:t>not </a:t>
            </a:r>
            <a:r>
              <a:rPr dirty="0" sz="1400" spc="-100">
                <a:latin typeface="Trebuchet MS"/>
                <a:cs typeface="Trebuchet MS"/>
              </a:rPr>
              <a:t>be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optimal: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48640" y="197076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0" name="object 30"/>
          <p:cNvGrpSpPr/>
          <p:nvPr/>
        </p:nvGrpSpPr>
        <p:grpSpPr>
          <a:xfrm>
            <a:off x="862194" y="2665685"/>
            <a:ext cx="1458595" cy="198755"/>
            <a:chOff x="862194" y="2665685"/>
            <a:chExt cx="1458595" cy="198755"/>
          </a:xfrm>
        </p:grpSpPr>
        <p:sp>
          <p:nvSpPr>
            <p:cNvPr id="31" name="object 31"/>
            <p:cNvSpPr/>
            <p:nvPr/>
          </p:nvSpPr>
          <p:spPr>
            <a:xfrm>
              <a:off x="871401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51398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231408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411405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591402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771400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951397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131394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2311400" y="2674893"/>
            <a:ext cx="180340" cy="180340"/>
          </a:xfrm>
          <a:prstGeom prst="rect">
            <a:avLst/>
          </a:prstGeom>
          <a:solidFill>
            <a:srgbClr val="B0ACD5"/>
          </a:solidFill>
          <a:ln w="1800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ts val="1300"/>
              </a:lnSpc>
            </a:pPr>
            <a:r>
              <a:rPr dirty="0" sz="1400" spc="10" i="1">
                <a:latin typeface="LM Sans 12"/>
                <a:cs typeface="LM Sans 12"/>
              </a:rPr>
              <a:t>z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482193" y="2665685"/>
            <a:ext cx="378460" cy="198755"/>
            <a:chOff x="2482193" y="2665685"/>
            <a:chExt cx="378460" cy="198755"/>
          </a:xfrm>
        </p:grpSpPr>
        <p:sp>
          <p:nvSpPr>
            <p:cNvPr id="41" name="object 41"/>
            <p:cNvSpPr/>
            <p:nvPr/>
          </p:nvSpPr>
          <p:spPr>
            <a:xfrm>
              <a:off x="2491400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671398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2851397" y="2674893"/>
            <a:ext cx="180340" cy="180340"/>
          </a:xfrm>
          <a:prstGeom prst="rect">
            <a:avLst/>
          </a:prstGeom>
          <a:solidFill>
            <a:srgbClr val="B0ACD5"/>
          </a:solidFill>
          <a:ln w="1800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0640">
              <a:lnSpc>
                <a:spcPts val="1300"/>
              </a:lnSpc>
            </a:pPr>
            <a:r>
              <a:rPr dirty="0" sz="1400" spc="10" i="1">
                <a:latin typeface="LM Sans 12"/>
                <a:cs typeface="LM Sans 12"/>
              </a:rPr>
              <a:t>x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022392" y="2665893"/>
            <a:ext cx="1098550" cy="198120"/>
            <a:chOff x="3022392" y="2665893"/>
            <a:chExt cx="1098550" cy="198120"/>
          </a:xfrm>
        </p:grpSpPr>
        <p:sp>
          <p:nvSpPr>
            <p:cNvPr id="45" name="object 45"/>
            <p:cNvSpPr/>
            <p:nvPr/>
          </p:nvSpPr>
          <p:spPr>
            <a:xfrm>
              <a:off x="3031392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211402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391399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571396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751393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931390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1" name="object 51"/>
          <p:cNvGrpSpPr/>
          <p:nvPr/>
        </p:nvGrpSpPr>
        <p:grpSpPr>
          <a:xfrm>
            <a:off x="1132387" y="2565941"/>
            <a:ext cx="1818639" cy="397510"/>
            <a:chOff x="1132387" y="2565941"/>
            <a:chExt cx="1818639" cy="397510"/>
          </a:xfrm>
        </p:grpSpPr>
        <p:sp>
          <p:nvSpPr>
            <p:cNvPr id="52" name="object 52"/>
            <p:cNvSpPr/>
            <p:nvPr/>
          </p:nvSpPr>
          <p:spPr>
            <a:xfrm>
              <a:off x="1141387" y="2574941"/>
              <a:ext cx="1800225" cy="379095"/>
            </a:xfrm>
            <a:custGeom>
              <a:avLst/>
              <a:gdLst/>
              <a:ahLst/>
              <a:cxnLst/>
              <a:rect l="l" t="t" r="r" b="b"/>
              <a:pathLst>
                <a:path w="1800225" h="379094">
                  <a:moveTo>
                    <a:pt x="0" y="90957"/>
                  </a:moveTo>
                  <a:lnTo>
                    <a:pt x="0" y="956"/>
                  </a:lnTo>
                  <a:lnTo>
                    <a:pt x="360009" y="956"/>
                  </a:lnTo>
                  <a:lnTo>
                    <a:pt x="360009" y="90957"/>
                  </a:lnTo>
                </a:path>
                <a:path w="1800225" h="379094">
                  <a:moveTo>
                    <a:pt x="360009" y="90957"/>
                  </a:moveTo>
                  <a:lnTo>
                    <a:pt x="360009" y="956"/>
                  </a:lnTo>
                  <a:lnTo>
                    <a:pt x="900013" y="956"/>
                  </a:lnTo>
                  <a:lnTo>
                    <a:pt x="900013" y="90957"/>
                  </a:lnTo>
                </a:path>
                <a:path w="1800225" h="379094">
                  <a:moveTo>
                    <a:pt x="900013" y="90957"/>
                  </a:moveTo>
                  <a:lnTo>
                    <a:pt x="900013" y="956"/>
                  </a:lnTo>
                  <a:lnTo>
                    <a:pt x="1260017" y="0"/>
                  </a:lnTo>
                  <a:lnTo>
                    <a:pt x="1260017" y="90001"/>
                  </a:lnTo>
                </a:path>
                <a:path w="1800225" h="379094">
                  <a:moveTo>
                    <a:pt x="1260017" y="90001"/>
                  </a:moveTo>
                  <a:lnTo>
                    <a:pt x="1260017" y="0"/>
                  </a:lnTo>
                  <a:lnTo>
                    <a:pt x="1800023" y="0"/>
                  </a:lnTo>
                  <a:lnTo>
                    <a:pt x="1800023" y="90001"/>
                  </a:lnTo>
                </a:path>
                <a:path w="1800225" h="379094">
                  <a:moveTo>
                    <a:pt x="180007" y="288959"/>
                  </a:moveTo>
                  <a:lnTo>
                    <a:pt x="180007" y="378960"/>
                  </a:lnTo>
                  <a:lnTo>
                    <a:pt x="540010" y="378960"/>
                  </a:lnTo>
                  <a:lnTo>
                    <a:pt x="540010" y="288959"/>
                  </a:lnTo>
                </a:path>
                <a:path w="1800225" h="379094">
                  <a:moveTo>
                    <a:pt x="540010" y="288959"/>
                  </a:moveTo>
                  <a:lnTo>
                    <a:pt x="540010" y="378960"/>
                  </a:lnTo>
                  <a:lnTo>
                    <a:pt x="720012" y="378960"/>
                  </a:lnTo>
                  <a:lnTo>
                    <a:pt x="720012" y="288959"/>
                  </a:lnTo>
                </a:path>
                <a:path w="1800225" h="379094">
                  <a:moveTo>
                    <a:pt x="720012" y="288959"/>
                  </a:moveTo>
                  <a:lnTo>
                    <a:pt x="720012" y="378960"/>
                  </a:lnTo>
                  <a:lnTo>
                    <a:pt x="1080015" y="378960"/>
                  </a:lnTo>
                  <a:lnTo>
                    <a:pt x="1080015" y="288959"/>
                  </a:lnTo>
                </a:path>
                <a:path w="1800225" h="379094">
                  <a:moveTo>
                    <a:pt x="1080015" y="288959"/>
                  </a:moveTo>
                  <a:lnTo>
                    <a:pt x="1080015" y="378960"/>
                  </a:lnTo>
                  <a:lnTo>
                    <a:pt x="1260017" y="378004"/>
                  </a:lnTo>
                  <a:lnTo>
                    <a:pt x="1260017" y="28800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321394" y="2862944"/>
              <a:ext cx="1620520" cy="91440"/>
            </a:xfrm>
            <a:custGeom>
              <a:avLst/>
              <a:gdLst/>
              <a:ahLst/>
              <a:cxnLst/>
              <a:rect l="l" t="t" r="r" b="b"/>
              <a:pathLst>
                <a:path w="1620520" h="91439">
                  <a:moveTo>
                    <a:pt x="0" y="956"/>
                  </a:moveTo>
                  <a:lnTo>
                    <a:pt x="0" y="90957"/>
                  </a:lnTo>
                  <a:lnTo>
                    <a:pt x="360003" y="90957"/>
                  </a:lnTo>
                  <a:lnTo>
                    <a:pt x="360003" y="956"/>
                  </a:lnTo>
                </a:path>
                <a:path w="1620520" h="91439">
                  <a:moveTo>
                    <a:pt x="360003" y="956"/>
                  </a:moveTo>
                  <a:lnTo>
                    <a:pt x="360003" y="90957"/>
                  </a:lnTo>
                  <a:lnTo>
                    <a:pt x="540005" y="90957"/>
                  </a:lnTo>
                  <a:lnTo>
                    <a:pt x="540005" y="956"/>
                  </a:lnTo>
                </a:path>
                <a:path w="1620520" h="91439">
                  <a:moveTo>
                    <a:pt x="540005" y="956"/>
                  </a:moveTo>
                  <a:lnTo>
                    <a:pt x="540005" y="90957"/>
                  </a:lnTo>
                  <a:lnTo>
                    <a:pt x="900008" y="90957"/>
                  </a:lnTo>
                  <a:lnTo>
                    <a:pt x="900008" y="956"/>
                  </a:lnTo>
                </a:path>
                <a:path w="1620520" h="91439">
                  <a:moveTo>
                    <a:pt x="900008" y="956"/>
                  </a:moveTo>
                  <a:lnTo>
                    <a:pt x="900008" y="90957"/>
                  </a:lnTo>
                  <a:lnTo>
                    <a:pt x="1080010" y="90001"/>
                  </a:lnTo>
                  <a:lnTo>
                    <a:pt x="1080010" y="0"/>
                  </a:lnTo>
                </a:path>
                <a:path w="1620520" h="91439">
                  <a:moveTo>
                    <a:pt x="1080010" y="0"/>
                  </a:moveTo>
                  <a:lnTo>
                    <a:pt x="1080010" y="90001"/>
                  </a:lnTo>
                  <a:lnTo>
                    <a:pt x="1620015" y="90001"/>
                  </a:lnTo>
                  <a:lnTo>
                    <a:pt x="1620015" y="0"/>
                  </a:lnTo>
                </a:path>
              </a:pathLst>
            </a:custGeom>
            <a:ln w="179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796" y="58134"/>
            <a:ext cx="31388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14">
                <a:solidFill>
                  <a:srgbClr val="3333B2"/>
                </a:solidFill>
              </a:rPr>
              <a:t>Analyzing </a:t>
            </a:r>
            <a:r>
              <a:rPr dirty="0" sz="2050" spc="-150">
                <a:solidFill>
                  <a:srgbClr val="3333B2"/>
                </a:solidFill>
              </a:rPr>
              <a:t>an </a:t>
            </a:r>
            <a:r>
              <a:rPr dirty="0" sz="2050" spc="-130">
                <a:solidFill>
                  <a:srgbClr val="3333B2"/>
                </a:solidFill>
              </a:rPr>
              <a:t>Optimal</a:t>
            </a:r>
            <a:r>
              <a:rPr dirty="0" sz="2050" spc="-155">
                <a:solidFill>
                  <a:srgbClr val="3333B2"/>
                </a:solidFill>
              </a:rPr>
              <a:t> </a:t>
            </a:r>
            <a:r>
              <a:rPr dirty="0" sz="2050" spc="-114">
                <a:solidFill>
                  <a:srgbClr val="3333B2"/>
                </a:solidFill>
              </a:rPr>
              <a:t>Solution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62805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512112"/>
            <a:ext cx="3053080" cy="674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70">
                <a:latin typeface="Trebuchet MS"/>
                <a:cs typeface="Trebuchet MS"/>
              </a:rPr>
              <a:t>Consider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0">
                <a:latin typeface="Trebuchet MS"/>
                <a:cs typeface="Trebuchet MS"/>
              </a:rPr>
              <a:t>last </a:t>
            </a:r>
            <a:r>
              <a:rPr dirty="0" sz="1400" spc="-110">
                <a:latin typeface="Trebuchet MS"/>
                <a:cs typeface="Trebuchet MS"/>
              </a:rPr>
              <a:t>element </a:t>
            </a:r>
            <a:r>
              <a:rPr dirty="0" sz="1400" spc="10" i="1">
                <a:latin typeface="LM Sans 12"/>
                <a:cs typeface="LM Sans 12"/>
              </a:rPr>
              <a:t>x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75">
                <a:latin typeface="Trebuchet MS"/>
                <a:cs typeface="Trebuchet MS"/>
              </a:rPr>
              <a:t>an optimal  increasing </a:t>
            </a:r>
            <a:r>
              <a:rPr dirty="0" sz="1400" spc="-90">
                <a:latin typeface="Trebuchet MS"/>
                <a:cs typeface="Trebuchet MS"/>
              </a:rPr>
              <a:t>subsequence </a:t>
            </a:r>
            <a:r>
              <a:rPr dirty="0" sz="1400" spc="-75">
                <a:latin typeface="Trebuchet MS"/>
                <a:cs typeface="Trebuchet MS"/>
              </a:rPr>
              <a:t>and </a:t>
            </a:r>
            <a:r>
              <a:rPr dirty="0" sz="1400" spc="-60">
                <a:latin typeface="Trebuchet MS"/>
                <a:cs typeface="Trebuchet MS"/>
              </a:rPr>
              <a:t>its </a:t>
            </a:r>
            <a:r>
              <a:rPr dirty="0" sz="1400" spc="-85">
                <a:latin typeface="Trebuchet MS"/>
                <a:cs typeface="Trebuchet MS"/>
              </a:rPr>
              <a:t>previous  </a:t>
            </a:r>
            <a:r>
              <a:rPr dirty="0" sz="1400" spc="-110">
                <a:latin typeface="Trebuchet MS"/>
                <a:cs typeface="Trebuchet MS"/>
              </a:rPr>
              <a:t>element </a:t>
            </a:r>
            <a:r>
              <a:rPr dirty="0" sz="1400" spc="10" i="1">
                <a:latin typeface="LM Sans 12"/>
                <a:cs typeface="LM Sans 12"/>
              </a:rPr>
              <a:t>z</a:t>
            </a:r>
            <a:r>
              <a:rPr dirty="0" sz="1400" spc="-195" i="1">
                <a:latin typeface="LM Sans 12"/>
                <a:cs typeface="LM Sans 12"/>
              </a:rPr>
              <a:t> </a:t>
            </a:r>
            <a:r>
              <a:rPr dirty="0" sz="1400" spc="-135"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62194" y="1287545"/>
            <a:ext cx="1458595" cy="198755"/>
            <a:chOff x="862194" y="1287545"/>
            <a:chExt cx="1458595" cy="198755"/>
          </a:xfrm>
        </p:grpSpPr>
        <p:sp>
          <p:nvSpPr>
            <p:cNvPr id="6" name="object 6"/>
            <p:cNvSpPr/>
            <p:nvPr/>
          </p:nvSpPr>
          <p:spPr>
            <a:xfrm>
              <a:off x="871401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51398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31408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11405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91402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71400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51397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31394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311400" y="1296752"/>
            <a:ext cx="180340" cy="180340"/>
          </a:xfrm>
          <a:prstGeom prst="rect">
            <a:avLst/>
          </a:prstGeom>
          <a:solidFill>
            <a:srgbClr val="B0ACD5"/>
          </a:solidFill>
          <a:ln w="1800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ts val="1300"/>
              </a:lnSpc>
            </a:pPr>
            <a:r>
              <a:rPr dirty="0" sz="1400" spc="10" i="1">
                <a:latin typeface="LM Sans 12"/>
                <a:cs typeface="LM Sans 12"/>
              </a:rPr>
              <a:t>z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82193" y="1287545"/>
            <a:ext cx="378460" cy="198755"/>
            <a:chOff x="2482193" y="1287545"/>
            <a:chExt cx="378460" cy="198755"/>
          </a:xfrm>
        </p:grpSpPr>
        <p:sp>
          <p:nvSpPr>
            <p:cNvPr id="16" name="object 16"/>
            <p:cNvSpPr/>
            <p:nvPr/>
          </p:nvSpPr>
          <p:spPr>
            <a:xfrm>
              <a:off x="2491400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671398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851397" y="1296752"/>
            <a:ext cx="180340" cy="180340"/>
          </a:xfrm>
          <a:prstGeom prst="rect">
            <a:avLst/>
          </a:prstGeom>
          <a:solidFill>
            <a:srgbClr val="B0ACD5"/>
          </a:solidFill>
          <a:ln w="1800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0640">
              <a:lnSpc>
                <a:spcPts val="1300"/>
              </a:lnSpc>
            </a:pPr>
            <a:r>
              <a:rPr dirty="0" sz="1400" spc="10" i="1">
                <a:latin typeface="LM Sans 12"/>
                <a:cs typeface="LM Sans 12"/>
              </a:rPr>
              <a:t>x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22392" y="1287752"/>
            <a:ext cx="1098550" cy="198120"/>
            <a:chOff x="3022392" y="1287752"/>
            <a:chExt cx="1098550" cy="198120"/>
          </a:xfrm>
        </p:grpSpPr>
        <p:sp>
          <p:nvSpPr>
            <p:cNvPr id="20" name="object 20"/>
            <p:cNvSpPr/>
            <p:nvPr/>
          </p:nvSpPr>
          <p:spPr>
            <a:xfrm>
              <a:off x="3031392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211402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391399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571396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751393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931390" y="129675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/>
          <p:nvPr/>
        </p:nvSpPr>
        <p:spPr>
          <a:xfrm>
            <a:off x="1141387" y="1196801"/>
            <a:ext cx="1800225" cy="91440"/>
          </a:xfrm>
          <a:custGeom>
            <a:avLst/>
            <a:gdLst/>
            <a:ahLst/>
            <a:cxnLst/>
            <a:rect l="l" t="t" r="r" b="b"/>
            <a:pathLst>
              <a:path w="1800225" h="91440">
                <a:moveTo>
                  <a:pt x="0" y="90957"/>
                </a:moveTo>
                <a:lnTo>
                  <a:pt x="0" y="956"/>
                </a:lnTo>
                <a:lnTo>
                  <a:pt x="360009" y="956"/>
                </a:lnTo>
                <a:lnTo>
                  <a:pt x="360009" y="90957"/>
                </a:lnTo>
              </a:path>
              <a:path w="1800225" h="91440">
                <a:moveTo>
                  <a:pt x="360009" y="90957"/>
                </a:moveTo>
                <a:lnTo>
                  <a:pt x="360009" y="956"/>
                </a:lnTo>
                <a:lnTo>
                  <a:pt x="900013" y="956"/>
                </a:lnTo>
                <a:lnTo>
                  <a:pt x="900013" y="90957"/>
                </a:lnTo>
              </a:path>
              <a:path w="1800225" h="91440">
                <a:moveTo>
                  <a:pt x="900013" y="90957"/>
                </a:moveTo>
                <a:lnTo>
                  <a:pt x="900013" y="956"/>
                </a:lnTo>
                <a:lnTo>
                  <a:pt x="1260017" y="0"/>
                </a:lnTo>
                <a:lnTo>
                  <a:pt x="1260017" y="90001"/>
                </a:lnTo>
              </a:path>
              <a:path w="1800225" h="91440">
                <a:moveTo>
                  <a:pt x="1260017" y="90001"/>
                </a:moveTo>
                <a:lnTo>
                  <a:pt x="1260017" y="0"/>
                </a:lnTo>
                <a:lnTo>
                  <a:pt x="1800023" y="0"/>
                </a:lnTo>
                <a:lnTo>
                  <a:pt x="1800023" y="90001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8640" y="171771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04100" y="1567360"/>
            <a:ext cx="3475990" cy="96202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400" spc="-45">
                <a:latin typeface="Trebuchet MS"/>
                <a:cs typeface="Trebuchet MS"/>
              </a:rPr>
              <a:t>First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105">
                <a:latin typeface="Trebuchet MS"/>
                <a:cs typeface="Trebuchet MS"/>
              </a:rPr>
              <a:t>all, </a:t>
            </a:r>
            <a:r>
              <a:rPr dirty="0" sz="1400" spc="10" i="1">
                <a:latin typeface="LM Sans 12"/>
                <a:cs typeface="LM Sans 12"/>
              </a:rPr>
              <a:t>z </a:t>
            </a:r>
            <a:r>
              <a:rPr dirty="0" sz="1400" spc="20" i="1">
                <a:latin typeface="LM Sans 12"/>
                <a:cs typeface="LM Sans 12"/>
              </a:rPr>
              <a:t>&lt;</a:t>
            </a:r>
            <a:r>
              <a:rPr dirty="0" sz="1400" spc="5" i="1">
                <a:latin typeface="LM Sans 12"/>
                <a:cs typeface="LM Sans 12"/>
              </a:rPr>
              <a:t> </a:t>
            </a:r>
            <a:r>
              <a:rPr dirty="0" sz="1400" spc="10" i="1">
                <a:latin typeface="LM Sans 12"/>
                <a:cs typeface="LM Sans 12"/>
              </a:rPr>
              <a:t>x</a:t>
            </a:r>
            <a:endParaRPr sz="1400">
              <a:latin typeface="LM Sans 12"/>
              <a:cs typeface="LM Sans 12"/>
            </a:endParaRPr>
          </a:p>
          <a:p>
            <a:pPr marL="12700" marR="5080">
              <a:lnSpc>
                <a:spcPct val="100800"/>
              </a:lnSpc>
              <a:spcBef>
                <a:spcPts val="300"/>
              </a:spcBef>
            </a:pPr>
            <a:r>
              <a:rPr dirty="0" sz="1400" spc="-75">
                <a:latin typeface="Trebuchet MS"/>
                <a:cs typeface="Trebuchet MS"/>
              </a:rPr>
              <a:t>Moreover,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105">
                <a:latin typeface="Trebuchet MS"/>
                <a:cs typeface="Trebuchet MS"/>
              </a:rPr>
              <a:t>prefix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35">
                <a:latin typeface="Trebuchet MS"/>
                <a:cs typeface="Trebuchet MS"/>
              </a:rPr>
              <a:t>IS </a:t>
            </a:r>
            <a:r>
              <a:rPr dirty="0" sz="1400" spc="-75">
                <a:latin typeface="Trebuchet MS"/>
                <a:cs typeface="Trebuchet MS"/>
              </a:rPr>
              <a:t>ending at </a:t>
            </a:r>
            <a:r>
              <a:rPr dirty="0" sz="1400" spc="10" i="1">
                <a:latin typeface="LM Sans 12"/>
                <a:cs typeface="LM Sans 12"/>
              </a:rPr>
              <a:t>z </a:t>
            </a:r>
            <a:r>
              <a:rPr dirty="0" sz="1400" spc="-65">
                <a:latin typeface="Trebuchet MS"/>
                <a:cs typeface="Trebuchet MS"/>
              </a:rPr>
              <a:t>must 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75">
                <a:latin typeface="Trebuchet MS"/>
                <a:cs typeface="Trebuchet MS"/>
              </a:rPr>
              <a:t>an </a:t>
            </a:r>
            <a:r>
              <a:rPr dirty="0" sz="1400" spc="-80">
                <a:latin typeface="Trebuchet MS"/>
                <a:cs typeface="Trebuchet MS"/>
              </a:rPr>
              <a:t>optimal </a:t>
            </a:r>
            <a:r>
              <a:rPr dirty="0" sz="1400" spc="35">
                <a:latin typeface="Trebuchet MS"/>
                <a:cs typeface="Trebuchet MS"/>
              </a:rPr>
              <a:t>IS </a:t>
            </a:r>
            <a:r>
              <a:rPr dirty="0" sz="1400" spc="-75">
                <a:latin typeface="Trebuchet MS"/>
                <a:cs typeface="Trebuchet MS"/>
              </a:rPr>
              <a:t>ending at </a:t>
            </a:r>
            <a:r>
              <a:rPr dirty="0" sz="1400" spc="10" i="1">
                <a:latin typeface="LM Sans 12"/>
                <a:cs typeface="LM Sans 12"/>
              </a:rPr>
              <a:t>z </a:t>
            </a:r>
            <a:r>
              <a:rPr dirty="0" sz="1400" spc="-65">
                <a:latin typeface="Trebuchet MS"/>
                <a:cs typeface="Trebuchet MS"/>
              </a:rPr>
              <a:t>as </a:t>
            </a:r>
            <a:r>
              <a:rPr dirty="0" sz="1400" spc="-95">
                <a:latin typeface="Trebuchet MS"/>
                <a:cs typeface="Trebuchet MS"/>
              </a:rPr>
              <a:t>otherwise the  </a:t>
            </a:r>
            <a:r>
              <a:rPr dirty="0" sz="1400" spc="-75">
                <a:latin typeface="Trebuchet MS"/>
                <a:cs typeface="Trebuchet MS"/>
              </a:rPr>
              <a:t>initial </a:t>
            </a:r>
            <a:r>
              <a:rPr dirty="0" sz="1400" spc="35">
                <a:latin typeface="Trebuchet MS"/>
                <a:cs typeface="Trebuchet MS"/>
              </a:rPr>
              <a:t>IS </a:t>
            </a:r>
            <a:r>
              <a:rPr dirty="0" sz="1400" spc="-90">
                <a:latin typeface="Trebuchet MS"/>
                <a:cs typeface="Trebuchet MS"/>
              </a:rPr>
              <a:t>would </a:t>
            </a:r>
            <a:r>
              <a:rPr dirty="0" sz="1400" spc="-70">
                <a:latin typeface="Trebuchet MS"/>
                <a:cs typeface="Trebuchet MS"/>
              </a:rPr>
              <a:t>not </a:t>
            </a:r>
            <a:r>
              <a:rPr dirty="0" sz="1400" spc="-100">
                <a:latin typeface="Trebuchet MS"/>
                <a:cs typeface="Trebuchet MS"/>
              </a:rPr>
              <a:t>be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optimal: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48640" y="197076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0" name="object 30"/>
          <p:cNvGrpSpPr/>
          <p:nvPr/>
        </p:nvGrpSpPr>
        <p:grpSpPr>
          <a:xfrm>
            <a:off x="862194" y="2665685"/>
            <a:ext cx="1458595" cy="198755"/>
            <a:chOff x="862194" y="2665685"/>
            <a:chExt cx="1458595" cy="198755"/>
          </a:xfrm>
        </p:grpSpPr>
        <p:sp>
          <p:nvSpPr>
            <p:cNvPr id="31" name="object 31"/>
            <p:cNvSpPr/>
            <p:nvPr/>
          </p:nvSpPr>
          <p:spPr>
            <a:xfrm>
              <a:off x="871401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51398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231408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411405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591402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771400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951397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131394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2311400" y="2674893"/>
            <a:ext cx="180340" cy="180340"/>
          </a:xfrm>
          <a:prstGeom prst="rect">
            <a:avLst/>
          </a:prstGeom>
          <a:solidFill>
            <a:srgbClr val="B0ACD5"/>
          </a:solidFill>
          <a:ln w="1800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ts val="1300"/>
              </a:lnSpc>
            </a:pPr>
            <a:r>
              <a:rPr dirty="0" sz="1400" spc="10" i="1">
                <a:latin typeface="LM Sans 12"/>
                <a:cs typeface="LM Sans 12"/>
              </a:rPr>
              <a:t>z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482193" y="2665685"/>
            <a:ext cx="378460" cy="198755"/>
            <a:chOff x="2482193" y="2665685"/>
            <a:chExt cx="378460" cy="198755"/>
          </a:xfrm>
        </p:grpSpPr>
        <p:sp>
          <p:nvSpPr>
            <p:cNvPr id="41" name="object 41"/>
            <p:cNvSpPr/>
            <p:nvPr/>
          </p:nvSpPr>
          <p:spPr>
            <a:xfrm>
              <a:off x="2491400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671398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2851397" y="2674893"/>
            <a:ext cx="180340" cy="180340"/>
          </a:xfrm>
          <a:prstGeom prst="rect">
            <a:avLst/>
          </a:prstGeom>
          <a:solidFill>
            <a:srgbClr val="B0ACD5"/>
          </a:solidFill>
          <a:ln w="1800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0640">
              <a:lnSpc>
                <a:spcPts val="1300"/>
              </a:lnSpc>
            </a:pPr>
            <a:r>
              <a:rPr dirty="0" sz="1400" spc="10" i="1">
                <a:latin typeface="LM Sans 12"/>
                <a:cs typeface="LM Sans 12"/>
              </a:rPr>
              <a:t>x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022392" y="2665893"/>
            <a:ext cx="1098550" cy="198120"/>
            <a:chOff x="3022392" y="2665893"/>
            <a:chExt cx="1098550" cy="198120"/>
          </a:xfrm>
        </p:grpSpPr>
        <p:sp>
          <p:nvSpPr>
            <p:cNvPr id="45" name="object 45"/>
            <p:cNvSpPr/>
            <p:nvPr/>
          </p:nvSpPr>
          <p:spPr>
            <a:xfrm>
              <a:off x="3031392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211402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391399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571396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751393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931390" y="267489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1" name="object 51"/>
          <p:cNvGrpSpPr/>
          <p:nvPr/>
        </p:nvGrpSpPr>
        <p:grpSpPr>
          <a:xfrm>
            <a:off x="1132387" y="2565941"/>
            <a:ext cx="1818639" cy="397510"/>
            <a:chOff x="1132387" y="2565941"/>
            <a:chExt cx="1818639" cy="397510"/>
          </a:xfrm>
        </p:grpSpPr>
        <p:sp>
          <p:nvSpPr>
            <p:cNvPr id="52" name="object 52"/>
            <p:cNvSpPr/>
            <p:nvPr/>
          </p:nvSpPr>
          <p:spPr>
            <a:xfrm>
              <a:off x="1141387" y="2574941"/>
              <a:ext cx="1800225" cy="379095"/>
            </a:xfrm>
            <a:custGeom>
              <a:avLst/>
              <a:gdLst/>
              <a:ahLst/>
              <a:cxnLst/>
              <a:rect l="l" t="t" r="r" b="b"/>
              <a:pathLst>
                <a:path w="1800225" h="379094">
                  <a:moveTo>
                    <a:pt x="0" y="90957"/>
                  </a:moveTo>
                  <a:lnTo>
                    <a:pt x="0" y="956"/>
                  </a:lnTo>
                  <a:lnTo>
                    <a:pt x="360009" y="956"/>
                  </a:lnTo>
                  <a:lnTo>
                    <a:pt x="360009" y="90957"/>
                  </a:lnTo>
                </a:path>
                <a:path w="1800225" h="379094">
                  <a:moveTo>
                    <a:pt x="360009" y="90957"/>
                  </a:moveTo>
                  <a:lnTo>
                    <a:pt x="360009" y="956"/>
                  </a:lnTo>
                  <a:lnTo>
                    <a:pt x="900013" y="956"/>
                  </a:lnTo>
                  <a:lnTo>
                    <a:pt x="900013" y="90957"/>
                  </a:lnTo>
                </a:path>
                <a:path w="1800225" h="379094">
                  <a:moveTo>
                    <a:pt x="900013" y="90957"/>
                  </a:moveTo>
                  <a:lnTo>
                    <a:pt x="900013" y="956"/>
                  </a:lnTo>
                  <a:lnTo>
                    <a:pt x="1260017" y="0"/>
                  </a:lnTo>
                  <a:lnTo>
                    <a:pt x="1260017" y="90001"/>
                  </a:lnTo>
                </a:path>
                <a:path w="1800225" h="379094">
                  <a:moveTo>
                    <a:pt x="1260017" y="90001"/>
                  </a:moveTo>
                  <a:lnTo>
                    <a:pt x="1260017" y="0"/>
                  </a:lnTo>
                  <a:lnTo>
                    <a:pt x="1800023" y="0"/>
                  </a:lnTo>
                  <a:lnTo>
                    <a:pt x="1800023" y="90001"/>
                  </a:lnTo>
                </a:path>
                <a:path w="1800225" h="379094">
                  <a:moveTo>
                    <a:pt x="180007" y="288959"/>
                  </a:moveTo>
                  <a:lnTo>
                    <a:pt x="180007" y="378960"/>
                  </a:lnTo>
                  <a:lnTo>
                    <a:pt x="540010" y="378960"/>
                  </a:lnTo>
                  <a:lnTo>
                    <a:pt x="540010" y="288959"/>
                  </a:lnTo>
                </a:path>
                <a:path w="1800225" h="379094">
                  <a:moveTo>
                    <a:pt x="540010" y="288959"/>
                  </a:moveTo>
                  <a:lnTo>
                    <a:pt x="540010" y="378960"/>
                  </a:lnTo>
                  <a:lnTo>
                    <a:pt x="720012" y="378960"/>
                  </a:lnTo>
                  <a:lnTo>
                    <a:pt x="720012" y="288959"/>
                  </a:lnTo>
                </a:path>
                <a:path w="1800225" h="379094">
                  <a:moveTo>
                    <a:pt x="720012" y="288959"/>
                  </a:moveTo>
                  <a:lnTo>
                    <a:pt x="720012" y="378960"/>
                  </a:lnTo>
                  <a:lnTo>
                    <a:pt x="1080015" y="378960"/>
                  </a:lnTo>
                  <a:lnTo>
                    <a:pt x="1080015" y="288959"/>
                  </a:lnTo>
                </a:path>
                <a:path w="1800225" h="379094">
                  <a:moveTo>
                    <a:pt x="1080015" y="288959"/>
                  </a:moveTo>
                  <a:lnTo>
                    <a:pt x="1080015" y="378960"/>
                  </a:lnTo>
                  <a:lnTo>
                    <a:pt x="1260017" y="378004"/>
                  </a:lnTo>
                  <a:lnTo>
                    <a:pt x="1260017" y="28800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321394" y="2862944"/>
              <a:ext cx="1620520" cy="91440"/>
            </a:xfrm>
            <a:custGeom>
              <a:avLst/>
              <a:gdLst/>
              <a:ahLst/>
              <a:cxnLst/>
              <a:rect l="l" t="t" r="r" b="b"/>
              <a:pathLst>
                <a:path w="1620520" h="91439">
                  <a:moveTo>
                    <a:pt x="0" y="956"/>
                  </a:moveTo>
                  <a:lnTo>
                    <a:pt x="0" y="90957"/>
                  </a:lnTo>
                  <a:lnTo>
                    <a:pt x="360003" y="90957"/>
                  </a:lnTo>
                  <a:lnTo>
                    <a:pt x="360003" y="956"/>
                  </a:lnTo>
                </a:path>
                <a:path w="1620520" h="91439">
                  <a:moveTo>
                    <a:pt x="360003" y="956"/>
                  </a:moveTo>
                  <a:lnTo>
                    <a:pt x="360003" y="90957"/>
                  </a:lnTo>
                  <a:lnTo>
                    <a:pt x="540005" y="90957"/>
                  </a:lnTo>
                  <a:lnTo>
                    <a:pt x="540005" y="956"/>
                  </a:lnTo>
                </a:path>
                <a:path w="1620520" h="91439">
                  <a:moveTo>
                    <a:pt x="540005" y="956"/>
                  </a:moveTo>
                  <a:lnTo>
                    <a:pt x="540005" y="90957"/>
                  </a:lnTo>
                  <a:lnTo>
                    <a:pt x="900008" y="90957"/>
                  </a:lnTo>
                  <a:lnTo>
                    <a:pt x="900008" y="956"/>
                  </a:lnTo>
                </a:path>
                <a:path w="1620520" h="91439">
                  <a:moveTo>
                    <a:pt x="900008" y="956"/>
                  </a:moveTo>
                  <a:lnTo>
                    <a:pt x="900008" y="90957"/>
                  </a:lnTo>
                  <a:lnTo>
                    <a:pt x="1080010" y="90001"/>
                  </a:lnTo>
                  <a:lnTo>
                    <a:pt x="1080010" y="0"/>
                  </a:lnTo>
                </a:path>
                <a:path w="1620520" h="91439">
                  <a:moveTo>
                    <a:pt x="1080010" y="0"/>
                  </a:moveTo>
                  <a:lnTo>
                    <a:pt x="1080010" y="90001"/>
                  </a:lnTo>
                  <a:lnTo>
                    <a:pt x="1620015" y="90001"/>
                  </a:lnTo>
                  <a:lnTo>
                    <a:pt x="1620015" y="0"/>
                  </a:lnTo>
                </a:path>
              </a:pathLst>
            </a:custGeom>
            <a:ln w="179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/>
          <p:nvPr/>
        </p:nvSpPr>
        <p:spPr>
          <a:xfrm>
            <a:off x="548640" y="313698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704100" y="3021048"/>
            <a:ext cx="33362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60">
                <a:latin typeface="Trebuchet MS"/>
                <a:cs typeface="Trebuchet MS"/>
              </a:rPr>
              <a:t>Optimal </a:t>
            </a:r>
            <a:r>
              <a:rPr dirty="0" sz="1400" spc="-80">
                <a:latin typeface="Trebuchet MS"/>
                <a:cs typeface="Trebuchet MS"/>
              </a:rPr>
              <a:t>substructure </a:t>
            </a:r>
            <a:r>
              <a:rPr dirty="0" sz="1400" spc="-90">
                <a:latin typeface="Trebuchet MS"/>
                <a:cs typeface="Trebuchet MS"/>
              </a:rPr>
              <a:t>by </a:t>
            </a:r>
            <a:r>
              <a:rPr dirty="0" sz="1400" spc="-105">
                <a:latin typeface="Trebuchet MS"/>
                <a:cs typeface="Trebuchet MS"/>
              </a:rPr>
              <a:t>“cut-and-paste”</a:t>
            </a:r>
            <a:r>
              <a:rPr dirty="0" sz="1400" spc="114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trick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125" y="58134"/>
            <a:ext cx="3861435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45">
                <a:solidFill>
                  <a:srgbClr val="3333B2"/>
                </a:solidFill>
                <a:latin typeface="Trebuchet MS"/>
                <a:cs typeface="Trebuchet MS"/>
              </a:rPr>
              <a:t>Subproblems </a:t>
            </a:r>
            <a:r>
              <a:rPr dirty="0" sz="2050" spc="-155">
                <a:solidFill>
                  <a:srgbClr val="3333B2"/>
                </a:solidFill>
                <a:latin typeface="Trebuchet MS"/>
                <a:cs typeface="Trebuchet MS"/>
              </a:rPr>
              <a:t>and </a:t>
            </a:r>
            <a:r>
              <a:rPr dirty="0" sz="2050" spc="-170">
                <a:solidFill>
                  <a:srgbClr val="3333B2"/>
                </a:solidFill>
                <a:latin typeface="Trebuchet MS"/>
                <a:cs typeface="Trebuchet MS"/>
              </a:rPr>
              <a:t>Recurrence</a:t>
            </a:r>
            <a:r>
              <a:rPr dirty="0" sz="2050" spc="-15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2050" spc="-135">
                <a:solidFill>
                  <a:srgbClr val="3333B2"/>
                </a:solidFill>
                <a:latin typeface="Trebuchet MS"/>
                <a:cs typeface="Trebuchet MS"/>
              </a:rPr>
              <a:t>Relation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93927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823338"/>
            <a:ext cx="3557904" cy="4597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65">
                <a:latin typeface="Trebuchet MS"/>
                <a:cs typeface="Trebuchet MS"/>
              </a:rPr>
              <a:t>Let </a:t>
            </a:r>
            <a:r>
              <a:rPr dirty="0" sz="1400" spc="10" i="1">
                <a:latin typeface="LM Sans 12"/>
                <a:cs typeface="LM Sans 12"/>
              </a:rPr>
              <a:t>LIS </a:t>
            </a:r>
            <a:r>
              <a:rPr dirty="0" sz="1400" spc="5">
                <a:latin typeface="LM Sans 12"/>
                <a:cs typeface="LM Sans 12"/>
              </a:rPr>
              <a:t>(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10">
                <a:latin typeface="LM Sans 12"/>
                <a:cs typeface="LM Sans 12"/>
              </a:rPr>
              <a:t>)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optimal length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30">
                <a:latin typeface="Trebuchet MS"/>
                <a:cs typeface="Trebuchet MS"/>
              </a:rPr>
              <a:t>LIS </a:t>
            </a:r>
            <a:r>
              <a:rPr dirty="0" sz="1400" spc="-75">
                <a:latin typeface="Trebuchet MS"/>
                <a:cs typeface="Trebuchet MS"/>
              </a:rPr>
              <a:t>ending  at </a:t>
            </a:r>
            <a:r>
              <a:rPr dirty="0" sz="1400" spc="10" i="1">
                <a:latin typeface="LM Sans 12"/>
                <a:cs typeface="LM Sans 12"/>
              </a:rPr>
              <a:t>A</a:t>
            </a:r>
            <a:r>
              <a:rPr dirty="0" sz="1400" spc="10">
                <a:latin typeface="LM Sans 12"/>
                <a:cs typeface="LM Sans 12"/>
              </a:rPr>
              <a:t>[</a:t>
            </a:r>
            <a:r>
              <a:rPr dirty="0" sz="1400" spc="10" i="1">
                <a:latin typeface="LM Sans 12"/>
                <a:cs typeface="LM Sans 12"/>
              </a:rPr>
              <a:t>i</a:t>
            </a:r>
            <a:r>
              <a:rPr dirty="0" sz="1400" spc="-215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]</a:t>
            </a:r>
            <a:endParaRPr sz="1400">
              <a:latin typeface="LM Sans 12"/>
              <a:cs typeface="LM Sans 12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125" y="58134"/>
            <a:ext cx="386143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45">
                <a:solidFill>
                  <a:srgbClr val="3333B2"/>
                </a:solidFill>
              </a:rPr>
              <a:t>Subproblems </a:t>
            </a:r>
            <a:r>
              <a:rPr dirty="0" sz="2050" spc="-155">
                <a:solidFill>
                  <a:srgbClr val="3333B2"/>
                </a:solidFill>
              </a:rPr>
              <a:t>and </a:t>
            </a:r>
            <a:r>
              <a:rPr dirty="0" sz="2050" spc="-170">
                <a:solidFill>
                  <a:srgbClr val="3333B2"/>
                </a:solidFill>
              </a:rPr>
              <a:t>Recurrence</a:t>
            </a:r>
            <a:r>
              <a:rPr dirty="0" sz="2050" spc="-150">
                <a:solidFill>
                  <a:srgbClr val="3333B2"/>
                </a:solidFill>
              </a:rPr>
              <a:t> </a:t>
            </a:r>
            <a:r>
              <a:rPr dirty="0" sz="2050" spc="-135">
                <a:solidFill>
                  <a:srgbClr val="3333B2"/>
                </a:solidFill>
              </a:rPr>
              <a:t>Relation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93927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823338"/>
            <a:ext cx="3583940" cy="11049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31115">
              <a:lnSpc>
                <a:spcPct val="100800"/>
              </a:lnSpc>
              <a:spcBef>
                <a:spcPts val="120"/>
              </a:spcBef>
            </a:pPr>
            <a:r>
              <a:rPr dirty="0" sz="1400" spc="-65">
                <a:latin typeface="Trebuchet MS"/>
                <a:cs typeface="Trebuchet MS"/>
              </a:rPr>
              <a:t>Let </a:t>
            </a:r>
            <a:r>
              <a:rPr dirty="0" sz="1400" spc="10" i="1">
                <a:latin typeface="LM Sans 12"/>
                <a:cs typeface="LM Sans 12"/>
              </a:rPr>
              <a:t>LIS </a:t>
            </a:r>
            <a:r>
              <a:rPr dirty="0" sz="1400" spc="5">
                <a:latin typeface="LM Sans 12"/>
                <a:cs typeface="LM Sans 12"/>
              </a:rPr>
              <a:t>(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10">
                <a:latin typeface="LM Sans 12"/>
                <a:cs typeface="LM Sans 12"/>
              </a:rPr>
              <a:t>)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optimal length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30">
                <a:latin typeface="Trebuchet MS"/>
                <a:cs typeface="Trebuchet MS"/>
              </a:rPr>
              <a:t>LIS </a:t>
            </a:r>
            <a:r>
              <a:rPr dirty="0" sz="1400" spc="-75">
                <a:latin typeface="Trebuchet MS"/>
                <a:cs typeface="Trebuchet MS"/>
              </a:rPr>
              <a:t>ending  at </a:t>
            </a:r>
            <a:r>
              <a:rPr dirty="0" sz="1400" spc="10" i="1">
                <a:latin typeface="LM Sans 12"/>
                <a:cs typeface="LM Sans 12"/>
              </a:rPr>
              <a:t>A</a:t>
            </a:r>
            <a:r>
              <a:rPr dirty="0" sz="1400" spc="10">
                <a:latin typeface="LM Sans 12"/>
                <a:cs typeface="LM Sans 12"/>
              </a:rPr>
              <a:t>[</a:t>
            </a:r>
            <a:r>
              <a:rPr dirty="0" sz="1400" spc="10" i="1">
                <a:latin typeface="LM Sans 12"/>
                <a:cs typeface="LM Sans 12"/>
              </a:rPr>
              <a:t>i</a:t>
            </a:r>
            <a:r>
              <a:rPr dirty="0" sz="1400" spc="-215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]</a:t>
            </a:r>
            <a:endParaRPr sz="1400">
              <a:latin typeface="LM Sans 12"/>
              <a:cs typeface="LM Sans 12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400" spc="-45">
                <a:latin typeface="Trebuchet MS"/>
                <a:cs typeface="Trebuchet MS"/>
              </a:rPr>
              <a:t>Then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sz="1400" spc="10" i="1">
                <a:latin typeface="LM Sans 12"/>
                <a:cs typeface="LM Sans 12"/>
              </a:rPr>
              <a:t>LIS</a:t>
            </a:r>
            <a:r>
              <a:rPr dirty="0" sz="1400" spc="-330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(</a:t>
            </a:r>
            <a:r>
              <a:rPr dirty="0" sz="1400" spc="5" i="1">
                <a:latin typeface="LM Sans 12"/>
                <a:cs typeface="LM Sans 12"/>
              </a:rPr>
              <a:t>i</a:t>
            </a:r>
            <a:r>
              <a:rPr dirty="0" sz="1400" spc="-315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35">
                <a:latin typeface="Trebuchet MS"/>
                <a:cs typeface="Trebuchet MS"/>
              </a:rPr>
              <a:t>1</a:t>
            </a:r>
            <a:r>
              <a:rPr dirty="0" sz="1400" spc="35">
                <a:latin typeface="LM Sans 12"/>
                <a:cs typeface="LM Sans 12"/>
              </a:rPr>
              <a:t>+max</a:t>
            </a:r>
            <a:r>
              <a:rPr dirty="0" sz="1400" spc="35" i="1">
                <a:latin typeface="Arial"/>
                <a:cs typeface="Arial"/>
              </a:rPr>
              <a:t>{</a:t>
            </a:r>
            <a:r>
              <a:rPr dirty="0" sz="1400" spc="35" i="1">
                <a:latin typeface="LM Sans 12"/>
                <a:cs typeface="LM Sans 12"/>
              </a:rPr>
              <a:t>LIS</a:t>
            </a:r>
            <a:r>
              <a:rPr dirty="0" sz="1400" spc="-325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(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-325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r>
              <a:rPr dirty="0" sz="1400" spc="-300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:</a:t>
            </a:r>
            <a:r>
              <a:rPr dirty="0" sz="1400" spc="20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75" i="1">
                <a:latin typeface="LM Sans 12"/>
                <a:cs typeface="LM Sans 12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&lt;</a:t>
            </a:r>
            <a:r>
              <a:rPr dirty="0" sz="1400" spc="-6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i</a:t>
            </a:r>
            <a:r>
              <a:rPr dirty="0" sz="1400" spc="140" i="1">
                <a:latin typeface="LM Sans 12"/>
                <a:cs typeface="LM Sans 12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and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10" i="1">
                <a:latin typeface="LM Sans 12"/>
                <a:cs typeface="LM Sans 12"/>
              </a:rPr>
              <a:t>A</a:t>
            </a:r>
            <a:r>
              <a:rPr dirty="0" sz="1400" spc="10">
                <a:latin typeface="LM Sans 12"/>
                <a:cs typeface="LM Sans 12"/>
              </a:rPr>
              <a:t>[</a:t>
            </a:r>
            <a:r>
              <a:rPr dirty="0" sz="1400" spc="10" i="1">
                <a:latin typeface="LM Sans 12"/>
                <a:cs typeface="LM Sans 12"/>
              </a:rPr>
              <a:t>j</a:t>
            </a:r>
            <a:r>
              <a:rPr dirty="0" sz="1400" spc="-330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]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&lt;</a:t>
            </a:r>
            <a:r>
              <a:rPr dirty="0" sz="1400" spc="-60" i="1">
                <a:latin typeface="LM Sans 12"/>
                <a:cs typeface="LM Sans 12"/>
              </a:rPr>
              <a:t> </a:t>
            </a:r>
            <a:r>
              <a:rPr dirty="0" sz="1400" spc="10" i="1">
                <a:latin typeface="LM Sans 12"/>
                <a:cs typeface="LM Sans 12"/>
              </a:rPr>
              <a:t>A</a:t>
            </a:r>
            <a:r>
              <a:rPr dirty="0" sz="1400" spc="10">
                <a:latin typeface="LM Sans 12"/>
                <a:cs typeface="LM Sans 12"/>
              </a:rPr>
              <a:t>[</a:t>
            </a:r>
            <a:r>
              <a:rPr dirty="0" sz="1400" spc="10" i="1">
                <a:latin typeface="LM Sans 12"/>
                <a:cs typeface="LM Sans 12"/>
              </a:rPr>
              <a:t>i</a:t>
            </a:r>
            <a:r>
              <a:rPr dirty="0" sz="1400" spc="-315" i="1">
                <a:latin typeface="LM Sans 12"/>
                <a:cs typeface="LM Sans 12"/>
              </a:rPr>
              <a:t> </a:t>
            </a:r>
            <a:r>
              <a:rPr dirty="0" sz="1400" spc="125">
                <a:latin typeface="LM Sans 12"/>
                <a:cs typeface="LM Sans 12"/>
              </a:rPr>
              <a:t>]</a:t>
            </a:r>
            <a:r>
              <a:rPr dirty="0" sz="1400" spc="125" i="1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40742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125" y="58134"/>
            <a:ext cx="386143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45">
                <a:solidFill>
                  <a:srgbClr val="3333B2"/>
                </a:solidFill>
              </a:rPr>
              <a:t>Subproblems </a:t>
            </a:r>
            <a:r>
              <a:rPr dirty="0" sz="2050" spc="-155">
                <a:solidFill>
                  <a:srgbClr val="3333B2"/>
                </a:solidFill>
              </a:rPr>
              <a:t>and </a:t>
            </a:r>
            <a:r>
              <a:rPr dirty="0" sz="2050" spc="-170">
                <a:solidFill>
                  <a:srgbClr val="3333B2"/>
                </a:solidFill>
              </a:rPr>
              <a:t>Recurrence</a:t>
            </a:r>
            <a:r>
              <a:rPr dirty="0" sz="2050" spc="-150">
                <a:solidFill>
                  <a:srgbClr val="3333B2"/>
                </a:solidFill>
              </a:rPr>
              <a:t> </a:t>
            </a:r>
            <a:r>
              <a:rPr dirty="0" sz="2050" spc="-135">
                <a:solidFill>
                  <a:srgbClr val="3333B2"/>
                </a:solidFill>
              </a:rPr>
              <a:t>Relation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93927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823338"/>
            <a:ext cx="3583940" cy="17119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31115">
              <a:lnSpc>
                <a:spcPct val="100800"/>
              </a:lnSpc>
              <a:spcBef>
                <a:spcPts val="120"/>
              </a:spcBef>
            </a:pPr>
            <a:r>
              <a:rPr dirty="0" sz="1400" spc="-65">
                <a:latin typeface="Trebuchet MS"/>
                <a:cs typeface="Trebuchet MS"/>
              </a:rPr>
              <a:t>Let </a:t>
            </a:r>
            <a:r>
              <a:rPr dirty="0" sz="1400" spc="10" i="1">
                <a:latin typeface="LM Sans 12"/>
                <a:cs typeface="LM Sans 12"/>
              </a:rPr>
              <a:t>LIS </a:t>
            </a:r>
            <a:r>
              <a:rPr dirty="0" sz="1400" spc="5">
                <a:latin typeface="LM Sans 12"/>
                <a:cs typeface="LM Sans 12"/>
              </a:rPr>
              <a:t>(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10">
                <a:latin typeface="LM Sans 12"/>
                <a:cs typeface="LM Sans 12"/>
              </a:rPr>
              <a:t>)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optimal length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30">
                <a:latin typeface="Trebuchet MS"/>
                <a:cs typeface="Trebuchet MS"/>
              </a:rPr>
              <a:t>LIS </a:t>
            </a:r>
            <a:r>
              <a:rPr dirty="0" sz="1400" spc="-75">
                <a:latin typeface="Trebuchet MS"/>
                <a:cs typeface="Trebuchet MS"/>
              </a:rPr>
              <a:t>ending  at </a:t>
            </a:r>
            <a:r>
              <a:rPr dirty="0" sz="1400" spc="10" i="1">
                <a:latin typeface="LM Sans 12"/>
                <a:cs typeface="LM Sans 12"/>
              </a:rPr>
              <a:t>A</a:t>
            </a:r>
            <a:r>
              <a:rPr dirty="0" sz="1400" spc="10">
                <a:latin typeface="LM Sans 12"/>
                <a:cs typeface="LM Sans 12"/>
              </a:rPr>
              <a:t>[</a:t>
            </a:r>
            <a:r>
              <a:rPr dirty="0" sz="1400" spc="10" i="1">
                <a:latin typeface="LM Sans 12"/>
                <a:cs typeface="LM Sans 12"/>
              </a:rPr>
              <a:t>i</a:t>
            </a:r>
            <a:r>
              <a:rPr dirty="0" sz="1400" spc="-215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]</a:t>
            </a:r>
            <a:endParaRPr sz="1400">
              <a:latin typeface="LM Sans 12"/>
              <a:cs typeface="LM Sans 12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400" spc="-45">
                <a:latin typeface="Trebuchet MS"/>
                <a:cs typeface="Trebuchet MS"/>
              </a:rPr>
              <a:t>Then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sz="1400" spc="10" i="1">
                <a:latin typeface="LM Sans 12"/>
                <a:cs typeface="LM Sans 12"/>
              </a:rPr>
              <a:t>LIS</a:t>
            </a:r>
            <a:r>
              <a:rPr dirty="0" sz="1400" spc="-330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(</a:t>
            </a:r>
            <a:r>
              <a:rPr dirty="0" sz="1400" spc="5" i="1">
                <a:latin typeface="LM Sans 12"/>
                <a:cs typeface="LM Sans 12"/>
              </a:rPr>
              <a:t>i</a:t>
            </a:r>
            <a:r>
              <a:rPr dirty="0" sz="1400" spc="-315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35">
                <a:latin typeface="Trebuchet MS"/>
                <a:cs typeface="Trebuchet MS"/>
              </a:rPr>
              <a:t>1</a:t>
            </a:r>
            <a:r>
              <a:rPr dirty="0" sz="1400" spc="35">
                <a:latin typeface="LM Sans 12"/>
                <a:cs typeface="LM Sans 12"/>
              </a:rPr>
              <a:t>+max</a:t>
            </a:r>
            <a:r>
              <a:rPr dirty="0" sz="1400" spc="35" i="1">
                <a:latin typeface="Arial"/>
                <a:cs typeface="Arial"/>
              </a:rPr>
              <a:t>{</a:t>
            </a:r>
            <a:r>
              <a:rPr dirty="0" sz="1400" spc="35" i="1">
                <a:latin typeface="LM Sans 12"/>
                <a:cs typeface="LM Sans 12"/>
              </a:rPr>
              <a:t>LIS</a:t>
            </a:r>
            <a:r>
              <a:rPr dirty="0" sz="1400" spc="-325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(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-325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r>
              <a:rPr dirty="0" sz="1400" spc="-300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:</a:t>
            </a:r>
            <a:r>
              <a:rPr dirty="0" sz="1400" spc="20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75" i="1">
                <a:latin typeface="LM Sans 12"/>
                <a:cs typeface="LM Sans 12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&lt;</a:t>
            </a:r>
            <a:r>
              <a:rPr dirty="0" sz="1400" spc="-6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i</a:t>
            </a:r>
            <a:r>
              <a:rPr dirty="0" sz="1400" spc="140" i="1">
                <a:latin typeface="LM Sans 12"/>
                <a:cs typeface="LM Sans 12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and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10" i="1">
                <a:latin typeface="LM Sans 12"/>
                <a:cs typeface="LM Sans 12"/>
              </a:rPr>
              <a:t>A</a:t>
            </a:r>
            <a:r>
              <a:rPr dirty="0" sz="1400" spc="10">
                <a:latin typeface="LM Sans 12"/>
                <a:cs typeface="LM Sans 12"/>
              </a:rPr>
              <a:t>[</a:t>
            </a:r>
            <a:r>
              <a:rPr dirty="0" sz="1400" spc="10" i="1">
                <a:latin typeface="LM Sans 12"/>
                <a:cs typeface="LM Sans 12"/>
              </a:rPr>
              <a:t>j</a:t>
            </a:r>
            <a:r>
              <a:rPr dirty="0" sz="1400" spc="-330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]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&lt;</a:t>
            </a:r>
            <a:r>
              <a:rPr dirty="0" sz="1400" spc="-60" i="1">
                <a:latin typeface="LM Sans 12"/>
                <a:cs typeface="LM Sans 12"/>
              </a:rPr>
              <a:t> </a:t>
            </a:r>
            <a:r>
              <a:rPr dirty="0" sz="1400" spc="10" i="1">
                <a:latin typeface="LM Sans 12"/>
                <a:cs typeface="LM Sans 12"/>
              </a:rPr>
              <a:t>A</a:t>
            </a:r>
            <a:r>
              <a:rPr dirty="0" sz="1400" spc="10">
                <a:latin typeface="LM Sans 12"/>
                <a:cs typeface="LM Sans 12"/>
              </a:rPr>
              <a:t>[</a:t>
            </a:r>
            <a:r>
              <a:rPr dirty="0" sz="1400" spc="10" i="1">
                <a:latin typeface="LM Sans 12"/>
                <a:cs typeface="LM Sans 12"/>
              </a:rPr>
              <a:t>i</a:t>
            </a:r>
            <a:r>
              <a:rPr dirty="0" sz="1400" spc="-315" i="1">
                <a:latin typeface="LM Sans 12"/>
                <a:cs typeface="LM Sans 12"/>
              </a:rPr>
              <a:t> </a:t>
            </a:r>
            <a:r>
              <a:rPr dirty="0" sz="1400" spc="125">
                <a:latin typeface="LM Sans 12"/>
                <a:cs typeface="LM Sans 12"/>
              </a:rPr>
              <a:t>]</a:t>
            </a:r>
            <a:r>
              <a:rPr dirty="0" sz="1400" spc="125" i="1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117475">
              <a:lnSpc>
                <a:spcPct val="100800"/>
              </a:lnSpc>
              <a:spcBef>
                <a:spcPts val="1395"/>
              </a:spcBef>
            </a:pPr>
            <a:r>
              <a:rPr dirty="0" sz="1400" spc="-75">
                <a:latin typeface="Trebuchet MS"/>
                <a:cs typeface="Trebuchet MS"/>
              </a:rPr>
              <a:t>Convention: </a:t>
            </a:r>
            <a:r>
              <a:rPr dirty="0" sz="1400" spc="-80">
                <a:latin typeface="Trebuchet MS"/>
                <a:cs typeface="Trebuchet MS"/>
              </a:rPr>
              <a:t>maximum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75">
                <a:latin typeface="Trebuchet MS"/>
                <a:cs typeface="Trebuchet MS"/>
              </a:rPr>
              <a:t>an </a:t>
            </a:r>
            <a:r>
              <a:rPr dirty="0" sz="1400" spc="-95">
                <a:latin typeface="Trebuchet MS"/>
                <a:cs typeface="Trebuchet MS"/>
              </a:rPr>
              <a:t>empty </a:t>
            </a:r>
            <a:r>
              <a:rPr dirty="0" sz="1400" spc="-90">
                <a:latin typeface="Trebuchet MS"/>
                <a:cs typeface="Trebuchet MS"/>
              </a:rPr>
              <a:t>set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95">
                <a:latin typeface="Trebuchet MS"/>
                <a:cs typeface="Trebuchet MS"/>
              </a:rPr>
              <a:t>equal  </a:t>
            </a:r>
            <a:r>
              <a:rPr dirty="0" sz="1400" spc="-65">
                <a:latin typeface="Trebuchet MS"/>
                <a:cs typeface="Trebuchet MS"/>
              </a:rPr>
              <a:t>to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zero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40742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219188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035" y="58134"/>
            <a:ext cx="236029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0">
                <a:solidFill>
                  <a:srgbClr val="3333B2"/>
                </a:solidFill>
              </a:rPr>
              <a:t>Dynamic</a:t>
            </a:r>
            <a:r>
              <a:rPr dirty="0" sz="2050" spc="-25">
                <a:solidFill>
                  <a:srgbClr val="3333B2"/>
                </a:solidFill>
              </a:rPr>
              <a:t> </a:t>
            </a:r>
            <a:r>
              <a:rPr dirty="0" sz="2050" spc="-125">
                <a:solidFill>
                  <a:srgbClr val="3333B2"/>
                </a:solidFill>
              </a:rPr>
              <a:t>Programming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98381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5727" rIns="0" bIns="0" rtlCol="0" vert="horz">
            <a:spAutoFit/>
          </a:bodyPr>
          <a:lstStyle/>
          <a:p>
            <a:pPr marL="63500" marR="5080">
              <a:lnSpc>
                <a:spcPct val="100800"/>
              </a:lnSpc>
              <a:spcBef>
                <a:spcPts val="120"/>
              </a:spcBef>
            </a:pPr>
            <a:r>
              <a:rPr dirty="0" spc="-90">
                <a:solidFill>
                  <a:srgbClr val="3333B2"/>
                </a:solidFill>
              </a:rPr>
              <a:t>Extremely</a:t>
            </a:r>
            <a:r>
              <a:rPr dirty="0" spc="-90"/>
              <a:t>powerful </a:t>
            </a:r>
            <a:r>
              <a:rPr dirty="0" spc="-75"/>
              <a:t>algorithmic </a:t>
            </a:r>
            <a:r>
              <a:rPr dirty="0" spc="-90"/>
              <a:t>technique </a:t>
            </a:r>
            <a:r>
              <a:rPr dirty="0" spc="-85"/>
              <a:t>with  </a:t>
            </a:r>
            <a:r>
              <a:rPr dirty="0" spc="-80"/>
              <a:t>applications </a:t>
            </a:r>
            <a:r>
              <a:rPr dirty="0" spc="-70"/>
              <a:t>in </a:t>
            </a:r>
            <a:r>
              <a:rPr dirty="0" spc="-75"/>
              <a:t>optimization, </a:t>
            </a:r>
            <a:r>
              <a:rPr dirty="0" spc="-80"/>
              <a:t>scheduling,  planning, </a:t>
            </a:r>
            <a:r>
              <a:rPr dirty="0" spc="-90"/>
              <a:t>economics, </a:t>
            </a:r>
            <a:r>
              <a:rPr dirty="0" spc="-85"/>
              <a:t>bioinformatics,</a:t>
            </a:r>
            <a:r>
              <a:rPr dirty="0" spc="-55"/>
              <a:t> </a:t>
            </a:r>
            <a:r>
              <a:rPr dirty="0" spc="-105"/>
              <a:t>etc</a:t>
            </a:r>
          </a:p>
          <a:p>
            <a:pPr marL="63500" marR="28575">
              <a:lnSpc>
                <a:spcPct val="100800"/>
              </a:lnSpc>
              <a:spcBef>
                <a:spcPts val="300"/>
              </a:spcBef>
            </a:pPr>
            <a:r>
              <a:rPr dirty="0" spc="-10"/>
              <a:t>At </a:t>
            </a:r>
            <a:r>
              <a:rPr dirty="0" spc="-80"/>
              <a:t>contests, </a:t>
            </a:r>
            <a:r>
              <a:rPr dirty="0" spc="-85"/>
              <a:t>probably</a:t>
            </a:r>
            <a:r>
              <a:rPr dirty="0" spc="-85">
                <a:solidFill>
                  <a:srgbClr val="3333B2"/>
                </a:solidFill>
              </a:rPr>
              <a:t>the </a:t>
            </a:r>
            <a:r>
              <a:rPr dirty="0" spc="-70">
                <a:solidFill>
                  <a:srgbClr val="3333B2"/>
                </a:solidFill>
              </a:rPr>
              <a:t>most </a:t>
            </a:r>
            <a:r>
              <a:rPr dirty="0" spc="-85">
                <a:solidFill>
                  <a:srgbClr val="3333B2"/>
                </a:solidFill>
              </a:rPr>
              <a:t>popular</a:t>
            </a:r>
            <a:r>
              <a:rPr dirty="0" spc="-85"/>
              <a:t>type of  </a:t>
            </a:r>
            <a:r>
              <a:rPr dirty="0" spc="-90"/>
              <a:t>problems</a:t>
            </a:r>
          </a:p>
          <a:p>
            <a:pPr marL="63500" marR="104139">
              <a:lnSpc>
                <a:spcPct val="100800"/>
              </a:lnSpc>
              <a:spcBef>
                <a:spcPts val="300"/>
              </a:spcBef>
            </a:pPr>
            <a:r>
              <a:rPr dirty="0" spc="85"/>
              <a:t>A </a:t>
            </a:r>
            <a:r>
              <a:rPr dirty="0" spc="-70"/>
              <a:t>solution </a:t>
            </a:r>
            <a:r>
              <a:rPr dirty="0" spc="-60"/>
              <a:t>is </a:t>
            </a:r>
            <a:r>
              <a:rPr dirty="0" spc="-75"/>
              <a:t>usually </a:t>
            </a:r>
            <a:r>
              <a:rPr dirty="0" spc="-70"/>
              <a:t>not </a:t>
            </a:r>
            <a:r>
              <a:rPr dirty="0" spc="-60"/>
              <a:t>so </a:t>
            </a:r>
            <a:r>
              <a:rPr dirty="0" spc="-85"/>
              <a:t>easy </a:t>
            </a:r>
            <a:r>
              <a:rPr dirty="0" spc="-65"/>
              <a:t>to </a:t>
            </a:r>
            <a:r>
              <a:rPr dirty="0" spc="-95"/>
              <a:t>find, </a:t>
            </a:r>
            <a:r>
              <a:rPr dirty="0" spc="-70"/>
              <a:t>but  </a:t>
            </a:r>
            <a:r>
              <a:rPr dirty="0" spc="-100"/>
              <a:t>when </a:t>
            </a:r>
            <a:r>
              <a:rPr dirty="0" spc="-85"/>
              <a:t>found, </a:t>
            </a:r>
            <a:r>
              <a:rPr dirty="0" spc="-60"/>
              <a:t>is </a:t>
            </a:r>
            <a:r>
              <a:rPr dirty="0" spc="-90"/>
              <a:t>easily</a:t>
            </a:r>
            <a:r>
              <a:rPr dirty="0" spc="25"/>
              <a:t> </a:t>
            </a:r>
            <a:r>
              <a:rPr dirty="0" spc="-95"/>
              <a:t>implementable</a:t>
            </a:r>
          </a:p>
        </p:txBody>
      </p:sp>
      <p:sp>
        <p:nvSpPr>
          <p:cNvPr id="5" name="object 5"/>
          <p:cNvSpPr/>
          <p:nvPr/>
        </p:nvSpPr>
        <p:spPr>
          <a:xfrm>
            <a:off x="548640" y="166705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213520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125" y="58134"/>
            <a:ext cx="386143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45">
                <a:solidFill>
                  <a:srgbClr val="3333B2"/>
                </a:solidFill>
              </a:rPr>
              <a:t>Subproblems </a:t>
            </a:r>
            <a:r>
              <a:rPr dirty="0" sz="2050" spc="-155">
                <a:solidFill>
                  <a:srgbClr val="3333B2"/>
                </a:solidFill>
              </a:rPr>
              <a:t>and </a:t>
            </a:r>
            <a:r>
              <a:rPr dirty="0" sz="2050" spc="-170">
                <a:solidFill>
                  <a:srgbClr val="3333B2"/>
                </a:solidFill>
              </a:rPr>
              <a:t>Recurrence</a:t>
            </a:r>
            <a:r>
              <a:rPr dirty="0" sz="2050" spc="-150">
                <a:solidFill>
                  <a:srgbClr val="3333B2"/>
                </a:solidFill>
              </a:rPr>
              <a:t> </a:t>
            </a:r>
            <a:r>
              <a:rPr dirty="0" sz="2050" spc="-135">
                <a:solidFill>
                  <a:srgbClr val="3333B2"/>
                </a:solidFill>
              </a:rPr>
              <a:t>Relation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93927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823338"/>
            <a:ext cx="3583940" cy="19653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31115">
              <a:lnSpc>
                <a:spcPct val="100800"/>
              </a:lnSpc>
              <a:spcBef>
                <a:spcPts val="120"/>
              </a:spcBef>
            </a:pPr>
            <a:r>
              <a:rPr dirty="0" sz="1400" spc="-65">
                <a:latin typeface="Trebuchet MS"/>
                <a:cs typeface="Trebuchet MS"/>
              </a:rPr>
              <a:t>Let </a:t>
            </a:r>
            <a:r>
              <a:rPr dirty="0" sz="1400" spc="10" i="1">
                <a:latin typeface="LM Sans 12"/>
                <a:cs typeface="LM Sans 12"/>
              </a:rPr>
              <a:t>LIS </a:t>
            </a:r>
            <a:r>
              <a:rPr dirty="0" sz="1400" spc="5">
                <a:latin typeface="LM Sans 12"/>
                <a:cs typeface="LM Sans 12"/>
              </a:rPr>
              <a:t>(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10">
                <a:latin typeface="LM Sans 12"/>
                <a:cs typeface="LM Sans 12"/>
              </a:rPr>
              <a:t>)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optimal length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30">
                <a:latin typeface="Trebuchet MS"/>
                <a:cs typeface="Trebuchet MS"/>
              </a:rPr>
              <a:t>LIS </a:t>
            </a:r>
            <a:r>
              <a:rPr dirty="0" sz="1400" spc="-75">
                <a:latin typeface="Trebuchet MS"/>
                <a:cs typeface="Trebuchet MS"/>
              </a:rPr>
              <a:t>ending  at </a:t>
            </a:r>
            <a:r>
              <a:rPr dirty="0" sz="1400" spc="10" i="1">
                <a:latin typeface="LM Sans 12"/>
                <a:cs typeface="LM Sans 12"/>
              </a:rPr>
              <a:t>A</a:t>
            </a:r>
            <a:r>
              <a:rPr dirty="0" sz="1400" spc="10">
                <a:latin typeface="LM Sans 12"/>
                <a:cs typeface="LM Sans 12"/>
              </a:rPr>
              <a:t>[</a:t>
            </a:r>
            <a:r>
              <a:rPr dirty="0" sz="1400" spc="10" i="1">
                <a:latin typeface="LM Sans 12"/>
                <a:cs typeface="LM Sans 12"/>
              </a:rPr>
              <a:t>i</a:t>
            </a:r>
            <a:r>
              <a:rPr dirty="0" sz="1400" spc="-215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]</a:t>
            </a:r>
            <a:endParaRPr sz="1400">
              <a:latin typeface="LM Sans 12"/>
              <a:cs typeface="LM Sans 12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400" spc="-45">
                <a:latin typeface="Trebuchet MS"/>
                <a:cs typeface="Trebuchet MS"/>
              </a:rPr>
              <a:t>Then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sz="1400" spc="10" i="1">
                <a:latin typeface="LM Sans 12"/>
                <a:cs typeface="LM Sans 12"/>
              </a:rPr>
              <a:t>LIS</a:t>
            </a:r>
            <a:r>
              <a:rPr dirty="0" sz="1400" spc="-330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(</a:t>
            </a:r>
            <a:r>
              <a:rPr dirty="0" sz="1400" spc="5" i="1">
                <a:latin typeface="LM Sans 12"/>
                <a:cs typeface="LM Sans 12"/>
              </a:rPr>
              <a:t>i</a:t>
            </a:r>
            <a:r>
              <a:rPr dirty="0" sz="1400" spc="-315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35">
                <a:latin typeface="Trebuchet MS"/>
                <a:cs typeface="Trebuchet MS"/>
              </a:rPr>
              <a:t>1</a:t>
            </a:r>
            <a:r>
              <a:rPr dirty="0" sz="1400" spc="35">
                <a:latin typeface="LM Sans 12"/>
                <a:cs typeface="LM Sans 12"/>
              </a:rPr>
              <a:t>+max</a:t>
            </a:r>
            <a:r>
              <a:rPr dirty="0" sz="1400" spc="35" i="1">
                <a:latin typeface="Arial"/>
                <a:cs typeface="Arial"/>
              </a:rPr>
              <a:t>{</a:t>
            </a:r>
            <a:r>
              <a:rPr dirty="0" sz="1400" spc="35" i="1">
                <a:latin typeface="LM Sans 12"/>
                <a:cs typeface="LM Sans 12"/>
              </a:rPr>
              <a:t>LIS</a:t>
            </a:r>
            <a:r>
              <a:rPr dirty="0" sz="1400" spc="-325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(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-325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r>
              <a:rPr dirty="0" sz="1400" spc="-300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:</a:t>
            </a:r>
            <a:r>
              <a:rPr dirty="0" sz="1400" spc="20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75" i="1">
                <a:latin typeface="LM Sans 12"/>
                <a:cs typeface="LM Sans 12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&lt;</a:t>
            </a:r>
            <a:r>
              <a:rPr dirty="0" sz="1400" spc="-6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i</a:t>
            </a:r>
            <a:r>
              <a:rPr dirty="0" sz="1400" spc="140" i="1">
                <a:latin typeface="LM Sans 12"/>
                <a:cs typeface="LM Sans 12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and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10" i="1">
                <a:latin typeface="LM Sans 12"/>
                <a:cs typeface="LM Sans 12"/>
              </a:rPr>
              <a:t>A</a:t>
            </a:r>
            <a:r>
              <a:rPr dirty="0" sz="1400" spc="10">
                <a:latin typeface="LM Sans 12"/>
                <a:cs typeface="LM Sans 12"/>
              </a:rPr>
              <a:t>[</a:t>
            </a:r>
            <a:r>
              <a:rPr dirty="0" sz="1400" spc="10" i="1">
                <a:latin typeface="LM Sans 12"/>
                <a:cs typeface="LM Sans 12"/>
              </a:rPr>
              <a:t>j</a:t>
            </a:r>
            <a:r>
              <a:rPr dirty="0" sz="1400" spc="-330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]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&lt;</a:t>
            </a:r>
            <a:r>
              <a:rPr dirty="0" sz="1400" spc="-60" i="1">
                <a:latin typeface="LM Sans 12"/>
                <a:cs typeface="LM Sans 12"/>
              </a:rPr>
              <a:t> </a:t>
            </a:r>
            <a:r>
              <a:rPr dirty="0" sz="1400" spc="10" i="1">
                <a:latin typeface="LM Sans 12"/>
                <a:cs typeface="LM Sans 12"/>
              </a:rPr>
              <a:t>A</a:t>
            </a:r>
            <a:r>
              <a:rPr dirty="0" sz="1400" spc="10">
                <a:latin typeface="LM Sans 12"/>
                <a:cs typeface="LM Sans 12"/>
              </a:rPr>
              <a:t>[</a:t>
            </a:r>
            <a:r>
              <a:rPr dirty="0" sz="1400" spc="10" i="1">
                <a:latin typeface="LM Sans 12"/>
                <a:cs typeface="LM Sans 12"/>
              </a:rPr>
              <a:t>i</a:t>
            </a:r>
            <a:r>
              <a:rPr dirty="0" sz="1400" spc="-315" i="1">
                <a:latin typeface="LM Sans 12"/>
                <a:cs typeface="LM Sans 12"/>
              </a:rPr>
              <a:t> </a:t>
            </a:r>
            <a:r>
              <a:rPr dirty="0" sz="1400" spc="125">
                <a:latin typeface="LM Sans 12"/>
                <a:cs typeface="LM Sans 12"/>
              </a:rPr>
              <a:t>]</a:t>
            </a:r>
            <a:r>
              <a:rPr dirty="0" sz="1400" spc="125" i="1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117475">
              <a:lnSpc>
                <a:spcPct val="100800"/>
              </a:lnSpc>
              <a:spcBef>
                <a:spcPts val="1395"/>
              </a:spcBef>
            </a:pPr>
            <a:r>
              <a:rPr dirty="0" sz="1400" spc="-75">
                <a:latin typeface="Trebuchet MS"/>
                <a:cs typeface="Trebuchet MS"/>
              </a:rPr>
              <a:t>Convention: </a:t>
            </a:r>
            <a:r>
              <a:rPr dirty="0" sz="1400" spc="-80">
                <a:latin typeface="Trebuchet MS"/>
                <a:cs typeface="Trebuchet MS"/>
              </a:rPr>
              <a:t>maximum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75">
                <a:latin typeface="Trebuchet MS"/>
                <a:cs typeface="Trebuchet MS"/>
              </a:rPr>
              <a:t>an </a:t>
            </a:r>
            <a:r>
              <a:rPr dirty="0" sz="1400" spc="-95">
                <a:latin typeface="Trebuchet MS"/>
                <a:cs typeface="Trebuchet MS"/>
              </a:rPr>
              <a:t>empty </a:t>
            </a:r>
            <a:r>
              <a:rPr dirty="0" sz="1400" spc="-90">
                <a:latin typeface="Trebuchet MS"/>
                <a:cs typeface="Trebuchet MS"/>
              </a:rPr>
              <a:t>set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95">
                <a:latin typeface="Trebuchet MS"/>
                <a:cs typeface="Trebuchet MS"/>
              </a:rPr>
              <a:t>equal  </a:t>
            </a:r>
            <a:r>
              <a:rPr dirty="0" sz="1400" spc="-65">
                <a:latin typeface="Trebuchet MS"/>
                <a:cs typeface="Trebuchet MS"/>
              </a:rPr>
              <a:t>to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zero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400" spc="-45">
                <a:latin typeface="Trebuchet MS"/>
                <a:cs typeface="Trebuchet MS"/>
              </a:rPr>
              <a:t>Base </a:t>
            </a:r>
            <a:r>
              <a:rPr dirty="0" sz="1400" spc="-100">
                <a:latin typeface="Trebuchet MS"/>
                <a:cs typeface="Trebuchet MS"/>
              </a:rPr>
              <a:t>case: </a:t>
            </a:r>
            <a:r>
              <a:rPr dirty="0" sz="1400" spc="10" i="1">
                <a:latin typeface="LM Sans 12"/>
                <a:cs typeface="LM Sans 12"/>
              </a:rPr>
              <a:t>LIS </a:t>
            </a:r>
            <a:r>
              <a:rPr dirty="0" sz="1400" spc="-10">
                <a:latin typeface="LM Sans 12"/>
                <a:cs typeface="LM Sans 12"/>
              </a:rPr>
              <a:t>(</a:t>
            </a:r>
            <a:r>
              <a:rPr dirty="0" sz="1400" spc="-10">
                <a:latin typeface="Trebuchet MS"/>
                <a:cs typeface="Trebuchet MS"/>
              </a:rPr>
              <a:t>0</a:t>
            </a:r>
            <a:r>
              <a:rPr dirty="0" sz="1400" spc="-10">
                <a:latin typeface="LM Sans 12"/>
                <a:cs typeface="LM Sans 12"/>
              </a:rPr>
              <a:t>)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95">
                <a:latin typeface="LM Sans 12"/>
                <a:cs typeface="LM Sans 12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40742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219188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8640" y="266002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865" y="58134"/>
            <a:ext cx="1026794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5">
                <a:solidFill>
                  <a:srgbClr val="3333B2"/>
                </a:solidFill>
              </a:rPr>
              <a:t>Algorithm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39021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591042"/>
            <a:ext cx="3437254" cy="11423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155575">
              <a:lnSpc>
                <a:spcPct val="100800"/>
              </a:lnSpc>
              <a:spcBef>
                <a:spcPts val="120"/>
              </a:spcBef>
            </a:pPr>
            <a:r>
              <a:rPr dirty="0" sz="1400" spc="-45">
                <a:latin typeface="Trebuchet MS"/>
                <a:cs typeface="Trebuchet MS"/>
              </a:rPr>
              <a:t>When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95">
                <a:latin typeface="Trebuchet MS"/>
                <a:cs typeface="Trebuchet MS"/>
              </a:rPr>
              <a:t>have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100">
                <a:latin typeface="Trebuchet MS"/>
                <a:cs typeface="Trebuchet MS"/>
              </a:rPr>
              <a:t>recurrence </a:t>
            </a:r>
            <a:r>
              <a:rPr dirty="0" sz="1400" spc="-85">
                <a:latin typeface="Trebuchet MS"/>
                <a:cs typeface="Trebuchet MS"/>
              </a:rPr>
              <a:t>relation </a:t>
            </a:r>
            <a:r>
              <a:rPr dirty="0" sz="1400" spc="-75">
                <a:latin typeface="Trebuchet MS"/>
                <a:cs typeface="Trebuchet MS"/>
              </a:rPr>
              <a:t>at </a:t>
            </a:r>
            <a:r>
              <a:rPr dirty="0" sz="1400" spc="-90">
                <a:latin typeface="Trebuchet MS"/>
                <a:cs typeface="Trebuchet MS"/>
              </a:rPr>
              <a:t>hand,  </a:t>
            </a:r>
            <a:r>
              <a:rPr dirty="0" sz="1400" spc="-75">
                <a:latin typeface="Trebuchet MS"/>
                <a:cs typeface="Trebuchet MS"/>
              </a:rPr>
              <a:t>converting </a:t>
            </a:r>
            <a:r>
              <a:rPr dirty="0" sz="1400" spc="-70">
                <a:latin typeface="Trebuchet MS"/>
                <a:cs typeface="Trebuchet MS"/>
              </a:rPr>
              <a:t>it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90">
                <a:latin typeface="Trebuchet MS"/>
                <a:cs typeface="Trebuchet MS"/>
              </a:rPr>
              <a:t>recursive </a:t>
            </a:r>
            <a:r>
              <a:rPr dirty="0" sz="1400" spc="-75">
                <a:latin typeface="Trebuchet MS"/>
                <a:cs typeface="Trebuchet MS"/>
              </a:rPr>
              <a:t>algorithm </a:t>
            </a:r>
            <a:r>
              <a:rPr dirty="0" sz="1400" spc="-85">
                <a:latin typeface="Trebuchet MS"/>
                <a:cs typeface="Trebuchet MS"/>
              </a:rPr>
              <a:t>with  memoization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85">
                <a:latin typeface="Trebuchet MS"/>
                <a:cs typeface="Trebuchet MS"/>
              </a:rPr>
              <a:t>just </a:t>
            </a:r>
            <a:r>
              <a:rPr dirty="0" sz="1400" spc="-80">
                <a:latin typeface="Trebuchet MS"/>
                <a:cs typeface="Trebuchet MS"/>
              </a:rPr>
              <a:t>a</a:t>
            </a:r>
            <a:r>
              <a:rPr dirty="0" sz="1400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technicality</a:t>
            </a:r>
            <a:endParaRPr sz="1400">
              <a:latin typeface="Trebuchet MS"/>
              <a:cs typeface="Trebuchet MS"/>
            </a:endParaRPr>
          </a:p>
          <a:p>
            <a:pPr marL="368935">
              <a:lnSpc>
                <a:spcPct val="100000"/>
              </a:lnSpc>
              <a:spcBef>
                <a:spcPts val="310"/>
              </a:spcBef>
            </a:pPr>
            <a:r>
              <a:rPr dirty="0" sz="1400" spc="-50">
                <a:latin typeface="Trebuchet MS"/>
                <a:cs typeface="Trebuchet MS"/>
              </a:rPr>
              <a:t>We </a:t>
            </a:r>
            <a:r>
              <a:rPr dirty="0" sz="1400" spc="-95">
                <a:latin typeface="Trebuchet MS"/>
                <a:cs typeface="Trebuchet MS"/>
              </a:rPr>
              <a:t>will </a:t>
            </a:r>
            <a:r>
              <a:rPr dirty="0" sz="1400" spc="-90">
                <a:latin typeface="Trebuchet MS"/>
                <a:cs typeface="Trebuchet MS"/>
              </a:rPr>
              <a:t>use </a:t>
            </a:r>
            <a:r>
              <a:rPr dirty="0" sz="1400" spc="-95">
                <a:latin typeface="Trebuchet MS"/>
                <a:cs typeface="Trebuchet MS"/>
              </a:rPr>
              <a:t>a</a:t>
            </a:r>
            <a:r>
              <a:rPr dirty="0" sz="1400" spc="-95">
                <a:solidFill>
                  <a:srgbClr val="3333B2"/>
                </a:solidFill>
                <a:latin typeface="Trebuchet MS"/>
                <a:cs typeface="Trebuchet MS"/>
              </a:rPr>
              <a:t>table</a:t>
            </a:r>
            <a:r>
              <a:rPr dirty="0" sz="1400" spc="229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T</a:t>
            </a:r>
            <a:r>
              <a:rPr dirty="0" sz="1400" spc="280" i="1">
                <a:latin typeface="LM Sans 12"/>
                <a:cs typeface="LM Sans 12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90">
                <a:latin typeface="Trebuchet MS"/>
                <a:cs typeface="Trebuchet MS"/>
              </a:rPr>
              <a:t>store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5">
                <a:latin typeface="Trebuchet MS"/>
                <a:cs typeface="Trebuchet MS"/>
              </a:rPr>
              <a:t>results:</a:t>
            </a:r>
            <a:endParaRPr sz="1400">
              <a:latin typeface="Trebuchet MS"/>
              <a:cs typeface="Trebuchet MS"/>
            </a:endParaRPr>
          </a:p>
          <a:p>
            <a:pPr marL="368935">
              <a:lnSpc>
                <a:spcPct val="100000"/>
              </a:lnSpc>
              <a:spcBef>
                <a:spcPts val="15"/>
              </a:spcBef>
            </a:pPr>
            <a:r>
              <a:rPr dirty="0" sz="1400" spc="20" i="1">
                <a:latin typeface="LM Sans 12"/>
                <a:cs typeface="LM Sans 12"/>
              </a:rPr>
              <a:t>T</a:t>
            </a:r>
            <a:r>
              <a:rPr dirty="0" sz="1400" spc="-270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[</a:t>
            </a:r>
            <a:r>
              <a:rPr dirty="0" sz="1400" spc="5" i="1">
                <a:latin typeface="LM Sans 12"/>
                <a:cs typeface="LM Sans 12"/>
              </a:rPr>
              <a:t>i</a:t>
            </a:r>
            <a:r>
              <a:rPr dirty="0" sz="1400" spc="-315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]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10" i="1">
                <a:latin typeface="LM Sans 12"/>
                <a:cs typeface="LM Sans 12"/>
              </a:rPr>
              <a:t>LIS</a:t>
            </a:r>
            <a:r>
              <a:rPr dirty="0" sz="1400" spc="-325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(</a:t>
            </a:r>
            <a:r>
              <a:rPr dirty="0" sz="1400" spc="5" i="1">
                <a:latin typeface="LM Sans 12"/>
                <a:cs typeface="LM Sans 12"/>
              </a:rPr>
              <a:t>i</a:t>
            </a:r>
            <a:r>
              <a:rPr dirty="0" sz="1400" spc="-315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endParaRPr sz="1400">
              <a:latin typeface="LM Sans 12"/>
              <a:cs typeface="LM Sans 12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865" y="58134"/>
            <a:ext cx="1026794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5">
                <a:solidFill>
                  <a:srgbClr val="3333B2"/>
                </a:solidFill>
              </a:rPr>
              <a:t>Algorithm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39021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640" y="185836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591042"/>
            <a:ext cx="3846829" cy="18256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65150">
              <a:lnSpc>
                <a:spcPct val="100800"/>
              </a:lnSpc>
              <a:spcBef>
                <a:spcPts val="120"/>
              </a:spcBef>
            </a:pPr>
            <a:r>
              <a:rPr dirty="0" sz="1400" spc="-45">
                <a:latin typeface="Trebuchet MS"/>
                <a:cs typeface="Trebuchet MS"/>
              </a:rPr>
              <a:t>When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95">
                <a:latin typeface="Trebuchet MS"/>
                <a:cs typeface="Trebuchet MS"/>
              </a:rPr>
              <a:t>have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100">
                <a:latin typeface="Trebuchet MS"/>
                <a:cs typeface="Trebuchet MS"/>
              </a:rPr>
              <a:t>recurrence </a:t>
            </a:r>
            <a:r>
              <a:rPr dirty="0" sz="1400" spc="-85">
                <a:latin typeface="Trebuchet MS"/>
                <a:cs typeface="Trebuchet MS"/>
              </a:rPr>
              <a:t>relation </a:t>
            </a:r>
            <a:r>
              <a:rPr dirty="0" sz="1400" spc="-75">
                <a:latin typeface="Trebuchet MS"/>
                <a:cs typeface="Trebuchet MS"/>
              </a:rPr>
              <a:t>at </a:t>
            </a:r>
            <a:r>
              <a:rPr dirty="0" sz="1400" spc="-90">
                <a:latin typeface="Trebuchet MS"/>
                <a:cs typeface="Trebuchet MS"/>
              </a:rPr>
              <a:t>hand,  </a:t>
            </a:r>
            <a:r>
              <a:rPr dirty="0" sz="1400" spc="-75">
                <a:latin typeface="Trebuchet MS"/>
                <a:cs typeface="Trebuchet MS"/>
              </a:rPr>
              <a:t>converting </a:t>
            </a:r>
            <a:r>
              <a:rPr dirty="0" sz="1400" spc="-70">
                <a:latin typeface="Trebuchet MS"/>
                <a:cs typeface="Trebuchet MS"/>
              </a:rPr>
              <a:t>it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90">
                <a:latin typeface="Trebuchet MS"/>
                <a:cs typeface="Trebuchet MS"/>
              </a:rPr>
              <a:t>recursive </a:t>
            </a:r>
            <a:r>
              <a:rPr dirty="0" sz="1400" spc="-75">
                <a:latin typeface="Trebuchet MS"/>
                <a:cs typeface="Trebuchet MS"/>
              </a:rPr>
              <a:t>algorithm </a:t>
            </a:r>
            <a:r>
              <a:rPr dirty="0" sz="1400" spc="-85">
                <a:latin typeface="Trebuchet MS"/>
                <a:cs typeface="Trebuchet MS"/>
              </a:rPr>
              <a:t>with  memoization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85">
                <a:latin typeface="Trebuchet MS"/>
                <a:cs typeface="Trebuchet MS"/>
              </a:rPr>
              <a:t>just </a:t>
            </a:r>
            <a:r>
              <a:rPr dirty="0" sz="1400" spc="-80">
                <a:latin typeface="Trebuchet MS"/>
                <a:cs typeface="Trebuchet MS"/>
              </a:rPr>
              <a:t>a</a:t>
            </a:r>
            <a:r>
              <a:rPr dirty="0" sz="1400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technicality</a:t>
            </a:r>
            <a:endParaRPr sz="1400">
              <a:latin typeface="Trebuchet MS"/>
              <a:cs typeface="Trebuchet MS"/>
            </a:endParaRPr>
          </a:p>
          <a:p>
            <a:pPr marL="368935">
              <a:lnSpc>
                <a:spcPct val="100000"/>
              </a:lnSpc>
              <a:spcBef>
                <a:spcPts val="310"/>
              </a:spcBef>
            </a:pPr>
            <a:r>
              <a:rPr dirty="0" sz="1400" spc="-50">
                <a:latin typeface="Trebuchet MS"/>
                <a:cs typeface="Trebuchet MS"/>
              </a:rPr>
              <a:t>We </a:t>
            </a:r>
            <a:r>
              <a:rPr dirty="0" sz="1400" spc="-95">
                <a:latin typeface="Trebuchet MS"/>
                <a:cs typeface="Trebuchet MS"/>
              </a:rPr>
              <a:t>will </a:t>
            </a:r>
            <a:r>
              <a:rPr dirty="0" sz="1400" spc="-90">
                <a:latin typeface="Trebuchet MS"/>
                <a:cs typeface="Trebuchet MS"/>
              </a:rPr>
              <a:t>use </a:t>
            </a:r>
            <a:r>
              <a:rPr dirty="0" sz="1400" spc="-95">
                <a:latin typeface="Trebuchet MS"/>
                <a:cs typeface="Trebuchet MS"/>
              </a:rPr>
              <a:t>a</a:t>
            </a:r>
            <a:r>
              <a:rPr dirty="0" sz="1400" spc="-95">
                <a:solidFill>
                  <a:srgbClr val="3333B2"/>
                </a:solidFill>
                <a:latin typeface="Trebuchet MS"/>
                <a:cs typeface="Trebuchet MS"/>
              </a:rPr>
              <a:t>table</a:t>
            </a:r>
            <a:r>
              <a:rPr dirty="0" sz="1400" spc="229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T</a:t>
            </a:r>
            <a:r>
              <a:rPr dirty="0" sz="1400" spc="295" i="1">
                <a:latin typeface="LM Sans 12"/>
                <a:cs typeface="LM Sans 12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90">
                <a:latin typeface="Trebuchet MS"/>
                <a:cs typeface="Trebuchet MS"/>
              </a:rPr>
              <a:t>store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5">
                <a:latin typeface="Trebuchet MS"/>
                <a:cs typeface="Trebuchet MS"/>
              </a:rPr>
              <a:t>results:</a:t>
            </a:r>
            <a:endParaRPr sz="1400">
              <a:latin typeface="Trebuchet MS"/>
              <a:cs typeface="Trebuchet MS"/>
            </a:endParaRPr>
          </a:p>
          <a:p>
            <a:pPr marL="368935">
              <a:lnSpc>
                <a:spcPct val="100000"/>
              </a:lnSpc>
              <a:spcBef>
                <a:spcPts val="15"/>
              </a:spcBef>
            </a:pPr>
            <a:r>
              <a:rPr dirty="0" sz="1400" spc="20" i="1">
                <a:latin typeface="LM Sans 12"/>
                <a:cs typeface="LM Sans 12"/>
              </a:rPr>
              <a:t>T</a:t>
            </a:r>
            <a:r>
              <a:rPr dirty="0" sz="1400" spc="-270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[</a:t>
            </a:r>
            <a:r>
              <a:rPr dirty="0" sz="1400" spc="5" i="1">
                <a:latin typeface="LM Sans 12"/>
                <a:cs typeface="LM Sans 12"/>
              </a:rPr>
              <a:t>i</a:t>
            </a:r>
            <a:r>
              <a:rPr dirty="0" sz="1400" spc="-315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]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10" i="1">
                <a:latin typeface="LM Sans 12"/>
                <a:cs typeface="LM Sans 12"/>
              </a:rPr>
              <a:t>LIS</a:t>
            </a:r>
            <a:r>
              <a:rPr dirty="0" sz="1400" spc="-325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(</a:t>
            </a:r>
            <a:r>
              <a:rPr dirty="0" sz="1400" spc="5" i="1">
                <a:latin typeface="LM Sans 12"/>
                <a:cs typeface="LM Sans 12"/>
              </a:rPr>
              <a:t>i</a:t>
            </a:r>
            <a:r>
              <a:rPr dirty="0" sz="1400" spc="-315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endParaRPr sz="1400">
              <a:latin typeface="LM Sans 12"/>
              <a:cs typeface="LM Sans 12"/>
            </a:endParaRPr>
          </a:p>
          <a:p>
            <a:pPr algn="just" marL="368935" marR="5080">
              <a:lnSpc>
                <a:spcPct val="100800"/>
              </a:lnSpc>
              <a:spcBef>
                <a:spcPts val="300"/>
              </a:spcBef>
            </a:pPr>
            <a:r>
              <a:rPr dirty="0" sz="1400" spc="-85">
                <a:latin typeface="Trebuchet MS"/>
                <a:cs typeface="Trebuchet MS"/>
              </a:rPr>
              <a:t>Initially, </a:t>
            </a:r>
            <a:r>
              <a:rPr dirty="0" sz="1400" spc="20" i="1">
                <a:latin typeface="LM Sans 12"/>
                <a:cs typeface="LM Sans 12"/>
              </a:rPr>
              <a:t>T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120">
                <a:latin typeface="Trebuchet MS"/>
                <a:cs typeface="Trebuchet MS"/>
              </a:rPr>
              <a:t>empty. </a:t>
            </a:r>
            <a:r>
              <a:rPr dirty="0" sz="1400" spc="-45">
                <a:latin typeface="Trebuchet MS"/>
                <a:cs typeface="Trebuchet MS"/>
              </a:rPr>
              <a:t>When </a:t>
            </a:r>
            <a:r>
              <a:rPr dirty="0" sz="1400" spc="10" i="1">
                <a:latin typeface="LM Sans 12"/>
                <a:cs typeface="LM Sans 12"/>
              </a:rPr>
              <a:t>LIS </a:t>
            </a:r>
            <a:r>
              <a:rPr dirty="0" sz="1400" spc="5">
                <a:latin typeface="LM Sans 12"/>
                <a:cs typeface="LM Sans 12"/>
              </a:rPr>
              <a:t>(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10">
                <a:latin typeface="LM Sans 12"/>
                <a:cs typeface="LM Sans 12"/>
              </a:rPr>
              <a:t>)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90">
                <a:latin typeface="Trebuchet MS"/>
                <a:cs typeface="Trebuchet MS"/>
              </a:rPr>
              <a:t>computed, 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90">
                <a:latin typeface="Trebuchet MS"/>
                <a:cs typeface="Trebuchet MS"/>
              </a:rPr>
              <a:t>store </a:t>
            </a:r>
            <a:r>
              <a:rPr dirty="0" sz="1400" spc="-60">
                <a:latin typeface="Trebuchet MS"/>
                <a:cs typeface="Trebuchet MS"/>
              </a:rPr>
              <a:t>its </a:t>
            </a:r>
            <a:r>
              <a:rPr dirty="0" sz="1400" spc="-95">
                <a:latin typeface="Trebuchet MS"/>
                <a:cs typeface="Trebuchet MS"/>
              </a:rPr>
              <a:t>value </a:t>
            </a:r>
            <a:r>
              <a:rPr dirty="0" sz="1400" spc="-75">
                <a:latin typeface="Trebuchet MS"/>
                <a:cs typeface="Trebuchet MS"/>
              </a:rPr>
              <a:t>at </a:t>
            </a:r>
            <a:r>
              <a:rPr dirty="0" sz="1400" spc="20" i="1">
                <a:latin typeface="LM Sans 12"/>
                <a:cs typeface="LM Sans 12"/>
              </a:rPr>
              <a:t>T </a:t>
            </a:r>
            <a:r>
              <a:rPr dirty="0" sz="1400" spc="5">
                <a:latin typeface="LM Sans 12"/>
                <a:cs typeface="LM Sans 12"/>
              </a:rPr>
              <a:t>[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5">
                <a:latin typeface="LM Sans 12"/>
                <a:cs typeface="LM Sans 12"/>
              </a:rPr>
              <a:t>] </a:t>
            </a:r>
            <a:r>
              <a:rPr dirty="0" sz="1400" spc="-35">
                <a:latin typeface="Trebuchet MS"/>
                <a:cs typeface="Trebuchet MS"/>
              </a:rPr>
              <a:t>(so </a:t>
            </a:r>
            <a:r>
              <a:rPr dirty="0" sz="1400" spc="-70">
                <a:latin typeface="Trebuchet MS"/>
                <a:cs typeface="Trebuchet MS"/>
              </a:rPr>
              <a:t>that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95">
                <a:latin typeface="Trebuchet MS"/>
                <a:cs typeface="Trebuchet MS"/>
              </a:rPr>
              <a:t>will </a:t>
            </a:r>
            <a:r>
              <a:rPr dirty="0" sz="1400" spc="-110">
                <a:latin typeface="Trebuchet MS"/>
                <a:cs typeface="Trebuchet MS"/>
              </a:rPr>
              <a:t>never  </a:t>
            </a:r>
            <a:r>
              <a:rPr dirty="0" sz="1400" spc="-95">
                <a:latin typeface="Trebuchet MS"/>
                <a:cs typeface="Trebuchet MS"/>
              </a:rPr>
              <a:t>recompute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10" i="1">
                <a:latin typeface="LM Sans 12"/>
                <a:cs typeface="LM Sans 12"/>
              </a:rPr>
              <a:t>LIS</a:t>
            </a:r>
            <a:r>
              <a:rPr dirty="0" sz="1400" spc="-325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(</a:t>
            </a:r>
            <a:r>
              <a:rPr dirty="0" sz="1400" spc="5" i="1">
                <a:latin typeface="LM Sans 12"/>
                <a:cs typeface="LM Sans 12"/>
              </a:rPr>
              <a:t>i</a:t>
            </a:r>
            <a:r>
              <a:rPr dirty="0" sz="1400" spc="-315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r>
              <a:rPr dirty="0" sz="1400">
                <a:latin typeface="LM Sans 12"/>
                <a:cs typeface="LM Sans 12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again)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865" y="58134"/>
            <a:ext cx="1026794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5">
                <a:solidFill>
                  <a:srgbClr val="3333B2"/>
                </a:solidFill>
              </a:rPr>
              <a:t>Algorithm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39021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640" y="185836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8640" y="254160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7294" y="591042"/>
            <a:ext cx="3846829" cy="25088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65150">
              <a:lnSpc>
                <a:spcPct val="100800"/>
              </a:lnSpc>
              <a:spcBef>
                <a:spcPts val="120"/>
              </a:spcBef>
            </a:pPr>
            <a:r>
              <a:rPr dirty="0" sz="1400" spc="-45">
                <a:latin typeface="Trebuchet MS"/>
                <a:cs typeface="Trebuchet MS"/>
              </a:rPr>
              <a:t>When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95">
                <a:latin typeface="Trebuchet MS"/>
                <a:cs typeface="Trebuchet MS"/>
              </a:rPr>
              <a:t>have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100">
                <a:latin typeface="Trebuchet MS"/>
                <a:cs typeface="Trebuchet MS"/>
              </a:rPr>
              <a:t>recurrence </a:t>
            </a:r>
            <a:r>
              <a:rPr dirty="0" sz="1400" spc="-85">
                <a:latin typeface="Trebuchet MS"/>
                <a:cs typeface="Trebuchet MS"/>
              </a:rPr>
              <a:t>relation </a:t>
            </a:r>
            <a:r>
              <a:rPr dirty="0" sz="1400" spc="-75">
                <a:latin typeface="Trebuchet MS"/>
                <a:cs typeface="Trebuchet MS"/>
              </a:rPr>
              <a:t>at </a:t>
            </a:r>
            <a:r>
              <a:rPr dirty="0" sz="1400" spc="-90">
                <a:latin typeface="Trebuchet MS"/>
                <a:cs typeface="Trebuchet MS"/>
              </a:rPr>
              <a:t>hand,  </a:t>
            </a:r>
            <a:r>
              <a:rPr dirty="0" sz="1400" spc="-75">
                <a:latin typeface="Trebuchet MS"/>
                <a:cs typeface="Trebuchet MS"/>
              </a:rPr>
              <a:t>converting </a:t>
            </a:r>
            <a:r>
              <a:rPr dirty="0" sz="1400" spc="-70">
                <a:latin typeface="Trebuchet MS"/>
                <a:cs typeface="Trebuchet MS"/>
              </a:rPr>
              <a:t>it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90">
                <a:latin typeface="Trebuchet MS"/>
                <a:cs typeface="Trebuchet MS"/>
              </a:rPr>
              <a:t>recursive </a:t>
            </a:r>
            <a:r>
              <a:rPr dirty="0" sz="1400" spc="-75">
                <a:latin typeface="Trebuchet MS"/>
                <a:cs typeface="Trebuchet MS"/>
              </a:rPr>
              <a:t>algorithm </a:t>
            </a:r>
            <a:r>
              <a:rPr dirty="0" sz="1400" spc="-85">
                <a:latin typeface="Trebuchet MS"/>
                <a:cs typeface="Trebuchet MS"/>
              </a:rPr>
              <a:t>with  memoization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85">
                <a:latin typeface="Trebuchet MS"/>
                <a:cs typeface="Trebuchet MS"/>
              </a:rPr>
              <a:t>just </a:t>
            </a:r>
            <a:r>
              <a:rPr dirty="0" sz="1400" spc="-80">
                <a:latin typeface="Trebuchet MS"/>
                <a:cs typeface="Trebuchet MS"/>
              </a:rPr>
              <a:t>a</a:t>
            </a:r>
            <a:r>
              <a:rPr dirty="0" sz="1400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technicality</a:t>
            </a:r>
            <a:endParaRPr sz="1400">
              <a:latin typeface="Trebuchet MS"/>
              <a:cs typeface="Trebuchet MS"/>
            </a:endParaRPr>
          </a:p>
          <a:p>
            <a:pPr marL="368935">
              <a:lnSpc>
                <a:spcPct val="100000"/>
              </a:lnSpc>
              <a:spcBef>
                <a:spcPts val="310"/>
              </a:spcBef>
            </a:pPr>
            <a:r>
              <a:rPr dirty="0" sz="1400" spc="-50">
                <a:latin typeface="Trebuchet MS"/>
                <a:cs typeface="Trebuchet MS"/>
              </a:rPr>
              <a:t>We </a:t>
            </a:r>
            <a:r>
              <a:rPr dirty="0" sz="1400" spc="-95">
                <a:latin typeface="Trebuchet MS"/>
                <a:cs typeface="Trebuchet MS"/>
              </a:rPr>
              <a:t>will </a:t>
            </a:r>
            <a:r>
              <a:rPr dirty="0" sz="1400" spc="-90">
                <a:latin typeface="Trebuchet MS"/>
                <a:cs typeface="Trebuchet MS"/>
              </a:rPr>
              <a:t>use </a:t>
            </a:r>
            <a:r>
              <a:rPr dirty="0" sz="1400" spc="-95">
                <a:latin typeface="Trebuchet MS"/>
                <a:cs typeface="Trebuchet MS"/>
              </a:rPr>
              <a:t>a</a:t>
            </a:r>
            <a:r>
              <a:rPr dirty="0" sz="1400" spc="-95">
                <a:solidFill>
                  <a:srgbClr val="3333B2"/>
                </a:solidFill>
                <a:latin typeface="Trebuchet MS"/>
                <a:cs typeface="Trebuchet MS"/>
              </a:rPr>
              <a:t>table</a:t>
            </a:r>
            <a:r>
              <a:rPr dirty="0" sz="1400" spc="229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T</a:t>
            </a:r>
            <a:r>
              <a:rPr dirty="0" sz="1400" spc="295" i="1">
                <a:latin typeface="LM Sans 12"/>
                <a:cs typeface="LM Sans 12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90">
                <a:latin typeface="Trebuchet MS"/>
                <a:cs typeface="Trebuchet MS"/>
              </a:rPr>
              <a:t>store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5">
                <a:latin typeface="Trebuchet MS"/>
                <a:cs typeface="Trebuchet MS"/>
              </a:rPr>
              <a:t>results:</a:t>
            </a:r>
            <a:endParaRPr sz="1400">
              <a:latin typeface="Trebuchet MS"/>
              <a:cs typeface="Trebuchet MS"/>
            </a:endParaRPr>
          </a:p>
          <a:p>
            <a:pPr marL="368935">
              <a:lnSpc>
                <a:spcPct val="100000"/>
              </a:lnSpc>
              <a:spcBef>
                <a:spcPts val="15"/>
              </a:spcBef>
            </a:pPr>
            <a:r>
              <a:rPr dirty="0" sz="1400" spc="20" i="1">
                <a:latin typeface="LM Sans 12"/>
                <a:cs typeface="LM Sans 12"/>
              </a:rPr>
              <a:t>T</a:t>
            </a:r>
            <a:r>
              <a:rPr dirty="0" sz="1400" spc="-270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[</a:t>
            </a:r>
            <a:r>
              <a:rPr dirty="0" sz="1400" spc="5" i="1">
                <a:latin typeface="LM Sans 12"/>
                <a:cs typeface="LM Sans 12"/>
              </a:rPr>
              <a:t>i</a:t>
            </a:r>
            <a:r>
              <a:rPr dirty="0" sz="1400" spc="-315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]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60">
                <a:latin typeface="LM Sans 12"/>
                <a:cs typeface="LM Sans 12"/>
              </a:rPr>
              <a:t> </a:t>
            </a:r>
            <a:r>
              <a:rPr dirty="0" sz="1400" spc="10" i="1">
                <a:latin typeface="LM Sans 12"/>
                <a:cs typeface="LM Sans 12"/>
              </a:rPr>
              <a:t>LIS</a:t>
            </a:r>
            <a:r>
              <a:rPr dirty="0" sz="1400" spc="-325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(</a:t>
            </a:r>
            <a:r>
              <a:rPr dirty="0" sz="1400" spc="5" i="1">
                <a:latin typeface="LM Sans 12"/>
                <a:cs typeface="LM Sans 12"/>
              </a:rPr>
              <a:t>i</a:t>
            </a:r>
            <a:r>
              <a:rPr dirty="0" sz="1400" spc="-315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endParaRPr sz="1400">
              <a:latin typeface="LM Sans 12"/>
              <a:cs typeface="LM Sans 12"/>
            </a:endParaRPr>
          </a:p>
          <a:p>
            <a:pPr algn="just" marL="368935" marR="5080">
              <a:lnSpc>
                <a:spcPct val="100800"/>
              </a:lnSpc>
              <a:spcBef>
                <a:spcPts val="300"/>
              </a:spcBef>
            </a:pPr>
            <a:r>
              <a:rPr dirty="0" sz="1400" spc="-85">
                <a:latin typeface="Trebuchet MS"/>
                <a:cs typeface="Trebuchet MS"/>
              </a:rPr>
              <a:t>Initially, </a:t>
            </a:r>
            <a:r>
              <a:rPr dirty="0" sz="1400" spc="20" i="1">
                <a:latin typeface="LM Sans 12"/>
                <a:cs typeface="LM Sans 12"/>
              </a:rPr>
              <a:t>T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120">
                <a:latin typeface="Trebuchet MS"/>
                <a:cs typeface="Trebuchet MS"/>
              </a:rPr>
              <a:t>empty. </a:t>
            </a:r>
            <a:r>
              <a:rPr dirty="0" sz="1400" spc="-45">
                <a:latin typeface="Trebuchet MS"/>
                <a:cs typeface="Trebuchet MS"/>
              </a:rPr>
              <a:t>When </a:t>
            </a:r>
            <a:r>
              <a:rPr dirty="0" sz="1400" spc="10" i="1">
                <a:latin typeface="LM Sans 12"/>
                <a:cs typeface="LM Sans 12"/>
              </a:rPr>
              <a:t>LIS </a:t>
            </a:r>
            <a:r>
              <a:rPr dirty="0" sz="1400" spc="5">
                <a:latin typeface="LM Sans 12"/>
                <a:cs typeface="LM Sans 12"/>
              </a:rPr>
              <a:t>(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10">
                <a:latin typeface="LM Sans 12"/>
                <a:cs typeface="LM Sans 12"/>
              </a:rPr>
              <a:t>)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90">
                <a:latin typeface="Trebuchet MS"/>
                <a:cs typeface="Trebuchet MS"/>
              </a:rPr>
              <a:t>computed, 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90">
                <a:latin typeface="Trebuchet MS"/>
                <a:cs typeface="Trebuchet MS"/>
              </a:rPr>
              <a:t>store </a:t>
            </a:r>
            <a:r>
              <a:rPr dirty="0" sz="1400" spc="-60">
                <a:latin typeface="Trebuchet MS"/>
                <a:cs typeface="Trebuchet MS"/>
              </a:rPr>
              <a:t>its </a:t>
            </a:r>
            <a:r>
              <a:rPr dirty="0" sz="1400" spc="-95">
                <a:latin typeface="Trebuchet MS"/>
                <a:cs typeface="Trebuchet MS"/>
              </a:rPr>
              <a:t>value </a:t>
            </a:r>
            <a:r>
              <a:rPr dirty="0" sz="1400" spc="-75">
                <a:latin typeface="Trebuchet MS"/>
                <a:cs typeface="Trebuchet MS"/>
              </a:rPr>
              <a:t>at </a:t>
            </a:r>
            <a:r>
              <a:rPr dirty="0" sz="1400" spc="20" i="1">
                <a:latin typeface="LM Sans 12"/>
                <a:cs typeface="LM Sans 12"/>
              </a:rPr>
              <a:t>T </a:t>
            </a:r>
            <a:r>
              <a:rPr dirty="0" sz="1400" spc="5">
                <a:latin typeface="LM Sans 12"/>
                <a:cs typeface="LM Sans 12"/>
              </a:rPr>
              <a:t>[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5">
                <a:latin typeface="LM Sans 12"/>
                <a:cs typeface="LM Sans 12"/>
              </a:rPr>
              <a:t>] </a:t>
            </a:r>
            <a:r>
              <a:rPr dirty="0" sz="1400" spc="-35">
                <a:latin typeface="Trebuchet MS"/>
                <a:cs typeface="Trebuchet MS"/>
              </a:rPr>
              <a:t>(so </a:t>
            </a:r>
            <a:r>
              <a:rPr dirty="0" sz="1400" spc="-70">
                <a:latin typeface="Trebuchet MS"/>
                <a:cs typeface="Trebuchet MS"/>
              </a:rPr>
              <a:t>that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95">
                <a:latin typeface="Trebuchet MS"/>
                <a:cs typeface="Trebuchet MS"/>
              </a:rPr>
              <a:t>will </a:t>
            </a:r>
            <a:r>
              <a:rPr dirty="0" sz="1400" spc="-110">
                <a:latin typeface="Trebuchet MS"/>
                <a:cs typeface="Trebuchet MS"/>
              </a:rPr>
              <a:t>never  </a:t>
            </a:r>
            <a:r>
              <a:rPr dirty="0" sz="1400" spc="-95">
                <a:latin typeface="Trebuchet MS"/>
                <a:cs typeface="Trebuchet MS"/>
              </a:rPr>
              <a:t>recompute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10" i="1">
                <a:latin typeface="LM Sans 12"/>
                <a:cs typeface="LM Sans 12"/>
              </a:rPr>
              <a:t>LIS</a:t>
            </a:r>
            <a:r>
              <a:rPr dirty="0" sz="1400" spc="-325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(</a:t>
            </a:r>
            <a:r>
              <a:rPr dirty="0" sz="1400" spc="5" i="1">
                <a:latin typeface="LM Sans 12"/>
                <a:cs typeface="LM Sans 12"/>
              </a:rPr>
              <a:t>i</a:t>
            </a:r>
            <a:r>
              <a:rPr dirty="0" sz="1400" spc="-315" i="1">
                <a:latin typeface="LM Sans 12"/>
                <a:cs typeface="LM Sans 12"/>
              </a:rPr>
              <a:t> </a:t>
            </a:r>
            <a:r>
              <a:rPr dirty="0" sz="1400" spc="10">
                <a:latin typeface="LM Sans 12"/>
                <a:cs typeface="LM Sans 12"/>
              </a:rPr>
              <a:t>)</a:t>
            </a:r>
            <a:r>
              <a:rPr dirty="0" sz="1400">
                <a:latin typeface="LM Sans 12"/>
                <a:cs typeface="LM Sans 12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again)</a:t>
            </a:r>
            <a:endParaRPr sz="1400">
              <a:latin typeface="Trebuchet MS"/>
              <a:cs typeface="Trebuchet MS"/>
            </a:endParaRPr>
          </a:p>
          <a:p>
            <a:pPr algn="just" marL="368935" marR="55244">
              <a:lnSpc>
                <a:spcPct val="100800"/>
              </a:lnSpc>
              <a:spcBef>
                <a:spcPts val="300"/>
              </a:spcBef>
            </a:pPr>
            <a:r>
              <a:rPr dirty="0" sz="1400" spc="-40">
                <a:latin typeface="Trebuchet MS"/>
                <a:cs typeface="Trebuchet MS"/>
              </a:rPr>
              <a:t>The </a:t>
            </a:r>
            <a:r>
              <a:rPr dirty="0" sz="1400" spc="-95">
                <a:latin typeface="Trebuchet MS"/>
                <a:cs typeface="Trebuchet MS"/>
              </a:rPr>
              <a:t>exact </a:t>
            </a:r>
            <a:r>
              <a:rPr dirty="0" sz="1400" spc="-80">
                <a:latin typeface="Trebuchet MS"/>
                <a:cs typeface="Trebuchet MS"/>
              </a:rPr>
              <a:t>data structure behind </a:t>
            </a:r>
            <a:r>
              <a:rPr dirty="0" sz="1400" spc="20" i="1">
                <a:latin typeface="LM Sans 12"/>
                <a:cs typeface="LM Sans 12"/>
              </a:rPr>
              <a:t>T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70">
                <a:latin typeface="Trebuchet MS"/>
                <a:cs typeface="Trebuchet MS"/>
              </a:rPr>
              <a:t>not that  </a:t>
            </a:r>
            <a:r>
              <a:rPr dirty="0" sz="1400" spc="-75">
                <a:latin typeface="Trebuchet MS"/>
                <a:cs typeface="Trebuchet MS"/>
              </a:rPr>
              <a:t>important at </a:t>
            </a:r>
            <a:r>
              <a:rPr dirty="0" sz="1400" spc="-60">
                <a:latin typeface="Trebuchet MS"/>
                <a:cs typeface="Trebuchet MS"/>
              </a:rPr>
              <a:t>this </a:t>
            </a:r>
            <a:r>
              <a:rPr dirty="0" sz="1400" spc="-75">
                <a:latin typeface="Trebuchet MS"/>
                <a:cs typeface="Trebuchet MS"/>
              </a:rPr>
              <a:t>point: </a:t>
            </a:r>
            <a:r>
              <a:rPr dirty="0" sz="1400" spc="-70">
                <a:latin typeface="Trebuchet MS"/>
                <a:cs typeface="Trebuchet MS"/>
              </a:rPr>
              <a:t>it </a:t>
            </a:r>
            <a:r>
              <a:rPr dirty="0" sz="1400" spc="-75">
                <a:latin typeface="Trebuchet MS"/>
                <a:cs typeface="Trebuchet MS"/>
              </a:rPr>
              <a:t>could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75">
                <a:latin typeface="Trebuchet MS"/>
                <a:cs typeface="Trebuchet MS"/>
              </a:rPr>
              <a:t>an </a:t>
            </a:r>
            <a:r>
              <a:rPr dirty="0" sz="1400" spc="-95">
                <a:latin typeface="Trebuchet MS"/>
                <a:cs typeface="Trebuchet MS"/>
              </a:rPr>
              <a:t>array or 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65">
                <a:latin typeface="Trebuchet MS"/>
                <a:cs typeface="Trebuchet MS"/>
              </a:rPr>
              <a:t>hash</a:t>
            </a:r>
            <a:r>
              <a:rPr dirty="0" sz="1400" spc="135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table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630" y="58134"/>
            <a:ext cx="133032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0">
                <a:solidFill>
                  <a:srgbClr val="3333B2"/>
                </a:solidFill>
              </a:rPr>
              <a:t>Memoization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359994" y="633082"/>
            <a:ext cx="3888104" cy="1594485"/>
          </a:xfrm>
          <a:custGeom>
            <a:avLst/>
            <a:gdLst/>
            <a:ahLst/>
            <a:cxnLst/>
            <a:rect l="l" t="t" r="r" b="b"/>
            <a:pathLst>
              <a:path w="3888104" h="1594485">
                <a:moveTo>
                  <a:pt x="3888003" y="0"/>
                </a:moveTo>
                <a:lnTo>
                  <a:pt x="0" y="0"/>
                </a:lnTo>
                <a:lnTo>
                  <a:pt x="0" y="177139"/>
                </a:lnTo>
                <a:lnTo>
                  <a:pt x="0" y="354279"/>
                </a:lnTo>
                <a:lnTo>
                  <a:pt x="0" y="1594231"/>
                </a:lnTo>
                <a:lnTo>
                  <a:pt x="3888003" y="1594231"/>
                </a:lnTo>
                <a:lnTo>
                  <a:pt x="3888003" y="177139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21969" y="1655366"/>
            <a:ext cx="1767839" cy="561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95"/>
              </a:spcBef>
              <a:tabLst>
                <a:tab pos="375920" algn="l"/>
                <a:tab pos="546100" algn="l"/>
              </a:tabLst>
            </a:pPr>
            <a:r>
              <a:rPr dirty="0" sz="1200" spc="60" b="1">
                <a:latin typeface="Trebuchet MS"/>
                <a:cs typeface="Trebuchet MS"/>
              </a:rPr>
              <a:t>for	</a:t>
            </a:r>
            <a:r>
              <a:rPr dirty="0" sz="1200" spc="40">
                <a:latin typeface="Arial"/>
                <a:cs typeface="Arial"/>
              </a:rPr>
              <a:t>j	</a:t>
            </a:r>
            <a:r>
              <a:rPr dirty="0" sz="1200" spc="35" b="1">
                <a:latin typeface="Trebuchet MS"/>
                <a:cs typeface="Trebuchet MS"/>
              </a:rPr>
              <a:t>in </a:t>
            </a:r>
            <a:r>
              <a:rPr dirty="0" sz="1200" spc="40" b="1">
                <a:latin typeface="Trebuchet MS"/>
                <a:cs typeface="Trebuchet MS"/>
              </a:rPr>
              <a:t>range </a:t>
            </a:r>
            <a:r>
              <a:rPr dirty="0" sz="1200" spc="55">
                <a:latin typeface="Arial"/>
                <a:cs typeface="Arial"/>
              </a:rPr>
              <a:t>( 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254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201295">
              <a:lnSpc>
                <a:spcPts val="1395"/>
              </a:lnSpc>
            </a:pPr>
            <a:r>
              <a:rPr dirty="0" sz="1200" spc="-40" b="1">
                <a:latin typeface="Trebuchet MS"/>
                <a:cs typeface="Trebuchet MS"/>
              </a:rPr>
              <a:t>i </a:t>
            </a:r>
            <a:r>
              <a:rPr dirty="0" sz="1200" spc="-35" b="1">
                <a:latin typeface="Trebuchet MS"/>
                <a:cs typeface="Trebuchet MS"/>
              </a:rPr>
              <a:t>f </a:t>
            </a:r>
            <a:r>
              <a:rPr dirty="0" sz="1200" spc="60">
                <a:latin typeface="Arial"/>
                <a:cs typeface="Arial"/>
              </a:rPr>
              <a:t>A[ </a:t>
            </a:r>
            <a:r>
              <a:rPr dirty="0" sz="1200" spc="40">
                <a:latin typeface="Arial"/>
                <a:cs typeface="Arial"/>
              </a:rPr>
              <a:t>j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spc="204">
                <a:latin typeface="Arial"/>
                <a:cs typeface="Arial"/>
              </a:rPr>
              <a:t>&lt; </a:t>
            </a:r>
            <a:r>
              <a:rPr dirty="0" sz="1200" spc="60">
                <a:latin typeface="Arial"/>
                <a:cs typeface="Arial"/>
              </a:rPr>
              <a:t>A[ 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]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344805">
              <a:lnSpc>
                <a:spcPts val="1415"/>
              </a:lnSpc>
            </a:pPr>
            <a:r>
              <a:rPr dirty="0" sz="1200" spc="100">
                <a:latin typeface="Arial"/>
                <a:cs typeface="Arial"/>
              </a:rPr>
              <a:t>T[ 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spc="204">
                <a:latin typeface="Arial"/>
                <a:cs typeface="Arial"/>
              </a:rPr>
              <a:t>= </a:t>
            </a:r>
            <a:r>
              <a:rPr dirty="0" sz="1200" spc="45" b="1">
                <a:latin typeface="Trebuchet MS"/>
                <a:cs typeface="Trebuchet MS"/>
              </a:rPr>
              <a:t>max</a:t>
            </a:r>
            <a:r>
              <a:rPr dirty="0" sz="1200" spc="45">
                <a:latin typeface="Arial"/>
                <a:cs typeface="Arial"/>
              </a:rPr>
              <a:t>(T[ 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]</a:t>
            </a:r>
            <a:r>
              <a:rPr dirty="0" sz="1200" spc="17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1893" y="2009645"/>
            <a:ext cx="50165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">
                <a:latin typeface="Arial"/>
                <a:cs typeface="Arial"/>
              </a:rPr>
              <a:t>l i </a:t>
            </a:r>
            <a:r>
              <a:rPr dirty="0" sz="1200" spc="-155">
                <a:latin typeface="Arial"/>
                <a:cs typeface="Arial"/>
              </a:rPr>
              <a:t>s</a:t>
            </a:r>
            <a:r>
              <a:rPr dirty="0" sz="1200" spc="-145">
                <a:latin typeface="Arial"/>
                <a:cs typeface="Arial"/>
              </a:rPr>
              <a:t> </a:t>
            </a:r>
            <a:r>
              <a:rPr dirty="0" sz="1200" spc="85">
                <a:latin typeface="Arial"/>
                <a:cs typeface="Arial"/>
              </a:rPr>
              <a:t>(A,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6095" y="2009645"/>
            <a:ext cx="6096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40">
                <a:latin typeface="Arial"/>
                <a:cs typeface="Arial"/>
              </a:rPr>
              <a:t>j </a:t>
            </a:r>
            <a:r>
              <a:rPr dirty="0" sz="1200" spc="55">
                <a:latin typeface="Arial"/>
                <a:cs typeface="Arial"/>
              </a:rPr>
              <a:t>) </a:t>
            </a:r>
            <a:r>
              <a:rPr dirty="0" sz="1200" spc="204">
                <a:latin typeface="Arial"/>
                <a:cs typeface="Arial"/>
              </a:rPr>
              <a:t>+ </a:t>
            </a:r>
            <a:r>
              <a:rPr dirty="0" sz="1200" spc="-85">
                <a:latin typeface="Arial"/>
                <a:cs typeface="Arial"/>
              </a:rPr>
              <a:t>1</a:t>
            </a:r>
            <a:r>
              <a:rPr dirty="0" sz="1200" spc="-240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4" y="2227313"/>
            <a:ext cx="3888104" cy="885825"/>
          </a:xfrm>
          <a:custGeom>
            <a:avLst/>
            <a:gdLst/>
            <a:ahLst/>
            <a:cxnLst/>
            <a:rect l="l" t="t" r="r" b="b"/>
            <a:pathLst>
              <a:path w="3888104" h="885825">
                <a:moveTo>
                  <a:pt x="3888003" y="0"/>
                </a:moveTo>
                <a:lnTo>
                  <a:pt x="0" y="0"/>
                </a:lnTo>
                <a:lnTo>
                  <a:pt x="0" y="177126"/>
                </a:lnTo>
                <a:lnTo>
                  <a:pt x="0" y="177139"/>
                </a:lnTo>
                <a:lnTo>
                  <a:pt x="0" y="885672"/>
                </a:lnTo>
                <a:lnTo>
                  <a:pt x="3888003" y="885672"/>
                </a:lnTo>
                <a:lnTo>
                  <a:pt x="3888003" y="177126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2148" y="592554"/>
            <a:ext cx="4199890" cy="25107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86995" marR="3032760">
              <a:lnSpc>
                <a:spcPts val="1390"/>
              </a:lnSpc>
              <a:spcBef>
                <a:spcPts val="180"/>
              </a:spcBef>
            </a:pPr>
            <a:r>
              <a:rPr dirty="0" sz="1200" spc="-85">
                <a:latin typeface="Arial"/>
                <a:cs typeface="Arial"/>
              </a:rPr>
              <a:t>1 </a:t>
            </a:r>
            <a:r>
              <a:rPr dirty="0" sz="1200" spc="65">
                <a:latin typeface="Arial"/>
                <a:cs typeface="Arial"/>
              </a:rPr>
              <a:t>T </a:t>
            </a:r>
            <a:r>
              <a:rPr dirty="0" sz="1200" spc="204">
                <a:latin typeface="Arial"/>
                <a:cs typeface="Arial"/>
              </a:rPr>
              <a:t>= </a:t>
            </a:r>
            <a:r>
              <a:rPr dirty="0" sz="1200" spc="90" b="1">
                <a:latin typeface="Trebuchet MS"/>
                <a:cs typeface="Trebuchet MS"/>
              </a:rPr>
              <a:t>dict </a:t>
            </a:r>
            <a:r>
              <a:rPr dirty="0" sz="1200" spc="55">
                <a:latin typeface="Arial"/>
                <a:cs typeface="Arial"/>
              </a:rPr>
              <a:t>( )  </a:t>
            </a:r>
            <a:r>
              <a:rPr dirty="0" sz="1200" spc="-85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 marL="299720" indent="-213360">
              <a:lnSpc>
                <a:spcPts val="1340"/>
              </a:lnSpc>
              <a:buFont typeface="Arial"/>
              <a:buAutoNum type="arabicPlain" startAt="3"/>
              <a:tabLst>
                <a:tab pos="299720" algn="l"/>
                <a:tab pos="300355" algn="l"/>
                <a:tab pos="679450" algn="l"/>
                <a:tab pos="1295400" algn="l"/>
              </a:tabLst>
            </a:pPr>
            <a:r>
              <a:rPr dirty="0" sz="1200" spc="20" b="1">
                <a:latin typeface="Trebuchet MS"/>
                <a:cs typeface="Trebuchet MS"/>
              </a:rPr>
              <a:t>def	</a:t>
            </a:r>
            <a:r>
              <a:rPr dirty="0" sz="1200" spc="5">
                <a:latin typeface="Arial"/>
                <a:cs typeface="Arial"/>
              </a:rPr>
              <a:t>l i</a:t>
            </a:r>
            <a:r>
              <a:rPr dirty="0" sz="1200" spc="-125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-110">
                <a:latin typeface="Arial"/>
                <a:cs typeface="Arial"/>
              </a:rPr>
              <a:t> </a:t>
            </a:r>
            <a:r>
              <a:rPr dirty="0" sz="1200" spc="85">
                <a:latin typeface="Arial"/>
                <a:cs typeface="Arial"/>
              </a:rPr>
              <a:t>(A,	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494665" indent="-408305">
              <a:lnSpc>
                <a:spcPts val="1395"/>
              </a:lnSpc>
              <a:buFont typeface="Arial"/>
              <a:buAutoNum type="arabicPlain" startAt="3"/>
              <a:tabLst>
                <a:tab pos="494665" algn="l"/>
                <a:tab pos="495300" algn="l"/>
                <a:tab pos="760730" algn="l"/>
              </a:tabLst>
            </a:pPr>
            <a:r>
              <a:rPr dirty="0" sz="1200" spc="-40" b="1">
                <a:latin typeface="Trebuchet MS"/>
                <a:cs typeface="Trebuchet MS"/>
              </a:rPr>
              <a:t>i</a:t>
            </a:r>
            <a:r>
              <a:rPr dirty="0" sz="1200" spc="-140" b="1">
                <a:latin typeface="Trebuchet MS"/>
                <a:cs typeface="Trebuchet MS"/>
              </a:rPr>
              <a:t> </a:t>
            </a:r>
            <a:r>
              <a:rPr dirty="0" sz="1200" spc="-35" b="1">
                <a:latin typeface="Trebuchet MS"/>
                <a:cs typeface="Trebuchet MS"/>
              </a:rPr>
              <a:t>f	</a:t>
            </a:r>
            <a:r>
              <a:rPr dirty="0" sz="1200" spc="5">
                <a:latin typeface="Arial"/>
                <a:cs typeface="Arial"/>
              </a:rPr>
              <a:t>i  </a:t>
            </a:r>
            <a:r>
              <a:rPr dirty="0" sz="1200" spc="35" b="1">
                <a:latin typeface="Trebuchet MS"/>
                <a:cs typeface="Trebuchet MS"/>
              </a:rPr>
              <a:t>not in</a:t>
            </a:r>
            <a:r>
              <a:rPr dirty="0" sz="1200" spc="85" b="1">
                <a:latin typeface="Trebuchet MS"/>
                <a:cs typeface="Trebuchet MS"/>
              </a:rPr>
              <a:t> </a:t>
            </a:r>
            <a:r>
              <a:rPr dirty="0" sz="1200" spc="95">
                <a:latin typeface="Arial"/>
                <a:cs typeface="Arial"/>
              </a:rPr>
              <a:t>T: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  <a:tabLst>
                <a:tab pos="638175" algn="l"/>
              </a:tabLst>
            </a:pPr>
            <a:r>
              <a:rPr dirty="0" sz="1200" spc="-85">
                <a:latin typeface="Arial"/>
                <a:cs typeface="Arial"/>
              </a:rPr>
              <a:t>5	</a:t>
            </a:r>
            <a:r>
              <a:rPr dirty="0" sz="1200" spc="100">
                <a:latin typeface="Arial"/>
                <a:cs typeface="Arial"/>
              </a:rPr>
              <a:t>T[ 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spc="204">
                <a:latin typeface="Arial"/>
                <a:cs typeface="Arial"/>
              </a:rPr>
              <a:t>=</a:t>
            </a:r>
            <a:r>
              <a:rPr dirty="0" sz="1200" spc="440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  <a:p>
            <a:pPr marL="12700" marR="2767330">
              <a:lnSpc>
                <a:spcPts val="1390"/>
              </a:lnSpc>
              <a:spcBef>
                <a:spcPts val="65"/>
              </a:spcBef>
              <a:tabLst>
                <a:tab pos="480695" algn="l"/>
              </a:tabLst>
            </a:pPr>
            <a:r>
              <a:rPr dirty="0" sz="1200" spc="-85">
                <a:latin typeface="Arial"/>
                <a:cs typeface="Arial"/>
              </a:rPr>
              <a:t>11	</a:t>
            </a:r>
            <a:r>
              <a:rPr dirty="0" sz="1200" spc="60" b="1">
                <a:latin typeface="Trebuchet MS"/>
                <a:cs typeface="Trebuchet MS"/>
              </a:rPr>
              <a:t>return </a:t>
            </a:r>
            <a:r>
              <a:rPr dirty="0" sz="1200" spc="100">
                <a:latin typeface="Arial"/>
                <a:cs typeface="Arial"/>
              </a:rPr>
              <a:t>T[ 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]  </a:t>
            </a:r>
            <a:r>
              <a:rPr dirty="0" sz="1200" spc="-85"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</a:pPr>
            <a:r>
              <a:rPr dirty="0" sz="1200" spc="-85">
                <a:latin typeface="Arial"/>
                <a:cs typeface="Arial"/>
              </a:rPr>
              <a:t>13 </a:t>
            </a:r>
            <a:r>
              <a:rPr dirty="0" sz="1200" spc="-30">
                <a:latin typeface="Arial"/>
                <a:cs typeface="Arial"/>
              </a:rPr>
              <a:t>A </a:t>
            </a:r>
            <a:r>
              <a:rPr dirty="0" sz="1200" spc="204">
                <a:latin typeface="Arial"/>
                <a:cs typeface="Arial"/>
              </a:rPr>
              <a:t>= </a:t>
            </a:r>
            <a:r>
              <a:rPr dirty="0" sz="1200">
                <a:latin typeface="Arial"/>
                <a:cs typeface="Arial"/>
              </a:rPr>
              <a:t>[ </a:t>
            </a:r>
            <a:r>
              <a:rPr dirty="0" sz="1200" spc="-85">
                <a:latin typeface="Arial"/>
                <a:cs typeface="Arial"/>
              </a:rPr>
              <a:t>7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-85">
                <a:latin typeface="Arial"/>
                <a:cs typeface="Arial"/>
              </a:rPr>
              <a:t>2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-85">
                <a:latin typeface="Arial"/>
                <a:cs typeface="Arial"/>
              </a:rPr>
              <a:t>1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-85">
                <a:latin typeface="Arial"/>
                <a:cs typeface="Arial"/>
              </a:rPr>
              <a:t>3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-85">
                <a:latin typeface="Arial"/>
                <a:cs typeface="Arial"/>
              </a:rPr>
              <a:t>8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-85">
                <a:latin typeface="Arial"/>
                <a:cs typeface="Arial"/>
              </a:rPr>
              <a:t>4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-85">
                <a:latin typeface="Arial"/>
                <a:cs typeface="Arial"/>
              </a:rPr>
              <a:t>9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-85">
                <a:latin typeface="Arial"/>
                <a:cs typeface="Arial"/>
              </a:rPr>
              <a:t>1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-85">
                <a:latin typeface="Arial"/>
                <a:cs typeface="Arial"/>
              </a:rPr>
              <a:t>2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-85">
                <a:latin typeface="Arial"/>
                <a:cs typeface="Arial"/>
              </a:rPr>
              <a:t>6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-85">
                <a:latin typeface="Arial"/>
                <a:cs typeface="Arial"/>
              </a:rPr>
              <a:t>5 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-85">
                <a:latin typeface="Arial"/>
                <a:cs typeface="Arial"/>
              </a:rPr>
              <a:t>9 </a:t>
            </a:r>
            <a:r>
              <a:rPr dirty="0" sz="1200" spc="-10">
                <a:latin typeface="Arial"/>
                <a:cs typeface="Arial"/>
              </a:rPr>
              <a:t>,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3 </a:t>
            </a:r>
            <a:r>
              <a:rPr dirty="0" sz="1200">
                <a:latin typeface="Arial"/>
                <a:cs typeface="Arial"/>
              </a:rPr>
              <a:t>]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15"/>
              </a:lnSpc>
              <a:tabLst>
                <a:tab pos="306070" algn="l"/>
                <a:tab pos="1830705" algn="l"/>
                <a:tab pos="2454910" algn="l"/>
                <a:tab pos="2622550" algn="l"/>
              </a:tabLst>
            </a:pPr>
            <a:r>
              <a:rPr dirty="0" sz="1200" spc="-85">
                <a:latin typeface="Arial"/>
                <a:cs typeface="Arial"/>
              </a:rPr>
              <a:t>14	</a:t>
            </a:r>
            <a:r>
              <a:rPr dirty="0" sz="1200" spc="90" b="1">
                <a:latin typeface="Trebuchet MS"/>
                <a:cs typeface="Trebuchet MS"/>
              </a:rPr>
              <a:t>print</a:t>
            </a:r>
            <a:r>
              <a:rPr dirty="0" sz="1200" spc="-180" b="1">
                <a:latin typeface="Trebuchet MS"/>
                <a:cs typeface="Trebuchet MS"/>
              </a:rPr>
              <a:t> </a:t>
            </a:r>
            <a:r>
              <a:rPr dirty="0" sz="1200" spc="25">
                <a:latin typeface="Arial"/>
                <a:cs typeface="Arial"/>
              </a:rPr>
              <a:t>(</a:t>
            </a:r>
            <a:r>
              <a:rPr dirty="0" sz="1200" spc="25" b="1">
                <a:latin typeface="Trebuchet MS"/>
                <a:cs typeface="Trebuchet MS"/>
              </a:rPr>
              <a:t>max</a:t>
            </a:r>
            <a:r>
              <a:rPr dirty="0" sz="1200" spc="25">
                <a:latin typeface="Arial"/>
                <a:cs typeface="Arial"/>
              </a:rPr>
              <a:t>( </a:t>
            </a:r>
            <a:r>
              <a:rPr dirty="0" sz="1200" spc="5">
                <a:latin typeface="Arial"/>
                <a:cs typeface="Arial"/>
              </a:rPr>
              <a:t>l i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-110">
                <a:latin typeface="Arial"/>
                <a:cs typeface="Arial"/>
              </a:rPr>
              <a:t> </a:t>
            </a:r>
            <a:r>
              <a:rPr dirty="0" sz="1200" spc="85">
                <a:latin typeface="Arial"/>
                <a:cs typeface="Arial"/>
              </a:rPr>
              <a:t>(A,	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 </a:t>
            </a:r>
            <a:r>
              <a:rPr dirty="0" sz="1200" spc="250">
                <a:latin typeface="Arial"/>
                <a:cs typeface="Arial"/>
              </a:rPr>
              <a:t> </a:t>
            </a:r>
            <a:r>
              <a:rPr dirty="0" sz="1200" spc="60" b="1">
                <a:latin typeface="Trebuchet MS"/>
                <a:cs typeface="Trebuchet MS"/>
              </a:rPr>
              <a:t>for	</a:t>
            </a:r>
            <a:r>
              <a:rPr dirty="0" sz="1200" spc="5">
                <a:latin typeface="Arial"/>
                <a:cs typeface="Arial"/>
              </a:rPr>
              <a:t>i	</a:t>
            </a:r>
            <a:r>
              <a:rPr dirty="0" sz="1200" spc="35" b="1">
                <a:latin typeface="Trebuchet MS"/>
                <a:cs typeface="Trebuchet MS"/>
              </a:rPr>
              <a:t>in</a:t>
            </a:r>
            <a:r>
              <a:rPr dirty="0" sz="1200" spc="114" b="1">
                <a:latin typeface="Trebuchet MS"/>
                <a:cs typeface="Trebuchet MS"/>
              </a:rPr>
              <a:t> </a:t>
            </a:r>
            <a:r>
              <a:rPr dirty="0" sz="1200" spc="40" b="1">
                <a:latin typeface="Trebuchet MS"/>
                <a:cs typeface="Trebuchet MS"/>
              </a:rPr>
              <a:t>range</a:t>
            </a:r>
            <a:r>
              <a:rPr dirty="0" sz="1200" spc="-175" b="1">
                <a:latin typeface="Trebuchet MS"/>
                <a:cs typeface="Trebuchet MS"/>
              </a:rPr>
              <a:t> </a:t>
            </a:r>
            <a:r>
              <a:rPr dirty="0" sz="1200" spc="55">
                <a:latin typeface="Arial"/>
                <a:cs typeface="Arial"/>
              </a:rPr>
              <a:t>(</a:t>
            </a:r>
            <a:r>
              <a:rPr dirty="0" sz="1200" spc="-100">
                <a:latin typeface="Arial"/>
                <a:cs typeface="Arial"/>
              </a:rPr>
              <a:t> </a:t>
            </a:r>
            <a:r>
              <a:rPr dirty="0" sz="1200" spc="35" b="1">
                <a:latin typeface="Trebuchet MS"/>
                <a:cs typeface="Trebuchet MS"/>
              </a:rPr>
              <a:t>len</a:t>
            </a:r>
            <a:r>
              <a:rPr dirty="0" sz="1200" spc="-125" b="1">
                <a:latin typeface="Trebuchet MS"/>
                <a:cs typeface="Trebuchet MS"/>
              </a:rPr>
              <a:t> </a:t>
            </a:r>
            <a:r>
              <a:rPr dirty="0" sz="1200" spc="55">
                <a:latin typeface="Arial"/>
                <a:cs typeface="Arial"/>
              </a:rPr>
              <a:t>(A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14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150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14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1066" y="58134"/>
            <a:ext cx="146558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05">
                <a:solidFill>
                  <a:srgbClr val="3333B2"/>
                </a:solidFill>
              </a:rPr>
              <a:t>Running</a:t>
            </a:r>
            <a:r>
              <a:rPr dirty="0" sz="2050" spc="-35">
                <a:solidFill>
                  <a:srgbClr val="3333B2"/>
                </a:solidFill>
              </a:rPr>
              <a:t> </a:t>
            </a:r>
            <a:r>
              <a:rPr dirty="0" sz="2050" spc="-125">
                <a:solidFill>
                  <a:srgbClr val="3333B2"/>
                </a:solidFill>
              </a:rPr>
              <a:t>Time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321894" y="1235859"/>
            <a:ext cx="3797300" cy="8896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120"/>
              </a:spcBef>
            </a:pPr>
            <a:r>
              <a:rPr dirty="0" sz="1400" spc="-40">
                <a:latin typeface="Trebuchet MS"/>
                <a:cs typeface="Trebuchet MS"/>
              </a:rPr>
              <a:t>The </a:t>
            </a:r>
            <a:r>
              <a:rPr dirty="0" sz="1400" spc="-60">
                <a:latin typeface="Trebuchet MS"/>
                <a:cs typeface="Trebuchet MS"/>
              </a:rPr>
              <a:t>running </a:t>
            </a:r>
            <a:r>
              <a:rPr dirty="0" sz="1400" spc="-95">
                <a:latin typeface="Trebuchet MS"/>
                <a:cs typeface="Trebuchet MS"/>
              </a:rPr>
              <a:t>time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80">
                <a:latin typeface="Trebuchet MS"/>
                <a:cs typeface="Trebuchet MS"/>
              </a:rPr>
              <a:t>quadratic </a:t>
            </a:r>
            <a:r>
              <a:rPr dirty="0" sz="1400" spc="10">
                <a:latin typeface="Trebuchet MS"/>
                <a:cs typeface="Trebuchet MS"/>
              </a:rPr>
              <a:t>(</a:t>
            </a:r>
            <a:r>
              <a:rPr dirty="0" sz="1400" spc="10" i="1">
                <a:latin typeface="LM Sans 12"/>
                <a:cs typeface="LM Sans 12"/>
              </a:rPr>
              <a:t>O</a:t>
            </a:r>
            <a:r>
              <a:rPr dirty="0" sz="1400" spc="10">
                <a:latin typeface="LM Sans 12"/>
                <a:cs typeface="LM Sans 12"/>
              </a:rPr>
              <a:t>(</a:t>
            </a:r>
            <a:r>
              <a:rPr dirty="0" sz="1400" spc="10" i="1">
                <a:latin typeface="LM Sans 12"/>
                <a:cs typeface="LM Sans 12"/>
              </a:rPr>
              <a:t>n</a:t>
            </a:r>
            <a:r>
              <a:rPr dirty="0" baseline="27777" sz="1500" spc="15">
                <a:latin typeface="Arial"/>
                <a:cs typeface="Arial"/>
              </a:rPr>
              <a:t>2</a:t>
            </a:r>
            <a:r>
              <a:rPr dirty="0" sz="1400" spc="10">
                <a:latin typeface="LM Sans 12"/>
                <a:cs typeface="LM Sans 12"/>
              </a:rPr>
              <a:t>)</a:t>
            </a:r>
            <a:r>
              <a:rPr dirty="0" sz="1400" spc="10">
                <a:latin typeface="Trebuchet MS"/>
                <a:cs typeface="Trebuchet MS"/>
              </a:rPr>
              <a:t>): </a:t>
            </a:r>
            <a:r>
              <a:rPr dirty="0" sz="1400" spc="-105">
                <a:latin typeface="Trebuchet MS"/>
                <a:cs typeface="Trebuchet MS"/>
              </a:rPr>
              <a:t>there </a:t>
            </a:r>
            <a:r>
              <a:rPr dirty="0" sz="1400" spc="-120">
                <a:latin typeface="Trebuchet MS"/>
                <a:cs typeface="Trebuchet MS"/>
              </a:rPr>
              <a:t>are </a:t>
            </a:r>
            <a:r>
              <a:rPr dirty="0" sz="1400" spc="15" i="1">
                <a:latin typeface="LM Sans 12"/>
                <a:cs typeface="LM Sans 12"/>
              </a:rPr>
              <a:t>n  </a:t>
            </a:r>
            <a:r>
              <a:rPr dirty="0" sz="1400" spc="-125">
                <a:latin typeface="Trebuchet MS"/>
                <a:cs typeface="Trebuchet MS"/>
              </a:rPr>
              <a:t>“serious” </a:t>
            </a:r>
            <a:r>
              <a:rPr dirty="0" sz="1400" spc="-90">
                <a:latin typeface="Trebuchet MS"/>
                <a:cs typeface="Trebuchet MS"/>
              </a:rPr>
              <a:t>recursive </a:t>
            </a:r>
            <a:r>
              <a:rPr dirty="0" sz="1400" spc="-80">
                <a:latin typeface="Trebuchet MS"/>
                <a:cs typeface="Trebuchet MS"/>
              </a:rPr>
              <a:t>calls </a:t>
            </a:r>
            <a:r>
              <a:rPr dirty="0" sz="1400" spc="-55">
                <a:latin typeface="Trebuchet MS"/>
                <a:cs typeface="Trebuchet MS"/>
              </a:rPr>
              <a:t>(that </a:t>
            </a:r>
            <a:r>
              <a:rPr dirty="0" sz="1400" spc="-120">
                <a:latin typeface="Trebuchet MS"/>
                <a:cs typeface="Trebuchet MS"/>
              </a:rPr>
              <a:t>are </a:t>
            </a:r>
            <a:r>
              <a:rPr dirty="0" sz="1400" spc="-70">
                <a:latin typeface="Trebuchet MS"/>
                <a:cs typeface="Trebuchet MS"/>
              </a:rPr>
              <a:t>not </a:t>
            </a:r>
            <a:r>
              <a:rPr dirty="0" sz="1400" spc="-85">
                <a:latin typeface="Trebuchet MS"/>
                <a:cs typeface="Trebuchet MS"/>
              </a:rPr>
              <a:t>just </a:t>
            </a:r>
            <a:r>
              <a:rPr dirty="0" sz="1400" spc="-95">
                <a:latin typeface="Trebuchet MS"/>
                <a:cs typeface="Trebuchet MS"/>
              </a:rPr>
              <a:t>table  </a:t>
            </a:r>
            <a:r>
              <a:rPr dirty="0" sz="1400" spc="-65">
                <a:latin typeface="Trebuchet MS"/>
                <a:cs typeface="Trebuchet MS"/>
              </a:rPr>
              <a:t>look-ups), </a:t>
            </a:r>
            <a:r>
              <a:rPr dirty="0" sz="1400" spc="-100">
                <a:latin typeface="Trebuchet MS"/>
                <a:cs typeface="Trebuchet MS"/>
              </a:rPr>
              <a:t>each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90">
                <a:latin typeface="Trebuchet MS"/>
                <a:cs typeface="Trebuchet MS"/>
              </a:rPr>
              <a:t>them </a:t>
            </a:r>
            <a:r>
              <a:rPr dirty="0" sz="1400" spc="-105">
                <a:latin typeface="Trebuchet MS"/>
                <a:cs typeface="Trebuchet MS"/>
              </a:rPr>
              <a:t>needs </a:t>
            </a:r>
            <a:r>
              <a:rPr dirty="0" sz="1400" spc="-95">
                <a:latin typeface="Trebuchet MS"/>
                <a:cs typeface="Trebuchet MS"/>
              </a:rPr>
              <a:t>time </a:t>
            </a:r>
            <a:r>
              <a:rPr dirty="0" sz="1400" spc="50" i="1">
                <a:latin typeface="LM Sans 12"/>
                <a:cs typeface="LM Sans 12"/>
              </a:rPr>
              <a:t>O</a:t>
            </a:r>
            <a:r>
              <a:rPr dirty="0" sz="1400" spc="50">
                <a:latin typeface="LM Sans 12"/>
                <a:cs typeface="LM Sans 12"/>
              </a:rPr>
              <a:t>(</a:t>
            </a:r>
            <a:r>
              <a:rPr dirty="0" sz="1400" spc="50" i="1">
                <a:latin typeface="LM Sans 12"/>
                <a:cs typeface="LM Sans 12"/>
              </a:rPr>
              <a:t>n</a:t>
            </a:r>
            <a:r>
              <a:rPr dirty="0" sz="1400" spc="50">
                <a:latin typeface="LM Sans 12"/>
                <a:cs typeface="LM Sans 12"/>
              </a:rPr>
              <a:t>) </a:t>
            </a:r>
            <a:r>
              <a:rPr dirty="0" sz="1400" spc="-50">
                <a:latin typeface="Trebuchet MS"/>
                <a:cs typeface="Trebuchet MS"/>
              </a:rPr>
              <a:t>(not  </a:t>
            </a:r>
            <a:r>
              <a:rPr dirty="0" sz="1400" spc="-65">
                <a:latin typeface="Trebuchet MS"/>
                <a:cs typeface="Trebuchet MS"/>
              </a:rPr>
              <a:t>counting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90">
                <a:latin typeface="Trebuchet MS"/>
                <a:cs typeface="Trebuchet MS"/>
              </a:rPr>
              <a:t>inner recursive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calls)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1973" y="58134"/>
            <a:ext cx="20847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60">
                <a:solidFill>
                  <a:srgbClr val="3333B2"/>
                </a:solidFill>
              </a:rPr>
              <a:t>Table </a:t>
            </a:r>
            <a:r>
              <a:rPr dirty="0" sz="2050" spc="-155">
                <a:solidFill>
                  <a:srgbClr val="3333B2"/>
                </a:solidFill>
              </a:rPr>
              <a:t>and</a:t>
            </a:r>
            <a:r>
              <a:rPr dirty="0" sz="2050" spc="150">
                <a:solidFill>
                  <a:srgbClr val="3333B2"/>
                </a:solidFill>
              </a:rPr>
              <a:t> </a:t>
            </a:r>
            <a:r>
              <a:rPr dirty="0" sz="2050" spc="-135">
                <a:solidFill>
                  <a:srgbClr val="3333B2"/>
                </a:solidFill>
              </a:rPr>
              <a:t>Recursion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17106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1055126"/>
            <a:ext cx="3272790" cy="4597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latin typeface="Trebuchet MS"/>
                <a:cs typeface="Trebuchet MS"/>
              </a:rPr>
              <a:t>We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120">
                <a:latin typeface="Trebuchet MS"/>
                <a:cs typeface="Trebuchet MS"/>
              </a:rPr>
              <a:t>need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to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store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in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the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table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T</a:t>
            </a:r>
            <a:r>
              <a:rPr dirty="0" sz="1400" spc="190" i="1">
                <a:latin typeface="LM Sans 12"/>
                <a:cs typeface="LM Sans 12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the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value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of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400" spc="10" i="1">
                <a:latin typeface="LM Sans 12"/>
                <a:cs typeface="LM Sans 12"/>
              </a:rPr>
              <a:t>LIS </a:t>
            </a:r>
            <a:r>
              <a:rPr dirty="0" sz="1400" spc="5">
                <a:latin typeface="LM Sans 12"/>
                <a:cs typeface="LM Sans 12"/>
              </a:rPr>
              <a:t>(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10">
                <a:latin typeface="LM Sans 12"/>
                <a:cs typeface="LM Sans 12"/>
              </a:rPr>
              <a:t>) </a:t>
            </a:r>
            <a:r>
              <a:rPr dirty="0" sz="1400" spc="-100">
                <a:latin typeface="Trebuchet MS"/>
                <a:cs typeface="Trebuchet MS"/>
              </a:rPr>
              <a:t>for </a:t>
            </a:r>
            <a:r>
              <a:rPr dirty="0" sz="1400" spc="-90">
                <a:latin typeface="Trebuchet MS"/>
                <a:cs typeface="Trebuchet MS"/>
              </a:rPr>
              <a:t>all 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-85">
                <a:latin typeface="Trebuchet MS"/>
                <a:cs typeface="Trebuchet MS"/>
              </a:rPr>
              <a:t>from </a:t>
            </a:r>
            <a:r>
              <a:rPr dirty="0" sz="1400" spc="-55">
                <a:latin typeface="Trebuchet MS"/>
                <a:cs typeface="Trebuchet MS"/>
              </a:rPr>
              <a:t>0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15" i="1">
                <a:latin typeface="LM Sans 12"/>
                <a:cs typeface="LM Sans 12"/>
              </a:rPr>
              <a:t>n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185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1973" y="58134"/>
            <a:ext cx="20847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60">
                <a:solidFill>
                  <a:srgbClr val="3333B2"/>
                </a:solidFill>
              </a:rPr>
              <a:t>Table </a:t>
            </a:r>
            <a:r>
              <a:rPr dirty="0" sz="2050" spc="-155">
                <a:solidFill>
                  <a:srgbClr val="3333B2"/>
                </a:solidFill>
              </a:rPr>
              <a:t>and</a:t>
            </a:r>
            <a:r>
              <a:rPr dirty="0" sz="2050" spc="150">
                <a:solidFill>
                  <a:srgbClr val="3333B2"/>
                </a:solidFill>
              </a:rPr>
              <a:t> </a:t>
            </a:r>
            <a:r>
              <a:rPr dirty="0" sz="2050" spc="-135">
                <a:solidFill>
                  <a:srgbClr val="3333B2"/>
                </a:solidFill>
              </a:rPr>
              <a:t>Recursion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17106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1055126"/>
            <a:ext cx="3272790" cy="9277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latin typeface="Trebuchet MS"/>
                <a:cs typeface="Trebuchet MS"/>
              </a:rPr>
              <a:t>We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120">
                <a:latin typeface="Trebuchet MS"/>
                <a:cs typeface="Trebuchet MS"/>
              </a:rPr>
              <a:t>need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to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store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in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the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table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T</a:t>
            </a:r>
            <a:r>
              <a:rPr dirty="0" sz="1400" spc="190" i="1">
                <a:latin typeface="LM Sans 12"/>
                <a:cs typeface="LM Sans 12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the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value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of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400" spc="10" i="1">
                <a:latin typeface="LM Sans 12"/>
                <a:cs typeface="LM Sans 12"/>
              </a:rPr>
              <a:t>LIS </a:t>
            </a:r>
            <a:r>
              <a:rPr dirty="0" sz="1400" spc="5">
                <a:latin typeface="LM Sans 12"/>
                <a:cs typeface="LM Sans 12"/>
              </a:rPr>
              <a:t>(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10">
                <a:latin typeface="LM Sans 12"/>
                <a:cs typeface="LM Sans 12"/>
              </a:rPr>
              <a:t>) </a:t>
            </a:r>
            <a:r>
              <a:rPr dirty="0" sz="1400" spc="-100">
                <a:latin typeface="Trebuchet MS"/>
                <a:cs typeface="Trebuchet MS"/>
              </a:rPr>
              <a:t>for </a:t>
            </a:r>
            <a:r>
              <a:rPr dirty="0" sz="1400" spc="-90">
                <a:latin typeface="Trebuchet MS"/>
                <a:cs typeface="Trebuchet MS"/>
              </a:rPr>
              <a:t>all 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-85">
                <a:latin typeface="Trebuchet MS"/>
                <a:cs typeface="Trebuchet MS"/>
              </a:rPr>
              <a:t>from </a:t>
            </a:r>
            <a:r>
              <a:rPr dirty="0" sz="1400" spc="-55">
                <a:latin typeface="Trebuchet MS"/>
                <a:cs typeface="Trebuchet MS"/>
              </a:rPr>
              <a:t>0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15" i="1">
                <a:latin typeface="LM Sans 12"/>
                <a:cs typeface="LM Sans 12"/>
              </a:rPr>
              <a:t>n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185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  <a:p>
            <a:pPr marL="12700" marR="15240">
              <a:lnSpc>
                <a:spcPct val="100800"/>
              </a:lnSpc>
              <a:spcBef>
                <a:spcPts val="300"/>
              </a:spcBef>
            </a:pPr>
            <a:r>
              <a:rPr dirty="0" sz="1400" spc="-80">
                <a:latin typeface="Trebuchet MS"/>
                <a:cs typeface="Trebuchet MS"/>
              </a:rPr>
              <a:t>Reasonable </a:t>
            </a:r>
            <a:r>
              <a:rPr dirty="0" sz="1400" spc="-90">
                <a:latin typeface="Trebuchet MS"/>
                <a:cs typeface="Trebuchet MS"/>
              </a:rPr>
              <a:t>choice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80">
                <a:latin typeface="Trebuchet MS"/>
                <a:cs typeface="Trebuchet MS"/>
              </a:rPr>
              <a:t>a data structure </a:t>
            </a:r>
            <a:r>
              <a:rPr dirty="0" sz="1400" spc="-100">
                <a:latin typeface="Trebuchet MS"/>
                <a:cs typeface="Trebuchet MS"/>
              </a:rPr>
              <a:t>for </a:t>
            </a:r>
            <a:r>
              <a:rPr dirty="0" sz="1400" spc="20" i="1">
                <a:latin typeface="LM Sans 12"/>
                <a:cs typeface="LM Sans 12"/>
              </a:rPr>
              <a:t>T </a:t>
            </a:r>
            <a:r>
              <a:rPr dirty="0" sz="1400" spc="-135">
                <a:latin typeface="Trebuchet MS"/>
                <a:cs typeface="Trebuchet MS"/>
              </a:rPr>
              <a:t>:  </a:t>
            </a:r>
            <a:r>
              <a:rPr dirty="0" sz="1400" spc="-75">
                <a:latin typeface="Trebuchet MS"/>
                <a:cs typeface="Trebuchet MS"/>
              </a:rPr>
              <a:t>an </a:t>
            </a:r>
            <a:r>
              <a:rPr dirty="0" sz="1400" spc="-95">
                <a:latin typeface="Trebuchet MS"/>
                <a:cs typeface="Trebuchet MS"/>
              </a:rPr>
              <a:t>array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90">
                <a:latin typeface="Trebuchet MS"/>
                <a:cs typeface="Trebuchet MS"/>
              </a:rPr>
              <a:t>size</a:t>
            </a:r>
            <a:r>
              <a:rPr dirty="0" sz="1400" spc="40">
                <a:latin typeface="Trebuchet MS"/>
                <a:cs typeface="Trebuchet MS"/>
              </a:rPr>
              <a:t> </a:t>
            </a:r>
            <a:r>
              <a:rPr dirty="0" sz="1400" spc="15" i="1">
                <a:latin typeface="LM Sans 12"/>
                <a:cs typeface="LM Sans 12"/>
              </a:rPr>
              <a:t>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63921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1973" y="58134"/>
            <a:ext cx="20847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60">
                <a:solidFill>
                  <a:srgbClr val="3333B2"/>
                </a:solidFill>
              </a:rPr>
              <a:t>Table </a:t>
            </a:r>
            <a:r>
              <a:rPr dirty="0" sz="2050" spc="-155">
                <a:solidFill>
                  <a:srgbClr val="3333B2"/>
                </a:solidFill>
              </a:rPr>
              <a:t>and</a:t>
            </a:r>
            <a:r>
              <a:rPr dirty="0" sz="2050" spc="150">
                <a:solidFill>
                  <a:srgbClr val="3333B2"/>
                </a:solidFill>
              </a:rPr>
              <a:t> </a:t>
            </a:r>
            <a:r>
              <a:rPr dirty="0" sz="2050" spc="-135">
                <a:solidFill>
                  <a:srgbClr val="3333B2"/>
                </a:solidFill>
              </a:rPr>
              <a:t>Recursion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17106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1055126"/>
            <a:ext cx="3285490" cy="13957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latin typeface="Trebuchet MS"/>
                <a:cs typeface="Trebuchet MS"/>
              </a:rPr>
              <a:t>We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120">
                <a:latin typeface="Trebuchet MS"/>
                <a:cs typeface="Trebuchet MS"/>
              </a:rPr>
              <a:t>need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to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store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in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the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table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T</a:t>
            </a:r>
            <a:r>
              <a:rPr dirty="0" sz="1400" spc="190" i="1">
                <a:latin typeface="LM Sans 12"/>
                <a:cs typeface="LM Sans 12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the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value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of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400" spc="10" i="1">
                <a:latin typeface="LM Sans 12"/>
                <a:cs typeface="LM Sans 12"/>
              </a:rPr>
              <a:t>LIS </a:t>
            </a:r>
            <a:r>
              <a:rPr dirty="0" sz="1400" spc="5">
                <a:latin typeface="LM Sans 12"/>
                <a:cs typeface="LM Sans 12"/>
              </a:rPr>
              <a:t>(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10">
                <a:latin typeface="LM Sans 12"/>
                <a:cs typeface="LM Sans 12"/>
              </a:rPr>
              <a:t>) </a:t>
            </a:r>
            <a:r>
              <a:rPr dirty="0" sz="1400" spc="-100">
                <a:latin typeface="Trebuchet MS"/>
                <a:cs typeface="Trebuchet MS"/>
              </a:rPr>
              <a:t>for </a:t>
            </a:r>
            <a:r>
              <a:rPr dirty="0" sz="1400" spc="-90">
                <a:latin typeface="Trebuchet MS"/>
                <a:cs typeface="Trebuchet MS"/>
              </a:rPr>
              <a:t>all 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-85">
                <a:latin typeface="Trebuchet MS"/>
                <a:cs typeface="Trebuchet MS"/>
              </a:rPr>
              <a:t>from </a:t>
            </a:r>
            <a:r>
              <a:rPr dirty="0" sz="1400" spc="-55">
                <a:latin typeface="Trebuchet MS"/>
                <a:cs typeface="Trebuchet MS"/>
              </a:rPr>
              <a:t>0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15" i="1">
                <a:latin typeface="LM Sans 12"/>
                <a:cs typeface="LM Sans 12"/>
              </a:rPr>
              <a:t>n </a:t>
            </a:r>
            <a:r>
              <a:rPr dirty="0" sz="1400" spc="295" i="1">
                <a:latin typeface="Arial"/>
                <a:cs typeface="Arial"/>
              </a:rPr>
              <a:t>−</a:t>
            </a:r>
            <a:r>
              <a:rPr dirty="0" sz="1400" spc="-185" i="1">
                <a:latin typeface="Arial"/>
                <a:cs typeface="Arial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  <a:p>
            <a:pPr marL="12700" marR="28575">
              <a:lnSpc>
                <a:spcPct val="100800"/>
              </a:lnSpc>
              <a:spcBef>
                <a:spcPts val="300"/>
              </a:spcBef>
            </a:pPr>
            <a:r>
              <a:rPr dirty="0" sz="1400" spc="-80">
                <a:latin typeface="Trebuchet MS"/>
                <a:cs typeface="Trebuchet MS"/>
              </a:rPr>
              <a:t>Reasonable </a:t>
            </a:r>
            <a:r>
              <a:rPr dirty="0" sz="1400" spc="-90">
                <a:latin typeface="Trebuchet MS"/>
                <a:cs typeface="Trebuchet MS"/>
              </a:rPr>
              <a:t>choice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80">
                <a:latin typeface="Trebuchet MS"/>
                <a:cs typeface="Trebuchet MS"/>
              </a:rPr>
              <a:t>a data structure </a:t>
            </a:r>
            <a:r>
              <a:rPr dirty="0" sz="1400" spc="-100">
                <a:latin typeface="Trebuchet MS"/>
                <a:cs typeface="Trebuchet MS"/>
              </a:rPr>
              <a:t>for </a:t>
            </a:r>
            <a:r>
              <a:rPr dirty="0" sz="1400" spc="20" i="1">
                <a:latin typeface="LM Sans 12"/>
                <a:cs typeface="LM Sans 12"/>
              </a:rPr>
              <a:t>T </a:t>
            </a:r>
            <a:r>
              <a:rPr dirty="0" sz="1400" spc="-135">
                <a:latin typeface="Trebuchet MS"/>
                <a:cs typeface="Trebuchet MS"/>
              </a:rPr>
              <a:t>:  </a:t>
            </a:r>
            <a:r>
              <a:rPr dirty="0" sz="1400" spc="-75">
                <a:latin typeface="Trebuchet MS"/>
                <a:cs typeface="Trebuchet MS"/>
              </a:rPr>
              <a:t>an </a:t>
            </a:r>
            <a:r>
              <a:rPr dirty="0" sz="1400" spc="-95">
                <a:latin typeface="Trebuchet MS"/>
                <a:cs typeface="Trebuchet MS"/>
              </a:rPr>
              <a:t>array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90">
                <a:latin typeface="Trebuchet MS"/>
                <a:cs typeface="Trebuchet MS"/>
              </a:rPr>
              <a:t>size</a:t>
            </a:r>
            <a:r>
              <a:rPr dirty="0" sz="1400" spc="40">
                <a:latin typeface="Trebuchet MS"/>
                <a:cs typeface="Trebuchet MS"/>
              </a:rPr>
              <a:t> </a:t>
            </a:r>
            <a:r>
              <a:rPr dirty="0" sz="1400" spc="15" i="1">
                <a:latin typeface="LM Sans 12"/>
                <a:cs typeface="LM Sans 12"/>
              </a:rPr>
              <a:t>n</a:t>
            </a:r>
            <a:endParaRPr sz="1400">
              <a:latin typeface="LM Sans 12"/>
              <a:cs typeface="LM Sans 12"/>
            </a:endParaRPr>
          </a:p>
          <a:p>
            <a:pPr marL="12700" marR="5080">
              <a:lnSpc>
                <a:spcPct val="100800"/>
              </a:lnSpc>
              <a:spcBef>
                <a:spcPts val="300"/>
              </a:spcBef>
            </a:pPr>
            <a:r>
              <a:rPr dirty="0" sz="1400" spc="-75">
                <a:latin typeface="Trebuchet MS"/>
                <a:cs typeface="Trebuchet MS"/>
              </a:rPr>
              <a:t>Moreover, </a:t>
            </a:r>
            <a:r>
              <a:rPr dirty="0" sz="1400" spc="-95">
                <a:latin typeface="Trebuchet MS"/>
                <a:cs typeface="Trebuchet MS"/>
              </a:rPr>
              <a:t>one </a:t>
            </a:r>
            <a:r>
              <a:rPr dirty="0" sz="1400" spc="-75">
                <a:latin typeface="Trebuchet MS"/>
                <a:cs typeface="Trebuchet MS"/>
              </a:rPr>
              <a:t>can </a:t>
            </a:r>
            <a:r>
              <a:rPr dirty="0" sz="1400" spc="-95">
                <a:latin typeface="Trebuchet MS"/>
                <a:cs typeface="Trebuchet MS"/>
              </a:rPr>
              <a:t>fill </a:t>
            </a:r>
            <a:r>
              <a:rPr dirty="0" sz="1400" spc="-70">
                <a:latin typeface="Trebuchet MS"/>
                <a:cs typeface="Trebuchet MS"/>
              </a:rPr>
              <a:t>in </a:t>
            </a:r>
            <a:r>
              <a:rPr dirty="0" sz="1400" spc="-60">
                <a:latin typeface="Trebuchet MS"/>
                <a:cs typeface="Trebuchet MS"/>
              </a:rPr>
              <a:t>this </a:t>
            </a:r>
            <a:r>
              <a:rPr dirty="0" sz="1400" spc="-95">
                <a:latin typeface="Trebuchet MS"/>
                <a:cs typeface="Trebuchet MS"/>
              </a:rPr>
              <a:t>array </a:t>
            </a:r>
            <a:r>
              <a:rPr dirty="0" sz="1400" spc="-90">
                <a:latin typeface="Trebuchet MS"/>
                <a:cs typeface="Trebuchet MS"/>
              </a:rPr>
              <a:t>iteratively  </a:t>
            </a:r>
            <a:r>
              <a:rPr dirty="0" sz="1400" spc="-80">
                <a:latin typeface="Trebuchet MS"/>
                <a:cs typeface="Trebuchet MS"/>
              </a:rPr>
              <a:t>instead </a:t>
            </a:r>
            <a:r>
              <a:rPr dirty="0" sz="1400" spc="-85">
                <a:latin typeface="Trebuchet MS"/>
                <a:cs typeface="Trebuchet MS"/>
              </a:rPr>
              <a:t>of</a:t>
            </a:r>
            <a:r>
              <a:rPr dirty="0" sz="1400" spc="13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recursively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63921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210736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967" y="58134"/>
            <a:ext cx="193484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55">
                <a:solidFill>
                  <a:srgbClr val="3333B2"/>
                </a:solidFill>
              </a:rPr>
              <a:t>Iterative</a:t>
            </a:r>
            <a:r>
              <a:rPr dirty="0" sz="2050" spc="-25">
                <a:solidFill>
                  <a:srgbClr val="3333B2"/>
                </a:solidFill>
              </a:rPr>
              <a:t> </a:t>
            </a:r>
            <a:r>
              <a:rPr dirty="0" sz="2050" spc="-125">
                <a:solidFill>
                  <a:srgbClr val="3333B2"/>
                </a:solidFill>
              </a:rPr>
              <a:t>Algorithm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72148" y="2068345"/>
            <a:ext cx="1003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8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7406" y="514654"/>
          <a:ext cx="4121150" cy="1771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410"/>
                <a:gridCol w="3236594"/>
                <a:gridCol w="650875"/>
              </a:tblGrid>
              <a:tr h="701010">
                <a:tc>
                  <a:txBody>
                    <a:bodyPr/>
                    <a:lstStyle/>
                    <a:p>
                      <a:pPr marL="31750">
                        <a:lnSpc>
                          <a:spcPts val="119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39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39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41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1195"/>
                        </a:lnSpc>
                        <a:tabLst>
                          <a:tab pos="391795" algn="l"/>
                        </a:tabLst>
                      </a:pPr>
                      <a:r>
                        <a:rPr dirty="0" sz="1200" spc="20" b="1">
                          <a:latin typeface="Trebuchet MS"/>
                          <a:cs typeface="Trebuchet MS"/>
                        </a:rPr>
                        <a:t>def	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2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5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200" spc="-11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(A</a:t>
                      </a:r>
                      <a:r>
                        <a:rPr dirty="0" sz="1200" spc="-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2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: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72085">
                        <a:lnSpc>
                          <a:spcPts val="1415"/>
                        </a:lnSpc>
                      </a:pPr>
                      <a:r>
                        <a:rPr dirty="0" sz="1200" spc="65">
                          <a:latin typeface="Arial"/>
                          <a:cs typeface="Arial"/>
                        </a:rPr>
                        <a:t>T </a:t>
                      </a:r>
                      <a:r>
                        <a:rPr dirty="0" sz="1200" spc="204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[ </a:t>
                      </a:r>
                      <a:r>
                        <a:rPr dirty="0" sz="1200" spc="-45">
                          <a:latin typeface="Arial"/>
                          <a:cs typeface="Arial"/>
                        </a:rPr>
                        <a:t>None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] </a:t>
                      </a:r>
                      <a:r>
                        <a:rPr dirty="0" sz="1200" spc="130" i="1">
                          <a:latin typeface="Arial"/>
                          <a:cs typeface="Arial"/>
                        </a:rPr>
                        <a:t>* </a:t>
                      </a:r>
                      <a:r>
                        <a:rPr dirty="0" sz="1200" spc="35" b="1">
                          <a:latin typeface="Trebuchet MS"/>
                          <a:cs typeface="Trebuchet MS"/>
                        </a:rPr>
                        <a:t>len</a:t>
                      </a:r>
                      <a:r>
                        <a:rPr dirty="0" sz="1200" spc="-3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85">
                          <a:latin typeface="Arial"/>
                          <a:cs typeface="Arial"/>
                        </a:rPr>
                        <a:t>(A)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96215">
                        <a:lnSpc>
                          <a:spcPct val="100000"/>
                        </a:lnSpc>
                        <a:spcBef>
                          <a:spcPts val="1350"/>
                        </a:spcBef>
                        <a:tabLst>
                          <a:tab pos="561975" algn="l"/>
                          <a:tab pos="729615" algn="l"/>
                        </a:tabLst>
                      </a:pPr>
                      <a:r>
                        <a:rPr dirty="0" sz="1200" spc="60" b="1">
                          <a:latin typeface="Trebuchet MS"/>
                          <a:cs typeface="Trebuchet MS"/>
                        </a:rPr>
                        <a:t>for	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i	</a:t>
                      </a:r>
                      <a:r>
                        <a:rPr dirty="0" sz="1200" spc="35" b="1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200" spc="13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40" b="1">
                          <a:latin typeface="Trebuchet MS"/>
                          <a:cs typeface="Trebuchet MS"/>
                        </a:rPr>
                        <a:t>range</a:t>
                      </a:r>
                      <a:r>
                        <a:rPr dirty="0" sz="1200" spc="-17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2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35" b="1">
                          <a:latin typeface="Trebuchet MS"/>
                          <a:cs typeface="Trebuchet MS"/>
                        </a:rPr>
                        <a:t>len</a:t>
                      </a:r>
                      <a:r>
                        <a:rPr dirty="0" sz="1200" spc="-12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(A</a:t>
                      </a:r>
                      <a:r>
                        <a:rPr dirty="0" sz="1200" spc="-1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2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200" spc="-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: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</a:tr>
              <a:tr h="175013">
                <a:tc>
                  <a:txBody>
                    <a:bodyPr/>
                    <a:lstStyle/>
                    <a:p>
                      <a:pPr marL="31750">
                        <a:lnSpc>
                          <a:spcPts val="127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ts val="1275"/>
                        </a:lnSpc>
                      </a:pPr>
                      <a:r>
                        <a:rPr dirty="0" sz="1200" spc="100">
                          <a:latin typeface="Arial"/>
                          <a:cs typeface="Arial"/>
                        </a:rPr>
                        <a:t>T[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] </a:t>
                      </a:r>
                      <a:r>
                        <a:rPr dirty="0" sz="1200" spc="204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200" spc="43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</a:tr>
              <a:tr h="177740">
                <a:tc>
                  <a:txBody>
                    <a:bodyPr/>
                    <a:lstStyle/>
                    <a:p>
                      <a:pPr marL="31750">
                        <a:lnSpc>
                          <a:spcPts val="129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ts val="1290"/>
                        </a:lnSpc>
                        <a:tabLst>
                          <a:tab pos="737870" algn="l"/>
                          <a:tab pos="908050" algn="l"/>
                        </a:tabLst>
                      </a:pPr>
                      <a:r>
                        <a:rPr dirty="0" sz="1200" spc="60" b="1">
                          <a:latin typeface="Trebuchet MS"/>
                          <a:cs typeface="Trebuchet MS"/>
                        </a:rPr>
                        <a:t>for	</a:t>
                      </a:r>
                      <a:r>
                        <a:rPr dirty="0" sz="1200" spc="40">
                          <a:latin typeface="Arial"/>
                          <a:cs typeface="Arial"/>
                        </a:rPr>
                        <a:t>j	</a:t>
                      </a:r>
                      <a:r>
                        <a:rPr dirty="0" sz="1200" spc="35" b="1"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dirty="0" sz="1200" spc="40" b="1">
                          <a:latin typeface="Trebuchet MS"/>
                          <a:cs typeface="Trebuchet MS"/>
                        </a:rPr>
                        <a:t>range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(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200" spc="-2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: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</a:tr>
              <a:tr h="178651">
                <a:tc>
                  <a:txBody>
                    <a:bodyPr/>
                    <a:lstStyle/>
                    <a:p>
                      <a:pPr marL="31750">
                        <a:lnSpc>
                          <a:spcPts val="129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290"/>
                        </a:lnSpc>
                      </a:pPr>
                      <a:r>
                        <a:rPr dirty="0" sz="1200" spc="-40" b="1">
                          <a:latin typeface="Trebuchet MS"/>
                          <a:cs typeface="Trebuchet MS"/>
                        </a:rPr>
                        <a:t>i </a:t>
                      </a:r>
                      <a:r>
                        <a:rPr dirty="0" sz="1200" spc="-35" b="1">
                          <a:latin typeface="Trebuchet MS"/>
                          <a:cs typeface="Trebuchet MS"/>
                        </a:rPr>
                        <a:t>f </a:t>
                      </a:r>
                      <a:r>
                        <a:rPr dirty="0" sz="1200" spc="60">
                          <a:latin typeface="Arial"/>
                          <a:cs typeface="Arial"/>
                        </a:rPr>
                        <a:t>A[ </a:t>
                      </a:r>
                      <a:r>
                        <a:rPr dirty="0" sz="1200" spc="40">
                          <a:latin typeface="Arial"/>
                          <a:cs typeface="Arial"/>
                        </a:rPr>
                        <a:t>j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] </a:t>
                      </a:r>
                      <a:r>
                        <a:rPr dirty="0" sz="1200" spc="204">
                          <a:latin typeface="Arial"/>
                          <a:cs typeface="Arial"/>
                        </a:rPr>
                        <a:t>&lt; </a:t>
                      </a:r>
                      <a:r>
                        <a:rPr dirty="0" sz="1200" spc="60">
                          <a:latin typeface="Arial"/>
                          <a:cs typeface="Arial"/>
                        </a:rPr>
                        <a:t>A[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]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dirty="0" sz="1200" spc="100">
                          <a:latin typeface="Arial"/>
                          <a:cs typeface="Arial"/>
                        </a:rPr>
                        <a:t>T[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] </a:t>
                      </a:r>
                      <a:r>
                        <a:rPr dirty="0" sz="1200" spc="204">
                          <a:latin typeface="Arial"/>
                          <a:cs typeface="Arial"/>
                        </a:rPr>
                        <a:t>&lt; </a:t>
                      </a:r>
                      <a:r>
                        <a:rPr dirty="0" sz="1200" spc="100">
                          <a:latin typeface="Arial"/>
                          <a:cs typeface="Arial"/>
                        </a:rPr>
                        <a:t>T[ </a:t>
                      </a:r>
                      <a:r>
                        <a:rPr dirty="0" sz="1200" spc="40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12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290"/>
                        </a:lnSpc>
                      </a:pPr>
                      <a:r>
                        <a:rPr dirty="0" sz="1200" spc="204">
                          <a:latin typeface="Arial"/>
                          <a:cs typeface="Arial"/>
                        </a:rPr>
                        <a:t>+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2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: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</a:tr>
              <a:tr h="176532">
                <a:tc>
                  <a:txBody>
                    <a:bodyPr/>
                    <a:lstStyle/>
                    <a:p>
                      <a:pPr marL="31750">
                        <a:lnSpc>
                          <a:spcPts val="127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06755">
                        <a:lnSpc>
                          <a:spcPts val="1275"/>
                        </a:lnSpc>
                      </a:pPr>
                      <a:r>
                        <a:rPr dirty="0" sz="1200" spc="100">
                          <a:latin typeface="Arial"/>
                          <a:cs typeface="Arial"/>
                        </a:rPr>
                        <a:t>T[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] </a:t>
                      </a:r>
                      <a:r>
                        <a:rPr dirty="0" sz="1200" spc="204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1200" spc="100">
                          <a:latin typeface="Arial"/>
                          <a:cs typeface="Arial"/>
                        </a:rPr>
                        <a:t>T[ </a:t>
                      </a:r>
                      <a:r>
                        <a:rPr dirty="0" sz="1200" spc="40">
                          <a:latin typeface="Arial"/>
                          <a:cs typeface="Arial"/>
                        </a:rPr>
                        <a:t>j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] </a:t>
                      </a:r>
                      <a:r>
                        <a:rPr dirty="0" sz="1200" spc="204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200" spc="4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</a:tr>
              <a:tr h="362421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41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ct val="100000"/>
                        </a:lnSpc>
                        <a:spcBef>
                          <a:spcPts val="1235"/>
                        </a:spcBef>
                        <a:tabLst>
                          <a:tab pos="1429385" algn="l"/>
                          <a:tab pos="1795780" algn="l"/>
                          <a:tab pos="1963420" algn="l"/>
                        </a:tabLst>
                      </a:pPr>
                      <a:r>
                        <a:rPr dirty="0" sz="1200" spc="60" b="1">
                          <a:latin typeface="Trebuchet MS"/>
                          <a:cs typeface="Trebuchet MS"/>
                        </a:rPr>
                        <a:t>return  </a:t>
                      </a:r>
                      <a:r>
                        <a:rPr dirty="0" sz="1200" spc="45" b="1">
                          <a:latin typeface="Trebuchet MS"/>
                          <a:cs typeface="Trebuchet MS"/>
                        </a:rPr>
                        <a:t>max</a:t>
                      </a:r>
                      <a:r>
                        <a:rPr dirty="0" sz="1200" spc="45">
                          <a:latin typeface="Arial"/>
                          <a:cs typeface="Arial"/>
                        </a:rPr>
                        <a:t>(T[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200" spc="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]	</a:t>
                      </a:r>
                      <a:r>
                        <a:rPr dirty="0" sz="1200" spc="60" b="1">
                          <a:latin typeface="Trebuchet MS"/>
                          <a:cs typeface="Trebuchet MS"/>
                        </a:rPr>
                        <a:t>for	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i	</a:t>
                      </a:r>
                      <a:r>
                        <a:rPr dirty="0" sz="1200" spc="35" b="1"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dirty="0" sz="1200" spc="40" b="1">
                          <a:latin typeface="Trebuchet MS"/>
                          <a:cs typeface="Trebuchet MS"/>
                        </a:rPr>
                        <a:t>range</a:t>
                      </a:r>
                      <a:r>
                        <a:rPr dirty="0" sz="1200" spc="-29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( </a:t>
                      </a:r>
                      <a:r>
                        <a:rPr dirty="0" sz="1200" spc="35" b="1">
                          <a:latin typeface="Trebuchet MS"/>
                          <a:cs typeface="Trebuchet MS"/>
                        </a:rPr>
                        <a:t>len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56845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1200" spc="105">
                          <a:latin typeface="Arial"/>
                          <a:cs typeface="Arial"/>
                        </a:rPr>
                        <a:t>(A)</a:t>
                      </a:r>
                      <a:r>
                        <a:rPr dirty="0" sz="1200" spc="-1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200" spc="-1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56845"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035" y="58134"/>
            <a:ext cx="236029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0">
                <a:solidFill>
                  <a:srgbClr val="3333B2"/>
                </a:solidFill>
              </a:rPr>
              <a:t>Dynamic</a:t>
            </a:r>
            <a:r>
              <a:rPr dirty="0" sz="2050" spc="-25">
                <a:solidFill>
                  <a:srgbClr val="3333B2"/>
                </a:solidFill>
              </a:rPr>
              <a:t> </a:t>
            </a:r>
            <a:r>
              <a:rPr dirty="0" sz="2050" spc="-125">
                <a:solidFill>
                  <a:srgbClr val="3333B2"/>
                </a:solidFill>
              </a:rPr>
              <a:t>Programming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98381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867877"/>
            <a:ext cx="3337560" cy="18637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90">
                <a:solidFill>
                  <a:srgbClr val="3333B2"/>
                </a:solidFill>
                <a:latin typeface="Trebuchet MS"/>
                <a:cs typeface="Trebuchet MS"/>
              </a:rPr>
              <a:t>Extremely</a:t>
            </a:r>
            <a:r>
              <a:rPr dirty="0" sz="1400" spc="-90">
                <a:latin typeface="Trebuchet MS"/>
                <a:cs typeface="Trebuchet MS"/>
              </a:rPr>
              <a:t>powerful </a:t>
            </a:r>
            <a:r>
              <a:rPr dirty="0" sz="1400" spc="-75">
                <a:latin typeface="Trebuchet MS"/>
                <a:cs typeface="Trebuchet MS"/>
              </a:rPr>
              <a:t>algorithmic </a:t>
            </a:r>
            <a:r>
              <a:rPr dirty="0" sz="1400" spc="-90">
                <a:latin typeface="Trebuchet MS"/>
                <a:cs typeface="Trebuchet MS"/>
              </a:rPr>
              <a:t>technique </a:t>
            </a:r>
            <a:r>
              <a:rPr dirty="0" sz="1400" spc="-85">
                <a:latin typeface="Trebuchet MS"/>
                <a:cs typeface="Trebuchet MS"/>
              </a:rPr>
              <a:t>with  </a:t>
            </a:r>
            <a:r>
              <a:rPr dirty="0" sz="1400" spc="-80">
                <a:latin typeface="Trebuchet MS"/>
                <a:cs typeface="Trebuchet MS"/>
              </a:rPr>
              <a:t>applications </a:t>
            </a:r>
            <a:r>
              <a:rPr dirty="0" sz="1400" spc="-70">
                <a:latin typeface="Trebuchet MS"/>
                <a:cs typeface="Trebuchet MS"/>
              </a:rPr>
              <a:t>in </a:t>
            </a:r>
            <a:r>
              <a:rPr dirty="0" sz="1400" spc="-75">
                <a:latin typeface="Trebuchet MS"/>
                <a:cs typeface="Trebuchet MS"/>
              </a:rPr>
              <a:t>optimization, </a:t>
            </a:r>
            <a:r>
              <a:rPr dirty="0" sz="1400" spc="-80">
                <a:latin typeface="Trebuchet MS"/>
                <a:cs typeface="Trebuchet MS"/>
              </a:rPr>
              <a:t>scheduling,  planning, </a:t>
            </a:r>
            <a:r>
              <a:rPr dirty="0" sz="1400" spc="-90">
                <a:latin typeface="Trebuchet MS"/>
                <a:cs typeface="Trebuchet MS"/>
              </a:rPr>
              <a:t>economics, </a:t>
            </a:r>
            <a:r>
              <a:rPr dirty="0" sz="1400" spc="-85">
                <a:latin typeface="Trebuchet MS"/>
                <a:cs typeface="Trebuchet MS"/>
              </a:rPr>
              <a:t>bioinformatics,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05">
                <a:latin typeface="Trebuchet MS"/>
                <a:cs typeface="Trebuchet MS"/>
              </a:rPr>
              <a:t>etc</a:t>
            </a:r>
            <a:endParaRPr sz="1400">
              <a:latin typeface="Trebuchet MS"/>
              <a:cs typeface="Trebuchet MS"/>
            </a:endParaRPr>
          </a:p>
          <a:p>
            <a:pPr marL="12700" marR="28575">
              <a:lnSpc>
                <a:spcPct val="100800"/>
              </a:lnSpc>
              <a:spcBef>
                <a:spcPts val="300"/>
              </a:spcBef>
            </a:pPr>
            <a:r>
              <a:rPr dirty="0" sz="1400" spc="-10">
                <a:latin typeface="Trebuchet MS"/>
                <a:cs typeface="Trebuchet MS"/>
              </a:rPr>
              <a:t>At </a:t>
            </a:r>
            <a:r>
              <a:rPr dirty="0" sz="1400" spc="-80">
                <a:latin typeface="Trebuchet MS"/>
                <a:cs typeface="Trebuchet MS"/>
              </a:rPr>
              <a:t>contests, </a:t>
            </a:r>
            <a:r>
              <a:rPr dirty="0" sz="1400" spc="-85">
                <a:latin typeface="Trebuchet MS"/>
                <a:cs typeface="Trebuchet MS"/>
              </a:rPr>
              <a:t>probably</a:t>
            </a:r>
            <a:r>
              <a:rPr dirty="0" sz="1400" spc="-85">
                <a:solidFill>
                  <a:srgbClr val="3333B2"/>
                </a:solidFill>
                <a:latin typeface="Trebuchet MS"/>
                <a:cs typeface="Trebuchet MS"/>
              </a:rPr>
              <a:t>the </a:t>
            </a:r>
            <a:r>
              <a:rPr dirty="0" sz="1400" spc="-70">
                <a:solidFill>
                  <a:srgbClr val="3333B2"/>
                </a:solidFill>
                <a:latin typeface="Trebuchet MS"/>
                <a:cs typeface="Trebuchet MS"/>
              </a:rPr>
              <a:t>most </a:t>
            </a:r>
            <a:r>
              <a:rPr dirty="0" sz="1400" spc="-85">
                <a:solidFill>
                  <a:srgbClr val="3333B2"/>
                </a:solidFill>
                <a:latin typeface="Trebuchet MS"/>
                <a:cs typeface="Trebuchet MS"/>
              </a:rPr>
              <a:t>popular</a:t>
            </a:r>
            <a:r>
              <a:rPr dirty="0" sz="1400" spc="-85">
                <a:latin typeface="Trebuchet MS"/>
                <a:cs typeface="Trebuchet MS"/>
              </a:rPr>
              <a:t>type of  </a:t>
            </a:r>
            <a:r>
              <a:rPr dirty="0" sz="1400" spc="-90">
                <a:latin typeface="Trebuchet MS"/>
                <a:cs typeface="Trebuchet MS"/>
              </a:rPr>
              <a:t>problems</a:t>
            </a:r>
            <a:endParaRPr sz="1400">
              <a:latin typeface="Trebuchet MS"/>
              <a:cs typeface="Trebuchet MS"/>
            </a:endParaRPr>
          </a:p>
          <a:p>
            <a:pPr marL="12700" marR="104139">
              <a:lnSpc>
                <a:spcPct val="100800"/>
              </a:lnSpc>
              <a:spcBef>
                <a:spcPts val="300"/>
              </a:spcBef>
            </a:pPr>
            <a:r>
              <a:rPr dirty="0" sz="1400" spc="85">
                <a:latin typeface="Trebuchet MS"/>
                <a:cs typeface="Trebuchet MS"/>
              </a:rPr>
              <a:t>A </a:t>
            </a:r>
            <a:r>
              <a:rPr dirty="0" sz="1400" spc="-70">
                <a:latin typeface="Trebuchet MS"/>
                <a:cs typeface="Trebuchet MS"/>
              </a:rPr>
              <a:t>solution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75">
                <a:latin typeface="Trebuchet MS"/>
                <a:cs typeface="Trebuchet MS"/>
              </a:rPr>
              <a:t>usually </a:t>
            </a:r>
            <a:r>
              <a:rPr dirty="0" sz="1400" spc="-70">
                <a:latin typeface="Trebuchet MS"/>
                <a:cs typeface="Trebuchet MS"/>
              </a:rPr>
              <a:t>not </a:t>
            </a:r>
            <a:r>
              <a:rPr dirty="0" sz="1400" spc="-60">
                <a:latin typeface="Trebuchet MS"/>
                <a:cs typeface="Trebuchet MS"/>
              </a:rPr>
              <a:t>so </a:t>
            </a:r>
            <a:r>
              <a:rPr dirty="0" sz="1400" spc="-85">
                <a:latin typeface="Trebuchet MS"/>
                <a:cs typeface="Trebuchet MS"/>
              </a:rPr>
              <a:t>easy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95">
                <a:latin typeface="Trebuchet MS"/>
                <a:cs typeface="Trebuchet MS"/>
              </a:rPr>
              <a:t>find, </a:t>
            </a:r>
            <a:r>
              <a:rPr dirty="0" sz="1400" spc="-70">
                <a:latin typeface="Trebuchet MS"/>
                <a:cs typeface="Trebuchet MS"/>
              </a:rPr>
              <a:t>but  </a:t>
            </a:r>
            <a:r>
              <a:rPr dirty="0" sz="1400" spc="-100">
                <a:latin typeface="Trebuchet MS"/>
                <a:cs typeface="Trebuchet MS"/>
              </a:rPr>
              <a:t>when </a:t>
            </a:r>
            <a:r>
              <a:rPr dirty="0" sz="1400" spc="-85">
                <a:latin typeface="Trebuchet MS"/>
                <a:cs typeface="Trebuchet MS"/>
              </a:rPr>
              <a:t>found,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90">
                <a:latin typeface="Trebuchet MS"/>
                <a:cs typeface="Trebuchet MS"/>
              </a:rPr>
              <a:t>easily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implementable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400" spc="-80">
                <a:latin typeface="Trebuchet MS"/>
                <a:cs typeface="Trebuchet MS"/>
              </a:rPr>
              <a:t>Need a </a:t>
            </a:r>
            <a:r>
              <a:rPr dirty="0" sz="1400" spc="-75">
                <a:latin typeface="Trebuchet MS"/>
                <a:cs typeface="Trebuchet MS"/>
              </a:rPr>
              <a:t>lot </a:t>
            </a:r>
            <a:r>
              <a:rPr dirty="0" sz="1400" spc="-85">
                <a:latin typeface="Trebuchet MS"/>
                <a:cs typeface="Trebuchet MS"/>
              </a:rPr>
              <a:t>of</a:t>
            </a:r>
            <a:r>
              <a:rPr dirty="0" sz="1400" spc="10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practice!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66705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213520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8640" y="260334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967" y="58134"/>
            <a:ext cx="193484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55">
                <a:solidFill>
                  <a:srgbClr val="3333B2"/>
                </a:solidFill>
              </a:rPr>
              <a:t>Iterative</a:t>
            </a:r>
            <a:r>
              <a:rPr dirty="0" sz="2050" spc="-25">
                <a:solidFill>
                  <a:srgbClr val="3333B2"/>
                </a:solidFill>
              </a:rPr>
              <a:t> </a:t>
            </a:r>
            <a:r>
              <a:rPr dirty="0" sz="2050" spc="-125">
                <a:solidFill>
                  <a:srgbClr val="3333B2"/>
                </a:solidFill>
              </a:rPr>
              <a:t>Algorithm</a:t>
            </a:r>
            <a:endParaRPr sz="205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7406" y="514654"/>
          <a:ext cx="4121150" cy="1771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410"/>
                <a:gridCol w="3236594"/>
                <a:gridCol w="650875"/>
              </a:tblGrid>
              <a:tr h="701010">
                <a:tc>
                  <a:txBody>
                    <a:bodyPr/>
                    <a:lstStyle/>
                    <a:p>
                      <a:pPr marL="31750">
                        <a:lnSpc>
                          <a:spcPts val="119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39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39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41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1195"/>
                        </a:lnSpc>
                        <a:tabLst>
                          <a:tab pos="391795" algn="l"/>
                        </a:tabLst>
                      </a:pPr>
                      <a:r>
                        <a:rPr dirty="0" sz="1200" spc="20" b="1">
                          <a:latin typeface="Trebuchet MS"/>
                          <a:cs typeface="Trebuchet MS"/>
                        </a:rPr>
                        <a:t>def	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2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5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200" spc="-11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(A</a:t>
                      </a:r>
                      <a:r>
                        <a:rPr dirty="0" sz="1200" spc="-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2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: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72085">
                        <a:lnSpc>
                          <a:spcPts val="1415"/>
                        </a:lnSpc>
                      </a:pPr>
                      <a:r>
                        <a:rPr dirty="0" sz="1200" spc="65">
                          <a:latin typeface="Arial"/>
                          <a:cs typeface="Arial"/>
                        </a:rPr>
                        <a:t>T </a:t>
                      </a:r>
                      <a:r>
                        <a:rPr dirty="0" sz="1200" spc="204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[ </a:t>
                      </a:r>
                      <a:r>
                        <a:rPr dirty="0" sz="1200" spc="-45">
                          <a:latin typeface="Arial"/>
                          <a:cs typeface="Arial"/>
                        </a:rPr>
                        <a:t>None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] </a:t>
                      </a:r>
                      <a:r>
                        <a:rPr dirty="0" sz="1200" spc="130" i="1">
                          <a:latin typeface="Arial"/>
                          <a:cs typeface="Arial"/>
                        </a:rPr>
                        <a:t>* </a:t>
                      </a:r>
                      <a:r>
                        <a:rPr dirty="0" sz="1200" spc="35" b="1">
                          <a:latin typeface="Trebuchet MS"/>
                          <a:cs typeface="Trebuchet MS"/>
                        </a:rPr>
                        <a:t>len</a:t>
                      </a:r>
                      <a:r>
                        <a:rPr dirty="0" sz="1200" spc="-3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85">
                          <a:latin typeface="Arial"/>
                          <a:cs typeface="Arial"/>
                        </a:rPr>
                        <a:t>(A)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96215">
                        <a:lnSpc>
                          <a:spcPct val="100000"/>
                        </a:lnSpc>
                        <a:spcBef>
                          <a:spcPts val="1350"/>
                        </a:spcBef>
                        <a:tabLst>
                          <a:tab pos="561975" algn="l"/>
                          <a:tab pos="729615" algn="l"/>
                        </a:tabLst>
                      </a:pPr>
                      <a:r>
                        <a:rPr dirty="0" sz="1200" spc="60" b="1">
                          <a:latin typeface="Trebuchet MS"/>
                          <a:cs typeface="Trebuchet MS"/>
                        </a:rPr>
                        <a:t>for	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i	</a:t>
                      </a:r>
                      <a:r>
                        <a:rPr dirty="0" sz="1200" spc="35" b="1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200" spc="13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40" b="1">
                          <a:latin typeface="Trebuchet MS"/>
                          <a:cs typeface="Trebuchet MS"/>
                        </a:rPr>
                        <a:t>range</a:t>
                      </a:r>
                      <a:r>
                        <a:rPr dirty="0" sz="1200" spc="-17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2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35" b="1">
                          <a:latin typeface="Trebuchet MS"/>
                          <a:cs typeface="Trebuchet MS"/>
                        </a:rPr>
                        <a:t>len</a:t>
                      </a:r>
                      <a:r>
                        <a:rPr dirty="0" sz="1200" spc="-12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(A</a:t>
                      </a:r>
                      <a:r>
                        <a:rPr dirty="0" sz="1200" spc="-1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2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200" spc="-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: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</a:tr>
              <a:tr h="175013">
                <a:tc>
                  <a:txBody>
                    <a:bodyPr/>
                    <a:lstStyle/>
                    <a:p>
                      <a:pPr marL="31750">
                        <a:lnSpc>
                          <a:spcPts val="127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ts val="1275"/>
                        </a:lnSpc>
                      </a:pPr>
                      <a:r>
                        <a:rPr dirty="0" sz="1200" spc="100">
                          <a:latin typeface="Arial"/>
                          <a:cs typeface="Arial"/>
                        </a:rPr>
                        <a:t>T[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] </a:t>
                      </a:r>
                      <a:r>
                        <a:rPr dirty="0" sz="1200" spc="204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200" spc="43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</a:tr>
              <a:tr h="177740">
                <a:tc>
                  <a:txBody>
                    <a:bodyPr/>
                    <a:lstStyle/>
                    <a:p>
                      <a:pPr marL="31750">
                        <a:lnSpc>
                          <a:spcPts val="129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ts val="1290"/>
                        </a:lnSpc>
                        <a:tabLst>
                          <a:tab pos="737870" algn="l"/>
                          <a:tab pos="908050" algn="l"/>
                        </a:tabLst>
                      </a:pPr>
                      <a:r>
                        <a:rPr dirty="0" sz="1200" spc="60" b="1">
                          <a:latin typeface="Trebuchet MS"/>
                          <a:cs typeface="Trebuchet MS"/>
                        </a:rPr>
                        <a:t>for	</a:t>
                      </a:r>
                      <a:r>
                        <a:rPr dirty="0" sz="1200" spc="40">
                          <a:latin typeface="Arial"/>
                          <a:cs typeface="Arial"/>
                        </a:rPr>
                        <a:t>j	</a:t>
                      </a:r>
                      <a:r>
                        <a:rPr dirty="0" sz="1200" spc="35" b="1"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dirty="0" sz="1200" spc="40" b="1">
                          <a:latin typeface="Trebuchet MS"/>
                          <a:cs typeface="Trebuchet MS"/>
                        </a:rPr>
                        <a:t>range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(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200" spc="-2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: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</a:tr>
              <a:tr h="178651">
                <a:tc>
                  <a:txBody>
                    <a:bodyPr/>
                    <a:lstStyle/>
                    <a:p>
                      <a:pPr marL="31750">
                        <a:lnSpc>
                          <a:spcPts val="129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290"/>
                        </a:lnSpc>
                      </a:pPr>
                      <a:r>
                        <a:rPr dirty="0" sz="1200" spc="-40" b="1">
                          <a:latin typeface="Trebuchet MS"/>
                          <a:cs typeface="Trebuchet MS"/>
                        </a:rPr>
                        <a:t>i </a:t>
                      </a:r>
                      <a:r>
                        <a:rPr dirty="0" sz="1200" spc="-35" b="1">
                          <a:latin typeface="Trebuchet MS"/>
                          <a:cs typeface="Trebuchet MS"/>
                        </a:rPr>
                        <a:t>f </a:t>
                      </a:r>
                      <a:r>
                        <a:rPr dirty="0" sz="1200" spc="60">
                          <a:latin typeface="Arial"/>
                          <a:cs typeface="Arial"/>
                        </a:rPr>
                        <a:t>A[ </a:t>
                      </a:r>
                      <a:r>
                        <a:rPr dirty="0" sz="1200" spc="40">
                          <a:latin typeface="Arial"/>
                          <a:cs typeface="Arial"/>
                        </a:rPr>
                        <a:t>j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] </a:t>
                      </a:r>
                      <a:r>
                        <a:rPr dirty="0" sz="1200" spc="204">
                          <a:latin typeface="Arial"/>
                          <a:cs typeface="Arial"/>
                        </a:rPr>
                        <a:t>&lt; </a:t>
                      </a:r>
                      <a:r>
                        <a:rPr dirty="0" sz="1200" spc="60">
                          <a:latin typeface="Arial"/>
                          <a:cs typeface="Arial"/>
                        </a:rPr>
                        <a:t>A[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]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dirty="0" sz="1200" spc="100">
                          <a:latin typeface="Arial"/>
                          <a:cs typeface="Arial"/>
                        </a:rPr>
                        <a:t>T[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] </a:t>
                      </a:r>
                      <a:r>
                        <a:rPr dirty="0" sz="1200" spc="204">
                          <a:latin typeface="Arial"/>
                          <a:cs typeface="Arial"/>
                        </a:rPr>
                        <a:t>&lt; </a:t>
                      </a:r>
                      <a:r>
                        <a:rPr dirty="0" sz="1200" spc="100">
                          <a:latin typeface="Arial"/>
                          <a:cs typeface="Arial"/>
                        </a:rPr>
                        <a:t>T[ </a:t>
                      </a:r>
                      <a:r>
                        <a:rPr dirty="0" sz="1200" spc="40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12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290"/>
                        </a:lnSpc>
                      </a:pPr>
                      <a:r>
                        <a:rPr dirty="0" sz="1200" spc="204">
                          <a:latin typeface="Arial"/>
                          <a:cs typeface="Arial"/>
                        </a:rPr>
                        <a:t>+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2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: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</a:tr>
              <a:tr h="176532">
                <a:tc>
                  <a:txBody>
                    <a:bodyPr/>
                    <a:lstStyle/>
                    <a:p>
                      <a:pPr marL="31750">
                        <a:lnSpc>
                          <a:spcPts val="127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06755">
                        <a:lnSpc>
                          <a:spcPts val="1275"/>
                        </a:lnSpc>
                      </a:pPr>
                      <a:r>
                        <a:rPr dirty="0" sz="1200" spc="100">
                          <a:latin typeface="Arial"/>
                          <a:cs typeface="Arial"/>
                        </a:rPr>
                        <a:t>T[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] </a:t>
                      </a:r>
                      <a:r>
                        <a:rPr dirty="0" sz="1200" spc="204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1200" spc="100">
                          <a:latin typeface="Arial"/>
                          <a:cs typeface="Arial"/>
                        </a:rPr>
                        <a:t>T[ </a:t>
                      </a:r>
                      <a:r>
                        <a:rPr dirty="0" sz="1200" spc="40">
                          <a:latin typeface="Arial"/>
                          <a:cs typeface="Arial"/>
                        </a:rPr>
                        <a:t>j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] </a:t>
                      </a:r>
                      <a:r>
                        <a:rPr dirty="0" sz="1200" spc="204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200" spc="4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</a:tr>
              <a:tr h="362421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41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ct val="100000"/>
                        </a:lnSpc>
                        <a:spcBef>
                          <a:spcPts val="1235"/>
                        </a:spcBef>
                        <a:tabLst>
                          <a:tab pos="1429385" algn="l"/>
                          <a:tab pos="1795780" algn="l"/>
                          <a:tab pos="1963420" algn="l"/>
                        </a:tabLst>
                      </a:pPr>
                      <a:r>
                        <a:rPr dirty="0" sz="1200" spc="60" b="1">
                          <a:latin typeface="Trebuchet MS"/>
                          <a:cs typeface="Trebuchet MS"/>
                        </a:rPr>
                        <a:t>return  </a:t>
                      </a:r>
                      <a:r>
                        <a:rPr dirty="0" sz="1200" spc="45" b="1">
                          <a:latin typeface="Trebuchet MS"/>
                          <a:cs typeface="Trebuchet MS"/>
                        </a:rPr>
                        <a:t>max</a:t>
                      </a:r>
                      <a:r>
                        <a:rPr dirty="0" sz="1200" spc="45">
                          <a:latin typeface="Arial"/>
                          <a:cs typeface="Arial"/>
                        </a:rPr>
                        <a:t>(T[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200" spc="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]	</a:t>
                      </a:r>
                      <a:r>
                        <a:rPr dirty="0" sz="1200" spc="60" b="1">
                          <a:latin typeface="Trebuchet MS"/>
                          <a:cs typeface="Trebuchet MS"/>
                        </a:rPr>
                        <a:t>for	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i	</a:t>
                      </a:r>
                      <a:r>
                        <a:rPr dirty="0" sz="1200" spc="35" b="1"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dirty="0" sz="1200" spc="40" b="1">
                          <a:latin typeface="Trebuchet MS"/>
                          <a:cs typeface="Trebuchet MS"/>
                        </a:rPr>
                        <a:t>range</a:t>
                      </a:r>
                      <a:r>
                        <a:rPr dirty="0" sz="1200" spc="-29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( </a:t>
                      </a:r>
                      <a:r>
                        <a:rPr dirty="0" sz="1200" spc="35" b="1">
                          <a:latin typeface="Trebuchet MS"/>
                          <a:cs typeface="Trebuchet MS"/>
                        </a:rPr>
                        <a:t>len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56845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1200" spc="105">
                          <a:latin typeface="Arial"/>
                          <a:cs typeface="Arial"/>
                        </a:rPr>
                        <a:t>(A)</a:t>
                      </a:r>
                      <a:r>
                        <a:rPr dirty="0" sz="1200" spc="-1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200" spc="-1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56845"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48640" y="268532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148" y="2068345"/>
            <a:ext cx="4176395" cy="960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8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 marL="644525" marR="5080">
              <a:lnSpc>
                <a:spcPct val="100800"/>
              </a:lnSpc>
              <a:spcBef>
                <a:spcPts val="919"/>
              </a:spcBef>
              <a:tabLst>
                <a:tab pos="3182620" algn="l"/>
              </a:tabLst>
            </a:pPr>
            <a:r>
              <a:rPr dirty="0" sz="1400" spc="-70">
                <a:solidFill>
                  <a:srgbClr val="3333B2"/>
                </a:solidFill>
                <a:latin typeface="Trebuchet MS"/>
                <a:cs typeface="Trebuchet MS"/>
              </a:rPr>
              <a:t>Crucial</a:t>
            </a:r>
            <a:r>
              <a:rPr dirty="0" sz="1400" spc="5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1400" spc="-100">
                <a:solidFill>
                  <a:srgbClr val="3333B2"/>
                </a:solidFill>
                <a:latin typeface="Trebuchet MS"/>
                <a:cs typeface="Trebuchet MS"/>
              </a:rPr>
              <a:t>property:</a:t>
            </a:r>
            <a:r>
              <a:rPr dirty="0" sz="1400" spc="-100">
                <a:latin typeface="Trebuchet MS"/>
                <a:cs typeface="Trebuchet MS"/>
              </a:rPr>
              <a:t>when</a:t>
            </a:r>
            <a:r>
              <a:rPr dirty="0" sz="1400" spc="55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computing	</a:t>
            </a:r>
            <a:r>
              <a:rPr dirty="0" sz="1400" spc="20" i="1">
                <a:latin typeface="LM Sans 12"/>
                <a:cs typeface="LM Sans 12"/>
              </a:rPr>
              <a:t>T</a:t>
            </a:r>
            <a:r>
              <a:rPr dirty="0" sz="1400" spc="-270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[</a:t>
            </a:r>
            <a:r>
              <a:rPr dirty="0" sz="1400" spc="5" i="1">
                <a:latin typeface="LM Sans 12"/>
                <a:cs typeface="LM Sans 12"/>
              </a:rPr>
              <a:t>i</a:t>
            </a:r>
            <a:r>
              <a:rPr dirty="0" sz="1400" spc="-325" i="1">
                <a:latin typeface="LM Sans 12"/>
                <a:cs typeface="LM Sans 12"/>
              </a:rPr>
              <a:t> </a:t>
            </a:r>
            <a:r>
              <a:rPr dirty="0" sz="1400" spc="-65">
                <a:latin typeface="LM Sans 12"/>
                <a:cs typeface="LM Sans 12"/>
              </a:rPr>
              <a:t>]</a:t>
            </a:r>
            <a:r>
              <a:rPr dirty="0" sz="1400" spc="-65">
                <a:latin typeface="Trebuchet MS"/>
                <a:cs typeface="Trebuchet MS"/>
              </a:rPr>
              <a:t>,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T</a:t>
            </a:r>
            <a:r>
              <a:rPr dirty="0" sz="1400" spc="-275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[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-330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]</a:t>
            </a:r>
            <a:r>
              <a:rPr dirty="0" sz="1400" spc="-15">
                <a:latin typeface="LM Sans 12"/>
                <a:cs typeface="LM Sans 12"/>
              </a:rPr>
              <a:t> </a:t>
            </a:r>
            <a:r>
              <a:rPr dirty="0" sz="1400" spc="-100">
                <a:latin typeface="Trebuchet MS"/>
                <a:cs typeface="Trebuchet MS"/>
              </a:rPr>
              <a:t>for  </a:t>
            </a:r>
            <a:r>
              <a:rPr dirty="0" sz="1400" spc="-90">
                <a:latin typeface="Trebuchet MS"/>
                <a:cs typeface="Trebuchet MS"/>
              </a:rPr>
              <a:t>all </a:t>
            </a:r>
            <a:r>
              <a:rPr dirty="0" sz="1400" spc="5" i="1">
                <a:latin typeface="LM Sans 12"/>
                <a:cs typeface="LM Sans 12"/>
              </a:rPr>
              <a:t>j </a:t>
            </a:r>
            <a:r>
              <a:rPr dirty="0" sz="1400" spc="20" i="1">
                <a:latin typeface="LM Sans 12"/>
                <a:cs typeface="LM Sans 12"/>
              </a:rPr>
              <a:t>&lt; 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-95">
                <a:latin typeface="Trebuchet MS"/>
                <a:cs typeface="Trebuchet MS"/>
              </a:rPr>
              <a:t>have already</a:t>
            </a:r>
            <a:r>
              <a:rPr dirty="0" sz="1400" spc="220">
                <a:latin typeface="Trebuchet MS"/>
                <a:cs typeface="Trebuchet MS"/>
              </a:rPr>
              <a:t> </a:t>
            </a:r>
            <a:r>
              <a:rPr dirty="0" sz="1400" spc="-105">
                <a:latin typeface="Trebuchet MS"/>
                <a:cs typeface="Trebuchet MS"/>
              </a:rPr>
              <a:t>been </a:t>
            </a:r>
            <a:r>
              <a:rPr dirty="0" sz="1400" spc="-85">
                <a:latin typeface="Trebuchet MS"/>
                <a:cs typeface="Trebuchet MS"/>
              </a:rPr>
              <a:t>computed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967" y="58134"/>
            <a:ext cx="193484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55">
                <a:solidFill>
                  <a:srgbClr val="3333B2"/>
                </a:solidFill>
              </a:rPr>
              <a:t>Iterative</a:t>
            </a:r>
            <a:r>
              <a:rPr dirty="0" sz="2050" spc="-25">
                <a:solidFill>
                  <a:srgbClr val="3333B2"/>
                </a:solidFill>
              </a:rPr>
              <a:t> </a:t>
            </a:r>
            <a:r>
              <a:rPr dirty="0" sz="2050" spc="-125">
                <a:solidFill>
                  <a:srgbClr val="3333B2"/>
                </a:solidFill>
              </a:rPr>
              <a:t>Algorithm</a:t>
            </a:r>
            <a:endParaRPr sz="205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7406" y="514654"/>
          <a:ext cx="4121150" cy="1771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410"/>
                <a:gridCol w="3236594"/>
                <a:gridCol w="650875"/>
              </a:tblGrid>
              <a:tr h="701010">
                <a:tc>
                  <a:txBody>
                    <a:bodyPr/>
                    <a:lstStyle/>
                    <a:p>
                      <a:pPr marL="31750">
                        <a:lnSpc>
                          <a:spcPts val="119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39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39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41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1195"/>
                        </a:lnSpc>
                        <a:tabLst>
                          <a:tab pos="391795" algn="l"/>
                        </a:tabLst>
                      </a:pPr>
                      <a:r>
                        <a:rPr dirty="0" sz="1200" spc="20" b="1">
                          <a:latin typeface="Trebuchet MS"/>
                          <a:cs typeface="Trebuchet MS"/>
                        </a:rPr>
                        <a:t>def	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2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5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200" spc="-11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(A</a:t>
                      </a:r>
                      <a:r>
                        <a:rPr dirty="0" sz="1200" spc="-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2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: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72085">
                        <a:lnSpc>
                          <a:spcPts val="1415"/>
                        </a:lnSpc>
                      </a:pPr>
                      <a:r>
                        <a:rPr dirty="0" sz="1200" spc="65">
                          <a:latin typeface="Arial"/>
                          <a:cs typeface="Arial"/>
                        </a:rPr>
                        <a:t>T </a:t>
                      </a:r>
                      <a:r>
                        <a:rPr dirty="0" sz="1200" spc="204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[ </a:t>
                      </a:r>
                      <a:r>
                        <a:rPr dirty="0" sz="1200" spc="-45">
                          <a:latin typeface="Arial"/>
                          <a:cs typeface="Arial"/>
                        </a:rPr>
                        <a:t>None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] </a:t>
                      </a:r>
                      <a:r>
                        <a:rPr dirty="0" sz="1200" spc="130" i="1">
                          <a:latin typeface="Arial"/>
                          <a:cs typeface="Arial"/>
                        </a:rPr>
                        <a:t>* </a:t>
                      </a:r>
                      <a:r>
                        <a:rPr dirty="0" sz="1200" spc="35" b="1">
                          <a:latin typeface="Trebuchet MS"/>
                          <a:cs typeface="Trebuchet MS"/>
                        </a:rPr>
                        <a:t>len</a:t>
                      </a:r>
                      <a:r>
                        <a:rPr dirty="0" sz="1200" spc="-3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85">
                          <a:latin typeface="Arial"/>
                          <a:cs typeface="Arial"/>
                        </a:rPr>
                        <a:t>(A)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96215">
                        <a:lnSpc>
                          <a:spcPct val="100000"/>
                        </a:lnSpc>
                        <a:spcBef>
                          <a:spcPts val="1350"/>
                        </a:spcBef>
                        <a:tabLst>
                          <a:tab pos="561975" algn="l"/>
                          <a:tab pos="729615" algn="l"/>
                        </a:tabLst>
                      </a:pPr>
                      <a:r>
                        <a:rPr dirty="0" sz="1200" spc="60" b="1">
                          <a:latin typeface="Trebuchet MS"/>
                          <a:cs typeface="Trebuchet MS"/>
                        </a:rPr>
                        <a:t>for	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i	</a:t>
                      </a:r>
                      <a:r>
                        <a:rPr dirty="0" sz="1200" spc="35" b="1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200" spc="13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40" b="1">
                          <a:latin typeface="Trebuchet MS"/>
                          <a:cs typeface="Trebuchet MS"/>
                        </a:rPr>
                        <a:t>range</a:t>
                      </a:r>
                      <a:r>
                        <a:rPr dirty="0" sz="1200" spc="-17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2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35" b="1">
                          <a:latin typeface="Trebuchet MS"/>
                          <a:cs typeface="Trebuchet MS"/>
                        </a:rPr>
                        <a:t>len</a:t>
                      </a:r>
                      <a:r>
                        <a:rPr dirty="0" sz="1200" spc="-12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(A</a:t>
                      </a:r>
                      <a:r>
                        <a:rPr dirty="0" sz="1200" spc="-1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2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200" spc="-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: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</a:tr>
              <a:tr h="175013">
                <a:tc>
                  <a:txBody>
                    <a:bodyPr/>
                    <a:lstStyle/>
                    <a:p>
                      <a:pPr marL="31750">
                        <a:lnSpc>
                          <a:spcPts val="127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ts val="1275"/>
                        </a:lnSpc>
                      </a:pPr>
                      <a:r>
                        <a:rPr dirty="0" sz="1200" spc="100">
                          <a:latin typeface="Arial"/>
                          <a:cs typeface="Arial"/>
                        </a:rPr>
                        <a:t>T[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] </a:t>
                      </a:r>
                      <a:r>
                        <a:rPr dirty="0" sz="1200" spc="204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200" spc="43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</a:tr>
              <a:tr h="177740">
                <a:tc>
                  <a:txBody>
                    <a:bodyPr/>
                    <a:lstStyle/>
                    <a:p>
                      <a:pPr marL="31750">
                        <a:lnSpc>
                          <a:spcPts val="129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ts val="1290"/>
                        </a:lnSpc>
                        <a:tabLst>
                          <a:tab pos="737870" algn="l"/>
                          <a:tab pos="908050" algn="l"/>
                        </a:tabLst>
                      </a:pPr>
                      <a:r>
                        <a:rPr dirty="0" sz="1200" spc="60" b="1">
                          <a:latin typeface="Trebuchet MS"/>
                          <a:cs typeface="Trebuchet MS"/>
                        </a:rPr>
                        <a:t>for	</a:t>
                      </a:r>
                      <a:r>
                        <a:rPr dirty="0" sz="1200" spc="40">
                          <a:latin typeface="Arial"/>
                          <a:cs typeface="Arial"/>
                        </a:rPr>
                        <a:t>j	</a:t>
                      </a:r>
                      <a:r>
                        <a:rPr dirty="0" sz="1200" spc="35" b="1"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dirty="0" sz="1200" spc="40" b="1">
                          <a:latin typeface="Trebuchet MS"/>
                          <a:cs typeface="Trebuchet MS"/>
                        </a:rPr>
                        <a:t>range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(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200" spc="-2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: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</a:tr>
              <a:tr h="178651">
                <a:tc>
                  <a:txBody>
                    <a:bodyPr/>
                    <a:lstStyle/>
                    <a:p>
                      <a:pPr marL="31750">
                        <a:lnSpc>
                          <a:spcPts val="129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ts val="1290"/>
                        </a:lnSpc>
                      </a:pPr>
                      <a:r>
                        <a:rPr dirty="0" sz="1200" spc="-40" b="1">
                          <a:latin typeface="Trebuchet MS"/>
                          <a:cs typeface="Trebuchet MS"/>
                        </a:rPr>
                        <a:t>i </a:t>
                      </a:r>
                      <a:r>
                        <a:rPr dirty="0" sz="1200" spc="-35" b="1">
                          <a:latin typeface="Trebuchet MS"/>
                          <a:cs typeface="Trebuchet MS"/>
                        </a:rPr>
                        <a:t>f </a:t>
                      </a:r>
                      <a:r>
                        <a:rPr dirty="0" sz="1200" spc="60">
                          <a:latin typeface="Arial"/>
                          <a:cs typeface="Arial"/>
                        </a:rPr>
                        <a:t>A[ </a:t>
                      </a:r>
                      <a:r>
                        <a:rPr dirty="0" sz="1200" spc="40">
                          <a:latin typeface="Arial"/>
                          <a:cs typeface="Arial"/>
                        </a:rPr>
                        <a:t>j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] </a:t>
                      </a:r>
                      <a:r>
                        <a:rPr dirty="0" sz="1200" spc="204">
                          <a:latin typeface="Arial"/>
                          <a:cs typeface="Arial"/>
                        </a:rPr>
                        <a:t>&lt; </a:t>
                      </a:r>
                      <a:r>
                        <a:rPr dirty="0" sz="1200" spc="60">
                          <a:latin typeface="Arial"/>
                          <a:cs typeface="Arial"/>
                        </a:rPr>
                        <a:t>A[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]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dirty="0" sz="1200" spc="100">
                          <a:latin typeface="Arial"/>
                          <a:cs typeface="Arial"/>
                        </a:rPr>
                        <a:t>T[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] </a:t>
                      </a:r>
                      <a:r>
                        <a:rPr dirty="0" sz="1200" spc="204">
                          <a:latin typeface="Arial"/>
                          <a:cs typeface="Arial"/>
                        </a:rPr>
                        <a:t>&lt; </a:t>
                      </a:r>
                      <a:r>
                        <a:rPr dirty="0" sz="1200" spc="100">
                          <a:latin typeface="Arial"/>
                          <a:cs typeface="Arial"/>
                        </a:rPr>
                        <a:t>T[ </a:t>
                      </a:r>
                      <a:r>
                        <a:rPr dirty="0" sz="1200" spc="40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12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290"/>
                        </a:lnSpc>
                      </a:pPr>
                      <a:r>
                        <a:rPr dirty="0" sz="1200" spc="204">
                          <a:latin typeface="Arial"/>
                          <a:cs typeface="Arial"/>
                        </a:rPr>
                        <a:t>+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2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: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</a:tr>
              <a:tr h="176532">
                <a:tc>
                  <a:txBody>
                    <a:bodyPr/>
                    <a:lstStyle/>
                    <a:p>
                      <a:pPr marL="31750">
                        <a:lnSpc>
                          <a:spcPts val="127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06755">
                        <a:lnSpc>
                          <a:spcPts val="1275"/>
                        </a:lnSpc>
                      </a:pPr>
                      <a:r>
                        <a:rPr dirty="0" sz="1200" spc="100">
                          <a:latin typeface="Arial"/>
                          <a:cs typeface="Arial"/>
                        </a:rPr>
                        <a:t>T[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] </a:t>
                      </a:r>
                      <a:r>
                        <a:rPr dirty="0" sz="1200" spc="204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1200" spc="100">
                          <a:latin typeface="Arial"/>
                          <a:cs typeface="Arial"/>
                        </a:rPr>
                        <a:t>T[ </a:t>
                      </a:r>
                      <a:r>
                        <a:rPr dirty="0" sz="1200" spc="40">
                          <a:latin typeface="Arial"/>
                          <a:cs typeface="Arial"/>
                        </a:rPr>
                        <a:t>j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] </a:t>
                      </a:r>
                      <a:r>
                        <a:rPr dirty="0" sz="1200" spc="204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200" spc="4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</a:tr>
              <a:tr h="362421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41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ct val="100000"/>
                        </a:lnSpc>
                        <a:spcBef>
                          <a:spcPts val="1235"/>
                        </a:spcBef>
                        <a:tabLst>
                          <a:tab pos="1429385" algn="l"/>
                          <a:tab pos="1795780" algn="l"/>
                          <a:tab pos="1963420" algn="l"/>
                        </a:tabLst>
                      </a:pPr>
                      <a:r>
                        <a:rPr dirty="0" sz="1200" spc="60" b="1">
                          <a:latin typeface="Trebuchet MS"/>
                          <a:cs typeface="Trebuchet MS"/>
                        </a:rPr>
                        <a:t>return  </a:t>
                      </a:r>
                      <a:r>
                        <a:rPr dirty="0" sz="1200" spc="45" b="1">
                          <a:latin typeface="Trebuchet MS"/>
                          <a:cs typeface="Trebuchet MS"/>
                        </a:rPr>
                        <a:t>max</a:t>
                      </a:r>
                      <a:r>
                        <a:rPr dirty="0" sz="1200" spc="45">
                          <a:latin typeface="Arial"/>
                          <a:cs typeface="Arial"/>
                        </a:rPr>
                        <a:t>(T[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200" spc="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]	</a:t>
                      </a:r>
                      <a:r>
                        <a:rPr dirty="0" sz="1200" spc="60" b="1">
                          <a:latin typeface="Trebuchet MS"/>
                          <a:cs typeface="Trebuchet MS"/>
                        </a:rPr>
                        <a:t>for	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i	</a:t>
                      </a:r>
                      <a:r>
                        <a:rPr dirty="0" sz="1200" spc="35" b="1"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dirty="0" sz="1200" spc="40" b="1">
                          <a:latin typeface="Trebuchet MS"/>
                          <a:cs typeface="Trebuchet MS"/>
                        </a:rPr>
                        <a:t>range</a:t>
                      </a:r>
                      <a:r>
                        <a:rPr dirty="0" sz="1200" spc="-29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( </a:t>
                      </a:r>
                      <a:r>
                        <a:rPr dirty="0" sz="1200" spc="35" b="1">
                          <a:latin typeface="Trebuchet MS"/>
                          <a:cs typeface="Trebuchet MS"/>
                        </a:rPr>
                        <a:t>len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56845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1200" spc="105">
                          <a:latin typeface="Arial"/>
                          <a:cs typeface="Arial"/>
                        </a:rPr>
                        <a:t>(A)</a:t>
                      </a:r>
                      <a:r>
                        <a:rPr dirty="0" sz="1200" spc="-1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200" spc="-1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56845"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48640" y="268532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8640" y="315347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9448" y="2068345"/>
            <a:ext cx="4227195" cy="1213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200" spc="-8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 marL="657225" marR="43180">
              <a:lnSpc>
                <a:spcPct val="100800"/>
              </a:lnSpc>
              <a:spcBef>
                <a:spcPts val="919"/>
              </a:spcBef>
              <a:tabLst>
                <a:tab pos="3195320" algn="l"/>
              </a:tabLst>
            </a:pPr>
            <a:r>
              <a:rPr dirty="0" sz="1400" spc="-70">
                <a:solidFill>
                  <a:srgbClr val="3333B2"/>
                </a:solidFill>
                <a:latin typeface="Trebuchet MS"/>
                <a:cs typeface="Trebuchet MS"/>
              </a:rPr>
              <a:t>Crucial</a:t>
            </a:r>
            <a:r>
              <a:rPr dirty="0" sz="1400" spc="5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1400" spc="-100">
                <a:solidFill>
                  <a:srgbClr val="3333B2"/>
                </a:solidFill>
                <a:latin typeface="Trebuchet MS"/>
                <a:cs typeface="Trebuchet MS"/>
              </a:rPr>
              <a:t>property:</a:t>
            </a:r>
            <a:r>
              <a:rPr dirty="0" sz="1400" spc="-100">
                <a:latin typeface="Trebuchet MS"/>
                <a:cs typeface="Trebuchet MS"/>
              </a:rPr>
              <a:t>when</a:t>
            </a:r>
            <a:r>
              <a:rPr dirty="0" sz="1400" spc="55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computing	</a:t>
            </a:r>
            <a:r>
              <a:rPr dirty="0" sz="1400" spc="20" i="1">
                <a:latin typeface="LM Sans 12"/>
                <a:cs typeface="LM Sans 12"/>
              </a:rPr>
              <a:t>T</a:t>
            </a:r>
            <a:r>
              <a:rPr dirty="0" sz="1400" spc="-270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[</a:t>
            </a:r>
            <a:r>
              <a:rPr dirty="0" sz="1400" spc="5" i="1">
                <a:latin typeface="LM Sans 12"/>
                <a:cs typeface="LM Sans 12"/>
              </a:rPr>
              <a:t>i</a:t>
            </a:r>
            <a:r>
              <a:rPr dirty="0" sz="1400" spc="-325" i="1">
                <a:latin typeface="LM Sans 12"/>
                <a:cs typeface="LM Sans 12"/>
              </a:rPr>
              <a:t> </a:t>
            </a:r>
            <a:r>
              <a:rPr dirty="0" sz="1400" spc="-65">
                <a:latin typeface="LM Sans 12"/>
                <a:cs typeface="LM Sans 12"/>
              </a:rPr>
              <a:t>]</a:t>
            </a:r>
            <a:r>
              <a:rPr dirty="0" sz="1400" spc="-65">
                <a:latin typeface="Trebuchet MS"/>
                <a:cs typeface="Trebuchet MS"/>
              </a:rPr>
              <a:t>,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20" i="1">
                <a:latin typeface="LM Sans 12"/>
                <a:cs typeface="LM Sans 12"/>
              </a:rPr>
              <a:t>T</a:t>
            </a:r>
            <a:r>
              <a:rPr dirty="0" sz="1400" spc="-275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[</a:t>
            </a:r>
            <a:r>
              <a:rPr dirty="0" sz="1400" spc="5" i="1">
                <a:latin typeface="LM Sans 12"/>
                <a:cs typeface="LM Sans 12"/>
              </a:rPr>
              <a:t>j</a:t>
            </a:r>
            <a:r>
              <a:rPr dirty="0" sz="1400" spc="-330" i="1">
                <a:latin typeface="LM Sans 12"/>
                <a:cs typeface="LM Sans 12"/>
              </a:rPr>
              <a:t> </a:t>
            </a:r>
            <a:r>
              <a:rPr dirty="0" sz="1400" spc="5">
                <a:latin typeface="LM Sans 12"/>
                <a:cs typeface="LM Sans 12"/>
              </a:rPr>
              <a:t>]</a:t>
            </a:r>
            <a:r>
              <a:rPr dirty="0" sz="1400" spc="-15">
                <a:latin typeface="LM Sans 12"/>
                <a:cs typeface="LM Sans 12"/>
              </a:rPr>
              <a:t> </a:t>
            </a:r>
            <a:r>
              <a:rPr dirty="0" sz="1400" spc="-100">
                <a:latin typeface="Trebuchet MS"/>
                <a:cs typeface="Trebuchet MS"/>
              </a:rPr>
              <a:t>for  </a:t>
            </a:r>
            <a:r>
              <a:rPr dirty="0" sz="1400" spc="-90">
                <a:latin typeface="Trebuchet MS"/>
                <a:cs typeface="Trebuchet MS"/>
              </a:rPr>
              <a:t>all </a:t>
            </a:r>
            <a:r>
              <a:rPr dirty="0" sz="1400" spc="5" i="1">
                <a:latin typeface="LM Sans 12"/>
                <a:cs typeface="LM Sans 12"/>
              </a:rPr>
              <a:t>j </a:t>
            </a:r>
            <a:r>
              <a:rPr dirty="0" sz="1400" spc="20" i="1">
                <a:latin typeface="LM Sans 12"/>
                <a:cs typeface="LM Sans 12"/>
              </a:rPr>
              <a:t>&lt; 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-95">
                <a:latin typeface="Trebuchet MS"/>
                <a:cs typeface="Trebuchet MS"/>
              </a:rPr>
              <a:t>have already</a:t>
            </a:r>
            <a:r>
              <a:rPr dirty="0" sz="1400" spc="220">
                <a:latin typeface="Trebuchet MS"/>
                <a:cs typeface="Trebuchet MS"/>
              </a:rPr>
              <a:t> </a:t>
            </a:r>
            <a:r>
              <a:rPr dirty="0" sz="1400" spc="-105">
                <a:latin typeface="Trebuchet MS"/>
                <a:cs typeface="Trebuchet MS"/>
              </a:rPr>
              <a:t>been </a:t>
            </a:r>
            <a:r>
              <a:rPr dirty="0" sz="1400" spc="-85">
                <a:latin typeface="Trebuchet MS"/>
                <a:cs typeface="Trebuchet MS"/>
              </a:rPr>
              <a:t>computed</a:t>
            </a:r>
            <a:endParaRPr sz="1400">
              <a:latin typeface="Trebuchet MS"/>
              <a:cs typeface="Trebuchet MS"/>
            </a:endParaRPr>
          </a:p>
          <a:p>
            <a:pPr marL="657225">
              <a:lnSpc>
                <a:spcPct val="100000"/>
              </a:lnSpc>
              <a:spcBef>
                <a:spcPts val="315"/>
              </a:spcBef>
            </a:pPr>
            <a:r>
              <a:rPr dirty="0" sz="1400" spc="-45">
                <a:latin typeface="Trebuchet MS"/>
                <a:cs typeface="Trebuchet MS"/>
              </a:rPr>
              <a:t>Running </a:t>
            </a:r>
            <a:r>
              <a:rPr dirty="0" sz="1400" spc="-105">
                <a:latin typeface="Trebuchet MS"/>
                <a:cs typeface="Trebuchet MS"/>
              </a:rPr>
              <a:t>time: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35" i="1">
                <a:latin typeface="LM Sans 12"/>
                <a:cs typeface="LM Sans 12"/>
              </a:rPr>
              <a:t>O</a:t>
            </a:r>
            <a:r>
              <a:rPr dirty="0" sz="1400" spc="35">
                <a:latin typeface="LM Sans 12"/>
                <a:cs typeface="LM Sans 12"/>
              </a:rPr>
              <a:t>(</a:t>
            </a:r>
            <a:r>
              <a:rPr dirty="0" sz="1400" spc="35" i="1">
                <a:latin typeface="LM Sans 12"/>
                <a:cs typeface="LM Sans 12"/>
              </a:rPr>
              <a:t>n</a:t>
            </a:r>
            <a:r>
              <a:rPr dirty="0" baseline="27777" sz="1500" spc="52">
                <a:latin typeface="Arial"/>
                <a:cs typeface="Arial"/>
              </a:rPr>
              <a:t>2</a:t>
            </a:r>
            <a:r>
              <a:rPr dirty="0" sz="1400" spc="35">
                <a:latin typeface="LM Sans 12"/>
                <a:cs typeface="LM Sans 12"/>
              </a:rPr>
              <a:t>)</a:t>
            </a:r>
            <a:endParaRPr sz="1400">
              <a:latin typeface="LM Sans 12"/>
              <a:cs typeface="LM Sans 12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357" y="58134"/>
            <a:ext cx="76517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5">
                <a:solidFill>
                  <a:srgbClr val="3333B2"/>
                </a:solidFill>
              </a:rPr>
              <a:t>Outline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239692" y="485994"/>
            <a:ext cx="161914" cy="16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9692" y="1350115"/>
            <a:ext cx="161914" cy="161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9692" y="2042062"/>
            <a:ext cx="161914" cy="161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9692" y="2734009"/>
            <a:ext cx="161914" cy="161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0789" y="478325"/>
            <a:ext cx="2609850" cy="2729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01930" marR="555625" indent="-201930">
              <a:lnSpc>
                <a:spcPts val="1200"/>
              </a:lnSpc>
              <a:spcBef>
                <a:spcPts val="135"/>
              </a:spcBef>
              <a:buClr>
                <a:srgbClr val="FFFFFF"/>
              </a:buClr>
              <a:buSzPct val="120000"/>
              <a:buAutoNum type="arabicPlain"/>
              <a:tabLst>
                <a:tab pos="201930" algn="l"/>
              </a:tabLst>
            </a:pPr>
            <a:r>
              <a:rPr dirty="0" sz="1000" spc="-35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1: </a:t>
            </a:r>
            <a:r>
              <a:rPr dirty="0" sz="1000" spc="-55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Longest Increasing </a:t>
            </a:r>
            <a:r>
              <a:rPr dirty="0" sz="1000" spc="-8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Subsequence </a:t>
            </a:r>
            <a:r>
              <a:rPr dirty="0" sz="1000" spc="-8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1.1:</a:t>
            </a:r>
            <a:r>
              <a:rPr dirty="0" sz="1000" spc="155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000" spc="-45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Warm-up</a:t>
            </a:r>
            <a:endParaRPr sz="1000">
              <a:latin typeface="Arial"/>
              <a:cs typeface="Arial"/>
            </a:endParaRPr>
          </a:p>
          <a:p>
            <a:pPr lvl="1" marL="504190" indent="-163195">
              <a:lnSpc>
                <a:spcPts val="1150"/>
              </a:lnSpc>
              <a:buSzPct val="90000"/>
              <a:buAutoNum type="arabicPeriod" startAt="2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: </a:t>
            </a:r>
            <a:r>
              <a:rPr dirty="0" sz="1000" spc="-6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Subproblems </a:t>
            </a:r>
            <a:r>
              <a:rPr dirty="0" sz="1000" spc="-5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1000" spc="-6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Recurrence</a:t>
            </a:r>
            <a:r>
              <a:rPr dirty="0" sz="1000" spc="12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1000" spc="-4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Relation</a:t>
            </a:r>
            <a:endParaRPr sz="1000">
              <a:latin typeface="Arial"/>
              <a:cs typeface="Arial"/>
            </a:endParaRPr>
          </a:p>
          <a:p>
            <a:pPr lvl="1" marL="341630" marR="640715">
              <a:lnSpc>
                <a:spcPts val="1200"/>
              </a:lnSpc>
              <a:spcBef>
                <a:spcPts val="40"/>
              </a:spcBef>
              <a:buSzPct val="90000"/>
              <a:buAutoNum type="arabicPeriod" startAt="2"/>
              <a:tabLst>
                <a:tab pos="504825" algn="l"/>
              </a:tabLst>
            </a:pPr>
            <a:r>
              <a:rPr dirty="0" sz="1000" spc="-5">
                <a:latin typeface="Arial"/>
                <a:cs typeface="Arial"/>
                <a:hlinkClick r:id="rId6" action="ppaction://hlinksldjump"/>
              </a:rPr>
              <a:t>: </a:t>
            </a:r>
            <a:r>
              <a:rPr dirty="0" sz="1000" spc="-40">
                <a:latin typeface="Arial"/>
                <a:cs typeface="Arial"/>
                <a:hlinkClick r:id="rId6" action="ppaction://hlinksldjump"/>
              </a:rPr>
              <a:t>Reconstructing </a:t>
            </a:r>
            <a:r>
              <a:rPr dirty="0" sz="1000" spc="-80">
                <a:latin typeface="Arial"/>
                <a:cs typeface="Arial"/>
                <a:hlinkClick r:id="rId6" action="ppaction://hlinksldjump"/>
              </a:rPr>
              <a:t>a </a:t>
            </a:r>
            <a:r>
              <a:rPr dirty="0" sz="1000" spc="-25">
                <a:latin typeface="Arial"/>
                <a:cs typeface="Arial"/>
                <a:hlinkClick r:id="rId6" action="ppaction://hlinksldjump"/>
              </a:rPr>
              <a:t>Solution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1.4: </a:t>
            </a:r>
            <a:r>
              <a:rPr dirty="0" sz="1000" spc="-6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Subproblems</a:t>
            </a:r>
            <a:r>
              <a:rPr dirty="0" sz="1000" spc="-2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1000" spc="-5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Revisited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575"/>
              </a:spcBef>
              <a:buClr>
                <a:srgbClr val="FFFFFF"/>
              </a:buClr>
              <a:buSzPct val="120000"/>
              <a:buAutoNum type="arabicPlain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2: </a:t>
            </a:r>
            <a:r>
              <a:rPr dirty="0" sz="1000" spc="-5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Edit</a:t>
            </a:r>
            <a:r>
              <a:rPr dirty="0" sz="1000" spc="5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000" spc="-40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Distance</a:t>
            </a:r>
            <a:endParaRPr sz="1000">
              <a:latin typeface="Arial"/>
              <a:cs typeface="Arial"/>
            </a:endParaRPr>
          </a:p>
          <a:p>
            <a:pPr lvl="1" marL="504190" indent="-163195">
              <a:lnSpc>
                <a:spcPts val="1175"/>
              </a:lnSpc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:</a:t>
            </a:r>
            <a:r>
              <a:rPr dirty="0" sz="1000" spc="160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000" spc="-20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Algorithm</a:t>
            </a:r>
            <a:endParaRPr sz="1000">
              <a:latin typeface="Arial"/>
              <a:cs typeface="Arial"/>
            </a:endParaRPr>
          </a:p>
          <a:p>
            <a:pPr lvl="1" marL="341630" marR="640715">
              <a:lnSpc>
                <a:spcPts val="1200"/>
              </a:lnSpc>
              <a:spcBef>
                <a:spcPts val="4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: </a:t>
            </a:r>
            <a:r>
              <a:rPr dirty="0" sz="1000" spc="-4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Reconstructing </a:t>
            </a:r>
            <a:r>
              <a:rPr dirty="0" sz="1000" spc="-8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a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Solution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2.3: </a:t>
            </a:r>
            <a:r>
              <a:rPr dirty="0" sz="1000" spc="-3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Final</a:t>
            </a:r>
            <a:r>
              <a:rPr dirty="0" sz="100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1000" spc="-7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Remarks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415"/>
              </a:spcBef>
              <a:buClr>
                <a:srgbClr val="FFFFFF"/>
              </a:buClr>
              <a:buSzPct val="120000"/>
              <a:buAutoNum type="arabicPlain" startAt="3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11" action="ppaction://hlinksldjump"/>
              </a:rPr>
              <a:t>3:</a:t>
            </a:r>
            <a:r>
              <a:rPr dirty="0" sz="1000" spc="160">
                <a:solidFill>
                  <a:srgbClr val="D6D6E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1000" spc="-55">
                <a:solidFill>
                  <a:srgbClr val="D6D6EF"/>
                </a:solidFill>
                <a:latin typeface="Arial"/>
                <a:cs typeface="Arial"/>
                <a:hlinkClick r:id="rId11" action="ppaction://hlinksldjump"/>
              </a:rPr>
              <a:t>Knapsack</a:t>
            </a:r>
            <a:endParaRPr sz="1000">
              <a:latin typeface="Arial"/>
              <a:cs typeface="Arial"/>
            </a:endParaRPr>
          </a:p>
          <a:p>
            <a:pPr lvl="1" marL="341630" marR="420370">
              <a:lnSpc>
                <a:spcPts val="1200"/>
              </a:lnSpc>
              <a:spcBef>
                <a:spcPts val="2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: </a:t>
            </a:r>
            <a:r>
              <a:rPr dirty="0" sz="1000" spc="-5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Knapsack </a:t>
            </a:r>
            <a:r>
              <a:rPr dirty="0" sz="100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with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Repetitions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 3.2: </a:t>
            </a:r>
            <a:r>
              <a:rPr dirty="0" sz="1000" spc="-5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Knapsack </a:t>
            </a: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without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Repetitions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 3.3: </a:t>
            </a:r>
            <a:r>
              <a:rPr dirty="0" sz="1000" spc="-30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Final</a:t>
            </a:r>
            <a:r>
              <a:rPr dirty="0" sz="1000" spc="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1000" spc="-7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Remarks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409"/>
              </a:spcBef>
              <a:buClr>
                <a:srgbClr val="FFFFFF"/>
              </a:buClr>
              <a:buSzPct val="120000"/>
              <a:buAutoNum type="arabicPlain" startAt="3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4: </a:t>
            </a:r>
            <a:r>
              <a:rPr dirty="0" sz="1000" spc="-50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Chain </a:t>
            </a:r>
            <a:r>
              <a:rPr dirty="0" sz="1000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Matrix</a:t>
            </a:r>
            <a:r>
              <a:rPr dirty="0" sz="1000" spc="-135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dirty="0" sz="1000" spc="-10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Multiplication</a:t>
            </a:r>
            <a:endParaRPr sz="1000">
              <a:latin typeface="Arial"/>
              <a:cs typeface="Arial"/>
            </a:endParaRPr>
          </a:p>
          <a:p>
            <a:pPr lvl="1" marL="341630" marR="541020">
              <a:lnSpc>
                <a:spcPts val="1200"/>
              </a:lnSpc>
              <a:spcBef>
                <a:spcPts val="2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: </a:t>
            </a:r>
            <a:r>
              <a:rPr dirty="0" sz="1000" spc="-5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Chain </a:t>
            </a:r>
            <a:r>
              <a:rPr dirty="0" sz="100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Matrix </a:t>
            </a:r>
            <a:r>
              <a:rPr dirty="0" sz="1000" spc="-1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Multiplication </a:t>
            </a:r>
            <a:r>
              <a:rPr dirty="0" sz="1000" spc="-1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4.2:</a:t>
            </a:r>
            <a:r>
              <a:rPr dirty="0" sz="1000" spc="155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1000" spc="-6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Summary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2725" y="58134"/>
            <a:ext cx="2643505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0">
                <a:solidFill>
                  <a:srgbClr val="3333B2"/>
                </a:solidFill>
                <a:latin typeface="Trebuchet MS"/>
                <a:cs typeface="Trebuchet MS"/>
              </a:rPr>
              <a:t>Reconstructing </a:t>
            </a:r>
            <a:r>
              <a:rPr dirty="0" sz="2050" spc="-160">
                <a:solidFill>
                  <a:srgbClr val="3333B2"/>
                </a:solidFill>
                <a:latin typeface="Trebuchet MS"/>
                <a:cs typeface="Trebuchet MS"/>
              </a:rPr>
              <a:t>a</a:t>
            </a:r>
            <a:r>
              <a:rPr dirty="0" sz="2050" spc="12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2050" spc="-114">
                <a:solidFill>
                  <a:srgbClr val="3333B2"/>
                </a:solidFill>
                <a:latin typeface="Trebuchet MS"/>
                <a:cs typeface="Trebuchet MS"/>
              </a:rPr>
              <a:t>Solution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135832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1242387"/>
            <a:ext cx="25387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latin typeface="Trebuchet MS"/>
                <a:cs typeface="Trebuchet MS"/>
              </a:rPr>
              <a:t>How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80">
                <a:latin typeface="Trebuchet MS"/>
                <a:cs typeface="Trebuchet MS"/>
              </a:rPr>
              <a:t>reconstruct </a:t>
            </a:r>
            <a:r>
              <a:rPr dirty="0" sz="1400" spc="-75">
                <a:latin typeface="Trebuchet MS"/>
                <a:cs typeface="Trebuchet MS"/>
              </a:rPr>
              <a:t>an optimal</a:t>
            </a:r>
            <a:r>
              <a:rPr dirty="0" sz="1400" spc="45">
                <a:latin typeface="Trebuchet MS"/>
                <a:cs typeface="Trebuchet MS"/>
              </a:rPr>
              <a:t> </a:t>
            </a:r>
            <a:r>
              <a:rPr dirty="0" sz="1400" spc="65">
                <a:latin typeface="Trebuchet MS"/>
                <a:cs typeface="Trebuchet MS"/>
              </a:rPr>
              <a:t>IS?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725" y="58134"/>
            <a:ext cx="264350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0">
                <a:solidFill>
                  <a:srgbClr val="3333B2"/>
                </a:solidFill>
              </a:rPr>
              <a:t>Reconstructing </a:t>
            </a:r>
            <a:r>
              <a:rPr dirty="0" sz="2050" spc="-160">
                <a:solidFill>
                  <a:srgbClr val="3333B2"/>
                </a:solidFill>
              </a:rPr>
              <a:t>a</a:t>
            </a:r>
            <a:r>
              <a:rPr dirty="0" sz="2050" spc="120">
                <a:solidFill>
                  <a:srgbClr val="3333B2"/>
                </a:solidFill>
              </a:rPr>
              <a:t> </a:t>
            </a:r>
            <a:r>
              <a:rPr dirty="0" sz="2050" spc="-114">
                <a:solidFill>
                  <a:srgbClr val="3333B2"/>
                </a:solidFill>
              </a:rPr>
              <a:t>Solution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35832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1207976"/>
            <a:ext cx="3390265" cy="96202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400" spc="-55">
                <a:latin typeface="Trebuchet MS"/>
                <a:cs typeface="Trebuchet MS"/>
              </a:rPr>
              <a:t>How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80">
                <a:latin typeface="Trebuchet MS"/>
                <a:cs typeface="Trebuchet MS"/>
              </a:rPr>
              <a:t>reconstruct </a:t>
            </a:r>
            <a:r>
              <a:rPr dirty="0" sz="1400" spc="-75">
                <a:latin typeface="Trebuchet MS"/>
                <a:cs typeface="Trebuchet MS"/>
              </a:rPr>
              <a:t>an optimal</a:t>
            </a:r>
            <a:r>
              <a:rPr dirty="0" sz="1400" spc="70">
                <a:latin typeface="Trebuchet MS"/>
                <a:cs typeface="Trebuchet MS"/>
              </a:rPr>
              <a:t> </a:t>
            </a:r>
            <a:r>
              <a:rPr dirty="0" sz="1400" spc="65">
                <a:latin typeface="Trebuchet MS"/>
                <a:cs typeface="Trebuchet MS"/>
              </a:rPr>
              <a:t>IS?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800"/>
              </a:lnSpc>
              <a:spcBef>
                <a:spcPts val="300"/>
              </a:spcBef>
            </a:pPr>
            <a:r>
              <a:rPr dirty="0" sz="1400" spc="-35">
                <a:latin typeface="Trebuchet MS"/>
                <a:cs typeface="Trebuchet MS"/>
              </a:rPr>
              <a:t>In </a:t>
            </a:r>
            <a:r>
              <a:rPr dirty="0" sz="1400" spc="-100">
                <a:latin typeface="Trebuchet MS"/>
                <a:cs typeface="Trebuchet MS"/>
              </a:rPr>
              <a:t>order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80">
                <a:latin typeface="Trebuchet MS"/>
                <a:cs typeface="Trebuchet MS"/>
              </a:rPr>
              <a:t>reconstruct </a:t>
            </a:r>
            <a:r>
              <a:rPr dirty="0" sz="1400" spc="-90">
                <a:latin typeface="Trebuchet MS"/>
                <a:cs typeface="Trebuchet MS"/>
              </a:rPr>
              <a:t>it, </a:t>
            </a:r>
            <a:r>
              <a:rPr dirty="0" sz="1400" spc="-100">
                <a:latin typeface="Trebuchet MS"/>
                <a:cs typeface="Trebuchet MS"/>
              </a:rPr>
              <a:t>for each </a:t>
            </a:r>
            <a:r>
              <a:rPr dirty="0" sz="1400" spc="-85">
                <a:latin typeface="Trebuchet MS"/>
                <a:cs typeface="Trebuchet MS"/>
              </a:rPr>
              <a:t>subproblem 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95">
                <a:latin typeface="Trebuchet MS"/>
                <a:cs typeface="Trebuchet MS"/>
              </a:rPr>
              <a:t>will </a:t>
            </a:r>
            <a:r>
              <a:rPr dirty="0" sz="1400" spc="-120">
                <a:latin typeface="Trebuchet MS"/>
                <a:cs typeface="Trebuchet MS"/>
              </a:rPr>
              <a:t>keep </a:t>
            </a:r>
            <a:r>
              <a:rPr dirty="0" sz="1400" spc="-60">
                <a:latin typeface="Trebuchet MS"/>
                <a:cs typeface="Trebuchet MS"/>
              </a:rPr>
              <a:t>its </a:t>
            </a:r>
            <a:r>
              <a:rPr dirty="0" sz="1400" spc="-75">
                <a:latin typeface="Trebuchet MS"/>
                <a:cs typeface="Trebuchet MS"/>
              </a:rPr>
              <a:t>optimal </a:t>
            </a:r>
            <a:r>
              <a:rPr dirty="0" sz="1400" spc="-95">
                <a:latin typeface="Trebuchet MS"/>
                <a:cs typeface="Trebuchet MS"/>
              </a:rPr>
              <a:t>value </a:t>
            </a:r>
            <a:r>
              <a:rPr dirty="0" sz="1400" spc="-75">
                <a:latin typeface="Trebuchet MS"/>
                <a:cs typeface="Trebuchet MS"/>
              </a:rPr>
              <a:t>and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90">
                <a:latin typeface="Trebuchet MS"/>
                <a:cs typeface="Trebuchet MS"/>
              </a:rPr>
              <a:t>choice  </a:t>
            </a:r>
            <a:r>
              <a:rPr dirty="0" sz="1400" spc="-80">
                <a:latin typeface="Trebuchet MS"/>
                <a:cs typeface="Trebuchet MS"/>
              </a:rPr>
              <a:t>leading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60">
                <a:latin typeface="Trebuchet MS"/>
                <a:cs typeface="Trebuchet MS"/>
              </a:rPr>
              <a:t>this</a:t>
            </a:r>
            <a:r>
              <a:rPr dirty="0" sz="1400" spc="225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value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61137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464" y="58134"/>
            <a:ext cx="246443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5">
                <a:solidFill>
                  <a:srgbClr val="3333B2"/>
                </a:solidFill>
              </a:rPr>
              <a:t>Adjusting </a:t>
            </a:r>
            <a:r>
              <a:rPr dirty="0" sz="2050" spc="-180">
                <a:solidFill>
                  <a:srgbClr val="3333B2"/>
                </a:solidFill>
              </a:rPr>
              <a:t>the</a:t>
            </a:r>
            <a:r>
              <a:rPr dirty="0" sz="2050" spc="145">
                <a:solidFill>
                  <a:srgbClr val="3333B2"/>
                </a:solidFill>
              </a:rPr>
              <a:t> </a:t>
            </a:r>
            <a:r>
              <a:rPr dirty="0" sz="2050" spc="-125">
                <a:solidFill>
                  <a:srgbClr val="3333B2"/>
                </a:solidFill>
              </a:rPr>
              <a:t>Algorithm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72148" y="805114"/>
            <a:ext cx="174625" cy="1979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6995">
              <a:lnSpc>
                <a:spcPts val="1415"/>
              </a:lnSpc>
              <a:spcBef>
                <a:spcPts val="95"/>
              </a:spcBef>
            </a:pPr>
            <a:r>
              <a:rPr dirty="0" sz="1200" spc="-8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15"/>
              </a:lnSpc>
            </a:pPr>
            <a:r>
              <a:rPr dirty="0" sz="1200" spc="-85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352" y="1210081"/>
            <a:ext cx="1455420" cy="152400"/>
          </a:xfrm>
          <a:prstGeom prst="rect">
            <a:avLst/>
          </a:prstGeom>
          <a:solidFill>
            <a:srgbClr val="CAE3B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35"/>
              </a:lnSpc>
            </a:pPr>
            <a:r>
              <a:rPr dirty="0" sz="1200" spc="-85">
                <a:latin typeface="Arial"/>
                <a:cs typeface="Arial"/>
              </a:rPr>
              <a:t>prev </a:t>
            </a:r>
            <a:r>
              <a:rPr dirty="0" sz="1200" spc="204">
                <a:latin typeface="Arial"/>
                <a:cs typeface="Arial"/>
              </a:rPr>
              <a:t>= </a:t>
            </a:r>
            <a:r>
              <a:rPr dirty="0" sz="1200" spc="-60">
                <a:latin typeface="Arial"/>
                <a:cs typeface="Arial"/>
              </a:rPr>
              <a:t>[None] </a:t>
            </a:r>
            <a:r>
              <a:rPr dirty="0" sz="1200" spc="114">
                <a:latin typeface="Arial"/>
                <a:cs typeface="Arial"/>
              </a:rPr>
              <a:t>*</a:t>
            </a:r>
            <a:r>
              <a:rPr dirty="0" sz="1200" spc="-13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len(A)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711" y="1918627"/>
            <a:ext cx="716280" cy="152400"/>
          </a:xfrm>
          <a:prstGeom prst="rect">
            <a:avLst/>
          </a:prstGeom>
          <a:solidFill>
            <a:srgbClr val="CAE3B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35"/>
              </a:lnSpc>
            </a:pPr>
            <a:r>
              <a:rPr dirty="0" sz="1200" spc="-50">
                <a:latin typeface="Arial"/>
                <a:cs typeface="Arial"/>
              </a:rPr>
              <a:t>prev[i] </a:t>
            </a:r>
            <a:r>
              <a:rPr dirty="0" sz="1200" spc="204">
                <a:latin typeface="Arial"/>
                <a:cs typeface="Arial"/>
              </a:rPr>
              <a:t>=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-1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845654"/>
            <a:ext cx="3888104" cy="178181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 marL="12065">
              <a:lnSpc>
                <a:spcPts val="1195"/>
              </a:lnSpc>
              <a:tabLst>
                <a:tab pos="391795" algn="l"/>
              </a:tabLst>
            </a:pPr>
            <a:r>
              <a:rPr dirty="0" sz="1200" spc="20" b="1">
                <a:latin typeface="Trebuchet MS"/>
                <a:cs typeface="Trebuchet MS"/>
              </a:rPr>
              <a:t>def	</a:t>
            </a: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</a:t>
            </a:r>
            <a:r>
              <a:rPr dirty="0" sz="1200" spc="-114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(A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1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72085">
              <a:lnSpc>
                <a:spcPts val="1415"/>
              </a:lnSpc>
            </a:pPr>
            <a:r>
              <a:rPr dirty="0" sz="1200" spc="65">
                <a:latin typeface="Arial"/>
                <a:cs typeface="Arial"/>
              </a:rPr>
              <a:t>T </a:t>
            </a:r>
            <a:r>
              <a:rPr dirty="0" sz="1200" spc="204">
                <a:latin typeface="Arial"/>
                <a:cs typeface="Arial"/>
              </a:rPr>
              <a:t>= </a:t>
            </a:r>
            <a:r>
              <a:rPr dirty="0" sz="1200">
                <a:latin typeface="Arial"/>
                <a:cs typeface="Arial"/>
              </a:rPr>
              <a:t>[ </a:t>
            </a:r>
            <a:r>
              <a:rPr dirty="0" sz="1200" spc="-45">
                <a:latin typeface="Arial"/>
                <a:cs typeface="Arial"/>
              </a:rPr>
              <a:t>None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spc="130" i="1">
                <a:latin typeface="Arial"/>
                <a:cs typeface="Arial"/>
              </a:rPr>
              <a:t>* </a:t>
            </a:r>
            <a:r>
              <a:rPr dirty="0" sz="1200" spc="35" b="1">
                <a:latin typeface="Trebuchet MS"/>
                <a:cs typeface="Trebuchet MS"/>
              </a:rPr>
              <a:t>len</a:t>
            </a:r>
            <a:r>
              <a:rPr dirty="0" sz="1200" spc="-25" b="1">
                <a:latin typeface="Trebuchet MS"/>
                <a:cs typeface="Trebuchet MS"/>
              </a:rPr>
              <a:t> </a:t>
            </a:r>
            <a:r>
              <a:rPr dirty="0" sz="1200" spc="85">
                <a:latin typeface="Arial"/>
                <a:cs typeface="Arial"/>
              </a:rPr>
              <a:t>(A)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Arial"/>
              <a:cs typeface="Arial"/>
            </a:endParaRPr>
          </a:p>
          <a:p>
            <a:pPr marL="196215">
              <a:lnSpc>
                <a:spcPts val="1415"/>
              </a:lnSpc>
              <a:tabLst>
                <a:tab pos="561975" algn="l"/>
                <a:tab pos="729615" algn="l"/>
              </a:tabLst>
            </a:pPr>
            <a:r>
              <a:rPr dirty="0" sz="1200" spc="60" b="1">
                <a:latin typeface="Trebuchet MS"/>
                <a:cs typeface="Trebuchet MS"/>
              </a:rPr>
              <a:t>for	</a:t>
            </a:r>
            <a:r>
              <a:rPr dirty="0" sz="1200" spc="5">
                <a:latin typeface="Arial"/>
                <a:cs typeface="Arial"/>
              </a:rPr>
              <a:t>i	</a:t>
            </a:r>
            <a:r>
              <a:rPr dirty="0" sz="1200" spc="35" b="1">
                <a:latin typeface="Trebuchet MS"/>
                <a:cs typeface="Trebuchet MS"/>
              </a:rPr>
              <a:t>in</a:t>
            </a:r>
            <a:r>
              <a:rPr dirty="0" sz="1200" spc="140" b="1">
                <a:latin typeface="Trebuchet MS"/>
                <a:cs typeface="Trebuchet MS"/>
              </a:rPr>
              <a:t> </a:t>
            </a:r>
            <a:r>
              <a:rPr dirty="0" sz="1200" spc="40" b="1">
                <a:latin typeface="Trebuchet MS"/>
                <a:cs typeface="Trebuchet MS"/>
              </a:rPr>
              <a:t>range</a:t>
            </a:r>
            <a:r>
              <a:rPr dirty="0" sz="1200" spc="-170" b="1">
                <a:latin typeface="Trebuchet MS"/>
                <a:cs typeface="Trebuchet MS"/>
              </a:rPr>
              <a:t> </a:t>
            </a:r>
            <a:r>
              <a:rPr dirty="0" sz="1200" spc="55">
                <a:latin typeface="Arial"/>
                <a:cs typeface="Arial"/>
              </a:rPr>
              <a:t>(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 spc="35" b="1">
                <a:latin typeface="Trebuchet MS"/>
                <a:cs typeface="Trebuchet MS"/>
              </a:rPr>
              <a:t>len</a:t>
            </a:r>
            <a:r>
              <a:rPr dirty="0" sz="1200" spc="-120" b="1">
                <a:latin typeface="Trebuchet MS"/>
                <a:cs typeface="Trebuchet MS"/>
              </a:rPr>
              <a:t> </a:t>
            </a:r>
            <a:r>
              <a:rPr dirty="0" sz="1200" spc="55">
                <a:latin typeface="Arial"/>
                <a:cs typeface="Arial"/>
              </a:rPr>
              <a:t>(A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350520">
              <a:lnSpc>
                <a:spcPts val="1415"/>
              </a:lnSpc>
            </a:pPr>
            <a:r>
              <a:rPr dirty="0" sz="1200" spc="100">
                <a:latin typeface="Arial"/>
                <a:cs typeface="Arial"/>
              </a:rPr>
              <a:t>T[ 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spc="204">
                <a:latin typeface="Arial"/>
                <a:cs typeface="Arial"/>
              </a:rPr>
              <a:t>=</a:t>
            </a:r>
            <a:r>
              <a:rPr dirty="0" sz="1200" spc="440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"/>
              <a:cs typeface="Arial"/>
            </a:endParaRPr>
          </a:p>
          <a:p>
            <a:pPr marL="374650">
              <a:lnSpc>
                <a:spcPts val="1415"/>
              </a:lnSpc>
              <a:spcBef>
                <a:spcPts val="5"/>
              </a:spcBef>
              <a:tabLst>
                <a:tab pos="737870" algn="l"/>
                <a:tab pos="908050" algn="l"/>
              </a:tabLst>
            </a:pPr>
            <a:r>
              <a:rPr dirty="0" sz="1200" spc="60" b="1">
                <a:latin typeface="Trebuchet MS"/>
                <a:cs typeface="Trebuchet MS"/>
              </a:rPr>
              <a:t>for	</a:t>
            </a:r>
            <a:r>
              <a:rPr dirty="0" sz="1200" spc="40">
                <a:latin typeface="Arial"/>
                <a:cs typeface="Arial"/>
              </a:rPr>
              <a:t>j	</a:t>
            </a:r>
            <a:r>
              <a:rPr dirty="0" sz="1200" spc="35" b="1">
                <a:latin typeface="Trebuchet MS"/>
                <a:cs typeface="Trebuchet MS"/>
              </a:rPr>
              <a:t>in </a:t>
            </a:r>
            <a:r>
              <a:rPr dirty="0" sz="1200" spc="40" b="1">
                <a:latin typeface="Trebuchet MS"/>
                <a:cs typeface="Trebuchet MS"/>
              </a:rPr>
              <a:t>range </a:t>
            </a:r>
            <a:r>
              <a:rPr dirty="0" sz="1200" spc="55">
                <a:latin typeface="Arial"/>
                <a:cs typeface="Arial"/>
              </a:rPr>
              <a:t>( 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2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706755" marR="244475" indent="-144145">
              <a:lnSpc>
                <a:spcPts val="1390"/>
              </a:lnSpc>
              <a:spcBef>
                <a:spcPts val="65"/>
              </a:spcBef>
            </a:pPr>
            <a:r>
              <a:rPr dirty="0" sz="1200" spc="-40" b="1">
                <a:latin typeface="Trebuchet MS"/>
                <a:cs typeface="Trebuchet MS"/>
              </a:rPr>
              <a:t>i </a:t>
            </a:r>
            <a:r>
              <a:rPr dirty="0" sz="1200" spc="-35" b="1">
                <a:latin typeface="Trebuchet MS"/>
                <a:cs typeface="Trebuchet MS"/>
              </a:rPr>
              <a:t>f </a:t>
            </a:r>
            <a:r>
              <a:rPr dirty="0" sz="1200" spc="60">
                <a:latin typeface="Arial"/>
                <a:cs typeface="Arial"/>
              </a:rPr>
              <a:t>A[ </a:t>
            </a:r>
            <a:r>
              <a:rPr dirty="0" sz="1200" spc="40">
                <a:latin typeface="Arial"/>
                <a:cs typeface="Arial"/>
              </a:rPr>
              <a:t>j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spc="204">
                <a:latin typeface="Arial"/>
                <a:cs typeface="Arial"/>
              </a:rPr>
              <a:t>&lt; </a:t>
            </a:r>
            <a:r>
              <a:rPr dirty="0" sz="1200" spc="60">
                <a:latin typeface="Arial"/>
                <a:cs typeface="Arial"/>
              </a:rPr>
              <a:t>A[ 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b="1">
                <a:latin typeface="Trebuchet MS"/>
                <a:cs typeface="Trebuchet MS"/>
              </a:rPr>
              <a:t>and </a:t>
            </a:r>
            <a:r>
              <a:rPr dirty="0" sz="1200" spc="100">
                <a:latin typeface="Arial"/>
                <a:cs typeface="Arial"/>
              </a:rPr>
              <a:t>T[ 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spc="204">
                <a:latin typeface="Arial"/>
                <a:cs typeface="Arial"/>
              </a:rPr>
              <a:t>&lt; </a:t>
            </a:r>
            <a:r>
              <a:rPr dirty="0" sz="1200" spc="100">
                <a:latin typeface="Arial"/>
                <a:cs typeface="Arial"/>
              </a:rPr>
              <a:t>T[ </a:t>
            </a:r>
            <a:r>
              <a:rPr dirty="0" sz="1200" spc="40">
                <a:latin typeface="Arial"/>
                <a:cs typeface="Arial"/>
              </a:rPr>
              <a:t>j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spc="204">
                <a:latin typeface="Arial"/>
                <a:cs typeface="Arial"/>
              </a:rPr>
              <a:t>+ </a:t>
            </a:r>
            <a:r>
              <a:rPr dirty="0" sz="1200" spc="-85">
                <a:latin typeface="Arial"/>
                <a:cs typeface="Arial"/>
              </a:rPr>
              <a:t>1 </a:t>
            </a:r>
            <a:r>
              <a:rPr dirty="0" sz="1200" spc="-10">
                <a:latin typeface="Arial"/>
                <a:cs typeface="Arial"/>
              </a:rPr>
              <a:t>:  </a:t>
            </a:r>
            <a:r>
              <a:rPr dirty="0" sz="1200" spc="100">
                <a:latin typeface="Arial"/>
                <a:cs typeface="Arial"/>
              </a:rPr>
              <a:t>T[ 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spc="204">
                <a:latin typeface="Arial"/>
                <a:cs typeface="Arial"/>
              </a:rPr>
              <a:t>= </a:t>
            </a:r>
            <a:r>
              <a:rPr dirty="0" sz="1200" spc="100">
                <a:latin typeface="Arial"/>
                <a:cs typeface="Arial"/>
              </a:rPr>
              <a:t>T[ </a:t>
            </a:r>
            <a:r>
              <a:rPr dirty="0" sz="1200" spc="40">
                <a:latin typeface="Arial"/>
                <a:cs typeface="Arial"/>
              </a:rPr>
              <a:t>j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spc="204">
                <a:latin typeface="Arial"/>
                <a:cs typeface="Arial"/>
              </a:rPr>
              <a:t>+</a:t>
            </a:r>
            <a:r>
              <a:rPr dirty="0" sz="1200" spc="495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4" y="2617012"/>
            <a:ext cx="3888104" cy="177165"/>
          </a:xfrm>
          <a:custGeom>
            <a:avLst/>
            <a:gdLst/>
            <a:ahLst/>
            <a:cxnLst/>
            <a:rect l="l" t="t" r="r" b="b"/>
            <a:pathLst>
              <a:path w="3888104" h="177164">
                <a:moveTo>
                  <a:pt x="3888003" y="0"/>
                </a:moveTo>
                <a:lnTo>
                  <a:pt x="0" y="0"/>
                </a:lnTo>
                <a:lnTo>
                  <a:pt x="0" y="177139"/>
                </a:lnTo>
                <a:lnTo>
                  <a:pt x="3888003" y="177139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73442" y="2627160"/>
            <a:ext cx="631825" cy="167005"/>
          </a:xfrm>
          <a:prstGeom prst="rect">
            <a:avLst/>
          </a:prstGeom>
          <a:solidFill>
            <a:srgbClr val="CAE3B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35"/>
              </a:lnSpc>
            </a:pPr>
            <a:r>
              <a:rPr dirty="0" sz="1200" spc="-50">
                <a:latin typeface="Arial"/>
                <a:cs typeface="Arial"/>
              </a:rPr>
              <a:t>prev[i] </a:t>
            </a:r>
            <a:r>
              <a:rPr dirty="0" sz="1200" spc="204">
                <a:latin typeface="Arial"/>
                <a:cs typeface="Arial"/>
              </a:rPr>
              <a:t>=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 spc="40">
                <a:latin typeface="Arial"/>
                <a:cs typeface="Arial"/>
              </a:rPr>
              <a:t>j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229" y="58134"/>
            <a:ext cx="880744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55">
                <a:solidFill>
                  <a:srgbClr val="3333B2"/>
                </a:solidFill>
              </a:rPr>
              <a:t>Example</a:t>
            </a:r>
            <a:endParaRPr sz="2050"/>
          </a:p>
        </p:txBody>
      </p:sp>
      <p:grpSp>
        <p:nvGrpSpPr>
          <p:cNvPr id="3" name="object 3"/>
          <p:cNvGrpSpPr/>
          <p:nvPr/>
        </p:nvGrpSpPr>
        <p:grpSpPr>
          <a:xfrm>
            <a:off x="300774" y="490410"/>
            <a:ext cx="4006850" cy="2814320"/>
            <a:chOff x="300774" y="490410"/>
            <a:chExt cx="4006850" cy="2814320"/>
          </a:xfrm>
        </p:grpSpPr>
        <p:sp>
          <p:nvSpPr>
            <p:cNvPr id="4" name="object 4"/>
            <p:cNvSpPr/>
            <p:nvPr/>
          </p:nvSpPr>
          <p:spPr>
            <a:xfrm>
              <a:off x="300774" y="490410"/>
              <a:ext cx="4006850" cy="322580"/>
            </a:xfrm>
            <a:custGeom>
              <a:avLst/>
              <a:gdLst/>
              <a:ahLst/>
              <a:cxnLst/>
              <a:rect l="l" t="t" r="r" b="b"/>
              <a:pathLst>
                <a:path w="4006850" h="322580">
                  <a:moveTo>
                    <a:pt x="0" y="322351"/>
                  </a:moveTo>
                  <a:lnTo>
                    <a:pt x="4006443" y="322351"/>
                  </a:lnTo>
                  <a:lnTo>
                    <a:pt x="4006443" y="0"/>
                  </a:lnTo>
                  <a:lnTo>
                    <a:pt x="0" y="0"/>
                  </a:lnTo>
                  <a:lnTo>
                    <a:pt x="0" y="322351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0774" y="812761"/>
              <a:ext cx="4006850" cy="2491740"/>
            </a:xfrm>
            <a:custGeom>
              <a:avLst/>
              <a:gdLst/>
              <a:ahLst/>
              <a:cxnLst/>
              <a:rect l="l" t="t" r="r" b="b"/>
              <a:pathLst>
                <a:path w="4006850" h="2491740">
                  <a:moveTo>
                    <a:pt x="4006443" y="0"/>
                  </a:moveTo>
                  <a:lnTo>
                    <a:pt x="0" y="0"/>
                  </a:lnTo>
                  <a:lnTo>
                    <a:pt x="0" y="2491473"/>
                  </a:lnTo>
                  <a:lnTo>
                    <a:pt x="4006443" y="2491473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6799" y="1310710"/>
          <a:ext cx="3267075" cy="23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26799" y="2030711"/>
          <a:ext cx="3267075" cy="23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47294" y="474657"/>
            <a:ext cx="3820160" cy="25012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R="306197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LM Sans 17"/>
              <a:cs typeface="LM Sans 17"/>
            </a:endParaRPr>
          </a:p>
          <a:p>
            <a:pPr marL="652780">
              <a:lnSpc>
                <a:spcPct val="100000"/>
              </a:lnSpc>
              <a:spcBef>
                <a:spcPts val="5"/>
              </a:spcBef>
              <a:tabLst>
                <a:tab pos="868680" algn="l"/>
                <a:tab pos="1084580" algn="l"/>
                <a:tab pos="1300480" algn="l"/>
                <a:tab pos="1517015" algn="l"/>
                <a:tab pos="1732914" algn="l"/>
                <a:tab pos="1948814" algn="l"/>
                <a:tab pos="2164715" algn="l"/>
                <a:tab pos="2380615" algn="l"/>
                <a:tab pos="2596515" algn="l"/>
              </a:tabLst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0	1	2	3	4	5	6	7	8	9 10 11 12 13</a:t>
            </a:r>
            <a:r>
              <a:rPr dirty="0" sz="1400" spc="-31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14</a:t>
            </a:r>
            <a:endParaRPr sz="1400">
              <a:latin typeface="Trebuchet MS"/>
              <a:cs typeface="Trebuchet MS"/>
            </a:endParaRPr>
          </a:p>
          <a:p>
            <a:pPr algn="ctr" marR="3038475">
              <a:lnSpc>
                <a:spcPct val="100000"/>
              </a:lnSpc>
              <a:spcBef>
                <a:spcPts val="220"/>
              </a:spcBef>
            </a:pPr>
            <a:r>
              <a:rPr dirty="0" sz="1400" spc="20" i="1">
                <a:latin typeface="LM Sans 12"/>
                <a:cs typeface="LM Sans 12"/>
              </a:rPr>
              <a:t>A</a:t>
            </a: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</a:pP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LM Sans 12"/>
              <a:cs typeface="LM Sans 12"/>
            </a:endParaRPr>
          </a:p>
          <a:p>
            <a:pPr algn="ctr" marR="3091180">
              <a:lnSpc>
                <a:spcPct val="100000"/>
              </a:lnSpc>
            </a:pPr>
            <a:r>
              <a:rPr dirty="0" sz="1400" spc="20" i="1">
                <a:latin typeface="LM Sans 12"/>
                <a:cs typeface="LM Sans 12"/>
              </a:rPr>
              <a:t>T</a:t>
            </a: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</a:pP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LM Sans 12"/>
              <a:cs typeface="LM Sans 12"/>
            </a:endParaRPr>
          </a:p>
          <a:p>
            <a:pPr marL="75565">
              <a:lnSpc>
                <a:spcPct val="100000"/>
              </a:lnSpc>
            </a:pPr>
            <a:r>
              <a:rPr dirty="0" sz="1400" spc="40">
                <a:latin typeface="Arial"/>
                <a:cs typeface="Arial"/>
              </a:rPr>
              <a:t>prev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26799" y="2750712"/>
          <a:ext cx="3267075" cy="23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229" y="58134"/>
            <a:ext cx="880744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55">
                <a:solidFill>
                  <a:srgbClr val="3333B2"/>
                </a:solidFill>
              </a:rPr>
              <a:t>Example</a:t>
            </a:r>
            <a:endParaRPr sz="2050"/>
          </a:p>
        </p:txBody>
      </p:sp>
      <p:grpSp>
        <p:nvGrpSpPr>
          <p:cNvPr id="3" name="object 3"/>
          <p:cNvGrpSpPr/>
          <p:nvPr/>
        </p:nvGrpSpPr>
        <p:grpSpPr>
          <a:xfrm>
            <a:off x="300774" y="490410"/>
            <a:ext cx="4006850" cy="2814320"/>
            <a:chOff x="300774" y="490410"/>
            <a:chExt cx="4006850" cy="2814320"/>
          </a:xfrm>
        </p:grpSpPr>
        <p:sp>
          <p:nvSpPr>
            <p:cNvPr id="4" name="object 4"/>
            <p:cNvSpPr/>
            <p:nvPr/>
          </p:nvSpPr>
          <p:spPr>
            <a:xfrm>
              <a:off x="300774" y="490410"/>
              <a:ext cx="4006850" cy="322580"/>
            </a:xfrm>
            <a:custGeom>
              <a:avLst/>
              <a:gdLst/>
              <a:ahLst/>
              <a:cxnLst/>
              <a:rect l="l" t="t" r="r" b="b"/>
              <a:pathLst>
                <a:path w="4006850" h="322580">
                  <a:moveTo>
                    <a:pt x="0" y="322351"/>
                  </a:moveTo>
                  <a:lnTo>
                    <a:pt x="4006443" y="322351"/>
                  </a:lnTo>
                  <a:lnTo>
                    <a:pt x="4006443" y="0"/>
                  </a:lnTo>
                  <a:lnTo>
                    <a:pt x="0" y="0"/>
                  </a:lnTo>
                  <a:lnTo>
                    <a:pt x="0" y="322351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0774" y="812761"/>
              <a:ext cx="4006850" cy="2491740"/>
            </a:xfrm>
            <a:custGeom>
              <a:avLst/>
              <a:gdLst/>
              <a:ahLst/>
              <a:cxnLst/>
              <a:rect l="l" t="t" r="r" b="b"/>
              <a:pathLst>
                <a:path w="4006850" h="2491740">
                  <a:moveTo>
                    <a:pt x="4006443" y="0"/>
                  </a:moveTo>
                  <a:lnTo>
                    <a:pt x="0" y="0"/>
                  </a:lnTo>
                  <a:lnTo>
                    <a:pt x="0" y="2491473"/>
                  </a:lnTo>
                  <a:lnTo>
                    <a:pt x="4006443" y="2491473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6799" y="1310710"/>
          <a:ext cx="3267075" cy="23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26799" y="2030711"/>
          <a:ext cx="3267075" cy="23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47294" y="474657"/>
            <a:ext cx="3820160" cy="25012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R="306197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LM Sans 17"/>
              <a:cs typeface="LM Sans 17"/>
            </a:endParaRPr>
          </a:p>
          <a:p>
            <a:pPr marL="652780">
              <a:lnSpc>
                <a:spcPct val="100000"/>
              </a:lnSpc>
              <a:spcBef>
                <a:spcPts val="5"/>
              </a:spcBef>
              <a:tabLst>
                <a:tab pos="868680" algn="l"/>
                <a:tab pos="1084580" algn="l"/>
                <a:tab pos="1300480" algn="l"/>
                <a:tab pos="1517015" algn="l"/>
                <a:tab pos="1732914" algn="l"/>
                <a:tab pos="1948814" algn="l"/>
                <a:tab pos="2164715" algn="l"/>
                <a:tab pos="2380615" algn="l"/>
                <a:tab pos="2596515" algn="l"/>
              </a:tabLst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0	1	2	3	4	5	6	7	8	9 10 11 12 13</a:t>
            </a:r>
            <a:r>
              <a:rPr dirty="0" sz="1400" spc="-31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14</a:t>
            </a:r>
            <a:endParaRPr sz="1400">
              <a:latin typeface="Trebuchet MS"/>
              <a:cs typeface="Trebuchet MS"/>
            </a:endParaRPr>
          </a:p>
          <a:p>
            <a:pPr algn="ctr" marR="3038475">
              <a:lnSpc>
                <a:spcPct val="100000"/>
              </a:lnSpc>
              <a:spcBef>
                <a:spcPts val="220"/>
              </a:spcBef>
            </a:pPr>
            <a:r>
              <a:rPr dirty="0" sz="1400" spc="20" i="1">
                <a:latin typeface="LM Sans 12"/>
                <a:cs typeface="LM Sans 12"/>
              </a:rPr>
              <a:t>A</a:t>
            </a: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</a:pP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LM Sans 12"/>
              <a:cs typeface="LM Sans 12"/>
            </a:endParaRPr>
          </a:p>
          <a:p>
            <a:pPr algn="ctr" marR="3091180">
              <a:lnSpc>
                <a:spcPct val="100000"/>
              </a:lnSpc>
            </a:pPr>
            <a:r>
              <a:rPr dirty="0" sz="1400" spc="20" i="1">
                <a:latin typeface="LM Sans 12"/>
                <a:cs typeface="LM Sans 12"/>
              </a:rPr>
              <a:t>T</a:t>
            </a: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</a:pP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LM Sans 12"/>
              <a:cs typeface="LM Sans 12"/>
            </a:endParaRPr>
          </a:p>
          <a:p>
            <a:pPr marL="75565">
              <a:lnSpc>
                <a:spcPct val="100000"/>
              </a:lnSpc>
            </a:pPr>
            <a:r>
              <a:rPr dirty="0" sz="1400" spc="40">
                <a:latin typeface="Arial"/>
                <a:cs typeface="Arial"/>
              </a:rPr>
              <a:t>prev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26799" y="2750712"/>
          <a:ext cx="3267075" cy="23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229" y="58134"/>
            <a:ext cx="880744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55">
                <a:solidFill>
                  <a:srgbClr val="3333B2"/>
                </a:solidFill>
              </a:rPr>
              <a:t>Example</a:t>
            </a:r>
            <a:endParaRPr sz="2050"/>
          </a:p>
        </p:txBody>
      </p:sp>
      <p:grpSp>
        <p:nvGrpSpPr>
          <p:cNvPr id="3" name="object 3"/>
          <p:cNvGrpSpPr/>
          <p:nvPr/>
        </p:nvGrpSpPr>
        <p:grpSpPr>
          <a:xfrm>
            <a:off x="300774" y="490410"/>
            <a:ext cx="4006850" cy="2814320"/>
            <a:chOff x="300774" y="490410"/>
            <a:chExt cx="4006850" cy="2814320"/>
          </a:xfrm>
        </p:grpSpPr>
        <p:sp>
          <p:nvSpPr>
            <p:cNvPr id="4" name="object 4"/>
            <p:cNvSpPr/>
            <p:nvPr/>
          </p:nvSpPr>
          <p:spPr>
            <a:xfrm>
              <a:off x="300774" y="490410"/>
              <a:ext cx="4006850" cy="322580"/>
            </a:xfrm>
            <a:custGeom>
              <a:avLst/>
              <a:gdLst/>
              <a:ahLst/>
              <a:cxnLst/>
              <a:rect l="l" t="t" r="r" b="b"/>
              <a:pathLst>
                <a:path w="4006850" h="322580">
                  <a:moveTo>
                    <a:pt x="0" y="322351"/>
                  </a:moveTo>
                  <a:lnTo>
                    <a:pt x="4006443" y="322351"/>
                  </a:lnTo>
                  <a:lnTo>
                    <a:pt x="4006443" y="0"/>
                  </a:lnTo>
                  <a:lnTo>
                    <a:pt x="0" y="0"/>
                  </a:lnTo>
                  <a:lnTo>
                    <a:pt x="0" y="322351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0774" y="812761"/>
              <a:ext cx="4006850" cy="2491740"/>
            </a:xfrm>
            <a:custGeom>
              <a:avLst/>
              <a:gdLst/>
              <a:ahLst/>
              <a:cxnLst/>
              <a:rect l="l" t="t" r="r" b="b"/>
              <a:pathLst>
                <a:path w="4006850" h="2491740">
                  <a:moveTo>
                    <a:pt x="4006443" y="0"/>
                  </a:moveTo>
                  <a:lnTo>
                    <a:pt x="0" y="0"/>
                  </a:lnTo>
                  <a:lnTo>
                    <a:pt x="0" y="2491473"/>
                  </a:lnTo>
                  <a:lnTo>
                    <a:pt x="4006443" y="2491473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6799" y="1310710"/>
          <a:ext cx="3267075" cy="23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26799" y="2030711"/>
          <a:ext cx="3267075" cy="23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47294" y="474657"/>
            <a:ext cx="3820160" cy="25012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R="306197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LM Sans 17"/>
              <a:cs typeface="LM Sans 17"/>
            </a:endParaRPr>
          </a:p>
          <a:p>
            <a:pPr marL="652780">
              <a:lnSpc>
                <a:spcPct val="100000"/>
              </a:lnSpc>
              <a:spcBef>
                <a:spcPts val="5"/>
              </a:spcBef>
              <a:tabLst>
                <a:tab pos="868680" algn="l"/>
                <a:tab pos="1084580" algn="l"/>
                <a:tab pos="1300480" algn="l"/>
                <a:tab pos="1517015" algn="l"/>
                <a:tab pos="1732914" algn="l"/>
                <a:tab pos="1948814" algn="l"/>
                <a:tab pos="2164715" algn="l"/>
                <a:tab pos="2380615" algn="l"/>
                <a:tab pos="2596515" algn="l"/>
              </a:tabLst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0	1	2	3	4	5	6	7	8	9 10 11 12 13</a:t>
            </a:r>
            <a:r>
              <a:rPr dirty="0" sz="1400" spc="-31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14</a:t>
            </a:r>
            <a:endParaRPr sz="1400">
              <a:latin typeface="Trebuchet MS"/>
              <a:cs typeface="Trebuchet MS"/>
            </a:endParaRPr>
          </a:p>
          <a:p>
            <a:pPr algn="ctr" marR="3038475">
              <a:lnSpc>
                <a:spcPct val="100000"/>
              </a:lnSpc>
              <a:spcBef>
                <a:spcPts val="220"/>
              </a:spcBef>
            </a:pPr>
            <a:r>
              <a:rPr dirty="0" sz="1400" spc="20" i="1">
                <a:latin typeface="LM Sans 12"/>
                <a:cs typeface="LM Sans 12"/>
              </a:rPr>
              <a:t>A</a:t>
            </a: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</a:pP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LM Sans 12"/>
              <a:cs typeface="LM Sans 12"/>
            </a:endParaRPr>
          </a:p>
          <a:p>
            <a:pPr algn="ctr" marR="3091180">
              <a:lnSpc>
                <a:spcPct val="100000"/>
              </a:lnSpc>
            </a:pPr>
            <a:r>
              <a:rPr dirty="0" sz="1400" spc="20" i="1">
                <a:latin typeface="LM Sans 12"/>
                <a:cs typeface="LM Sans 12"/>
              </a:rPr>
              <a:t>T</a:t>
            </a: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</a:pP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LM Sans 12"/>
              <a:cs typeface="LM Sans 12"/>
            </a:endParaRPr>
          </a:p>
          <a:p>
            <a:pPr marL="75565">
              <a:lnSpc>
                <a:spcPct val="100000"/>
              </a:lnSpc>
            </a:pPr>
            <a:r>
              <a:rPr dirty="0" sz="1400" spc="40">
                <a:latin typeface="Arial"/>
                <a:cs typeface="Arial"/>
              </a:rPr>
              <a:t>prev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8399" y="2766847"/>
            <a:ext cx="8699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55">
                <a:latin typeface="Trebuchet MS"/>
                <a:cs typeface="Trebuchet MS"/>
              </a:rPr>
              <a:t>9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26799" y="2750712"/>
          <a:ext cx="3267075" cy="23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229" y="58134"/>
            <a:ext cx="880744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55">
                <a:solidFill>
                  <a:srgbClr val="3333B2"/>
                </a:solidFill>
              </a:rPr>
              <a:t>Example</a:t>
            </a:r>
            <a:endParaRPr sz="2050"/>
          </a:p>
        </p:txBody>
      </p:sp>
      <p:grpSp>
        <p:nvGrpSpPr>
          <p:cNvPr id="3" name="object 3"/>
          <p:cNvGrpSpPr/>
          <p:nvPr/>
        </p:nvGrpSpPr>
        <p:grpSpPr>
          <a:xfrm>
            <a:off x="300774" y="490410"/>
            <a:ext cx="4006850" cy="2814320"/>
            <a:chOff x="300774" y="490410"/>
            <a:chExt cx="4006850" cy="2814320"/>
          </a:xfrm>
        </p:grpSpPr>
        <p:sp>
          <p:nvSpPr>
            <p:cNvPr id="4" name="object 4"/>
            <p:cNvSpPr/>
            <p:nvPr/>
          </p:nvSpPr>
          <p:spPr>
            <a:xfrm>
              <a:off x="300774" y="490410"/>
              <a:ext cx="4006850" cy="322580"/>
            </a:xfrm>
            <a:custGeom>
              <a:avLst/>
              <a:gdLst/>
              <a:ahLst/>
              <a:cxnLst/>
              <a:rect l="l" t="t" r="r" b="b"/>
              <a:pathLst>
                <a:path w="4006850" h="322580">
                  <a:moveTo>
                    <a:pt x="0" y="322351"/>
                  </a:moveTo>
                  <a:lnTo>
                    <a:pt x="4006443" y="322351"/>
                  </a:lnTo>
                  <a:lnTo>
                    <a:pt x="4006443" y="0"/>
                  </a:lnTo>
                  <a:lnTo>
                    <a:pt x="0" y="0"/>
                  </a:lnTo>
                  <a:lnTo>
                    <a:pt x="0" y="322351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0774" y="812761"/>
              <a:ext cx="4006850" cy="2491740"/>
            </a:xfrm>
            <a:custGeom>
              <a:avLst/>
              <a:gdLst/>
              <a:ahLst/>
              <a:cxnLst/>
              <a:rect l="l" t="t" r="r" b="b"/>
              <a:pathLst>
                <a:path w="4006850" h="2491740">
                  <a:moveTo>
                    <a:pt x="4006443" y="0"/>
                  </a:moveTo>
                  <a:lnTo>
                    <a:pt x="0" y="0"/>
                  </a:lnTo>
                  <a:lnTo>
                    <a:pt x="0" y="2491473"/>
                  </a:lnTo>
                  <a:lnTo>
                    <a:pt x="4006443" y="2491473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6799" y="1310710"/>
          <a:ext cx="3267075" cy="33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107950"/>
                <a:gridCol w="107950"/>
                <a:gridCol w="215900"/>
                <a:gridCol w="215900"/>
                <a:gridCol w="215900"/>
                <a:gridCol w="107950"/>
                <a:gridCol w="10795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98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26799" y="2030711"/>
          <a:ext cx="3267075" cy="23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47294" y="474657"/>
            <a:ext cx="3820160" cy="25012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R="306197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LM Sans 17"/>
              <a:cs typeface="LM Sans 17"/>
            </a:endParaRPr>
          </a:p>
          <a:p>
            <a:pPr marL="652780">
              <a:lnSpc>
                <a:spcPct val="100000"/>
              </a:lnSpc>
              <a:spcBef>
                <a:spcPts val="5"/>
              </a:spcBef>
              <a:tabLst>
                <a:tab pos="868680" algn="l"/>
                <a:tab pos="1084580" algn="l"/>
                <a:tab pos="1300480" algn="l"/>
                <a:tab pos="1517015" algn="l"/>
                <a:tab pos="1732914" algn="l"/>
                <a:tab pos="1948814" algn="l"/>
                <a:tab pos="2164715" algn="l"/>
                <a:tab pos="2380615" algn="l"/>
                <a:tab pos="2596515" algn="l"/>
              </a:tabLst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0	1	2	3	4	5	6	7	8	9 10 11 12 13</a:t>
            </a:r>
            <a:r>
              <a:rPr dirty="0" sz="1400" spc="-31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14</a:t>
            </a:r>
            <a:endParaRPr sz="1400">
              <a:latin typeface="Trebuchet MS"/>
              <a:cs typeface="Trebuchet MS"/>
            </a:endParaRPr>
          </a:p>
          <a:p>
            <a:pPr algn="ctr" marR="3038475">
              <a:lnSpc>
                <a:spcPct val="100000"/>
              </a:lnSpc>
              <a:spcBef>
                <a:spcPts val="220"/>
              </a:spcBef>
            </a:pPr>
            <a:r>
              <a:rPr dirty="0" sz="1400" spc="20" i="1">
                <a:latin typeface="LM Sans 12"/>
                <a:cs typeface="LM Sans 12"/>
              </a:rPr>
              <a:t>A</a:t>
            </a: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</a:pP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LM Sans 12"/>
              <a:cs typeface="LM Sans 12"/>
            </a:endParaRPr>
          </a:p>
          <a:p>
            <a:pPr algn="ctr" marR="3091180">
              <a:lnSpc>
                <a:spcPct val="100000"/>
              </a:lnSpc>
            </a:pPr>
            <a:r>
              <a:rPr dirty="0" sz="1400" spc="20" i="1">
                <a:latin typeface="LM Sans 12"/>
                <a:cs typeface="LM Sans 12"/>
              </a:rPr>
              <a:t>T</a:t>
            </a: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</a:pP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LM Sans 12"/>
              <a:cs typeface="LM Sans 12"/>
            </a:endParaRPr>
          </a:p>
          <a:p>
            <a:pPr marL="75565">
              <a:lnSpc>
                <a:spcPct val="100000"/>
              </a:lnSpc>
            </a:pPr>
            <a:r>
              <a:rPr dirty="0" sz="1400" spc="40">
                <a:latin typeface="Arial"/>
                <a:cs typeface="Arial"/>
              </a:rPr>
              <a:t>prev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8399" y="2766847"/>
            <a:ext cx="8699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55">
                <a:latin typeface="Trebuchet MS"/>
                <a:cs typeface="Trebuchet MS"/>
              </a:rPr>
              <a:t>9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26799" y="2750712"/>
          <a:ext cx="3267075" cy="23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9583" y="58134"/>
            <a:ext cx="192849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0">
                <a:solidFill>
                  <a:srgbClr val="3333B2"/>
                </a:solidFill>
              </a:rPr>
              <a:t>Fibonacci</a:t>
            </a:r>
            <a:r>
              <a:rPr dirty="0" sz="2050" spc="-20">
                <a:solidFill>
                  <a:srgbClr val="3333B2"/>
                </a:solidFill>
              </a:rPr>
              <a:t> </a:t>
            </a:r>
            <a:r>
              <a:rPr dirty="0" sz="2050" spc="-160">
                <a:solidFill>
                  <a:srgbClr val="3333B2"/>
                </a:solidFill>
              </a:rPr>
              <a:t>numbers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300774" y="781901"/>
            <a:ext cx="4006850" cy="280035"/>
          </a:xfrm>
          <a:custGeom>
            <a:avLst/>
            <a:gdLst/>
            <a:ahLst/>
            <a:cxnLst/>
            <a:rect l="l" t="t" r="r" b="b"/>
            <a:pathLst>
              <a:path w="4006850" h="280034">
                <a:moveTo>
                  <a:pt x="0" y="279831"/>
                </a:moveTo>
                <a:lnTo>
                  <a:pt x="4006443" y="279831"/>
                </a:lnTo>
                <a:lnTo>
                  <a:pt x="4006443" y="0"/>
                </a:lnTo>
                <a:lnTo>
                  <a:pt x="0" y="0"/>
                </a:lnTo>
                <a:lnTo>
                  <a:pt x="0" y="279831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766147"/>
            <a:ext cx="163639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solidFill>
                  <a:srgbClr val="3333B2"/>
                </a:solidFill>
                <a:latin typeface="LM Sans 17"/>
                <a:cs typeface="LM Sans 17"/>
              </a:rPr>
              <a:t>Fibonacci</a:t>
            </a:r>
            <a:r>
              <a:rPr dirty="0" sz="1700" spc="-50">
                <a:solidFill>
                  <a:srgbClr val="3333B2"/>
                </a:solidFill>
                <a:latin typeface="LM Sans 17"/>
                <a:cs typeface="LM Sans 17"/>
              </a:rPr>
              <a:t> </a:t>
            </a:r>
            <a:r>
              <a:rPr dirty="0" sz="1700" spc="10">
                <a:solidFill>
                  <a:srgbClr val="3333B2"/>
                </a:solidFill>
                <a:latin typeface="LM Sans 17"/>
                <a:cs typeface="LM Sans 17"/>
              </a:rPr>
              <a:t>numbers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0774" y="1061732"/>
            <a:ext cx="4006850" cy="1805305"/>
          </a:xfrm>
          <a:custGeom>
            <a:avLst/>
            <a:gdLst/>
            <a:ahLst/>
            <a:cxnLst/>
            <a:rect l="l" t="t" r="r" b="b"/>
            <a:pathLst>
              <a:path w="4006850" h="1805305">
                <a:moveTo>
                  <a:pt x="4006443" y="0"/>
                </a:moveTo>
                <a:lnTo>
                  <a:pt x="0" y="0"/>
                </a:lnTo>
                <a:lnTo>
                  <a:pt x="0" y="1805266"/>
                </a:lnTo>
                <a:lnTo>
                  <a:pt x="4006443" y="1805266"/>
                </a:lnTo>
                <a:lnTo>
                  <a:pt x="4006443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00936" y="1099131"/>
            <a:ext cx="17462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55">
                <a:latin typeface="DejaVu Sans"/>
                <a:cs typeface="DejaVu Sans"/>
              </a:rPr>
              <a:t>⎧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0936" y="1317762"/>
            <a:ext cx="18732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20">
                <a:latin typeface="DejaVu Sans"/>
                <a:cs typeface="DejaVu Sans"/>
              </a:rPr>
              <a:t>⎨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0936" y="1263114"/>
            <a:ext cx="323850" cy="25654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74625">
              <a:lnSpc>
                <a:spcPts val="790"/>
              </a:lnSpc>
              <a:spcBef>
                <a:spcPts val="229"/>
              </a:spcBef>
            </a:pPr>
            <a:r>
              <a:rPr dirty="0" sz="1400" spc="-55">
                <a:latin typeface="Trebuchet MS"/>
                <a:cs typeface="Trebuchet MS"/>
              </a:rPr>
              <a:t>0</a:t>
            </a:r>
            <a:r>
              <a:rPr dirty="0" sz="1400" spc="5" i="1">
                <a:latin typeface="LM Sans 12"/>
                <a:cs typeface="LM Sans 12"/>
              </a:rPr>
              <a:t>,</a:t>
            </a:r>
            <a:endParaRPr sz="1400">
              <a:latin typeface="LM Sans 12"/>
              <a:cs typeface="LM Sans 12"/>
            </a:endParaRPr>
          </a:p>
          <a:p>
            <a:pPr marL="12700">
              <a:lnSpc>
                <a:spcPts val="790"/>
              </a:lnSpc>
            </a:pPr>
            <a:r>
              <a:rPr dirty="0" sz="1400" spc="-1055">
                <a:latin typeface="DejaVu Sans"/>
                <a:cs typeface="DejaVu Sans"/>
              </a:rPr>
              <a:t>⎪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7584" y="1533370"/>
            <a:ext cx="80264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627380" algn="l"/>
              </a:tabLst>
            </a:pPr>
            <a:r>
              <a:rPr dirty="0" baseline="1984" sz="2100" spc="7" i="1">
                <a:latin typeface="LM Sans 12"/>
                <a:cs typeface="LM Sans 12"/>
              </a:rPr>
              <a:t>F</a:t>
            </a:r>
            <a:r>
              <a:rPr dirty="0" baseline="-8333" sz="1500" spc="7" i="1">
                <a:latin typeface="LM Sans 10"/>
                <a:cs typeface="LM Sans 10"/>
              </a:rPr>
              <a:t>n</a:t>
            </a:r>
            <a:r>
              <a:rPr dirty="0" baseline="-8333" sz="1500" spc="195" i="1">
                <a:latin typeface="LM Sans 10"/>
                <a:cs typeface="LM Sans 10"/>
              </a:rPr>
              <a:t> </a:t>
            </a:r>
            <a:r>
              <a:rPr dirty="0" baseline="1984" sz="2100" spc="30">
                <a:latin typeface="LM Sans 12"/>
                <a:cs typeface="LM Sans 12"/>
              </a:rPr>
              <a:t>=	</a:t>
            </a:r>
            <a:r>
              <a:rPr dirty="0" sz="1400" spc="-25">
                <a:latin typeface="Trebuchet MS"/>
                <a:cs typeface="Trebuchet MS"/>
              </a:rPr>
              <a:t>1</a:t>
            </a:r>
            <a:r>
              <a:rPr dirty="0" sz="1400" spc="-25" i="1">
                <a:latin typeface="LM Sans 12"/>
                <a:cs typeface="LM Sans 12"/>
              </a:rPr>
              <a:t>,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5536" y="1818815"/>
            <a:ext cx="11817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53571" sz="2100" spc="-172">
                <a:latin typeface="DejaVu Sans"/>
                <a:cs typeface="DejaVu Sans"/>
              </a:rPr>
              <a:t>⎪</a:t>
            </a:r>
            <a:r>
              <a:rPr dirty="0" baseline="37698" sz="2100" spc="-172">
                <a:latin typeface="DejaVu Sans"/>
                <a:cs typeface="DejaVu Sans"/>
              </a:rPr>
              <a:t>⎩</a:t>
            </a:r>
            <a:r>
              <a:rPr dirty="0" baseline="7936" sz="2100" spc="-172" i="1">
                <a:latin typeface="LM Sans 12"/>
                <a:cs typeface="LM Sans 12"/>
              </a:rPr>
              <a:t>F</a:t>
            </a:r>
            <a:r>
              <a:rPr dirty="0" sz="1000" spc="-114" i="1">
                <a:latin typeface="LM Sans 10"/>
                <a:cs typeface="LM Sans 10"/>
              </a:rPr>
              <a:t>n</a:t>
            </a:r>
            <a:r>
              <a:rPr dirty="0" sz="1000" spc="-114" i="1">
                <a:latin typeface="Arial"/>
                <a:cs typeface="Arial"/>
              </a:rPr>
              <a:t>−</a:t>
            </a:r>
            <a:r>
              <a:rPr dirty="0" sz="1000" spc="-114">
                <a:latin typeface="Arial"/>
                <a:cs typeface="Arial"/>
              </a:rPr>
              <a:t>1 </a:t>
            </a:r>
            <a:r>
              <a:rPr dirty="0" baseline="7936" sz="2100" spc="30">
                <a:latin typeface="LM Sans 12"/>
                <a:cs typeface="LM Sans 12"/>
              </a:rPr>
              <a:t>+</a:t>
            </a:r>
            <a:r>
              <a:rPr dirty="0" baseline="7936" sz="2100" spc="-202">
                <a:latin typeface="LM Sans 12"/>
                <a:cs typeface="LM Sans 12"/>
              </a:rPr>
              <a:t> </a:t>
            </a:r>
            <a:r>
              <a:rPr dirty="0" baseline="7936" sz="2100" spc="60" i="1">
                <a:latin typeface="LM Sans 12"/>
                <a:cs typeface="LM Sans 12"/>
              </a:rPr>
              <a:t>F</a:t>
            </a:r>
            <a:r>
              <a:rPr dirty="0" sz="1000" spc="40" i="1">
                <a:latin typeface="LM Sans 10"/>
                <a:cs typeface="LM Sans 10"/>
              </a:rPr>
              <a:t>n</a:t>
            </a:r>
            <a:r>
              <a:rPr dirty="0" sz="1000" spc="40" i="1">
                <a:latin typeface="Arial"/>
                <a:cs typeface="Arial"/>
              </a:rPr>
              <a:t>−</a:t>
            </a:r>
            <a:r>
              <a:rPr dirty="0" sz="1000" spc="40">
                <a:latin typeface="Arial"/>
                <a:cs typeface="Arial"/>
              </a:rPr>
              <a:t>2</a:t>
            </a:r>
            <a:r>
              <a:rPr dirty="0" baseline="7936" sz="2100" spc="60" i="1">
                <a:latin typeface="LM Sans 12"/>
                <a:cs typeface="LM Sans 12"/>
              </a:rPr>
              <a:t>,</a:t>
            </a:r>
            <a:endParaRPr baseline="7936" sz="2100">
              <a:latin typeface="LM Sans 12"/>
              <a:cs typeface="LM Sans 1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9623" y="1235776"/>
            <a:ext cx="527685" cy="8001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21000"/>
              </a:lnSpc>
              <a:spcBef>
                <a:spcPts val="90"/>
              </a:spcBef>
            </a:pPr>
            <a:r>
              <a:rPr dirty="0" sz="1400" spc="15" i="1">
                <a:latin typeface="LM Sans 12"/>
                <a:cs typeface="LM Sans 12"/>
              </a:rPr>
              <a:t>n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320">
                <a:latin typeface="LM Sans 12"/>
                <a:cs typeface="LM Sans 12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0 </a:t>
            </a:r>
            <a:r>
              <a:rPr dirty="0" sz="1400" spc="5" i="1">
                <a:latin typeface="LM Sans 12"/>
                <a:cs typeface="LM Sans 12"/>
              </a:rPr>
              <a:t>,  </a:t>
            </a:r>
            <a:r>
              <a:rPr dirty="0" sz="1400" spc="15" i="1">
                <a:latin typeface="LM Sans 12"/>
                <a:cs typeface="LM Sans 12"/>
              </a:rPr>
              <a:t>n </a:t>
            </a:r>
            <a:r>
              <a:rPr dirty="0" sz="1400" spc="20">
                <a:latin typeface="LM Sans 12"/>
                <a:cs typeface="LM Sans 12"/>
              </a:rPr>
              <a:t>=</a:t>
            </a:r>
            <a:r>
              <a:rPr dirty="0" sz="1400" spc="-320">
                <a:latin typeface="LM Sans 12"/>
                <a:cs typeface="LM Sans 12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 </a:t>
            </a:r>
            <a:r>
              <a:rPr dirty="0" sz="1400" spc="5" i="1">
                <a:latin typeface="LM Sans 12"/>
                <a:cs typeface="LM Sans 12"/>
              </a:rPr>
              <a:t>,  </a:t>
            </a:r>
            <a:r>
              <a:rPr dirty="0" sz="1400" spc="15" i="1">
                <a:latin typeface="LM Sans 12"/>
                <a:cs typeface="LM Sans 12"/>
              </a:rPr>
              <a:t>n </a:t>
            </a:r>
            <a:r>
              <a:rPr dirty="0" sz="1400" spc="20" i="1">
                <a:latin typeface="LM Sans 12"/>
                <a:cs typeface="LM Sans 12"/>
              </a:rPr>
              <a:t>&gt;</a:t>
            </a:r>
            <a:r>
              <a:rPr dirty="0" sz="1400" spc="-320" i="1">
                <a:latin typeface="LM Sans 12"/>
                <a:cs typeface="LM Sans 12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1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2794" y="2488892"/>
            <a:ext cx="21628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5">
                <a:latin typeface="Trebuchet MS"/>
                <a:cs typeface="Trebuchet MS"/>
              </a:rPr>
              <a:t>0</a:t>
            </a:r>
            <a:r>
              <a:rPr dirty="0" sz="1400" spc="-25" i="1">
                <a:latin typeface="LM Sans 12"/>
                <a:cs typeface="LM Sans 12"/>
              </a:rPr>
              <a:t>,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1</a:t>
            </a:r>
            <a:r>
              <a:rPr dirty="0" sz="1400" spc="-2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1</a:t>
            </a:r>
            <a:r>
              <a:rPr dirty="0" sz="1400" spc="-2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2</a:t>
            </a:r>
            <a:r>
              <a:rPr dirty="0" sz="1400" spc="-2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3</a:t>
            </a:r>
            <a:r>
              <a:rPr dirty="0" sz="1400" spc="-25" i="1">
                <a:latin typeface="LM Sans 12"/>
                <a:cs typeface="LM Sans 12"/>
              </a:rPr>
              <a:t>,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5</a:t>
            </a:r>
            <a:r>
              <a:rPr dirty="0" sz="1400" spc="-2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8</a:t>
            </a:r>
            <a:r>
              <a:rPr dirty="0" sz="1400" spc="-2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13</a:t>
            </a:r>
            <a:r>
              <a:rPr dirty="0" sz="1400" spc="-3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21</a:t>
            </a:r>
            <a:r>
              <a:rPr dirty="0" sz="1400" spc="-35" i="1">
                <a:latin typeface="LM Sans 12"/>
                <a:cs typeface="LM Sans 12"/>
              </a:rPr>
              <a:t>,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34</a:t>
            </a:r>
            <a:r>
              <a:rPr dirty="0" sz="1400" spc="-35" i="1">
                <a:latin typeface="LM Sans 12"/>
                <a:cs typeface="LM Sans 12"/>
              </a:rPr>
              <a:t>,</a:t>
            </a:r>
            <a:r>
              <a:rPr dirty="0" sz="1400" spc="-225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r>
              <a:rPr dirty="0" sz="1400" spc="-220" i="1">
                <a:latin typeface="LM Sans 12"/>
                <a:cs typeface="LM Sans 12"/>
              </a:rPr>
              <a:t> </a:t>
            </a:r>
            <a:r>
              <a:rPr dirty="0" sz="1400" spc="5" i="1">
                <a:latin typeface="LM Sans 12"/>
                <a:cs typeface="LM Sans 12"/>
              </a:rPr>
              <a:t>.</a:t>
            </a:r>
            <a:endParaRPr sz="1400">
              <a:latin typeface="LM Sans 12"/>
              <a:cs typeface="LM Sans 12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229" y="58134"/>
            <a:ext cx="880744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55">
                <a:solidFill>
                  <a:srgbClr val="3333B2"/>
                </a:solidFill>
              </a:rPr>
              <a:t>Example</a:t>
            </a:r>
            <a:endParaRPr sz="2050"/>
          </a:p>
        </p:txBody>
      </p:sp>
      <p:grpSp>
        <p:nvGrpSpPr>
          <p:cNvPr id="3" name="object 3"/>
          <p:cNvGrpSpPr/>
          <p:nvPr/>
        </p:nvGrpSpPr>
        <p:grpSpPr>
          <a:xfrm>
            <a:off x="300774" y="490410"/>
            <a:ext cx="4006850" cy="2814320"/>
            <a:chOff x="300774" y="490410"/>
            <a:chExt cx="4006850" cy="2814320"/>
          </a:xfrm>
        </p:grpSpPr>
        <p:sp>
          <p:nvSpPr>
            <p:cNvPr id="4" name="object 4"/>
            <p:cNvSpPr/>
            <p:nvPr/>
          </p:nvSpPr>
          <p:spPr>
            <a:xfrm>
              <a:off x="300774" y="490410"/>
              <a:ext cx="4006850" cy="322580"/>
            </a:xfrm>
            <a:custGeom>
              <a:avLst/>
              <a:gdLst/>
              <a:ahLst/>
              <a:cxnLst/>
              <a:rect l="l" t="t" r="r" b="b"/>
              <a:pathLst>
                <a:path w="4006850" h="322580">
                  <a:moveTo>
                    <a:pt x="0" y="322351"/>
                  </a:moveTo>
                  <a:lnTo>
                    <a:pt x="4006443" y="322351"/>
                  </a:lnTo>
                  <a:lnTo>
                    <a:pt x="4006443" y="0"/>
                  </a:lnTo>
                  <a:lnTo>
                    <a:pt x="0" y="0"/>
                  </a:lnTo>
                  <a:lnTo>
                    <a:pt x="0" y="322351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0774" y="812761"/>
              <a:ext cx="4006850" cy="2491740"/>
            </a:xfrm>
            <a:custGeom>
              <a:avLst/>
              <a:gdLst/>
              <a:ahLst/>
              <a:cxnLst/>
              <a:rect l="l" t="t" r="r" b="b"/>
              <a:pathLst>
                <a:path w="4006850" h="2491740">
                  <a:moveTo>
                    <a:pt x="4006443" y="0"/>
                  </a:moveTo>
                  <a:lnTo>
                    <a:pt x="0" y="0"/>
                  </a:lnTo>
                  <a:lnTo>
                    <a:pt x="0" y="2491473"/>
                  </a:lnTo>
                  <a:lnTo>
                    <a:pt x="4006443" y="2491473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6799" y="1310710"/>
          <a:ext cx="3267075" cy="33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107950"/>
                <a:gridCol w="107950"/>
                <a:gridCol w="215900"/>
                <a:gridCol w="215900"/>
                <a:gridCol w="215900"/>
                <a:gridCol w="107950"/>
                <a:gridCol w="10795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98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26799" y="2030711"/>
          <a:ext cx="3267075" cy="23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47294" y="474657"/>
            <a:ext cx="3820160" cy="25012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R="306197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LM Sans 17"/>
              <a:cs typeface="LM Sans 17"/>
            </a:endParaRPr>
          </a:p>
          <a:p>
            <a:pPr marL="652780">
              <a:lnSpc>
                <a:spcPct val="100000"/>
              </a:lnSpc>
              <a:spcBef>
                <a:spcPts val="5"/>
              </a:spcBef>
              <a:tabLst>
                <a:tab pos="868680" algn="l"/>
                <a:tab pos="1084580" algn="l"/>
                <a:tab pos="1300480" algn="l"/>
                <a:tab pos="1517015" algn="l"/>
                <a:tab pos="1732914" algn="l"/>
                <a:tab pos="1948814" algn="l"/>
                <a:tab pos="2164715" algn="l"/>
                <a:tab pos="2380615" algn="l"/>
                <a:tab pos="2596515" algn="l"/>
              </a:tabLst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0	1	2	3	4	5	6	7	8	9 10 11 12 13</a:t>
            </a:r>
            <a:r>
              <a:rPr dirty="0" sz="1400" spc="-31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14</a:t>
            </a:r>
            <a:endParaRPr sz="1400">
              <a:latin typeface="Trebuchet MS"/>
              <a:cs typeface="Trebuchet MS"/>
            </a:endParaRPr>
          </a:p>
          <a:p>
            <a:pPr algn="ctr" marR="3038475">
              <a:lnSpc>
                <a:spcPct val="100000"/>
              </a:lnSpc>
              <a:spcBef>
                <a:spcPts val="220"/>
              </a:spcBef>
            </a:pPr>
            <a:r>
              <a:rPr dirty="0" sz="1400" spc="20" i="1">
                <a:latin typeface="LM Sans 12"/>
                <a:cs typeface="LM Sans 12"/>
              </a:rPr>
              <a:t>A</a:t>
            </a: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</a:pP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LM Sans 12"/>
              <a:cs typeface="LM Sans 12"/>
            </a:endParaRPr>
          </a:p>
          <a:p>
            <a:pPr algn="ctr" marR="3091180">
              <a:lnSpc>
                <a:spcPct val="100000"/>
              </a:lnSpc>
            </a:pPr>
            <a:r>
              <a:rPr dirty="0" sz="1400" spc="20" i="1">
                <a:latin typeface="LM Sans 12"/>
                <a:cs typeface="LM Sans 12"/>
              </a:rPr>
              <a:t>T</a:t>
            </a: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</a:pP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LM Sans 12"/>
              <a:cs typeface="LM Sans 12"/>
            </a:endParaRPr>
          </a:p>
          <a:p>
            <a:pPr marL="75565">
              <a:lnSpc>
                <a:spcPct val="100000"/>
              </a:lnSpc>
            </a:pPr>
            <a:r>
              <a:rPr dirty="0" sz="1400" spc="40">
                <a:latin typeface="Arial"/>
                <a:cs typeface="Arial"/>
              </a:rPr>
              <a:t>prev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4393" y="2766847"/>
            <a:ext cx="8699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55"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26799" y="2750712"/>
          <a:ext cx="3267075" cy="23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229" y="58134"/>
            <a:ext cx="880744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55">
                <a:solidFill>
                  <a:srgbClr val="3333B2"/>
                </a:solidFill>
              </a:rPr>
              <a:t>Example</a:t>
            </a:r>
            <a:endParaRPr sz="2050"/>
          </a:p>
        </p:txBody>
      </p:sp>
      <p:grpSp>
        <p:nvGrpSpPr>
          <p:cNvPr id="3" name="object 3"/>
          <p:cNvGrpSpPr/>
          <p:nvPr/>
        </p:nvGrpSpPr>
        <p:grpSpPr>
          <a:xfrm>
            <a:off x="300774" y="490410"/>
            <a:ext cx="4006850" cy="2814320"/>
            <a:chOff x="300774" y="490410"/>
            <a:chExt cx="4006850" cy="2814320"/>
          </a:xfrm>
        </p:grpSpPr>
        <p:sp>
          <p:nvSpPr>
            <p:cNvPr id="4" name="object 4"/>
            <p:cNvSpPr/>
            <p:nvPr/>
          </p:nvSpPr>
          <p:spPr>
            <a:xfrm>
              <a:off x="300774" y="490410"/>
              <a:ext cx="4006850" cy="322580"/>
            </a:xfrm>
            <a:custGeom>
              <a:avLst/>
              <a:gdLst/>
              <a:ahLst/>
              <a:cxnLst/>
              <a:rect l="l" t="t" r="r" b="b"/>
              <a:pathLst>
                <a:path w="4006850" h="322580">
                  <a:moveTo>
                    <a:pt x="0" y="322351"/>
                  </a:moveTo>
                  <a:lnTo>
                    <a:pt x="4006443" y="322351"/>
                  </a:lnTo>
                  <a:lnTo>
                    <a:pt x="4006443" y="0"/>
                  </a:lnTo>
                  <a:lnTo>
                    <a:pt x="0" y="0"/>
                  </a:lnTo>
                  <a:lnTo>
                    <a:pt x="0" y="322351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0774" y="812761"/>
              <a:ext cx="4006850" cy="2491740"/>
            </a:xfrm>
            <a:custGeom>
              <a:avLst/>
              <a:gdLst/>
              <a:ahLst/>
              <a:cxnLst/>
              <a:rect l="l" t="t" r="r" b="b"/>
              <a:pathLst>
                <a:path w="4006850" h="2491740">
                  <a:moveTo>
                    <a:pt x="4006443" y="0"/>
                  </a:moveTo>
                  <a:lnTo>
                    <a:pt x="0" y="0"/>
                  </a:lnTo>
                  <a:lnTo>
                    <a:pt x="0" y="2491473"/>
                  </a:lnTo>
                  <a:lnTo>
                    <a:pt x="4006443" y="2491473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6799" y="1310710"/>
          <a:ext cx="3267075" cy="33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107950"/>
                <a:gridCol w="107950"/>
                <a:gridCol w="215900"/>
                <a:gridCol w="215900"/>
                <a:gridCol w="215900"/>
                <a:gridCol w="107950"/>
                <a:gridCol w="107950"/>
                <a:gridCol w="215900"/>
                <a:gridCol w="215900"/>
                <a:gridCol w="215900"/>
                <a:gridCol w="107950"/>
                <a:gridCol w="10795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98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26799" y="2030711"/>
          <a:ext cx="3267075" cy="23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47294" y="474657"/>
            <a:ext cx="3820160" cy="25012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R="306197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LM Sans 17"/>
              <a:cs typeface="LM Sans 17"/>
            </a:endParaRPr>
          </a:p>
          <a:p>
            <a:pPr marL="652780">
              <a:lnSpc>
                <a:spcPct val="100000"/>
              </a:lnSpc>
              <a:spcBef>
                <a:spcPts val="5"/>
              </a:spcBef>
              <a:tabLst>
                <a:tab pos="868680" algn="l"/>
                <a:tab pos="1084580" algn="l"/>
                <a:tab pos="1300480" algn="l"/>
                <a:tab pos="1517015" algn="l"/>
                <a:tab pos="1732914" algn="l"/>
                <a:tab pos="1948814" algn="l"/>
                <a:tab pos="2164715" algn="l"/>
                <a:tab pos="2380615" algn="l"/>
                <a:tab pos="2596515" algn="l"/>
              </a:tabLst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0	1	2	3	4	5	6	7	8	9 10 11 12 13</a:t>
            </a:r>
            <a:r>
              <a:rPr dirty="0" sz="1400" spc="-31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14</a:t>
            </a:r>
            <a:endParaRPr sz="1400">
              <a:latin typeface="Trebuchet MS"/>
              <a:cs typeface="Trebuchet MS"/>
            </a:endParaRPr>
          </a:p>
          <a:p>
            <a:pPr algn="ctr" marR="3038475">
              <a:lnSpc>
                <a:spcPct val="100000"/>
              </a:lnSpc>
              <a:spcBef>
                <a:spcPts val="220"/>
              </a:spcBef>
            </a:pPr>
            <a:r>
              <a:rPr dirty="0" sz="1400" spc="20" i="1">
                <a:latin typeface="LM Sans 12"/>
                <a:cs typeface="LM Sans 12"/>
              </a:rPr>
              <a:t>A</a:t>
            </a: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</a:pP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LM Sans 12"/>
              <a:cs typeface="LM Sans 12"/>
            </a:endParaRPr>
          </a:p>
          <a:p>
            <a:pPr algn="ctr" marR="3091180">
              <a:lnSpc>
                <a:spcPct val="100000"/>
              </a:lnSpc>
            </a:pPr>
            <a:r>
              <a:rPr dirty="0" sz="1400" spc="20" i="1">
                <a:latin typeface="LM Sans 12"/>
                <a:cs typeface="LM Sans 12"/>
              </a:rPr>
              <a:t>T</a:t>
            </a: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</a:pP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LM Sans 12"/>
              <a:cs typeface="LM Sans 12"/>
            </a:endParaRPr>
          </a:p>
          <a:p>
            <a:pPr marL="75565">
              <a:lnSpc>
                <a:spcPct val="100000"/>
              </a:lnSpc>
            </a:pPr>
            <a:r>
              <a:rPr dirty="0" sz="1400" spc="40">
                <a:latin typeface="Arial"/>
                <a:cs typeface="Arial"/>
              </a:rPr>
              <a:t>prev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4393" y="2766847"/>
            <a:ext cx="8699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55"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26799" y="2750712"/>
          <a:ext cx="3267075" cy="23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229" y="58134"/>
            <a:ext cx="880744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55">
                <a:solidFill>
                  <a:srgbClr val="3333B2"/>
                </a:solidFill>
              </a:rPr>
              <a:t>Example</a:t>
            </a:r>
            <a:endParaRPr sz="2050"/>
          </a:p>
        </p:txBody>
      </p:sp>
      <p:grpSp>
        <p:nvGrpSpPr>
          <p:cNvPr id="3" name="object 3"/>
          <p:cNvGrpSpPr/>
          <p:nvPr/>
        </p:nvGrpSpPr>
        <p:grpSpPr>
          <a:xfrm>
            <a:off x="300774" y="490410"/>
            <a:ext cx="4006850" cy="2814320"/>
            <a:chOff x="300774" y="490410"/>
            <a:chExt cx="4006850" cy="2814320"/>
          </a:xfrm>
        </p:grpSpPr>
        <p:sp>
          <p:nvSpPr>
            <p:cNvPr id="4" name="object 4"/>
            <p:cNvSpPr/>
            <p:nvPr/>
          </p:nvSpPr>
          <p:spPr>
            <a:xfrm>
              <a:off x="300774" y="490410"/>
              <a:ext cx="4006850" cy="322580"/>
            </a:xfrm>
            <a:custGeom>
              <a:avLst/>
              <a:gdLst/>
              <a:ahLst/>
              <a:cxnLst/>
              <a:rect l="l" t="t" r="r" b="b"/>
              <a:pathLst>
                <a:path w="4006850" h="322580">
                  <a:moveTo>
                    <a:pt x="0" y="322351"/>
                  </a:moveTo>
                  <a:lnTo>
                    <a:pt x="4006443" y="322351"/>
                  </a:lnTo>
                  <a:lnTo>
                    <a:pt x="4006443" y="0"/>
                  </a:lnTo>
                  <a:lnTo>
                    <a:pt x="0" y="0"/>
                  </a:lnTo>
                  <a:lnTo>
                    <a:pt x="0" y="322351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0774" y="812761"/>
              <a:ext cx="4006850" cy="2491740"/>
            </a:xfrm>
            <a:custGeom>
              <a:avLst/>
              <a:gdLst/>
              <a:ahLst/>
              <a:cxnLst/>
              <a:rect l="l" t="t" r="r" b="b"/>
              <a:pathLst>
                <a:path w="4006850" h="2491740">
                  <a:moveTo>
                    <a:pt x="4006443" y="0"/>
                  </a:moveTo>
                  <a:lnTo>
                    <a:pt x="0" y="0"/>
                  </a:lnTo>
                  <a:lnTo>
                    <a:pt x="0" y="2491473"/>
                  </a:lnTo>
                  <a:lnTo>
                    <a:pt x="4006443" y="2491473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6799" y="1310710"/>
          <a:ext cx="3267075" cy="33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107950"/>
                <a:gridCol w="107950"/>
                <a:gridCol w="215900"/>
                <a:gridCol w="215900"/>
                <a:gridCol w="215900"/>
                <a:gridCol w="107950"/>
                <a:gridCol w="107950"/>
                <a:gridCol w="215900"/>
                <a:gridCol w="215900"/>
                <a:gridCol w="215900"/>
                <a:gridCol w="107950"/>
                <a:gridCol w="10795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98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26799" y="2030711"/>
          <a:ext cx="3267075" cy="23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47294" y="474657"/>
            <a:ext cx="3820160" cy="25012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R="306197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LM Sans 17"/>
              <a:cs typeface="LM Sans 17"/>
            </a:endParaRPr>
          </a:p>
          <a:p>
            <a:pPr marL="652780">
              <a:lnSpc>
                <a:spcPct val="100000"/>
              </a:lnSpc>
              <a:spcBef>
                <a:spcPts val="5"/>
              </a:spcBef>
              <a:tabLst>
                <a:tab pos="868680" algn="l"/>
                <a:tab pos="1084580" algn="l"/>
                <a:tab pos="1300480" algn="l"/>
                <a:tab pos="1517015" algn="l"/>
                <a:tab pos="1732914" algn="l"/>
                <a:tab pos="1948814" algn="l"/>
                <a:tab pos="2164715" algn="l"/>
                <a:tab pos="2380615" algn="l"/>
                <a:tab pos="2596515" algn="l"/>
              </a:tabLst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0	1	2	3	4	5	6	7	8	9 10 11 12 13</a:t>
            </a:r>
            <a:r>
              <a:rPr dirty="0" sz="1400" spc="-31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14</a:t>
            </a:r>
            <a:endParaRPr sz="1400">
              <a:latin typeface="Trebuchet MS"/>
              <a:cs typeface="Trebuchet MS"/>
            </a:endParaRPr>
          </a:p>
          <a:p>
            <a:pPr algn="ctr" marR="3038475">
              <a:lnSpc>
                <a:spcPct val="100000"/>
              </a:lnSpc>
              <a:spcBef>
                <a:spcPts val="220"/>
              </a:spcBef>
            </a:pPr>
            <a:r>
              <a:rPr dirty="0" sz="1400" spc="20" i="1">
                <a:latin typeface="LM Sans 12"/>
                <a:cs typeface="LM Sans 12"/>
              </a:rPr>
              <a:t>A</a:t>
            </a: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</a:pP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LM Sans 12"/>
              <a:cs typeface="LM Sans 12"/>
            </a:endParaRPr>
          </a:p>
          <a:p>
            <a:pPr algn="ctr" marR="3091180">
              <a:lnSpc>
                <a:spcPct val="100000"/>
              </a:lnSpc>
            </a:pPr>
            <a:r>
              <a:rPr dirty="0" sz="1400" spc="20" i="1">
                <a:latin typeface="LM Sans 12"/>
                <a:cs typeface="LM Sans 12"/>
              </a:rPr>
              <a:t>T</a:t>
            </a: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</a:pP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LM Sans 12"/>
              <a:cs typeface="LM Sans 12"/>
            </a:endParaRPr>
          </a:p>
          <a:p>
            <a:pPr marL="75565">
              <a:lnSpc>
                <a:spcPct val="100000"/>
              </a:lnSpc>
            </a:pPr>
            <a:r>
              <a:rPr dirty="0" sz="1400" spc="40">
                <a:latin typeface="Arial"/>
                <a:cs typeface="Arial"/>
              </a:rPr>
              <a:t>prev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0399" y="2766847"/>
            <a:ext cx="8699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55"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26799" y="2750712"/>
          <a:ext cx="3267075" cy="23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229" y="58134"/>
            <a:ext cx="880744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55">
                <a:solidFill>
                  <a:srgbClr val="3333B2"/>
                </a:solidFill>
              </a:rPr>
              <a:t>Example</a:t>
            </a:r>
            <a:endParaRPr sz="2050"/>
          </a:p>
        </p:txBody>
      </p:sp>
      <p:grpSp>
        <p:nvGrpSpPr>
          <p:cNvPr id="3" name="object 3"/>
          <p:cNvGrpSpPr/>
          <p:nvPr/>
        </p:nvGrpSpPr>
        <p:grpSpPr>
          <a:xfrm>
            <a:off x="300774" y="490410"/>
            <a:ext cx="4006850" cy="2814320"/>
            <a:chOff x="300774" y="490410"/>
            <a:chExt cx="4006850" cy="2814320"/>
          </a:xfrm>
        </p:grpSpPr>
        <p:sp>
          <p:nvSpPr>
            <p:cNvPr id="4" name="object 4"/>
            <p:cNvSpPr/>
            <p:nvPr/>
          </p:nvSpPr>
          <p:spPr>
            <a:xfrm>
              <a:off x="300774" y="490410"/>
              <a:ext cx="4006850" cy="322580"/>
            </a:xfrm>
            <a:custGeom>
              <a:avLst/>
              <a:gdLst/>
              <a:ahLst/>
              <a:cxnLst/>
              <a:rect l="l" t="t" r="r" b="b"/>
              <a:pathLst>
                <a:path w="4006850" h="322580">
                  <a:moveTo>
                    <a:pt x="0" y="322351"/>
                  </a:moveTo>
                  <a:lnTo>
                    <a:pt x="4006443" y="322351"/>
                  </a:lnTo>
                  <a:lnTo>
                    <a:pt x="4006443" y="0"/>
                  </a:lnTo>
                  <a:lnTo>
                    <a:pt x="0" y="0"/>
                  </a:lnTo>
                  <a:lnTo>
                    <a:pt x="0" y="322351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0774" y="812761"/>
              <a:ext cx="4006850" cy="2491740"/>
            </a:xfrm>
            <a:custGeom>
              <a:avLst/>
              <a:gdLst/>
              <a:ahLst/>
              <a:cxnLst/>
              <a:rect l="l" t="t" r="r" b="b"/>
              <a:pathLst>
                <a:path w="4006850" h="2491740">
                  <a:moveTo>
                    <a:pt x="4006443" y="0"/>
                  </a:moveTo>
                  <a:lnTo>
                    <a:pt x="0" y="0"/>
                  </a:lnTo>
                  <a:lnTo>
                    <a:pt x="0" y="2491473"/>
                  </a:lnTo>
                  <a:lnTo>
                    <a:pt x="4006443" y="2491473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6799" y="1310710"/>
          <a:ext cx="3267075" cy="33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107950"/>
                <a:gridCol w="107950"/>
                <a:gridCol w="215900"/>
                <a:gridCol w="107950"/>
                <a:gridCol w="107950"/>
                <a:gridCol w="215900"/>
                <a:gridCol w="215900"/>
                <a:gridCol w="215900"/>
                <a:gridCol w="107950"/>
                <a:gridCol w="107950"/>
                <a:gridCol w="215900"/>
                <a:gridCol w="215900"/>
                <a:gridCol w="215900"/>
                <a:gridCol w="107950"/>
                <a:gridCol w="10795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98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26799" y="2030711"/>
          <a:ext cx="3267075" cy="23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47294" y="474657"/>
            <a:ext cx="3820160" cy="25012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R="306197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LM Sans 17"/>
              <a:cs typeface="LM Sans 17"/>
            </a:endParaRPr>
          </a:p>
          <a:p>
            <a:pPr marL="652780">
              <a:lnSpc>
                <a:spcPct val="100000"/>
              </a:lnSpc>
              <a:spcBef>
                <a:spcPts val="5"/>
              </a:spcBef>
              <a:tabLst>
                <a:tab pos="868680" algn="l"/>
                <a:tab pos="1084580" algn="l"/>
                <a:tab pos="1300480" algn="l"/>
                <a:tab pos="1517015" algn="l"/>
                <a:tab pos="1732914" algn="l"/>
                <a:tab pos="1948814" algn="l"/>
                <a:tab pos="2164715" algn="l"/>
                <a:tab pos="2380615" algn="l"/>
                <a:tab pos="2596515" algn="l"/>
              </a:tabLst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0	1	2	3	4	5	6	7	8	9 10 11 12 13</a:t>
            </a:r>
            <a:r>
              <a:rPr dirty="0" sz="1400" spc="-31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14</a:t>
            </a:r>
            <a:endParaRPr sz="1400">
              <a:latin typeface="Trebuchet MS"/>
              <a:cs typeface="Trebuchet MS"/>
            </a:endParaRPr>
          </a:p>
          <a:p>
            <a:pPr algn="ctr" marR="3038475">
              <a:lnSpc>
                <a:spcPct val="100000"/>
              </a:lnSpc>
              <a:spcBef>
                <a:spcPts val="220"/>
              </a:spcBef>
            </a:pPr>
            <a:r>
              <a:rPr dirty="0" sz="1400" spc="20" i="1">
                <a:latin typeface="LM Sans 12"/>
                <a:cs typeface="LM Sans 12"/>
              </a:rPr>
              <a:t>A</a:t>
            </a: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</a:pP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LM Sans 12"/>
              <a:cs typeface="LM Sans 12"/>
            </a:endParaRPr>
          </a:p>
          <a:p>
            <a:pPr algn="ctr" marR="3091180">
              <a:lnSpc>
                <a:spcPct val="100000"/>
              </a:lnSpc>
            </a:pPr>
            <a:r>
              <a:rPr dirty="0" sz="1400" spc="20" i="1">
                <a:latin typeface="LM Sans 12"/>
                <a:cs typeface="LM Sans 12"/>
              </a:rPr>
              <a:t>T</a:t>
            </a: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</a:pP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LM Sans 12"/>
              <a:cs typeface="LM Sans 12"/>
            </a:endParaRPr>
          </a:p>
          <a:p>
            <a:pPr marL="75565">
              <a:lnSpc>
                <a:spcPct val="100000"/>
              </a:lnSpc>
            </a:pPr>
            <a:r>
              <a:rPr dirty="0" sz="1400" spc="40">
                <a:latin typeface="Arial"/>
                <a:cs typeface="Arial"/>
              </a:rPr>
              <a:t>prev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0399" y="2766847"/>
            <a:ext cx="8699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55"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26799" y="2750712"/>
          <a:ext cx="3267075" cy="23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229" y="58134"/>
            <a:ext cx="880744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55">
                <a:solidFill>
                  <a:srgbClr val="3333B2"/>
                </a:solidFill>
              </a:rPr>
              <a:t>Example</a:t>
            </a:r>
            <a:endParaRPr sz="2050"/>
          </a:p>
        </p:txBody>
      </p:sp>
      <p:grpSp>
        <p:nvGrpSpPr>
          <p:cNvPr id="3" name="object 3"/>
          <p:cNvGrpSpPr/>
          <p:nvPr/>
        </p:nvGrpSpPr>
        <p:grpSpPr>
          <a:xfrm>
            <a:off x="300774" y="490410"/>
            <a:ext cx="4006850" cy="2814320"/>
            <a:chOff x="300774" y="490410"/>
            <a:chExt cx="4006850" cy="2814320"/>
          </a:xfrm>
        </p:grpSpPr>
        <p:sp>
          <p:nvSpPr>
            <p:cNvPr id="4" name="object 4"/>
            <p:cNvSpPr/>
            <p:nvPr/>
          </p:nvSpPr>
          <p:spPr>
            <a:xfrm>
              <a:off x="300774" y="490410"/>
              <a:ext cx="4006850" cy="322580"/>
            </a:xfrm>
            <a:custGeom>
              <a:avLst/>
              <a:gdLst/>
              <a:ahLst/>
              <a:cxnLst/>
              <a:rect l="l" t="t" r="r" b="b"/>
              <a:pathLst>
                <a:path w="4006850" h="322580">
                  <a:moveTo>
                    <a:pt x="0" y="322351"/>
                  </a:moveTo>
                  <a:lnTo>
                    <a:pt x="4006443" y="322351"/>
                  </a:lnTo>
                  <a:lnTo>
                    <a:pt x="4006443" y="0"/>
                  </a:lnTo>
                  <a:lnTo>
                    <a:pt x="0" y="0"/>
                  </a:lnTo>
                  <a:lnTo>
                    <a:pt x="0" y="322351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0774" y="812761"/>
              <a:ext cx="4006850" cy="2491740"/>
            </a:xfrm>
            <a:custGeom>
              <a:avLst/>
              <a:gdLst/>
              <a:ahLst/>
              <a:cxnLst/>
              <a:rect l="l" t="t" r="r" b="b"/>
              <a:pathLst>
                <a:path w="4006850" h="2491740">
                  <a:moveTo>
                    <a:pt x="4006443" y="0"/>
                  </a:moveTo>
                  <a:lnTo>
                    <a:pt x="0" y="0"/>
                  </a:lnTo>
                  <a:lnTo>
                    <a:pt x="0" y="2491473"/>
                  </a:lnTo>
                  <a:lnTo>
                    <a:pt x="4006443" y="2491473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6799" y="1310710"/>
          <a:ext cx="3267075" cy="33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107950"/>
                <a:gridCol w="107950"/>
                <a:gridCol w="215900"/>
                <a:gridCol w="107950"/>
                <a:gridCol w="107950"/>
                <a:gridCol w="215900"/>
                <a:gridCol w="215900"/>
                <a:gridCol w="215900"/>
                <a:gridCol w="107950"/>
                <a:gridCol w="107950"/>
                <a:gridCol w="215900"/>
                <a:gridCol w="215900"/>
                <a:gridCol w="215900"/>
                <a:gridCol w="107950"/>
                <a:gridCol w="10795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98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26799" y="2030711"/>
          <a:ext cx="3267075" cy="23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47294" y="474657"/>
            <a:ext cx="3820160" cy="25012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R="306197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LM Sans 17"/>
              <a:cs typeface="LM Sans 17"/>
            </a:endParaRPr>
          </a:p>
          <a:p>
            <a:pPr marL="652780">
              <a:lnSpc>
                <a:spcPct val="100000"/>
              </a:lnSpc>
              <a:spcBef>
                <a:spcPts val="5"/>
              </a:spcBef>
              <a:tabLst>
                <a:tab pos="868680" algn="l"/>
                <a:tab pos="1084580" algn="l"/>
                <a:tab pos="1300480" algn="l"/>
                <a:tab pos="1517015" algn="l"/>
                <a:tab pos="1732914" algn="l"/>
                <a:tab pos="1948814" algn="l"/>
                <a:tab pos="2164715" algn="l"/>
                <a:tab pos="2380615" algn="l"/>
                <a:tab pos="2596515" algn="l"/>
              </a:tabLst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0	1	2	3	4	5	6	7	8	9 10 11 12 13</a:t>
            </a:r>
            <a:r>
              <a:rPr dirty="0" sz="1400" spc="-31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14</a:t>
            </a:r>
            <a:endParaRPr sz="1400">
              <a:latin typeface="Trebuchet MS"/>
              <a:cs typeface="Trebuchet MS"/>
            </a:endParaRPr>
          </a:p>
          <a:p>
            <a:pPr algn="ctr" marR="3038475">
              <a:lnSpc>
                <a:spcPct val="100000"/>
              </a:lnSpc>
              <a:spcBef>
                <a:spcPts val="220"/>
              </a:spcBef>
            </a:pPr>
            <a:r>
              <a:rPr dirty="0" sz="1400" spc="20" i="1">
                <a:latin typeface="LM Sans 12"/>
                <a:cs typeface="LM Sans 12"/>
              </a:rPr>
              <a:t>A</a:t>
            </a: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</a:pP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LM Sans 12"/>
              <a:cs typeface="LM Sans 12"/>
            </a:endParaRPr>
          </a:p>
          <a:p>
            <a:pPr algn="ctr" marR="3091180">
              <a:lnSpc>
                <a:spcPct val="100000"/>
              </a:lnSpc>
            </a:pPr>
            <a:r>
              <a:rPr dirty="0" sz="1400" spc="20" i="1">
                <a:latin typeface="LM Sans 12"/>
                <a:cs typeface="LM Sans 12"/>
              </a:rPr>
              <a:t>T</a:t>
            </a: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</a:pP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LM Sans 12"/>
              <a:cs typeface="LM Sans 12"/>
            </a:endParaRPr>
          </a:p>
          <a:p>
            <a:pPr marL="75565">
              <a:lnSpc>
                <a:spcPct val="100000"/>
              </a:lnSpc>
            </a:pPr>
            <a:r>
              <a:rPr dirty="0" sz="1400" spc="40">
                <a:latin typeface="Arial"/>
                <a:cs typeface="Arial"/>
              </a:rPr>
              <a:t>prev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8396" y="2766847"/>
            <a:ext cx="8699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55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26799" y="2750712"/>
          <a:ext cx="3267075" cy="23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229" y="58134"/>
            <a:ext cx="880744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55">
                <a:solidFill>
                  <a:srgbClr val="3333B2"/>
                </a:solidFill>
              </a:rPr>
              <a:t>Example</a:t>
            </a:r>
            <a:endParaRPr sz="2050"/>
          </a:p>
        </p:txBody>
      </p:sp>
      <p:grpSp>
        <p:nvGrpSpPr>
          <p:cNvPr id="3" name="object 3"/>
          <p:cNvGrpSpPr/>
          <p:nvPr/>
        </p:nvGrpSpPr>
        <p:grpSpPr>
          <a:xfrm>
            <a:off x="300774" y="490410"/>
            <a:ext cx="4006850" cy="2814320"/>
            <a:chOff x="300774" y="490410"/>
            <a:chExt cx="4006850" cy="2814320"/>
          </a:xfrm>
        </p:grpSpPr>
        <p:sp>
          <p:nvSpPr>
            <p:cNvPr id="4" name="object 4"/>
            <p:cNvSpPr/>
            <p:nvPr/>
          </p:nvSpPr>
          <p:spPr>
            <a:xfrm>
              <a:off x="300774" y="490410"/>
              <a:ext cx="4006850" cy="322580"/>
            </a:xfrm>
            <a:custGeom>
              <a:avLst/>
              <a:gdLst/>
              <a:ahLst/>
              <a:cxnLst/>
              <a:rect l="l" t="t" r="r" b="b"/>
              <a:pathLst>
                <a:path w="4006850" h="322580">
                  <a:moveTo>
                    <a:pt x="0" y="322351"/>
                  </a:moveTo>
                  <a:lnTo>
                    <a:pt x="4006443" y="322351"/>
                  </a:lnTo>
                  <a:lnTo>
                    <a:pt x="4006443" y="0"/>
                  </a:lnTo>
                  <a:lnTo>
                    <a:pt x="0" y="0"/>
                  </a:lnTo>
                  <a:lnTo>
                    <a:pt x="0" y="322351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0774" y="812761"/>
              <a:ext cx="4006850" cy="2491740"/>
            </a:xfrm>
            <a:custGeom>
              <a:avLst/>
              <a:gdLst/>
              <a:ahLst/>
              <a:cxnLst/>
              <a:rect l="l" t="t" r="r" b="b"/>
              <a:pathLst>
                <a:path w="4006850" h="2491740">
                  <a:moveTo>
                    <a:pt x="4006443" y="0"/>
                  </a:moveTo>
                  <a:lnTo>
                    <a:pt x="0" y="0"/>
                  </a:lnTo>
                  <a:lnTo>
                    <a:pt x="0" y="2491473"/>
                  </a:lnTo>
                  <a:lnTo>
                    <a:pt x="4006443" y="2491473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6799" y="1310710"/>
          <a:ext cx="3267075" cy="33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107950"/>
                <a:gridCol w="107950"/>
                <a:gridCol w="215900"/>
                <a:gridCol w="107950"/>
                <a:gridCol w="107950"/>
                <a:gridCol w="215900"/>
                <a:gridCol w="107950"/>
                <a:gridCol w="107950"/>
                <a:gridCol w="215900"/>
                <a:gridCol w="215900"/>
                <a:gridCol w="215900"/>
                <a:gridCol w="107950"/>
                <a:gridCol w="107950"/>
                <a:gridCol w="215900"/>
                <a:gridCol w="215900"/>
                <a:gridCol w="215900"/>
                <a:gridCol w="107950"/>
                <a:gridCol w="10795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98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26799" y="2030711"/>
          <a:ext cx="3267075" cy="23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47294" y="474657"/>
            <a:ext cx="3820160" cy="25012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R="306197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LM Sans 17"/>
              <a:cs typeface="LM Sans 17"/>
            </a:endParaRPr>
          </a:p>
          <a:p>
            <a:pPr marL="652780">
              <a:lnSpc>
                <a:spcPct val="100000"/>
              </a:lnSpc>
              <a:spcBef>
                <a:spcPts val="5"/>
              </a:spcBef>
              <a:tabLst>
                <a:tab pos="868680" algn="l"/>
                <a:tab pos="1084580" algn="l"/>
                <a:tab pos="1300480" algn="l"/>
                <a:tab pos="1517015" algn="l"/>
                <a:tab pos="1732914" algn="l"/>
                <a:tab pos="1948814" algn="l"/>
                <a:tab pos="2164715" algn="l"/>
                <a:tab pos="2380615" algn="l"/>
                <a:tab pos="2596515" algn="l"/>
              </a:tabLst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0	1	2	3	4	5	6	7	8	9 10 11 12 13</a:t>
            </a:r>
            <a:r>
              <a:rPr dirty="0" sz="1400" spc="-31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14</a:t>
            </a:r>
            <a:endParaRPr sz="1400">
              <a:latin typeface="Trebuchet MS"/>
              <a:cs typeface="Trebuchet MS"/>
            </a:endParaRPr>
          </a:p>
          <a:p>
            <a:pPr algn="ctr" marR="3038475">
              <a:lnSpc>
                <a:spcPct val="100000"/>
              </a:lnSpc>
              <a:spcBef>
                <a:spcPts val="220"/>
              </a:spcBef>
            </a:pPr>
            <a:r>
              <a:rPr dirty="0" sz="1400" spc="20" i="1">
                <a:latin typeface="LM Sans 12"/>
                <a:cs typeface="LM Sans 12"/>
              </a:rPr>
              <a:t>A</a:t>
            </a: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</a:pP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LM Sans 12"/>
              <a:cs typeface="LM Sans 12"/>
            </a:endParaRPr>
          </a:p>
          <a:p>
            <a:pPr algn="ctr" marR="3091180">
              <a:lnSpc>
                <a:spcPct val="100000"/>
              </a:lnSpc>
            </a:pPr>
            <a:r>
              <a:rPr dirty="0" sz="1400" spc="20" i="1">
                <a:latin typeface="LM Sans 12"/>
                <a:cs typeface="LM Sans 12"/>
              </a:rPr>
              <a:t>T</a:t>
            </a: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</a:pP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LM Sans 12"/>
              <a:cs typeface="LM Sans 12"/>
            </a:endParaRPr>
          </a:p>
          <a:p>
            <a:pPr marL="75565">
              <a:lnSpc>
                <a:spcPct val="100000"/>
              </a:lnSpc>
            </a:pPr>
            <a:r>
              <a:rPr dirty="0" sz="1400" spc="40">
                <a:latin typeface="Arial"/>
                <a:cs typeface="Arial"/>
              </a:rPr>
              <a:t>prev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8396" y="2766847"/>
            <a:ext cx="8699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55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26799" y="2750712"/>
          <a:ext cx="3267075" cy="23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229" y="58134"/>
            <a:ext cx="880744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55">
                <a:solidFill>
                  <a:srgbClr val="3333B2"/>
                </a:solidFill>
              </a:rPr>
              <a:t>Example</a:t>
            </a:r>
            <a:endParaRPr sz="2050"/>
          </a:p>
        </p:txBody>
      </p:sp>
      <p:grpSp>
        <p:nvGrpSpPr>
          <p:cNvPr id="3" name="object 3"/>
          <p:cNvGrpSpPr/>
          <p:nvPr/>
        </p:nvGrpSpPr>
        <p:grpSpPr>
          <a:xfrm>
            <a:off x="300774" y="490410"/>
            <a:ext cx="4006850" cy="2814320"/>
            <a:chOff x="300774" y="490410"/>
            <a:chExt cx="4006850" cy="2814320"/>
          </a:xfrm>
        </p:grpSpPr>
        <p:sp>
          <p:nvSpPr>
            <p:cNvPr id="4" name="object 4"/>
            <p:cNvSpPr/>
            <p:nvPr/>
          </p:nvSpPr>
          <p:spPr>
            <a:xfrm>
              <a:off x="300774" y="490410"/>
              <a:ext cx="4006850" cy="322580"/>
            </a:xfrm>
            <a:custGeom>
              <a:avLst/>
              <a:gdLst/>
              <a:ahLst/>
              <a:cxnLst/>
              <a:rect l="l" t="t" r="r" b="b"/>
              <a:pathLst>
                <a:path w="4006850" h="322580">
                  <a:moveTo>
                    <a:pt x="0" y="322351"/>
                  </a:moveTo>
                  <a:lnTo>
                    <a:pt x="4006443" y="322351"/>
                  </a:lnTo>
                  <a:lnTo>
                    <a:pt x="4006443" y="0"/>
                  </a:lnTo>
                  <a:lnTo>
                    <a:pt x="0" y="0"/>
                  </a:lnTo>
                  <a:lnTo>
                    <a:pt x="0" y="322351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0774" y="812761"/>
              <a:ext cx="4006850" cy="2491740"/>
            </a:xfrm>
            <a:custGeom>
              <a:avLst/>
              <a:gdLst/>
              <a:ahLst/>
              <a:cxnLst/>
              <a:rect l="l" t="t" r="r" b="b"/>
              <a:pathLst>
                <a:path w="4006850" h="2491740">
                  <a:moveTo>
                    <a:pt x="4006443" y="0"/>
                  </a:moveTo>
                  <a:lnTo>
                    <a:pt x="0" y="0"/>
                  </a:lnTo>
                  <a:lnTo>
                    <a:pt x="0" y="2491473"/>
                  </a:lnTo>
                  <a:lnTo>
                    <a:pt x="4006443" y="2491473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6799" y="1310710"/>
          <a:ext cx="3267075" cy="33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107950"/>
                <a:gridCol w="107950"/>
                <a:gridCol w="215900"/>
                <a:gridCol w="107950"/>
                <a:gridCol w="107950"/>
                <a:gridCol w="215900"/>
                <a:gridCol w="107950"/>
                <a:gridCol w="107950"/>
                <a:gridCol w="215900"/>
                <a:gridCol w="215900"/>
                <a:gridCol w="215900"/>
                <a:gridCol w="107950"/>
                <a:gridCol w="107950"/>
                <a:gridCol w="215900"/>
                <a:gridCol w="215900"/>
                <a:gridCol w="215900"/>
                <a:gridCol w="107950"/>
                <a:gridCol w="10795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98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26799" y="2030711"/>
          <a:ext cx="3267075" cy="23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47294" y="474657"/>
            <a:ext cx="3820160" cy="25012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R="306197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Example</a:t>
            </a:r>
            <a:endParaRPr sz="170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LM Sans 17"/>
              <a:cs typeface="LM Sans 17"/>
            </a:endParaRPr>
          </a:p>
          <a:p>
            <a:pPr marL="652780">
              <a:lnSpc>
                <a:spcPct val="100000"/>
              </a:lnSpc>
              <a:spcBef>
                <a:spcPts val="5"/>
              </a:spcBef>
              <a:tabLst>
                <a:tab pos="868680" algn="l"/>
                <a:tab pos="1084580" algn="l"/>
                <a:tab pos="1300480" algn="l"/>
                <a:tab pos="1517015" algn="l"/>
                <a:tab pos="1732914" algn="l"/>
                <a:tab pos="1948814" algn="l"/>
                <a:tab pos="2164715" algn="l"/>
                <a:tab pos="2380615" algn="l"/>
                <a:tab pos="2596515" algn="l"/>
              </a:tabLst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0	1	2	3	4	5	6	7	8	9 10 11 12 13</a:t>
            </a:r>
            <a:r>
              <a:rPr dirty="0" sz="1400" spc="-31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14</a:t>
            </a:r>
            <a:endParaRPr sz="1400">
              <a:latin typeface="Trebuchet MS"/>
              <a:cs typeface="Trebuchet MS"/>
            </a:endParaRPr>
          </a:p>
          <a:p>
            <a:pPr algn="ctr" marR="3038475">
              <a:lnSpc>
                <a:spcPct val="100000"/>
              </a:lnSpc>
              <a:spcBef>
                <a:spcPts val="220"/>
              </a:spcBef>
            </a:pPr>
            <a:r>
              <a:rPr dirty="0" sz="1400" spc="20" i="1">
                <a:latin typeface="LM Sans 12"/>
                <a:cs typeface="LM Sans 12"/>
              </a:rPr>
              <a:t>A</a:t>
            </a: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</a:pP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LM Sans 12"/>
              <a:cs typeface="LM Sans 12"/>
            </a:endParaRPr>
          </a:p>
          <a:p>
            <a:pPr algn="ctr" marR="3091180">
              <a:lnSpc>
                <a:spcPct val="100000"/>
              </a:lnSpc>
            </a:pPr>
            <a:r>
              <a:rPr dirty="0" sz="1400" spc="20" i="1">
                <a:latin typeface="LM Sans 12"/>
                <a:cs typeface="LM Sans 12"/>
              </a:rPr>
              <a:t>T</a:t>
            </a: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</a:pP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LM Sans 12"/>
              <a:cs typeface="LM Sans 12"/>
            </a:endParaRPr>
          </a:p>
          <a:p>
            <a:pPr marL="75565">
              <a:lnSpc>
                <a:spcPct val="100000"/>
              </a:lnSpc>
            </a:pPr>
            <a:r>
              <a:rPr dirty="0" sz="1400" spc="40">
                <a:latin typeface="Arial"/>
                <a:cs typeface="Arial"/>
              </a:rPr>
              <a:t>prev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7475" y="2766847"/>
            <a:ext cx="144780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60">
                <a:latin typeface="Trebuchet MS"/>
                <a:cs typeface="Trebuchet MS"/>
              </a:rPr>
              <a:t>-1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26799" y="2750712"/>
          <a:ext cx="3267075" cy="23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00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1013" y="58134"/>
            <a:ext cx="200660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0">
                <a:solidFill>
                  <a:srgbClr val="3333B2"/>
                </a:solidFill>
              </a:rPr>
              <a:t>Unwinding</a:t>
            </a:r>
            <a:r>
              <a:rPr dirty="0" sz="2050" spc="-25">
                <a:solidFill>
                  <a:srgbClr val="3333B2"/>
                </a:solidFill>
              </a:rPr>
              <a:t> </a:t>
            </a:r>
            <a:r>
              <a:rPr dirty="0" sz="2050" spc="-114">
                <a:solidFill>
                  <a:srgbClr val="3333B2"/>
                </a:solidFill>
              </a:rPr>
              <a:t>Solution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72148" y="734260"/>
            <a:ext cx="174625" cy="2156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6995">
              <a:lnSpc>
                <a:spcPts val="1415"/>
              </a:lnSpc>
              <a:spcBef>
                <a:spcPts val="95"/>
              </a:spcBef>
            </a:pPr>
            <a:r>
              <a:rPr dirty="0" sz="1200" spc="-8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  <a:p>
            <a:pPr marL="86995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15"/>
              </a:lnSpc>
            </a:pPr>
            <a:r>
              <a:rPr dirty="0" sz="1200" spc="-85"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774801"/>
            <a:ext cx="3888104" cy="212598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 marL="205740">
              <a:lnSpc>
                <a:spcPts val="1195"/>
              </a:lnSpc>
            </a:pPr>
            <a:r>
              <a:rPr dirty="0" sz="1200" spc="5">
                <a:latin typeface="Arial"/>
                <a:cs typeface="Arial"/>
              </a:rPr>
              <a:t>l </a:t>
            </a:r>
            <a:r>
              <a:rPr dirty="0" sz="1200" spc="-110">
                <a:latin typeface="Arial"/>
                <a:cs typeface="Arial"/>
              </a:rPr>
              <a:t>a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85">
                <a:latin typeface="Arial"/>
                <a:cs typeface="Arial"/>
              </a:rPr>
              <a:t>t </a:t>
            </a:r>
            <a:r>
              <a:rPr dirty="0" sz="1200" spc="204">
                <a:latin typeface="Arial"/>
                <a:cs typeface="Arial"/>
              </a:rPr>
              <a:t>=</a:t>
            </a:r>
            <a:r>
              <a:rPr dirty="0" sz="1200" spc="210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384810" marR="1410970" indent="-189230">
              <a:lnSpc>
                <a:spcPts val="1390"/>
              </a:lnSpc>
              <a:spcBef>
                <a:spcPts val="65"/>
              </a:spcBef>
              <a:tabLst>
                <a:tab pos="561975" algn="l"/>
                <a:tab pos="729615" algn="l"/>
              </a:tabLst>
            </a:pPr>
            <a:r>
              <a:rPr dirty="0" sz="1200" spc="60" b="1">
                <a:latin typeface="Trebuchet MS"/>
                <a:cs typeface="Trebuchet MS"/>
              </a:rPr>
              <a:t>for	</a:t>
            </a:r>
            <a:r>
              <a:rPr dirty="0" sz="1200" spc="5">
                <a:latin typeface="Arial"/>
                <a:cs typeface="Arial"/>
              </a:rPr>
              <a:t>i	</a:t>
            </a:r>
            <a:r>
              <a:rPr dirty="0" sz="1200" spc="35" b="1">
                <a:latin typeface="Trebuchet MS"/>
                <a:cs typeface="Trebuchet MS"/>
              </a:rPr>
              <a:t>in</a:t>
            </a:r>
            <a:r>
              <a:rPr dirty="0" sz="1200" spc="125" b="1">
                <a:latin typeface="Trebuchet MS"/>
                <a:cs typeface="Trebuchet MS"/>
              </a:rPr>
              <a:t> </a:t>
            </a:r>
            <a:r>
              <a:rPr dirty="0" sz="1200" spc="40" b="1">
                <a:latin typeface="Trebuchet MS"/>
                <a:cs typeface="Trebuchet MS"/>
              </a:rPr>
              <a:t>range</a:t>
            </a:r>
            <a:r>
              <a:rPr dirty="0" sz="1200" spc="-150" b="1">
                <a:latin typeface="Trebuchet MS"/>
                <a:cs typeface="Trebuchet MS"/>
              </a:rPr>
              <a:t> </a:t>
            </a:r>
            <a:r>
              <a:rPr dirty="0" sz="1200" spc="55">
                <a:latin typeface="Arial"/>
                <a:cs typeface="Arial"/>
              </a:rPr>
              <a:t>(</a:t>
            </a:r>
            <a:r>
              <a:rPr dirty="0" sz="1200" spc="-195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1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,</a:t>
            </a:r>
            <a:r>
              <a:rPr dirty="0" sz="1200" spc="295">
                <a:latin typeface="Arial"/>
                <a:cs typeface="Arial"/>
              </a:rPr>
              <a:t> </a:t>
            </a:r>
            <a:r>
              <a:rPr dirty="0" sz="1200" spc="35" b="1">
                <a:latin typeface="Trebuchet MS"/>
                <a:cs typeface="Trebuchet MS"/>
              </a:rPr>
              <a:t>len</a:t>
            </a:r>
            <a:r>
              <a:rPr dirty="0" sz="1200" spc="-130" b="1">
                <a:latin typeface="Trebuchet MS"/>
                <a:cs typeface="Trebuchet MS"/>
              </a:rPr>
              <a:t> </a:t>
            </a:r>
            <a:r>
              <a:rPr dirty="0" sz="1200" spc="55">
                <a:latin typeface="Arial"/>
                <a:cs typeface="Arial"/>
              </a:rPr>
              <a:t>(A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12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1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  </a:t>
            </a:r>
            <a:r>
              <a:rPr dirty="0" sz="1200" spc="-40" b="1">
                <a:latin typeface="Trebuchet MS"/>
                <a:cs typeface="Trebuchet MS"/>
              </a:rPr>
              <a:t>i </a:t>
            </a:r>
            <a:r>
              <a:rPr dirty="0" sz="1200" spc="-35" b="1">
                <a:latin typeface="Trebuchet MS"/>
                <a:cs typeface="Trebuchet MS"/>
              </a:rPr>
              <a:t>f </a:t>
            </a:r>
            <a:r>
              <a:rPr dirty="0" sz="1200" spc="100">
                <a:latin typeface="Arial"/>
                <a:cs typeface="Arial"/>
              </a:rPr>
              <a:t>T[ 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spc="204">
                <a:latin typeface="Arial"/>
                <a:cs typeface="Arial"/>
              </a:rPr>
              <a:t>&gt; </a:t>
            </a:r>
            <a:r>
              <a:rPr dirty="0" sz="1200" spc="100">
                <a:latin typeface="Arial"/>
                <a:cs typeface="Arial"/>
              </a:rPr>
              <a:t>T[ </a:t>
            </a:r>
            <a:r>
              <a:rPr dirty="0" sz="1200" spc="5">
                <a:latin typeface="Arial"/>
                <a:cs typeface="Arial"/>
              </a:rPr>
              <a:t>l </a:t>
            </a:r>
            <a:r>
              <a:rPr dirty="0" sz="1200" spc="-110">
                <a:latin typeface="Arial"/>
                <a:cs typeface="Arial"/>
              </a:rPr>
              <a:t>a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85">
                <a:latin typeface="Arial"/>
                <a:cs typeface="Arial"/>
              </a:rPr>
              <a:t>t </a:t>
            </a:r>
            <a:r>
              <a:rPr dirty="0" sz="1200">
                <a:latin typeface="Arial"/>
                <a:cs typeface="Arial"/>
              </a:rPr>
              <a:t>]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562610">
              <a:lnSpc>
                <a:spcPts val="1360"/>
              </a:lnSpc>
            </a:pPr>
            <a:r>
              <a:rPr dirty="0" sz="1200" spc="5">
                <a:latin typeface="Arial"/>
                <a:cs typeface="Arial"/>
              </a:rPr>
              <a:t>l </a:t>
            </a:r>
            <a:r>
              <a:rPr dirty="0" sz="1200" spc="-110">
                <a:latin typeface="Arial"/>
                <a:cs typeface="Arial"/>
              </a:rPr>
              <a:t>a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85">
                <a:latin typeface="Arial"/>
                <a:cs typeface="Arial"/>
              </a:rPr>
              <a:t>t </a:t>
            </a:r>
            <a:r>
              <a:rPr dirty="0" sz="1200" spc="204">
                <a:latin typeface="Arial"/>
                <a:cs typeface="Arial"/>
              </a:rPr>
              <a:t>=</a:t>
            </a:r>
            <a:r>
              <a:rPr dirty="0" sz="1200" spc="36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"/>
              <a:cs typeface="Arial"/>
            </a:endParaRPr>
          </a:p>
          <a:p>
            <a:pPr marL="213360">
              <a:lnSpc>
                <a:spcPts val="1415"/>
              </a:lnSpc>
            </a:pPr>
            <a:r>
              <a:rPr dirty="0" sz="1200" spc="5">
                <a:latin typeface="Arial"/>
                <a:cs typeface="Arial"/>
              </a:rPr>
              <a:t>l i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204">
                <a:latin typeface="Arial"/>
                <a:cs typeface="Arial"/>
              </a:rPr>
              <a:t>= </a:t>
            </a:r>
            <a:r>
              <a:rPr dirty="0" sz="1200">
                <a:latin typeface="Arial"/>
                <a:cs typeface="Arial"/>
              </a:rPr>
              <a:t>[</a:t>
            </a:r>
            <a:r>
              <a:rPr dirty="0" sz="1200" spc="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]</a:t>
            </a:r>
            <a:endParaRPr sz="1200">
              <a:latin typeface="Arial"/>
              <a:cs typeface="Arial"/>
            </a:endParaRPr>
          </a:p>
          <a:p>
            <a:pPr marL="201295">
              <a:lnSpc>
                <a:spcPts val="1395"/>
              </a:lnSpc>
            </a:pPr>
            <a:r>
              <a:rPr dirty="0" sz="1200" spc="-80">
                <a:latin typeface="Arial"/>
                <a:cs typeface="Arial"/>
              </a:rPr>
              <a:t>c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 spc="-5">
                <a:latin typeface="Arial"/>
                <a:cs typeface="Arial"/>
              </a:rPr>
              <a:t>r r </a:t>
            </a:r>
            <a:r>
              <a:rPr dirty="0" sz="1200" spc="-150">
                <a:latin typeface="Arial"/>
                <a:cs typeface="Arial"/>
              </a:rPr>
              <a:t>e </a:t>
            </a:r>
            <a:r>
              <a:rPr dirty="0" sz="1200" spc="-70">
                <a:latin typeface="Arial"/>
                <a:cs typeface="Arial"/>
              </a:rPr>
              <a:t>n </a:t>
            </a:r>
            <a:r>
              <a:rPr dirty="0" sz="1200" spc="85">
                <a:latin typeface="Arial"/>
                <a:cs typeface="Arial"/>
              </a:rPr>
              <a:t>t </a:t>
            </a:r>
            <a:r>
              <a:rPr dirty="0" sz="1200" spc="204">
                <a:latin typeface="Arial"/>
                <a:cs typeface="Arial"/>
              </a:rPr>
              <a:t>= </a:t>
            </a:r>
            <a:r>
              <a:rPr dirty="0" sz="1200" spc="5">
                <a:latin typeface="Arial"/>
                <a:cs typeface="Arial"/>
              </a:rPr>
              <a:t>l </a:t>
            </a:r>
            <a:r>
              <a:rPr dirty="0" sz="1200" spc="-110">
                <a:latin typeface="Arial"/>
                <a:cs typeface="Arial"/>
              </a:rPr>
              <a:t>a </a:t>
            </a:r>
            <a:r>
              <a:rPr dirty="0" sz="1200" spc="-155">
                <a:latin typeface="Arial"/>
                <a:cs typeface="Arial"/>
              </a:rPr>
              <a:t>s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85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191770">
              <a:lnSpc>
                <a:spcPts val="1395"/>
              </a:lnSpc>
            </a:pPr>
            <a:r>
              <a:rPr dirty="0" sz="1200" spc="45" b="1">
                <a:latin typeface="Trebuchet MS"/>
                <a:cs typeface="Trebuchet MS"/>
              </a:rPr>
              <a:t>while </a:t>
            </a:r>
            <a:r>
              <a:rPr dirty="0" sz="1200" spc="-80">
                <a:latin typeface="Arial"/>
                <a:cs typeface="Arial"/>
              </a:rPr>
              <a:t>c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 spc="-5">
                <a:latin typeface="Arial"/>
                <a:cs typeface="Arial"/>
              </a:rPr>
              <a:t>r r </a:t>
            </a:r>
            <a:r>
              <a:rPr dirty="0" sz="1200" spc="-150">
                <a:latin typeface="Arial"/>
                <a:cs typeface="Arial"/>
              </a:rPr>
              <a:t>e </a:t>
            </a:r>
            <a:r>
              <a:rPr dirty="0" sz="1200" spc="-70">
                <a:latin typeface="Arial"/>
                <a:cs typeface="Arial"/>
              </a:rPr>
              <a:t>n </a:t>
            </a:r>
            <a:r>
              <a:rPr dirty="0" sz="1200" spc="85">
                <a:latin typeface="Arial"/>
                <a:cs typeface="Arial"/>
              </a:rPr>
              <a:t>t </a:t>
            </a:r>
            <a:r>
              <a:rPr dirty="0" sz="1200" spc="155">
                <a:latin typeface="Arial"/>
                <a:cs typeface="Arial"/>
              </a:rPr>
              <a:t>&gt;= </a:t>
            </a:r>
            <a:r>
              <a:rPr dirty="0" sz="1200" spc="-85">
                <a:latin typeface="Arial"/>
                <a:cs typeface="Arial"/>
              </a:rPr>
              <a:t>0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379730" marR="1495425" indent="11430">
              <a:lnSpc>
                <a:spcPts val="1390"/>
              </a:lnSpc>
              <a:spcBef>
                <a:spcPts val="65"/>
              </a:spcBef>
            </a:pPr>
            <a:r>
              <a:rPr dirty="0" sz="1200" spc="5">
                <a:latin typeface="Arial"/>
                <a:cs typeface="Arial"/>
              </a:rPr>
              <a:t>l i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-10">
                <a:latin typeface="Arial"/>
                <a:cs typeface="Arial"/>
              </a:rPr>
              <a:t>. </a:t>
            </a:r>
            <a:r>
              <a:rPr dirty="0" sz="1200" spc="-5">
                <a:latin typeface="Arial"/>
                <a:cs typeface="Arial"/>
              </a:rPr>
              <a:t>append </a:t>
            </a:r>
            <a:r>
              <a:rPr dirty="0" sz="1200" spc="55">
                <a:latin typeface="Arial"/>
                <a:cs typeface="Arial"/>
              </a:rPr>
              <a:t>( </a:t>
            </a:r>
            <a:r>
              <a:rPr dirty="0" sz="1200" spc="-80">
                <a:latin typeface="Arial"/>
                <a:cs typeface="Arial"/>
              </a:rPr>
              <a:t>c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 spc="-5">
                <a:latin typeface="Arial"/>
                <a:cs typeface="Arial"/>
              </a:rPr>
              <a:t>r r </a:t>
            </a:r>
            <a:r>
              <a:rPr dirty="0" sz="1200" spc="-150">
                <a:latin typeface="Arial"/>
                <a:cs typeface="Arial"/>
              </a:rPr>
              <a:t>e </a:t>
            </a:r>
            <a:r>
              <a:rPr dirty="0" sz="1200" spc="-70">
                <a:latin typeface="Arial"/>
                <a:cs typeface="Arial"/>
              </a:rPr>
              <a:t>n </a:t>
            </a:r>
            <a:r>
              <a:rPr dirty="0" sz="1200" spc="85">
                <a:latin typeface="Arial"/>
                <a:cs typeface="Arial"/>
              </a:rPr>
              <a:t>t </a:t>
            </a:r>
            <a:r>
              <a:rPr dirty="0" sz="1200" spc="55">
                <a:latin typeface="Arial"/>
                <a:cs typeface="Arial"/>
              </a:rPr>
              <a:t>)  </a:t>
            </a:r>
            <a:r>
              <a:rPr dirty="0" sz="1200" spc="-80">
                <a:latin typeface="Arial"/>
                <a:cs typeface="Arial"/>
              </a:rPr>
              <a:t>c</a:t>
            </a:r>
            <a:r>
              <a:rPr dirty="0" sz="1200" spc="-16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u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6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85">
                <a:latin typeface="Arial"/>
                <a:cs typeface="Arial"/>
              </a:rPr>
              <a:t>t</a:t>
            </a:r>
            <a:r>
              <a:rPr dirty="0" sz="1200" spc="440">
                <a:latin typeface="Arial"/>
                <a:cs typeface="Arial"/>
              </a:rPr>
              <a:t> </a:t>
            </a:r>
            <a:r>
              <a:rPr dirty="0" sz="1200" spc="204">
                <a:latin typeface="Arial"/>
                <a:cs typeface="Arial"/>
              </a:rPr>
              <a:t>=</a:t>
            </a:r>
            <a:r>
              <a:rPr dirty="0" sz="1200" spc="405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p</a:t>
            </a:r>
            <a:r>
              <a:rPr dirty="0" sz="1200" spc="-1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185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85">
                <a:latin typeface="Arial"/>
                <a:cs typeface="Arial"/>
              </a:rPr>
              <a:t> </a:t>
            </a:r>
            <a:r>
              <a:rPr dirty="0" sz="1200" spc="-65">
                <a:latin typeface="Arial"/>
                <a:cs typeface="Arial"/>
              </a:rPr>
              <a:t>v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[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80">
                <a:latin typeface="Arial"/>
                <a:cs typeface="Arial"/>
              </a:rPr>
              <a:t>c</a:t>
            </a:r>
            <a:r>
              <a:rPr dirty="0" sz="1200" spc="-16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u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6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85">
                <a:latin typeface="Arial"/>
                <a:cs typeface="Arial"/>
              </a:rPr>
              <a:t>t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]</a:t>
            </a:r>
            <a:endParaRPr sz="1200">
              <a:latin typeface="Arial"/>
              <a:cs typeface="Arial"/>
            </a:endParaRPr>
          </a:p>
          <a:p>
            <a:pPr marL="213360">
              <a:lnSpc>
                <a:spcPts val="1340"/>
              </a:lnSpc>
            </a:pPr>
            <a:r>
              <a:rPr dirty="0" sz="1200" spc="5">
                <a:latin typeface="Arial"/>
                <a:cs typeface="Arial"/>
              </a:rPr>
              <a:t>l i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-10">
                <a:latin typeface="Arial"/>
                <a:cs typeface="Arial"/>
              </a:rPr>
              <a:t>. </a:t>
            </a:r>
            <a:r>
              <a:rPr dirty="0" sz="1200" spc="-5">
                <a:latin typeface="Arial"/>
                <a:cs typeface="Arial"/>
              </a:rPr>
              <a:t>r </a:t>
            </a:r>
            <a:r>
              <a:rPr dirty="0" sz="1200" spc="-150">
                <a:latin typeface="Arial"/>
                <a:cs typeface="Arial"/>
              </a:rPr>
              <a:t>e </a:t>
            </a:r>
            <a:r>
              <a:rPr dirty="0" sz="1200" spc="-65">
                <a:latin typeface="Arial"/>
                <a:cs typeface="Arial"/>
              </a:rPr>
              <a:t>v </a:t>
            </a:r>
            <a:r>
              <a:rPr dirty="0" sz="1200" spc="-150">
                <a:latin typeface="Arial"/>
                <a:cs typeface="Arial"/>
              </a:rPr>
              <a:t>e </a:t>
            </a:r>
            <a:r>
              <a:rPr dirty="0" sz="1200" spc="-5">
                <a:latin typeface="Arial"/>
                <a:cs typeface="Arial"/>
              </a:rPr>
              <a:t>r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-150">
                <a:latin typeface="Arial"/>
                <a:cs typeface="Arial"/>
              </a:rPr>
              <a:t>e </a:t>
            </a:r>
            <a:r>
              <a:rPr dirty="0" sz="1200" spc="55">
                <a:latin typeface="Arial"/>
                <a:cs typeface="Arial"/>
              </a:rPr>
              <a:t>(</a:t>
            </a:r>
            <a:r>
              <a:rPr dirty="0" sz="1200" spc="-280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193040">
              <a:lnSpc>
                <a:spcPts val="1415"/>
              </a:lnSpc>
              <a:tabLst>
                <a:tab pos="1355090" algn="l"/>
                <a:tab pos="1720850" algn="l"/>
                <a:tab pos="1889125" algn="l"/>
                <a:tab pos="2174875" algn="l"/>
              </a:tabLst>
            </a:pPr>
            <a:r>
              <a:rPr dirty="0" sz="1200" spc="60" b="1">
                <a:latin typeface="Trebuchet MS"/>
                <a:cs typeface="Trebuchet MS"/>
              </a:rPr>
              <a:t>return  </a:t>
            </a:r>
            <a:r>
              <a:rPr dirty="0" sz="1200">
                <a:latin typeface="Arial"/>
                <a:cs typeface="Arial"/>
              </a:rPr>
              <a:t>[ </a:t>
            </a:r>
            <a:r>
              <a:rPr dirty="0" sz="1200" spc="60">
                <a:latin typeface="Arial"/>
                <a:cs typeface="Arial"/>
              </a:rPr>
              <a:t>A[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]	</a:t>
            </a:r>
            <a:r>
              <a:rPr dirty="0" sz="1200" spc="60" b="1">
                <a:latin typeface="Trebuchet MS"/>
                <a:cs typeface="Trebuchet MS"/>
              </a:rPr>
              <a:t>for	</a:t>
            </a:r>
            <a:r>
              <a:rPr dirty="0" sz="1200" spc="5">
                <a:latin typeface="Arial"/>
                <a:cs typeface="Arial"/>
              </a:rPr>
              <a:t>i	</a:t>
            </a:r>
            <a:r>
              <a:rPr dirty="0" sz="1200" spc="35" b="1">
                <a:latin typeface="Trebuchet MS"/>
                <a:cs typeface="Trebuchet MS"/>
              </a:rPr>
              <a:t>in	</a:t>
            </a:r>
            <a:r>
              <a:rPr dirty="0" sz="1200" spc="5">
                <a:latin typeface="Arial"/>
                <a:cs typeface="Arial"/>
              </a:rPr>
              <a:t>l i </a:t>
            </a:r>
            <a:r>
              <a:rPr dirty="0" sz="1200" spc="-155">
                <a:latin typeface="Arial"/>
                <a:cs typeface="Arial"/>
              </a:rPr>
              <a:t>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]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5903" y="58134"/>
            <a:ext cx="219710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0">
                <a:solidFill>
                  <a:srgbClr val="3333B2"/>
                </a:solidFill>
              </a:rPr>
              <a:t>Reconstructing</a:t>
            </a:r>
            <a:r>
              <a:rPr dirty="0" sz="2050" spc="-40">
                <a:solidFill>
                  <a:srgbClr val="3333B2"/>
                </a:solidFill>
              </a:rPr>
              <a:t> </a:t>
            </a:r>
            <a:r>
              <a:rPr dirty="0" sz="2050" spc="-90">
                <a:solidFill>
                  <a:srgbClr val="3333B2"/>
                </a:solidFill>
              </a:rPr>
              <a:t>Again</a:t>
            </a:r>
            <a:endParaRPr sz="2050"/>
          </a:p>
        </p:txBody>
      </p:sp>
      <p:grpSp>
        <p:nvGrpSpPr>
          <p:cNvPr id="3" name="object 3"/>
          <p:cNvGrpSpPr/>
          <p:nvPr/>
        </p:nvGrpSpPr>
        <p:grpSpPr>
          <a:xfrm>
            <a:off x="300774" y="759523"/>
            <a:ext cx="4006850" cy="2141220"/>
            <a:chOff x="300774" y="759523"/>
            <a:chExt cx="4006850" cy="2141220"/>
          </a:xfrm>
        </p:grpSpPr>
        <p:sp>
          <p:nvSpPr>
            <p:cNvPr id="4" name="object 4"/>
            <p:cNvSpPr/>
            <p:nvPr/>
          </p:nvSpPr>
          <p:spPr>
            <a:xfrm>
              <a:off x="300774" y="759523"/>
              <a:ext cx="4006850" cy="328930"/>
            </a:xfrm>
            <a:custGeom>
              <a:avLst/>
              <a:gdLst/>
              <a:ahLst/>
              <a:cxnLst/>
              <a:rect l="l" t="t" r="r" b="b"/>
              <a:pathLst>
                <a:path w="4006850" h="328930">
                  <a:moveTo>
                    <a:pt x="0" y="328422"/>
                  </a:moveTo>
                  <a:lnTo>
                    <a:pt x="4006443" y="328422"/>
                  </a:lnTo>
                  <a:lnTo>
                    <a:pt x="4006443" y="0"/>
                  </a:lnTo>
                  <a:lnTo>
                    <a:pt x="0" y="0"/>
                  </a:lnTo>
                  <a:lnTo>
                    <a:pt x="0" y="328422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0774" y="1087945"/>
              <a:ext cx="4006850" cy="1812925"/>
            </a:xfrm>
            <a:custGeom>
              <a:avLst/>
              <a:gdLst/>
              <a:ahLst/>
              <a:cxnLst/>
              <a:rect l="l" t="t" r="r" b="b"/>
              <a:pathLst>
                <a:path w="4006850" h="1812925">
                  <a:moveTo>
                    <a:pt x="4006443" y="0"/>
                  </a:moveTo>
                  <a:lnTo>
                    <a:pt x="0" y="0"/>
                  </a:lnTo>
                  <a:lnTo>
                    <a:pt x="0" y="1812607"/>
                  </a:lnTo>
                  <a:lnTo>
                    <a:pt x="4006443" y="1812607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14912" y="1585894"/>
          <a:ext cx="3267075" cy="23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14912" y="2305882"/>
          <a:ext cx="3267075" cy="23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47294" y="743783"/>
            <a:ext cx="3708400" cy="17957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Reconstructing without</a:t>
            </a:r>
            <a:r>
              <a:rPr dirty="0" sz="1700" spc="-15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15">
                <a:solidFill>
                  <a:srgbClr val="007F00"/>
                </a:solidFill>
                <a:latin typeface="Trebuchet MS"/>
                <a:cs typeface="Trebuchet MS"/>
              </a:rPr>
              <a:t>prev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rebuchet MS"/>
              <a:cs typeface="Trebuchet MS"/>
            </a:endParaRPr>
          </a:p>
          <a:p>
            <a:pPr marL="541020">
              <a:lnSpc>
                <a:spcPct val="100000"/>
              </a:lnSpc>
              <a:tabLst>
                <a:tab pos="756920" algn="l"/>
                <a:tab pos="972819" algn="l"/>
                <a:tab pos="1188720" algn="l"/>
                <a:tab pos="1404620" algn="l"/>
                <a:tab pos="1621155" algn="l"/>
                <a:tab pos="1837055" algn="l"/>
                <a:tab pos="2052955" algn="l"/>
                <a:tab pos="2268855" algn="l"/>
                <a:tab pos="2484755" algn="l"/>
              </a:tabLst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0	1	2	3	4	5	6	7	8	9 10 11 12 13</a:t>
            </a:r>
            <a:r>
              <a:rPr dirty="0" sz="1400" spc="-31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14</a:t>
            </a:r>
            <a:endParaRPr sz="1400">
              <a:latin typeface="Trebuchet MS"/>
              <a:cs typeface="Trebuchet MS"/>
            </a:endParaRPr>
          </a:p>
          <a:p>
            <a:pPr marL="215900">
              <a:lnSpc>
                <a:spcPct val="100000"/>
              </a:lnSpc>
              <a:spcBef>
                <a:spcPts val="220"/>
              </a:spcBef>
            </a:pPr>
            <a:r>
              <a:rPr dirty="0" sz="1400" spc="20" i="1">
                <a:latin typeface="LM Sans 12"/>
                <a:cs typeface="LM Sans 12"/>
              </a:rPr>
              <a:t>A</a:t>
            </a: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</a:pP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LM Sans 12"/>
              <a:cs typeface="LM Sans 12"/>
            </a:endParaRPr>
          </a:p>
          <a:p>
            <a:pPr marL="187325">
              <a:lnSpc>
                <a:spcPct val="100000"/>
              </a:lnSpc>
              <a:spcBef>
                <a:spcPts val="5"/>
              </a:spcBef>
            </a:pPr>
            <a:r>
              <a:rPr dirty="0" sz="1400" spc="20" i="1">
                <a:latin typeface="LM Sans 12"/>
                <a:cs typeface="LM Sans 12"/>
              </a:rPr>
              <a:t>T</a:t>
            </a:r>
            <a:endParaRPr sz="1400">
              <a:latin typeface="LM Sans 12"/>
              <a:cs typeface="LM Sans 12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5903" y="58134"/>
            <a:ext cx="219710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0">
                <a:solidFill>
                  <a:srgbClr val="3333B2"/>
                </a:solidFill>
              </a:rPr>
              <a:t>Reconstructing</a:t>
            </a:r>
            <a:r>
              <a:rPr dirty="0" sz="2050" spc="-40">
                <a:solidFill>
                  <a:srgbClr val="3333B2"/>
                </a:solidFill>
              </a:rPr>
              <a:t> </a:t>
            </a:r>
            <a:r>
              <a:rPr dirty="0" sz="2050" spc="-90">
                <a:solidFill>
                  <a:srgbClr val="3333B2"/>
                </a:solidFill>
              </a:rPr>
              <a:t>Again</a:t>
            </a:r>
            <a:endParaRPr sz="2050"/>
          </a:p>
        </p:txBody>
      </p:sp>
      <p:grpSp>
        <p:nvGrpSpPr>
          <p:cNvPr id="3" name="object 3"/>
          <p:cNvGrpSpPr/>
          <p:nvPr/>
        </p:nvGrpSpPr>
        <p:grpSpPr>
          <a:xfrm>
            <a:off x="300774" y="759523"/>
            <a:ext cx="4006850" cy="2141220"/>
            <a:chOff x="300774" y="759523"/>
            <a:chExt cx="4006850" cy="2141220"/>
          </a:xfrm>
        </p:grpSpPr>
        <p:sp>
          <p:nvSpPr>
            <p:cNvPr id="4" name="object 4"/>
            <p:cNvSpPr/>
            <p:nvPr/>
          </p:nvSpPr>
          <p:spPr>
            <a:xfrm>
              <a:off x="300774" y="759523"/>
              <a:ext cx="4006850" cy="328930"/>
            </a:xfrm>
            <a:custGeom>
              <a:avLst/>
              <a:gdLst/>
              <a:ahLst/>
              <a:cxnLst/>
              <a:rect l="l" t="t" r="r" b="b"/>
              <a:pathLst>
                <a:path w="4006850" h="328930">
                  <a:moveTo>
                    <a:pt x="0" y="328422"/>
                  </a:moveTo>
                  <a:lnTo>
                    <a:pt x="4006443" y="328422"/>
                  </a:lnTo>
                  <a:lnTo>
                    <a:pt x="4006443" y="0"/>
                  </a:lnTo>
                  <a:lnTo>
                    <a:pt x="0" y="0"/>
                  </a:lnTo>
                  <a:lnTo>
                    <a:pt x="0" y="328422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0774" y="1087945"/>
              <a:ext cx="4006850" cy="1812925"/>
            </a:xfrm>
            <a:custGeom>
              <a:avLst/>
              <a:gdLst/>
              <a:ahLst/>
              <a:cxnLst/>
              <a:rect l="l" t="t" r="r" b="b"/>
              <a:pathLst>
                <a:path w="4006850" h="1812925">
                  <a:moveTo>
                    <a:pt x="4006443" y="0"/>
                  </a:moveTo>
                  <a:lnTo>
                    <a:pt x="0" y="0"/>
                  </a:lnTo>
                  <a:lnTo>
                    <a:pt x="0" y="1812607"/>
                  </a:lnTo>
                  <a:lnTo>
                    <a:pt x="4006443" y="1812607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14912" y="1585894"/>
          <a:ext cx="3267075" cy="33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107950"/>
                <a:gridCol w="107950"/>
                <a:gridCol w="215900"/>
                <a:gridCol w="215900"/>
                <a:gridCol w="107950"/>
                <a:gridCol w="10795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98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14912" y="2305882"/>
          <a:ext cx="3267075" cy="33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107950"/>
                <a:gridCol w="107950"/>
                <a:gridCol w="215900"/>
                <a:gridCol w="215900"/>
                <a:gridCol w="107950"/>
                <a:gridCol w="10795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989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47294" y="743783"/>
            <a:ext cx="3708400" cy="17957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Reconstructing without</a:t>
            </a:r>
            <a:r>
              <a:rPr dirty="0" sz="1700" spc="-15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15">
                <a:solidFill>
                  <a:srgbClr val="007F00"/>
                </a:solidFill>
                <a:latin typeface="Trebuchet MS"/>
                <a:cs typeface="Trebuchet MS"/>
              </a:rPr>
              <a:t>prev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rebuchet MS"/>
              <a:cs typeface="Trebuchet MS"/>
            </a:endParaRPr>
          </a:p>
          <a:p>
            <a:pPr marL="541020">
              <a:lnSpc>
                <a:spcPct val="100000"/>
              </a:lnSpc>
              <a:tabLst>
                <a:tab pos="756920" algn="l"/>
                <a:tab pos="972819" algn="l"/>
                <a:tab pos="1188720" algn="l"/>
                <a:tab pos="1404620" algn="l"/>
                <a:tab pos="1621155" algn="l"/>
                <a:tab pos="1837055" algn="l"/>
                <a:tab pos="2052955" algn="l"/>
                <a:tab pos="2268855" algn="l"/>
                <a:tab pos="2484755" algn="l"/>
              </a:tabLst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0	1	2	3	4	5	6	7	8	9 10 11 12 13</a:t>
            </a:r>
            <a:r>
              <a:rPr dirty="0" sz="1400" spc="-31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14</a:t>
            </a:r>
            <a:endParaRPr sz="1400">
              <a:latin typeface="Trebuchet MS"/>
              <a:cs typeface="Trebuchet MS"/>
            </a:endParaRPr>
          </a:p>
          <a:p>
            <a:pPr marL="215900">
              <a:lnSpc>
                <a:spcPct val="100000"/>
              </a:lnSpc>
              <a:spcBef>
                <a:spcPts val="220"/>
              </a:spcBef>
            </a:pPr>
            <a:r>
              <a:rPr dirty="0" sz="1400" spc="20" i="1">
                <a:latin typeface="LM Sans 12"/>
                <a:cs typeface="LM Sans 12"/>
              </a:rPr>
              <a:t>A</a:t>
            </a: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</a:pP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LM Sans 12"/>
              <a:cs typeface="LM Sans 12"/>
            </a:endParaRPr>
          </a:p>
          <a:p>
            <a:pPr marL="187325">
              <a:lnSpc>
                <a:spcPct val="100000"/>
              </a:lnSpc>
              <a:spcBef>
                <a:spcPts val="5"/>
              </a:spcBef>
            </a:pPr>
            <a:r>
              <a:rPr dirty="0" sz="1400" spc="20" i="1">
                <a:latin typeface="LM Sans 12"/>
                <a:cs typeface="LM Sans 12"/>
              </a:rPr>
              <a:t>T</a:t>
            </a:r>
            <a:endParaRPr sz="1400">
              <a:latin typeface="LM Sans 12"/>
              <a:cs typeface="LM Sans 12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293" y="58134"/>
            <a:ext cx="316611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0">
                <a:solidFill>
                  <a:srgbClr val="3333B2"/>
                </a:solidFill>
              </a:rPr>
              <a:t>Computing Fibonacci</a:t>
            </a:r>
            <a:r>
              <a:rPr dirty="0" sz="2050" spc="170">
                <a:solidFill>
                  <a:srgbClr val="3333B2"/>
                </a:solidFill>
              </a:rPr>
              <a:t> </a:t>
            </a:r>
            <a:r>
              <a:rPr dirty="0" sz="2050" spc="-135">
                <a:solidFill>
                  <a:srgbClr val="3333B2"/>
                </a:solidFill>
              </a:rPr>
              <a:t>Numbers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300774" y="827430"/>
            <a:ext cx="4006850" cy="318135"/>
          </a:xfrm>
          <a:custGeom>
            <a:avLst/>
            <a:gdLst/>
            <a:ahLst/>
            <a:cxnLst/>
            <a:rect l="l" t="t" r="r" b="b"/>
            <a:pathLst>
              <a:path w="4006850" h="318134">
                <a:moveTo>
                  <a:pt x="0" y="317817"/>
                </a:moveTo>
                <a:lnTo>
                  <a:pt x="4006443" y="317817"/>
                </a:lnTo>
                <a:lnTo>
                  <a:pt x="4006443" y="0"/>
                </a:lnTo>
                <a:lnTo>
                  <a:pt x="0" y="0"/>
                </a:lnTo>
                <a:lnTo>
                  <a:pt x="0" y="317817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0774" y="827430"/>
            <a:ext cx="4006850" cy="318135"/>
          </a:xfrm>
          <a:prstGeom prst="rect">
            <a:avLst/>
          </a:prstGeom>
          <a:solidFill>
            <a:srgbClr val="D6D6EF"/>
          </a:solidFill>
        </p:spPr>
        <p:txBody>
          <a:bodyPr wrap="square" lIns="0" tIns="0" rIns="0" bIns="0" rtlCol="0" vert="horz">
            <a:spAutoFit/>
          </a:bodyPr>
          <a:lstStyle/>
          <a:p>
            <a:pPr marL="59055">
              <a:lnSpc>
                <a:spcPts val="2000"/>
              </a:lnSpc>
            </a:pPr>
            <a:r>
              <a:rPr dirty="0" sz="1700" spc="5">
                <a:solidFill>
                  <a:srgbClr val="3333B2"/>
                </a:solidFill>
                <a:latin typeface="LM Sans 17"/>
                <a:cs typeface="LM Sans 17"/>
              </a:rPr>
              <a:t>Computing</a:t>
            </a:r>
            <a:r>
              <a:rPr dirty="0" sz="1700">
                <a:solidFill>
                  <a:srgbClr val="3333B2"/>
                </a:solidFill>
                <a:latin typeface="LM Sans 17"/>
                <a:cs typeface="LM Sans 17"/>
              </a:rPr>
              <a:t> </a:t>
            </a:r>
            <a:r>
              <a:rPr dirty="0" sz="1700" i="1">
                <a:solidFill>
                  <a:srgbClr val="3333B2"/>
                </a:solidFill>
                <a:latin typeface="LM Sans 17"/>
                <a:cs typeface="LM Sans 17"/>
              </a:rPr>
              <a:t>F</a:t>
            </a:r>
            <a:r>
              <a:rPr dirty="0" baseline="-11574" sz="1800" i="1">
                <a:solidFill>
                  <a:srgbClr val="3333B2"/>
                </a:solidFill>
                <a:latin typeface="LM Sans 12"/>
                <a:cs typeface="LM Sans 12"/>
              </a:rPr>
              <a:t>n</a:t>
            </a:r>
            <a:endParaRPr baseline="-11574" sz="18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0774" y="1145248"/>
            <a:ext cx="4006850" cy="740410"/>
          </a:xfrm>
          <a:custGeom>
            <a:avLst/>
            <a:gdLst/>
            <a:ahLst/>
            <a:cxnLst/>
            <a:rect l="l" t="t" r="r" b="b"/>
            <a:pathLst>
              <a:path w="4006850" h="740410">
                <a:moveTo>
                  <a:pt x="4006443" y="0"/>
                </a:moveTo>
                <a:lnTo>
                  <a:pt x="0" y="0"/>
                </a:lnTo>
                <a:lnTo>
                  <a:pt x="0" y="739927"/>
                </a:lnTo>
                <a:lnTo>
                  <a:pt x="4006443" y="739927"/>
                </a:lnTo>
                <a:lnTo>
                  <a:pt x="4006443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07339" y="1219609"/>
            <a:ext cx="3096260" cy="53149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405"/>
              </a:spcBef>
              <a:tabLst>
                <a:tab pos="1576705" algn="l"/>
              </a:tabLst>
            </a:pPr>
            <a:r>
              <a:rPr dirty="0" sz="1400" spc="-50">
                <a:solidFill>
                  <a:srgbClr val="3333B2"/>
                </a:solidFill>
                <a:latin typeface="Trebuchet MS"/>
                <a:cs typeface="Trebuchet MS"/>
              </a:rPr>
              <a:t>Input:</a:t>
            </a:r>
            <a:r>
              <a:rPr dirty="0" sz="1400" spc="-50">
                <a:latin typeface="Trebuchet MS"/>
                <a:cs typeface="Trebuchet MS"/>
              </a:rPr>
              <a:t>An</a:t>
            </a:r>
            <a:r>
              <a:rPr dirty="0" sz="1400" spc="40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integer	</a:t>
            </a:r>
            <a:r>
              <a:rPr dirty="0" sz="1400" spc="15" i="1">
                <a:latin typeface="LM Sans 12"/>
                <a:cs typeface="LM Sans 12"/>
              </a:rPr>
              <a:t>n </a:t>
            </a:r>
            <a:r>
              <a:rPr dirty="0" sz="1400" spc="345" i="1">
                <a:latin typeface="Arial"/>
                <a:cs typeface="Arial"/>
              </a:rPr>
              <a:t>≥</a:t>
            </a:r>
            <a:r>
              <a:rPr dirty="0" sz="1400" spc="-40" i="1">
                <a:latin typeface="Arial"/>
                <a:cs typeface="Arial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0.</a:t>
            </a:r>
            <a:endParaRPr sz="140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310"/>
              </a:spcBef>
              <a:tabLst>
                <a:tab pos="1104265" algn="l"/>
              </a:tabLst>
            </a:pPr>
            <a:r>
              <a:rPr dirty="0" sz="1400" spc="-55">
                <a:solidFill>
                  <a:srgbClr val="3333B2"/>
                </a:solidFill>
                <a:latin typeface="Trebuchet MS"/>
                <a:cs typeface="Trebuchet MS"/>
              </a:rPr>
              <a:t>Output:</a:t>
            </a:r>
            <a:r>
              <a:rPr dirty="0" sz="1400" spc="-55">
                <a:latin typeface="Trebuchet MS"/>
                <a:cs typeface="Trebuchet MS"/>
              </a:rPr>
              <a:t>The	</a:t>
            </a:r>
            <a:r>
              <a:rPr dirty="0" sz="1400" spc="-40" i="1">
                <a:latin typeface="LM Sans 12"/>
                <a:cs typeface="LM Sans 12"/>
              </a:rPr>
              <a:t>n</a:t>
            </a:r>
            <a:r>
              <a:rPr dirty="0" sz="1400" spc="-40">
                <a:latin typeface="Trebuchet MS"/>
                <a:cs typeface="Trebuchet MS"/>
              </a:rPr>
              <a:t>-th </a:t>
            </a:r>
            <a:r>
              <a:rPr dirty="0" sz="1400" spc="-60">
                <a:latin typeface="Trebuchet MS"/>
                <a:cs typeface="Trebuchet MS"/>
              </a:rPr>
              <a:t>Fibonacci </a:t>
            </a:r>
            <a:r>
              <a:rPr dirty="0" sz="1400" spc="-85">
                <a:latin typeface="Trebuchet MS"/>
                <a:cs typeface="Trebuchet MS"/>
              </a:rPr>
              <a:t>number</a:t>
            </a:r>
            <a:r>
              <a:rPr dirty="0" sz="1400" spc="165">
                <a:latin typeface="Trebuchet MS"/>
                <a:cs typeface="Trebuchet MS"/>
              </a:rPr>
              <a:t> </a:t>
            </a:r>
            <a:r>
              <a:rPr dirty="0" sz="1400" spc="-20" i="1">
                <a:latin typeface="LM Sans 12"/>
                <a:cs typeface="LM Sans 12"/>
              </a:rPr>
              <a:t>F</a:t>
            </a:r>
            <a:r>
              <a:rPr dirty="0" baseline="-11111" sz="1500" spc="-30" i="1">
                <a:latin typeface="LM Sans 10"/>
                <a:cs typeface="LM Sans 10"/>
              </a:rPr>
              <a:t>n</a:t>
            </a:r>
            <a:r>
              <a:rPr dirty="0" sz="1400" spc="-20"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5903" y="58134"/>
            <a:ext cx="219710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0">
                <a:solidFill>
                  <a:srgbClr val="3333B2"/>
                </a:solidFill>
              </a:rPr>
              <a:t>Reconstructing</a:t>
            </a:r>
            <a:r>
              <a:rPr dirty="0" sz="2050" spc="-40">
                <a:solidFill>
                  <a:srgbClr val="3333B2"/>
                </a:solidFill>
              </a:rPr>
              <a:t> </a:t>
            </a:r>
            <a:r>
              <a:rPr dirty="0" sz="2050" spc="-90">
                <a:solidFill>
                  <a:srgbClr val="3333B2"/>
                </a:solidFill>
              </a:rPr>
              <a:t>Again</a:t>
            </a:r>
            <a:endParaRPr sz="2050"/>
          </a:p>
        </p:txBody>
      </p:sp>
      <p:grpSp>
        <p:nvGrpSpPr>
          <p:cNvPr id="3" name="object 3"/>
          <p:cNvGrpSpPr/>
          <p:nvPr/>
        </p:nvGrpSpPr>
        <p:grpSpPr>
          <a:xfrm>
            <a:off x="300774" y="759523"/>
            <a:ext cx="4006850" cy="2141220"/>
            <a:chOff x="300774" y="759523"/>
            <a:chExt cx="4006850" cy="2141220"/>
          </a:xfrm>
        </p:grpSpPr>
        <p:sp>
          <p:nvSpPr>
            <p:cNvPr id="4" name="object 4"/>
            <p:cNvSpPr/>
            <p:nvPr/>
          </p:nvSpPr>
          <p:spPr>
            <a:xfrm>
              <a:off x="300774" y="759523"/>
              <a:ext cx="4006850" cy="328930"/>
            </a:xfrm>
            <a:custGeom>
              <a:avLst/>
              <a:gdLst/>
              <a:ahLst/>
              <a:cxnLst/>
              <a:rect l="l" t="t" r="r" b="b"/>
              <a:pathLst>
                <a:path w="4006850" h="328930">
                  <a:moveTo>
                    <a:pt x="0" y="328422"/>
                  </a:moveTo>
                  <a:lnTo>
                    <a:pt x="4006443" y="328422"/>
                  </a:lnTo>
                  <a:lnTo>
                    <a:pt x="4006443" y="0"/>
                  </a:lnTo>
                  <a:lnTo>
                    <a:pt x="0" y="0"/>
                  </a:lnTo>
                  <a:lnTo>
                    <a:pt x="0" y="328422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0774" y="1087945"/>
              <a:ext cx="4006850" cy="1812925"/>
            </a:xfrm>
            <a:custGeom>
              <a:avLst/>
              <a:gdLst/>
              <a:ahLst/>
              <a:cxnLst/>
              <a:rect l="l" t="t" r="r" b="b"/>
              <a:pathLst>
                <a:path w="4006850" h="1812925">
                  <a:moveTo>
                    <a:pt x="4006443" y="0"/>
                  </a:moveTo>
                  <a:lnTo>
                    <a:pt x="0" y="0"/>
                  </a:lnTo>
                  <a:lnTo>
                    <a:pt x="0" y="1812607"/>
                  </a:lnTo>
                  <a:lnTo>
                    <a:pt x="4006443" y="1812607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14912" y="1585894"/>
          <a:ext cx="3267075" cy="33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107950"/>
                <a:gridCol w="107950"/>
                <a:gridCol w="215900"/>
                <a:gridCol w="215900"/>
                <a:gridCol w="215900"/>
                <a:gridCol w="215900"/>
                <a:gridCol w="107950"/>
                <a:gridCol w="107950"/>
                <a:gridCol w="215900"/>
                <a:gridCol w="215900"/>
                <a:gridCol w="107950"/>
                <a:gridCol w="10795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98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14912" y="2305882"/>
          <a:ext cx="3267075" cy="33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107950"/>
                <a:gridCol w="107950"/>
                <a:gridCol w="215900"/>
                <a:gridCol w="215900"/>
                <a:gridCol w="215900"/>
                <a:gridCol w="215900"/>
                <a:gridCol w="107950"/>
                <a:gridCol w="107950"/>
                <a:gridCol w="215900"/>
                <a:gridCol w="215900"/>
                <a:gridCol w="107950"/>
                <a:gridCol w="10795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989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47294" y="743783"/>
            <a:ext cx="3708400" cy="17957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Reconstructing without</a:t>
            </a:r>
            <a:r>
              <a:rPr dirty="0" sz="1700" spc="-15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15">
                <a:solidFill>
                  <a:srgbClr val="007F00"/>
                </a:solidFill>
                <a:latin typeface="Trebuchet MS"/>
                <a:cs typeface="Trebuchet MS"/>
              </a:rPr>
              <a:t>prev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rebuchet MS"/>
              <a:cs typeface="Trebuchet MS"/>
            </a:endParaRPr>
          </a:p>
          <a:p>
            <a:pPr marL="541020">
              <a:lnSpc>
                <a:spcPct val="100000"/>
              </a:lnSpc>
              <a:tabLst>
                <a:tab pos="756920" algn="l"/>
                <a:tab pos="972819" algn="l"/>
                <a:tab pos="1188720" algn="l"/>
                <a:tab pos="1404620" algn="l"/>
                <a:tab pos="1621155" algn="l"/>
                <a:tab pos="1837055" algn="l"/>
                <a:tab pos="2052955" algn="l"/>
                <a:tab pos="2268855" algn="l"/>
                <a:tab pos="2484755" algn="l"/>
              </a:tabLst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0	1	2	3	4	5	6	7	8	9 10 11 12 13</a:t>
            </a:r>
            <a:r>
              <a:rPr dirty="0" sz="1400" spc="-31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14</a:t>
            </a:r>
            <a:endParaRPr sz="1400">
              <a:latin typeface="Trebuchet MS"/>
              <a:cs typeface="Trebuchet MS"/>
            </a:endParaRPr>
          </a:p>
          <a:p>
            <a:pPr marL="215900">
              <a:lnSpc>
                <a:spcPct val="100000"/>
              </a:lnSpc>
              <a:spcBef>
                <a:spcPts val="220"/>
              </a:spcBef>
            </a:pPr>
            <a:r>
              <a:rPr dirty="0" sz="1400" spc="20" i="1">
                <a:latin typeface="LM Sans 12"/>
                <a:cs typeface="LM Sans 12"/>
              </a:rPr>
              <a:t>A</a:t>
            </a: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</a:pP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LM Sans 12"/>
              <a:cs typeface="LM Sans 12"/>
            </a:endParaRPr>
          </a:p>
          <a:p>
            <a:pPr marL="187325">
              <a:lnSpc>
                <a:spcPct val="100000"/>
              </a:lnSpc>
              <a:spcBef>
                <a:spcPts val="5"/>
              </a:spcBef>
            </a:pPr>
            <a:r>
              <a:rPr dirty="0" sz="1400" spc="20" i="1">
                <a:latin typeface="LM Sans 12"/>
                <a:cs typeface="LM Sans 12"/>
              </a:rPr>
              <a:t>T</a:t>
            </a:r>
            <a:endParaRPr sz="1400">
              <a:latin typeface="LM Sans 12"/>
              <a:cs typeface="LM Sans 12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5903" y="58134"/>
            <a:ext cx="219710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0">
                <a:solidFill>
                  <a:srgbClr val="3333B2"/>
                </a:solidFill>
              </a:rPr>
              <a:t>Reconstructing</a:t>
            </a:r>
            <a:r>
              <a:rPr dirty="0" sz="2050" spc="-40">
                <a:solidFill>
                  <a:srgbClr val="3333B2"/>
                </a:solidFill>
              </a:rPr>
              <a:t> </a:t>
            </a:r>
            <a:r>
              <a:rPr dirty="0" sz="2050" spc="-90">
                <a:solidFill>
                  <a:srgbClr val="3333B2"/>
                </a:solidFill>
              </a:rPr>
              <a:t>Again</a:t>
            </a:r>
            <a:endParaRPr sz="2050"/>
          </a:p>
        </p:txBody>
      </p:sp>
      <p:grpSp>
        <p:nvGrpSpPr>
          <p:cNvPr id="3" name="object 3"/>
          <p:cNvGrpSpPr/>
          <p:nvPr/>
        </p:nvGrpSpPr>
        <p:grpSpPr>
          <a:xfrm>
            <a:off x="300774" y="759523"/>
            <a:ext cx="4006850" cy="2141220"/>
            <a:chOff x="300774" y="759523"/>
            <a:chExt cx="4006850" cy="2141220"/>
          </a:xfrm>
        </p:grpSpPr>
        <p:sp>
          <p:nvSpPr>
            <p:cNvPr id="4" name="object 4"/>
            <p:cNvSpPr/>
            <p:nvPr/>
          </p:nvSpPr>
          <p:spPr>
            <a:xfrm>
              <a:off x="300774" y="759523"/>
              <a:ext cx="4006850" cy="328930"/>
            </a:xfrm>
            <a:custGeom>
              <a:avLst/>
              <a:gdLst/>
              <a:ahLst/>
              <a:cxnLst/>
              <a:rect l="l" t="t" r="r" b="b"/>
              <a:pathLst>
                <a:path w="4006850" h="328930">
                  <a:moveTo>
                    <a:pt x="0" y="328422"/>
                  </a:moveTo>
                  <a:lnTo>
                    <a:pt x="4006443" y="328422"/>
                  </a:lnTo>
                  <a:lnTo>
                    <a:pt x="4006443" y="0"/>
                  </a:lnTo>
                  <a:lnTo>
                    <a:pt x="0" y="0"/>
                  </a:lnTo>
                  <a:lnTo>
                    <a:pt x="0" y="328422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0774" y="1087945"/>
              <a:ext cx="4006850" cy="1812925"/>
            </a:xfrm>
            <a:custGeom>
              <a:avLst/>
              <a:gdLst/>
              <a:ahLst/>
              <a:cxnLst/>
              <a:rect l="l" t="t" r="r" b="b"/>
              <a:pathLst>
                <a:path w="4006850" h="1812925">
                  <a:moveTo>
                    <a:pt x="4006443" y="0"/>
                  </a:moveTo>
                  <a:lnTo>
                    <a:pt x="0" y="0"/>
                  </a:lnTo>
                  <a:lnTo>
                    <a:pt x="0" y="1812607"/>
                  </a:lnTo>
                  <a:lnTo>
                    <a:pt x="4006443" y="1812607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14912" y="1585894"/>
          <a:ext cx="3267075" cy="33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107950"/>
                <a:gridCol w="107950"/>
                <a:gridCol w="215900"/>
                <a:gridCol w="107950"/>
                <a:gridCol w="107950"/>
                <a:gridCol w="215900"/>
                <a:gridCol w="215900"/>
                <a:gridCol w="215900"/>
                <a:gridCol w="215900"/>
                <a:gridCol w="107950"/>
                <a:gridCol w="107950"/>
                <a:gridCol w="215900"/>
                <a:gridCol w="215900"/>
                <a:gridCol w="107950"/>
                <a:gridCol w="10795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98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14912" y="2305882"/>
          <a:ext cx="3267075" cy="33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215900"/>
                <a:gridCol w="107950"/>
                <a:gridCol w="107950"/>
                <a:gridCol w="215900"/>
                <a:gridCol w="107950"/>
                <a:gridCol w="107950"/>
                <a:gridCol w="215900"/>
                <a:gridCol w="215900"/>
                <a:gridCol w="215900"/>
                <a:gridCol w="215900"/>
                <a:gridCol w="107950"/>
                <a:gridCol w="107950"/>
                <a:gridCol w="215900"/>
                <a:gridCol w="215900"/>
                <a:gridCol w="107950"/>
                <a:gridCol w="10795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989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47294" y="743783"/>
            <a:ext cx="3708400" cy="17957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Reconstructing without</a:t>
            </a:r>
            <a:r>
              <a:rPr dirty="0" sz="1700" spc="-15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15">
                <a:solidFill>
                  <a:srgbClr val="007F00"/>
                </a:solidFill>
                <a:latin typeface="Trebuchet MS"/>
                <a:cs typeface="Trebuchet MS"/>
              </a:rPr>
              <a:t>prev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rebuchet MS"/>
              <a:cs typeface="Trebuchet MS"/>
            </a:endParaRPr>
          </a:p>
          <a:p>
            <a:pPr marL="541020">
              <a:lnSpc>
                <a:spcPct val="100000"/>
              </a:lnSpc>
              <a:tabLst>
                <a:tab pos="756920" algn="l"/>
                <a:tab pos="972819" algn="l"/>
                <a:tab pos="1188720" algn="l"/>
                <a:tab pos="1404620" algn="l"/>
                <a:tab pos="1621155" algn="l"/>
                <a:tab pos="1837055" algn="l"/>
                <a:tab pos="2052955" algn="l"/>
                <a:tab pos="2268855" algn="l"/>
                <a:tab pos="2484755" algn="l"/>
              </a:tabLst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0	1	2	3	4	5	6	7	8	9 10 11 12 13</a:t>
            </a:r>
            <a:r>
              <a:rPr dirty="0" sz="1400" spc="-31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14</a:t>
            </a:r>
            <a:endParaRPr sz="1400">
              <a:latin typeface="Trebuchet MS"/>
              <a:cs typeface="Trebuchet MS"/>
            </a:endParaRPr>
          </a:p>
          <a:p>
            <a:pPr marL="215900">
              <a:lnSpc>
                <a:spcPct val="100000"/>
              </a:lnSpc>
              <a:spcBef>
                <a:spcPts val="220"/>
              </a:spcBef>
            </a:pPr>
            <a:r>
              <a:rPr dirty="0" sz="1400" spc="20" i="1">
                <a:latin typeface="LM Sans 12"/>
                <a:cs typeface="LM Sans 12"/>
              </a:rPr>
              <a:t>A</a:t>
            </a: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</a:pP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LM Sans 12"/>
              <a:cs typeface="LM Sans 12"/>
            </a:endParaRPr>
          </a:p>
          <a:p>
            <a:pPr marL="187325">
              <a:lnSpc>
                <a:spcPct val="100000"/>
              </a:lnSpc>
              <a:spcBef>
                <a:spcPts val="5"/>
              </a:spcBef>
            </a:pPr>
            <a:r>
              <a:rPr dirty="0" sz="1400" spc="20" i="1">
                <a:latin typeface="LM Sans 12"/>
                <a:cs typeface="LM Sans 12"/>
              </a:rPr>
              <a:t>T</a:t>
            </a:r>
            <a:endParaRPr sz="1400">
              <a:latin typeface="LM Sans 12"/>
              <a:cs typeface="LM Sans 12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5903" y="58134"/>
            <a:ext cx="219710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0">
                <a:solidFill>
                  <a:srgbClr val="3333B2"/>
                </a:solidFill>
              </a:rPr>
              <a:t>Reconstructing</a:t>
            </a:r>
            <a:r>
              <a:rPr dirty="0" sz="2050" spc="-40">
                <a:solidFill>
                  <a:srgbClr val="3333B2"/>
                </a:solidFill>
              </a:rPr>
              <a:t> </a:t>
            </a:r>
            <a:r>
              <a:rPr dirty="0" sz="2050" spc="-90">
                <a:solidFill>
                  <a:srgbClr val="3333B2"/>
                </a:solidFill>
              </a:rPr>
              <a:t>Again</a:t>
            </a:r>
            <a:endParaRPr sz="2050"/>
          </a:p>
        </p:txBody>
      </p:sp>
      <p:grpSp>
        <p:nvGrpSpPr>
          <p:cNvPr id="3" name="object 3"/>
          <p:cNvGrpSpPr/>
          <p:nvPr/>
        </p:nvGrpSpPr>
        <p:grpSpPr>
          <a:xfrm>
            <a:off x="300774" y="759523"/>
            <a:ext cx="4006850" cy="2141220"/>
            <a:chOff x="300774" y="759523"/>
            <a:chExt cx="4006850" cy="2141220"/>
          </a:xfrm>
        </p:grpSpPr>
        <p:sp>
          <p:nvSpPr>
            <p:cNvPr id="4" name="object 4"/>
            <p:cNvSpPr/>
            <p:nvPr/>
          </p:nvSpPr>
          <p:spPr>
            <a:xfrm>
              <a:off x="300774" y="759523"/>
              <a:ext cx="4006850" cy="328930"/>
            </a:xfrm>
            <a:custGeom>
              <a:avLst/>
              <a:gdLst/>
              <a:ahLst/>
              <a:cxnLst/>
              <a:rect l="l" t="t" r="r" b="b"/>
              <a:pathLst>
                <a:path w="4006850" h="328930">
                  <a:moveTo>
                    <a:pt x="0" y="328422"/>
                  </a:moveTo>
                  <a:lnTo>
                    <a:pt x="4006443" y="328422"/>
                  </a:lnTo>
                  <a:lnTo>
                    <a:pt x="4006443" y="0"/>
                  </a:lnTo>
                  <a:lnTo>
                    <a:pt x="0" y="0"/>
                  </a:lnTo>
                  <a:lnTo>
                    <a:pt x="0" y="328422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0774" y="1087945"/>
              <a:ext cx="4006850" cy="1812925"/>
            </a:xfrm>
            <a:custGeom>
              <a:avLst/>
              <a:gdLst/>
              <a:ahLst/>
              <a:cxnLst/>
              <a:rect l="l" t="t" r="r" b="b"/>
              <a:pathLst>
                <a:path w="4006850" h="1812925">
                  <a:moveTo>
                    <a:pt x="4006443" y="0"/>
                  </a:moveTo>
                  <a:lnTo>
                    <a:pt x="0" y="0"/>
                  </a:lnTo>
                  <a:lnTo>
                    <a:pt x="0" y="1812607"/>
                  </a:lnTo>
                  <a:lnTo>
                    <a:pt x="4006443" y="1812607"/>
                  </a:lnTo>
                  <a:lnTo>
                    <a:pt x="4006443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14912" y="1585894"/>
          <a:ext cx="3267075" cy="33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107950"/>
                <a:gridCol w="107950"/>
                <a:gridCol w="107950"/>
                <a:gridCol w="107950"/>
                <a:gridCol w="215900"/>
                <a:gridCol w="107950"/>
                <a:gridCol w="107950"/>
                <a:gridCol w="215900"/>
                <a:gridCol w="215900"/>
                <a:gridCol w="215900"/>
                <a:gridCol w="215900"/>
                <a:gridCol w="107950"/>
                <a:gridCol w="107950"/>
                <a:gridCol w="215900"/>
                <a:gridCol w="215900"/>
                <a:gridCol w="107950"/>
                <a:gridCol w="10795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98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14912" y="2305882"/>
          <a:ext cx="3267075" cy="33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15900"/>
                <a:gridCol w="107950"/>
                <a:gridCol w="107950"/>
                <a:gridCol w="107950"/>
                <a:gridCol w="107950"/>
                <a:gridCol w="215900"/>
                <a:gridCol w="107950"/>
                <a:gridCol w="107950"/>
                <a:gridCol w="215900"/>
                <a:gridCol w="215900"/>
                <a:gridCol w="215900"/>
                <a:gridCol w="215900"/>
                <a:gridCol w="107950"/>
                <a:gridCol w="107950"/>
                <a:gridCol w="215900"/>
                <a:gridCol w="215900"/>
                <a:gridCol w="107950"/>
                <a:gridCol w="107950"/>
                <a:gridCol w="215900"/>
              </a:tblGrid>
              <a:tr h="216002"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</a:tr>
              <a:tr h="989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5F2E5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47294" y="743783"/>
            <a:ext cx="3708400" cy="17957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solidFill>
                  <a:srgbClr val="007F00"/>
                </a:solidFill>
                <a:latin typeface="LM Sans 17"/>
                <a:cs typeface="LM Sans 17"/>
              </a:rPr>
              <a:t>Reconstructing without</a:t>
            </a:r>
            <a:r>
              <a:rPr dirty="0" sz="1700" spc="-15">
                <a:solidFill>
                  <a:srgbClr val="007F00"/>
                </a:solidFill>
                <a:latin typeface="LM Sans 17"/>
                <a:cs typeface="LM Sans 17"/>
              </a:rPr>
              <a:t> </a:t>
            </a:r>
            <a:r>
              <a:rPr dirty="0" sz="1700" spc="15">
                <a:solidFill>
                  <a:srgbClr val="007F00"/>
                </a:solidFill>
                <a:latin typeface="Trebuchet MS"/>
                <a:cs typeface="Trebuchet MS"/>
              </a:rPr>
              <a:t>prev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rebuchet MS"/>
              <a:cs typeface="Trebuchet MS"/>
            </a:endParaRPr>
          </a:p>
          <a:p>
            <a:pPr marL="541020">
              <a:lnSpc>
                <a:spcPct val="100000"/>
              </a:lnSpc>
              <a:tabLst>
                <a:tab pos="756920" algn="l"/>
                <a:tab pos="972819" algn="l"/>
                <a:tab pos="1188720" algn="l"/>
                <a:tab pos="1404620" algn="l"/>
                <a:tab pos="1621155" algn="l"/>
                <a:tab pos="1837055" algn="l"/>
                <a:tab pos="2052955" algn="l"/>
                <a:tab pos="2268855" algn="l"/>
                <a:tab pos="2484755" algn="l"/>
              </a:tabLst>
            </a:pP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0	1	2	3	4	5	6	7	8	9 10 11 12 13</a:t>
            </a:r>
            <a:r>
              <a:rPr dirty="0" sz="1400" spc="-315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6EB8"/>
                </a:solidFill>
                <a:latin typeface="Trebuchet MS"/>
                <a:cs typeface="Trebuchet MS"/>
              </a:rPr>
              <a:t>14</a:t>
            </a:r>
            <a:endParaRPr sz="1400">
              <a:latin typeface="Trebuchet MS"/>
              <a:cs typeface="Trebuchet MS"/>
            </a:endParaRPr>
          </a:p>
          <a:p>
            <a:pPr marL="215900">
              <a:lnSpc>
                <a:spcPct val="100000"/>
              </a:lnSpc>
              <a:spcBef>
                <a:spcPts val="220"/>
              </a:spcBef>
            </a:pPr>
            <a:r>
              <a:rPr dirty="0" sz="1400" spc="20" i="1">
                <a:latin typeface="LM Sans 12"/>
                <a:cs typeface="LM Sans 12"/>
              </a:rPr>
              <a:t>A</a:t>
            </a: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</a:pP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LM Sans 12"/>
              <a:cs typeface="LM Sans 12"/>
            </a:endParaRPr>
          </a:p>
          <a:p>
            <a:pPr marL="187325">
              <a:lnSpc>
                <a:spcPct val="100000"/>
              </a:lnSpc>
              <a:spcBef>
                <a:spcPts val="5"/>
              </a:spcBef>
            </a:pPr>
            <a:r>
              <a:rPr dirty="0" sz="1400" spc="20" i="1">
                <a:latin typeface="LM Sans 12"/>
                <a:cs typeface="LM Sans 12"/>
              </a:rPr>
              <a:t>T</a:t>
            </a:r>
            <a:endParaRPr sz="1400">
              <a:latin typeface="LM Sans 12"/>
              <a:cs typeface="LM Sans 12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100" y="2668"/>
            <a:ext cx="3473450" cy="1298575"/>
          </a:xfrm>
          <a:prstGeom prst="rect"/>
        </p:spPr>
        <p:txBody>
          <a:bodyPr wrap="square" lIns="0" tIns="69850" rIns="0" bIns="0" rtlCol="0" vert="horz">
            <a:spAutoFit/>
          </a:bodyPr>
          <a:lstStyle/>
          <a:p>
            <a:pPr marL="1125220">
              <a:lnSpc>
                <a:spcPct val="100000"/>
              </a:lnSpc>
              <a:spcBef>
                <a:spcPts val="550"/>
              </a:spcBef>
            </a:pPr>
            <a:r>
              <a:rPr dirty="0" sz="2050" spc="-135">
                <a:solidFill>
                  <a:srgbClr val="3333B2"/>
                </a:solidFill>
              </a:rPr>
              <a:t>Summary</a:t>
            </a:r>
            <a:endParaRPr sz="2050"/>
          </a:p>
          <a:p>
            <a:pPr marL="12700" marR="5080">
              <a:lnSpc>
                <a:spcPct val="100800"/>
              </a:lnSpc>
              <a:spcBef>
                <a:spcPts val="330"/>
              </a:spcBef>
            </a:pPr>
            <a:r>
              <a:rPr dirty="0" spc="-60">
                <a:solidFill>
                  <a:srgbClr val="000000"/>
                </a:solidFill>
              </a:rPr>
              <a:t>Optimal </a:t>
            </a:r>
            <a:r>
              <a:rPr dirty="0" spc="-80">
                <a:solidFill>
                  <a:srgbClr val="000000"/>
                </a:solidFill>
              </a:rPr>
              <a:t>substructure </a:t>
            </a:r>
            <a:r>
              <a:rPr dirty="0" spc="-95">
                <a:solidFill>
                  <a:srgbClr val="000000"/>
                </a:solidFill>
              </a:rPr>
              <a:t>property: </a:t>
            </a:r>
            <a:r>
              <a:rPr dirty="0" spc="-70">
                <a:solidFill>
                  <a:srgbClr val="000000"/>
                </a:solidFill>
              </a:rPr>
              <a:t>any </a:t>
            </a:r>
            <a:r>
              <a:rPr dirty="0" spc="-105">
                <a:solidFill>
                  <a:srgbClr val="000000"/>
                </a:solidFill>
              </a:rPr>
              <a:t>prefix </a:t>
            </a:r>
            <a:r>
              <a:rPr dirty="0" spc="-85">
                <a:solidFill>
                  <a:srgbClr val="000000"/>
                </a:solidFill>
              </a:rPr>
              <a:t>of </a:t>
            </a:r>
            <a:r>
              <a:rPr dirty="0" spc="-75">
                <a:solidFill>
                  <a:srgbClr val="000000"/>
                </a:solidFill>
              </a:rPr>
              <a:t>an  optimal </a:t>
            </a:r>
            <a:r>
              <a:rPr dirty="0" spc="-80">
                <a:solidFill>
                  <a:srgbClr val="000000"/>
                </a:solidFill>
              </a:rPr>
              <a:t>increasing </a:t>
            </a:r>
            <a:r>
              <a:rPr dirty="0" spc="-90">
                <a:solidFill>
                  <a:srgbClr val="000000"/>
                </a:solidFill>
              </a:rPr>
              <a:t>subsequence </a:t>
            </a:r>
            <a:r>
              <a:rPr dirty="0" spc="-65">
                <a:solidFill>
                  <a:srgbClr val="000000"/>
                </a:solidFill>
              </a:rPr>
              <a:t>must </a:t>
            </a:r>
            <a:r>
              <a:rPr dirty="0" spc="-100">
                <a:solidFill>
                  <a:srgbClr val="000000"/>
                </a:solidFill>
              </a:rPr>
              <a:t>be </a:t>
            </a:r>
            <a:r>
              <a:rPr dirty="0" spc="-80">
                <a:solidFill>
                  <a:srgbClr val="000000"/>
                </a:solidFill>
              </a:rPr>
              <a:t>a  </a:t>
            </a:r>
            <a:r>
              <a:rPr dirty="0" spc="-75">
                <a:solidFill>
                  <a:srgbClr val="000000"/>
                </a:solidFill>
              </a:rPr>
              <a:t>longest increasing </a:t>
            </a:r>
            <a:r>
              <a:rPr dirty="0" spc="-90">
                <a:solidFill>
                  <a:srgbClr val="000000"/>
                </a:solidFill>
              </a:rPr>
              <a:t>subsequence </a:t>
            </a:r>
            <a:r>
              <a:rPr dirty="0" spc="-75">
                <a:solidFill>
                  <a:srgbClr val="000000"/>
                </a:solidFill>
              </a:rPr>
              <a:t>ending at </a:t>
            </a:r>
            <a:r>
              <a:rPr dirty="0" spc="-60">
                <a:solidFill>
                  <a:srgbClr val="000000"/>
                </a:solidFill>
              </a:rPr>
              <a:t>this  </a:t>
            </a:r>
            <a:r>
              <a:rPr dirty="0" spc="-85">
                <a:solidFill>
                  <a:srgbClr val="000000"/>
                </a:solidFill>
              </a:rPr>
              <a:t>particular</a:t>
            </a:r>
            <a:r>
              <a:rPr dirty="0" spc="25">
                <a:solidFill>
                  <a:srgbClr val="000000"/>
                </a:solidFill>
              </a:rPr>
              <a:t> </a:t>
            </a:r>
            <a:r>
              <a:rPr dirty="0" spc="-110">
                <a:solidFill>
                  <a:srgbClr val="000000"/>
                </a:solidFill>
              </a:rPr>
              <a:t>element</a:t>
            </a:r>
          </a:p>
        </p:txBody>
      </p:sp>
      <p:sp>
        <p:nvSpPr>
          <p:cNvPr id="3" name="object 3"/>
          <p:cNvSpPr/>
          <p:nvPr/>
        </p:nvSpPr>
        <p:spPr>
          <a:xfrm>
            <a:off x="548640" y="52748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722" y="58134"/>
            <a:ext cx="97536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5">
                <a:solidFill>
                  <a:srgbClr val="3333B2"/>
                </a:solidFill>
              </a:rPr>
              <a:t>Summ</a:t>
            </a:r>
            <a:r>
              <a:rPr dirty="0" sz="2050" spc="-155">
                <a:solidFill>
                  <a:srgbClr val="3333B2"/>
                </a:solidFill>
              </a:rPr>
              <a:t>a</a:t>
            </a:r>
            <a:r>
              <a:rPr dirty="0" sz="2050" spc="-140">
                <a:solidFill>
                  <a:srgbClr val="3333B2"/>
                </a:solidFill>
              </a:rPr>
              <a:t>ry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52748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411541"/>
            <a:ext cx="3539490" cy="13195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71120">
              <a:lnSpc>
                <a:spcPct val="100800"/>
              </a:lnSpc>
              <a:spcBef>
                <a:spcPts val="120"/>
              </a:spcBef>
            </a:pPr>
            <a:r>
              <a:rPr dirty="0" sz="1400" spc="-60">
                <a:latin typeface="Trebuchet MS"/>
                <a:cs typeface="Trebuchet MS"/>
              </a:rPr>
              <a:t>Optimal </a:t>
            </a:r>
            <a:r>
              <a:rPr dirty="0" sz="1400" spc="-80">
                <a:latin typeface="Trebuchet MS"/>
                <a:cs typeface="Trebuchet MS"/>
              </a:rPr>
              <a:t>substructure </a:t>
            </a:r>
            <a:r>
              <a:rPr dirty="0" sz="1400" spc="-95">
                <a:latin typeface="Trebuchet MS"/>
                <a:cs typeface="Trebuchet MS"/>
              </a:rPr>
              <a:t>property: </a:t>
            </a:r>
            <a:r>
              <a:rPr dirty="0" sz="1400" spc="-70">
                <a:latin typeface="Trebuchet MS"/>
                <a:cs typeface="Trebuchet MS"/>
              </a:rPr>
              <a:t>any </a:t>
            </a:r>
            <a:r>
              <a:rPr dirty="0" sz="1400" spc="-105">
                <a:latin typeface="Trebuchet MS"/>
                <a:cs typeface="Trebuchet MS"/>
              </a:rPr>
              <a:t>prefix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75">
                <a:latin typeface="Trebuchet MS"/>
                <a:cs typeface="Trebuchet MS"/>
              </a:rPr>
              <a:t>an  optimal </a:t>
            </a:r>
            <a:r>
              <a:rPr dirty="0" sz="1400" spc="-80">
                <a:latin typeface="Trebuchet MS"/>
                <a:cs typeface="Trebuchet MS"/>
              </a:rPr>
              <a:t>increasing </a:t>
            </a:r>
            <a:r>
              <a:rPr dirty="0" sz="1400" spc="-90">
                <a:latin typeface="Trebuchet MS"/>
                <a:cs typeface="Trebuchet MS"/>
              </a:rPr>
              <a:t>subsequence </a:t>
            </a:r>
            <a:r>
              <a:rPr dirty="0" sz="1400" spc="-65">
                <a:latin typeface="Trebuchet MS"/>
                <a:cs typeface="Trebuchet MS"/>
              </a:rPr>
              <a:t>must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80">
                <a:latin typeface="Trebuchet MS"/>
                <a:cs typeface="Trebuchet MS"/>
              </a:rPr>
              <a:t>a  </a:t>
            </a:r>
            <a:r>
              <a:rPr dirty="0" sz="1400" spc="-75">
                <a:latin typeface="Trebuchet MS"/>
                <a:cs typeface="Trebuchet MS"/>
              </a:rPr>
              <a:t>longest increasing </a:t>
            </a:r>
            <a:r>
              <a:rPr dirty="0" sz="1400" spc="-90">
                <a:latin typeface="Trebuchet MS"/>
                <a:cs typeface="Trebuchet MS"/>
              </a:rPr>
              <a:t>subsequence </a:t>
            </a:r>
            <a:r>
              <a:rPr dirty="0" sz="1400" spc="-75">
                <a:latin typeface="Trebuchet MS"/>
                <a:cs typeface="Trebuchet MS"/>
              </a:rPr>
              <a:t>ending at </a:t>
            </a:r>
            <a:r>
              <a:rPr dirty="0" sz="1400" spc="-60">
                <a:latin typeface="Trebuchet MS"/>
                <a:cs typeface="Trebuchet MS"/>
              </a:rPr>
              <a:t>this  </a:t>
            </a:r>
            <a:r>
              <a:rPr dirty="0" sz="1400" spc="-85">
                <a:latin typeface="Trebuchet MS"/>
                <a:cs typeface="Trebuchet MS"/>
              </a:rPr>
              <a:t>particular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110">
                <a:latin typeface="Trebuchet MS"/>
                <a:cs typeface="Trebuchet MS"/>
              </a:rPr>
              <a:t>element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800"/>
              </a:lnSpc>
            </a:pPr>
            <a:r>
              <a:rPr dirty="0" sz="1400" spc="-80">
                <a:latin typeface="Trebuchet MS"/>
                <a:cs typeface="Trebuchet MS"/>
              </a:rPr>
              <a:t>Subproblem: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length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75">
                <a:latin typeface="Trebuchet MS"/>
                <a:cs typeface="Trebuchet MS"/>
              </a:rPr>
              <a:t>an optimal increasing  </a:t>
            </a:r>
            <a:r>
              <a:rPr dirty="0" sz="1400" spc="-90">
                <a:latin typeface="Trebuchet MS"/>
                <a:cs typeface="Trebuchet MS"/>
              </a:rPr>
              <a:t>subsequence </a:t>
            </a:r>
            <a:r>
              <a:rPr dirty="0" sz="1400" spc="-75">
                <a:latin typeface="Trebuchet MS"/>
                <a:cs typeface="Trebuchet MS"/>
              </a:rPr>
              <a:t>ending at 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-65">
                <a:latin typeface="Trebuchet MS"/>
                <a:cs typeface="Trebuchet MS"/>
              </a:rPr>
              <a:t>-th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110">
                <a:latin typeface="Trebuchet MS"/>
                <a:cs typeface="Trebuchet MS"/>
              </a:rPr>
              <a:t>element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38785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722" y="58134"/>
            <a:ext cx="97536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5">
                <a:solidFill>
                  <a:srgbClr val="3333B2"/>
                </a:solidFill>
              </a:rPr>
              <a:t>Summ</a:t>
            </a:r>
            <a:r>
              <a:rPr dirty="0" sz="2050" spc="-155">
                <a:solidFill>
                  <a:srgbClr val="3333B2"/>
                </a:solidFill>
              </a:rPr>
              <a:t>a</a:t>
            </a:r>
            <a:r>
              <a:rPr dirty="0" sz="2050" spc="-140">
                <a:solidFill>
                  <a:srgbClr val="3333B2"/>
                </a:solidFill>
              </a:rPr>
              <a:t>ry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52748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411541"/>
            <a:ext cx="3557904" cy="19653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89535">
              <a:lnSpc>
                <a:spcPct val="100800"/>
              </a:lnSpc>
              <a:spcBef>
                <a:spcPts val="120"/>
              </a:spcBef>
            </a:pPr>
            <a:r>
              <a:rPr dirty="0" sz="1400" spc="-60">
                <a:latin typeface="Trebuchet MS"/>
                <a:cs typeface="Trebuchet MS"/>
              </a:rPr>
              <a:t>Optimal </a:t>
            </a:r>
            <a:r>
              <a:rPr dirty="0" sz="1400" spc="-80">
                <a:latin typeface="Trebuchet MS"/>
                <a:cs typeface="Trebuchet MS"/>
              </a:rPr>
              <a:t>substructure </a:t>
            </a:r>
            <a:r>
              <a:rPr dirty="0" sz="1400" spc="-95">
                <a:latin typeface="Trebuchet MS"/>
                <a:cs typeface="Trebuchet MS"/>
              </a:rPr>
              <a:t>property: </a:t>
            </a:r>
            <a:r>
              <a:rPr dirty="0" sz="1400" spc="-70">
                <a:latin typeface="Trebuchet MS"/>
                <a:cs typeface="Trebuchet MS"/>
              </a:rPr>
              <a:t>any </a:t>
            </a:r>
            <a:r>
              <a:rPr dirty="0" sz="1400" spc="-105">
                <a:latin typeface="Trebuchet MS"/>
                <a:cs typeface="Trebuchet MS"/>
              </a:rPr>
              <a:t>prefix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75">
                <a:latin typeface="Trebuchet MS"/>
                <a:cs typeface="Trebuchet MS"/>
              </a:rPr>
              <a:t>an  optimal </a:t>
            </a:r>
            <a:r>
              <a:rPr dirty="0" sz="1400" spc="-80">
                <a:latin typeface="Trebuchet MS"/>
                <a:cs typeface="Trebuchet MS"/>
              </a:rPr>
              <a:t>increasing </a:t>
            </a:r>
            <a:r>
              <a:rPr dirty="0" sz="1400" spc="-90">
                <a:latin typeface="Trebuchet MS"/>
                <a:cs typeface="Trebuchet MS"/>
              </a:rPr>
              <a:t>subsequence </a:t>
            </a:r>
            <a:r>
              <a:rPr dirty="0" sz="1400" spc="-65">
                <a:latin typeface="Trebuchet MS"/>
                <a:cs typeface="Trebuchet MS"/>
              </a:rPr>
              <a:t>must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80">
                <a:latin typeface="Trebuchet MS"/>
                <a:cs typeface="Trebuchet MS"/>
              </a:rPr>
              <a:t>a  </a:t>
            </a:r>
            <a:r>
              <a:rPr dirty="0" sz="1400" spc="-75">
                <a:latin typeface="Trebuchet MS"/>
                <a:cs typeface="Trebuchet MS"/>
              </a:rPr>
              <a:t>longest increasing </a:t>
            </a:r>
            <a:r>
              <a:rPr dirty="0" sz="1400" spc="-90">
                <a:latin typeface="Trebuchet MS"/>
                <a:cs typeface="Trebuchet MS"/>
              </a:rPr>
              <a:t>subsequence </a:t>
            </a:r>
            <a:r>
              <a:rPr dirty="0" sz="1400" spc="-75">
                <a:latin typeface="Trebuchet MS"/>
                <a:cs typeface="Trebuchet MS"/>
              </a:rPr>
              <a:t>ending at </a:t>
            </a:r>
            <a:r>
              <a:rPr dirty="0" sz="1400" spc="-60">
                <a:latin typeface="Trebuchet MS"/>
                <a:cs typeface="Trebuchet MS"/>
              </a:rPr>
              <a:t>this  </a:t>
            </a:r>
            <a:r>
              <a:rPr dirty="0" sz="1400" spc="-85">
                <a:latin typeface="Trebuchet MS"/>
                <a:cs typeface="Trebuchet MS"/>
              </a:rPr>
              <a:t>particular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110">
                <a:latin typeface="Trebuchet MS"/>
                <a:cs typeface="Trebuchet MS"/>
              </a:rPr>
              <a:t>element</a:t>
            </a:r>
            <a:endParaRPr sz="1400">
              <a:latin typeface="Trebuchet MS"/>
              <a:cs typeface="Trebuchet MS"/>
            </a:endParaRPr>
          </a:p>
          <a:p>
            <a:pPr marL="12700" marR="22860">
              <a:lnSpc>
                <a:spcPct val="100800"/>
              </a:lnSpc>
            </a:pPr>
            <a:r>
              <a:rPr dirty="0" sz="1400" spc="-80">
                <a:latin typeface="Trebuchet MS"/>
                <a:cs typeface="Trebuchet MS"/>
              </a:rPr>
              <a:t>Subproblem: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length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75">
                <a:latin typeface="Trebuchet MS"/>
                <a:cs typeface="Trebuchet MS"/>
              </a:rPr>
              <a:t>an optimal increasing  </a:t>
            </a:r>
            <a:r>
              <a:rPr dirty="0" sz="1400" spc="-90">
                <a:latin typeface="Trebuchet MS"/>
                <a:cs typeface="Trebuchet MS"/>
              </a:rPr>
              <a:t>subsequence </a:t>
            </a:r>
            <a:r>
              <a:rPr dirty="0" sz="1400" spc="-75">
                <a:latin typeface="Trebuchet MS"/>
                <a:cs typeface="Trebuchet MS"/>
              </a:rPr>
              <a:t>ending at 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-65">
                <a:latin typeface="Trebuchet MS"/>
                <a:cs typeface="Trebuchet MS"/>
              </a:rPr>
              <a:t>-th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110">
                <a:latin typeface="Trebuchet MS"/>
                <a:cs typeface="Trebuchet MS"/>
              </a:rPr>
              <a:t>element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800"/>
              </a:lnSpc>
            </a:pPr>
            <a:r>
              <a:rPr dirty="0" sz="1400" spc="85">
                <a:latin typeface="Trebuchet MS"/>
                <a:cs typeface="Trebuchet MS"/>
              </a:rPr>
              <a:t>A </a:t>
            </a:r>
            <a:r>
              <a:rPr dirty="0" sz="1400" spc="-100">
                <a:latin typeface="Trebuchet MS"/>
                <a:cs typeface="Trebuchet MS"/>
              </a:rPr>
              <a:t>recurrence </a:t>
            </a:r>
            <a:r>
              <a:rPr dirty="0" sz="1400" spc="-85">
                <a:latin typeface="Trebuchet MS"/>
                <a:cs typeface="Trebuchet MS"/>
              </a:rPr>
              <a:t>relation </a:t>
            </a:r>
            <a:r>
              <a:rPr dirty="0" sz="1400" spc="-100">
                <a:latin typeface="Trebuchet MS"/>
                <a:cs typeface="Trebuchet MS"/>
              </a:rPr>
              <a:t>for </a:t>
            </a:r>
            <a:r>
              <a:rPr dirty="0" sz="1400" spc="-80">
                <a:latin typeface="Trebuchet MS"/>
                <a:cs typeface="Trebuchet MS"/>
              </a:rPr>
              <a:t>subproblems </a:t>
            </a:r>
            <a:r>
              <a:rPr dirty="0" sz="1400" spc="-75">
                <a:latin typeface="Trebuchet MS"/>
                <a:cs typeface="Trebuchet MS"/>
              </a:rPr>
              <a:t>can </a:t>
            </a:r>
            <a:r>
              <a:rPr dirty="0" sz="1400" spc="-100">
                <a:latin typeface="Trebuchet MS"/>
                <a:cs typeface="Trebuchet MS"/>
              </a:rPr>
              <a:t>be  </a:t>
            </a:r>
            <a:r>
              <a:rPr dirty="0" sz="1400" spc="-90">
                <a:latin typeface="Trebuchet MS"/>
                <a:cs typeface="Trebuchet MS"/>
              </a:rPr>
              <a:t>immediately converted </a:t>
            </a:r>
            <a:r>
              <a:rPr dirty="0" sz="1400" spc="-70">
                <a:latin typeface="Trebuchet MS"/>
                <a:cs typeface="Trebuchet MS"/>
              </a:rPr>
              <a:t>into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90">
                <a:latin typeface="Trebuchet MS"/>
                <a:cs typeface="Trebuchet MS"/>
              </a:rPr>
              <a:t>recursive </a:t>
            </a:r>
            <a:r>
              <a:rPr dirty="0" sz="1400" spc="-75">
                <a:latin typeface="Trebuchet MS"/>
                <a:cs typeface="Trebuchet MS"/>
              </a:rPr>
              <a:t>algorithm  </a:t>
            </a:r>
            <a:r>
              <a:rPr dirty="0" sz="1400" spc="-80">
                <a:latin typeface="Trebuchet MS"/>
                <a:cs typeface="Trebuchet MS"/>
              </a:rPr>
              <a:t>with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memoization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38785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181804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722" y="58134"/>
            <a:ext cx="97536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5">
                <a:solidFill>
                  <a:srgbClr val="3333B2"/>
                </a:solidFill>
              </a:rPr>
              <a:t>Summ</a:t>
            </a:r>
            <a:r>
              <a:rPr dirty="0" sz="2050" spc="-155">
                <a:solidFill>
                  <a:srgbClr val="3333B2"/>
                </a:solidFill>
              </a:rPr>
              <a:t>a</a:t>
            </a:r>
            <a:r>
              <a:rPr dirty="0" sz="2050" spc="-140">
                <a:solidFill>
                  <a:srgbClr val="3333B2"/>
                </a:solidFill>
              </a:rPr>
              <a:t>ry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52748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411541"/>
            <a:ext cx="3557904" cy="239522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89535">
              <a:lnSpc>
                <a:spcPct val="100800"/>
              </a:lnSpc>
              <a:spcBef>
                <a:spcPts val="120"/>
              </a:spcBef>
            </a:pPr>
            <a:r>
              <a:rPr dirty="0" sz="1400" spc="-60">
                <a:latin typeface="Trebuchet MS"/>
                <a:cs typeface="Trebuchet MS"/>
              </a:rPr>
              <a:t>Optimal </a:t>
            </a:r>
            <a:r>
              <a:rPr dirty="0" sz="1400" spc="-80">
                <a:latin typeface="Trebuchet MS"/>
                <a:cs typeface="Trebuchet MS"/>
              </a:rPr>
              <a:t>substructure </a:t>
            </a:r>
            <a:r>
              <a:rPr dirty="0" sz="1400" spc="-95">
                <a:latin typeface="Trebuchet MS"/>
                <a:cs typeface="Trebuchet MS"/>
              </a:rPr>
              <a:t>property: </a:t>
            </a:r>
            <a:r>
              <a:rPr dirty="0" sz="1400" spc="-70">
                <a:latin typeface="Trebuchet MS"/>
                <a:cs typeface="Trebuchet MS"/>
              </a:rPr>
              <a:t>any </a:t>
            </a:r>
            <a:r>
              <a:rPr dirty="0" sz="1400" spc="-105">
                <a:latin typeface="Trebuchet MS"/>
                <a:cs typeface="Trebuchet MS"/>
              </a:rPr>
              <a:t>prefix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75">
                <a:latin typeface="Trebuchet MS"/>
                <a:cs typeface="Trebuchet MS"/>
              </a:rPr>
              <a:t>an  optimal </a:t>
            </a:r>
            <a:r>
              <a:rPr dirty="0" sz="1400" spc="-80">
                <a:latin typeface="Trebuchet MS"/>
                <a:cs typeface="Trebuchet MS"/>
              </a:rPr>
              <a:t>increasing </a:t>
            </a:r>
            <a:r>
              <a:rPr dirty="0" sz="1400" spc="-90">
                <a:latin typeface="Trebuchet MS"/>
                <a:cs typeface="Trebuchet MS"/>
              </a:rPr>
              <a:t>subsequence </a:t>
            </a:r>
            <a:r>
              <a:rPr dirty="0" sz="1400" spc="-65">
                <a:latin typeface="Trebuchet MS"/>
                <a:cs typeface="Trebuchet MS"/>
              </a:rPr>
              <a:t>must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80">
                <a:latin typeface="Trebuchet MS"/>
                <a:cs typeface="Trebuchet MS"/>
              </a:rPr>
              <a:t>a  </a:t>
            </a:r>
            <a:r>
              <a:rPr dirty="0" sz="1400" spc="-75">
                <a:latin typeface="Trebuchet MS"/>
                <a:cs typeface="Trebuchet MS"/>
              </a:rPr>
              <a:t>longest increasing </a:t>
            </a:r>
            <a:r>
              <a:rPr dirty="0" sz="1400" spc="-90">
                <a:latin typeface="Trebuchet MS"/>
                <a:cs typeface="Trebuchet MS"/>
              </a:rPr>
              <a:t>subsequence </a:t>
            </a:r>
            <a:r>
              <a:rPr dirty="0" sz="1400" spc="-75">
                <a:latin typeface="Trebuchet MS"/>
                <a:cs typeface="Trebuchet MS"/>
              </a:rPr>
              <a:t>ending at </a:t>
            </a:r>
            <a:r>
              <a:rPr dirty="0" sz="1400" spc="-60">
                <a:latin typeface="Trebuchet MS"/>
                <a:cs typeface="Trebuchet MS"/>
              </a:rPr>
              <a:t>this  </a:t>
            </a:r>
            <a:r>
              <a:rPr dirty="0" sz="1400" spc="-85">
                <a:latin typeface="Trebuchet MS"/>
                <a:cs typeface="Trebuchet MS"/>
              </a:rPr>
              <a:t>particular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110">
                <a:latin typeface="Trebuchet MS"/>
                <a:cs typeface="Trebuchet MS"/>
              </a:rPr>
              <a:t>element</a:t>
            </a:r>
            <a:endParaRPr sz="1400">
              <a:latin typeface="Trebuchet MS"/>
              <a:cs typeface="Trebuchet MS"/>
            </a:endParaRPr>
          </a:p>
          <a:p>
            <a:pPr marL="12700" marR="22860">
              <a:lnSpc>
                <a:spcPct val="100800"/>
              </a:lnSpc>
            </a:pPr>
            <a:r>
              <a:rPr dirty="0" sz="1400" spc="-80">
                <a:latin typeface="Trebuchet MS"/>
                <a:cs typeface="Trebuchet MS"/>
              </a:rPr>
              <a:t>Subproblem: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length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75">
                <a:latin typeface="Trebuchet MS"/>
                <a:cs typeface="Trebuchet MS"/>
              </a:rPr>
              <a:t>an optimal increasing  </a:t>
            </a:r>
            <a:r>
              <a:rPr dirty="0" sz="1400" spc="-90">
                <a:latin typeface="Trebuchet MS"/>
                <a:cs typeface="Trebuchet MS"/>
              </a:rPr>
              <a:t>subsequence </a:t>
            </a:r>
            <a:r>
              <a:rPr dirty="0" sz="1400" spc="-75">
                <a:latin typeface="Trebuchet MS"/>
                <a:cs typeface="Trebuchet MS"/>
              </a:rPr>
              <a:t>ending at 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-65">
                <a:latin typeface="Trebuchet MS"/>
                <a:cs typeface="Trebuchet MS"/>
              </a:rPr>
              <a:t>-th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110">
                <a:latin typeface="Trebuchet MS"/>
                <a:cs typeface="Trebuchet MS"/>
              </a:rPr>
              <a:t>element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800"/>
              </a:lnSpc>
            </a:pPr>
            <a:r>
              <a:rPr dirty="0" sz="1400" spc="85">
                <a:latin typeface="Trebuchet MS"/>
                <a:cs typeface="Trebuchet MS"/>
              </a:rPr>
              <a:t>A </a:t>
            </a:r>
            <a:r>
              <a:rPr dirty="0" sz="1400" spc="-100">
                <a:latin typeface="Trebuchet MS"/>
                <a:cs typeface="Trebuchet MS"/>
              </a:rPr>
              <a:t>recurrence </a:t>
            </a:r>
            <a:r>
              <a:rPr dirty="0" sz="1400" spc="-85">
                <a:latin typeface="Trebuchet MS"/>
                <a:cs typeface="Trebuchet MS"/>
              </a:rPr>
              <a:t>relation </a:t>
            </a:r>
            <a:r>
              <a:rPr dirty="0" sz="1400" spc="-100">
                <a:latin typeface="Trebuchet MS"/>
                <a:cs typeface="Trebuchet MS"/>
              </a:rPr>
              <a:t>for </a:t>
            </a:r>
            <a:r>
              <a:rPr dirty="0" sz="1400" spc="-80">
                <a:latin typeface="Trebuchet MS"/>
                <a:cs typeface="Trebuchet MS"/>
              </a:rPr>
              <a:t>subproblems </a:t>
            </a:r>
            <a:r>
              <a:rPr dirty="0" sz="1400" spc="-75">
                <a:latin typeface="Trebuchet MS"/>
                <a:cs typeface="Trebuchet MS"/>
              </a:rPr>
              <a:t>can </a:t>
            </a:r>
            <a:r>
              <a:rPr dirty="0" sz="1400" spc="-100">
                <a:latin typeface="Trebuchet MS"/>
                <a:cs typeface="Trebuchet MS"/>
              </a:rPr>
              <a:t>be  </a:t>
            </a:r>
            <a:r>
              <a:rPr dirty="0" sz="1400" spc="-90">
                <a:latin typeface="Trebuchet MS"/>
                <a:cs typeface="Trebuchet MS"/>
              </a:rPr>
              <a:t>immediately converted </a:t>
            </a:r>
            <a:r>
              <a:rPr dirty="0" sz="1400" spc="-70">
                <a:latin typeface="Trebuchet MS"/>
                <a:cs typeface="Trebuchet MS"/>
              </a:rPr>
              <a:t>into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90">
                <a:latin typeface="Trebuchet MS"/>
                <a:cs typeface="Trebuchet MS"/>
              </a:rPr>
              <a:t>recursive </a:t>
            </a:r>
            <a:r>
              <a:rPr dirty="0" sz="1400" spc="-75">
                <a:latin typeface="Trebuchet MS"/>
                <a:cs typeface="Trebuchet MS"/>
              </a:rPr>
              <a:t>algorithm  </a:t>
            </a:r>
            <a:r>
              <a:rPr dirty="0" sz="1400" spc="-80">
                <a:latin typeface="Trebuchet MS"/>
                <a:cs typeface="Trebuchet MS"/>
              </a:rPr>
              <a:t>with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memoization</a:t>
            </a:r>
            <a:endParaRPr sz="1400">
              <a:latin typeface="Trebuchet MS"/>
              <a:cs typeface="Trebuchet MS"/>
            </a:endParaRPr>
          </a:p>
          <a:p>
            <a:pPr marL="12700" marR="53340">
              <a:lnSpc>
                <a:spcPct val="100800"/>
              </a:lnSpc>
            </a:pPr>
            <a:r>
              <a:rPr dirty="0" sz="1400" spc="85">
                <a:latin typeface="Trebuchet MS"/>
                <a:cs typeface="Trebuchet MS"/>
              </a:rPr>
              <a:t>A </a:t>
            </a:r>
            <a:r>
              <a:rPr dirty="0" sz="1400" spc="-90">
                <a:latin typeface="Trebuchet MS"/>
                <a:cs typeface="Trebuchet MS"/>
              </a:rPr>
              <a:t>recursive </a:t>
            </a:r>
            <a:r>
              <a:rPr dirty="0" sz="1400" spc="-80">
                <a:latin typeface="Trebuchet MS"/>
                <a:cs typeface="Trebuchet MS"/>
              </a:rPr>
              <a:t>algorithm, </a:t>
            </a:r>
            <a:r>
              <a:rPr dirty="0" sz="1400" spc="-70">
                <a:latin typeface="Trebuchet MS"/>
                <a:cs typeface="Trebuchet MS"/>
              </a:rPr>
              <a:t>in </a:t>
            </a:r>
            <a:r>
              <a:rPr dirty="0" sz="1400" spc="-80">
                <a:latin typeface="Trebuchet MS"/>
                <a:cs typeface="Trebuchet MS"/>
              </a:rPr>
              <a:t>turn, </a:t>
            </a:r>
            <a:r>
              <a:rPr dirty="0" sz="1400" spc="-75">
                <a:latin typeface="Trebuchet MS"/>
                <a:cs typeface="Trebuchet MS"/>
              </a:rPr>
              <a:t>can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90">
                <a:latin typeface="Trebuchet MS"/>
                <a:cs typeface="Trebuchet MS"/>
              </a:rPr>
              <a:t>converted  </a:t>
            </a:r>
            <a:r>
              <a:rPr dirty="0" sz="1400" spc="-70">
                <a:latin typeface="Trebuchet MS"/>
                <a:cs typeface="Trebuchet MS"/>
              </a:rPr>
              <a:t>into </a:t>
            </a:r>
            <a:r>
              <a:rPr dirty="0" sz="1400" spc="-75">
                <a:latin typeface="Trebuchet MS"/>
                <a:cs typeface="Trebuchet MS"/>
              </a:rPr>
              <a:t>an </a:t>
            </a:r>
            <a:r>
              <a:rPr dirty="0" sz="1400" spc="-90">
                <a:latin typeface="Trebuchet MS"/>
                <a:cs typeface="Trebuchet MS"/>
              </a:rPr>
              <a:t>iterative</a:t>
            </a:r>
            <a:r>
              <a:rPr dirty="0" sz="1400" spc="229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one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38785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181804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8640" y="246331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722" y="58134"/>
            <a:ext cx="97536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5">
                <a:solidFill>
                  <a:srgbClr val="3333B2"/>
                </a:solidFill>
              </a:rPr>
              <a:t>Summ</a:t>
            </a:r>
            <a:r>
              <a:rPr dirty="0" sz="2050" spc="-155">
                <a:solidFill>
                  <a:srgbClr val="3333B2"/>
                </a:solidFill>
              </a:rPr>
              <a:t>a</a:t>
            </a:r>
            <a:r>
              <a:rPr dirty="0" sz="2050" spc="-140">
                <a:solidFill>
                  <a:srgbClr val="3333B2"/>
                </a:solidFill>
              </a:rPr>
              <a:t>ry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52748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411541"/>
            <a:ext cx="3557904" cy="30403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89535">
              <a:lnSpc>
                <a:spcPct val="100800"/>
              </a:lnSpc>
              <a:spcBef>
                <a:spcPts val="120"/>
              </a:spcBef>
            </a:pPr>
            <a:r>
              <a:rPr dirty="0" sz="1400" spc="-60">
                <a:latin typeface="Trebuchet MS"/>
                <a:cs typeface="Trebuchet MS"/>
              </a:rPr>
              <a:t>Optimal </a:t>
            </a:r>
            <a:r>
              <a:rPr dirty="0" sz="1400" spc="-80">
                <a:latin typeface="Trebuchet MS"/>
                <a:cs typeface="Trebuchet MS"/>
              </a:rPr>
              <a:t>substructure </a:t>
            </a:r>
            <a:r>
              <a:rPr dirty="0" sz="1400" spc="-95">
                <a:latin typeface="Trebuchet MS"/>
                <a:cs typeface="Trebuchet MS"/>
              </a:rPr>
              <a:t>property: </a:t>
            </a:r>
            <a:r>
              <a:rPr dirty="0" sz="1400" spc="-70">
                <a:latin typeface="Trebuchet MS"/>
                <a:cs typeface="Trebuchet MS"/>
              </a:rPr>
              <a:t>any </a:t>
            </a:r>
            <a:r>
              <a:rPr dirty="0" sz="1400" spc="-105">
                <a:latin typeface="Trebuchet MS"/>
                <a:cs typeface="Trebuchet MS"/>
              </a:rPr>
              <a:t>prefix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75">
                <a:latin typeface="Trebuchet MS"/>
                <a:cs typeface="Trebuchet MS"/>
              </a:rPr>
              <a:t>an  optimal </a:t>
            </a:r>
            <a:r>
              <a:rPr dirty="0" sz="1400" spc="-80">
                <a:latin typeface="Trebuchet MS"/>
                <a:cs typeface="Trebuchet MS"/>
              </a:rPr>
              <a:t>increasing </a:t>
            </a:r>
            <a:r>
              <a:rPr dirty="0" sz="1400" spc="-90">
                <a:latin typeface="Trebuchet MS"/>
                <a:cs typeface="Trebuchet MS"/>
              </a:rPr>
              <a:t>subsequence </a:t>
            </a:r>
            <a:r>
              <a:rPr dirty="0" sz="1400" spc="-65">
                <a:latin typeface="Trebuchet MS"/>
                <a:cs typeface="Trebuchet MS"/>
              </a:rPr>
              <a:t>must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80">
                <a:latin typeface="Trebuchet MS"/>
                <a:cs typeface="Trebuchet MS"/>
              </a:rPr>
              <a:t>a  </a:t>
            </a:r>
            <a:r>
              <a:rPr dirty="0" sz="1400" spc="-75">
                <a:latin typeface="Trebuchet MS"/>
                <a:cs typeface="Trebuchet MS"/>
              </a:rPr>
              <a:t>longest increasing </a:t>
            </a:r>
            <a:r>
              <a:rPr dirty="0" sz="1400" spc="-90">
                <a:latin typeface="Trebuchet MS"/>
                <a:cs typeface="Trebuchet MS"/>
              </a:rPr>
              <a:t>subsequence </a:t>
            </a:r>
            <a:r>
              <a:rPr dirty="0" sz="1400" spc="-75">
                <a:latin typeface="Trebuchet MS"/>
                <a:cs typeface="Trebuchet MS"/>
              </a:rPr>
              <a:t>ending at </a:t>
            </a:r>
            <a:r>
              <a:rPr dirty="0" sz="1400" spc="-60">
                <a:latin typeface="Trebuchet MS"/>
                <a:cs typeface="Trebuchet MS"/>
              </a:rPr>
              <a:t>this  </a:t>
            </a:r>
            <a:r>
              <a:rPr dirty="0" sz="1400" spc="-85">
                <a:latin typeface="Trebuchet MS"/>
                <a:cs typeface="Trebuchet MS"/>
              </a:rPr>
              <a:t>particular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110">
                <a:latin typeface="Trebuchet MS"/>
                <a:cs typeface="Trebuchet MS"/>
              </a:rPr>
              <a:t>element</a:t>
            </a:r>
            <a:endParaRPr sz="1400">
              <a:latin typeface="Trebuchet MS"/>
              <a:cs typeface="Trebuchet MS"/>
            </a:endParaRPr>
          </a:p>
          <a:p>
            <a:pPr marL="12700" marR="22860">
              <a:lnSpc>
                <a:spcPct val="100800"/>
              </a:lnSpc>
            </a:pPr>
            <a:r>
              <a:rPr dirty="0" sz="1400" spc="-80">
                <a:latin typeface="Trebuchet MS"/>
                <a:cs typeface="Trebuchet MS"/>
              </a:rPr>
              <a:t>Subproblem: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length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75">
                <a:latin typeface="Trebuchet MS"/>
                <a:cs typeface="Trebuchet MS"/>
              </a:rPr>
              <a:t>an optimal increasing  </a:t>
            </a:r>
            <a:r>
              <a:rPr dirty="0" sz="1400" spc="-90">
                <a:latin typeface="Trebuchet MS"/>
                <a:cs typeface="Trebuchet MS"/>
              </a:rPr>
              <a:t>subsequence </a:t>
            </a:r>
            <a:r>
              <a:rPr dirty="0" sz="1400" spc="-75">
                <a:latin typeface="Trebuchet MS"/>
                <a:cs typeface="Trebuchet MS"/>
              </a:rPr>
              <a:t>ending at </a:t>
            </a:r>
            <a:r>
              <a:rPr dirty="0" sz="1400" spc="5" i="1">
                <a:latin typeface="LM Sans 12"/>
                <a:cs typeface="LM Sans 12"/>
              </a:rPr>
              <a:t>i </a:t>
            </a:r>
            <a:r>
              <a:rPr dirty="0" sz="1400" spc="-65">
                <a:latin typeface="Trebuchet MS"/>
                <a:cs typeface="Trebuchet MS"/>
              </a:rPr>
              <a:t>-th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110">
                <a:latin typeface="Trebuchet MS"/>
                <a:cs typeface="Trebuchet MS"/>
              </a:rPr>
              <a:t>element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800"/>
              </a:lnSpc>
            </a:pPr>
            <a:r>
              <a:rPr dirty="0" sz="1400" spc="85">
                <a:latin typeface="Trebuchet MS"/>
                <a:cs typeface="Trebuchet MS"/>
              </a:rPr>
              <a:t>A </a:t>
            </a:r>
            <a:r>
              <a:rPr dirty="0" sz="1400" spc="-100">
                <a:latin typeface="Trebuchet MS"/>
                <a:cs typeface="Trebuchet MS"/>
              </a:rPr>
              <a:t>recurrence </a:t>
            </a:r>
            <a:r>
              <a:rPr dirty="0" sz="1400" spc="-85">
                <a:latin typeface="Trebuchet MS"/>
                <a:cs typeface="Trebuchet MS"/>
              </a:rPr>
              <a:t>relation </a:t>
            </a:r>
            <a:r>
              <a:rPr dirty="0" sz="1400" spc="-100">
                <a:latin typeface="Trebuchet MS"/>
                <a:cs typeface="Trebuchet MS"/>
              </a:rPr>
              <a:t>for </a:t>
            </a:r>
            <a:r>
              <a:rPr dirty="0" sz="1400" spc="-80">
                <a:latin typeface="Trebuchet MS"/>
                <a:cs typeface="Trebuchet MS"/>
              </a:rPr>
              <a:t>subproblems </a:t>
            </a:r>
            <a:r>
              <a:rPr dirty="0" sz="1400" spc="-75">
                <a:latin typeface="Trebuchet MS"/>
                <a:cs typeface="Trebuchet MS"/>
              </a:rPr>
              <a:t>can </a:t>
            </a:r>
            <a:r>
              <a:rPr dirty="0" sz="1400" spc="-100">
                <a:latin typeface="Trebuchet MS"/>
                <a:cs typeface="Trebuchet MS"/>
              </a:rPr>
              <a:t>be  </a:t>
            </a:r>
            <a:r>
              <a:rPr dirty="0" sz="1400" spc="-90">
                <a:latin typeface="Trebuchet MS"/>
                <a:cs typeface="Trebuchet MS"/>
              </a:rPr>
              <a:t>immediately converted </a:t>
            </a:r>
            <a:r>
              <a:rPr dirty="0" sz="1400" spc="-70">
                <a:latin typeface="Trebuchet MS"/>
                <a:cs typeface="Trebuchet MS"/>
              </a:rPr>
              <a:t>into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90">
                <a:latin typeface="Trebuchet MS"/>
                <a:cs typeface="Trebuchet MS"/>
              </a:rPr>
              <a:t>recursive </a:t>
            </a:r>
            <a:r>
              <a:rPr dirty="0" sz="1400" spc="-75">
                <a:latin typeface="Trebuchet MS"/>
                <a:cs typeface="Trebuchet MS"/>
              </a:rPr>
              <a:t>algorithm  </a:t>
            </a:r>
            <a:r>
              <a:rPr dirty="0" sz="1400" spc="-80">
                <a:latin typeface="Trebuchet MS"/>
                <a:cs typeface="Trebuchet MS"/>
              </a:rPr>
              <a:t>with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memoization</a:t>
            </a:r>
            <a:endParaRPr sz="1400">
              <a:latin typeface="Trebuchet MS"/>
              <a:cs typeface="Trebuchet MS"/>
            </a:endParaRPr>
          </a:p>
          <a:p>
            <a:pPr marL="12700" marR="53340">
              <a:lnSpc>
                <a:spcPct val="100800"/>
              </a:lnSpc>
            </a:pPr>
            <a:r>
              <a:rPr dirty="0" sz="1400" spc="85">
                <a:latin typeface="Trebuchet MS"/>
                <a:cs typeface="Trebuchet MS"/>
              </a:rPr>
              <a:t>A </a:t>
            </a:r>
            <a:r>
              <a:rPr dirty="0" sz="1400" spc="-90">
                <a:latin typeface="Trebuchet MS"/>
                <a:cs typeface="Trebuchet MS"/>
              </a:rPr>
              <a:t>recursive </a:t>
            </a:r>
            <a:r>
              <a:rPr dirty="0" sz="1400" spc="-80">
                <a:latin typeface="Trebuchet MS"/>
                <a:cs typeface="Trebuchet MS"/>
              </a:rPr>
              <a:t>algorithm, </a:t>
            </a:r>
            <a:r>
              <a:rPr dirty="0" sz="1400" spc="-70">
                <a:latin typeface="Trebuchet MS"/>
                <a:cs typeface="Trebuchet MS"/>
              </a:rPr>
              <a:t>in </a:t>
            </a:r>
            <a:r>
              <a:rPr dirty="0" sz="1400" spc="-80">
                <a:latin typeface="Trebuchet MS"/>
                <a:cs typeface="Trebuchet MS"/>
              </a:rPr>
              <a:t>turn, </a:t>
            </a:r>
            <a:r>
              <a:rPr dirty="0" sz="1400" spc="-75">
                <a:latin typeface="Trebuchet MS"/>
                <a:cs typeface="Trebuchet MS"/>
              </a:rPr>
              <a:t>can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90">
                <a:latin typeface="Trebuchet MS"/>
                <a:cs typeface="Trebuchet MS"/>
              </a:rPr>
              <a:t>converted  </a:t>
            </a:r>
            <a:r>
              <a:rPr dirty="0" sz="1400" spc="-70">
                <a:latin typeface="Trebuchet MS"/>
                <a:cs typeface="Trebuchet MS"/>
              </a:rPr>
              <a:t>into </a:t>
            </a:r>
            <a:r>
              <a:rPr dirty="0" sz="1400" spc="-75">
                <a:latin typeface="Trebuchet MS"/>
                <a:cs typeface="Trebuchet MS"/>
              </a:rPr>
              <a:t>an </a:t>
            </a:r>
            <a:r>
              <a:rPr dirty="0" sz="1400" spc="-90">
                <a:latin typeface="Trebuchet MS"/>
                <a:cs typeface="Trebuchet MS"/>
              </a:rPr>
              <a:t>iterative</a:t>
            </a:r>
            <a:r>
              <a:rPr dirty="0" sz="1400" spc="229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one</a:t>
            </a:r>
            <a:endParaRPr sz="1400">
              <a:latin typeface="Trebuchet MS"/>
              <a:cs typeface="Trebuchet MS"/>
            </a:endParaRPr>
          </a:p>
          <a:p>
            <a:pPr marL="12700" marR="26034">
              <a:lnSpc>
                <a:spcPct val="100800"/>
              </a:lnSpc>
            </a:pPr>
            <a:r>
              <a:rPr dirty="0" sz="1400" spc="10">
                <a:latin typeface="Trebuchet MS"/>
                <a:cs typeface="Trebuchet MS"/>
              </a:rPr>
              <a:t>An </a:t>
            </a:r>
            <a:r>
              <a:rPr dirty="0" sz="1400" spc="-75">
                <a:latin typeface="Trebuchet MS"/>
                <a:cs typeface="Trebuchet MS"/>
              </a:rPr>
              <a:t>optimal </a:t>
            </a:r>
            <a:r>
              <a:rPr dirty="0" sz="1400" spc="-70">
                <a:latin typeface="Trebuchet MS"/>
                <a:cs typeface="Trebuchet MS"/>
              </a:rPr>
              <a:t>solution </a:t>
            </a:r>
            <a:r>
              <a:rPr dirty="0" sz="1400" spc="-75">
                <a:latin typeface="Trebuchet MS"/>
                <a:cs typeface="Trebuchet MS"/>
              </a:rPr>
              <a:t>can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105">
                <a:latin typeface="Trebuchet MS"/>
                <a:cs typeface="Trebuchet MS"/>
              </a:rPr>
              <a:t>recovered </a:t>
            </a:r>
            <a:r>
              <a:rPr dirty="0" sz="1400" spc="-100">
                <a:latin typeface="Trebuchet MS"/>
                <a:cs typeface="Trebuchet MS"/>
              </a:rPr>
              <a:t>either </a:t>
            </a:r>
            <a:r>
              <a:rPr dirty="0" sz="1400" spc="-90">
                <a:latin typeface="Trebuchet MS"/>
                <a:cs typeface="Trebuchet MS"/>
              </a:rPr>
              <a:t>by  </a:t>
            </a:r>
            <a:r>
              <a:rPr dirty="0" sz="1400" spc="-55">
                <a:latin typeface="Trebuchet MS"/>
                <a:cs typeface="Trebuchet MS"/>
              </a:rPr>
              <a:t>using </a:t>
            </a:r>
            <a:r>
              <a:rPr dirty="0" sz="1400" spc="-75">
                <a:latin typeface="Trebuchet MS"/>
                <a:cs typeface="Trebuchet MS"/>
              </a:rPr>
              <a:t>an </a:t>
            </a:r>
            <a:r>
              <a:rPr dirty="0" sz="1400" spc="-80">
                <a:latin typeface="Trebuchet MS"/>
                <a:cs typeface="Trebuchet MS"/>
              </a:rPr>
              <a:t>additional </a:t>
            </a:r>
            <a:r>
              <a:rPr dirty="0" sz="1400" spc="-75">
                <a:latin typeface="Trebuchet MS"/>
                <a:cs typeface="Trebuchet MS"/>
              </a:rPr>
              <a:t>bookkeeping </a:t>
            </a:r>
            <a:r>
              <a:rPr dirty="0" sz="1400" spc="-80">
                <a:latin typeface="Trebuchet MS"/>
                <a:cs typeface="Trebuchet MS"/>
              </a:rPr>
              <a:t>info </a:t>
            </a:r>
            <a:r>
              <a:rPr dirty="0" sz="1400" spc="-95">
                <a:latin typeface="Trebuchet MS"/>
                <a:cs typeface="Trebuchet MS"/>
              </a:rPr>
              <a:t>or </a:t>
            </a:r>
            <a:r>
              <a:rPr dirty="0" sz="1400" spc="-90">
                <a:latin typeface="Trebuchet MS"/>
                <a:cs typeface="Trebuchet MS"/>
              </a:rPr>
              <a:t>by </a:t>
            </a:r>
            <a:r>
              <a:rPr dirty="0" sz="1400" spc="-60">
                <a:latin typeface="Trebuchet MS"/>
                <a:cs typeface="Trebuchet MS"/>
              </a:rPr>
              <a:t>using 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5">
                <a:latin typeface="Trebuchet MS"/>
                <a:cs typeface="Trebuchet MS"/>
              </a:rPr>
              <a:t>computed </a:t>
            </a:r>
            <a:r>
              <a:rPr dirty="0" sz="1400" spc="-65">
                <a:latin typeface="Trebuchet MS"/>
                <a:cs typeface="Trebuchet MS"/>
              </a:rPr>
              <a:t>solutions to </a:t>
            </a:r>
            <a:r>
              <a:rPr dirty="0" sz="1400" spc="-90">
                <a:latin typeface="Trebuchet MS"/>
                <a:cs typeface="Trebuchet MS"/>
              </a:rPr>
              <a:t>all</a:t>
            </a:r>
            <a:r>
              <a:rPr dirty="0" sz="1400" spc="12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subproblems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38785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181804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8640" y="246331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8640" y="289350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357" y="58134"/>
            <a:ext cx="76517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5">
                <a:solidFill>
                  <a:srgbClr val="3333B2"/>
                </a:solidFill>
              </a:rPr>
              <a:t>Outline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239692" y="485994"/>
            <a:ext cx="161914" cy="16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9692" y="1350115"/>
            <a:ext cx="161914" cy="161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9692" y="2042062"/>
            <a:ext cx="161914" cy="161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9692" y="2734009"/>
            <a:ext cx="161914" cy="161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0789" y="478325"/>
            <a:ext cx="2609850" cy="2729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01930" marR="555625" indent="-201930">
              <a:lnSpc>
                <a:spcPts val="1200"/>
              </a:lnSpc>
              <a:spcBef>
                <a:spcPts val="135"/>
              </a:spcBef>
              <a:buClr>
                <a:srgbClr val="FFFFFF"/>
              </a:buClr>
              <a:buSzPct val="120000"/>
              <a:buAutoNum type="arabicPlain"/>
              <a:tabLst>
                <a:tab pos="201930" algn="l"/>
              </a:tabLst>
            </a:pPr>
            <a:r>
              <a:rPr dirty="0" sz="1000" spc="-35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1: </a:t>
            </a:r>
            <a:r>
              <a:rPr dirty="0" sz="1000" spc="-55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Longest Increasing </a:t>
            </a:r>
            <a:r>
              <a:rPr dirty="0" sz="1000" spc="-8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Subsequence </a:t>
            </a:r>
            <a:r>
              <a:rPr dirty="0" sz="1000" spc="-8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1.1:</a:t>
            </a:r>
            <a:r>
              <a:rPr dirty="0" sz="1000" spc="155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000" spc="-45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Warm-up</a:t>
            </a:r>
            <a:endParaRPr sz="1000">
              <a:latin typeface="Arial"/>
              <a:cs typeface="Arial"/>
            </a:endParaRPr>
          </a:p>
          <a:p>
            <a:pPr lvl="1" marL="504190" indent="-163195">
              <a:lnSpc>
                <a:spcPts val="1150"/>
              </a:lnSpc>
              <a:buSzPct val="90000"/>
              <a:buAutoNum type="arabicPeriod" startAt="2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: </a:t>
            </a:r>
            <a:r>
              <a:rPr dirty="0" sz="1000" spc="-6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Subproblems </a:t>
            </a:r>
            <a:r>
              <a:rPr dirty="0" sz="1000" spc="-5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1000" spc="-6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Recurrence</a:t>
            </a:r>
            <a:r>
              <a:rPr dirty="0" sz="1000" spc="12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1000" spc="-4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Relation</a:t>
            </a:r>
            <a:endParaRPr sz="1000">
              <a:latin typeface="Arial"/>
              <a:cs typeface="Arial"/>
            </a:endParaRPr>
          </a:p>
          <a:p>
            <a:pPr lvl="1" marL="341630" marR="640715">
              <a:lnSpc>
                <a:spcPts val="1200"/>
              </a:lnSpc>
              <a:spcBef>
                <a:spcPts val="40"/>
              </a:spcBef>
              <a:buSzPct val="90000"/>
              <a:buAutoNum type="arabicPeriod" startAt="2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: </a:t>
            </a:r>
            <a:r>
              <a:rPr dirty="0" sz="1000" spc="-4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Reconstructing </a:t>
            </a:r>
            <a:r>
              <a:rPr dirty="0" sz="1000" spc="-8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a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Solution </a:t>
            </a:r>
            <a:r>
              <a:rPr dirty="0" sz="1000" spc="-25"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1000" spc="-35">
                <a:latin typeface="Arial"/>
                <a:cs typeface="Arial"/>
                <a:hlinkClick r:id="rId7" action="ppaction://hlinksldjump"/>
              </a:rPr>
              <a:t>1.4: </a:t>
            </a:r>
            <a:r>
              <a:rPr dirty="0" sz="1000" spc="-60">
                <a:latin typeface="Arial"/>
                <a:cs typeface="Arial"/>
                <a:hlinkClick r:id="rId7" action="ppaction://hlinksldjump"/>
              </a:rPr>
              <a:t>Subproblems</a:t>
            </a:r>
            <a:r>
              <a:rPr dirty="0" sz="1000" spc="-20"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1000" spc="-50">
                <a:latin typeface="Arial"/>
                <a:cs typeface="Arial"/>
                <a:hlinkClick r:id="rId7" action="ppaction://hlinksldjump"/>
              </a:rPr>
              <a:t>Revisited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575"/>
              </a:spcBef>
              <a:buClr>
                <a:srgbClr val="FFFFFF"/>
              </a:buClr>
              <a:buSzPct val="120000"/>
              <a:buAutoNum type="arabicPlain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2: </a:t>
            </a:r>
            <a:r>
              <a:rPr dirty="0" sz="1000" spc="-5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Edit</a:t>
            </a:r>
            <a:r>
              <a:rPr dirty="0" sz="1000" spc="5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000" spc="-40">
                <a:solidFill>
                  <a:srgbClr val="D6D6EF"/>
                </a:solidFill>
                <a:latin typeface="Arial"/>
                <a:cs typeface="Arial"/>
                <a:hlinkClick r:id="rId8" action="ppaction://hlinksldjump"/>
              </a:rPr>
              <a:t>Distance</a:t>
            </a:r>
            <a:endParaRPr sz="1000">
              <a:latin typeface="Arial"/>
              <a:cs typeface="Arial"/>
            </a:endParaRPr>
          </a:p>
          <a:p>
            <a:pPr lvl="1" marL="504190" indent="-163195">
              <a:lnSpc>
                <a:spcPts val="1175"/>
              </a:lnSpc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:</a:t>
            </a:r>
            <a:r>
              <a:rPr dirty="0" sz="1000" spc="160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000" spc="-20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Algorithm</a:t>
            </a:r>
            <a:endParaRPr sz="1000">
              <a:latin typeface="Arial"/>
              <a:cs typeface="Arial"/>
            </a:endParaRPr>
          </a:p>
          <a:p>
            <a:pPr lvl="1" marL="341630" marR="640715">
              <a:lnSpc>
                <a:spcPts val="1200"/>
              </a:lnSpc>
              <a:spcBef>
                <a:spcPts val="4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: </a:t>
            </a:r>
            <a:r>
              <a:rPr dirty="0" sz="1000" spc="-4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Reconstructing </a:t>
            </a:r>
            <a:r>
              <a:rPr dirty="0" sz="1000" spc="-8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a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Solution </a:t>
            </a:r>
            <a:r>
              <a:rPr dirty="0" sz="1000" spc="-2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2.3: </a:t>
            </a:r>
            <a:r>
              <a:rPr dirty="0" sz="1000" spc="-3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Final</a:t>
            </a:r>
            <a:r>
              <a:rPr dirty="0" sz="100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1000" spc="-7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Remarks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415"/>
              </a:spcBef>
              <a:buClr>
                <a:srgbClr val="FFFFFF"/>
              </a:buClr>
              <a:buSzPct val="120000"/>
              <a:buAutoNum type="arabicPlain" startAt="3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11" action="ppaction://hlinksldjump"/>
              </a:rPr>
              <a:t>3:</a:t>
            </a:r>
            <a:r>
              <a:rPr dirty="0" sz="1000" spc="160">
                <a:solidFill>
                  <a:srgbClr val="D6D6E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1000" spc="-55">
                <a:solidFill>
                  <a:srgbClr val="D6D6EF"/>
                </a:solidFill>
                <a:latin typeface="Arial"/>
                <a:cs typeface="Arial"/>
                <a:hlinkClick r:id="rId11" action="ppaction://hlinksldjump"/>
              </a:rPr>
              <a:t>Knapsack</a:t>
            </a:r>
            <a:endParaRPr sz="1000">
              <a:latin typeface="Arial"/>
              <a:cs typeface="Arial"/>
            </a:endParaRPr>
          </a:p>
          <a:p>
            <a:pPr lvl="1" marL="341630" marR="420370">
              <a:lnSpc>
                <a:spcPts val="1200"/>
              </a:lnSpc>
              <a:spcBef>
                <a:spcPts val="2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: </a:t>
            </a:r>
            <a:r>
              <a:rPr dirty="0" sz="1000" spc="-5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Knapsack </a:t>
            </a:r>
            <a:r>
              <a:rPr dirty="0" sz="100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with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Repetitions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 3.2: </a:t>
            </a:r>
            <a:r>
              <a:rPr dirty="0" sz="1000" spc="-5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Knapsack </a:t>
            </a: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without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Repetitions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 3.3: </a:t>
            </a:r>
            <a:r>
              <a:rPr dirty="0" sz="1000" spc="-30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Final</a:t>
            </a:r>
            <a:r>
              <a:rPr dirty="0" sz="1000" spc="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1000" spc="-7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Remarks</a:t>
            </a:r>
            <a:endParaRPr sz="1000">
              <a:latin typeface="Arial"/>
              <a:cs typeface="Arial"/>
            </a:endParaRPr>
          </a:p>
          <a:p>
            <a:pPr marL="201295" indent="-189230">
              <a:lnSpc>
                <a:spcPts val="1420"/>
              </a:lnSpc>
              <a:spcBef>
                <a:spcPts val="409"/>
              </a:spcBef>
              <a:buClr>
                <a:srgbClr val="FFFFFF"/>
              </a:buClr>
              <a:buSzPct val="120000"/>
              <a:buAutoNum type="arabicPlain" startAt="3"/>
              <a:tabLst>
                <a:tab pos="201930" algn="l"/>
              </a:tabLst>
            </a:pPr>
            <a:r>
              <a:rPr dirty="0" sz="1000" spc="-35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4: </a:t>
            </a:r>
            <a:r>
              <a:rPr dirty="0" sz="1000" spc="-50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Chain </a:t>
            </a:r>
            <a:r>
              <a:rPr dirty="0" sz="1000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Matrix</a:t>
            </a:r>
            <a:r>
              <a:rPr dirty="0" sz="1000" spc="-135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dirty="0" sz="1000" spc="-10">
                <a:solidFill>
                  <a:srgbClr val="D6D6EF"/>
                </a:solidFill>
                <a:latin typeface="Arial"/>
                <a:cs typeface="Arial"/>
                <a:hlinkClick r:id="rId14" action="ppaction://hlinksldjump"/>
              </a:rPr>
              <a:t>Multiplication</a:t>
            </a:r>
            <a:endParaRPr sz="1000">
              <a:latin typeface="Arial"/>
              <a:cs typeface="Arial"/>
            </a:endParaRPr>
          </a:p>
          <a:p>
            <a:pPr lvl="1" marL="341630" marR="541020">
              <a:lnSpc>
                <a:spcPts val="1200"/>
              </a:lnSpc>
              <a:spcBef>
                <a:spcPts val="20"/>
              </a:spcBef>
              <a:buSzPct val="90000"/>
              <a:buAutoNum type="arabicPeriod"/>
              <a:tabLst>
                <a:tab pos="504825" algn="l"/>
              </a:tabLst>
            </a:pPr>
            <a:r>
              <a:rPr dirty="0" sz="1000" spc="-5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: </a:t>
            </a:r>
            <a:r>
              <a:rPr dirty="0" sz="1000" spc="-5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Chain </a:t>
            </a:r>
            <a:r>
              <a:rPr dirty="0" sz="100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Matrix </a:t>
            </a:r>
            <a:r>
              <a:rPr dirty="0" sz="1000" spc="-1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Multiplication </a:t>
            </a:r>
            <a:r>
              <a:rPr dirty="0" sz="1000" spc="-1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4.2:</a:t>
            </a:r>
            <a:r>
              <a:rPr dirty="0" sz="1000" spc="155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1000" spc="-6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Summary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5443" y="58134"/>
            <a:ext cx="2436495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00">
                <a:solidFill>
                  <a:srgbClr val="3333B2"/>
                </a:solidFill>
                <a:latin typeface="Trebuchet MS"/>
                <a:cs typeface="Trebuchet MS"/>
              </a:rPr>
              <a:t>The </a:t>
            </a:r>
            <a:r>
              <a:rPr dirty="0" sz="2050" spc="-45">
                <a:solidFill>
                  <a:srgbClr val="3333B2"/>
                </a:solidFill>
                <a:latin typeface="Trebuchet MS"/>
                <a:cs typeface="Trebuchet MS"/>
              </a:rPr>
              <a:t>Most </a:t>
            </a:r>
            <a:r>
              <a:rPr dirty="0" sz="2050" spc="-160">
                <a:solidFill>
                  <a:srgbClr val="3333B2"/>
                </a:solidFill>
                <a:latin typeface="Trebuchet MS"/>
                <a:cs typeface="Trebuchet MS"/>
              </a:rPr>
              <a:t>Creative</a:t>
            </a:r>
            <a:r>
              <a:rPr dirty="0" sz="2050" spc="14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2050" spc="-114">
                <a:solidFill>
                  <a:srgbClr val="3333B2"/>
                </a:solidFill>
                <a:latin typeface="Trebuchet MS"/>
                <a:cs typeface="Trebuchet MS"/>
              </a:rPr>
              <a:t>Part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63966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523720"/>
            <a:ext cx="3557270" cy="674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35">
                <a:latin typeface="Trebuchet MS"/>
                <a:cs typeface="Trebuchet MS"/>
              </a:rPr>
              <a:t>In </a:t>
            </a:r>
            <a:r>
              <a:rPr dirty="0" sz="1400" spc="-70">
                <a:latin typeface="Trebuchet MS"/>
                <a:cs typeface="Trebuchet MS"/>
              </a:rPr>
              <a:t>most </a:t>
            </a:r>
            <a:r>
              <a:rPr dirty="0" sz="1400" spc="105">
                <a:latin typeface="Trebuchet MS"/>
                <a:cs typeface="Trebuchet MS"/>
              </a:rPr>
              <a:t>DP </a:t>
            </a:r>
            <a:r>
              <a:rPr dirty="0" sz="1400" spc="-80">
                <a:latin typeface="Trebuchet MS"/>
                <a:cs typeface="Trebuchet MS"/>
              </a:rPr>
              <a:t>algorithms,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0">
                <a:latin typeface="Trebuchet MS"/>
                <a:cs typeface="Trebuchet MS"/>
              </a:rPr>
              <a:t>most </a:t>
            </a:r>
            <a:r>
              <a:rPr dirty="0" sz="1400" spc="-95">
                <a:latin typeface="Trebuchet MS"/>
                <a:cs typeface="Trebuchet MS"/>
              </a:rPr>
              <a:t>creative </a:t>
            </a:r>
            <a:r>
              <a:rPr dirty="0" sz="1400" spc="-85">
                <a:latin typeface="Trebuchet MS"/>
                <a:cs typeface="Trebuchet MS"/>
              </a:rPr>
              <a:t>part </a:t>
            </a:r>
            <a:r>
              <a:rPr dirty="0" sz="1400" spc="-60">
                <a:latin typeface="Trebuchet MS"/>
                <a:cs typeface="Trebuchet MS"/>
              </a:rPr>
              <a:t>is  </a:t>
            </a:r>
            <a:r>
              <a:rPr dirty="0" sz="1400" spc="-65">
                <a:latin typeface="Trebuchet MS"/>
                <a:cs typeface="Trebuchet MS"/>
              </a:rPr>
              <a:t>coming </a:t>
            </a:r>
            <a:r>
              <a:rPr dirty="0" sz="1400" spc="-70">
                <a:latin typeface="Trebuchet MS"/>
                <a:cs typeface="Trebuchet MS"/>
              </a:rPr>
              <a:t>up </a:t>
            </a:r>
            <a:r>
              <a:rPr dirty="0" sz="1400" spc="-80">
                <a:latin typeface="Trebuchet MS"/>
                <a:cs typeface="Trebuchet MS"/>
              </a:rPr>
              <a:t>with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60">
                <a:latin typeface="Trebuchet MS"/>
                <a:cs typeface="Trebuchet MS"/>
              </a:rPr>
              <a:t>right </a:t>
            </a:r>
            <a:r>
              <a:rPr dirty="0" sz="1400" spc="-70">
                <a:latin typeface="Trebuchet MS"/>
                <a:cs typeface="Trebuchet MS"/>
              </a:rPr>
              <a:t>notion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85">
                <a:latin typeface="Trebuchet MS"/>
                <a:cs typeface="Trebuchet MS"/>
              </a:rPr>
              <a:t>subproblem  </a:t>
            </a:r>
            <a:r>
              <a:rPr dirty="0" sz="1400" spc="-75">
                <a:latin typeface="Trebuchet MS"/>
                <a:cs typeface="Trebuchet MS"/>
              </a:rPr>
              <a:t>and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100">
                <a:latin typeface="Trebuchet MS"/>
                <a:cs typeface="Trebuchet MS"/>
              </a:rPr>
              <a:t>recurrence</a:t>
            </a:r>
            <a:r>
              <a:rPr dirty="0" sz="1400" spc="-85">
                <a:latin typeface="Trebuchet MS"/>
                <a:cs typeface="Trebuchet MS"/>
              </a:rPr>
              <a:t> relation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293" y="58134"/>
            <a:ext cx="316611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30">
                <a:solidFill>
                  <a:srgbClr val="3333B2"/>
                </a:solidFill>
              </a:rPr>
              <a:t>Computing Fibonacci</a:t>
            </a:r>
            <a:r>
              <a:rPr dirty="0" sz="2050" spc="170">
                <a:solidFill>
                  <a:srgbClr val="3333B2"/>
                </a:solidFill>
              </a:rPr>
              <a:t> </a:t>
            </a:r>
            <a:r>
              <a:rPr dirty="0" sz="2050" spc="-135">
                <a:solidFill>
                  <a:srgbClr val="3333B2"/>
                </a:solidFill>
              </a:rPr>
              <a:t>Numbers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300774" y="827430"/>
            <a:ext cx="4006850" cy="318135"/>
          </a:xfrm>
          <a:custGeom>
            <a:avLst/>
            <a:gdLst/>
            <a:ahLst/>
            <a:cxnLst/>
            <a:rect l="l" t="t" r="r" b="b"/>
            <a:pathLst>
              <a:path w="4006850" h="318134">
                <a:moveTo>
                  <a:pt x="0" y="317817"/>
                </a:moveTo>
                <a:lnTo>
                  <a:pt x="4006443" y="317817"/>
                </a:lnTo>
                <a:lnTo>
                  <a:pt x="4006443" y="0"/>
                </a:lnTo>
                <a:lnTo>
                  <a:pt x="0" y="0"/>
                </a:lnTo>
                <a:lnTo>
                  <a:pt x="0" y="317817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0774" y="827430"/>
            <a:ext cx="4006850" cy="318135"/>
          </a:xfrm>
          <a:prstGeom prst="rect">
            <a:avLst/>
          </a:prstGeom>
          <a:solidFill>
            <a:srgbClr val="D6D6EF"/>
          </a:solidFill>
        </p:spPr>
        <p:txBody>
          <a:bodyPr wrap="square" lIns="0" tIns="0" rIns="0" bIns="0" rtlCol="0" vert="horz">
            <a:spAutoFit/>
          </a:bodyPr>
          <a:lstStyle/>
          <a:p>
            <a:pPr marL="59055">
              <a:lnSpc>
                <a:spcPts val="2000"/>
              </a:lnSpc>
            </a:pPr>
            <a:r>
              <a:rPr dirty="0" sz="1700" spc="5">
                <a:solidFill>
                  <a:srgbClr val="3333B2"/>
                </a:solidFill>
                <a:latin typeface="LM Sans 17"/>
                <a:cs typeface="LM Sans 17"/>
              </a:rPr>
              <a:t>Computing</a:t>
            </a:r>
            <a:r>
              <a:rPr dirty="0" sz="1700">
                <a:solidFill>
                  <a:srgbClr val="3333B2"/>
                </a:solidFill>
                <a:latin typeface="LM Sans 17"/>
                <a:cs typeface="LM Sans 17"/>
              </a:rPr>
              <a:t> </a:t>
            </a:r>
            <a:r>
              <a:rPr dirty="0" sz="1700" i="1">
                <a:solidFill>
                  <a:srgbClr val="3333B2"/>
                </a:solidFill>
                <a:latin typeface="LM Sans 17"/>
                <a:cs typeface="LM Sans 17"/>
              </a:rPr>
              <a:t>F</a:t>
            </a:r>
            <a:r>
              <a:rPr dirty="0" baseline="-11574" sz="1800" i="1">
                <a:solidFill>
                  <a:srgbClr val="3333B2"/>
                </a:solidFill>
                <a:latin typeface="LM Sans 12"/>
                <a:cs typeface="LM Sans 12"/>
              </a:rPr>
              <a:t>n</a:t>
            </a:r>
            <a:endParaRPr baseline="-11574" sz="18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0774" y="1145248"/>
            <a:ext cx="4006850" cy="740410"/>
          </a:xfrm>
          <a:custGeom>
            <a:avLst/>
            <a:gdLst/>
            <a:ahLst/>
            <a:cxnLst/>
            <a:rect l="l" t="t" r="r" b="b"/>
            <a:pathLst>
              <a:path w="4006850" h="740410">
                <a:moveTo>
                  <a:pt x="4006443" y="0"/>
                </a:moveTo>
                <a:lnTo>
                  <a:pt x="0" y="0"/>
                </a:lnTo>
                <a:lnTo>
                  <a:pt x="0" y="739927"/>
                </a:lnTo>
                <a:lnTo>
                  <a:pt x="4006443" y="739927"/>
                </a:lnTo>
                <a:lnTo>
                  <a:pt x="4006443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9994" y="2052205"/>
            <a:ext cx="3888104" cy="708660"/>
          </a:xfrm>
          <a:custGeom>
            <a:avLst/>
            <a:gdLst/>
            <a:ahLst/>
            <a:cxnLst/>
            <a:rect l="l" t="t" r="r" b="b"/>
            <a:pathLst>
              <a:path w="3888104" h="708660">
                <a:moveTo>
                  <a:pt x="3888003" y="0"/>
                </a:moveTo>
                <a:lnTo>
                  <a:pt x="0" y="0"/>
                </a:lnTo>
                <a:lnTo>
                  <a:pt x="0" y="177139"/>
                </a:lnTo>
                <a:lnTo>
                  <a:pt x="0" y="354266"/>
                </a:lnTo>
                <a:lnTo>
                  <a:pt x="0" y="531406"/>
                </a:lnTo>
                <a:lnTo>
                  <a:pt x="0" y="708545"/>
                </a:lnTo>
                <a:lnTo>
                  <a:pt x="3888003" y="708545"/>
                </a:lnTo>
                <a:lnTo>
                  <a:pt x="3888003" y="531406"/>
                </a:lnTo>
                <a:lnTo>
                  <a:pt x="3888003" y="354279"/>
                </a:lnTo>
                <a:lnTo>
                  <a:pt x="3888003" y="177139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3756" y="1219609"/>
            <a:ext cx="3382645" cy="153162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440690">
              <a:lnSpc>
                <a:spcPct val="100000"/>
              </a:lnSpc>
              <a:spcBef>
                <a:spcPts val="405"/>
              </a:spcBef>
              <a:tabLst>
                <a:tab pos="1850389" algn="l"/>
              </a:tabLst>
            </a:pPr>
            <a:r>
              <a:rPr dirty="0" sz="1400" spc="-50">
                <a:solidFill>
                  <a:srgbClr val="3333B2"/>
                </a:solidFill>
                <a:latin typeface="Trebuchet MS"/>
                <a:cs typeface="Trebuchet MS"/>
              </a:rPr>
              <a:t>Input:</a:t>
            </a:r>
            <a:r>
              <a:rPr dirty="0" sz="1400" spc="-50">
                <a:latin typeface="Trebuchet MS"/>
                <a:cs typeface="Trebuchet MS"/>
              </a:rPr>
              <a:t>An</a:t>
            </a:r>
            <a:r>
              <a:rPr dirty="0" sz="1400" spc="40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integer	</a:t>
            </a:r>
            <a:r>
              <a:rPr dirty="0" sz="1400" spc="15" i="1">
                <a:latin typeface="LM Sans 12"/>
                <a:cs typeface="LM Sans 12"/>
              </a:rPr>
              <a:t>n </a:t>
            </a:r>
            <a:r>
              <a:rPr dirty="0" sz="1400" spc="345" i="1">
                <a:latin typeface="Arial"/>
                <a:cs typeface="Arial"/>
              </a:rPr>
              <a:t>≥</a:t>
            </a:r>
            <a:r>
              <a:rPr dirty="0" sz="1400" spc="-40" i="1">
                <a:latin typeface="Arial"/>
                <a:cs typeface="Arial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0.</a:t>
            </a:r>
            <a:endParaRPr sz="1400">
              <a:latin typeface="Trebuchet MS"/>
              <a:cs typeface="Trebuchet MS"/>
            </a:endParaRPr>
          </a:p>
          <a:p>
            <a:pPr marL="298450">
              <a:lnSpc>
                <a:spcPct val="100000"/>
              </a:lnSpc>
              <a:spcBef>
                <a:spcPts val="310"/>
              </a:spcBef>
              <a:tabLst>
                <a:tab pos="1377950" algn="l"/>
              </a:tabLst>
            </a:pPr>
            <a:r>
              <a:rPr dirty="0" sz="1400" spc="-55">
                <a:solidFill>
                  <a:srgbClr val="3333B2"/>
                </a:solidFill>
                <a:latin typeface="Trebuchet MS"/>
                <a:cs typeface="Trebuchet MS"/>
              </a:rPr>
              <a:t>Output:</a:t>
            </a:r>
            <a:r>
              <a:rPr dirty="0" sz="1400" spc="-55">
                <a:latin typeface="Trebuchet MS"/>
                <a:cs typeface="Trebuchet MS"/>
              </a:rPr>
              <a:t>The	</a:t>
            </a:r>
            <a:r>
              <a:rPr dirty="0" sz="1400" spc="-40" i="1">
                <a:latin typeface="LM Sans 12"/>
                <a:cs typeface="LM Sans 12"/>
              </a:rPr>
              <a:t>n</a:t>
            </a:r>
            <a:r>
              <a:rPr dirty="0" sz="1400" spc="-40">
                <a:latin typeface="Trebuchet MS"/>
                <a:cs typeface="Trebuchet MS"/>
              </a:rPr>
              <a:t>-th </a:t>
            </a:r>
            <a:r>
              <a:rPr dirty="0" sz="1400" spc="-60">
                <a:latin typeface="Trebuchet MS"/>
                <a:cs typeface="Trebuchet MS"/>
              </a:rPr>
              <a:t>Fibonacci </a:t>
            </a:r>
            <a:r>
              <a:rPr dirty="0" sz="1400" spc="-85">
                <a:latin typeface="Trebuchet MS"/>
                <a:cs typeface="Trebuchet MS"/>
              </a:rPr>
              <a:t>number</a:t>
            </a:r>
            <a:r>
              <a:rPr dirty="0" sz="1400" spc="165">
                <a:latin typeface="Trebuchet MS"/>
                <a:cs typeface="Trebuchet MS"/>
              </a:rPr>
              <a:t> </a:t>
            </a:r>
            <a:r>
              <a:rPr dirty="0" sz="1400" spc="-20" i="1">
                <a:latin typeface="LM Sans 12"/>
                <a:cs typeface="LM Sans 12"/>
              </a:rPr>
              <a:t>F</a:t>
            </a:r>
            <a:r>
              <a:rPr dirty="0" baseline="-11111" sz="1500" spc="-30" i="1">
                <a:latin typeface="LM Sans 10"/>
                <a:cs typeface="LM Sans 10"/>
              </a:rPr>
              <a:t>n</a:t>
            </a:r>
            <a:r>
              <a:rPr dirty="0" sz="1400" spc="-20"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Trebuchet MS"/>
              <a:cs typeface="Trebuchet MS"/>
            </a:endParaRPr>
          </a:p>
          <a:p>
            <a:pPr marL="25400">
              <a:lnSpc>
                <a:spcPts val="1415"/>
              </a:lnSpc>
              <a:tabLst>
                <a:tab pos="238125" algn="l"/>
                <a:tab pos="610235" algn="l"/>
              </a:tabLst>
            </a:pPr>
            <a:r>
              <a:rPr dirty="0" sz="1200" spc="-85">
                <a:latin typeface="Arial"/>
                <a:cs typeface="Arial"/>
              </a:rPr>
              <a:t>1	</a:t>
            </a:r>
            <a:r>
              <a:rPr dirty="0" sz="1200" spc="20" b="1">
                <a:latin typeface="Trebuchet MS"/>
                <a:cs typeface="Trebuchet MS"/>
              </a:rPr>
              <a:t>def	</a:t>
            </a:r>
            <a:r>
              <a:rPr dirty="0" sz="1200" spc="20">
                <a:latin typeface="Arial"/>
                <a:cs typeface="Arial"/>
              </a:rPr>
              <a:t>f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b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(</a:t>
            </a:r>
            <a:r>
              <a:rPr dirty="0" sz="1200" spc="-16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1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25400">
              <a:lnSpc>
                <a:spcPts val="1395"/>
              </a:lnSpc>
              <a:tabLst>
                <a:tab pos="433070" algn="l"/>
              </a:tabLst>
            </a:pPr>
            <a:r>
              <a:rPr dirty="0" sz="1200" spc="-85">
                <a:latin typeface="Arial"/>
                <a:cs typeface="Arial"/>
              </a:rPr>
              <a:t>2	</a:t>
            </a:r>
            <a:r>
              <a:rPr dirty="0" sz="1200" spc="-40" b="1">
                <a:latin typeface="Trebuchet MS"/>
                <a:cs typeface="Trebuchet MS"/>
              </a:rPr>
              <a:t>i </a:t>
            </a:r>
            <a:r>
              <a:rPr dirty="0" sz="1200" spc="-35" b="1">
                <a:latin typeface="Trebuchet MS"/>
                <a:cs typeface="Trebuchet MS"/>
              </a:rPr>
              <a:t>f </a:t>
            </a:r>
            <a:r>
              <a:rPr dirty="0" sz="1200" spc="-70">
                <a:latin typeface="Arial"/>
                <a:cs typeface="Arial"/>
              </a:rPr>
              <a:t>n </a:t>
            </a:r>
            <a:r>
              <a:rPr dirty="0" sz="1200" spc="155">
                <a:latin typeface="Arial"/>
                <a:cs typeface="Arial"/>
              </a:rPr>
              <a:t>&lt;= </a:t>
            </a:r>
            <a:r>
              <a:rPr dirty="0" sz="1200" spc="-85">
                <a:latin typeface="Arial"/>
                <a:cs typeface="Arial"/>
              </a:rPr>
              <a:t>1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597535" indent="-572770">
              <a:lnSpc>
                <a:spcPts val="1395"/>
              </a:lnSpc>
              <a:buFont typeface="Arial"/>
              <a:buAutoNum type="arabicPlain" startAt="3"/>
              <a:tabLst>
                <a:tab pos="597535" algn="l"/>
                <a:tab pos="598170" algn="l"/>
              </a:tabLst>
            </a:pPr>
            <a:r>
              <a:rPr dirty="0" sz="1200" spc="60" b="1">
                <a:latin typeface="Trebuchet MS"/>
                <a:cs typeface="Trebuchet MS"/>
              </a:rPr>
              <a:t>return</a:t>
            </a:r>
            <a:r>
              <a:rPr dirty="0" sz="1200" spc="80" b="1">
                <a:latin typeface="Trebuchet MS"/>
                <a:cs typeface="Trebuchet MS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419100" indent="-394335">
              <a:lnSpc>
                <a:spcPts val="1415"/>
              </a:lnSpc>
              <a:buFont typeface="Arial"/>
              <a:buAutoNum type="arabicPlain" startAt="3"/>
              <a:tabLst>
                <a:tab pos="419100" algn="l"/>
                <a:tab pos="419734" algn="l"/>
                <a:tab pos="1056005" algn="l"/>
              </a:tabLst>
            </a:pPr>
            <a:r>
              <a:rPr dirty="0" sz="1200" spc="60" b="1">
                <a:latin typeface="Trebuchet MS"/>
                <a:cs typeface="Trebuchet MS"/>
              </a:rPr>
              <a:t>return	</a:t>
            </a:r>
            <a:r>
              <a:rPr dirty="0" sz="1200" spc="20">
                <a:latin typeface="Arial"/>
                <a:cs typeface="Arial"/>
              </a:rPr>
              <a:t>f 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 spc="-70">
                <a:latin typeface="Arial"/>
                <a:cs typeface="Arial"/>
              </a:rPr>
              <a:t>b </a:t>
            </a:r>
            <a:r>
              <a:rPr dirty="0" sz="1200" spc="55">
                <a:latin typeface="Arial"/>
                <a:cs typeface="Arial"/>
              </a:rPr>
              <a:t>( </a:t>
            </a:r>
            <a:r>
              <a:rPr dirty="0" sz="1200" spc="-70">
                <a:latin typeface="Arial"/>
                <a:cs typeface="Arial"/>
              </a:rPr>
              <a:t>n </a:t>
            </a:r>
            <a:r>
              <a:rPr dirty="0" sz="1200" spc="225" i="1">
                <a:latin typeface="Arial"/>
                <a:cs typeface="Arial"/>
              </a:rPr>
              <a:t>− </a:t>
            </a:r>
            <a:r>
              <a:rPr dirty="0" sz="1200" spc="-85">
                <a:latin typeface="Arial"/>
                <a:cs typeface="Arial"/>
              </a:rPr>
              <a:t>1 </a:t>
            </a:r>
            <a:r>
              <a:rPr dirty="0" sz="1200" spc="55">
                <a:latin typeface="Arial"/>
                <a:cs typeface="Arial"/>
              </a:rPr>
              <a:t>) </a:t>
            </a:r>
            <a:r>
              <a:rPr dirty="0" sz="1200" spc="204">
                <a:latin typeface="Arial"/>
                <a:cs typeface="Arial"/>
              </a:rPr>
              <a:t>+ </a:t>
            </a:r>
            <a:r>
              <a:rPr dirty="0" sz="1200" spc="20">
                <a:latin typeface="Arial"/>
                <a:cs typeface="Arial"/>
              </a:rPr>
              <a:t>f </a:t>
            </a:r>
            <a:r>
              <a:rPr dirty="0" sz="1200" spc="5">
                <a:latin typeface="Arial"/>
                <a:cs typeface="Arial"/>
              </a:rPr>
              <a:t>i </a:t>
            </a:r>
            <a:r>
              <a:rPr dirty="0" sz="1200" spc="-70">
                <a:latin typeface="Arial"/>
                <a:cs typeface="Arial"/>
              </a:rPr>
              <a:t>b </a:t>
            </a:r>
            <a:r>
              <a:rPr dirty="0" sz="1200" spc="55">
                <a:latin typeface="Arial"/>
                <a:cs typeface="Arial"/>
              </a:rPr>
              <a:t>( </a:t>
            </a:r>
            <a:r>
              <a:rPr dirty="0" sz="1200" spc="-70">
                <a:latin typeface="Arial"/>
                <a:cs typeface="Arial"/>
              </a:rPr>
              <a:t>n </a:t>
            </a:r>
            <a:r>
              <a:rPr dirty="0" sz="1200" spc="225" i="1">
                <a:latin typeface="Arial"/>
                <a:cs typeface="Arial"/>
              </a:rPr>
              <a:t>− </a:t>
            </a:r>
            <a:r>
              <a:rPr dirty="0" sz="1200" spc="-85">
                <a:latin typeface="Arial"/>
                <a:cs typeface="Arial"/>
              </a:rPr>
              <a:t>2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443" y="58134"/>
            <a:ext cx="243649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00">
                <a:solidFill>
                  <a:srgbClr val="3333B2"/>
                </a:solidFill>
              </a:rPr>
              <a:t>The </a:t>
            </a:r>
            <a:r>
              <a:rPr dirty="0" sz="2050" spc="-45">
                <a:solidFill>
                  <a:srgbClr val="3333B2"/>
                </a:solidFill>
              </a:rPr>
              <a:t>Most </a:t>
            </a:r>
            <a:r>
              <a:rPr dirty="0" sz="2050" spc="-160">
                <a:solidFill>
                  <a:srgbClr val="3333B2"/>
                </a:solidFill>
              </a:rPr>
              <a:t>Creative</a:t>
            </a:r>
            <a:r>
              <a:rPr dirty="0" sz="2050" spc="145">
                <a:solidFill>
                  <a:srgbClr val="3333B2"/>
                </a:solidFill>
              </a:rPr>
              <a:t> </a:t>
            </a:r>
            <a:r>
              <a:rPr dirty="0" sz="2050" spc="-114">
                <a:solidFill>
                  <a:srgbClr val="3333B2"/>
                </a:solidFill>
              </a:rPr>
              <a:t>Part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63966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523720"/>
            <a:ext cx="3557270" cy="1357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35">
                <a:latin typeface="Trebuchet MS"/>
                <a:cs typeface="Trebuchet MS"/>
              </a:rPr>
              <a:t>In </a:t>
            </a:r>
            <a:r>
              <a:rPr dirty="0" sz="1400" spc="-70">
                <a:latin typeface="Trebuchet MS"/>
                <a:cs typeface="Trebuchet MS"/>
              </a:rPr>
              <a:t>most </a:t>
            </a:r>
            <a:r>
              <a:rPr dirty="0" sz="1400" spc="105">
                <a:latin typeface="Trebuchet MS"/>
                <a:cs typeface="Trebuchet MS"/>
              </a:rPr>
              <a:t>DP </a:t>
            </a:r>
            <a:r>
              <a:rPr dirty="0" sz="1400" spc="-80">
                <a:latin typeface="Trebuchet MS"/>
                <a:cs typeface="Trebuchet MS"/>
              </a:rPr>
              <a:t>algorithms,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0">
                <a:latin typeface="Trebuchet MS"/>
                <a:cs typeface="Trebuchet MS"/>
              </a:rPr>
              <a:t>most </a:t>
            </a:r>
            <a:r>
              <a:rPr dirty="0" sz="1400" spc="-95">
                <a:latin typeface="Trebuchet MS"/>
                <a:cs typeface="Trebuchet MS"/>
              </a:rPr>
              <a:t>creative </a:t>
            </a:r>
            <a:r>
              <a:rPr dirty="0" sz="1400" spc="-85">
                <a:latin typeface="Trebuchet MS"/>
                <a:cs typeface="Trebuchet MS"/>
              </a:rPr>
              <a:t>part </a:t>
            </a:r>
            <a:r>
              <a:rPr dirty="0" sz="1400" spc="-60">
                <a:latin typeface="Trebuchet MS"/>
                <a:cs typeface="Trebuchet MS"/>
              </a:rPr>
              <a:t>is  </a:t>
            </a:r>
            <a:r>
              <a:rPr dirty="0" sz="1400" spc="-65">
                <a:latin typeface="Trebuchet MS"/>
                <a:cs typeface="Trebuchet MS"/>
              </a:rPr>
              <a:t>coming </a:t>
            </a:r>
            <a:r>
              <a:rPr dirty="0" sz="1400" spc="-70">
                <a:latin typeface="Trebuchet MS"/>
                <a:cs typeface="Trebuchet MS"/>
              </a:rPr>
              <a:t>up </a:t>
            </a:r>
            <a:r>
              <a:rPr dirty="0" sz="1400" spc="-80">
                <a:latin typeface="Trebuchet MS"/>
                <a:cs typeface="Trebuchet MS"/>
              </a:rPr>
              <a:t>with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60">
                <a:latin typeface="Trebuchet MS"/>
                <a:cs typeface="Trebuchet MS"/>
              </a:rPr>
              <a:t>right </a:t>
            </a:r>
            <a:r>
              <a:rPr dirty="0" sz="1400" spc="-70">
                <a:latin typeface="Trebuchet MS"/>
                <a:cs typeface="Trebuchet MS"/>
              </a:rPr>
              <a:t>notion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85">
                <a:latin typeface="Trebuchet MS"/>
                <a:cs typeface="Trebuchet MS"/>
              </a:rPr>
              <a:t>subproblem  </a:t>
            </a:r>
            <a:r>
              <a:rPr dirty="0" sz="1400" spc="-75">
                <a:latin typeface="Trebuchet MS"/>
                <a:cs typeface="Trebuchet MS"/>
              </a:rPr>
              <a:t>and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100">
                <a:latin typeface="Trebuchet MS"/>
                <a:cs typeface="Trebuchet MS"/>
              </a:rPr>
              <a:t>recurrence</a:t>
            </a:r>
            <a:r>
              <a:rPr dirty="0" sz="1400" spc="-85">
                <a:latin typeface="Trebuchet MS"/>
                <a:cs typeface="Trebuchet MS"/>
              </a:rPr>
              <a:t> relation</a:t>
            </a:r>
            <a:endParaRPr sz="1400">
              <a:latin typeface="Trebuchet MS"/>
              <a:cs typeface="Trebuchet MS"/>
            </a:endParaRPr>
          </a:p>
          <a:p>
            <a:pPr algn="just" marL="12700" marR="192405">
              <a:lnSpc>
                <a:spcPct val="100800"/>
              </a:lnSpc>
              <a:spcBef>
                <a:spcPts val="300"/>
              </a:spcBef>
            </a:pPr>
            <a:r>
              <a:rPr dirty="0" sz="1400" spc="-45">
                <a:latin typeface="Trebuchet MS"/>
                <a:cs typeface="Trebuchet MS"/>
              </a:rPr>
              <a:t>When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100">
                <a:latin typeface="Trebuchet MS"/>
                <a:cs typeface="Trebuchet MS"/>
              </a:rPr>
              <a:t>recurrence </a:t>
            </a:r>
            <a:r>
              <a:rPr dirty="0" sz="1400" spc="-85">
                <a:latin typeface="Trebuchet MS"/>
                <a:cs typeface="Trebuchet MS"/>
              </a:rPr>
              <a:t>relation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90">
                <a:latin typeface="Trebuchet MS"/>
                <a:cs typeface="Trebuchet MS"/>
              </a:rPr>
              <a:t>written </a:t>
            </a:r>
            <a:r>
              <a:rPr dirty="0" sz="1400" spc="-100">
                <a:latin typeface="Trebuchet MS"/>
                <a:cs typeface="Trebuchet MS"/>
              </a:rPr>
              <a:t>down, </a:t>
            </a:r>
            <a:r>
              <a:rPr dirty="0" sz="1400" spc="-70">
                <a:latin typeface="Trebuchet MS"/>
                <a:cs typeface="Trebuchet MS"/>
              </a:rPr>
              <a:t>it  </a:t>
            </a:r>
            <a:r>
              <a:rPr dirty="0" sz="1400" spc="-75">
                <a:latin typeface="Trebuchet MS"/>
                <a:cs typeface="Trebuchet MS"/>
              </a:rPr>
              <a:t>can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90">
                <a:latin typeface="Trebuchet MS"/>
                <a:cs typeface="Trebuchet MS"/>
              </a:rPr>
              <a:t>wrapped </a:t>
            </a:r>
            <a:r>
              <a:rPr dirty="0" sz="1400" spc="-80">
                <a:latin typeface="Trebuchet MS"/>
                <a:cs typeface="Trebuchet MS"/>
              </a:rPr>
              <a:t>with </a:t>
            </a:r>
            <a:r>
              <a:rPr dirty="0" sz="1400" spc="-85">
                <a:latin typeface="Trebuchet MS"/>
                <a:cs typeface="Trebuchet MS"/>
              </a:rPr>
              <a:t>memoization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80">
                <a:latin typeface="Trebuchet MS"/>
                <a:cs typeface="Trebuchet MS"/>
              </a:rPr>
              <a:t>get</a:t>
            </a:r>
            <a:endParaRPr sz="14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  <a:spcBef>
                <a:spcPts val="15"/>
              </a:spcBef>
            </a:pP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90">
                <a:latin typeface="Trebuchet MS"/>
                <a:cs typeface="Trebuchet MS"/>
              </a:rPr>
              <a:t>recursive</a:t>
            </a:r>
            <a:r>
              <a:rPr dirty="0" sz="1400" spc="13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algorithm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32290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443" y="58134"/>
            <a:ext cx="243649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00">
                <a:solidFill>
                  <a:srgbClr val="3333B2"/>
                </a:solidFill>
              </a:rPr>
              <a:t>The </a:t>
            </a:r>
            <a:r>
              <a:rPr dirty="0" sz="2050" spc="-45">
                <a:solidFill>
                  <a:srgbClr val="3333B2"/>
                </a:solidFill>
              </a:rPr>
              <a:t>Most </a:t>
            </a:r>
            <a:r>
              <a:rPr dirty="0" sz="2050" spc="-160">
                <a:solidFill>
                  <a:srgbClr val="3333B2"/>
                </a:solidFill>
              </a:rPr>
              <a:t>Creative</a:t>
            </a:r>
            <a:r>
              <a:rPr dirty="0" sz="2050" spc="145">
                <a:solidFill>
                  <a:srgbClr val="3333B2"/>
                </a:solidFill>
              </a:rPr>
              <a:t> </a:t>
            </a:r>
            <a:r>
              <a:rPr dirty="0" sz="2050" spc="-114">
                <a:solidFill>
                  <a:srgbClr val="3333B2"/>
                </a:solidFill>
              </a:rPr>
              <a:t>Part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63966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523720"/>
            <a:ext cx="3557270" cy="204088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35">
                <a:latin typeface="Trebuchet MS"/>
                <a:cs typeface="Trebuchet MS"/>
              </a:rPr>
              <a:t>In </a:t>
            </a:r>
            <a:r>
              <a:rPr dirty="0" sz="1400" spc="-70">
                <a:latin typeface="Trebuchet MS"/>
                <a:cs typeface="Trebuchet MS"/>
              </a:rPr>
              <a:t>most </a:t>
            </a:r>
            <a:r>
              <a:rPr dirty="0" sz="1400" spc="105">
                <a:latin typeface="Trebuchet MS"/>
                <a:cs typeface="Trebuchet MS"/>
              </a:rPr>
              <a:t>DP </a:t>
            </a:r>
            <a:r>
              <a:rPr dirty="0" sz="1400" spc="-80">
                <a:latin typeface="Trebuchet MS"/>
                <a:cs typeface="Trebuchet MS"/>
              </a:rPr>
              <a:t>algorithms,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0">
                <a:latin typeface="Trebuchet MS"/>
                <a:cs typeface="Trebuchet MS"/>
              </a:rPr>
              <a:t>most </a:t>
            </a:r>
            <a:r>
              <a:rPr dirty="0" sz="1400" spc="-95">
                <a:latin typeface="Trebuchet MS"/>
                <a:cs typeface="Trebuchet MS"/>
              </a:rPr>
              <a:t>creative </a:t>
            </a:r>
            <a:r>
              <a:rPr dirty="0" sz="1400" spc="-85">
                <a:latin typeface="Trebuchet MS"/>
                <a:cs typeface="Trebuchet MS"/>
              </a:rPr>
              <a:t>part </a:t>
            </a:r>
            <a:r>
              <a:rPr dirty="0" sz="1400" spc="-60">
                <a:latin typeface="Trebuchet MS"/>
                <a:cs typeface="Trebuchet MS"/>
              </a:rPr>
              <a:t>is  </a:t>
            </a:r>
            <a:r>
              <a:rPr dirty="0" sz="1400" spc="-65">
                <a:latin typeface="Trebuchet MS"/>
                <a:cs typeface="Trebuchet MS"/>
              </a:rPr>
              <a:t>coming </a:t>
            </a:r>
            <a:r>
              <a:rPr dirty="0" sz="1400" spc="-70">
                <a:latin typeface="Trebuchet MS"/>
                <a:cs typeface="Trebuchet MS"/>
              </a:rPr>
              <a:t>up </a:t>
            </a:r>
            <a:r>
              <a:rPr dirty="0" sz="1400" spc="-80">
                <a:latin typeface="Trebuchet MS"/>
                <a:cs typeface="Trebuchet MS"/>
              </a:rPr>
              <a:t>with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60">
                <a:latin typeface="Trebuchet MS"/>
                <a:cs typeface="Trebuchet MS"/>
              </a:rPr>
              <a:t>right </a:t>
            </a:r>
            <a:r>
              <a:rPr dirty="0" sz="1400" spc="-70">
                <a:latin typeface="Trebuchet MS"/>
                <a:cs typeface="Trebuchet MS"/>
              </a:rPr>
              <a:t>notion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85">
                <a:latin typeface="Trebuchet MS"/>
                <a:cs typeface="Trebuchet MS"/>
              </a:rPr>
              <a:t>subproblem  </a:t>
            </a:r>
            <a:r>
              <a:rPr dirty="0" sz="1400" spc="-75">
                <a:latin typeface="Trebuchet MS"/>
                <a:cs typeface="Trebuchet MS"/>
              </a:rPr>
              <a:t>and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100">
                <a:latin typeface="Trebuchet MS"/>
                <a:cs typeface="Trebuchet MS"/>
              </a:rPr>
              <a:t>recurrence</a:t>
            </a:r>
            <a:r>
              <a:rPr dirty="0" sz="1400" spc="-85">
                <a:latin typeface="Trebuchet MS"/>
                <a:cs typeface="Trebuchet MS"/>
              </a:rPr>
              <a:t> relation</a:t>
            </a:r>
            <a:endParaRPr sz="1400">
              <a:latin typeface="Trebuchet MS"/>
              <a:cs typeface="Trebuchet MS"/>
            </a:endParaRPr>
          </a:p>
          <a:p>
            <a:pPr marL="12700" marR="192405">
              <a:lnSpc>
                <a:spcPct val="100800"/>
              </a:lnSpc>
              <a:spcBef>
                <a:spcPts val="300"/>
              </a:spcBef>
            </a:pPr>
            <a:r>
              <a:rPr dirty="0" sz="1400" spc="-45">
                <a:latin typeface="Trebuchet MS"/>
                <a:cs typeface="Trebuchet MS"/>
              </a:rPr>
              <a:t>When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100">
                <a:latin typeface="Trebuchet MS"/>
                <a:cs typeface="Trebuchet MS"/>
              </a:rPr>
              <a:t>recurrence </a:t>
            </a:r>
            <a:r>
              <a:rPr dirty="0" sz="1400" spc="-85">
                <a:latin typeface="Trebuchet MS"/>
                <a:cs typeface="Trebuchet MS"/>
              </a:rPr>
              <a:t>relation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90">
                <a:latin typeface="Trebuchet MS"/>
                <a:cs typeface="Trebuchet MS"/>
              </a:rPr>
              <a:t>written </a:t>
            </a:r>
            <a:r>
              <a:rPr dirty="0" sz="1400" spc="-100">
                <a:latin typeface="Trebuchet MS"/>
                <a:cs typeface="Trebuchet MS"/>
              </a:rPr>
              <a:t>down, </a:t>
            </a:r>
            <a:r>
              <a:rPr dirty="0" sz="1400" spc="-70">
                <a:latin typeface="Trebuchet MS"/>
                <a:cs typeface="Trebuchet MS"/>
              </a:rPr>
              <a:t>it  </a:t>
            </a:r>
            <a:r>
              <a:rPr dirty="0" sz="1400" spc="-75">
                <a:latin typeface="Trebuchet MS"/>
                <a:cs typeface="Trebuchet MS"/>
              </a:rPr>
              <a:t>can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90">
                <a:latin typeface="Trebuchet MS"/>
                <a:cs typeface="Trebuchet MS"/>
              </a:rPr>
              <a:t>wrapped </a:t>
            </a:r>
            <a:r>
              <a:rPr dirty="0" sz="1400" spc="-80">
                <a:latin typeface="Trebuchet MS"/>
                <a:cs typeface="Trebuchet MS"/>
              </a:rPr>
              <a:t>with </a:t>
            </a:r>
            <a:r>
              <a:rPr dirty="0" sz="1400" spc="-85">
                <a:latin typeface="Trebuchet MS"/>
                <a:cs typeface="Trebuchet MS"/>
              </a:rPr>
              <a:t>memoization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80">
                <a:latin typeface="Trebuchet MS"/>
                <a:cs typeface="Trebuchet MS"/>
              </a:rPr>
              <a:t>get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90">
                <a:latin typeface="Trebuchet MS"/>
                <a:cs typeface="Trebuchet MS"/>
              </a:rPr>
              <a:t>recursive</a:t>
            </a:r>
            <a:r>
              <a:rPr dirty="0" sz="1400" spc="13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algorithm</a:t>
            </a:r>
            <a:endParaRPr sz="1400">
              <a:latin typeface="Trebuchet MS"/>
              <a:cs typeface="Trebuchet MS"/>
            </a:endParaRPr>
          </a:p>
          <a:p>
            <a:pPr marL="12700" marR="37465">
              <a:lnSpc>
                <a:spcPct val="100800"/>
              </a:lnSpc>
              <a:spcBef>
                <a:spcPts val="295"/>
              </a:spcBef>
            </a:pPr>
            <a:r>
              <a:rPr dirty="0" sz="1400" spc="-35">
                <a:latin typeface="Trebuchet MS"/>
                <a:cs typeface="Trebuchet MS"/>
              </a:rPr>
              <a:t>In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5">
                <a:latin typeface="Trebuchet MS"/>
                <a:cs typeface="Trebuchet MS"/>
              </a:rPr>
              <a:t>previous </a:t>
            </a:r>
            <a:r>
              <a:rPr dirty="0" sz="1400" spc="-100">
                <a:latin typeface="Trebuchet MS"/>
                <a:cs typeface="Trebuchet MS"/>
              </a:rPr>
              <a:t>video,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95">
                <a:latin typeface="Trebuchet MS"/>
                <a:cs typeface="Trebuchet MS"/>
              </a:rPr>
              <a:t>arrived </a:t>
            </a:r>
            <a:r>
              <a:rPr dirty="0" sz="1400" spc="-75">
                <a:latin typeface="Trebuchet MS"/>
                <a:cs typeface="Trebuchet MS"/>
              </a:rPr>
              <a:t>at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90">
                <a:latin typeface="Trebuchet MS"/>
                <a:cs typeface="Trebuchet MS"/>
              </a:rPr>
              <a:t>reasonable  </a:t>
            </a:r>
            <a:r>
              <a:rPr dirty="0" sz="1400" spc="-85">
                <a:latin typeface="Trebuchet MS"/>
                <a:cs typeface="Trebuchet MS"/>
              </a:rPr>
              <a:t>subproblem </a:t>
            </a:r>
            <a:r>
              <a:rPr dirty="0" sz="1400" spc="-75">
                <a:latin typeface="Trebuchet MS"/>
                <a:cs typeface="Trebuchet MS"/>
              </a:rPr>
              <a:t>by</a:t>
            </a:r>
            <a:r>
              <a:rPr dirty="0" sz="1400" spc="-75">
                <a:solidFill>
                  <a:srgbClr val="3333B2"/>
                </a:solidFill>
                <a:latin typeface="Trebuchet MS"/>
                <a:cs typeface="Trebuchet MS"/>
              </a:rPr>
              <a:t>analyzing </a:t>
            </a:r>
            <a:r>
              <a:rPr dirty="0" sz="1400" spc="-95">
                <a:solidFill>
                  <a:srgbClr val="3333B2"/>
                </a:solidFill>
                <a:latin typeface="Trebuchet MS"/>
                <a:cs typeface="Trebuchet MS"/>
              </a:rPr>
              <a:t>the </a:t>
            </a:r>
            <a:r>
              <a:rPr dirty="0" sz="1400" spc="-80">
                <a:solidFill>
                  <a:srgbClr val="3333B2"/>
                </a:solidFill>
                <a:latin typeface="Trebuchet MS"/>
                <a:cs typeface="Trebuchet MS"/>
              </a:rPr>
              <a:t>structure </a:t>
            </a:r>
            <a:r>
              <a:rPr dirty="0" sz="1400" spc="-85">
                <a:solidFill>
                  <a:srgbClr val="3333B2"/>
                </a:solidFill>
                <a:latin typeface="Trebuchet MS"/>
                <a:cs typeface="Trebuchet MS"/>
              </a:rPr>
              <a:t>of </a:t>
            </a:r>
            <a:r>
              <a:rPr dirty="0" sz="1400" spc="-75">
                <a:solidFill>
                  <a:srgbClr val="3333B2"/>
                </a:solidFill>
                <a:latin typeface="Trebuchet MS"/>
                <a:cs typeface="Trebuchet MS"/>
              </a:rPr>
              <a:t>an  optimal</a:t>
            </a:r>
            <a:r>
              <a:rPr dirty="0" sz="1400" spc="3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3333B2"/>
                </a:solidFill>
                <a:latin typeface="Trebuchet MS"/>
                <a:cs typeface="Trebuchet MS"/>
              </a:rPr>
              <a:t>solution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32290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200614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443" y="58134"/>
            <a:ext cx="243649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00">
                <a:solidFill>
                  <a:srgbClr val="3333B2"/>
                </a:solidFill>
              </a:rPr>
              <a:t>The </a:t>
            </a:r>
            <a:r>
              <a:rPr dirty="0" sz="2050" spc="-45">
                <a:solidFill>
                  <a:srgbClr val="3333B2"/>
                </a:solidFill>
              </a:rPr>
              <a:t>Most </a:t>
            </a:r>
            <a:r>
              <a:rPr dirty="0" sz="2050" spc="-160">
                <a:solidFill>
                  <a:srgbClr val="3333B2"/>
                </a:solidFill>
              </a:rPr>
              <a:t>Creative</a:t>
            </a:r>
            <a:r>
              <a:rPr dirty="0" sz="2050" spc="145">
                <a:solidFill>
                  <a:srgbClr val="3333B2"/>
                </a:solidFill>
              </a:rPr>
              <a:t> </a:t>
            </a:r>
            <a:r>
              <a:rPr dirty="0" sz="2050" spc="-114">
                <a:solidFill>
                  <a:srgbClr val="3333B2"/>
                </a:solidFill>
              </a:rPr>
              <a:t>Part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63966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523720"/>
            <a:ext cx="3557270" cy="2724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35">
                <a:latin typeface="Trebuchet MS"/>
                <a:cs typeface="Trebuchet MS"/>
              </a:rPr>
              <a:t>In </a:t>
            </a:r>
            <a:r>
              <a:rPr dirty="0" sz="1400" spc="-70">
                <a:latin typeface="Trebuchet MS"/>
                <a:cs typeface="Trebuchet MS"/>
              </a:rPr>
              <a:t>most </a:t>
            </a:r>
            <a:r>
              <a:rPr dirty="0" sz="1400" spc="105">
                <a:latin typeface="Trebuchet MS"/>
                <a:cs typeface="Trebuchet MS"/>
              </a:rPr>
              <a:t>DP </a:t>
            </a:r>
            <a:r>
              <a:rPr dirty="0" sz="1400" spc="-80">
                <a:latin typeface="Trebuchet MS"/>
                <a:cs typeface="Trebuchet MS"/>
              </a:rPr>
              <a:t>algorithms,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0">
                <a:latin typeface="Trebuchet MS"/>
                <a:cs typeface="Trebuchet MS"/>
              </a:rPr>
              <a:t>most </a:t>
            </a:r>
            <a:r>
              <a:rPr dirty="0" sz="1400" spc="-95">
                <a:latin typeface="Trebuchet MS"/>
                <a:cs typeface="Trebuchet MS"/>
              </a:rPr>
              <a:t>creative </a:t>
            </a:r>
            <a:r>
              <a:rPr dirty="0" sz="1400" spc="-85">
                <a:latin typeface="Trebuchet MS"/>
                <a:cs typeface="Trebuchet MS"/>
              </a:rPr>
              <a:t>part </a:t>
            </a:r>
            <a:r>
              <a:rPr dirty="0" sz="1400" spc="-60">
                <a:latin typeface="Trebuchet MS"/>
                <a:cs typeface="Trebuchet MS"/>
              </a:rPr>
              <a:t>is  </a:t>
            </a:r>
            <a:r>
              <a:rPr dirty="0" sz="1400" spc="-65">
                <a:latin typeface="Trebuchet MS"/>
                <a:cs typeface="Trebuchet MS"/>
              </a:rPr>
              <a:t>coming </a:t>
            </a:r>
            <a:r>
              <a:rPr dirty="0" sz="1400" spc="-70">
                <a:latin typeface="Trebuchet MS"/>
                <a:cs typeface="Trebuchet MS"/>
              </a:rPr>
              <a:t>up </a:t>
            </a:r>
            <a:r>
              <a:rPr dirty="0" sz="1400" spc="-80">
                <a:latin typeface="Trebuchet MS"/>
                <a:cs typeface="Trebuchet MS"/>
              </a:rPr>
              <a:t>with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60">
                <a:latin typeface="Trebuchet MS"/>
                <a:cs typeface="Trebuchet MS"/>
              </a:rPr>
              <a:t>right </a:t>
            </a:r>
            <a:r>
              <a:rPr dirty="0" sz="1400" spc="-70">
                <a:latin typeface="Trebuchet MS"/>
                <a:cs typeface="Trebuchet MS"/>
              </a:rPr>
              <a:t>notion </a:t>
            </a:r>
            <a:r>
              <a:rPr dirty="0" sz="1400" spc="-85">
                <a:latin typeface="Trebuchet MS"/>
                <a:cs typeface="Trebuchet MS"/>
              </a:rPr>
              <a:t>of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85">
                <a:latin typeface="Trebuchet MS"/>
                <a:cs typeface="Trebuchet MS"/>
              </a:rPr>
              <a:t>subproblem  </a:t>
            </a:r>
            <a:r>
              <a:rPr dirty="0" sz="1400" spc="-75">
                <a:latin typeface="Trebuchet MS"/>
                <a:cs typeface="Trebuchet MS"/>
              </a:rPr>
              <a:t>and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100">
                <a:latin typeface="Trebuchet MS"/>
                <a:cs typeface="Trebuchet MS"/>
              </a:rPr>
              <a:t>recurrence</a:t>
            </a:r>
            <a:r>
              <a:rPr dirty="0" sz="1400" spc="-85">
                <a:latin typeface="Trebuchet MS"/>
                <a:cs typeface="Trebuchet MS"/>
              </a:rPr>
              <a:t> relation</a:t>
            </a:r>
            <a:endParaRPr sz="1400">
              <a:latin typeface="Trebuchet MS"/>
              <a:cs typeface="Trebuchet MS"/>
            </a:endParaRPr>
          </a:p>
          <a:p>
            <a:pPr marL="12700" marR="192405">
              <a:lnSpc>
                <a:spcPct val="100800"/>
              </a:lnSpc>
              <a:spcBef>
                <a:spcPts val="300"/>
              </a:spcBef>
            </a:pPr>
            <a:r>
              <a:rPr dirty="0" sz="1400" spc="-45">
                <a:latin typeface="Trebuchet MS"/>
                <a:cs typeface="Trebuchet MS"/>
              </a:rPr>
              <a:t>When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100">
                <a:latin typeface="Trebuchet MS"/>
                <a:cs typeface="Trebuchet MS"/>
              </a:rPr>
              <a:t>recurrence </a:t>
            </a:r>
            <a:r>
              <a:rPr dirty="0" sz="1400" spc="-85">
                <a:latin typeface="Trebuchet MS"/>
                <a:cs typeface="Trebuchet MS"/>
              </a:rPr>
              <a:t>relation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90">
                <a:latin typeface="Trebuchet MS"/>
                <a:cs typeface="Trebuchet MS"/>
              </a:rPr>
              <a:t>written </a:t>
            </a:r>
            <a:r>
              <a:rPr dirty="0" sz="1400" spc="-100">
                <a:latin typeface="Trebuchet MS"/>
                <a:cs typeface="Trebuchet MS"/>
              </a:rPr>
              <a:t>down, </a:t>
            </a:r>
            <a:r>
              <a:rPr dirty="0" sz="1400" spc="-70">
                <a:latin typeface="Trebuchet MS"/>
                <a:cs typeface="Trebuchet MS"/>
              </a:rPr>
              <a:t>it  </a:t>
            </a:r>
            <a:r>
              <a:rPr dirty="0" sz="1400" spc="-75">
                <a:latin typeface="Trebuchet MS"/>
                <a:cs typeface="Trebuchet MS"/>
              </a:rPr>
              <a:t>can </a:t>
            </a:r>
            <a:r>
              <a:rPr dirty="0" sz="1400" spc="-100">
                <a:latin typeface="Trebuchet MS"/>
                <a:cs typeface="Trebuchet MS"/>
              </a:rPr>
              <a:t>be </a:t>
            </a:r>
            <a:r>
              <a:rPr dirty="0" sz="1400" spc="-90">
                <a:latin typeface="Trebuchet MS"/>
                <a:cs typeface="Trebuchet MS"/>
              </a:rPr>
              <a:t>wrapped </a:t>
            </a:r>
            <a:r>
              <a:rPr dirty="0" sz="1400" spc="-80">
                <a:latin typeface="Trebuchet MS"/>
                <a:cs typeface="Trebuchet MS"/>
              </a:rPr>
              <a:t>with </a:t>
            </a:r>
            <a:r>
              <a:rPr dirty="0" sz="1400" spc="-85">
                <a:latin typeface="Trebuchet MS"/>
                <a:cs typeface="Trebuchet MS"/>
              </a:rPr>
              <a:t>memoization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80">
                <a:latin typeface="Trebuchet MS"/>
                <a:cs typeface="Trebuchet MS"/>
              </a:rPr>
              <a:t>get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90">
                <a:latin typeface="Trebuchet MS"/>
                <a:cs typeface="Trebuchet MS"/>
              </a:rPr>
              <a:t>recursive</a:t>
            </a:r>
            <a:r>
              <a:rPr dirty="0" sz="1400" spc="13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algorithm</a:t>
            </a:r>
            <a:endParaRPr sz="1400">
              <a:latin typeface="Trebuchet MS"/>
              <a:cs typeface="Trebuchet MS"/>
            </a:endParaRPr>
          </a:p>
          <a:p>
            <a:pPr marL="12700" marR="37465">
              <a:lnSpc>
                <a:spcPct val="100800"/>
              </a:lnSpc>
              <a:spcBef>
                <a:spcPts val="295"/>
              </a:spcBef>
            </a:pPr>
            <a:r>
              <a:rPr dirty="0" sz="1400" spc="-35">
                <a:latin typeface="Trebuchet MS"/>
                <a:cs typeface="Trebuchet MS"/>
              </a:rPr>
              <a:t>In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85">
                <a:latin typeface="Trebuchet MS"/>
                <a:cs typeface="Trebuchet MS"/>
              </a:rPr>
              <a:t>previous </a:t>
            </a:r>
            <a:r>
              <a:rPr dirty="0" sz="1400" spc="-100">
                <a:latin typeface="Trebuchet MS"/>
                <a:cs typeface="Trebuchet MS"/>
              </a:rPr>
              <a:t>video,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95">
                <a:latin typeface="Trebuchet MS"/>
                <a:cs typeface="Trebuchet MS"/>
              </a:rPr>
              <a:t>arrived </a:t>
            </a:r>
            <a:r>
              <a:rPr dirty="0" sz="1400" spc="-75">
                <a:latin typeface="Trebuchet MS"/>
                <a:cs typeface="Trebuchet MS"/>
              </a:rPr>
              <a:t>at </a:t>
            </a:r>
            <a:r>
              <a:rPr dirty="0" sz="1400" spc="-80">
                <a:latin typeface="Trebuchet MS"/>
                <a:cs typeface="Trebuchet MS"/>
              </a:rPr>
              <a:t>a </a:t>
            </a:r>
            <a:r>
              <a:rPr dirty="0" sz="1400" spc="-90">
                <a:latin typeface="Trebuchet MS"/>
                <a:cs typeface="Trebuchet MS"/>
              </a:rPr>
              <a:t>reasonable  </a:t>
            </a:r>
            <a:r>
              <a:rPr dirty="0" sz="1400" spc="-85">
                <a:latin typeface="Trebuchet MS"/>
                <a:cs typeface="Trebuchet MS"/>
              </a:rPr>
              <a:t>subproblem </a:t>
            </a:r>
            <a:r>
              <a:rPr dirty="0" sz="1400" spc="-75">
                <a:latin typeface="Trebuchet MS"/>
                <a:cs typeface="Trebuchet MS"/>
              </a:rPr>
              <a:t>by</a:t>
            </a:r>
            <a:r>
              <a:rPr dirty="0" sz="1400" spc="-75">
                <a:solidFill>
                  <a:srgbClr val="3333B2"/>
                </a:solidFill>
                <a:latin typeface="Trebuchet MS"/>
                <a:cs typeface="Trebuchet MS"/>
              </a:rPr>
              <a:t>analyzing </a:t>
            </a:r>
            <a:r>
              <a:rPr dirty="0" sz="1400" spc="-95">
                <a:solidFill>
                  <a:srgbClr val="3333B2"/>
                </a:solidFill>
                <a:latin typeface="Trebuchet MS"/>
                <a:cs typeface="Trebuchet MS"/>
              </a:rPr>
              <a:t>the </a:t>
            </a:r>
            <a:r>
              <a:rPr dirty="0" sz="1400" spc="-80">
                <a:solidFill>
                  <a:srgbClr val="3333B2"/>
                </a:solidFill>
                <a:latin typeface="Trebuchet MS"/>
                <a:cs typeface="Trebuchet MS"/>
              </a:rPr>
              <a:t>structure </a:t>
            </a:r>
            <a:r>
              <a:rPr dirty="0" sz="1400" spc="-85">
                <a:solidFill>
                  <a:srgbClr val="3333B2"/>
                </a:solidFill>
                <a:latin typeface="Trebuchet MS"/>
                <a:cs typeface="Trebuchet MS"/>
              </a:rPr>
              <a:t>of </a:t>
            </a:r>
            <a:r>
              <a:rPr dirty="0" sz="1400" spc="-75">
                <a:solidFill>
                  <a:srgbClr val="3333B2"/>
                </a:solidFill>
                <a:latin typeface="Trebuchet MS"/>
                <a:cs typeface="Trebuchet MS"/>
              </a:rPr>
              <a:t>an  optimal</a:t>
            </a:r>
            <a:r>
              <a:rPr dirty="0" sz="1400" spc="3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3333B2"/>
                </a:solidFill>
                <a:latin typeface="Trebuchet MS"/>
                <a:cs typeface="Trebuchet MS"/>
              </a:rPr>
              <a:t>solution</a:t>
            </a:r>
            <a:endParaRPr sz="1400">
              <a:latin typeface="Trebuchet MS"/>
              <a:cs typeface="Trebuchet MS"/>
            </a:endParaRPr>
          </a:p>
          <a:p>
            <a:pPr marL="12700" marR="68580">
              <a:lnSpc>
                <a:spcPct val="100800"/>
              </a:lnSpc>
              <a:spcBef>
                <a:spcPts val="300"/>
              </a:spcBef>
            </a:pPr>
            <a:r>
              <a:rPr dirty="0" sz="1400" spc="-35">
                <a:latin typeface="Trebuchet MS"/>
                <a:cs typeface="Trebuchet MS"/>
              </a:rPr>
              <a:t>In </a:t>
            </a:r>
            <a:r>
              <a:rPr dirty="0" sz="1400" spc="-65">
                <a:latin typeface="Trebuchet MS"/>
                <a:cs typeface="Trebuchet MS"/>
              </a:rPr>
              <a:t>this </a:t>
            </a:r>
            <a:r>
              <a:rPr dirty="0" sz="1400" spc="-100">
                <a:latin typeface="Trebuchet MS"/>
                <a:cs typeface="Trebuchet MS"/>
              </a:rPr>
              <a:t>video, </a:t>
            </a:r>
            <a:r>
              <a:rPr dirty="0" sz="1400" spc="-125">
                <a:latin typeface="Trebuchet MS"/>
                <a:cs typeface="Trebuchet MS"/>
              </a:rPr>
              <a:t>we’ll </a:t>
            </a:r>
            <a:r>
              <a:rPr dirty="0" sz="1400" spc="-90">
                <a:latin typeface="Trebuchet MS"/>
                <a:cs typeface="Trebuchet MS"/>
              </a:rPr>
              <a:t>provide </a:t>
            </a:r>
            <a:r>
              <a:rPr dirty="0" sz="1400" spc="-75">
                <a:latin typeface="Trebuchet MS"/>
                <a:cs typeface="Trebuchet MS"/>
              </a:rPr>
              <a:t>an </a:t>
            </a:r>
            <a:r>
              <a:rPr dirty="0" sz="1400" spc="-95">
                <a:latin typeface="Trebuchet MS"/>
                <a:cs typeface="Trebuchet MS"/>
              </a:rPr>
              <a:t>alternative </a:t>
            </a:r>
            <a:r>
              <a:rPr dirty="0" sz="1400" spc="-110">
                <a:latin typeface="Trebuchet MS"/>
                <a:cs typeface="Trebuchet MS"/>
              </a:rPr>
              <a:t>way </a:t>
            </a:r>
            <a:r>
              <a:rPr dirty="0" sz="1400" spc="-85">
                <a:latin typeface="Trebuchet MS"/>
                <a:cs typeface="Trebuchet MS"/>
              </a:rPr>
              <a:t>of  </a:t>
            </a:r>
            <a:r>
              <a:rPr dirty="0" sz="1400" spc="-75">
                <a:latin typeface="Trebuchet MS"/>
                <a:cs typeface="Trebuchet MS"/>
              </a:rPr>
              <a:t>arriving at </a:t>
            </a:r>
            <a:r>
              <a:rPr dirty="0" sz="1400" spc="-90">
                <a:latin typeface="Trebuchet MS"/>
                <a:cs typeface="Trebuchet MS"/>
              </a:rPr>
              <a:t>subproblems:</a:t>
            </a:r>
            <a:r>
              <a:rPr dirty="0" sz="1400" spc="-90">
                <a:solidFill>
                  <a:srgbClr val="3333B2"/>
                </a:solidFill>
                <a:latin typeface="Trebuchet MS"/>
                <a:cs typeface="Trebuchet MS"/>
              </a:rPr>
              <a:t>implement </a:t>
            </a:r>
            <a:r>
              <a:rPr dirty="0" sz="1400" spc="-80">
                <a:solidFill>
                  <a:srgbClr val="3333B2"/>
                </a:solidFill>
                <a:latin typeface="Trebuchet MS"/>
                <a:cs typeface="Trebuchet MS"/>
              </a:rPr>
              <a:t>a </a:t>
            </a:r>
            <a:r>
              <a:rPr dirty="0" sz="1400" spc="-90">
                <a:solidFill>
                  <a:srgbClr val="3333B2"/>
                </a:solidFill>
                <a:latin typeface="Trebuchet MS"/>
                <a:cs typeface="Trebuchet MS"/>
              </a:rPr>
              <a:t>naive  </a:t>
            </a:r>
            <a:r>
              <a:rPr dirty="0" sz="1400" spc="-95">
                <a:solidFill>
                  <a:srgbClr val="3333B2"/>
                </a:solidFill>
                <a:latin typeface="Trebuchet MS"/>
                <a:cs typeface="Trebuchet MS"/>
              </a:rPr>
              <a:t>brute </a:t>
            </a:r>
            <a:r>
              <a:rPr dirty="0" sz="1400" spc="-110">
                <a:solidFill>
                  <a:srgbClr val="3333B2"/>
                </a:solidFill>
                <a:latin typeface="Trebuchet MS"/>
                <a:cs typeface="Trebuchet MS"/>
              </a:rPr>
              <a:t>force </a:t>
            </a:r>
            <a:r>
              <a:rPr dirty="0" sz="1400" spc="-75">
                <a:solidFill>
                  <a:srgbClr val="3333B2"/>
                </a:solidFill>
                <a:latin typeface="Trebuchet MS"/>
                <a:cs typeface="Trebuchet MS"/>
              </a:rPr>
              <a:t>solution, </a:t>
            </a:r>
            <a:r>
              <a:rPr dirty="0" sz="1400" spc="-85">
                <a:solidFill>
                  <a:srgbClr val="3333B2"/>
                </a:solidFill>
                <a:latin typeface="Trebuchet MS"/>
                <a:cs typeface="Trebuchet MS"/>
              </a:rPr>
              <a:t>then optimize</a:t>
            </a:r>
            <a:r>
              <a:rPr dirty="0" sz="1400" spc="-12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3333B2"/>
                </a:solidFill>
                <a:latin typeface="Trebuchet MS"/>
                <a:cs typeface="Trebuchet MS"/>
              </a:rPr>
              <a:t>it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32290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200614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8640" y="268937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0896" y="58134"/>
            <a:ext cx="1846580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14">
                <a:solidFill>
                  <a:srgbClr val="3333B2"/>
                </a:solidFill>
                <a:latin typeface="Trebuchet MS"/>
                <a:cs typeface="Trebuchet MS"/>
              </a:rPr>
              <a:t>Brute </a:t>
            </a:r>
            <a:r>
              <a:rPr dirty="0" sz="2050" spc="-175">
                <a:solidFill>
                  <a:srgbClr val="3333B2"/>
                </a:solidFill>
                <a:latin typeface="Trebuchet MS"/>
                <a:cs typeface="Trebuchet MS"/>
              </a:rPr>
              <a:t>Force:</a:t>
            </a:r>
            <a:r>
              <a:rPr dirty="0" sz="2050" spc="-14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2050" spc="-100">
                <a:solidFill>
                  <a:srgbClr val="3333B2"/>
                </a:solidFill>
                <a:latin typeface="Trebuchet MS"/>
                <a:cs typeface="Trebuchet MS"/>
              </a:rPr>
              <a:t>Plan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101418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898243"/>
            <a:ext cx="3477260" cy="674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80">
                <a:latin typeface="Trebuchet MS"/>
                <a:cs typeface="Trebuchet MS"/>
              </a:rPr>
              <a:t>Need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longest increasing </a:t>
            </a:r>
            <a:r>
              <a:rPr dirty="0" sz="1400" spc="-70">
                <a:latin typeface="Trebuchet MS"/>
                <a:cs typeface="Trebuchet MS"/>
              </a:rPr>
              <a:t>subsequence? </a:t>
            </a:r>
            <a:r>
              <a:rPr dirty="0" sz="1400">
                <a:latin typeface="Trebuchet MS"/>
                <a:cs typeface="Trebuchet MS"/>
              </a:rPr>
              <a:t>No  </a:t>
            </a:r>
            <a:r>
              <a:rPr dirty="0" sz="1400" spc="-95">
                <a:latin typeface="Trebuchet MS"/>
                <a:cs typeface="Trebuchet MS"/>
              </a:rPr>
              <a:t>problem! </a:t>
            </a:r>
            <a:r>
              <a:rPr dirty="0" sz="1400" spc="-55">
                <a:latin typeface="Trebuchet MS"/>
                <a:cs typeface="Trebuchet MS"/>
              </a:rPr>
              <a:t>Just </a:t>
            </a:r>
            <a:r>
              <a:rPr dirty="0" sz="1400" spc="-100">
                <a:latin typeface="Trebuchet MS"/>
                <a:cs typeface="Trebuchet MS"/>
              </a:rPr>
              <a:t>iterate </a:t>
            </a:r>
            <a:r>
              <a:rPr dirty="0" sz="1400" spc="-90">
                <a:latin typeface="Trebuchet MS"/>
                <a:cs typeface="Trebuchet MS"/>
              </a:rPr>
              <a:t>over all </a:t>
            </a:r>
            <a:r>
              <a:rPr dirty="0" sz="1400" spc="-85">
                <a:latin typeface="Trebuchet MS"/>
                <a:cs typeface="Trebuchet MS"/>
              </a:rPr>
              <a:t>subsequences </a:t>
            </a:r>
            <a:r>
              <a:rPr dirty="0" sz="1400" spc="-80">
                <a:latin typeface="Trebuchet MS"/>
                <a:cs typeface="Trebuchet MS"/>
              </a:rPr>
              <a:t>and  </a:t>
            </a:r>
            <a:r>
              <a:rPr dirty="0" sz="1400" spc="-100">
                <a:latin typeface="Trebuchet MS"/>
                <a:cs typeface="Trebuchet MS"/>
              </a:rPr>
              <a:t>select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longest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-105">
                <a:latin typeface="Trebuchet MS"/>
                <a:cs typeface="Trebuchet MS"/>
              </a:rPr>
              <a:t>one: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0896" y="58134"/>
            <a:ext cx="1846580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14">
                <a:solidFill>
                  <a:srgbClr val="3333B2"/>
                </a:solidFill>
                <a:latin typeface="Trebuchet MS"/>
                <a:cs typeface="Trebuchet MS"/>
              </a:rPr>
              <a:t>Brute </a:t>
            </a:r>
            <a:r>
              <a:rPr dirty="0" sz="2050" spc="-175">
                <a:solidFill>
                  <a:srgbClr val="3333B2"/>
                </a:solidFill>
                <a:latin typeface="Trebuchet MS"/>
                <a:cs typeface="Trebuchet MS"/>
              </a:rPr>
              <a:t>Force:</a:t>
            </a:r>
            <a:r>
              <a:rPr dirty="0" sz="2050" spc="-14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2050" spc="-100">
                <a:solidFill>
                  <a:srgbClr val="3333B2"/>
                </a:solidFill>
                <a:latin typeface="Trebuchet MS"/>
                <a:cs typeface="Trebuchet MS"/>
              </a:rPr>
              <a:t>Plan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101418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6927" y="1708912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4" h="67944">
                <a:moveTo>
                  <a:pt x="67462" y="0"/>
                </a:moveTo>
                <a:lnTo>
                  <a:pt x="0" y="0"/>
                </a:lnTo>
                <a:lnTo>
                  <a:pt x="0" y="67462"/>
                </a:lnTo>
                <a:lnTo>
                  <a:pt x="67462" y="67462"/>
                </a:lnTo>
                <a:lnTo>
                  <a:pt x="6746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4100" y="898243"/>
            <a:ext cx="3477260" cy="9213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80">
                <a:latin typeface="Trebuchet MS"/>
                <a:cs typeface="Trebuchet MS"/>
              </a:rPr>
              <a:t>Need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longest increasing </a:t>
            </a:r>
            <a:r>
              <a:rPr dirty="0" sz="1400" spc="-70">
                <a:latin typeface="Trebuchet MS"/>
                <a:cs typeface="Trebuchet MS"/>
              </a:rPr>
              <a:t>subsequence? </a:t>
            </a:r>
            <a:r>
              <a:rPr dirty="0" sz="1400">
                <a:latin typeface="Trebuchet MS"/>
                <a:cs typeface="Trebuchet MS"/>
              </a:rPr>
              <a:t>No  </a:t>
            </a:r>
            <a:r>
              <a:rPr dirty="0" sz="1400" spc="-95">
                <a:latin typeface="Trebuchet MS"/>
                <a:cs typeface="Trebuchet MS"/>
              </a:rPr>
              <a:t>problem! </a:t>
            </a:r>
            <a:r>
              <a:rPr dirty="0" sz="1400" spc="-55">
                <a:latin typeface="Trebuchet MS"/>
                <a:cs typeface="Trebuchet MS"/>
              </a:rPr>
              <a:t>Just </a:t>
            </a:r>
            <a:r>
              <a:rPr dirty="0" sz="1400" spc="-100">
                <a:latin typeface="Trebuchet MS"/>
                <a:cs typeface="Trebuchet MS"/>
              </a:rPr>
              <a:t>iterate </a:t>
            </a:r>
            <a:r>
              <a:rPr dirty="0" sz="1400" spc="-90">
                <a:latin typeface="Trebuchet MS"/>
                <a:cs typeface="Trebuchet MS"/>
              </a:rPr>
              <a:t>over all </a:t>
            </a:r>
            <a:r>
              <a:rPr dirty="0" sz="1400" spc="-85">
                <a:latin typeface="Trebuchet MS"/>
                <a:cs typeface="Trebuchet MS"/>
              </a:rPr>
              <a:t>subsequences </a:t>
            </a:r>
            <a:r>
              <a:rPr dirty="0" sz="1400" spc="-80">
                <a:latin typeface="Trebuchet MS"/>
                <a:cs typeface="Trebuchet MS"/>
              </a:rPr>
              <a:t>and  </a:t>
            </a:r>
            <a:r>
              <a:rPr dirty="0" sz="1400" spc="-100">
                <a:latin typeface="Trebuchet MS"/>
                <a:cs typeface="Trebuchet MS"/>
              </a:rPr>
              <a:t>select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longest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-105">
                <a:latin typeface="Trebuchet MS"/>
                <a:cs typeface="Trebuchet MS"/>
              </a:rPr>
              <a:t>one:</a:t>
            </a:r>
            <a:endParaRPr sz="1400">
              <a:latin typeface="Trebuchet MS"/>
              <a:cs typeface="Trebuchet MS"/>
            </a:endParaRPr>
          </a:p>
          <a:p>
            <a:pPr marL="368935">
              <a:lnSpc>
                <a:spcPct val="100000"/>
              </a:lnSpc>
              <a:spcBef>
                <a:spcPts val="509"/>
              </a:spcBef>
            </a:pPr>
            <a:r>
              <a:rPr dirty="0" sz="1200" spc="-30">
                <a:latin typeface="Arial"/>
                <a:cs typeface="Arial"/>
              </a:rPr>
              <a:t>Start </a:t>
            </a:r>
            <a:r>
              <a:rPr dirty="0" sz="1200" spc="-15">
                <a:latin typeface="Arial"/>
                <a:cs typeface="Arial"/>
              </a:rPr>
              <a:t>with </a:t>
            </a:r>
            <a:r>
              <a:rPr dirty="0" sz="1200" spc="-90">
                <a:latin typeface="Arial"/>
                <a:cs typeface="Arial"/>
              </a:rPr>
              <a:t>an </a:t>
            </a:r>
            <a:r>
              <a:rPr dirty="0" sz="1200" spc="-60">
                <a:latin typeface="Arial"/>
                <a:cs typeface="Arial"/>
              </a:rPr>
              <a:t>empty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sequence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0896" y="58134"/>
            <a:ext cx="1846580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14">
                <a:solidFill>
                  <a:srgbClr val="3333B2"/>
                </a:solidFill>
                <a:latin typeface="Trebuchet MS"/>
                <a:cs typeface="Trebuchet MS"/>
              </a:rPr>
              <a:t>Brute </a:t>
            </a:r>
            <a:r>
              <a:rPr dirty="0" sz="2050" spc="-175">
                <a:solidFill>
                  <a:srgbClr val="3333B2"/>
                </a:solidFill>
                <a:latin typeface="Trebuchet MS"/>
                <a:cs typeface="Trebuchet MS"/>
              </a:rPr>
              <a:t>Force:</a:t>
            </a:r>
            <a:r>
              <a:rPr dirty="0" sz="2050" spc="-14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2050" spc="-100">
                <a:solidFill>
                  <a:srgbClr val="3333B2"/>
                </a:solidFill>
                <a:latin typeface="Trebuchet MS"/>
                <a:cs typeface="Trebuchet MS"/>
              </a:rPr>
              <a:t>Plan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101418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6927" y="1708912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4" h="67944">
                <a:moveTo>
                  <a:pt x="67462" y="0"/>
                </a:moveTo>
                <a:lnTo>
                  <a:pt x="0" y="0"/>
                </a:lnTo>
                <a:lnTo>
                  <a:pt x="0" y="67462"/>
                </a:lnTo>
                <a:lnTo>
                  <a:pt x="67462" y="67462"/>
                </a:lnTo>
                <a:lnTo>
                  <a:pt x="6746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6927" y="1886051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4" h="67944">
                <a:moveTo>
                  <a:pt x="67462" y="0"/>
                </a:moveTo>
                <a:lnTo>
                  <a:pt x="0" y="0"/>
                </a:lnTo>
                <a:lnTo>
                  <a:pt x="0" y="67462"/>
                </a:lnTo>
                <a:lnTo>
                  <a:pt x="67462" y="67462"/>
                </a:lnTo>
                <a:lnTo>
                  <a:pt x="6746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4100" y="898243"/>
            <a:ext cx="3477260" cy="10985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80">
                <a:latin typeface="Trebuchet MS"/>
                <a:cs typeface="Trebuchet MS"/>
              </a:rPr>
              <a:t>Need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longest increasing </a:t>
            </a:r>
            <a:r>
              <a:rPr dirty="0" sz="1400" spc="-70">
                <a:latin typeface="Trebuchet MS"/>
                <a:cs typeface="Trebuchet MS"/>
              </a:rPr>
              <a:t>subsequence? </a:t>
            </a:r>
            <a:r>
              <a:rPr dirty="0" sz="1400">
                <a:latin typeface="Trebuchet MS"/>
                <a:cs typeface="Trebuchet MS"/>
              </a:rPr>
              <a:t>No  </a:t>
            </a:r>
            <a:r>
              <a:rPr dirty="0" sz="1400" spc="-95">
                <a:latin typeface="Trebuchet MS"/>
                <a:cs typeface="Trebuchet MS"/>
              </a:rPr>
              <a:t>problem! </a:t>
            </a:r>
            <a:r>
              <a:rPr dirty="0" sz="1400" spc="-55">
                <a:latin typeface="Trebuchet MS"/>
                <a:cs typeface="Trebuchet MS"/>
              </a:rPr>
              <a:t>Just </a:t>
            </a:r>
            <a:r>
              <a:rPr dirty="0" sz="1400" spc="-100">
                <a:latin typeface="Trebuchet MS"/>
                <a:cs typeface="Trebuchet MS"/>
              </a:rPr>
              <a:t>iterate </a:t>
            </a:r>
            <a:r>
              <a:rPr dirty="0" sz="1400" spc="-90">
                <a:latin typeface="Trebuchet MS"/>
                <a:cs typeface="Trebuchet MS"/>
              </a:rPr>
              <a:t>over all </a:t>
            </a:r>
            <a:r>
              <a:rPr dirty="0" sz="1400" spc="-85">
                <a:latin typeface="Trebuchet MS"/>
                <a:cs typeface="Trebuchet MS"/>
              </a:rPr>
              <a:t>subsequences </a:t>
            </a:r>
            <a:r>
              <a:rPr dirty="0" sz="1400" spc="-80">
                <a:latin typeface="Trebuchet MS"/>
                <a:cs typeface="Trebuchet MS"/>
              </a:rPr>
              <a:t>and  </a:t>
            </a:r>
            <a:r>
              <a:rPr dirty="0" sz="1400" spc="-100">
                <a:latin typeface="Trebuchet MS"/>
                <a:cs typeface="Trebuchet MS"/>
              </a:rPr>
              <a:t>select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longest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-105">
                <a:latin typeface="Trebuchet MS"/>
                <a:cs typeface="Trebuchet MS"/>
              </a:rPr>
              <a:t>one:</a:t>
            </a:r>
            <a:endParaRPr sz="1400">
              <a:latin typeface="Trebuchet MS"/>
              <a:cs typeface="Trebuchet MS"/>
            </a:endParaRPr>
          </a:p>
          <a:p>
            <a:pPr marL="368935">
              <a:lnSpc>
                <a:spcPts val="1415"/>
              </a:lnSpc>
              <a:spcBef>
                <a:spcPts val="509"/>
              </a:spcBef>
            </a:pPr>
            <a:r>
              <a:rPr dirty="0" sz="1200" spc="-30">
                <a:latin typeface="Arial"/>
                <a:cs typeface="Arial"/>
              </a:rPr>
              <a:t>Start </a:t>
            </a:r>
            <a:r>
              <a:rPr dirty="0" sz="1200" spc="-15">
                <a:latin typeface="Arial"/>
                <a:cs typeface="Arial"/>
              </a:rPr>
              <a:t>with </a:t>
            </a:r>
            <a:r>
              <a:rPr dirty="0" sz="1200" spc="-90">
                <a:latin typeface="Arial"/>
                <a:cs typeface="Arial"/>
              </a:rPr>
              <a:t>an </a:t>
            </a:r>
            <a:r>
              <a:rPr dirty="0" sz="1200" spc="-60">
                <a:latin typeface="Arial"/>
                <a:cs typeface="Arial"/>
              </a:rPr>
              <a:t>empty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sequence</a:t>
            </a:r>
            <a:endParaRPr sz="1200">
              <a:latin typeface="Arial"/>
              <a:cs typeface="Arial"/>
            </a:endParaRPr>
          </a:p>
          <a:p>
            <a:pPr marL="368935">
              <a:lnSpc>
                <a:spcPts val="1415"/>
              </a:lnSpc>
            </a:pPr>
            <a:r>
              <a:rPr dirty="0" sz="1200" spc="-60">
                <a:latin typeface="Arial"/>
                <a:cs typeface="Arial"/>
              </a:rPr>
              <a:t>Extend </a:t>
            </a:r>
            <a:r>
              <a:rPr dirty="0" sz="1200" spc="45">
                <a:latin typeface="Arial"/>
                <a:cs typeface="Arial"/>
              </a:rPr>
              <a:t>it </a:t>
            </a:r>
            <a:r>
              <a:rPr dirty="0" sz="1200" spc="-70">
                <a:latin typeface="Arial"/>
                <a:cs typeface="Arial"/>
              </a:rPr>
              <a:t>element </a:t>
            </a:r>
            <a:r>
              <a:rPr dirty="0" sz="1200" spc="-85">
                <a:latin typeface="Arial"/>
                <a:cs typeface="Arial"/>
              </a:rPr>
              <a:t>by </a:t>
            </a:r>
            <a:r>
              <a:rPr dirty="0" sz="1200" spc="-70">
                <a:latin typeface="Arial"/>
                <a:cs typeface="Arial"/>
              </a:rPr>
              <a:t>element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recursively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0896" y="58134"/>
            <a:ext cx="184658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14">
                <a:solidFill>
                  <a:srgbClr val="3333B2"/>
                </a:solidFill>
              </a:rPr>
              <a:t>Brute </a:t>
            </a:r>
            <a:r>
              <a:rPr dirty="0" sz="2050" spc="-175">
                <a:solidFill>
                  <a:srgbClr val="3333B2"/>
                </a:solidFill>
              </a:rPr>
              <a:t>Force:</a:t>
            </a:r>
            <a:r>
              <a:rPr dirty="0" sz="2050" spc="-140">
                <a:solidFill>
                  <a:srgbClr val="3333B2"/>
                </a:solidFill>
              </a:rPr>
              <a:t> </a:t>
            </a:r>
            <a:r>
              <a:rPr dirty="0" sz="2050" spc="-100">
                <a:solidFill>
                  <a:srgbClr val="3333B2"/>
                </a:solidFill>
              </a:rPr>
              <a:t>Plan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01418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6927" y="1708912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4" h="67944">
                <a:moveTo>
                  <a:pt x="67462" y="0"/>
                </a:moveTo>
                <a:lnTo>
                  <a:pt x="0" y="0"/>
                </a:lnTo>
                <a:lnTo>
                  <a:pt x="0" y="67462"/>
                </a:lnTo>
                <a:lnTo>
                  <a:pt x="67462" y="67462"/>
                </a:lnTo>
                <a:lnTo>
                  <a:pt x="6746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6927" y="1886051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4" h="67944">
                <a:moveTo>
                  <a:pt x="67462" y="0"/>
                </a:moveTo>
                <a:lnTo>
                  <a:pt x="0" y="0"/>
                </a:lnTo>
                <a:lnTo>
                  <a:pt x="0" y="67462"/>
                </a:lnTo>
                <a:lnTo>
                  <a:pt x="67462" y="67462"/>
                </a:lnTo>
                <a:lnTo>
                  <a:pt x="6746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6927" y="2063178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4" h="67944">
                <a:moveTo>
                  <a:pt x="67462" y="0"/>
                </a:moveTo>
                <a:lnTo>
                  <a:pt x="0" y="0"/>
                </a:lnTo>
                <a:lnTo>
                  <a:pt x="0" y="67462"/>
                </a:lnTo>
                <a:lnTo>
                  <a:pt x="67462" y="67462"/>
                </a:lnTo>
                <a:lnTo>
                  <a:pt x="6746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04100" y="898243"/>
            <a:ext cx="3477260" cy="12757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80">
                <a:latin typeface="Trebuchet MS"/>
                <a:cs typeface="Trebuchet MS"/>
              </a:rPr>
              <a:t>Need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longest increasing </a:t>
            </a:r>
            <a:r>
              <a:rPr dirty="0" sz="1400" spc="-70">
                <a:latin typeface="Trebuchet MS"/>
                <a:cs typeface="Trebuchet MS"/>
              </a:rPr>
              <a:t>subsequence? </a:t>
            </a:r>
            <a:r>
              <a:rPr dirty="0" sz="1400">
                <a:latin typeface="Trebuchet MS"/>
                <a:cs typeface="Trebuchet MS"/>
              </a:rPr>
              <a:t>No  </a:t>
            </a:r>
            <a:r>
              <a:rPr dirty="0" sz="1400" spc="-95">
                <a:latin typeface="Trebuchet MS"/>
                <a:cs typeface="Trebuchet MS"/>
              </a:rPr>
              <a:t>problem! </a:t>
            </a:r>
            <a:r>
              <a:rPr dirty="0" sz="1400" spc="-55">
                <a:latin typeface="Trebuchet MS"/>
                <a:cs typeface="Trebuchet MS"/>
              </a:rPr>
              <a:t>Just </a:t>
            </a:r>
            <a:r>
              <a:rPr dirty="0" sz="1400" spc="-100">
                <a:latin typeface="Trebuchet MS"/>
                <a:cs typeface="Trebuchet MS"/>
              </a:rPr>
              <a:t>iterate </a:t>
            </a:r>
            <a:r>
              <a:rPr dirty="0" sz="1400" spc="-90">
                <a:latin typeface="Trebuchet MS"/>
                <a:cs typeface="Trebuchet MS"/>
              </a:rPr>
              <a:t>over all </a:t>
            </a:r>
            <a:r>
              <a:rPr dirty="0" sz="1400" spc="-85">
                <a:latin typeface="Trebuchet MS"/>
                <a:cs typeface="Trebuchet MS"/>
              </a:rPr>
              <a:t>subsequences </a:t>
            </a:r>
            <a:r>
              <a:rPr dirty="0" sz="1400" spc="-80">
                <a:latin typeface="Trebuchet MS"/>
                <a:cs typeface="Trebuchet MS"/>
              </a:rPr>
              <a:t>and  </a:t>
            </a:r>
            <a:r>
              <a:rPr dirty="0" sz="1400" spc="-100">
                <a:latin typeface="Trebuchet MS"/>
                <a:cs typeface="Trebuchet MS"/>
              </a:rPr>
              <a:t>select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longest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-105">
                <a:latin typeface="Trebuchet MS"/>
                <a:cs typeface="Trebuchet MS"/>
              </a:rPr>
              <a:t>one:</a:t>
            </a:r>
            <a:endParaRPr sz="1400">
              <a:latin typeface="Trebuchet MS"/>
              <a:cs typeface="Trebuchet MS"/>
            </a:endParaRPr>
          </a:p>
          <a:p>
            <a:pPr marL="368935">
              <a:lnSpc>
                <a:spcPts val="1415"/>
              </a:lnSpc>
              <a:spcBef>
                <a:spcPts val="509"/>
              </a:spcBef>
            </a:pPr>
            <a:r>
              <a:rPr dirty="0" sz="1200" spc="-30">
                <a:latin typeface="Arial"/>
                <a:cs typeface="Arial"/>
              </a:rPr>
              <a:t>Start </a:t>
            </a:r>
            <a:r>
              <a:rPr dirty="0" sz="1200" spc="-15">
                <a:latin typeface="Arial"/>
                <a:cs typeface="Arial"/>
              </a:rPr>
              <a:t>with </a:t>
            </a:r>
            <a:r>
              <a:rPr dirty="0" sz="1200" spc="-90">
                <a:latin typeface="Arial"/>
                <a:cs typeface="Arial"/>
              </a:rPr>
              <a:t>an </a:t>
            </a:r>
            <a:r>
              <a:rPr dirty="0" sz="1200" spc="-60">
                <a:latin typeface="Arial"/>
                <a:cs typeface="Arial"/>
              </a:rPr>
              <a:t>empty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sequence</a:t>
            </a:r>
            <a:endParaRPr sz="1200">
              <a:latin typeface="Arial"/>
              <a:cs typeface="Arial"/>
            </a:endParaRPr>
          </a:p>
          <a:p>
            <a:pPr marL="368935" marR="565785">
              <a:lnSpc>
                <a:spcPts val="1390"/>
              </a:lnSpc>
              <a:spcBef>
                <a:spcPts val="70"/>
              </a:spcBef>
            </a:pPr>
            <a:r>
              <a:rPr dirty="0" sz="1200" spc="-60">
                <a:latin typeface="Arial"/>
                <a:cs typeface="Arial"/>
              </a:rPr>
              <a:t>Extend </a:t>
            </a:r>
            <a:r>
              <a:rPr dirty="0" sz="1200" spc="45">
                <a:latin typeface="Arial"/>
                <a:cs typeface="Arial"/>
              </a:rPr>
              <a:t>it </a:t>
            </a:r>
            <a:r>
              <a:rPr dirty="0" sz="1200" spc="-70">
                <a:latin typeface="Arial"/>
                <a:cs typeface="Arial"/>
              </a:rPr>
              <a:t>element </a:t>
            </a:r>
            <a:r>
              <a:rPr dirty="0" sz="1200" spc="-85">
                <a:latin typeface="Arial"/>
                <a:cs typeface="Arial"/>
              </a:rPr>
              <a:t>by </a:t>
            </a:r>
            <a:r>
              <a:rPr dirty="0" sz="1200" spc="-70">
                <a:latin typeface="Arial"/>
                <a:cs typeface="Arial"/>
              </a:rPr>
              <a:t>element recursively  </a:t>
            </a:r>
            <a:r>
              <a:rPr dirty="0" sz="1200" spc="-90">
                <a:latin typeface="Arial"/>
                <a:cs typeface="Arial"/>
              </a:rPr>
              <a:t>Keep </a:t>
            </a:r>
            <a:r>
              <a:rPr dirty="0" sz="1200" spc="-35">
                <a:latin typeface="Arial"/>
                <a:cs typeface="Arial"/>
              </a:rPr>
              <a:t>track </a:t>
            </a:r>
            <a:r>
              <a:rPr dirty="0" sz="1200" spc="-30">
                <a:latin typeface="Arial"/>
                <a:cs typeface="Arial"/>
              </a:rPr>
              <a:t>of </a:t>
            </a:r>
            <a:r>
              <a:rPr dirty="0" sz="1200" spc="-45">
                <a:latin typeface="Arial"/>
                <a:cs typeface="Arial"/>
              </a:rPr>
              <a:t>the length </a:t>
            </a:r>
            <a:r>
              <a:rPr dirty="0" sz="1200" spc="-30">
                <a:latin typeface="Arial"/>
                <a:cs typeface="Arial"/>
              </a:rPr>
              <a:t>of </a:t>
            </a:r>
            <a:r>
              <a:rPr dirty="0" sz="1200" spc="-45">
                <a:latin typeface="Arial"/>
                <a:cs typeface="Arial"/>
              </a:rPr>
              <a:t>the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sequence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0896" y="58134"/>
            <a:ext cx="184658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14">
                <a:solidFill>
                  <a:srgbClr val="3333B2"/>
                </a:solidFill>
              </a:rPr>
              <a:t>Brute </a:t>
            </a:r>
            <a:r>
              <a:rPr dirty="0" sz="2050" spc="-175">
                <a:solidFill>
                  <a:srgbClr val="3333B2"/>
                </a:solidFill>
              </a:rPr>
              <a:t>Force:</a:t>
            </a:r>
            <a:r>
              <a:rPr dirty="0" sz="2050" spc="-140">
                <a:solidFill>
                  <a:srgbClr val="3333B2"/>
                </a:solidFill>
              </a:rPr>
              <a:t> </a:t>
            </a:r>
            <a:r>
              <a:rPr dirty="0" sz="2050" spc="-100">
                <a:solidFill>
                  <a:srgbClr val="3333B2"/>
                </a:solidFill>
              </a:rPr>
              <a:t>Plan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48640" y="101418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6927" y="1708912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4" h="67944">
                <a:moveTo>
                  <a:pt x="67462" y="0"/>
                </a:moveTo>
                <a:lnTo>
                  <a:pt x="0" y="0"/>
                </a:lnTo>
                <a:lnTo>
                  <a:pt x="0" y="67462"/>
                </a:lnTo>
                <a:lnTo>
                  <a:pt x="67462" y="67462"/>
                </a:lnTo>
                <a:lnTo>
                  <a:pt x="6746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6927" y="1886051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4" h="67944">
                <a:moveTo>
                  <a:pt x="67462" y="0"/>
                </a:moveTo>
                <a:lnTo>
                  <a:pt x="0" y="0"/>
                </a:lnTo>
                <a:lnTo>
                  <a:pt x="0" y="67462"/>
                </a:lnTo>
                <a:lnTo>
                  <a:pt x="67462" y="67462"/>
                </a:lnTo>
                <a:lnTo>
                  <a:pt x="6746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6927" y="2063178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4" h="67944">
                <a:moveTo>
                  <a:pt x="67462" y="0"/>
                </a:moveTo>
                <a:lnTo>
                  <a:pt x="0" y="0"/>
                </a:lnTo>
                <a:lnTo>
                  <a:pt x="0" y="67462"/>
                </a:lnTo>
                <a:lnTo>
                  <a:pt x="67462" y="67462"/>
                </a:lnTo>
                <a:lnTo>
                  <a:pt x="6746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04100" y="898243"/>
            <a:ext cx="3477260" cy="17881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80">
                <a:latin typeface="Trebuchet MS"/>
                <a:cs typeface="Trebuchet MS"/>
              </a:rPr>
              <a:t>Need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longest increasing </a:t>
            </a:r>
            <a:r>
              <a:rPr dirty="0" sz="1400" spc="-70">
                <a:latin typeface="Trebuchet MS"/>
                <a:cs typeface="Trebuchet MS"/>
              </a:rPr>
              <a:t>subsequence? </a:t>
            </a:r>
            <a:r>
              <a:rPr dirty="0" sz="1400">
                <a:latin typeface="Trebuchet MS"/>
                <a:cs typeface="Trebuchet MS"/>
              </a:rPr>
              <a:t>No  </a:t>
            </a:r>
            <a:r>
              <a:rPr dirty="0" sz="1400" spc="-95">
                <a:latin typeface="Trebuchet MS"/>
                <a:cs typeface="Trebuchet MS"/>
              </a:rPr>
              <a:t>problem! </a:t>
            </a:r>
            <a:r>
              <a:rPr dirty="0" sz="1400" spc="-55">
                <a:latin typeface="Trebuchet MS"/>
                <a:cs typeface="Trebuchet MS"/>
              </a:rPr>
              <a:t>Just </a:t>
            </a:r>
            <a:r>
              <a:rPr dirty="0" sz="1400" spc="-100">
                <a:latin typeface="Trebuchet MS"/>
                <a:cs typeface="Trebuchet MS"/>
              </a:rPr>
              <a:t>iterate </a:t>
            </a:r>
            <a:r>
              <a:rPr dirty="0" sz="1400" spc="-90">
                <a:latin typeface="Trebuchet MS"/>
                <a:cs typeface="Trebuchet MS"/>
              </a:rPr>
              <a:t>over all </a:t>
            </a:r>
            <a:r>
              <a:rPr dirty="0" sz="1400" spc="-85">
                <a:latin typeface="Trebuchet MS"/>
                <a:cs typeface="Trebuchet MS"/>
              </a:rPr>
              <a:t>subsequences </a:t>
            </a:r>
            <a:r>
              <a:rPr dirty="0" sz="1400" spc="-80">
                <a:latin typeface="Trebuchet MS"/>
                <a:cs typeface="Trebuchet MS"/>
              </a:rPr>
              <a:t>and  </a:t>
            </a:r>
            <a:r>
              <a:rPr dirty="0" sz="1400" spc="-100">
                <a:latin typeface="Trebuchet MS"/>
                <a:cs typeface="Trebuchet MS"/>
              </a:rPr>
              <a:t>select </a:t>
            </a:r>
            <a:r>
              <a:rPr dirty="0" sz="1400" spc="-95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longest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-105">
                <a:latin typeface="Trebuchet MS"/>
                <a:cs typeface="Trebuchet MS"/>
              </a:rPr>
              <a:t>one:</a:t>
            </a:r>
            <a:endParaRPr sz="1400">
              <a:latin typeface="Trebuchet MS"/>
              <a:cs typeface="Trebuchet MS"/>
            </a:endParaRPr>
          </a:p>
          <a:p>
            <a:pPr marL="368935">
              <a:lnSpc>
                <a:spcPts val="1415"/>
              </a:lnSpc>
              <a:spcBef>
                <a:spcPts val="509"/>
              </a:spcBef>
            </a:pPr>
            <a:r>
              <a:rPr dirty="0" sz="1200" spc="-30">
                <a:latin typeface="Arial"/>
                <a:cs typeface="Arial"/>
              </a:rPr>
              <a:t>Start </a:t>
            </a:r>
            <a:r>
              <a:rPr dirty="0" sz="1200" spc="-15">
                <a:latin typeface="Arial"/>
                <a:cs typeface="Arial"/>
              </a:rPr>
              <a:t>with </a:t>
            </a:r>
            <a:r>
              <a:rPr dirty="0" sz="1200" spc="-90">
                <a:latin typeface="Arial"/>
                <a:cs typeface="Arial"/>
              </a:rPr>
              <a:t>an </a:t>
            </a:r>
            <a:r>
              <a:rPr dirty="0" sz="1200" spc="-60">
                <a:latin typeface="Arial"/>
                <a:cs typeface="Arial"/>
              </a:rPr>
              <a:t>empty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sequence</a:t>
            </a:r>
            <a:endParaRPr sz="1200">
              <a:latin typeface="Arial"/>
              <a:cs typeface="Arial"/>
            </a:endParaRPr>
          </a:p>
          <a:p>
            <a:pPr marL="368935" marR="565785">
              <a:lnSpc>
                <a:spcPts val="1390"/>
              </a:lnSpc>
              <a:spcBef>
                <a:spcPts val="70"/>
              </a:spcBef>
            </a:pPr>
            <a:r>
              <a:rPr dirty="0" sz="1200" spc="-60">
                <a:latin typeface="Arial"/>
                <a:cs typeface="Arial"/>
              </a:rPr>
              <a:t>Extend </a:t>
            </a:r>
            <a:r>
              <a:rPr dirty="0" sz="1200" spc="45">
                <a:latin typeface="Arial"/>
                <a:cs typeface="Arial"/>
              </a:rPr>
              <a:t>it </a:t>
            </a:r>
            <a:r>
              <a:rPr dirty="0" sz="1200" spc="-70">
                <a:latin typeface="Arial"/>
                <a:cs typeface="Arial"/>
              </a:rPr>
              <a:t>element </a:t>
            </a:r>
            <a:r>
              <a:rPr dirty="0" sz="1200" spc="-85">
                <a:latin typeface="Arial"/>
                <a:cs typeface="Arial"/>
              </a:rPr>
              <a:t>by </a:t>
            </a:r>
            <a:r>
              <a:rPr dirty="0" sz="1200" spc="-70">
                <a:latin typeface="Arial"/>
                <a:cs typeface="Arial"/>
              </a:rPr>
              <a:t>element recursively  </a:t>
            </a:r>
            <a:r>
              <a:rPr dirty="0" sz="1200" spc="-90">
                <a:latin typeface="Arial"/>
                <a:cs typeface="Arial"/>
              </a:rPr>
              <a:t>Keep </a:t>
            </a:r>
            <a:r>
              <a:rPr dirty="0" sz="1200" spc="-35">
                <a:latin typeface="Arial"/>
                <a:cs typeface="Arial"/>
              </a:rPr>
              <a:t>track </a:t>
            </a:r>
            <a:r>
              <a:rPr dirty="0" sz="1200" spc="-30">
                <a:latin typeface="Arial"/>
                <a:cs typeface="Arial"/>
              </a:rPr>
              <a:t>of </a:t>
            </a:r>
            <a:r>
              <a:rPr dirty="0" sz="1200" spc="-45">
                <a:latin typeface="Arial"/>
                <a:cs typeface="Arial"/>
              </a:rPr>
              <a:t>the length </a:t>
            </a:r>
            <a:r>
              <a:rPr dirty="0" sz="1200" spc="-30">
                <a:latin typeface="Arial"/>
                <a:cs typeface="Arial"/>
              </a:rPr>
              <a:t>of </a:t>
            </a:r>
            <a:r>
              <a:rPr dirty="0" sz="1200" spc="-45">
                <a:latin typeface="Arial"/>
                <a:cs typeface="Arial"/>
              </a:rPr>
              <a:t>the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sequence</a:t>
            </a:r>
            <a:endParaRPr sz="1200">
              <a:latin typeface="Arial"/>
              <a:cs typeface="Arial"/>
            </a:endParaRPr>
          </a:p>
          <a:p>
            <a:pPr marL="12700" marR="102235">
              <a:lnSpc>
                <a:spcPct val="100800"/>
              </a:lnSpc>
              <a:spcBef>
                <a:spcPts val="600"/>
              </a:spcBef>
            </a:pPr>
            <a:r>
              <a:rPr dirty="0" sz="1400" spc="-20">
                <a:latin typeface="Trebuchet MS"/>
                <a:cs typeface="Trebuchet MS"/>
              </a:rPr>
              <a:t>This </a:t>
            </a:r>
            <a:r>
              <a:rPr dirty="0" sz="1400" spc="-60">
                <a:latin typeface="Trebuchet MS"/>
                <a:cs typeface="Trebuchet MS"/>
              </a:rPr>
              <a:t>is </a:t>
            </a:r>
            <a:r>
              <a:rPr dirty="0" sz="1400" spc="-50">
                <a:latin typeface="Trebuchet MS"/>
                <a:cs typeface="Trebuchet MS"/>
              </a:rPr>
              <a:t>going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100">
                <a:latin typeface="Trebuchet MS"/>
                <a:cs typeface="Trebuchet MS"/>
              </a:rPr>
              <a:t>be slow, </a:t>
            </a:r>
            <a:r>
              <a:rPr dirty="0" sz="1400" spc="-70">
                <a:latin typeface="Trebuchet MS"/>
                <a:cs typeface="Trebuchet MS"/>
              </a:rPr>
              <a:t>but not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105">
                <a:latin typeface="Trebuchet MS"/>
                <a:cs typeface="Trebuchet MS"/>
              </a:rPr>
              <a:t>worry: </a:t>
            </a:r>
            <a:r>
              <a:rPr dirty="0" sz="1400" spc="-155">
                <a:latin typeface="Trebuchet MS"/>
                <a:cs typeface="Trebuchet MS"/>
              </a:rPr>
              <a:t>we  </a:t>
            </a:r>
            <a:r>
              <a:rPr dirty="0" sz="1400" spc="-95">
                <a:latin typeface="Trebuchet MS"/>
                <a:cs typeface="Trebuchet MS"/>
              </a:rPr>
              <a:t>will </a:t>
            </a:r>
            <a:r>
              <a:rPr dirty="0" sz="1400" spc="-85">
                <a:latin typeface="Trebuchet MS"/>
                <a:cs typeface="Trebuchet MS"/>
              </a:rPr>
              <a:t>optimize </a:t>
            </a:r>
            <a:r>
              <a:rPr dirty="0" sz="1400" spc="-70">
                <a:latin typeface="Trebuchet MS"/>
                <a:cs typeface="Trebuchet MS"/>
              </a:rPr>
              <a:t>it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later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8640" y="234270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9667" y="58134"/>
            <a:ext cx="191008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14">
                <a:solidFill>
                  <a:srgbClr val="3333B2"/>
                </a:solidFill>
              </a:rPr>
              <a:t>Brute </a:t>
            </a:r>
            <a:r>
              <a:rPr dirty="0" sz="2050" spc="-175">
                <a:solidFill>
                  <a:srgbClr val="3333B2"/>
                </a:solidFill>
              </a:rPr>
              <a:t>Force:</a:t>
            </a:r>
            <a:r>
              <a:rPr dirty="0" sz="2050" spc="-135">
                <a:solidFill>
                  <a:srgbClr val="3333B2"/>
                </a:solidFill>
              </a:rPr>
              <a:t> Code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359994" y="463461"/>
            <a:ext cx="3888104" cy="885825"/>
          </a:xfrm>
          <a:custGeom>
            <a:avLst/>
            <a:gdLst/>
            <a:ahLst/>
            <a:cxnLst/>
            <a:rect l="l" t="t" r="r" b="b"/>
            <a:pathLst>
              <a:path w="3888104" h="885825">
                <a:moveTo>
                  <a:pt x="3888003" y="0"/>
                </a:moveTo>
                <a:lnTo>
                  <a:pt x="0" y="0"/>
                </a:lnTo>
                <a:lnTo>
                  <a:pt x="0" y="177139"/>
                </a:lnTo>
                <a:lnTo>
                  <a:pt x="0" y="354266"/>
                </a:lnTo>
                <a:lnTo>
                  <a:pt x="0" y="531406"/>
                </a:lnTo>
                <a:lnTo>
                  <a:pt x="0" y="708545"/>
                </a:lnTo>
                <a:lnTo>
                  <a:pt x="0" y="885685"/>
                </a:lnTo>
                <a:lnTo>
                  <a:pt x="3888003" y="885685"/>
                </a:lnTo>
                <a:lnTo>
                  <a:pt x="3888003" y="177139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25615" y="1131466"/>
            <a:ext cx="13449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a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245">
                <a:latin typeface="Arial"/>
                <a:cs typeface="Arial"/>
              </a:rPr>
              <a:t>t_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d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65">
                <a:latin typeface="Arial"/>
                <a:cs typeface="Arial"/>
              </a:rPr>
              <a:t>x</a:t>
            </a:r>
            <a:r>
              <a:rPr dirty="0" sz="1200" spc="145">
                <a:latin typeface="Arial"/>
                <a:cs typeface="Arial"/>
              </a:rPr>
              <a:t> </a:t>
            </a:r>
            <a:r>
              <a:rPr dirty="0" sz="1200" spc="204">
                <a:latin typeface="Arial"/>
                <a:cs typeface="Arial"/>
              </a:rPr>
              <a:t>=</a:t>
            </a:r>
            <a:r>
              <a:rPr dirty="0" sz="1200" spc="200">
                <a:latin typeface="Arial"/>
                <a:cs typeface="Arial"/>
              </a:rPr>
              <a:t> </a:t>
            </a:r>
            <a:r>
              <a:rPr dirty="0" sz="1200" spc="55" i="1">
                <a:latin typeface="Arial"/>
                <a:cs typeface="Arial"/>
              </a:rPr>
              <a:t>−</a:t>
            </a:r>
            <a:r>
              <a:rPr dirty="0" sz="1200" spc="5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349133"/>
            <a:ext cx="3888104" cy="177165"/>
          </a:xfrm>
          <a:custGeom>
            <a:avLst/>
            <a:gdLst/>
            <a:ahLst/>
            <a:cxnLst/>
            <a:rect l="l" t="t" r="r" b="b"/>
            <a:pathLst>
              <a:path w="3888104" h="177165">
                <a:moveTo>
                  <a:pt x="3888003" y="0"/>
                </a:moveTo>
                <a:lnTo>
                  <a:pt x="0" y="0"/>
                </a:lnTo>
                <a:lnTo>
                  <a:pt x="0" y="177139"/>
                </a:lnTo>
                <a:lnTo>
                  <a:pt x="3888003" y="177139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23793" y="1308605"/>
            <a:ext cx="24872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85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a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240">
                <a:latin typeface="Arial"/>
                <a:cs typeface="Arial"/>
              </a:rPr>
              <a:t>t_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85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75">
                <a:latin typeface="Arial"/>
                <a:cs typeface="Arial"/>
              </a:rPr>
              <a:t>m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85">
                <a:latin typeface="Arial"/>
                <a:cs typeface="Arial"/>
              </a:rPr>
              <a:t>t</a:t>
            </a:r>
            <a:r>
              <a:rPr dirty="0" sz="1200" spc="409">
                <a:latin typeface="Arial"/>
                <a:cs typeface="Arial"/>
              </a:rPr>
              <a:t> </a:t>
            </a:r>
            <a:r>
              <a:rPr dirty="0" sz="1200" spc="204">
                <a:latin typeface="Arial"/>
                <a:cs typeface="Arial"/>
              </a:rPr>
              <a:t>=</a:t>
            </a:r>
            <a:r>
              <a:rPr dirty="0" sz="1200" spc="425">
                <a:latin typeface="Arial"/>
                <a:cs typeface="Arial"/>
              </a:rPr>
              <a:t> </a:t>
            </a:r>
            <a:r>
              <a:rPr dirty="0" sz="1200" spc="-35" b="1">
                <a:latin typeface="Trebuchet MS"/>
                <a:cs typeface="Trebuchet MS"/>
              </a:rPr>
              <a:t>f</a:t>
            </a:r>
            <a:r>
              <a:rPr dirty="0" sz="1200" spc="-200" b="1">
                <a:latin typeface="Trebuchet MS"/>
                <a:cs typeface="Trebuchet MS"/>
              </a:rPr>
              <a:t> </a:t>
            </a:r>
            <a:r>
              <a:rPr dirty="0" sz="1200" spc="-40" b="1">
                <a:latin typeface="Trebuchet MS"/>
                <a:cs typeface="Trebuchet MS"/>
              </a:rPr>
              <a:t>l</a:t>
            </a:r>
            <a:r>
              <a:rPr dirty="0" sz="1200" spc="-200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o</a:t>
            </a:r>
            <a:r>
              <a:rPr dirty="0" sz="1200" spc="-200" b="1">
                <a:latin typeface="Trebuchet MS"/>
                <a:cs typeface="Trebuchet MS"/>
              </a:rPr>
              <a:t> </a:t>
            </a:r>
            <a:r>
              <a:rPr dirty="0" sz="1200" spc="5" b="1">
                <a:latin typeface="Trebuchet MS"/>
                <a:cs typeface="Trebuchet MS"/>
              </a:rPr>
              <a:t>a</a:t>
            </a:r>
            <a:r>
              <a:rPr dirty="0" sz="1200" spc="-204" b="1">
                <a:latin typeface="Trebuchet MS"/>
                <a:cs typeface="Trebuchet MS"/>
              </a:rPr>
              <a:t> </a:t>
            </a:r>
            <a:r>
              <a:rPr dirty="0" sz="1200" spc="5" b="1">
                <a:latin typeface="Trebuchet MS"/>
                <a:cs typeface="Trebuchet MS"/>
              </a:rPr>
              <a:t>t</a:t>
            </a:r>
            <a:r>
              <a:rPr dirty="0" sz="1200" spc="-75" b="1">
                <a:latin typeface="Trebuchet MS"/>
                <a:cs typeface="Trebuchet MS"/>
              </a:rPr>
              <a:t> </a:t>
            </a:r>
            <a:r>
              <a:rPr dirty="0" sz="1200" spc="55">
                <a:latin typeface="Arial"/>
                <a:cs typeface="Arial"/>
              </a:rPr>
              <a:t>(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145">
                <a:latin typeface="Arial"/>
                <a:cs typeface="Arial"/>
              </a:rPr>
              <a:t>"</a:t>
            </a:r>
            <a:r>
              <a:rPr dirty="0" sz="1200" spc="145" i="1">
                <a:latin typeface="Arial"/>
                <a:cs typeface="Arial"/>
              </a:rPr>
              <a:t>−</a:t>
            </a:r>
            <a:r>
              <a:rPr dirty="0" sz="1200" spc="-190" i="1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20">
                <a:latin typeface="Arial"/>
                <a:cs typeface="Arial"/>
              </a:rPr>
              <a:t>f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155">
                <a:latin typeface="Arial"/>
                <a:cs typeface="Arial"/>
              </a:rPr>
              <a:t>"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4" y="1526273"/>
            <a:ext cx="3888104" cy="354330"/>
          </a:xfrm>
          <a:custGeom>
            <a:avLst/>
            <a:gdLst/>
            <a:ahLst/>
            <a:cxnLst/>
            <a:rect l="l" t="t" r="r" b="b"/>
            <a:pathLst>
              <a:path w="3888104" h="354330">
                <a:moveTo>
                  <a:pt x="3888003" y="0"/>
                </a:moveTo>
                <a:lnTo>
                  <a:pt x="0" y="0"/>
                </a:lnTo>
                <a:lnTo>
                  <a:pt x="0" y="177139"/>
                </a:lnTo>
                <a:lnTo>
                  <a:pt x="0" y="354279"/>
                </a:lnTo>
                <a:lnTo>
                  <a:pt x="3888003" y="354279"/>
                </a:lnTo>
                <a:lnTo>
                  <a:pt x="3888003" y="177139"/>
                </a:lnTo>
                <a:lnTo>
                  <a:pt x="388800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6456" y="422932"/>
            <a:ext cx="1905000" cy="144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5425" indent="-213360">
              <a:lnSpc>
                <a:spcPts val="1415"/>
              </a:lnSpc>
              <a:spcBef>
                <a:spcPts val="95"/>
              </a:spcBef>
              <a:buFont typeface="Arial"/>
              <a:buAutoNum type="arabicPlain"/>
              <a:tabLst>
                <a:tab pos="225425" algn="l"/>
                <a:tab pos="226060" algn="l"/>
                <a:tab pos="605155" algn="l"/>
                <a:tab pos="1210945" algn="l"/>
              </a:tabLst>
            </a:pPr>
            <a:r>
              <a:rPr dirty="0" sz="1200" spc="20" b="1">
                <a:latin typeface="Trebuchet MS"/>
                <a:cs typeface="Trebuchet MS"/>
              </a:rPr>
              <a:t>def	</a:t>
            </a:r>
            <a:r>
              <a:rPr dirty="0" sz="1200" spc="5">
                <a:latin typeface="Arial"/>
                <a:cs typeface="Arial"/>
              </a:rPr>
              <a:t>l i</a:t>
            </a:r>
            <a:r>
              <a:rPr dirty="0" sz="1200" spc="-125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-110">
                <a:latin typeface="Arial"/>
                <a:cs typeface="Arial"/>
              </a:rPr>
              <a:t> </a:t>
            </a:r>
            <a:r>
              <a:rPr dirty="0" sz="1200" spc="85">
                <a:latin typeface="Arial"/>
                <a:cs typeface="Arial"/>
              </a:rPr>
              <a:t>(A,	</a:t>
            </a:r>
            <a:r>
              <a:rPr dirty="0" sz="1200" spc="-35">
                <a:latin typeface="Arial"/>
                <a:cs typeface="Arial"/>
              </a:rPr>
              <a:t>seq </a:t>
            </a:r>
            <a:r>
              <a:rPr dirty="0" sz="1200" spc="55">
                <a:latin typeface="Arial"/>
                <a:cs typeface="Arial"/>
              </a:rPr>
              <a:t>)</a:t>
            </a:r>
            <a:r>
              <a:rPr dirty="0" sz="1200" spc="-10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90"/>
              </a:lnSpc>
              <a:spcBef>
                <a:spcPts val="65"/>
              </a:spcBef>
              <a:buAutoNum type="arabicPlain"/>
              <a:tabLst>
                <a:tab pos="419734" algn="l"/>
                <a:tab pos="420370" algn="l"/>
              </a:tabLst>
            </a:pPr>
            <a:r>
              <a:rPr dirty="0" sz="1200" spc="-5">
                <a:latin typeface="Arial"/>
                <a:cs typeface="Arial"/>
              </a:rPr>
              <a:t>r </a:t>
            </a:r>
            <a:r>
              <a:rPr dirty="0" sz="1200" spc="-150">
                <a:latin typeface="Arial"/>
                <a:cs typeface="Arial"/>
              </a:rPr>
              <a:t>e </a:t>
            </a:r>
            <a:r>
              <a:rPr dirty="0" sz="1200" spc="-155">
                <a:latin typeface="Arial"/>
                <a:cs typeface="Arial"/>
              </a:rPr>
              <a:t>s </a:t>
            </a:r>
            <a:r>
              <a:rPr dirty="0" sz="1200" spc="-70">
                <a:latin typeface="Arial"/>
                <a:cs typeface="Arial"/>
              </a:rPr>
              <a:t>u </a:t>
            </a:r>
            <a:r>
              <a:rPr dirty="0" sz="1200" spc="5">
                <a:latin typeface="Arial"/>
                <a:cs typeface="Arial"/>
              </a:rPr>
              <a:t>l </a:t>
            </a:r>
            <a:r>
              <a:rPr dirty="0" sz="1200" spc="85">
                <a:latin typeface="Arial"/>
                <a:cs typeface="Arial"/>
              </a:rPr>
              <a:t>t </a:t>
            </a:r>
            <a:r>
              <a:rPr dirty="0" sz="1200" spc="204">
                <a:latin typeface="Arial"/>
                <a:cs typeface="Arial"/>
              </a:rPr>
              <a:t>= </a:t>
            </a:r>
            <a:r>
              <a:rPr dirty="0" sz="1200" spc="35" b="1">
                <a:latin typeface="Trebuchet MS"/>
                <a:cs typeface="Trebuchet MS"/>
              </a:rPr>
              <a:t>len </a:t>
            </a:r>
            <a:r>
              <a:rPr dirty="0" sz="1200" spc="55">
                <a:latin typeface="Arial"/>
                <a:cs typeface="Arial"/>
              </a:rPr>
              <a:t>( </a:t>
            </a:r>
            <a:r>
              <a:rPr dirty="0" sz="1200" spc="-40">
                <a:latin typeface="Arial"/>
                <a:cs typeface="Arial"/>
              </a:rPr>
              <a:t>seq </a:t>
            </a:r>
            <a:r>
              <a:rPr dirty="0" sz="1200" spc="55">
                <a:latin typeface="Arial"/>
                <a:cs typeface="Arial"/>
              </a:rPr>
              <a:t>)  </a:t>
            </a:r>
            <a:r>
              <a:rPr dirty="0" sz="1200" spc="-85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  <a:p>
            <a:pPr marL="12700" marR="10160">
              <a:lnSpc>
                <a:spcPts val="1390"/>
              </a:lnSpc>
              <a:spcBef>
                <a:spcPts val="10"/>
              </a:spcBef>
              <a:tabLst>
                <a:tab pos="420370" algn="l"/>
                <a:tab pos="674370" algn="l"/>
              </a:tabLst>
            </a:pPr>
            <a:r>
              <a:rPr dirty="0" sz="1200" spc="-85">
                <a:latin typeface="Arial"/>
                <a:cs typeface="Arial"/>
              </a:rPr>
              <a:t>4	</a:t>
            </a:r>
            <a:r>
              <a:rPr dirty="0" sz="1200" spc="-40" b="1">
                <a:latin typeface="Trebuchet MS"/>
                <a:cs typeface="Trebuchet MS"/>
              </a:rPr>
              <a:t>i</a:t>
            </a:r>
            <a:r>
              <a:rPr dirty="0" sz="1200" spc="-140" b="1">
                <a:latin typeface="Trebuchet MS"/>
                <a:cs typeface="Trebuchet MS"/>
              </a:rPr>
              <a:t> </a:t>
            </a:r>
            <a:r>
              <a:rPr dirty="0" sz="1200" spc="-35" b="1">
                <a:latin typeface="Trebuchet MS"/>
                <a:cs typeface="Trebuchet MS"/>
              </a:rPr>
              <a:t>f	</a:t>
            </a:r>
            <a:r>
              <a:rPr dirty="0" sz="1200" spc="35" b="1">
                <a:latin typeface="Trebuchet MS"/>
                <a:cs typeface="Trebuchet MS"/>
              </a:rPr>
              <a:t>len </a:t>
            </a:r>
            <a:r>
              <a:rPr dirty="0" sz="1200" spc="55">
                <a:latin typeface="Arial"/>
                <a:cs typeface="Arial"/>
              </a:rPr>
              <a:t>( </a:t>
            </a:r>
            <a:r>
              <a:rPr dirty="0" sz="1200" spc="-40">
                <a:latin typeface="Arial"/>
                <a:cs typeface="Arial"/>
              </a:rPr>
              <a:t>seq </a:t>
            </a:r>
            <a:r>
              <a:rPr dirty="0" sz="1200" spc="55">
                <a:latin typeface="Arial"/>
                <a:cs typeface="Arial"/>
              </a:rPr>
              <a:t>) </a:t>
            </a:r>
            <a:r>
              <a:rPr dirty="0" sz="1200" spc="135">
                <a:latin typeface="Arial"/>
                <a:cs typeface="Arial"/>
              </a:rPr>
              <a:t>== </a:t>
            </a:r>
            <a:r>
              <a:rPr dirty="0" sz="1200" spc="-85">
                <a:latin typeface="Arial"/>
                <a:cs typeface="Arial"/>
              </a:rPr>
              <a:t>0 </a:t>
            </a:r>
            <a:r>
              <a:rPr dirty="0" sz="1200" spc="-10">
                <a:latin typeface="Arial"/>
                <a:cs typeface="Arial"/>
              </a:rPr>
              <a:t>:  </a:t>
            </a:r>
            <a:r>
              <a:rPr dirty="0" sz="1200" spc="-85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</a:pPr>
            <a:r>
              <a:rPr dirty="0" sz="1200" spc="-85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  <a:p>
            <a:pPr marL="12700" marR="1083310">
              <a:lnSpc>
                <a:spcPts val="1390"/>
              </a:lnSpc>
              <a:spcBef>
                <a:spcPts val="65"/>
              </a:spcBef>
              <a:tabLst>
                <a:tab pos="410845" algn="l"/>
              </a:tabLst>
            </a:pPr>
            <a:r>
              <a:rPr dirty="0" sz="1200" spc="-85">
                <a:latin typeface="Arial"/>
                <a:cs typeface="Arial"/>
              </a:rPr>
              <a:t>7	</a:t>
            </a:r>
            <a:r>
              <a:rPr dirty="0" sz="1200" spc="-80" b="1">
                <a:latin typeface="Trebuchet MS"/>
                <a:cs typeface="Trebuchet MS"/>
              </a:rPr>
              <a:t>e</a:t>
            </a:r>
            <a:r>
              <a:rPr dirty="0" sz="1200" spc="-235" b="1">
                <a:latin typeface="Trebuchet MS"/>
                <a:cs typeface="Trebuchet MS"/>
              </a:rPr>
              <a:t> </a:t>
            </a:r>
            <a:r>
              <a:rPr dirty="0" sz="1200" spc="-40" b="1">
                <a:latin typeface="Trebuchet MS"/>
                <a:cs typeface="Trebuchet MS"/>
              </a:rPr>
              <a:t>l</a:t>
            </a:r>
            <a:r>
              <a:rPr dirty="0" sz="1200" spc="-229" b="1">
                <a:latin typeface="Trebuchet MS"/>
                <a:cs typeface="Trebuchet MS"/>
              </a:rPr>
              <a:t> </a:t>
            </a:r>
            <a:r>
              <a:rPr dirty="0" sz="1200" spc="-5" b="1">
                <a:latin typeface="Trebuchet MS"/>
                <a:cs typeface="Trebuchet MS"/>
              </a:rPr>
              <a:t>s</a:t>
            </a:r>
            <a:r>
              <a:rPr dirty="0" sz="1200" spc="-229" b="1">
                <a:latin typeface="Trebuchet MS"/>
                <a:cs typeface="Trebuchet MS"/>
              </a:rPr>
              <a:t> </a:t>
            </a:r>
            <a:r>
              <a:rPr dirty="0" sz="1200" spc="-80" b="1">
                <a:latin typeface="Trebuchet MS"/>
                <a:cs typeface="Trebuchet MS"/>
              </a:rPr>
              <a:t>e</a:t>
            </a:r>
            <a:r>
              <a:rPr dirty="0" sz="1200" spc="-60" b="1">
                <a:latin typeface="Trebuchet MS"/>
                <a:cs typeface="Trebuchet MS"/>
              </a:rPr>
              <a:t> </a:t>
            </a:r>
            <a:r>
              <a:rPr dirty="0" sz="1200" spc="-10">
                <a:latin typeface="Arial"/>
                <a:cs typeface="Arial"/>
              </a:rPr>
              <a:t>:  </a:t>
            </a:r>
            <a:r>
              <a:rPr dirty="0" sz="1200" spc="-85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615" y="1662872"/>
            <a:ext cx="17748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">
                <a:latin typeface="Arial"/>
                <a:cs typeface="Arial"/>
              </a:rPr>
              <a:t>l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a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155">
                <a:latin typeface="Arial"/>
                <a:cs typeface="Arial"/>
              </a:rPr>
              <a:t>s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245">
                <a:latin typeface="Arial"/>
                <a:cs typeface="Arial"/>
              </a:rPr>
              <a:t>t_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n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d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150">
                <a:latin typeface="Arial"/>
                <a:cs typeface="Arial"/>
              </a:rPr>
              <a:t>e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65">
                <a:latin typeface="Arial"/>
                <a:cs typeface="Arial"/>
              </a:rPr>
              <a:t>x</a:t>
            </a:r>
            <a:r>
              <a:rPr dirty="0" sz="1200" spc="155">
                <a:latin typeface="Arial"/>
                <a:cs typeface="Arial"/>
              </a:rPr>
              <a:t> </a:t>
            </a:r>
            <a:r>
              <a:rPr dirty="0" sz="1200" spc="204">
                <a:latin typeface="Arial"/>
                <a:cs typeface="Arial"/>
              </a:rPr>
              <a:t>=</a:t>
            </a:r>
            <a:r>
              <a:rPr dirty="0" sz="1200" spc="390">
                <a:latin typeface="Arial"/>
                <a:cs typeface="Arial"/>
              </a:rPr>
              <a:t> </a:t>
            </a:r>
            <a:r>
              <a:rPr dirty="0" sz="1200" spc="-40">
                <a:latin typeface="Arial"/>
                <a:cs typeface="Arial"/>
              </a:rPr>
              <a:t>seq</a:t>
            </a:r>
            <a:r>
              <a:rPr dirty="0" sz="1200" spc="-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[</a:t>
            </a:r>
            <a:r>
              <a:rPr dirty="0" sz="1200" spc="-135">
                <a:latin typeface="Arial"/>
                <a:cs typeface="Arial"/>
              </a:rPr>
              <a:t> </a:t>
            </a:r>
            <a:r>
              <a:rPr dirty="0" sz="1200" spc="114" i="1">
                <a:latin typeface="Arial"/>
                <a:cs typeface="Arial"/>
              </a:rPr>
              <a:t>−</a:t>
            </a:r>
            <a:r>
              <a:rPr dirty="0" sz="1200" spc="114">
                <a:latin typeface="Arial"/>
                <a:cs typeface="Arial"/>
              </a:rPr>
              <a:t>1]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3098" y="1868653"/>
          <a:ext cx="4324985" cy="1587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705"/>
                <a:gridCol w="2938780"/>
                <a:gridCol w="1078864"/>
              </a:tblGrid>
              <a:tr h="180883">
                <a:tc>
                  <a:txBody>
                    <a:bodyPr/>
                    <a:lstStyle/>
                    <a:p>
                      <a:pPr algn="r" marR="118745">
                        <a:lnSpc>
                          <a:spcPts val="131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1310"/>
                        </a:lnSpc>
                      </a:pPr>
                      <a:r>
                        <a:rPr dirty="0" sz="1200" spc="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200" spc="-1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5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200" spc="-1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240">
                          <a:latin typeface="Arial"/>
                          <a:cs typeface="Arial"/>
                        </a:rPr>
                        <a:t>t_</a:t>
                      </a:r>
                      <a:r>
                        <a:rPr dirty="0" sz="1200" spc="-1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5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200" spc="-1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1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5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2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200" spc="-1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5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200" spc="-1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7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200" spc="-1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8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200" spc="4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204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200" spc="2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60">
                          <a:latin typeface="Arial"/>
                          <a:cs typeface="Arial"/>
                        </a:rPr>
                        <a:t>A[</a:t>
                      </a:r>
                      <a:r>
                        <a:rPr dirty="0" sz="12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200" spc="-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5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200" spc="-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250">
                          <a:latin typeface="Arial"/>
                          <a:cs typeface="Arial"/>
                        </a:rPr>
                        <a:t>t_</a:t>
                      </a:r>
                      <a:r>
                        <a:rPr dirty="0" sz="1200" spc="-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200" spc="-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7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200" spc="-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7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200" spc="-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5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200" spc="-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6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2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</a:tr>
              <a:tr h="175621">
                <a:tc>
                  <a:txBody>
                    <a:bodyPr/>
                    <a:lstStyle/>
                    <a:p>
                      <a:pPr algn="r" marR="118745">
                        <a:lnSpc>
                          <a:spcPts val="128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</a:tr>
              <a:tr h="177740">
                <a:tc>
                  <a:txBody>
                    <a:bodyPr/>
                    <a:lstStyle/>
                    <a:p>
                      <a:pPr algn="r" marR="118745">
                        <a:lnSpc>
                          <a:spcPts val="129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1290"/>
                        </a:lnSpc>
                        <a:tabLst>
                          <a:tab pos="561975" algn="l"/>
                          <a:tab pos="729615" algn="l"/>
                        </a:tabLst>
                      </a:pPr>
                      <a:r>
                        <a:rPr dirty="0" sz="1200" spc="60" b="1">
                          <a:latin typeface="Trebuchet MS"/>
                          <a:cs typeface="Trebuchet MS"/>
                        </a:rPr>
                        <a:t>for	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i	</a:t>
                      </a:r>
                      <a:r>
                        <a:rPr dirty="0" sz="1200" spc="35" b="1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200" spc="13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40" b="1">
                          <a:latin typeface="Trebuchet MS"/>
                          <a:cs typeface="Trebuchet MS"/>
                        </a:rPr>
                        <a:t>range</a:t>
                      </a:r>
                      <a:r>
                        <a:rPr dirty="0" sz="1200" spc="-17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2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200" spc="-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5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200" spc="-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250">
                          <a:latin typeface="Arial"/>
                          <a:cs typeface="Arial"/>
                        </a:rPr>
                        <a:t>t_</a:t>
                      </a:r>
                      <a:r>
                        <a:rPr dirty="0" sz="1200" spc="-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200" spc="-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7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200" spc="-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7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200" spc="-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5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200" spc="-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6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200" spc="1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204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200" spc="3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2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,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1290"/>
                        </a:lnSpc>
                      </a:pPr>
                      <a:r>
                        <a:rPr dirty="0" sz="1200" spc="35" b="1">
                          <a:latin typeface="Trebuchet MS"/>
                          <a:cs typeface="Trebuchet MS"/>
                        </a:rPr>
                        <a:t>len</a:t>
                      </a:r>
                      <a:r>
                        <a:rPr dirty="0" sz="1200" spc="-13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(A</a:t>
                      </a:r>
                      <a:r>
                        <a:rPr dirty="0" sz="1200" spc="-1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200" spc="-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200" spc="-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: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</a:tr>
              <a:tr h="177133">
                <a:tc>
                  <a:txBody>
                    <a:bodyPr/>
                    <a:lstStyle/>
                    <a:p>
                      <a:pPr algn="r" marR="118745">
                        <a:lnSpc>
                          <a:spcPts val="129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ts val="1290"/>
                        </a:lnSpc>
                      </a:pPr>
                      <a:r>
                        <a:rPr dirty="0" sz="1200" spc="-40" b="1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200" spc="-14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35" b="1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200" spc="19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60">
                          <a:latin typeface="Arial"/>
                          <a:cs typeface="Arial"/>
                        </a:rPr>
                        <a:t>A[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200" spc="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]</a:t>
                      </a:r>
                      <a:r>
                        <a:rPr dirty="0" sz="1200" spc="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204">
                          <a:latin typeface="Arial"/>
                          <a:cs typeface="Arial"/>
                        </a:rPr>
                        <a:t>&gt;</a:t>
                      </a:r>
                      <a:r>
                        <a:rPr dirty="0" sz="1200" spc="4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1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2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5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200" spc="-1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240">
                          <a:latin typeface="Arial"/>
                          <a:cs typeface="Arial"/>
                        </a:rPr>
                        <a:t>t_</a:t>
                      </a:r>
                      <a:r>
                        <a:rPr dirty="0" sz="1200" spc="-1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5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200" spc="-1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1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5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200" spc="-1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200" spc="-1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5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2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7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200" spc="-1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8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2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: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</a:tr>
              <a:tr h="178657">
                <a:tc>
                  <a:txBody>
                    <a:bodyPr/>
                    <a:lstStyle/>
                    <a:p>
                      <a:pPr algn="r" marR="118745">
                        <a:lnSpc>
                          <a:spcPts val="129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065">
                        <a:lnSpc>
                          <a:spcPts val="1290"/>
                        </a:lnSpc>
                        <a:tabLst>
                          <a:tab pos="1879600" algn="l"/>
                        </a:tabLst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r </a:t>
                      </a:r>
                      <a:r>
                        <a:rPr dirty="0" sz="1200" spc="-150">
                          <a:latin typeface="Arial"/>
                          <a:cs typeface="Arial"/>
                        </a:rPr>
                        <a:t>e </a:t>
                      </a:r>
                      <a:r>
                        <a:rPr dirty="0" sz="1200" spc="-155">
                          <a:latin typeface="Arial"/>
                          <a:cs typeface="Arial"/>
                        </a:rPr>
                        <a:t>s </a:t>
                      </a:r>
                      <a:r>
                        <a:rPr dirty="0" sz="1200" spc="-70">
                          <a:latin typeface="Arial"/>
                          <a:cs typeface="Arial"/>
                        </a:rPr>
                        <a:t>u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l </a:t>
                      </a:r>
                      <a:r>
                        <a:rPr dirty="0" sz="1200" spc="85">
                          <a:latin typeface="Arial"/>
                          <a:cs typeface="Arial"/>
                        </a:rPr>
                        <a:t>t </a:t>
                      </a:r>
                      <a:r>
                        <a:rPr dirty="0" sz="1200" spc="204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max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(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r </a:t>
                      </a:r>
                      <a:r>
                        <a:rPr dirty="0" sz="1200" spc="-150">
                          <a:latin typeface="Arial"/>
                          <a:cs typeface="Arial"/>
                        </a:rPr>
                        <a:t>e </a:t>
                      </a:r>
                      <a:r>
                        <a:rPr dirty="0" sz="1200" spc="-155">
                          <a:latin typeface="Arial"/>
                          <a:cs typeface="Arial"/>
                        </a:rPr>
                        <a:t>s </a:t>
                      </a:r>
                      <a:r>
                        <a:rPr dirty="0" sz="1200" spc="-70">
                          <a:latin typeface="Arial"/>
                          <a:cs typeface="Arial"/>
                        </a:rPr>
                        <a:t>u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8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200" spc="2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,	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l i </a:t>
                      </a:r>
                      <a:r>
                        <a:rPr dirty="0" sz="1200" spc="-155">
                          <a:latin typeface="Arial"/>
                          <a:cs typeface="Arial"/>
                        </a:rPr>
                        <a:t>s </a:t>
                      </a:r>
                      <a:r>
                        <a:rPr dirty="0" sz="1200" spc="85">
                          <a:latin typeface="Arial"/>
                          <a:cs typeface="Arial"/>
                        </a:rPr>
                        <a:t>(A,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290"/>
                        </a:lnSpc>
                      </a:pPr>
                      <a:r>
                        <a:rPr dirty="0" sz="1200" spc="-35">
                          <a:latin typeface="Arial"/>
                          <a:cs typeface="Arial"/>
                        </a:rPr>
                        <a:t>seq </a:t>
                      </a:r>
                      <a:r>
                        <a:rPr dirty="0" sz="1200" spc="204">
                          <a:latin typeface="Arial"/>
                          <a:cs typeface="Arial"/>
                        </a:rPr>
                        <a:t>+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[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]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200" spc="2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</a:tr>
              <a:tr h="175007">
                <a:tc>
                  <a:txBody>
                    <a:bodyPr/>
                    <a:lstStyle/>
                    <a:p>
                      <a:pPr algn="r" marR="118745">
                        <a:lnSpc>
                          <a:spcPts val="127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</a:tr>
              <a:tr h="179258">
                <a:tc>
                  <a:txBody>
                    <a:bodyPr/>
                    <a:lstStyle/>
                    <a:p>
                      <a:pPr algn="r" marR="118745">
                        <a:lnSpc>
                          <a:spcPts val="129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290"/>
                        </a:lnSpc>
                        <a:tabLst>
                          <a:tab pos="830580" algn="l"/>
                        </a:tabLst>
                      </a:pPr>
                      <a:r>
                        <a:rPr dirty="0" sz="1200" spc="60" b="1">
                          <a:latin typeface="Trebuchet MS"/>
                          <a:cs typeface="Trebuchet MS"/>
                        </a:rPr>
                        <a:t>return	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r </a:t>
                      </a:r>
                      <a:r>
                        <a:rPr dirty="0" sz="1200" spc="-150">
                          <a:latin typeface="Arial"/>
                          <a:cs typeface="Arial"/>
                        </a:rPr>
                        <a:t>e </a:t>
                      </a:r>
                      <a:r>
                        <a:rPr dirty="0" sz="1200" spc="-155">
                          <a:latin typeface="Arial"/>
                          <a:cs typeface="Arial"/>
                        </a:rPr>
                        <a:t>s </a:t>
                      </a:r>
                      <a:r>
                        <a:rPr dirty="0" sz="1200" spc="-70">
                          <a:latin typeface="Arial"/>
                          <a:cs typeface="Arial"/>
                        </a:rPr>
                        <a:t>u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20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85">
                          <a:latin typeface="Arial"/>
                          <a:cs typeface="Arial"/>
                        </a:rPr>
                        <a:t>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</a:tr>
              <a:tr h="343043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200" spc="-85">
                          <a:latin typeface="Arial"/>
                          <a:cs typeface="Arial"/>
                        </a:rPr>
                        <a:t>16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350"/>
                        </a:lnSpc>
                      </a:pPr>
                      <a:r>
                        <a:rPr dirty="0" sz="1200" spc="-85">
                          <a:latin typeface="Arial"/>
                          <a:cs typeface="Arial"/>
                        </a:rPr>
                        <a:t>17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080">
                        <a:lnSpc>
                          <a:spcPts val="1370"/>
                        </a:lnSpc>
                        <a:spcBef>
                          <a:spcPts val="1230"/>
                        </a:spcBef>
                      </a:pPr>
                      <a:r>
                        <a:rPr dirty="0" sz="1200" spc="90" b="1">
                          <a:latin typeface="Trebuchet MS"/>
                          <a:cs typeface="Trebuchet MS"/>
                        </a:rPr>
                        <a:t>print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(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l i </a:t>
                      </a:r>
                      <a:r>
                        <a:rPr dirty="0" sz="1200" spc="-155">
                          <a:latin typeface="Arial"/>
                          <a:cs typeface="Arial"/>
                        </a:rPr>
                        <a:t>s </a:t>
                      </a:r>
                      <a:r>
                        <a:rPr dirty="0" sz="1200" spc="125">
                          <a:latin typeface="Arial"/>
                          <a:cs typeface="Arial"/>
                        </a:rPr>
                        <a:t>(A=[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7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3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8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4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2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9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5621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1370"/>
                        </a:lnSpc>
                        <a:spcBef>
                          <a:spcPts val="1230"/>
                        </a:spcBef>
                        <a:tabLst>
                          <a:tab pos="199390" algn="l"/>
                        </a:tabLst>
                      </a:pPr>
                      <a:r>
                        <a:rPr dirty="0" sz="1200" spc="-10">
                          <a:latin typeface="Arial"/>
                          <a:cs typeface="Arial"/>
                        </a:rPr>
                        <a:t>,	</a:t>
                      </a:r>
                      <a:r>
                        <a:rPr dirty="0" sz="1200" spc="-40">
                          <a:latin typeface="Arial"/>
                          <a:cs typeface="Arial"/>
                        </a:rPr>
                        <a:t>seq </a:t>
                      </a:r>
                      <a:r>
                        <a:rPr dirty="0" sz="1200" spc="190">
                          <a:latin typeface="Arial"/>
                          <a:cs typeface="Arial"/>
                        </a:rPr>
                        <a:t>=[</a:t>
                      </a:r>
                      <a:r>
                        <a:rPr dirty="0" sz="1200" spc="-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]</a:t>
                      </a:r>
                      <a:r>
                        <a:rPr dirty="0" sz="1200" spc="-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200" spc="-1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5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56210"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813" y="58134"/>
            <a:ext cx="1134110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20">
                <a:solidFill>
                  <a:srgbClr val="3333B2"/>
                </a:solidFill>
                <a:latin typeface="Trebuchet MS"/>
                <a:cs typeface="Trebuchet MS"/>
              </a:rPr>
              <a:t>Optimizing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98381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4100" y="867877"/>
            <a:ext cx="3014980" cy="4597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400" spc="-10">
                <a:latin typeface="Trebuchet MS"/>
                <a:cs typeface="Trebuchet MS"/>
              </a:rPr>
              <a:t>At </a:t>
            </a:r>
            <a:r>
              <a:rPr dirty="0" sz="1400" spc="-100">
                <a:latin typeface="Trebuchet MS"/>
                <a:cs typeface="Trebuchet MS"/>
              </a:rPr>
              <a:t>each </a:t>
            </a:r>
            <a:r>
              <a:rPr dirty="0" sz="1400" spc="-95">
                <a:latin typeface="Trebuchet MS"/>
                <a:cs typeface="Trebuchet MS"/>
              </a:rPr>
              <a:t>step, </a:t>
            </a:r>
            <a:r>
              <a:rPr dirty="0" sz="1400" spc="-155">
                <a:latin typeface="Trebuchet MS"/>
                <a:cs typeface="Trebuchet MS"/>
              </a:rPr>
              <a:t>we </a:t>
            </a:r>
            <a:r>
              <a:rPr dirty="0" sz="1400" spc="-120">
                <a:latin typeface="Trebuchet MS"/>
                <a:cs typeface="Trebuchet MS"/>
              </a:rPr>
              <a:t>are </a:t>
            </a:r>
            <a:r>
              <a:rPr dirty="0" sz="1400" spc="-60">
                <a:latin typeface="Trebuchet MS"/>
                <a:cs typeface="Trebuchet MS"/>
              </a:rPr>
              <a:t>trying </a:t>
            </a:r>
            <a:r>
              <a:rPr dirty="0" sz="1400" spc="-65">
                <a:latin typeface="Trebuchet MS"/>
                <a:cs typeface="Trebuchet MS"/>
              </a:rPr>
              <a:t>to </a:t>
            </a:r>
            <a:r>
              <a:rPr dirty="0" sz="1400" spc="-100">
                <a:latin typeface="Trebuchet MS"/>
                <a:cs typeface="Trebuchet MS"/>
              </a:rPr>
              <a:t>extend </a:t>
            </a:r>
            <a:r>
              <a:rPr dirty="0" sz="1400" spc="-95">
                <a:latin typeface="Trebuchet MS"/>
                <a:cs typeface="Trebuchet MS"/>
              </a:rPr>
              <a:t>the  </a:t>
            </a:r>
            <a:r>
              <a:rPr dirty="0" sz="1400" spc="-85">
                <a:latin typeface="Trebuchet MS"/>
                <a:cs typeface="Trebuchet MS"/>
              </a:rPr>
              <a:t>current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-100">
                <a:latin typeface="Trebuchet MS"/>
                <a:cs typeface="Trebuchet MS"/>
              </a:rPr>
              <a:t>sequence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Alexander S. Kulikov</dc:creator>
  <dc:title>Dynamic Programming</dc:title>
  <dcterms:created xsi:type="dcterms:W3CDTF">2020-04-15T01:30:40Z</dcterms:created>
  <dcterms:modified xsi:type="dcterms:W3CDTF">2020-04-15T01:30:40Z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2020-04-15T00:00:00Z</vt:filetime>
  </property>
</Properties>
</file>