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567" r:id="rId3"/>
    <p:sldId id="574" r:id="rId4"/>
    <p:sldId id="575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1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74"/>
  </p:normalViewPr>
  <p:slideViewPr>
    <p:cSldViewPr snapToGrid="0" snapToObjects="1">
      <p:cViewPr>
        <p:scale>
          <a:sx n="124" d="100"/>
          <a:sy n="124" d="100"/>
        </p:scale>
        <p:origin x="-12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D90C8-B416-CB42-8FEF-13161377FC44}" type="datetimeFigureOut">
              <a:rPr lang="fr-FR" smtClean="0"/>
              <a:t>28/07/2022</a:t>
            </a:fld>
            <a:endParaRPr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AA94A-4EEE-F848-A10B-BCEB1840040D}" type="slidenum">
              <a:rPr lang="fr-FR" smtClean="0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672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CE1AB-A7B0-CE4C-ADB5-B73EF81EFE9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49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B0E7-AA20-44BA-BA00-9ACC71E5AD6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43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B0E7-AA20-44BA-BA00-9ACC71E5AD6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56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B0E7-AA20-44BA-BA00-9ACC71E5AD6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70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0C35384-B752-F94A-8399-9ADA5DF7A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09AE9571-5361-5049-8726-CC242BF3D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74F3030-520E-D54F-A578-986C626C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16B6D4C-5C7E-6549-821A-A23013C9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A72A7E8-BAB4-6148-8E19-9F7D6C15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44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7694C3B-40E8-974B-8777-AE673B71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46B3AA77-89AD-7C48-8CBF-AA3F1634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298BE79-1D0D-3347-8037-7B88F52C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246CBB6-00E5-5B44-A6C2-AB4EFB62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7896064-379E-1B4C-ACAD-759560E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84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BE325E1E-CFD1-7741-85D5-8C75B4F07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CA5430AB-C80D-2E48-97DD-180102DA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27CA343-3525-4B42-B016-5B3BCB12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41343BC-699F-5F49-882A-FE3FDF93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DC1D912-4FFA-D646-A59B-C51DF411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8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00CC360-8772-B647-99AD-B03F2D2F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83BBDB6-D2D6-C64A-85B3-E3264E408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221D0A4-8360-E248-88B8-6B54CF9A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0D26E64-427B-844E-85F6-6F1563D7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C96B2C5-EB36-7743-87FF-12B81999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21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C0082D1-5CA9-6245-B67A-F59BD02B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6272D69-47E9-0C48-A16E-BEEEDE23F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7DBD84B-8B5B-4E4B-802E-162C6AF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7AB74D9-12A6-4E4C-8918-D3CB53C2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C466F3D-82BE-A54F-83C4-57841271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20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2108CEA-664A-5B42-9B39-427F4BAE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2267627-0F58-1D4B-830F-5470A9DD1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E817615C-631A-8144-BF38-7B7310144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DECACAAD-5506-C646-9747-02D5A4C5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65E7D65B-C5EE-8D49-B3BD-7BC3EF75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1D5A9EE-EC2D-A446-8C6B-E2BF946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59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8F25A5F-C66B-FC46-A20B-CA626428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1351929-0C0A-B449-8B29-C8FB54C33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B61B2B8B-C033-3844-98D3-116834714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EF0B0490-5B23-FE4A-B7C8-E10E1451C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7B542026-2949-054F-B362-C40837637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D06F19E9-F310-1143-A15F-812C2211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6FC6EC9B-0F02-974D-8243-87B5C4A9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6E468EE8-F744-2740-AA66-C24456A9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79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9E1999C-A725-6E49-B9F6-C2570ADD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922D1FA3-15A8-C247-AE8E-160C2FA0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C1086430-428C-854C-82A2-04438134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0D5F64F-B63E-624C-90F5-D8CBB98D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45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DEE5F4B2-5A91-A94E-AC96-57E11570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E5B79243-529A-1945-AE22-AFC2F1C2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C8F9172-52E7-0748-A2DD-5F630DF2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09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5B5AFB7-5631-9243-A134-B5692AD2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9B0188C-23FE-1949-8106-E908F7F65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A014345C-5FAA-954D-9470-855CF157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9A8AD310-48C9-3A49-B564-3B09629A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9E9091C9-B169-FB40-83B7-814DA19B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42F0C26-F7FD-BC44-9334-A108EE41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89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E71A7A1-095E-AA45-A16E-1627138C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57170FBD-A331-6242-87E8-C44590C8B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9C27D828-8EEA-EB4D-B210-8160B8F5D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B620F30-0AE6-C144-B7E7-B67DB6FC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5F-F3D2-2E43-994C-F984F8D9FB1E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FF1C37B8-E2AE-AF4E-8E7F-A0C5B123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8EF304EC-F834-004C-A76A-A1E9731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95CD-BE18-724B-8A8C-9A6E83DB65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61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78CFE968-CF61-3B46-90B0-C3654482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DEE8EE1-9865-7844-AA88-336B70209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2BA914D-3EDA-B94D-AB8B-A1CD58D74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2405F-F3D2-2E43-994C-F984F8D9FB1E}" type="datetimeFigureOut">
              <a:rPr lang="fr-FR" smtClean="0"/>
              <a:t>28/07/2022</a:t>
            </a:fld>
            <a:endParaRPr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34B62AD-701A-B845-9ECF-C7B933CCB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C6B68BF-DF35-424B-BA34-34E77A8F2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395CD-BE18-724B-8A8C-9A6E83DB650C}" type="slidenum">
              <a:rPr lang="fr-FR" smtClean="0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317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mailto:login@univ.ma" TargetMode="Externa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hyperlink" Target="mailto:login@univ.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0" y="0"/>
            <a:ext cx="12192000" cy="7458898"/>
            <a:chOff x="0" y="0"/>
            <a:chExt cx="12192000" cy="745889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4594" y="600898"/>
              <a:ext cx="7479455" cy="6858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829994" y="1723936"/>
            <a:ext cx="56251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Projet Campus Connecté</a:t>
            </a:r>
            <a:endParaRPr lang="fr-FR" sz="5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5531" y="4628491"/>
            <a:ext cx="46411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Inwi Medium" charset="0"/>
                <a:ea typeface="Inwi Medium" charset="0"/>
                <a:cs typeface="Inwi Medium" charset="0"/>
              </a:rPr>
              <a:t>Procédure de connexion au réseau campus connecté</a:t>
            </a:r>
            <a:r>
              <a:rPr lang="fr-FR" b="1">
                <a:solidFill>
                  <a:schemeClr val="bg1"/>
                </a:solidFill>
                <a:latin typeface="Inwi Medium" charset="0"/>
                <a:ea typeface="Inwi Medium" charset="0"/>
                <a:cs typeface="Inwi Medium" charset="0"/>
              </a:rPr>
              <a:t>– 25 </a:t>
            </a:r>
            <a:r>
              <a:rPr lang="fr-FR" b="1" dirty="0">
                <a:solidFill>
                  <a:schemeClr val="bg1"/>
                </a:solidFill>
                <a:latin typeface="Inwi Medium" charset="0"/>
                <a:ea typeface="Inwi Medium" charset="0"/>
                <a:cs typeface="Inwi Medium" charset="0"/>
              </a:rPr>
              <a:t>Mai 2022</a:t>
            </a:r>
          </a:p>
          <a:p>
            <a:r>
              <a:rPr lang="fr-FR" sz="1600" dirty="0">
                <a:solidFill>
                  <a:schemeClr val="bg1"/>
                </a:solidFill>
                <a:latin typeface="Inwi Medium" charset="0"/>
                <a:ea typeface="Inwi Medium" charset="0"/>
                <a:cs typeface="Inwi Medium" charset="0"/>
              </a:rPr>
              <a:t>Direction des Opérations</a:t>
            </a:r>
          </a:p>
          <a:p>
            <a:r>
              <a:rPr lang="fr-FR" sz="1600" dirty="0">
                <a:solidFill>
                  <a:schemeClr val="bg1"/>
                </a:solidFill>
                <a:latin typeface="Inwi Medium" charset="0"/>
                <a:ea typeface="Inwi Medium" charset="0"/>
                <a:cs typeface="Inwi Medium" charset="0"/>
              </a:rPr>
              <a:t>Diffusion Restreinte</a:t>
            </a:r>
          </a:p>
          <a:p>
            <a:endParaRPr lang="fr-FR" sz="1600" b="1" dirty="0">
              <a:solidFill>
                <a:schemeClr val="bg1"/>
              </a:solidFill>
              <a:latin typeface="Inwi Medium" charset="0"/>
              <a:ea typeface="Inwi Medium" charset="0"/>
              <a:cs typeface="Inwi Medium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37439D91-C035-46FB-AF57-9B12BADB5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1533" y="5882999"/>
            <a:ext cx="1772516" cy="773304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56B6934B-612B-406A-BEDF-4D0A9927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954E-135D-4CB0-91F8-AD6DD276BC9A}" type="datetime1">
              <a:rPr lang="fr-FR" smtClean="0"/>
              <a:t>28/07/2022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F9E7ABA3-6E23-459B-9DD4-A6AF47541E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5180" y="975951"/>
            <a:ext cx="4641137" cy="453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8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865DA6AA-3389-4FBB-AEEE-A060B8AA5E59}"/>
              </a:ext>
            </a:extLst>
          </p:cNvPr>
          <p:cNvSpPr/>
          <p:nvPr/>
        </p:nvSpPr>
        <p:spPr>
          <a:xfrm>
            <a:off x="244800" y="995983"/>
            <a:ext cx="11579980" cy="537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2250" y="42739"/>
            <a:ext cx="9264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832476"/>
                </a:solidFill>
                <a:latin typeface="Candara" panose="020E0502030303020204" pitchFamily="34" charset="0"/>
              </a:rPr>
              <a:t>Comment se connecter au réseau campus connecté ? 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BC5C455D-718F-4E7C-86EA-55FD9FA6BA9C}"/>
              </a:ext>
            </a:extLst>
          </p:cNvPr>
          <p:cNvSpPr/>
          <p:nvPr/>
        </p:nvSpPr>
        <p:spPr>
          <a:xfrm>
            <a:off x="275667" y="111253"/>
            <a:ext cx="303970" cy="292957"/>
          </a:xfrm>
          <a:prstGeom prst="rect">
            <a:avLst/>
          </a:prstGeom>
          <a:solidFill>
            <a:srgbClr val="7B1976"/>
          </a:solidFill>
          <a:ln>
            <a:solidFill>
              <a:srgbClr val="AC2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0539AB80-EEF2-4F7E-9B53-7688417969E4}"/>
              </a:ext>
            </a:extLst>
          </p:cNvPr>
          <p:cNvCxnSpPr/>
          <p:nvPr/>
        </p:nvCxnSpPr>
        <p:spPr>
          <a:xfrm>
            <a:off x="277138" y="6457071"/>
            <a:ext cx="11579981" cy="0"/>
          </a:xfrm>
          <a:prstGeom prst="line">
            <a:avLst/>
          </a:prstGeom>
          <a:ln>
            <a:solidFill>
              <a:srgbClr val="AC2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 72">
            <a:extLst>
              <a:ext uri="{FF2B5EF4-FFF2-40B4-BE49-F238E27FC236}">
                <a16:creationId xmlns:a16="http://schemas.microsoft.com/office/drawing/2014/main" xmlns="" id="{9E3DD47A-6A9F-44F3-83D6-EA604641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087" y="6539185"/>
            <a:ext cx="630962" cy="2752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8BAA340-F68F-8841-820F-3A7D3D376EE4}"/>
              </a:ext>
            </a:extLst>
          </p:cNvPr>
          <p:cNvSpPr/>
          <p:nvPr/>
        </p:nvSpPr>
        <p:spPr>
          <a:xfrm>
            <a:off x="244799" y="781034"/>
            <a:ext cx="7261471" cy="371725"/>
          </a:xfrm>
          <a:prstGeom prst="rect">
            <a:avLst/>
          </a:prstGeom>
          <a:solidFill>
            <a:srgbClr val="7B19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ndara" panose="020E0502030303020204" pitchFamily="34" charset="0"/>
              </a:rPr>
              <a:t>Introduction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xmlns="" id="{5C6771B8-A3D0-4078-993D-5EFA98CF054B}"/>
              </a:ext>
            </a:extLst>
          </p:cNvPr>
          <p:cNvSpPr/>
          <p:nvPr/>
        </p:nvSpPr>
        <p:spPr>
          <a:xfrm>
            <a:off x="692249" y="1367708"/>
            <a:ext cx="10829189" cy="1631369"/>
          </a:xfrm>
          <a:prstGeom prst="roundRect">
            <a:avLst/>
          </a:prstGeom>
          <a:noFill/>
          <a:ln>
            <a:solidFill>
              <a:srgbClr val="7B197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dirty="0">
                <a:solidFill>
                  <a:schemeClr val="tx1"/>
                </a:solidFill>
              </a:rPr>
              <a:t>Le programme, qui fait partie des chantiers de mise en œuvre de la loi-cadre 51-17 sur la réforme du système d'éducation, de formation et de recherche scientifique, consiste à mettre à la disposition des étudiants, des cadres pédagogiques et administratifs une plateforme technologique performante via l’équipement des établissements et cités universitaires en réseau Internet haut débit (WIFI6).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xmlns="" id="{81B0F108-68B9-4579-AF26-883554DC5290}"/>
              </a:ext>
            </a:extLst>
          </p:cNvPr>
          <p:cNvSpPr/>
          <p:nvPr/>
        </p:nvSpPr>
        <p:spPr>
          <a:xfrm>
            <a:off x="652533" y="3214026"/>
            <a:ext cx="5185560" cy="2934789"/>
          </a:xfrm>
          <a:prstGeom prst="roundRect">
            <a:avLst/>
          </a:prstGeom>
          <a:noFill/>
          <a:ln>
            <a:solidFill>
              <a:srgbClr val="7B197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  <a:p>
            <a:pPr algn="just"/>
            <a:r>
              <a:rPr lang="fr-FR" sz="1600" dirty="0">
                <a:solidFill>
                  <a:schemeClr val="tx1"/>
                </a:solidFill>
              </a:rPr>
              <a:t>Dans ce document nous allons vous expliquer comment se connecter au réseau Wifi Campus connecté dans vos </a:t>
            </a:r>
            <a:r>
              <a:rPr lang="fr-FR" sz="1600" dirty="0" smtClean="0">
                <a:solidFill>
                  <a:schemeClr val="tx1"/>
                </a:solidFill>
              </a:rPr>
              <a:t>établissements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smtClean="0">
                <a:solidFill>
                  <a:schemeClr val="tx1"/>
                </a:solidFill>
              </a:rPr>
              <a:t>depuis un appareil portable </a:t>
            </a:r>
            <a:r>
              <a:rPr lang="fr-FR" sz="1600" dirty="0" err="1" smtClean="0">
                <a:solidFill>
                  <a:schemeClr val="tx1"/>
                </a:solidFill>
              </a:rPr>
              <a:t>Android</a:t>
            </a:r>
            <a:endParaRPr lang="fr-FR" sz="1600" dirty="0" smtClean="0">
              <a:solidFill>
                <a:schemeClr val="tx1"/>
              </a:solidFill>
            </a:endParaRPr>
          </a:p>
          <a:p>
            <a:pPr algn="just"/>
            <a:endParaRPr lang="fr-FR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Méthode manuel </a:t>
            </a:r>
            <a:r>
              <a:rPr lang="fr-FR" sz="1600" dirty="0">
                <a:solidFill>
                  <a:schemeClr val="tx1"/>
                </a:solidFill>
              </a:rPr>
              <a:t>(en </a:t>
            </a:r>
            <a:r>
              <a:rPr lang="fr-FR" sz="1600" dirty="0" smtClean="0">
                <a:solidFill>
                  <a:schemeClr val="tx1"/>
                </a:solidFill>
              </a:rPr>
              <a:t>changeant les paramètres de connexion)</a:t>
            </a:r>
            <a:endParaRPr lang="fr-FR" sz="1600" dirty="0">
              <a:solidFill>
                <a:schemeClr val="tx1"/>
              </a:solidFill>
            </a:endParaRPr>
          </a:p>
          <a:p>
            <a:pPr algn="just"/>
            <a:endParaRPr lang="fr-FR" sz="1600" dirty="0">
              <a:solidFill>
                <a:schemeClr val="tx1"/>
              </a:solidFill>
            </a:endParaRPr>
          </a:p>
          <a:p>
            <a:pPr algn="just"/>
            <a:r>
              <a:rPr lang="fr-FR" sz="1600" dirty="0">
                <a:solidFill>
                  <a:schemeClr val="tx1"/>
                </a:solidFill>
              </a:rPr>
              <a:t/>
            </a:r>
            <a:br>
              <a:rPr lang="fr-FR" sz="1600" dirty="0">
                <a:solidFill>
                  <a:schemeClr val="tx1"/>
                </a:solidFill>
              </a:rPr>
            </a:b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D8CC600-CE4D-4CF5-82DF-A79B753C0913}"/>
              </a:ext>
            </a:extLst>
          </p:cNvPr>
          <p:cNvSpPr/>
          <p:nvPr/>
        </p:nvSpPr>
        <p:spPr>
          <a:xfrm>
            <a:off x="7905327" y="4210357"/>
            <a:ext cx="2444475" cy="942126"/>
          </a:xfrm>
          <a:prstGeom prst="rect">
            <a:avLst/>
          </a:prstGeom>
          <a:solidFill>
            <a:srgbClr val="7B19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ndara" panose="020E0502030303020204" pitchFamily="34" charset="0"/>
              </a:rPr>
              <a:t>Connexion à partir d’un téléphone portable Android</a:t>
            </a:r>
          </a:p>
        </p:txBody>
      </p:sp>
    </p:spTree>
    <p:extLst>
      <p:ext uri="{BB962C8B-B14F-4D97-AF65-F5344CB8AC3E}">
        <p14:creationId xmlns:p14="http://schemas.microsoft.com/office/powerpoint/2010/main" val="33502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1451636D-2297-9D41-82A7-42D5C9EF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305" y="2726909"/>
            <a:ext cx="2783651" cy="321995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865DA6AA-3389-4FBB-AEEE-A060B8AA5E59}"/>
              </a:ext>
            </a:extLst>
          </p:cNvPr>
          <p:cNvSpPr/>
          <p:nvPr/>
        </p:nvSpPr>
        <p:spPr>
          <a:xfrm>
            <a:off x="244799" y="995983"/>
            <a:ext cx="11880605" cy="537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2250" y="42739"/>
            <a:ext cx="9264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832476"/>
                </a:solidFill>
                <a:latin typeface="Candara" panose="020E0502030303020204" pitchFamily="34" charset="0"/>
              </a:rPr>
              <a:t>Comment se connecter au réseau campus connecté ? 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BC5C455D-718F-4E7C-86EA-55FD9FA6BA9C}"/>
              </a:ext>
            </a:extLst>
          </p:cNvPr>
          <p:cNvSpPr/>
          <p:nvPr/>
        </p:nvSpPr>
        <p:spPr>
          <a:xfrm>
            <a:off x="275667" y="111253"/>
            <a:ext cx="303970" cy="292957"/>
          </a:xfrm>
          <a:prstGeom prst="rect">
            <a:avLst/>
          </a:prstGeom>
          <a:solidFill>
            <a:srgbClr val="7B1976"/>
          </a:solidFill>
          <a:ln>
            <a:solidFill>
              <a:srgbClr val="AC2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0539AB80-EEF2-4F7E-9B53-7688417969E4}"/>
              </a:ext>
            </a:extLst>
          </p:cNvPr>
          <p:cNvCxnSpPr/>
          <p:nvPr/>
        </p:nvCxnSpPr>
        <p:spPr>
          <a:xfrm>
            <a:off x="277138" y="6457071"/>
            <a:ext cx="11579981" cy="0"/>
          </a:xfrm>
          <a:prstGeom prst="line">
            <a:avLst/>
          </a:prstGeom>
          <a:ln>
            <a:solidFill>
              <a:srgbClr val="AC2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 72">
            <a:extLst>
              <a:ext uri="{FF2B5EF4-FFF2-40B4-BE49-F238E27FC236}">
                <a16:creationId xmlns:a16="http://schemas.microsoft.com/office/drawing/2014/main" xmlns="" id="{9E3DD47A-6A9F-44F3-83D6-EA6046417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3087" y="6539185"/>
            <a:ext cx="630962" cy="27527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175781F-A516-4A5C-B0AA-3EB8B47379CD}"/>
              </a:ext>
            </a:extLst>
          </p:cNvPr>
          <p:cNvSpPr/>
          <p:nvPr/>
        </p:nvSpPr>
        <p:spPr>
          <a:xfrm>
            <a:off x="244799" y="781034"/>
            <a:ext cx="7261471" cy="371725"/>
          </a:xfrm>
          <a:prstGeom prst="rect">
            <a:avLst/>
          </a:prstGeom>
          <a:solidFill>
            <a:srgbClr val="7B19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ndara" panose="020E0502030303020204" pitchFamily="34" charset="0"/>
              </a:rPr>
              <a:t>Connexion à partir d’un téléphone portable Android</a:t>
            </a:r>
          </a:p>
        </p:txBody>
      </p:sp>
      <p:sp>
        <p:nvSpPr>
          <p:cNvPr id="14" name="ZoneTexte 195">
            <a:extLst>
              <a:ext uri="{FF2B5EF4-FFF2-40B4-BE49-F238E27FC236}">
                <a16:creationId xmlns:a16="http://schemas.microsoft.com/office/drawing/2014/main" xmlns="" id="{D14A61E0-CDF8-344A-A254-FD22D6B1C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40" y="1266277"/>
            <a:ext cx="2523017" cy="1277273"/>
          </a:xfrm>
          <a:prstGeom prst="rect">
            <a:avLst/>
          </a:prstGeom>
          <a:noFill/>
          <a:ln w="19050">
            <a:solidFill>
              <a:srgbClr val="642A0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 algn="just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  <a:defRPr sz="1100">
                <a:solidFill>
                  <a:srgbClr val="000000"/>
                </a:solidFill>
                <a:cs typeface="Arial" charset="0"/>
              </a:defRPr>
            </a:lvl1pPr>
            <a:lvl2pPr marL="479444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2pPr>
            <a:lvl3pPr marL="958887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3pPr>
            <a:lvl4pPr marL="1438331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4pPr>
            <a:lvl5pPr marL="1917774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5pPr>
            <a:lvl6pPr marL="2397218" defTabSz="958887">
              <a:defRPr>
                <a:latin typeface="Arial" charset="0"/>
                <a:cs typeface="Arial" charset="0"/>
              </a:defRPr>
            </a:lvl6pPr>
            <a:lvl7pPr marL="2876661" defTabSz="958887">
              <a:defRPr>
                <a:latin typeface="Arial" charset="0"/>
                <a:cs typeface="Arial" charset="0"/>
              </a:defRPr>
            </a:lvl7pPr>
            <a:lvl8pPr marL="3356105" defTabSz="958887">
              <a:defRPr>
                <a:latin typeface="Arial" charset="0"/>
                <a:cs typeface="Arial" charset="0"/>
              </a:defRPr>
            </a:lvl8pPr>
            <a:lvl9pPr marL="3835548" defTabSz="958887">
              <a:defRPr>
                <a:latin typeface="Arial" charset="0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fr-FR" b="1" dirty="0" smtClean="0">
                <a:sym typeface="Wingdings" panose="05000000000000000000" pitchFamily="2" charset="2"/>
              </a:rPr>
              <a:t>1. J</a:t>
            </a:r>
            <a:r>
              <a:rPr lang="fr-FR" b="1" dirty="0" smtClean="0">
                <a:sym typeface="Wingdings" panose="05000000000000000000" pitchFamily="2" charset="2"/>
              </a:rPr>
              <a:t> ’affiche les Wifi disponibles et je clic sur le réseau campus </a:t>
            </a:r>
            <a:r>
              <a:rPr lang="fr-FR" b="1" dirty="0" smtClean="0">
                <a:sym typeface="Wingdings" panose="05000000000000000000" pitchFamily="2" charset="2"/>
              </a:rPr>
              <a:t>connecte</a:t>
            </a:r>
          </a:p>
          <a:p>
            <a:pPr>
              <a:buAutoNum type="arabicPeriod"/>
            </a:pPr>
            <a:endParaRPr lang="fr-MA" b="1" dirty="0">
              <a:sym typeface="Wingdings" panose="05000000000000000000" pitchFamily="2" charset="2"/>
            </a:endParaRPr>
          </a:p>
          <a:p>
            <a:pPr>
              <a:buAutoNum type="arabicPeriod"/>
            </a:pPr>
            <a:endParaRPr lang="fr-MA" b="1" dirty="0" smtClean="0">
              <a:sym typeface="Wingdings" panose="05000000000000000000" pitchFamily="2" charset="2"/>
            </a:endParaRPr>
          </a:p>
          <a:p>
            <a:pPr>
              <a:buAutoNum type="arabicPeriod"/>
            </a:pPr>
            <a:endParaRPr lang="fr-MA" b="1" dirty="0">
              <a:sym typeface="Wingdings" panose="05000000000000000000" pitchFamily="2" charset="2"/>
            </a:endParaRPr>
          </a:p>
          <a:p>
            <a:pPr>
              <a:buAutoNum type="arabicPeriod"/>
            </a:pPr>
            <a:endParaRPr lang="fr-MA" b="1" dirty="0" smtClean="0">
              <a:sym typeface="Wingdings" panose="05000000000000000000" pitchFamily="2" charset="2"/>
            </a:endParaRPr>
          </a:p>
          <a:p>
            <a:pPr>
              <a:buAutoNum type="arabicPeriod"/>
            </a:pPr>
            <a:endParaRPr lang="fr-FR" b="1" dirty="0" smtClean="0">
              <a:sym typeface="Wingdings" panose="05000000000000000000" pitchFamily="2" charset="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3FECFC5-B3CD-5F42-A2B8-9BEED2CD412E}"/>
              </a:ext>
            </a:extLst>
          </p:cNvPr>
          <p:cNvSpPr/>
          <p:nvPr/>
        </p:nvSpPr>
        <p:spPr>
          <a:xfrm>
            <a:off x="3290305" y="1280813"/>
            <a:ext cx="2830612" cy="1277273"/>
          </a:xfrm>
          <a:prstGeom prst="rect">
            <a:avLst/>
          </a:prstGeom>
          <a:noFill/>
          <a:ln w="19050">
            <a:solidFill>
              <a:srgbClr val="642A0B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>
                <a:solidFill>
                  <a:srgbClr val="000000"/>
                </a:solidFill>
                <a:cs typeface="Arial" charset="0"/>
              </a:rPr>
              <a:t>2. Je renseigne le login et mot de passe et j’accède aux options avancées  </a:t>
            </a:r>
            <a:endParaRPr lang="fr-FR" sz="1100" b="1" dirty="0" smtClean="0">
              <a:solidFill>
                <a:srgbClr val="000000"/>
              </a:solidFill>
              <a:cs typeface="Arial" charset="0"/>
            </a:endParaRPr>
          </a:p>
          <a:p>
            <a:r>
              <a:rPr lang="fr-FR" sz="1100" dirty="0"/>
              <a:t>Le nom utilisateur sera sous la forme </a:t>
            </a:r>
            <a:r>
              <a:rPr lang="fr-FR" sz="1100" b="1" u="sng" dirty="0">
                <a:solidFill>
                  <a:srgbClr val="FF0000"/>
                </a:solidFill>
                <a:hlinkClick r:id="rId5"/>
              </a:rPr>
              <a:t>login@univ.ma</a:t>
            </a:r>
            <a:r>
              <a:rPr lang="fr-FR" sz="1100" dirty="0">
                <a:solidFill>
                  <a:srgbClr val="FF0000"/>
                </a:solidFill>
              </a:rPr>
              <a:t> </a:t>
            </a:r>
            <a:r>
              <a:rPr lang="fr-FR" sz="1100" dirty="0"/>
              <a:t>le même que celui que vous utilisez pour vous connecter à votre messagerie.</a:t>
            </a:r>
            <a:r>
              <a:rPr lang="en-US" sz="1100" dirty="0"/>
              <a:t> </a:t>
            </a:r>
            <a:r>
              <a:rPr lang="fr-FR" sz="1100" dirty="0"/>
              <a:t>Le mot de passe aussi sera le même que celui utilisé pour votre messagerie.</a:t>
            </a:r>
            <a:endParaRPr lang="en-US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50D8E13-B2EF-814F-8567-81EBEA3AE9DC}"/>
              </a:ext>
            </a:extLst>
          </p:cNvPr>
          <p:cNvSpPr/>
          <p:nvPr/>
        </p:nvSpPr>
        <p:spPr>
          <a:xfrm rot="16200000">
            <a:off x="10281901" y="3763305"/>
            <a:ext cx="1340197" cy="1990401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xmlns="" id="{35A67AD9-F32F-6B4D-AEBD-9DD75544F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0" y="2726407"/>
            <a:ext cx="2523017" cy="31431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ZoneTexte 195">
            <a:extLst>
              <a:ext uri="{FF2B5EF4-FFF2-40B4-BE49-F238E27FC236}">
                <a16:creationId xmlns:a16="http://schemas.microsoft.com/office/drawing/2014/main" xmlns="" id="{D14A61E0-CDF8-344A-A254-FD22D6B1C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476" y="1275569"/>
            <a:ext cx="2618999" cy="1277273"/>
          </a:xfrm>
          <a:prstGeom prst="rect">
            <a:avLst/>
          </a:prstGeom>
          <a:noFill/>
          <a:ln w="19050">
            <a:solidFill>
              <a:srgbClr val="642A0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 algn="just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  <a:defRPr sz="1100">
                <a:solidFill>
                  <a:srgbClr val="000000"/>
                </a:solidFill>
                <a:cs typeface="Arial" charset="0"/>
              </a:defRPr>
            </a:lvl1pPr>
            <a:lvl2pPr marL="479444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2pPr>
            <a:lvl3pPr marL="958887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3pPr>
            <a:lvl4pPr marL="1438331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4pPr>
            <a:lvl5pPr marL="1917774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5pPr>
            <a:lvl6pPr marL="2397218" defTabSz="958887">
              <a:defRPr>
                <a:latin typeface="Arial" charset="0"/>
                <a:cs typeface="Arial" charset="0"/>
              </a:defRPr>
            </a:lvl6pPr>
            <a:lvl7pPr marL="2876661" defTabSz="958887">
              <a:defRPr>
                <a:latin typeface="Arial" charset="0"/>
                <a:cs typeface="Arial" charset="0"/>
              </a:defRPr>
            </a:lvl7pPr>
            <a:lvl8pPr marL="3356105" defTabSz="958887">
              <a:defRPr>
                <a:latin typeface="Arial" charset="0"/>
                <a:cs typeface="Arial" charset="0"/>
              </a:defRPr>
            </a:lvl8pPr>
            <a:lvl9pPr marL="3835548" defTabSz="958887">
              <a:defRPr>
                <a:latin typeface="Arial" charset="0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fr-FR" b="1" dirty="0">
                <a:sym typeface="Wingdings" panose="05000000000000000000" pitchFamily="2" charset="2"/>
              </a:rPr>
              <a:t>3. Je sélectionne TTLS au niveau de la méthode EAP </a:t>
            </a:r>
            <a:endParaRPr lang="fr-F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MA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MA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MA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MA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b="1" dirty="0">
              <a:sym typeface="Wingdings" panose="05000000000000000000" pitchFamily="2" charset="2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A538A9F0-9304-DE49-B703-DA22747F8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475" y="2726909"/>
            <a:ext cx="2571237" cy="3142612"/>
          </a:xfrm>
          <a:prstGeom prst="rect">
            <a:avLst/>
          </a:prstGeom>
          <a:noFill/>
          <a:ln cap="sq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68F853F-1E95-48D4-A08D-845864637A71}"/>
              </a:ext>
            </a:extLst>
          </p:cNvPr>
          <p:cNvSpPr/>
          <p:nvPr/>
        </p:nvSpPr>
        <p:spPr>
          <a:xfrm>
            <a:off x="9427387" y="1257740"/>
            <a:ext cx="2541927" cy="1277273"/>
          </a:xfrm>
          <a:prstGeom prst="rect">
            <a:avLst/>
          </a:prstGeom>
          <a:noFill/>
          <a:ln w="19050">
            <a:solidFill>
              <a:srgbClr val="642A0B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100" b="1" dirty="0">
                <a:sym typeface="Wingdings" panose="05000000000000000000" pitchFamily="2" charset="2"/>
              </a:rPr>
              <a:t>4. Je sélectionne PAP au niveau de l’authentification étape 2 </a:t>
            </a:r>
            <a:endParaRPr lang="fr-FR" sz="1100" b="1" dirty="0" smtClean="0">
              <a:sym typeface="Wingdings" panose="05000000000000000000" pitchFamily="2" charset="2"/>
            </a:endParaRPr>
          </a:p>
          <a:p>
            <a:endParaRPr lang="fr-MA" sz="1100" b="1" dirty="0">
              <a:sym typeface="Wingdings" panose="05000000000000000000" pitchFamily="2" charset="2"/>
            </a:endParaRPr>
          </a:p>
          <a:p>
            <a:endParaRPr lang="fr-MA" sz="1100" b="1" dirty="0" smtClean="0">
              <a:sym typeface="Wingdings" panose="05000000000000000000" pitchFamily="2" charset="2"/>
            </a:endParaRPr>
          </a:p>
          <a:p>
            <a:endParaRPr lang="fr-MA" sz="1100" b="1" dirty="0">
              <a:sym typeface="Wingdings" panose="05000000000000000000" pitchFamily="2" charset="2"/>
            </a:endParaRPr>
          </a:p>
          <a:p>
            <a:endParaRPr lang="fr-MA" sz="1100" b="1" dirty="0" smtClean="0">
              <a:sym typeface="Wingdings" panose="05000000000000000000" pitchFamily="2" charset="2"/>
            </a:endParaRPr>
          </a:p>
          <a:p>
            <a:endParaRPr lang="fr-FR" sz="1100" b="1" dirty="0">
              <a:sym typeface="Wingdings" panose="05000000000000000000" pitchFamily="2" charset="2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70D913BC-0CFC-4BB7-805D-C704C4186B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386" y="2717137"/>
            <a:ext cx="2541927" cy="3088824"/>
          </a:xfrm>
          <a:prstGeom prst="rect">
            <a:avLst/>
          </a:prstGeom>
          <a:noFill/>
          <a:ln cap="sq">
            <a:solidFill>
              <a:schemeClr val="tx1"/>
            </a:solidFill>
          </a:ln>
        </p:spPr>
      </p:pic>
      <p:sp>
        <p:nvSpPr>
          <p:cNvPr id="18" name="Flèche : droite 21">
            <a:extLst>
              <a:ext uri="{FF2B5EF4-FFF2-40B4-BE49-F238E27FC236}">
                <a16:creationId xmlns:a16="http://schemas.microsoft.com/office/drawing/2014/main" xmlns="" id="{E72668E4-EAE4-4032-99B3-4587523C6CF0}"/>
              </a:ext>
            </a:extLst>
          </p:cNvPr>
          <p:cNvSpPr/>
          <p:nvPr/>
        </p:nvSpPr>
        <p:spPr>
          <a:xfrm>
            <a:off x="2926384" y="3728708"/>
            <a:ext cx="308798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1">
            <a:extLst>
              <a:ext uri="{FF2B5EF4-FFF2-40B4-BE49-F238E27FC236}">
                <a16:creationId xmlns:a16="http://schemas.microsoft.com/office/drawing/2014/main" xmlns="" id="{E72668E4-EAE4-4032-99B3-4587523C6CF0}"/>
              </a:ext>
            </a:extLst>
          </p:cNvPr>
          <p:cNvSpPr/>
          <p:nvPr/>
        </p:nvSpPr>
        <p:spPr>
          <a:xfrm>
            <a:off x="6120917" y="3723802"/>
            <a:ext cx="308798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1">
            <a:extLst>
              <a:ext uri="{FF2B5EF4-FFF2-40B4-BE49-F238E27FC236}">
                <a16:creationId xmlns:a16="http://schemas.microsoft.com/office/drawing/2014/main" xmlns="" id="{E72668E4-EAE4-4032-99B3-4587523C6CF0}"/>
              </a:ext>
            </a:extLst>
          </p:cNvPr>
          <p:cNvSpPr/>
          <p:nvPr/>
        </p:nvSpPr>
        <p:spPr>
          <a:xfrm>
            <a:off x="9096475" y="3709823"/>
            <a:ext cx="308798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5063AE6B-A3F7-44C6-BB90-0309BDF2231E}"/>
              </a:ext>
            </a:extLst>
          </p:cNvPr>
          <p:cNvSpPr/>
          <p:nvPr/>
        </p:nvSpPr>
        <p:spPr>
          <a:xfrm rot="16200000">
            <a:off x="3886495" y="3851717"/>
            <a:ext cx="269781" cy="1368240"/>
          </a:xfrm>
          <a:prstGeom prst="rect">
            <a:avLst/>
          </a:prstGeom>
          <a:noFill/>
          <a:ln w="12700">
            <a:solidFill>
              <a:srgbClr val="642A0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9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865DA6AA-3389-4FBB-AEEE-A060B8AA5E59}"/>
              </a:ext>
            </a:extLst>
          </p:cNvPr>
          <p:cNvSpPr/>
          <p:nvPr/>
        </p:nvSpPr>
        <p:spPr>
          <a:xfrm>
            <a:off x="244800" y="995983"/>
            <a:ext cx="11579980" cy="537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2250" y="42739"/>
            <a:ext cx="9264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>
                <a:solidFill>
                  <a:srgbClr val="832476"/>
                </a:solidFill>
                <a:latin typeface="Candara" panose="020E0502030303020204" pitchFamily="34" charset="0"/>
              </a:rPr>
              <a:t>Comment se connecter au réseau campus connecté ? </a:t>
            </a:r>
            <a:endParaRPr lang="fr-FR" sz="2400" b="1" dirty="0">
              <a:solidFill>
                <a:srgbClr val="832476"/>
              </a:solidFill>
              <a:latin typeface="Candara" panose="020E0502030303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BC5C455D-718F-4E7C-86EA-55FD9FA6BA9C}"/>
              </a:ext>
            </a:extLst>
          </p:cNvPr>
          <p:cNvSpPr/>
          <p:nvPr/>
        </p:nvSpPr>
        <p:spPr>
          <a:xfrm>
            <a:off x="275667" y="111253"/>
            <a:ext cx="303970" cy="292957"/>
          </a:xfrm>
          <a:prstGeom prst="rect">
            <a:avLst/>
          </a:prstGeom>
          <a:solidFill>
            <a:srgbClr val="7B1976"/>
          </a:solidFill>
          <a:ln>
            <a:solidFill>
              <a:srgbClr val="AC2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0539AB80-EEF2-4F7E-9B53-7688417969E4}"/>
              </a:ext>
            </a:extLst>
          </p:cNvPr>
          <p:cNvCxnSpPr/>
          <p:nvPr/>
        </p:nvCxnSpPr>
        <p:spPr>
          <a:xfrm>
            <a:off x="277138" y="6457071"/>
            <a:ext cx="11579981" cy="0"/>
          </a:xfrm>
          <a:prstGeom prst="line">
            <a:avLst/>
          </a:prstGeom>
          <a:ln>
            <a:solidFill>
              <a:srgbClr val="AC2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 72">
            <a:extLst>
              <a:ext uri="{FF2B5EF4-FFF2-40B4-BE49-F238E27FC236}">
                <a16:creationId xmlns:a16="http://schemas.microsoft.com/office/drawing/2014/main" xmlns="" id="{9E3DD47A-6A9F-44F3-83D6-EA604641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087" y="6539185"/>
            <a:ext cx="630962" cy="27527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175781F-A516-4A5C-B0AA-3EB8B47379CD}"/>
              </a:ext>
            </a:extLst>
          </p:cNvPr>
          <p:cNvSpPr/>
          <p:nvPr/>
        </p:nvSpPr>
        <p:spPr>
          <a:xfrm>
            <a:off x="183071" y="719562"/>
            <a:ext cx="7261471" cy="371725"/>
          </a:xfrm>
          <a:prstGeom prst="rect">
            <a:avLst/>
          </a:prstGeom>
          <a:solidFill>
            <a:srgbClr val="7B19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ndara" panose="020E0502030303020204" pitchFamily="34" charset="0"/>
              </a:rPr>
              <a:t>Connexion à partir d’un téléphone portable Android</a:t>
            </a:r>
          </a:p>
        </p:txBody>
      </p:sp>
      <p:sp>
        <p:nvSpPr>
          <p:cNvPr id="14" name="ZoneTexte 195">
            <a:extLst>
              <a:ext uri="{FF2B5EF4-FFF2-40B4-BE49-F238E27FC236}">
                <a16:creationId xmlns:a16="http://schemas.microsoft.com/office/drawing/2014/main" xmlns="" id="{D14A61E0-CDF8-344A-A254-FD22D6B1C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395" y="1205542"/>
            <a:ext cx="3210638" cy="1107996"/>
          </a:xfrm>
          <a:prstGeom prst="rect">
            <a:avLst/>
          </a:prstGeom>
          <a:noFill/>
          <a:ln w="19050">
            <a:solidFill>
              <a:srgbClr val="642A0B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 algn="just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  <a:defRPr sz="1100">
                <a:solidFill>
                  <a:srgbClr val="000000"/>
                </a:solidFill>
                <a:cs typeface="Arial" charset="0"/>
              </a:defRPr>
            </a:lvl1pPr>
            <a:lvl2pPr marL="479444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2pPr>
            <a:lvl3pPr marL="958887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3pPr>
            <a:lvl4pPr marL="1438331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4pPr>
            <a:lvl5pPr marL="1917774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5pPr>
            <a:lvl6pPr marL="2397218" defTabSz="958887">
              <a:defRPr>
                <a:latin typeface="Arial" charset="0"/>
                <a:cs typeface="Arial" charset="0"/>
              </a:defRPr>
            </a:lvl6pPr>
            <a:lvl7pPr marL="2876661" defTabSz="958887">
              <a:defRPr>
                <a:latin typeface="Arial" charset="0"/>
                <a:cs typeface="Arial" charset="0"/>
              </a:defRPr>
            </a:lvl7pPr>
            <a:lvl8pPr marL="3356105" defTabSz="958887">
              <a:defRPr>
                <a:latin typeface="Arial" charset="0"/>
                <a:cs typeface="Arial" charset="0"/>
              </a:defRPr>
            </a:lvl8pPr>
            <a:lvl9pPr marL="3835548" defTabSz="958887">
              <a:defRPr>
                <a:latin typeface="Arial" charset="0"/>
                <a:cs typeface="Arial" charset="0"/>
              </a:defRPr>
            </a:lvl9pPr>
          </a:lstStyle>
          <a:p>
            <a:pPr marL="0" indent="0">
              <a:buNone/>
            </a:pPr>
            <a:r>
              <a:rPr lang="fr-FR" b="1" dirty="0" smtClean="0">
                <a:sym typeface="Wingdings" panose="05000000000000000000" pitchFamily="2" charset="2"/>
              </a:rPr>
              <a:t>6. Je renseigne mes informations de connexion et je me connecte au réseau</a:t>
            </a:r>
          </a:p>
          <a:p>
            <a:pPr marL="0" indent="0">
              <a:buNone/>
            </a:pPr>
            <a:r>
              <a:rPr lang="fr-FR" dirty="0"/>
              <a:t>Le nom utilisateur sera sous la forme </a:t>
            </a:r>
            <a:r>
              <a:rPr lang="fr-FR" b="1" u="sng" dirty="0">
                <a:solidFill>
                  <a:srgbClr val="FF0000"/>
                </a:solidFill>
                <a:hlinkClick r:id="rId4"/>
              </a:rPr>
              <a:t>login@univ.ma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le même que celui que vous utilisez pour vous connecter à votre messagerie.</a:t>
            </a:r>
            <a:r>
              <a:rPr lang="en-US" dirty="0"/>
              <a:t> </a:t>
            </a:r>
            <a:r>
              <a:rPr lang="fr-FR" dirty="0"/>
              <a:t>Le mot de passe aussi sera le même que celui utilisé pour votre messagerie.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3FECFC5-B3CD-5F42-A2B8-9BEED2CD412E}"/>
              </a:ext>
            </a:extLst>
          </p:cNvPr>
          <p:cNvSpPr/>
          <p:nvPr/>
        </p:nvSpPr>
        <p:spPr>
          <a:xfrm>
            <a:off x="7760872" y="1205542"/>
            <a:ext cx="2937124" cy="1107996"/>
          </a:xfrm>
          <a:prstGeom prst="rect">
            <a:avLst/>
          </a:prstGeom>
          <a:noFill/>
          <a:ln w="19050">
            <a:solidFill>
              <a:srgbClr val="642A0B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1100" b="1" dirty="0">
                <a:solidFill>
                  <a:srgbClr val="000000"/>
                </a:solidFill>
                <a:cs typeface="Arial" charset="0"/>
              </a:rPr>
              <a:t>7. Vous êtes désormais connecter au réseau campus connecté </a:t>
            </a:r>
            <a:endParaRPr lang="fr-FR" sz="1100" b="1" dirty="0" smtClean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fr-MA" sz="1100" b="1" dirty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fr-MA" sz="1100" b="1" dirty="0" smtClean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fr-FR" sz="1100" b="1" dirty="0" smtClean="0">
              <a:solidFill>
                <a:srgbClr val="000000"/>
              </a:solidFill>
              <a:cs typeface="Arial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fr-FR" sz="11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50D8E13-B2EF-814F-8567-81EBEA3AE9DC}"/>
              </a:ext>
            </a:extLst>
          </p:cNvPr>
          <p:cNvSpPr/>
          <p:nvPr/>
        </p:nvSpPr>
        <p:spPr>
          <a:xfrm rot="16200000">
            <a:off x="10281901" y="3763305"/>
            <a:ext cx="1340197" cy="1990401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xmlns="" id="{1730B803-398C-974B-AF3F-9C49897B0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95" y="2460373"/>
            <a:ext cx="3210638" cy="3471240"/>
          </a:xfrm>
          <a:prstGeom prst="rect">
            <a:avLst/>
          </a:prstGeom>
          <a:noFill/>
          <a:ln cap="sq">
            <a:solidFill>
              <a:schemeClr val="tx1"/>
            </a:solidFill>
          </a:ln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xmlns="" id="{88199839-6296-6540-9404-D63EAE7EF0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72" y="2458643"/>
            <a:ext cx="2937124" cy="3517096"/>
          </a:xfrm>
          <a:prstGeom prst="rect">
            <a:avLst/>
          </a:prstGeom>
          <a:noFill/>
          <a:ln cap="sq">
            <a:solidFill>
              <a:schemeClr val="tx1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F6BF4BA7-B775-FB48-9688-A5A8BD82F0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52" y="2412787"/>
            <a:ext cx="2968691" cy="3504844"/>
          </a:xfrm>
          <a:prstGeom prst="rect">
            <a:avLst/>
          </a:prstGeom>
          <a:noFill/>
          <a:ln cap="sq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7F12955-18CE-8B4F-A1E3-4138B9A5D2D8}"/>
              </a:ext>
            </a:extLst>
          </p:cNvPr>
          <p:cNvSpPr/>
          <p:nvPr/>
        </p:nvSpPr>
        <p:spPr>
          <a:xfrm>
            <a:off x="427652" y="1205542"/>
            <a:ext cx="2968691" cy="1107996"/>
          </a:xfrm>
          <a:prstGeom prst="rect">
            <a:avLst/>
          </a:prstGeom>
          <a:noFill/>
          <a:ln w="19050">
            <a:solidFill>
              <a:srgbClr val="642A0B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100" b="1" dirty="0">
                <a:sym typeface="Wingdings" panose="05000000000000000000" pitchFamily="2" charset="2"/>
              </a:rPr>
              <a:t>5. Je sélectionne « Ne pas valider » au niveau du Certificat </a:t>
            </a:r>
            <a:r>
              <a:rPr lang="fr-FR" sz="1100" b="1" dirty="0" smtClean="0">
                <a:sym typeface="Wingdings" panose="05000000000000000000" pitchFamily="2" charset="2"/>
              </a:rPr>
              <a:t>CA</a:t>
            </a:r>
          </a:p>
          <a:p>
            <a:endParaRPr lang="fr-MA" sz="1100" b="1" dirty="0">
              <a:sym typeface="Wingdings" panose="05000000000000000000" pitchFamily="2" charset="2"/>
            </a:endParaRPr>
          </a:p>
          <a:p>
            <a:endParaRPr lang="fr-MA" sz="1100" b="1" dirty="0" smtClean="0">
              <a:sym typeface="Wingdings" panose="05000000000000000000" pitchFamily="2" charset="2"/>
            </a:endParaRPr>
          </a:p>
          <a:p>
            <a:endParaRPr lang="fr-FR" sz="1100" b="1" dirty="0" smtClean="0">
              <a:sym typeface="Wingdings" panose="05000000000000000000" pitchFamily="2" charset="2"/>
            </a:endParaRPr>
          </a:p>
          <a:p>
            <a:endParaRPr lang="fr-FR" sz="1100" b="1" dirty="0">
              <a:sym typeface="Wingdings" panose="05000000000000000000" pitchFamily="2" charset="2"/>
            </a:endParaRPr>
          </a:p>
        </p:txBody>
      </p:sp>
      <p:sp>
        <p:nvSpPr>
          <p:cNvPr id="16" name="Flèche : droite 21">
            <a:extLst>
              <a:ext uri="{FF2B5EF4-FFF2-40B4-BE49-F238E27FC236}">
                <a16:creationId xmlns:a16="http://schemas.microsoft.com/office/drawing/2014/main" xmlns="" id="{E72668E4-EAE4-4032-99B3-4587523C6CF0}"/>
              </a:ext>
            </a:extLst>
          </p:cNvPr>
          <p:cNvSpPr/>
          <p:nvPr/>
        </p:nvSpPr>
        <p:spPr>
          <a:xfrm>
            <a:off x="3505008" y="3554663"/>
            <a:ext cx="308798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21">
            <a:extLst>
              <a:ext uri="{FF2B5EF4-FFF2-40B4-BE49-F238E27FC236}">
                <a16:creationId xmlns:a16="http://schemas.microsoft.com/office/drawing/2014/main" xmlns="" id="{E72668E4-EAE4-4032-99B3-4587523C6CF0}"/>
              </a:ext>
            </a:extLst>
          </p:cNvPr>
          <p:cNvSpPr/>
          <p:nvPr/>
        </p:nvSpPr>
        <p:spPr>
          <a:xfrm>
            <a:off x="7344497" y="3534199"/>
            <a:ext cx="308798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063AE6B-A3F7-44C6-BB90-0309BDF2231E}"/>
              </a:ext>
            </a:extLst>
          </p:cNvPr>
          <p:cNvSpPr/>
          <p:nvPr/>
        </p:nvSpPr>
        <p:spPr>
          <a:xfrm rot="16200000">
            <a:off x="4890666" y="2713877"/>
            <a:ext cx="409743" cy="1943181"/>
          </a:xfrm>
          <a:prstGeom prst="rect">
            <a:avLst/>
          </a:prstGeom>
          <a:noFill/>
          <a:ln w="12700">
            <a:solidFill>
              <a:srgbClr val="642A0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11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5906</TotalTime>
  <Words>309</Words>
  <Application>Microsoft Office PowerPoint</Application>
  <PresentationFormat>Personnalisé</PresentationFormat>
  <Paragraphs>45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Hamza Aanaou</dc:creator>
  <cp:lastModifiedBy>Work</cp:lastModifiedBy>
  <cp:revision>59</cp:revision>
  <dcterms:created xsi:type="dcterms:W3CDTF">2022-05-16T09:00:17Z</dcterms:created>
  <dcterms:modified xsi:type="dcterms:W3CDTF">2022-07-28T11:07:09Z</dcterms:modified>
</cp:coreProperties>
</file>