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567" r:id="rId3"/>
    <p:sldId id="557" r:id="rId4"/>
    <p:sldId id="57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74"/>
  </p:normalViewPr>
  <p:slideViewPr>
    <p:cSldViewPr snapToGrid="0" snapToObjects="1">
      <p:cViewPr>
        <p:scale>
          <a:sx n="124" d="100"/>
          <a:sy n="124" d="100"/>
        </p:scale>
        <p:origin x="-12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90C8-B416-CB42-8FEF-13161377FC44}" type="datetimeFigureOut">
              <a:rPr lang="fr-FR" smtClean="0"/>
              <a:t>29/07/2022</a:t>
            </a:fld>
            <a:endParaRPr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AA94A-4EEE-F848-A10B-BCEB1840040D}" type="slidenum">
              <a:rPr lang="fr-FR" smtClean="0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7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1AB-A7B0-CE4C-ADB5-B73EF81EFE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49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B0E7-AA20-44BA-BA00-9ACC71E5AD6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43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B0E7-AA20-44BA-BA00-9ACC71E5AD6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74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1AB-A7B0-CE4C-ADB5-B73EF81EFE9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97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0C35384-B752-F94A-8399-9ADA5DF7A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09AE9571-5361-5049-8726-CC242BF3D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74F3030-520E-D54F-A578-986C626C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16B6D4C-5C7E-6549-821A-A23013C9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A72A7E8-BAB4-6148-8E19-9F7D6C15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44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7694C3B-40E8-974B-8777-AE673B71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46B3AA77-89AD-7C48-8CBF-AA3F1634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298BE79-1D0D-3347-8037-7B88F52C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246CBB6-00E5-5B44-A6C2-AB4EFB62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7896064-379E-1B4C-ACAD-759560E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BE325E1E-CFD1-7741-85D5-8C75B4F07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CA5430AB-C80D-2E48-97DD-180102DA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27CA343-3525-4B42-B016-5B3BCB1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41343BC-699F-5F49-882A-FE3FDF93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DC1D912-4FFA-D646-A59B-C51DF411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8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00CC360-8772-B647-99AD-B03F2D2F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83BBDB6-D2D6-C64A-85B3-E3264E40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221D0A4-8360-E248-88B8-6B54CF9A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0D26E64-427B-844E-85F6-6F1563D7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C96B2C5-EB36-7743-87FF-12B8199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21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C0082D1-5CA9-6245-B67A-F59BD02B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6272D69-47E9-0C48-A16E-BEEEDE23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7DBD84B-8B5B-4E4B-802E-162C6AF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7AB74D9-12A6-4E4C-8918-D3CB53C2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C466F3D-82BE-A54F-83C4-57841271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0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2108CEA-664A-5B42-9B39-427F4BAE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2267627-0F58-1D4B-830F-5470A9DD1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817615C-631A-8144-BF38-7B731014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ECACAAD-5506-C646-9747-02D5A4C5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65E7D65B-C5EE-8D49-B3BD-7BC3EF75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1D5A9EE-EC2D-A446-8C6B-E2BF946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5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8F25A5F-C66B-FC46-A20B-CA626428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1351929-0C0A-B449-8B29-C8FB54C3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B61B2B8B-C033-3844-98D3-116834714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EF0B0490-5B23-FE4A-B7C8-E10E1451C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7B542026-2949-054F-B362-C40837637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D06F19E9-F310-1143-A15F-812C2211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6FC6EC9B-0F02-974D-8243-87B5C4A9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6E468EE8-F744-2740-AA66-C24456A9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7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9E1999C-A725-6E49-B9F6-C2570ADD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922D1FA3-15A8-C247-AE8E-160C2FA0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C1086430-428C-854C-82A2-04438134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80D5F64F-B63E-624C-90F5-D8CBB98D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45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DEE5F4B2-5A91-A94E-AC96-57E11570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5B79243-529A-1945-AE22-AFC2F1C2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C8F9172-52E7-0748-A2DD-5F630DF2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09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5B5AFB7-5631-9243-A134-B5692AD2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9B0188C-23FE-1949-8106-E908F7F6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014345C-5FAA-954D-9470-855CF157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A8AD310-48C9-3A49-B564-3B09629A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9E9091C9-B169-FB40-83B7-814DA19B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42F0C26-F7FD-BC44-9334-A108EE41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89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E71A7A1-095E-AA45-A16E-1627138C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57170FBD-A331-6242-87E8-C44590C8B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9C27D828-8EEA-EB4D-B210-8160B8F5D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BB620F30-0AE6-C144-B7E7-B67DB6FC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FF1C37B8-E2AE-AF4E-8E7F-A0C5B123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EF304EC-F834-004C-A76A-A1E9731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61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78CFE968-CF61-3B46-90B0-C3654482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DEE8EE1-9865-7844-AA88-336B7020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2BA914D-3EDA-B94D-AB8B-A1CD58D74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405F-F3D2-2E43-994C-F984F8D9FB1E}" type="datetimeFigureOut">
              <a:rPr lang="fr-FR" smtClean="0"/>
              <a:t>29/07/2022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34B62AD-701A-B845-9ECF-C7B933CC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C6B68BF-DF35-424B-BA34-34E77A8F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95CD-BE18-724B-8A8C-9A6E83DB650C}" type="slidenum">
              <a:rPr lang="fr-FR" smtClean="0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17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mailto:login@univ.m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0" y="0"/>
            <a:ext cx="12192000" cy="7458898"/>
            <a:chOff x="0" y="0"/>
            <a:chExt cx="12192000" cy="745889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4594" y="600898"/>
              <a:ext cx="7479455" cy="6858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829994" y="1723936"/>
            <a:ext cx="56251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Projet Campus Connecté</a:t>
            </a:r>
            <a:endParaRPr lang="fr-FR" sz="5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5531" y="4628491"/>
            <a:ext cx="464113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Inwi Medium" charset="0"/>
                <a:ea typeface="Inwi Medium" charset="0"/>
                <a:cs typeface="Inwi Medium" charset="0"/>
              </a:rPr>
              <a:t>Procédure de connexion au réseau campus connecté depuis un ordinateur Windows </a:t>
            </a:r>
          </a:p>
          <a:p>
            <a:r>
              <a:rPr lang="fr-FR" sz="1600" dirty="0">
                <a:solidFill>
                  <a:schemeClr val="bg1"/>
                </a:solidFill>
                <a:latin typeface="Inwi Medium" charset="0"/>
                <a:ea typeface="Inwi Medium" charset="0"/>
                <a:cs typeface="Inwi Medium" charset="0"/>
              </a:rPr>
              <a:t>Direction des Opérations</a:t>
            </a:r>
          </a:p>
          <a:p>
            <a:r>
              <a:rPr lang="fr-FR" sz="1600" dirty="0">
                <a:solidFill>
                  <a:schemeClr val="bg1"/>
                </a:solidFill>
                <a:latin typeface="Inwi Medium" charset="0"/>
                <a:ea typeface="Inwi Medium" charset="0"/>
                <a:cs typeface="Inwi Medium" charset="0"/>
              </a:rPr>
              <a:t>Diffusion Restreinte</a:t>
            </a:r>
          </a:p>
          <a:p>
            <a:endParaRPr lang="fr-FR" sz="1600" b="1" dirty="0">
              <a:solidFill>
                <a:schemeClr val="bg1"/>
              </a:solidFill>
              <a:latin typeface="Inwi Medium" charset="0"/>
              <a:ea typeface="Inwi Medium" charset="0"/>
              <a:cs typeface="Inwi Medium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37439D91-C035-46FB-AF57-9B12BADB5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1533" y="5882999"/>
            <a:ext cx="1772516" cy="773304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56B6934B-612B-406A-BEDF-4D0A9927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54E-135D-4CB0-91F8-AD6DD276BC9A}" type="datetime1">
              <a:rPr lang="fr-FR" smtClean="0"/>
              <a:t>29/07/2022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F9E7ABA3-6E23-459B-9DD4-A6AF47541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5180" y="975951"/>
            <a:ext cx="4641137" cy="45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65DA6AA-3389-4FBB-AEEE-A060B8AA5E59}"/>
              </a:ext>
            </a:extLst>
          </p:cNvPr>
          <p:cNvSpPr/>
          <p:nvPr/>
        </p:nvSpPr>
        <p:spPr>
          <a:xfrm>
            <a:off x="244800" y="995983"/>
            <a:ext cx="11579980" cy="537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250" y="42739"/>
            <a:ext cx="926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832476"/>
                </a:solidFill>
                <a:latin typeface="Candara" panose="020E0502030303020204" pitchFamily="34" charset="0"/>
              </a:rPr>
              <a:t>Comment se connecter au réseau campus connecté ?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BC5C455D-718F-4E7C-86EA-55FD9FA6BA9C}"/>
              </a:ext>
            </a:extLst>
          </p:cNvPr>
          <p:cNvSpPr/>
          <p:nvPr/>
        </p:nvSpPr>
        <p:spPr>
          <a:xfrm>
            <a:off x="275667" y="111253"/>
            <a:ext cx="303970" cy="292957"/>
          </a:xfrm>
          <a:prstGeom prst="rect">
            <a:avLst/>
          </a:prstGeom>
          <a:solidFill>
            <a:srgbClr val="7B1976"/>
          </a:solidFill>
          <a:ln>
            <a:solidFill>
              <a:srgbClr val="AC2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0539AB80-EEF2-4F7E-9B53-7688417969E4}"/>
              </a:ext>
            </a:extLst>
          </p:cNvPr>
          <p:cNvCxnSpPr/>
          <p:nvPr/>
        </p:nvCxnSpPr>
        <p:spPr>
          <a:xfrm>
            <a:off x="277138" y="6457071"/>
            <a:ext cx="11579981" cy="0"/>
          </a:xfrm>
          <a:prstGeom prst="line">
            <a:avLst/>
          </a:prstGeom>
          <a:ln>
            <a:solidFill>
              <a:srgbClr val="AC2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="" xmlns:a16="http://schemas.microsoft.com/office/drawing/2014/main" id="{9E3DD47A-6A9F-44F3-83D6-EA604641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087" y="6539185"/>
            <a:ext cx="630962" cy="2752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8BAA340-F68F-8841-820F-3A7D3D376EE4}"/>
              </a:ext>
            </a:extLst>
          </p:cNvPr>
          <p:cNvSpPr/>
          <p:nvPr/>
        </p:nvSpPr>
        <p:spPr>
          <a:xfrm>
            <a:off x="244799" y="781034"/>
            <a:ext cx="7261471" cy="371725"/>
          </a:xfrm>
          <a:prstGeom prst="rect">
            <a:avLst/>
          </a:prstGeom>
          <a:solidFill>
            <a:srgbClr val="7B1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Introduction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="" xmlns:a16="http://schemas.microsoft.com/office/drawing/2014/main" id="{5C6771B8-A3D0-4078-993D-5EFA98CF054B}"/>
              </a:ext>
            </a:extLst>
          </p:cNvPr>
          <p:cNvSpPr/>
          <p:nvPr/>
        </p:nvSpPr>
        <p:spPr>
          <a:xfrm>
            <a:off x="692249" y="1367708"/>
            <a:ext cx="10829189" cy="1631369"/>
          </a:xfrm>
          <a:prstGeom prst="roundRect">
            <a:avLst/>
          </a:prstGeom>
          <a:noFill/>
          <a:ln>
            <a:solidFill>
              <a:srgbClr val="7B19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>
                <a:solidFill>
                  <a:schemeClr val="tx1"/>
                </a:solidFill>
              </a:rPr>
              <a:t>Le programme, qui fait partie des chantiers de mise en œuvre de la loi-cadre 51-17 sur la réforme du système d'éducation, de formation et de recherche scientifique, consiste à mettre à la disposition des étudiants, des cadres pédagogiques et administratifs une plateforme technologique performante via l’équipement des établissements et cités universitaires en réseau Internet haut débit (WIFI6).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="" xmlns:a16="http://schemas.microsoft.com/office/drawing/2014/main" id="{81B0F108-68B9-4579-AF26-883554DC5290}"/>
              </a:ext>
            </a:extLst>
          </p:cNvPr>
          <p:cNvSpPr/>
          <p:nvPr/>
        </p:nvSpPr>
        <p:spPr>
          <a:xfrm>
            <a:off x="652533" y="3214026"/>
            <a:ext cx="5185560" cy="2934789"/>
          </a:xfrm>
          <a:prstGeom prst="roundRect">
            <a:avLst/>
          </a:prstGeom>
          <a:noFill/>
          <a:ln>
            <a:solidFill>
              <a:srgbClr val="7B19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  <a:p>
            <a:pPr algn="just"/>
            <a:r>
              <a:rPr lang="fr-FR" sz="1600" dirty="0">
                <a:solidFill>
                  <a:schemeClr val="tx1"/>
                </a:solidFill>
              </a:rPr>
              <a:t>Dans ce document nous allons vous expliquer comment se connecter au réseau Wifi Campus connecté dans vos établissements pour les ordinateurs avec système d’exploitation Windows.</a:t>
            </a:r>
          </a:p>
          <a:p>
            <a:pPr algn="just"/>
            <a:endParaRPr lang="fr-FR" sz="1600" dirty="0">
              <a:solidFill>
                <a:schemeClr val="tx1"/>
              </a:solidFill>
            </a:endParaRPr>
          </a:p>
          <a:p>
            <a:pPr algn="just"/>
            <a:r>
              <a:rPr lang="fr-FR" sz="1600" dirty="0">
                <a:solidFill>
                  <a:schemeClr val="tx1"/>
                </a:solidFill>
              </a:rPr>
              <a:t>Méthode Manuel (en changeant les paramètres de connexion )</a:t>
            </a:r>
          </a:p>
          <a:p>
            <a:pPr algn="just"/>
            <a:endParaRPr lang="fr-FR" sz="1600" dirty="0">
              <a:solidFill>
                <a:schemeClr val="tx1"/>
              </a:solidFill>
            </a:endParaRPr>
          </a:p>
          <a:p>
            <a:pPr algn="just"/>
            <a:r>
              <a:rPr lang="fr-FR" sz="1600" dirty="0">
                <a:solidFill>
                  <a:schemeClr val="tx1"/>
                </a:solidFill>
              </a:rPr>
              <a:t/>
            </a:r>
            <a:br>
              <a:rPr lang="fr-FR" sz="1600" dirty="0">
                <a:solidFill>
                  <a:schemeClr val="tx1"/>
                </a:solidFill>
              </a:rPr>
            </a:b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C7C495A-7B51-4B72-A5FE-C5E5E0E3BB6D}"/>
              </a:ext>
            </a:extLst>
          </p:cNvPr>
          <p:cNvSpPr/>
          <p:nvPr/>
        </p:nvSpPr>
        <p:spPr>
          <a:xfrm>
            <a:off x="7811377" y="4221542"/>
            <a:ext cx="2432661" cy="919755"/>
          </a:xfrm>
          <a:prstGeom prst="rect">
            <a:avLst/>
          </a:prstGeom>
          <a:solidFill>
            <a:srgbClr val="7B1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Connexion à partir d’un ordinateur Windows </a:t>
            </a:r>
          </a:p>
        </p:txBody>
      </p:sp>
    </p:spTree>
    <p:extLst>
      <p:ext uri="{BB962C8B-B14F-4D97-AF65-F5344CB8AC3E}">
        <p14:creationId xmlns:p14="http://schemas.microsoft.com/office/powerpoint/2010/main" val="33502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65DA6AA-3389-4FBB-AEEE-A060B8AA5E59}"/>
              </a:ext>
            </a:extLst>
          </p:cNvPr>
          <p:cNvSpPr/>
          <p:nvPr/>
        </p:nvSpPr>
        <p:spPr>
          <a:xfrm>
            <a:off x="153681" y="995983"/>
            <a:ext cx="11833411" cy="537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250" y="42739"/>
            <a:ext cx="926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832476"/>
                </a:solidFill>
                <a:latin typeface="Candara" panose="020E0502030303020204" pitchFamily="34" charset="0"/>
              </a:rPr>
              <a:t>Comment se connecter au réseau campus connecté ?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BC5C455D-718F-4E7C-86EA-55FD9FA6BA9C}"/>
              </a:ext>
            </a:extLst>
          </p:cNvPr>
          <p:cNvSpPr/>
          <p:nvPr/>
        </p:nvSpPr>
        <p:spPr>
          <a:xfrm>
            <a:off x="275667" y="111253"/>
            <a:ext cx="303970" cy="292957"/>
          </a:xfrm>
          <a:prstGeom prst="rect">
            <a:avLst/>
          </a:prstGeom>
          <a:solidFill>
            <a:srgbClr val="7B1976"/>
          </a:solidFill>
          <a:ln>
            <a:solidFill>
              <a:srgbClr val="AC2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0539AB80-EEF2-4F7E-9B53-7688417969E4}"/>
              </a:ext>
            </a:extLst>
          </p:cNvPr>
          <p:cNvCxnSpPr/>
          <p:nvPr/>
        </p:nvCxnSpPr>
        <p:spPr>
          <a:xfrm>
            <a:off x="277138" y="6457071"/>
            <a:ext cx="11579981" cy="0"/>
          </a:xfrm>
          <a:prstGeom prst="line">
            <a:avLst/>
          </a:prstGeom>
          <a:ln>
            <a:solidFill>
              <a:srgbClr val="AC2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="" xmlns:a16="http://schemas.microsoft.com/office/drawing/2014/main" id="{9E3DD47A-6A9F-44F3-83D6-EA604641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087" y="6539185"/>
            <a:ext cx="630962" cy="2752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2175781F-A516-4A5C-B0AA-3EB8B47379CD}"/>
              </a:ext>
            </a:extLst>
          </p:cNvPr>
          <p:cNvSpPr/>
          <p:nvPr/>
        </p:nvSpPr>
        <p:spPr>
          <a:xfrm>
            <a:off x="244799" y="781034"/>
            <a:ext cx="7261471" cy="371725"/>
          </a:xfrm>
          <a:prstGeom prst="rect">
            <a:avLst/>
          </a:prstGeom>
          <a:solidFill>
            <a:srgbClr val="7B1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Connexion à partir d’un ordinateur Windows </a:t>
            </a:r>
          </a:p>
        </p:txBody>
      </p:sp>
      <p:sp>
        <p:nvSpPr>
          <p:cNvPr id="14" name="ZoneTexte 195">
            <a:extLst>
              <a:ext uri="{FF2B5EF4-FFF2-40B4-BE49-F238E27FC236}">
                <a16:creationId xmlns="" xmlns:a16="http://schemas.microsoft.com/office/drawing/2014/main" id="{493A1242-E27D-2545-8610-FEEB6298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39" y="1211979"/>
            <a:ext cx="2703186" cy="1107996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  <a:defRPr sz="1100">
                <a:solidFill>
                  <a:srgbClr val="000000"/>
                </a:solidFill>
                <a:cs typeface="Arial" charset="0"/>
              </a:defRPr>
            </a:lvl1pPr>
            <a:lvl2pPr marL="47944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marL="958887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marL="1438331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marL="191777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 marL="2397218" defTabSz="958887">
              <a:defRPr>
                <a:latin typeface="Arial" charset="0"/>
                <a:cs typeface="Arial" charset="0"/>
              </a:defRPr>
            </a:lvl6pPr>
            <a:lvl7pPr marL="2876661" defTabSz="958887">
              <a:defRPr>
                <a:latin typeface="Arial" charset="0"/>
                <a:cs typeface="Arial" charset="0"/>
              </a:defRPr>
            </a:lvl7pPr>
            <a:lvl8pPr marL="3356105" defTabSz="958887">
              <a:defRPr>
                <a:latin typeface="Arial" charset="0"/>
                <a:cs typeface="Arial" charset="0"/>
              </a:defRPr>
            </a:lvl8pPr>
            <a:lvl9pPr marL="3835548" defTabSz="958887">
              <a:defRPr>
                <a:latin typeface="Arial" charset="0"/>
                <a:cs typeface="Arial" charset="0"/>
              </a:defRPr>
            </a:lvl9pPr>
          </a:lstStyle>
          <a:p>
            <a:pPr marL="0" indent="0" algn="l">
              <a:buNone/>
            </a:pPr>
            <a:r>
              <a:rPr lang="fr-FR" dirty="0" smtClean="0"/>
              <a:t>1. Afficher </a:t>
            </a:r>
            <a:r>
              <a:rPr lang="fr-FR" dirty="0"/>
              <a:t>les wifi disponibles </a:t>
            </a:r>
            <a:r>
              <a:rPr lang="fr-FR" dirty="0" smtClean="0"/>
              <a:t>puis cliquer </a:t>
            </a:r>
            <a:r>
              <a:rPr lang="fr-FR" dirty="0" smtClean="0"/>
              <a:t>sur </a:t>
            </a:r>
            <a:r>
              <a:rPr lang="fr-FR" dirty="0"/>
              <a:t>le wifi campus connecte, </a:t>
            </a:r>
            <a:r>
              <a:rPr lang="fr-FR" dirty="0" smtClean="0"/>
              <a:t>pour</a:t>
            </a:r>
            <a:r>
              <a:rPr lang="fr-FR" b="1" dirty="0"/>
              <a:t> </a:t>
            </a:r>
            <a:r>
              <a:rPr lang="fr-FR" b="1" dirty="0" smtClean="0"/>
              <a:t>se connecter</a:t>
            </a:r>
            <a:endParaRPr lang="fr-FR" b="1" dirty="0" smtClean="0"/>
          </a:p>
          <a:p>
            <a:pPr marL="0" indent="0">
              <a:buNone/>
            </a:pPr>
            <a:endParaRPr lang="fr-MA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b="1" dirty="0" smtClean="0">
              <a:sym typeface="Wingdings" panose="05000000000000000000" pitchFamily="2" charset="2"/>
            </a:endParaRPr>
          </a:p>
        </p:txBody>
      </p:sp>
      <p:sp>
        <p:nvSpPr>
          <p:cNvPr id="18" name="Flèche : droite 21">
            <a:extLst>
              <a:ext uri="{FF2B5EF4-FFF2-40B4-BE49-F238E27FC236}">
                <a16:creationId xmlns="" xmlns:a16="http://schemas.microsoft.com/office/drawing/2014/main" id="{E72668E4-EAE4-4032-99B3-4587523C6CF0}"/>
              </a:ext>
            </a:extLst>
          </p:cNvPr>
          <p:cNvSpPr/>
          <p:nvPr/>
        </p:nvSpPr>
        <p:spPr>
          <a:xfrm>
            <a:off x="5915987" y="3651288"/>
            <a:ext cx="30879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195">
            <a:extLst>
              <a:ext uri="{FF2B5EF4-FFF2-40B4-BE49-F238E27FC236}">
                <a16:creationId xmlns="" xmlns:a16="http://schemas.microsoft.com/office/drawing/2014/main" id="{493A1242-E27D-2545-8610-FEEB6298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563" y="1211979"/>
            <a:ext cx="2976980" cy="1107996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  <a:defRPr sz="1100">
                <a:solidFill>
                  <a:srgbClr val="000000"/>
                </a:solidFill>
                <a:cs typeface="Arial" charset="0"/>
              </a:defRPr>
            </a:lvl1pPr>
            <a:lvl2pPr marL="47944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marL="958887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marL="1438331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marL="191777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 marL="2397218" defTabSz="958887">
              <a:defRPr>
                <a:latin typeface="Arial" charset="0"/>
                <a:cs typeface="Arial" charset="0"/>
              </a:defRPr>
            </a:lvl6pPr>
            <a:lvl7pPr marL="2876661" defTabSz="958887">
              <a:defRPr>
                <a:latin typeface="Arial" charset="0"/>
                <a:cs typeface="Arial" charset="0"/>
              </a:defRPr>
            </a:lvl7pPr>
            <a:lvl8pPr marL="3356105" defTabSz="958887">
              <a:defRPr>
                <a:latin typeface="Arial" charset="0"/>
                <a:cs typeface="Arial" charset="0"/>
              </a:defRPr>
            </a:lvl8pPr>
            <a:lvl9pPr marL="3835548" defTabSz="958887">
              <a:defRPr>
                <a:latin typeface="Arial" charset="0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2. </a:t>
            </a:r>
            <a:r>
              <a:rPr lang="fr-FR" dirty="0" smtClean="0">
                <a:sym typeface="Wingdings" panose="05000000000000000000" pitchFamily="2" charset="2"/>
              </a:rPr>
              <a:t>Entrer le nom d’utilisateur et le mot de passe comme sur la photo: </a:t>
            </a:r>
            <a:r>
              <a:rPr lang="fr-FR" dirty="0" smtClean="0"/>
              <a:t>Le </a:t>
            </a:r>
            <a:r>
              <a:rPr lang="fr-FR" dirty="0"/>
              <a:t>nom utilisateur sera sous la forme </a:t>
            </a:r>
            <a:r>
              <a:rPr lang="fr-FR" b="1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login@univ.ma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le même que celui que vous utilisez pour vous connecter à votre messagerie.</a:t>
            </a:r>
            <a:r>
              <a:rPr lang="en-US" dirty="0"/>
              <a:t> </a:t>
            </a:r>
            <a:r>
              <a:rPr lang="fr-FR" dirty="0"/>
              <a:t>Le mot de passe aussi sera le même que celui </a:t>
            </a:r>
            <a:r>
              <a:rPr lang="fr-FR" dirty="0" smtClean="0"/>
              <a:t>utilisé </a:t>
            </a:r>
            <a:r>
              <a:rPr lang="fr-FR" dirty="0"/>
              <a:t>pour votre messagerie</a:t>
            </a:r>
            <a:r>
              <a:rPr lang="fr-FR" dirty="0" smtClean="0"/>
              <a:t>. </a:t>
            </a:r>
            <a:endParaRPr lang="en-US" dirty="0"/>
          </a:p>
        </p:txBody>
      </p:sp>
      <p:sp>
        <p:nvSpPr>
          <p:cNvPr id="27" name="ZoneTexte 195">
            <a:extLst>
              <a:ext uri="{FF2B5EF4-FFF2-40B4-BE49-F238E27FC236}">
                <a16:creationId xmlns="" xmlns:a16="http://schemas.microsoft.com/office/drawing/2014/main" id="{493A1242-E27D-2545-8610-FEEB6298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926" y="1211978"/>
            <a:ext cx="2729654" cy="1107996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  <a:defRPr sz="1100">
                <a:solidFill>
                  <a:srgbClr val="000000"/>
                </a:solidFill>
                <a:cs typeface="Arial" charset="0"/>
              </a:defRPr>
            </a:lvl1pPr>
            <a:lvl2pPr marL="47944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marL="958887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marL="1438331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marL="191777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 marL="2397218" defTabSz="958887">
              <a:defRPr>
                <a:latin typeface="Arial" charset="0"/>
                <a:cs typeface="Arial" charset="0"/>
              </a:defRPr>
            </a:lvl6pPr>
            <a:lvl7pPr marL="2876661" defTabSz="958887">
              <a:defRPr>
                <a:latin typeface="Arial" charset="0"/>
                <a:cs typeface="Arial" charset="0"/>
              </a:defRPr>
            </a:lvl7pPr>
            <a:lvl8pPr marL="3356105" defTabSz="958887">
              <a:defRPr>
                <a:latin typeface="Arial" charset="0"/>
                <a:cs typeface="Arial" charset="0"/>
              </a:defRPr>
            </a:lvl8pPr>
            <a:lvl9pPr marL="3835548" defTabSz="958887">
              <a:defRPr>
                <a:latin typeface="Arial" charset="0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fr-MA" b="1" dirty="0">
                <a:sym typeface="Wingdings" panose="05000000000000000000" pitchFamily="2" charset="2"/>
              </a:rPr>
              <a:t>3. </a:t>
            </a:r>
            <a:r>
              <a:rPr lang="fr-MA" dirty="0" smtClean="0">
                <a:sym typeface="Wingdings" panose="05000000000000000000" pitchFamily="2" charset="2"/>
              </a:rPr>
              <a:t>Votre nom d’utilisateur et votre mot de passe  ont </a:t>
            </a:r>
            <a:r>
              <a:rPr lang="fr-MA" dirty="0">
                <a:sym typeface="Wingdings" panose="05000000000000000000" pitchFamily="2" charset="2"/>
              </a:rPr>
              <a:t>été enregistrés avec succès.</a:t>
            </a:r>
          </a:p>
          <a:p>
            <a:pPr marL="0" indent="0">
              <a:buNone/>
            </a:pPr>
            <a:endParaRPr lang="fr-M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28" name="ZoneTexte 195">
            <a:extLst>
              <a:ext uri="{FF2B5EF4-FFF2-40B4-BE49-F238E27FC236}">
                <a16:creationId xmlns="" xmlns:a16="http://schemas.microsoft.com/office/drawing/2014/main" id="{493A1242-E27D-2545-8610-FEEB6298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981" y="1211979"/>
            <a:ext cx="2663138" cy="1107996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  <a:defRPr sz="1100">
                <a:solidFill>
                  <a:srgbClr val="000000"/>
                </a:solidFill>
                <a:cs typeface="Arial" charset="0"/>
              </a:defRPr>
            </a:lvl1pPr>
            <a:lvl2pPr marL="47944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marL="958887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marL="1438331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marL="191777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 marL="2397218" defTabSz="958887">
              <a:defRPr>
                <a:latin typeface="Arial" charset="0"/>
                <a:cs typeface="Arial" charset="0"/>
              </a:defRPr>
            </a:lvl6pPr>
            <a:lvl7pPr marL="2876661" defTabSz="958887">
              <a:defRPr>
                <a:latin typeface="Arial" charset="0"/>
                <a:cs typeface="Arial" charset="0"/>
              </a:defRPr>
            </a:lvl7pPr>
            <a:lvl8pPr marL="3356105" defTabSz="958887">
              <a:defRPr>
                <a:latin typeface="Arial" charset="0"/>
                <a:cs typeface="Arial" charset="0"/>
              </a:defRPr>
            </a:lvl8pPr>
            <a:lvl9pPr marL="3835548" defTabSz="958887">
              <a:defRPr>
                <a:latin typeface="Arial" charset="0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4. </a:t>
            </a:r>
            <a:r>
              <a:rPr lang="fr-FR" dirty="0"/>
              <a:t>Vous êtes désormais connecter au réseau campus connecté </a:t>
            </a:r>
            <a:endParaRPr lang="fr-F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b="1" dirty="0">
              <a:sym typeface="Wingdings" panose="05000000000000000000" pitchFamily="2" charset="2"/>
            </a:endParaRPr>
          </a:p>
        </p:txBody>
      </p:sp>
      <p:sp>
        <p:nvSpPr>
          <p:cNvPr id="29" name="Flèche : droite 21">
            <a:extLst>
              <a:ext uri="{FF2B5EF4-FFF2-40B4-BE49-F238E27FC236}">
                <a16:creationId xmlns="" xmlns:a16="http://schemas.microsoft.com/office/drawing/2014/main" id="{E72668E4-EAE4-4032-99B3-4587523C6CF0}"/>
              </a:ext>
            </a:extLst>
          </p:cNvPr>
          <p:cNvSpPr/>
          <p:nvPr/>
        </p:nvSpPr>
        <p:spPr>
          <a:xfrm>
            <a:off x="8951181" y="3651288"/>
            <a:ext cx="30879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1">
            <a:extLst>
              <a:ext uri="{FF2B5EF4-FFF2-40B4-BE49-F238E27FC236}">
                <a16:creationId xmlns="" xmlns:a16="http://schemas.microsoft.com/office/drawing/2014/main" id="{E72668E4-EAE4-4032-99B3-4587523C6CF0}"/>
              </a:ext>
            </a:extLst>
          </p:cNvPr>
          <p:cNvSpPr/>
          <p:nvPr/>
        </p:nvSpPr>
        <p:spPr>
          <a:xfrm>
            <a:off x="2825926" y="3660405"/>
            <a:ext cx="30879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09" y="2486307"/>
            <a:ext cx="2277732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15" y="2486306"/>
            <a:ext cx="2200275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93" y="2486307"/>
            <a:ext cx="2164086" cy="340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7" y="2486307"/>
            <a:ext cx="2209800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063AE6B-A3F7-44C6-BB90-0309BDF2231E}"/>
              </a:ext>
            </a:extLst>
          </p:cNvPr>
          <p:cNvSpPr/>
          <p:nvPr/>
        </p:nvSpPr>
        <p:spPr>
          <a:xfrm rot="16200000">
            <a:off x="4618867" y="2466291"/>
            <a:ext cx="365021" cy="1851687"/>
          </a:xfrm>
          <a:prstGeom prst="rect">
            <a:avLst/>
          </a:prstGeom>
          <a:noFill/>
          <a:ln w="12700">
            <a:solidFill>
              <a:srgbClr val="642A0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03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0" y="0"/>
            <a:ext cx="12192000" cy="7458898"/>
            <a:chOff x="0" y="0"/>
            <a:chExt cx="12192000" cy="745889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4594" y="600898"/>
              <a:ext cx="7479455" cy="6858000"/>
            </a:xfrm>
            <a:prstGeom prst="rect">
              <a:avLst/>
            </a:prstGeom>
          </p:spPr>
        </p:pic>
      </p:grp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37439D91-C035-46FB-AF57-9B12BADB5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1533" y="5882999"/>
            <a:ext cx="1772516" cy="773304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56B6934B-612B-406A-BEDF-4D0A9927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54E-135D-4CB0-91F8-AD6DD276BC9A}" type="datetime1">
              <a:rPr lang="fr-FR" smtClean="0"/>
              <a:t>29/07/2022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977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249</Words>
  <Application>Microsoft Office PowerPoint</Application>
  <PresentationFormat>Personnalisé</PresentationFormat>
  <Paragraphs>31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Hamza Aanaou</dc:creator>
  <cp:lastModifiedBy>Work</cp:lastModifiedBy>
  <cp:revision>60</cp:revision>
  <dcterms:created xsi:type="dcterms:W3CDTF">2022-05-16T09:00:17Z</dcterms:created>
  <dcterms:modified xsi:type="dcterms:W3CDTF">2022-07-29T12:01:18Z</dcterms:modified>
</cp:coreProperties>
</file>