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1" r:id="rId4"/>
    <p:sldId id="278" r:id="rId5"/>
    <p:sldId id="263" r:id="rId6"/>
    <p:sldId id="279" r:id="rId7"/>
    <p:sldId id="264" r:id="rId8"/>
    <p:sldId id="280"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7B7"/>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34" autoAdjust="0"/>
  </p:normalViewPr>
  <p:slideViewPr>
    <p:cSldViewPr snapToGrid="0">
      <p:cViewPr varScale="1">
        <p:scale>
          <a:sx n="93" d="100"/>
          <a:sy n="93" d="100"/>
        </p:scale>
        <p:origin x="12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68982-AC11-4ABF-8851-119CCE9AB5C0}" type="datetimeFigureOut">
              <a:rPr lang="fr-FR" smtClean="0"/>
              <a:t>29/10/2023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F9C7B-89CA-412C-A0FE-6D1D5C7296F4}" type="slidenum">
              <a:rPr lang="fr-FR" smtClean="0"/>
              <a:t>‹#›</a:t>
            </a:fld>
            <a:endParaRPr lang="fr-FR"/>
          </a:p>
        </p:txBody>
      </p:sp>
    </p:spTree>
    <p:extLst>
      <p:ext uri="{BB962C8B-B14F-4D97-AF65-F5344CB8AC3E}">
        <p14:creationId xmlns:p14="http://schemas.microsoft.com/office/powerpoint/2010/main" val="198403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to all, This presentation discusses the educational systems in Europe and the United States, focusing on post-high school pathways and their impact on young adults. Despite their shared commitment to education, the US and Europe have different approaches, impacting learners and organizations. The presentation aims to provide a better understanding of the options, difficulties, and possibilities students face in these two unique locations.</a:t>
            </a:r>
            <a:endParaRPr lang="fr-FR" dirty="0"/>
          </a:p>
        </p:txBody>
      </p:sp>
      <p:sp>
        <p:nvSpPr>
          <p:cNvPr id="4" name="Slide Number Placeholder 3"/>
          <p:cNvSpPr>
            <a:spLocks noGrp="1"/>
          </p:cNvSpPr>
          <p:nvPr>
            <p:ph type="sldNum" sz="quarter" idx="5"/>
          </p:nvPr>
        </p:nvSpPr>
        <p:spPr/>
        <p:txBody>
          <a:bodyPr/>
          <a:lstStyle/>
          <a:p>
            <a:fld id="{D35F9C7B-89CA-412C-A0FE-6D1D5C7296F4}" type="slidenum">
              <a:rPr lang="fr-FR" smtClean="0"/>
              <a:t>3</a:t>
            </a:fld>
            <a:endParaRPr lang="fr-FR"/>
          </a:p>
        </p:txBody>
      </p:sp>
    </p:spTree>
    <p:extLst>
      <p:ext uri="{BB962C8B-B14F-4D97-AF65-F5344CB8AC3E}">
        <p14:creationId xmlns:p14="http://schemas.microsoft.com/office/powerpoint/2010/main" val="268486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8B79-D7D2-41FE-92D7-1203788D8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6163E-4CBE-4C49-899A-AD0BE77CE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89194-90E9-433C-A29B-7FE087B57802}"/>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5" name="Footer Placeholder 4">
            <a:extLst>
              <a:ext uri="{FF2B5EF4-FFF2-40B4-BE49-F238E27FC236}">
                <a16:creationId xmlns:a16="http://schemas.microsoft.com/office/drawing/2014/main" id="{E154CD8F-5924-46BD-8B22-48173D81A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01E13-6E7C-482C-AED4-F5182A880C64}"/>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327626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423C-6E48-4BA1-A923-F0E157077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495EB-D1A7-4E94-9CFC-15665B639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5AE34-5E2A-4565-8820-9B3E291102CC}"/>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5" name="Footer Placeholder 4">
            <a:extLst>
              <a:ext uri="{FF2B5EF4-FFF2-40B4-BE49-F238E27FC236}">
                <a16:creationId xmlns:a16="http://schemas.microsoft.com/office/drawing/2014/main" id="{83B3B558-0E9A-42EF-A952-F664B3D86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AD99B-C443-4E7D-B1FB-6B51934D0F38}"/>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227923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376B1-1D16-42B1-9E94-923F7326B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B86EF-C9ED-4AC3-8267-10D277EBA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5D4D8-C657-490A-8BFD-D7352A7C8F4D}"/>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5" name="Footer Placeholder 4">
            <a:extLst>
              <a:ext uri="{FF2B5EF4-FFF2-40B4-BE49-F238E27FC236}">
                <a16:creationId xmlns:a16="http://schemas.microsoft.com/office/drawing/2014/main" id="{B5E4BBFD-E0D6-4E56-AC25-E2E2534A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18E56-70FE-4B09-8479-DCD1FC6F8AE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344207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412E-6CDD-4115-B95B-CD94C7F2A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0D7B-2044-464D-BF52-550F6970D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DE0F9-7DCE-44D2-A6A1-C4C09F65712A}"/>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5" name="Footer Placeholder 4">
            <a:extLst>
              <a:ext uri="{FF2B5EF4-FFF2-40B4-BE49-F238E27FC236}">
                <a16:creationId xmlns:a16="http://schemas.microsoft.com/office/drawing/2014/main" id="{844D03F3-DC1D-4673-8D64-026088B06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C1B50-E62F-4AD8-9E7E-921592A644C2}"/>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230162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475A-73D5-4794-813C-9E08DBC66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CA50C8-53D3-4AE9-98E9-36B4A694F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31421-95E0-45B0-90E8-34A50CE9EBF0}"/>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5" name="Footer Placeholder 4">
            <a:extLst>
              <a:ext uri="{FF2B5EF4-FFF2-40B4-BE49-F238E27FC236}">
                <a16:creationId xmlns:a16="http://schemas.microsoft.com/office/drawing/2014/main" id="{E4D28BF3-1BEF-4526-A9EC-958DF9F6C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7FBCC-ABFA-48EB-8568-7E3E660ADA2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63743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B128-47BB-4575-B1DF-4ADE4AF2F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D7A7B-4976-489B-A5A4-C1FA496A9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60FF0F-FC03-4CFA-B215-379FD8F16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9E130F-ACDD-4F94-A916-994531491E50}"/>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6" name="Footer Placeholder 5">
            <a:extLst>
              <a:ext uri="{FF2B5EF4-FFF2-40B4-BE49-F238E27FC236}">
                <a16:creationId xmlns:a16="http://schemas.microsoft.com/office/drawing/2014/main" id="{2DE821BF-5C1A-4AE2-9741-F1ED5F44F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8C8E2-6323-4E57-A493-78040EFD60B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181561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AC4C-A5E8-4591-8D63-A41778EB65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6CDD22-36FA-4667-AF92-D900BF1B9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2DF5A-8D55-45B4-95AB-B7202A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994A8-A86A-4932-AE22-911BFEFAD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4ACE3-7AD2-4FC0-A7FB-B0597FAD1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57D3F-DF54-448C-BEA4-6A7BA82C35F2}"/>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8" name="Footer Placeholder 7">
            <a:extLst>
              <a:ext uri="{FF2B5EF4-FFF2-40B4-BE49-F238E27FC236}">
                <a16:creationId xmlns:a16="http://schemas.microsoft.com/office/drawing/2014/main" id="{0A68697D-E8D8-4597-B831-0E5F2A376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FBDD1F-C48B-422C-ACFA-D621DA1C3B7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181239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A2CC-3EAE-4E50-9806-5158C4D4B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2EB92-6590-47EA-8FAB-6047E7679D31}"/>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4" name="Footer Placeholder 3">
            <a:extLst>
              <a:ext uri="{FF2B5EF4-FFF2-40B4-BE49-F238E27FC236}">
                <a16:creationId xmlns:a16="http://schemas.microsoft.com/office/drawing/2014/main" id="{DCC65CF8-79F4-4222-814F-B360E8B69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EFEE0-5DF4-4C3B-84C3-4B8FD63A49F1}"/>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118182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062DE-6BEC-4583-8C4E-A6A7F27D1098}"/>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3" name="Footer Placeholder 2">
            <a:extLst>
              <a:ext uri="{FF2B5EF4-FFF2-40B4-BE49-F238E27FC236}">
                <a16:creationId xmlns:a16="http://schemas.microsoft.com/office/drawing/2014/main" id="{87C2B9E0-2B4F-43D5-ACE8-119BE8DC6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AD0F6-8339-4E11-B638-BB95A2F85221}"/>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64713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FCC-A3A9-4DC6-AD0B-EF3F81D8B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8F7062-1548-4030-8105-7326072E3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26CF1-DF79-40A7-9A86-226D81966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028FE-0418-4C72-87B2-53E8542C1368}"/>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6" name="Footer Placeholder 5">
            <a:extLst>
              <a:ext uri="{FF2B5EF4-FFF2-40B4-BE49-F238E27FC236}">
                <a16:creationId xmlns:a16="http://schemas.microsoft.com/office/drawing/2014/main" id="{F43430DD-EB22-4093-95B1-2DBF98FAE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E8D42-01D4-461D-989B-DFAF2A7EF9A2}"/>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89891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EFA1-5F7D-447E-9403-7D13BE4EC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E5D95-57B2-4270-8A19-108E4F595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C191E8-815C-478A-835C-3825D6A19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452EA-8B7D-496E-A094-3A0BDEA99148}"/>
              </a:ext>
            </a:extLst>
          </p:cNvPr>
          <p:cNvSpPr>
            <a:spLocks noGrp="1"/>
          </p:cNvSpPr>
          <p:nvPr>
            <p:ph type="dt" sz="half" idx="10"/>
          </p:nvPr>
        </p:nvSpPr>
        <p:spPr/>
        <p:txBody>
          <a:bodyPr/>
          <a:lstStyle/>
          <a:p>
            <a:fld id="{B56779D4-A20C-4D4C-8673-1C3DFC1E1A08}" type="datetimeFigureOut">
              <a:rPr lang="en-US" smtClean="0"/>
              <a:t>10/29/2023</a:t>
            </a:fld>
            <a:endParaRPr lang="en-US"/>
          </a:p>
        </p:txBody>
      </p:sp>
      <p:sp>
        <p:nvSpPr>
          <p:cNvPr id="6" name="Footer Placeholder 5">
            <a:extLst>
              <a:ext uri="{FF2B5EF4-FFF2-40B4-BE49-F238E27FC236}">
                <a16:creationId xmlns:a16="http://schemas.microsoft.com/office/drawing/2014/main" id="{4E36933B-D336-49B0-89E1-2D93F04AA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9C530-9586-4033-AF95-352601096183}"/>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37835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93796-5F0A-4FB2-B86E-2904DC89C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B989B-7FF4-4BBE-A13A-28886EA7B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30203-FD10-4FEB-BF33-97DAB54DB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779D4-A20C-4D4C-8673-1C3DFC1E1A08}" type="datetimeFigureOut">
              <a:rPr lang="en-US" smtClean="0"/>
              <a:t>10/29/2023</a:t>
            </a:fld>
            <a:endParaRPr lang="en-US"/>
          </a:p>
        </p:txBody>
      </p:sp>
      <p:sp>
        <p:nvSpPr>
          <p:cNvPr id="5" name="Footer Placeholder 4">
            <a:extLst>
              <a:ext uri="{FF2B5EF4-FFF2-40B4-BE49-F238E27FC236}">
                <a16:creationId xmlns:a16="http://schemas.microsoft.com/office/drawing/2014/main" id="{2DF678C8-6CBC-4B94-BA90-6AD2F8BF7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8A888-99E9-44FD-B07C-37AA03187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65340-23EA-43A8-860D-E565A6C2CD33}" type="slidenum">
              <a:rPr lang="en-US" smtClean="0"/>
              <a:t>‹#›</a:t>
            </a:fld>
            <a:endParaRPr lang="en-US"/>
          </a:p>
        </p:txBody>
      </p:sp>
    </p:spTree>
    <p:extLst>
      <p:ext uri="{BB962C8B-B14F-4D97-AF65-F5344CB8AC3E}">
        <p14:creationId xmlns:p14="http://schemas.microsoft.com/office/powerpoint/2010/main" val="423314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8;p12">
            <a:extLst>
              <a:ext uri="{FF2B5EF4-FFF2-40B4-BE49-F238E27FC236}">
                <a16:creationId xmlns:a16="http://schemas.microsoft.com/office/drawing/2014/main" id="{1347C817-A5C3-4A80-8CA0-420B95E55A20}"/>
              </a:ext>
            </a:extLst>
          </p:cNvPr>
          <p:cNvSpPr txBox="1">
            <a:spLocks noGrp="1"/>
          </p:cNvSpPr>
          <p:nvPr>
            <p:ph type="ctrTitle"/>
          </p:nvPr>
        </p:nvSpPr>
        <p:spPr>
          <a:xfrm>
            <a:off x="825017" y="1965743"/>
            <a:ext cx="5508722" cy="2926513"/>
          </a:xfrm>
          <a:prstGeom prst="rect">
            <a:avLst/>
          </a:prstGeom>
        </p:spPr>
        <p:txBody>
          <a:bodyPr spcFirstLastPara="1" wrap="square" lIns="68569" tIns="68569" rIns="68569" bIns="68569" anchor="t" anchorCtr="0">
            <a:noAutofit/>
          </a:bodyPr>
          <a:lstStyle/>
          <a:p>
            <a:pPr algn="l"/>
            <a:r>
              <a:rPr lang="en-US" sz="4000" b="1" dirty="0">
                <a:latin typeface="Montserrat" pitchFamily="2" charset="0"/>
              </a:rPr>
              <a:t>overview of the US and Europe educational systems (difference and similarities)</a:t>
            </a:r>
            <a:endParaRPr sz="4000" b="1" dirty="0">
              <a:latin typeface="Montserrat" pitchFamily="2" charset="0"/>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64424BAB-B10E-9263-8533-D996C86A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855" y="3710281"/>
            <a:ext cx="2673608" cy="2673608"/>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6278D75B-D12B-CEBD-6F59-CB06FB416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113" y="862083"/>
            <a:ext cx="2827650" cy="2827650"/>
          </a:xfrm>
          <a:prstGeom prst="rect">
            <a:avLst/>
          </a:prstGeom>
        </p:spPr>
      </p:pic>
    </p:spTree>
    <p:extLst>
      <p:ext uri="{BB962C8B-B14F-4D97-AF65-F5344CB8AC3E}">
        <p14:creationId xmlns:p14="http://schemas.microsoft.com/office/powerpoint/2010/main" val="86177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D817DF-306E-434C-88E1-1F883D85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Google Shape;111;p15">
            <a:extLst>
              <a:ext uri="{FF2B5EF4-FFF2-40B4-BE49-F238E27FC236}">
                <a16:creationId xmlns:a16="http://schemas.microsoft.com/office/drawing/2014/main" id="{119CA325-8700-4B2D-90B9-E22C8BDBA6E3}"/>
              </a:ext>
            </a:extLst>
          </p:cNvPr>
          <p:cNvSpPr txBox="1">
            <a:spLocks/>
          </p:cNvSpPr>
          <p:nvPr/>
        </p:nvSpPr>
        <p:spPr>
          <a:xfrm>
            <a:off x="950479" y="1097412"/>
            <a:ext cx="8599921" cy="1929056"/>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it-IT" sz="6600" dirty="0">
                <a:solidFill>
                  <a:srgbClr val="B7B7B7"/>
                </a:solidFill>
                <a:latin typeface="Montserrat" pitchFamily="2" charset="0"/>
              </a:rPr>
              <a:t>Thank you for reading</a:t>
            </a:r>
            <a:endParaRPr lang="en-US" sz="6600" dirty="0">
              <a:solidFill>
                <a:srgbClr val="B7B7B7"/>
              </a:solidFill>
              <a:latin typeface="Montserrat" pitchFamily="2" charset="0"/>
            </a:endParaRPr>
          </a:p>
        </p:txBody>
      </p:sp>
      <p:sp>
        <p:nvSpPr>
          <p:cNvPr id="8" name="Google Shape;358;p34">
            <a:extLst>
              <a:ext uri="{FF2B5EF4-FFF2-40B4-BE49-F238E27FC236}">
                <a16:creationId xmlns:a16="http://schemas.microsoft.com/office/drawing/2014/main" id="{B77335F7-7B82-476C-A327-B5387B282AA6}"/>
              </a:ext>
            </a:extLst>
          </p:cNvPr>
          <p:cNvSpPr txBox="1">
            <a:spLocks/>
          </p:cNvSpPr>
          <p:nvPr/>
        </p:nvSpPr>
        <p:spPr>
          <a:xfrm>
            <a:off x="950479" y="3509648"/>
            <a:ext cx="6663461" cy="57221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400" dirty="0">
                <a:solidFill>
                  <a:schemeClr val="lt1"/>
                </a:solidFill>
                <a:latin typeface="Montserrat" pitchFamily="2" charset="0"/>
              </a:rPr>
              <a:t>You can find me on</a:t>
            </a:r>
          </a:p>
        </p:txBody>
      </p:sp>
      <p:pic>
        <p:nvPicPr>
          <p:cNvPr id="6" name="Picture 5">
            <a:extLst>
              <a:ext uri="{FF2B5EF4-FFF2-40B4-BE49-F238E27FC236}">
                <a16:creationId xmlns:a16="http://schemas.microsoft.com/office/drawing/2014/main" id="{00B37C31-0AE7-4D6E-BF4E-FA31E93C0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04" y="4213490"/>
            <a:ext cx="459221" cy="459221"/>
          </a:xfrm>
          <a:prstGeom prst="rect">
            <a:avLst/>
          </a:prstGeom>
        </p:spPr>
      </p:pic>
      <p:pic>
        <p:nvPicPr>
          <p:cNvPr id="9" name="Picture 8">
            <a:extLst>
              <a:ext uri="{FF2B5EF4-FFF2-40B4-BE49-F238E27FC236}">
                <a16:creationId xmlns:a16="http://schemas.microsoft.com/office/drawing/2014/main" id="{9F268355-2C66-484F-9996-0502F261E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79" y="4818302"/>
            <a:ext cx="457200" cy="457200"/>
          </a:xfrm>
          <a:prstGeom prst="rect">
            <a:avLst/>
          </a:prstGeom>
        </p:spPr>
      </p:pic>
      <p:pic>
        <p:nvPicPr>
          <p:cNvPr id="11" name="Picture 10">
            <a:extLst>
              <a:ext uri="{FF2B5EF4-FFF2-40B4-BE49-F238E27FC236}">
                <a16:creationId xmlns:a16="http://schemas.microsoft.com/office/drawing/2014/main" id="{55674BAD-F2E3-448D-A6B7-DFD61B45D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004" y="5421093"/>
            <a:ext cx="457200" cy="457200"/>
          </a:xfrm>
          <a:prstGeom prst="rect">
            <a:avLst/>
          </a:prstGeom>
        </p:spPr>
      </p:pic>
      <p:sp>
        <p:nvSpPr>
          <p:cNvPr id="13" name="TextBox 12">
            <a:extLst>
              <a:ext uri="{FF2B5EF4-FFF2-40B4-BE49-F238E27FC236}">
                <a16:creationId xmlns:a16="http://schemas.microsoft.com/office/drawing/2014/main" id="{0BD36C41-7F40-444E-A7F6-518C05969B05}"/>
              </a:ext>
            </a:extLst>
          </p:cNvPr>
          <p:cNvSpPr txBox="1"/>
          <p:nvPr/>
        </p:nvSpPr>
        <p:spPr>
          <a:xfrm>
            <a:off x="1417204" y="4211046"/>
            <a:ext cx="6162674" cy="461665"/>
          </a:xfrm>
          <a:prstGeom prst="rect">
            <a:avLst/>
          </a:prstGeom>
          <a:noFill/>
        </p:spPr>
        <p:txBody>
          <a:bodyPr wrap="square">
            <a:spAutoFit/>
          </a:bodyPr>
          <a:lstStyle/>
          <a:p>
            <a:pPr marL="0" indent="0" algn="l" rtl="0">
              <a:buNone/>
            </a:pPr>
            <a:r>
              <a:rPr lang="en-US" sz="2400" b="0" i="0" dirty="0">
                <a:solidFill>
                  <a:schemeClr val="bg1"/>
                </a:solidFill>
                <a:effectLst/>
                <a:latin typeface="Montserrat" pitchFamily="2" charset="0"/>
              </a:rPr>
              <a:t>@aLonewolf_____</a:t>
            </a:r>
          </a:p>
        </p:txBody>
      </p:sp>
      <p:sp>
        <p:nvSpPr>
          <p:cNvPr id="15" name="TextBox 14">
            <a:extLst>
              <a:ext uri="{FF2B5EF4-FFF2-40B4-BE49-F238E27FC236}">
                <a16:creationId xmlns:a16="http://schemas.microsoft.com/office/drawing/2014/main" id="{99482006-C2DC-46B9-BD6A-3266B6686C6B}"/>
              </a:ext>
            </a:extLst>
          </p:cNvPr>
          <p:cNvSpPr txBox="1"/>
          <p:nvPr/>
        </p:nvSpPr>
        <p:spPr>
          <a:xfrm>
            <a:off x="1417204" y="4813837"/>
            <a:ext cx="7113157" cy="461665"/>
          </a:xfrm>
          <a:prstGeom prst="rect">
            <a:avLst/>
          </a:prstGeom>
          <a:noFill/>
        </p:spPr>
        <p:txBody>
          <a:bodyPr wrap="square">
            <a:spAutoFit/>
          </a:bodyPr>
          <a:lstStyle/>
          <a:p>
            <a:pPr marL="0" indent="0">
              <a:buNone/>
            </a:pPr>
            <a:r>
              <a:rPr lang="en-US" sz="2400" dirty="0">
                <a:solidFill>
                  <a:schemeClr val="lt1"/>
                </a:solidFill>
                <a:latin typeface="Montserrat" pitchFamily="2" charset="0"/>
              </a:rPr>
              <a:t>mohamedfakhreeddine2019@gmail.com</a:t>
            </a:r>
          </a:p>
        </p:txBody>
      </p:sp>
      <p:sp>
        <p:nvSpPr>
          <p:cNvPr id="17" name="TextBox 16">
            <a:extLst>
              <a:ext uri="{FF2B5EF4-FFF2-40B4-BE49-F238E27FC236}">
                <a16:creationId xmlns:a16="http://schemas.microsoft.com/office/drawing/2014/main" id="{FA7E3279-8CB9-42A8-B5A1-5A014132BC51}"/>
              </a:ext>
            </a:extLst>
          </p:cNvPr>
          <p:cNvSpPr txBox="1"/>
          <p:nvPr/>
        </p:nvSpPr>
        <p:spPr>
          <a:xfrm>
            <a:off x="1417204" y="5411661"/>
            <a:ext cx="6162674" cy="461665"/>
          </a:xfrm>
          <a:prstGeom prst="rect">
            <a:avLst/>
          </a:prstGeom>
          <a:noFill/>
        </p:spPr>
        <p:txBody>
          <a:bodyPr wrap="square">
            <a:spAutoFit/>
          </a:bodyPr>
          <a:lstStyle/>
          <a:p>
            <a:r>
              <a:rPr lang="en-US" sz="2400" i="0" dirty="0">
                <a:solidFill>
                  <a:schemeClr val="bg1"/>
                </a:solidFill>
                <a:effectLst/>
                <a:latin typeface="Montserrat" pitchFamily="2" charset="0"/>
              </a:rPr>
              <a:t>Mohamed Amine </a:t>
            </a:r>
            <a:r>
              <a:rPr lang="en-US" sz="2400" i="0" dirty="0" err="1">
                <a:solidFill>
                  <a:schemeClr val="bg1"/>
                </a:solidFill>
                <a:effectLst/>
                <a:latin typeface="Montserrat" pitchFamily="2" charset="0"/>
              </a:rPr>
              <a:t>Fakhre-Eddine</a:t>
            </a:r>
            <a:endParaRPr lang="en-US" sz="2400" dirty="0">
              <a:solidFill>
                <a:schemeClr val="bg1"/>
              </a:solidFill>
              <a:latin typeface="Montserrat" pitchFamily="2" charset="0"/>
            </a:endParaRPr>
          </a:p>
        </p:txBody>
      </p:sp>
    </p:spTree>
    <p:extLst>
      <p:ext uri="{BB962C8B-B14F-4D97-AF65-F5344CB8AC3E}">
        <p14:creationId xmlns:p14="http://schemas.microsoft.com/office/powerpoint/2010/main" val="418200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2">
            <a:extLst>
              <a:ext uri="{FF2B5EF4-FFF2-40B4-BE49-F238E27FC236}">
                <a16:creationId xmlns:a16="http://schemas.microsoft.com/office/drawing/2014/main" id="{22A14D85-61E2-4775-92E1-F263F6D4120D}"/>
              </a:ext>
            </a:extLst>
          </p:cNvPr>
          <p:cNvSpPr txBox="1">
            <a:spLocks/>
          </p:cNvSpPr>
          <p:nvPr/>
        </p:nvSpPr>
        <p:spPr>
          <a:xfrm>
            <a:off x="1087089" y="273401"/>
            <a:ext cx="6345672" cy="666749"/>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dirty="0">
                <a:latin typeface="Montserrat" pitchFamily="2" charset="0"/>
              </a:rPr>
              <a:t>Plan</a:t>
            </a:r>
            <a:endParaRPr lang="en-US" sz="4000" b="1" dirty="0">
              <a:latin typeface="Montserrat" pitchFamily="2" charset="0"/>
            </a:endParaRPr>
          </a:p>
        </p:txBody>
      </p:sp>
      <p:pic>
        <p:nvPicPr>
          <p:cNvPr id="10" name="Picture 9">
            <a:extLst>
              <a:ext uri="{FF2B5EF4-FFF2-40B4-BE49-F238E27FC236}">
                <a16:creationId xmlns:a16="http://schemas.microsoft.com/office/drawing/2014/main" id="{FA9C8AFE-DB4B-44E2-8D2D-D4ED329D3872}"/>
              </a:ext>
            </a:extLst>
          </p:cNvPr>
          <p:cNvPicPr>
            <a:picLocks noChangeAspect="1"/>
          </p:cNvPicPr>
          <p:nvPr/>
        </p:nvPicPr>
        <p:blipFill>
          <a:blip r:embed="rId2"/>
          <a:stretch>
            <a:fillRect/>
          </a:stretch>
        </p:blipFill>
        <p:spPr>
          <a:xfrm>
            <a:off x="0" y="1132437"/>
            <a:ext cx="9425706" cy="91452"/>
          </a:xfrm>
          <a:prstGeom prst="rect">
            <a:avLst/>
          </a:prstGeom>
        </p:spPr>
      </p:pic>
      <p:sp>
        <p:nvSpPr>
          <p:cNvPr id="2" name="TextBox 4">
            <a:extLst>
              <a:ext uri="{FF2B5EF4-FFF2-40B4-BE49-F238E27FC236}">
                <a16:creationId xmlns:a16="http://schemas.microsoft.com/office/drawing/2014/main" id="{1DC14BBE-4111-4B96-3FE0-7A5B2A5CF41C}"/>
              </a:ext>
            </a:extLst>
          </p:cNvPr>
          <p:cNvSpPr txBox="1"/>
          <p:nvPr/>
        </p:nvSpPr>
        <p:spPr>
          <a:xfrm>
            <a:off x="1398698" y="1356040"/>
            <a:ext cx="583923" cy="5109347"/>
          </a:xfrm>
          <a:prstGeom prst="rect">
            <a:avLst/>
          </a:prstGeom>
        </p:spPr>
        <p:txBody>
          <a:bodyPr wrap="square" lIns="0" tIns="0" rIns="0" bIns="0" rtlCol="0" anchor="t">
            <a:spAutoFit/>
          </a:bodyPr>
          <a:lstStyle/>
          <a:p>
            <a:pPr algn="ctr">
              <a:lnSpc>
                <a:spcPts val="5759"/>
              </a:lnSpc>
            </a:pPr>
            <a:r>
              <a:rPr lang="en-US" sz="2800" b="1" dirty="0">
                <a:solidFill>
                  <a:srgbClr val="8C8C8C"/>
                </a:solidFill>
                <a:latin typeface="Montserrat" pitchFamily="2" charset="0"/>
              </a:rPr>
              <a:t>01</a:t>
            </a:r>
          </a:p>
          <a:p>
            <a:pPr algn="ctr">
              <a:lnSpc>
                <a:spcPts val="5759"/>
              </a:lnSpc>
            </a:pPr>
            <a:r>
              <a:rPr lang="en-US" sz="2800" b="1" dirty="0">
                <a:solidFill>
                  <a:srgbClr val="8C8C8C"/>
                </a:solidFill>
                <a:latin typeface="Montserrat" pitchFamily="2" charset="0"/>
              </a:rPr>
              <a:t>02</a:t>
            </a:r>
          </a:p>
          <a:p>
            <a:pPr algn="ctr">
              <a:lnSpc>
                <a:spcPts val="5759"/>
              </a:lnSpc>
            </a:pPr>
            <a:r>
              <a:rPr lang="en-US" sz="2800" b="1" dirty="0">
                <a:solidFill>
                  <a:srgbClr val="8C8C8C"/>
                </a:solidFill>
                <a:latin typeface="Montserrat" pitchFamily="2" charset="0"/>
              </a:rPr>
              <a:t>03</a:t>
            </a:r>
          </a:p>
          <a:p>
            <a:pPr algn="ctr">
              <a:lnSpc>
                <a:spcPts val="5759"/>
              </a:lnSpc>
            </a:pPr>
            <a:r>
              <a:rPr lang="en-US" sz="2800" b="1" dirty="0">
                <a:solidFill>
                  <a:srgbClr val="8C8C8C"/>
                </a:solidFill>
                <a:latin typeface="Montserrat" pitchFamily="2" charset="0"/>
              </a:rPr>
              <a:t>04</a:t>
            </a:r>
          </a:p>
          <a:p>
            <a:pPr algn="ctr">
              <a:lnSpc>
                <a:spcPts val="5759"/>
              </a:lnSpc>
            </a:pPr>
            <a:r>
              <a:rPr lang="en-US" sz="2800" b="1" dirty="0">
                <a:solidFill>
                  <a:srgbClr val="8C8C8C"/>
                </a:solidFill>
                <a:latin typeface="Montserrat" pitchFamily="2" charset="0"/>
              </a:rPr>
              <a:t>05</a:t>
            </a:r>
          </a:p>
          <a:p>
            <a:pPr algn="ctr">
              <a:lnSpc>
                <a:spcPts val="5759"/>
              </a:lnSpc>
            </a:pPr>
            <a:r>
              <a:rPr lang="en-US" sz="2800" b="1" dirty="0">
                <a:solidFill>
                  <a:srgbClr val="8C8C8C"/>
                </a:solidFill>
                <a:latin typeface="Montserrat" pitchFamily="2" charset="0"/>
              </a:rPr>
              <a:t>06</a:t>
            </a:r>
          </a:p>
          <a:p>
            <a:pPr algn="ctr">
              <a:lnSpc>
                <a:spcPts val="5759"/>
              </a:lnSpc>
            </a:pPr>
            <a:r>
              <a:rPr lang="en-US" sz="2800" b="1" dirty="0">
                <a:solidFill>
                  <a:srgbClr val="8C8C8C"/>
                </a:solidFill>
                <a:latin typeface="Montserrat" pitchFamily="2" charset="0"/>
              </a:rPr>
              <a:t>07</a:t>
            </a:r>
          </a:p>
        </p:txBody>
      </p:sp>
      <p:sp>
        <p:nvSpPr>
          <p:cNvPr id="5" name="TextBox 6">
            <a:extLst>
              <a:ext uri="{FF2B5EF4-FFF2-40B4-BE49-F238E27FC236}">
                <a16:creationId xmlns:a16="http://schemas.microsoft.com/office/drawing/2014/main" id="{E8D6F304-70E1-9519-48ED-FF92A6A3B570}"/>
              </a:ext>
            </a:extLst>
          </p:cNvPr>
          <p:cNvSpPr txBox="1"/>
          <p:nvPr/>
        </p:nvSpPr>
        <p:spPr>
          <a:xfrm>
            <a:off x="2376106" y="1356040"/>
            <a:ext cx="7750657" cy="5881610"/>
          </a:xfrm>
          <a:prstGeom prst="rect">
            <a:avLst/>
          </a:prstGeom>
        </p:spPr>
        <p:txBody>
          <a:bodyPr wrap="square" lIns="0" tIns="0" rIns="0" bIns="0" rtlCol="0" anchor="t">
            <a:spAutoFit/>
          </a:bodyPr>
          <a:lstStyle/>
          <a:p>
            <a:pPr>
              <a:lnSpc>
                <a:spcPts val="5759"/>
              </a:lnSpc>
            </a:pPr>
            <a:r>
              <a:rPr lang="en-US" sz="2800" dirty="0">
                <a:solidFill>
                  <a:srgbClr val="000000"/>
                </a:solidFill>
                <a:latin typeface="Montserrat" pitchFamily="2" charset="0"/>
              </a:rPr>
              <a:t>Introduction</a:t>
            </a:r>
          </a:p>
          <a:p>
            <a:pPr>
              <a:lnSpc>
                <a:spcPts val="5759"/>
              </a:lnSpc>
            </a:pPr>
            <a:r>
              <a:rPr lang="fr-FR" sz="2800" dirty="0">
                <a:solidFill>
                  <a:srgbClr val="000000"/>
                </a:solidFill>
                <a:latin typeface="Montserrat" pitchFamily="2" charset="0"/>
              </a:rPr>
              <a:t>University vs. College</a:t>
            </a:r>
          </a:p>
          <a:p>
            <a:pPr>
              <a:lnSpc>
                <a:spcPts val="5759"/>
              </a:lnSpc>
            </a:pPr>
            <a:r>
              <a:rPr lang="fr-FR" sz="2800" dirty="0">
                <a:solidFill>
                  <a:srgbClr val="000000"/>
                </a:solidFill>
                <a:latin typeface="Montserrat" pitchFamily="2" charset="0"/>
              </a:rPr>
              <a:t>Degree Structure</a:t>
            </a:r>
          </a:p>
          <a:p>
            <a:pPr>
              <a:lnSpc>
                <a:spcPts val="5759"/>
              </a:lnSpc>
            </a:pPr>
            <a:r>
              <a:rPr lang="en-US" sz="2800" dirty="0">
                <a:solidFill>
                  <a:srgbClr val="000000"/>
                </a:solidFill>
                <a:latin typeface="Montserrat" pitchFamily="2" charset="0"/>
              </a:rPr>
              <a:t>Tuition and Financing</a:t>
            </a:r>
          </a:p>
          <a:p>
            <a:pPr>
              <a:lnSpc>
                <a:spcPts val="5759"/>
              </a:lnSpc>
            </a:pPr>
            <a:r>
              <a:rPr lang="en-US" sz="2800" dirty="0">
                <a:solidFill>
                  <a:srgbClr val="000000"/>
                </a:solidFill>
                <a:latin typeface="Montserrat" pitchFamily="2" charset="0"/>
              </a:rPr>
              <a:t>Admissions and Selection</a:t>
            </a:r>
          </a:p>
          <a:p>
            <a:pPr>
              <a:lnSpc>
                <a:spcPts val="5759"/>
              </a:lnSpc>
            </a:pPr>
            <a:r>
              <a:rPr lang="en-US" sz="2800" dirty="0">
                <a:solidFill>
                  <a:srgbClr val="000000"/>
                </a:solidFill>
                <a:latin typeface="Montserrat" pitchFamily="2" charset="0"/>
              </a:rPr>
              <a:t>Teaching and Learning Styles</a:t>
            </a:r>
          </a:p>
          <a:p>
            <a:pPr>
              <a:lnSpc>
                <a:spcPts val="5759"/>
              </a:lnSpc>
            </a:pPr>
            <a:r>
              <a:rPr lang="en-US" sz="2800" dirty="0">
                <a:solidFill>
                  <a:srgbClr val="000000"/>
                </a:solidFill>
                <a:latin typeface="Montserrat" pitchFamily="2" charset="0"/>
              </a:rPr>
              <a:t>Conclusion</a:t>
            </a:r>
          </a:p>
          <a:p>
            <a:pPr>
              <a:lnSpc>
                <a:spcPts val="5759"/>
              </a:lnSpc>
            </a:pPr>
            <a:endParaRPr lang="en-US" sz="2800" dirty="0">
              <a:solidFill>
                <a:srgbClr val="000000"/>
              </a:solidFill>
              <a:latin typeface="DM Sans"/>
            </a:endParaRPr>
          </a:p>
        </p:txBody>
      </p:sp>
    </p:spTree>
    <p:extLst>
      <p:ext uri="{BB962C8B-B14F-4D97-AF65-F5344CB8AC3E}">
        <p14:creationId xmlns:p14="http://schemas.microsoft.com/office/powerpoint/2010/main" val="34818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0-#ppt_w/2"/>
                                          </p:val>
                                        </p:tav>
                                        <p:tav tm="100000">
                                          <p:val>
                                            <p:strVal val="#ppt_x"/>
                                          </p:val>
                                        </p:tav>
                                      </p:tavLst>
                                    </p:anim>
                                    <p:anim calcmode="lin" valueType="num">
                                      <p:cBhvr additive="base">
                                        <p:cTn id="12" dur="1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94B71-03FF-4770-97AC-EEFA8E145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Google Shape;112;p15">
            <a:extLst>
              <a:ext uri="{FF2B5EF4-FFF2-40B4-BE49-F238E27FC236}">
                <a16:creationId xmlns:a16="http://schemas.microsoft.com/office/drawing/2014/main" id="{647CD781-ACC8-421F-BE89-A1256AE65CAA}"/>
              </a:ext>
            </a:extLst>
          </p:cNvPr>
          <p:cNvSpPr txBox="1">
            <a:spLocks/>
          </p:cNvSpPr>
          <p:nvPr/>
        </p:nvSpPr>
        <p:spPr>
          <a:xfrm>
            <a:off x="0" y="3002756"/>
            <a:ext cx="121920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chemeClr val="bg1"/>
                </a:solidFill>
                <a:latin typeface="Montserrat" pitchFamily="2" charset="0"/>
                <a:cs typeface="Helvetica" panose="020B0604020202020204" pitchFamily="34" charset="0"/>
              </a:rPr>
              <a:t>Introduction</a:t>
            </a:r>
            <a:endParaRPr lang="en-US" sz="4000" b="1" dirty="0">
              <a:solidFill>
                <a:schemeClr val="bg1"/>
              </a:solidFill>
              <a:latin typeface="Montserrat" pitchFamily="2" charset="0"/>
            </a:endParaRPr>
          </a:p>
        </p:txBody>
      </p:sp>
    </p:spTree>
    <p:extLst>
      <p:ext uri="{BB962C8B-B14F-4D97-AF65-F5344CB8AC3E}">
        <p14:creationId xmlns:p14="http://schemas.microsoft.com/office/powerpoint/2010/main" val="64208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94B71-03FF-4770-97AC-EEFA8E145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Google Shape;112;p15">
            <a:extLst>
              <a:ext uri="{FF2B5EF4-FFF2-40B4-BE49-F238E27FC236}">
                <a16:creationId xmlns:a16="http://schemas.microsoft.com/office/drawing/2014/main" id="{647CD781-ACC8-421F-BE89-A1256AE65CAA}"/>
              </a:ext>
            </a:extLst>
          </p:cNvPr>
          <p:cNvSpPr txBox="1">
            <a:spLocks/>
          </p:cNvSpPr>
          <p:nvPr/>
        </p:nvSpPr>
        <p:spPr>
          <a:xfrm>
            <a:off x="0" y="3002756"/>
            <a:ext cx="121920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chemeClr val="bg1"/>
                </a:solidFill>
                <a:latin typeface="Montserrat" pitchFamily="2" charset="0"/>
                <a:cs typeface="Helvetica" panose="020B0604020202020204" pitchFamily="34" charset="0"/>
              </a:rPr>
              <a:t>University vs College</a:t>
            </a:r>
            <a:endParaRPr lang="en-US" sz="4000" b="1" dirty="0">
              <a:solidFill>
                <a:schemeClr val="bg1"/>
              </a:solidFill>
              <a:latin typeface="Montserrat" pitchFamily="2" charset="0"/>
            </a:endParaRPr>
          </a:p>
        </p:txBody>
      </p:sp>
    </p:spTree>
    <p:extLst>
      <p:ext uri="{BB962C8B-B14F-4D97-AF65-F5344CB8AC3E}">
        <p14:creationId xmlns:p14="http://schemas.microsoft.com/office/powerpoint/2010/main" val="95517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B8B49-250A-4974-AFAE-F4C7785D5A9E}"/>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sp>
        <p:nvSpPr>
          <p:cNvPr id="5" name="TextBox 4">
            <a:extLst>
              <a:ext uri="{FF2B5EF4-FFF2-40B4-BE49-F238E27FC236}">
                <a16:creationId xmlns:a16="http://schemas.microsoft.com/office/drawing/2014/main" id="{7D100527-7C3C-F324-F293-302FF95F140C}"/>
              </a:ext>
            </a:extLst>
          </p:cNvPr>
          <p:cNvSpPr txBox="1"/>
          <p:nvPr/>
        </p:nvSpPr>
        <p:spPr>
          <a:xfrm>
            <a:off x="1635708" y="2463329"/>
            <a:ext cx="3502152" cy="2308324"/>
          </a:xfrm>
          <a:prstGeom prst="rect">
            <a:avLst/>
          </a:prstGeom>
          <a:noFill/>
        </p:spPr>
        <p:txBody>
          <a:bodyPr wrap="square">
            <a:spAutoFit/>
          </a:bodyPr>
          <a:lstStyle/>
          <a:p>
            <a:r>
              <a:rPr lang="en-US" b="0" i="0" dirty="0">
                <a:effectLst/>
                <a:latin typeface="Montserrat" pitchFamily="2" charset="0"/>
              </a:rPr>
              <a:t>Used interchangeably</a:t>
            </a:r>
            <a:endParaRPr lang="en-US" dirty="0">
              <a:latin typeface="Montserrat" pitchFamily="2" charset="0"/>
            </a:endParaRPr>
          </a:p>
          <a:p>
            <a:endParaRPr lang="en-US" b="0" i="0" dirty="0">
              <a:effectLst/>
              <a:latin typeface="Montserrat" pitchFamily="2" charset="0"/>
            </a:endParaRPr>
          </a:p>
          <a:p>
            <a:r>
              <a:rPr lang="en-US" b="0" i="0" dirty="0">
                <a:effectLst/>
                <a:latin typeface="Montserrat" pitchFamily="2" charset="0"/>
              </a:rPr>
              <a:t>College covers wide range of institutions</a:t>
            </a:r>
          </a:p>
          <a:p>
            <a:endParaRPr lang="en-US" b="0" i="0" dirty="0">
              <a:effectLst/>
              <a:latin typeface="Montserrat" pitchFamily="2" charset="0"/>
            </a:endParaRPr>
          </a:p>
          <a:p>
            <a:r>
              <a:rPr lang="en-US" b="0" i="0" dirty="0">
                <a:effectLst/>
                <a:latin typeface="Montserrat" pitchFamily="2" charset="0"/>
              </a:rPr>
              <a:t>Offers both undergraduate and graduate degrees</a:t>
            </a:r>
          </a:p>
        </p:txBody>
      </p:sp>
      <p:sp>
        <p:nvSpPr>
          <p:cNvPr id="8" name="TextBox 7">
            <a:extLst>
              <a:ext uri="{FF2B5EF4-FFF2-40B4-BE49-F238E27FC236}">
                <a16:creationId xmlns:a16="http://schemas.microsoft.com/office/drawing/2014/main" id="{9F238C21-60A8-2853-C400-9991E0573047}"/>
              </a:ext>
            </a:extLst>
          </p:cNvPr>
          <p:cNvSpPr txBox="1"/>
          <p:nvPr/>
        </p:nvSpPr>
        <p:spPr>
          <a:xfrm>
            <a:off x="7055798" y="2463329"/>
            <a:ext cx="3500494" cy="2308324"/>
          </a:xfrm>
          <a:prstGeom prst="rect">
            <a:avLst/>
          </a:prstGeom>
          <a:noFill/>
        </p:spPr>
        <p:txBody>
          <a:bodyPr wrap="square">
            <a:spAutoFit/>
          </a:bodyPr>
          <a:lstStyle/>
          <a:p>
            <a:pPr algn="l"/>
            <a:r>
              <a:rPr lang="en-US" sz="1600" b="0" i="0" dirty="0">
                <a:effectLst/>
                <a:latin typeface="Montserrat" pitchFamily="2" charset="0"/>
              </a:rPr>
              <a:t>Standardized nomenclature</a:t>
            </a:r>
          </a:p>
          <a:p>
            <a:pPr algn="l"/>
            <a:endParaRPr lang="en-US" sz="1600" b="0" i="0" dirty="0">
              <a:effectLst/>
              <a:latin typeface="Montserrat" pitchFamily="2" charset="0"/>
            </a:endParaRPr>
          </a:p>
          <a:p>
            <a:pPr algn="l"/>
            <a:r>
              <a:rPr lang="en-US" sz="1600" b="0" i="0" dirty="0">
                <a:effectLst/>
                <a:latin typeface="Montserrat" pitchFamily="2" charset="0"/>
              </a:rPr>
              <a:t>College for secondary education or vocational training</a:t>
            </a:r>
          </a:p>
          <a:p>
            <a:pPr algn="l"/>
            <a:endParaRPr lang="en-US" sz="1600" b="0" i="0" dirty="0">
              <a:effectLst/>
              <a:latin typeface="Montserrat" pitchFamily="2" charset="0"/>
            </a:endParaRPr>
          </a:p>
          <a:p>
            <a:pPr algn="l"/>
            <a:r>
              <a:rPr lang="en-US" sz="1600" b="0" i="0" dirty="0">
                <a:effectLst/>
                <a:latin typeface="Montserrat" pitchFamily="2" charset="0"/>
              </a:rPr>
              <a:t>College Does not grant degrees</a:t>
            </a:r>
          </a:p>
          <a:p>
            <a:pPr algn="l"/>
            <a:endParaRPr lang="en-US" sz="1600" b="0" i="0" dirty="0">
              <a:effectLst/>
              <a:latin typeface="Montserrat" pitchFamily="2" charset="0"/>
            </a:endParaRPr>
          </a:p>
          <a:p>
            <a:pPr algn="l"/>
            <a:r>
              <a:rPr lang="en-US" sz="1600" b="0" i="0" dirty="0">
                <a:effectLst/>
                <a:latin typeface="Montserrat" pitchFamily="2" charset="0"/>
              </a:rPr>
              <a:t>University grants academic degrees</a:t>
            </a:r>
          </a:p>
        </p:txBody>
      </p:sp>
      <p:sp>
        <p:nvSpPr>
          <p:cNvPr id="9" name="TextBox 8">
            <a:extLst>
              <a:ext uri="{FF2B5EF4-FFF2-40B4-BE49-F238E27FC236}">
                <a16:creationId xmlns:a16="http://schemas.microsoft.com/office/drawing/2014/main" id="{10EA6E86-687D-4A57-484C-6B4A880A412A}"/>
              </a:ext>
            </a:extLst>
          </p:cNvPr>
          <p:cNvSpPr txBox="1"/>
          <p:nvPr/>
        </p:nvSpPr>
        <p:spPr>
          <a:xfrm>
            <a:off x="1635707" y="1878554"/>
            <a:ext cx="3500493" cy="584775"/>
          </a:xfrm>
          <a:prstGeom prst="rect">
            <a:avLst/>
          </a:prstGeom>
          <a:noFill/>
        </p:spPr>
        <p:txBody>
          <a:bodyPr wrap="square">
            <a:spAutoFit/>
          </a:bodyPr>
          <a:lstStyle/>
          <a:p>
            <a:pPr algn="ctr"/>
            <a:r>
              <a:rPr lang="en-US" sz="3200" b="1" i="0" dirty="0">
                <a:effectLst/>
                <a:latin typeface="Montserrat" pitchFamily="2" charset="0"/>
              </a:rPr>
              <a:t>THE US</a:t>
            </a:r>
          </a:p>
        </p:txBody>
      </p:sp>
      <p:sp>
        <p:nvSpPr>
          <p:cNvPr id="10" name="TextBox 9">
            <a:extLst>
              <a:ext uri="{FF2B5EF4-FFF2-40B4-BE49-F238E27FC236}">
                <a16:creationId xmlns:a16="http://schemas.microsoft.com/office/drawing/2014/main" id="{6B1C877D-DF81-1FD0-EAFD-ADB5FFCC5CFF}"/>
              </a:ext>
            </a:extLst>
          </p:cNvPr>
          <p:cNvSpPr txBox="1"/>
          <p:nvPr/>
        </p:nvSpPr>
        <p:spPr>
          <a:xfrm>
            <a:off x="7055798" y="1878554"/>
            <a:ext cx="3500492" cy="584775"/>
          </a:xfrm>
          <a:prstGeom prst="rect">
            <a:avLst/>
          </a:prstGeom>
          <a:noFill/>
        </p:spPr>
        <p:txBody>
          <a:bodyPr wrap="square">
            <a:spAutoFit/>
          </a:bodyPr>
          <a:lstStyle/>
          <a:p>
            <a:pPr algn="ctr"/>
            <a:r>
              <a:rPr lang="en-US" sz="3200" b="1" i="0" dirty="0">
                <a:effectLst/>
                <a:latin typeface="Montserrat" pitchFamily="2" charset="0"/>
              </a:rPr>
              <a:t>EUROPE</a:t>
            </a:r>
          </a:p>
        </p:txBody>
      </p:sp>
    </p:spTree>
    <p:extLst>
      <p:ext uri="{BB962C8B-B14F-4D97-AF65-F5344CB8AC3E}">
        <p14:creationId xmlns:p14="http://schemas.microsoft.com/office/powerpoint/2010/main" val="48294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94B71-03FF-4770-97AC-EEFA8E145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Google Shape;112;p15">
            <a:extLst>
              <a:ext uri="{FF2B5EF4-FFF2-40B4-BE49-F238E27FC236}">
                <a16:creationId xmlns:a16="http://schemas.microsoft.com/office/drawing/2014/main" id="{647CD781-ACC8-421F-BE89-A1256AE65CAA}"/>
              </a:ext>
            </a:extLst>
          </p:cNvPr>
          <p:cNvSpPr txBox="1">
            <a:spLocks/>
          </p:cNvSpPr>
          <p:nvPr/>
        </p:nvSpPr>
        <p:spPr>
          <a:xfrm>
            <a:off x="0" y="3002756"/>
            <a:ext cx="121920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chemeClr val="bg1"/>
                </a:solidFill>
                <a:latin typeface="Montserrat" pitchFamily="2" charset="0"/>
                <a:cs typeface="Helvetica" panose="020B0604020202020204" pitchFamily="34" charset="0"/>
              </a:rPr>
              <a:t>Degree Structure</a:t>
            </a:r>
            <a:endParaRPr lang="en-US" sz="4000" b="1" dirty="0">
              <a:solidFill>
                <a:schemeClr val="bg1"/>
              </a:solidFill>
              <a:latin typeface="Montserrat" pitchFamily="2" charset="0"/>
            </a:endParaRPr>
          </a:p>
        </p:txBody>
      </p:sp>
    </p:spTree>
    <p:extLst>
      <p:ext uri="{BB962C8B-B14F-4D97-AF65-F5344CB8AC3E}">
        <p14:creationId xmlns:p14="http://schemas.microsoft.com/office/powerpoint/2010/main" val="8310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D920CF-D8AE-4F1C-9AB2-27706635F2D2}"/>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sp>
        <p:nvSpPr>
          <p:cNvPr id="7" name="TextBox 6">
            <a:extLst>
              <a:ext uri="{FF2B5EF4-FFF2-40B4-BE49-F238E27FC236}">
                <a16:creationId xmlns:a16="http://schemas.microsoft.com/office/drawing/2014/main" id="{0A42D010-A6DF-14F1-5B90-C27337AE9361}"/>
              </a:ext>
            </a:extLst>
          </p:cNvPr>
          <p:cNvSpPr txBox="1"/>
          <p:nvPr/>
        </p:nvSpPr>
        <p:spPr>
          <a:xfrm>
            <a:off x="825017" y="1258848"/>
            <a:ext cx="5668250" cy="1477328"/>
          </a:xfrm>
          <a:prstGeom prst="rect">
            <a:avLst/>
          </a:prstGeom>
          <a:noFill/>
        </p:spPr>
        <p:txBody>
          <a:bodyPr wrap="square">
            <a:spAutoFit/>
          </a:bodyPr>
          <a:lstStyle/>
          <a:p>
            <a:pPr algn="just"/>
            <a:r>
              <a:rPr lang="en-US" b="0" i="0" dirty="0">
                <a:effectLst/>
                <a:latin typeface="Montserrat" pitchFamily="2" charset="0"/>
              </a:rPr>
              <a:t>The US degree structure offers flexibility and diversity, starting with a four-year undergraduate program and extending to postgraduate programs like master's, professional, and doctoral degrees.</a:t>
            </a:r>
            <a:endParaRPr lang="fr-FR" dirty="0">
              <a:latin typeface="Montserrat" pitchFamily="2" charset="0"/>
            </a:endParaRPr>
          </a:p>
        </p:txBody>
      </p:sp>
      <p:sp>
        <p:nvSpPr>
          <p:cNvPr id="9" name="TextBox 8">
            <a:extLst>
              <a:ext uri="{FF2B5EF4-FFF2-40B4-BE49-F238E27FC236}">
                <a16:creationId xmlns:a16="http://schemas.microsoft.com/office/drawing/2014/main" id="{073219AA-3B93-B9D0-1869-BD3C12B8164A}"/>
              </a:ext>
            </a:extLst>
          </p:cNvPr>
          <p:cNvSpPr txBox="1"/>
          <p:nvPr/>
        </p:nvSpPr>
        <p:spPr>
          <a:xfrm>
            <a:off x="5302148" y="3923150"/>
            <a:ext cx="6049595" cy="1477328"/>
          </a:xfrm>
          <a:prstGeom prst="rect">
            <a:avLst/>
          </a:prstGeom>
          <a:noFill/>
        </p:spPr>
        <p:txBody>
          <a:bodyPr wrap="square">
            <a:spAutoFit/>
          </a:bodyPr>
          <a:lstStyle/>
          <a:p>
            <a:pPr algn="just"/>
            <a:r>
              <a:rPr lang="en-US" b="0" i="0" dirty="0">
                <a:effectLst/>
                <a:latin typeface="Montserrat" pitchFamily="2" charset="0"/>
              </a:rPr>
              <a:t>The Bologna Process in Europe has standardized the education system, reducing bachelor's to three years, simplifying the educational process and enabling quicker entry into the labor market, but necessitating early career decisions.</a:t>
            </a:r>
            <a:endParaRPr lang="fr-FR" dirty="0">
              <a:latin typeface="Montserrat" pitchFamily="2" charset="0"/>
            </a:endParaRPr>
          </a:p>
        </p:txBody>
      </p:sp>
      <p:pic>
        <p:nvPicPr>
          <p:cNvPr id="14" name="Picture 2" descr="US Map Black And White, America Or United States Map Black, 50% OFF">
            <a:extLst>
              <a:ext uri="{FF2B5EF4-FFF2-40B4-BE49-F238E27FC236}">
                <a16:creationId xmlns:a16="http://schemas.microsoft.com/office/drawing/2014/main" id="{CEDAC701-1330-2A1D-D693-91104597F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2" t="6881" r="3155" b="16403"/>
          <a:stretch/>
        </p:blipFill>
        <p:spPr bwMode="auto">
          <a:xfrm>
            <a:off x="7854293" y="1188546"/>
            <a:ext cx="2537718" cy="16179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Map europe isolated black Royalty Free Vector Image">
            <a:extLst>
              <a:ext uri="{FF2B5EF4-FFF2-40B4-BE49-F238E27FC236}">
                <a16:creationId xmlns:a16="http://schemas.microsoft.com/office/drawing/2014/main" id="{B2E3A73E-EF39-4558-92BD-01166DCFB1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37" t="13034" r="5721" b="21776"/>
          <a:stretch/>
        </p:blipFill>
        <p:spPr bwMode="auto">
          <a:xfrm>
            <a:off x="1774175" y="3650575"/>
            <a:ext cx="2537718" cy="202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4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FE5536-CDC5-813C-8D40-2FC18734197C}"/>
              </a:ext>
            </a:extLst>
          </p:cNvPr>
          <p:cNvSpPr/>
          <p:nvPr/>
        </p:nvSpPr>
        <p:spPr>
          <a:xfrm>
            <a:off x="0" y="0"/>
            <a:ext cx="825017"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15951C30-7357-8A40-94E5-D5C89934620C}"/>
              </a:ext>
            </a:extLst>
          </p:cNvPr>
          <p:cNvSpPr/>
          <p:nvPr/>
        </p:nvSpPr>
        <p:spPr>
          <a:xfrm>
            <a:off x="11366983" y="0"/>
            <a:ext cx="825017"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4570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2;p15">
            <a:extLst>
              <a:ext uri="{FF2B5EF4-FFF2-40B4-BE49-F238E27FC236}">
                <a16:creationId xmlns:a16="http://schemas.microsoft.com/office/drawing/2014/main" id="{444F022E-E2A5-4F40-8B40-F23C257CE8BC}"/>
              </a:ext>
            </a:extLst>
          </p:cNvPr>
          <p:cNvSpPr txBox="1">
            <a:spLocks/>
          </p:cNvSpPr>
          <p:nvPr/>
        </p:nvSpPr>
        <p:spPr>
          <a:xfrm>
            <a:off x="1273752" y="913261"/>
            <a:ext cx="7772400" cy="9258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it-IT" sz="4400" dirty="0">
                <a:latin typeface="Montserrat" pitchFamily="2" charset="0"/>
              </a:rPr>
              <a:t>Done by</a:t>
            </a:r>
            <a:endParaRPr lang="en-US" sz="4400" dirty="0">
              <a:latin typeface="Montserrat" pitchFamily="2" charset="0"/>
            </a:endParaRPr>
          </a:p>
        </p:txBody>
      </p:sp>
      <p:sp>
        <p:nvSpPr>
          <p:cNvPr id="5" name="Google Shape;112;p15">
            <a:extLst>
              <a:ext uri="{FF2B5EF4-FFF2-40B4-BE49-F238E27FC236}">
                <a16:creationId xmlns:a16="http://schemas.microsoft.com/office/drawing/2014/main" id="{FB9417CC-B630-47A1-8A63-C806D0397537}"/>
              </a:ext>
            </a:extLst>
          </p:cNvPr>
          <p:cNvSpPr txBox="1">
            <a:spLocks/>
          </p:cNvSpPr>
          <p:nvPr/>
        </p:nvSpPr>
        <p:spPr>
          <a:xfrm>
            <a:off x="4643359" y="4544495"/>
            <a:ext cx="2905282" cy="16348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it-IT" sz="2000" dirty="0">
                <a:latin typeface="Montserrat" pitchFamily="2" charset="0"/>
              </a:rPr>
              <a:t>Mohamed Amine Fakhre-Eddine </a:t>
            </a:r>
          </a:p>
          <a:p>
            <a:pPr marL="0" indent="0" algn="ctr">
              <a:spcBef>
                <a:spcPts val="0"/>
              </a:spcBef>
              <a:buFont typeface="Arial" panose="020B0604020202020204" pitchFamily="34" charset="0"/>
              <a:buNone/>
            </a:pPr>
            <a:endParaRPr lang="it-IT" sz="2000" dirty="0">
              <a:latin typeface="Raleway" pitchFamily="2" charset="0"/>
            </a:endParaRPr>
          </a:p>
        </p:txBody>
      </p:sp>
      <p:pic>
        <p:nvPicPr>
          <p:cNvPr id="6" name="Picture 5">
            <a:extLst>
              <a:ext uri="{FF2B5EF4-FFF2-40B4-BE49-F238E27FC236}">
                <a16:creationId xmlns:a16="http://schemas.microsoft.com/office/drawing/2014/main" id="{A5872D0C-4DAE-4FD5-9012-2238BE842F35}"/>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pic>
        <p:nvPicPr>
          <p:cNvPr id="7" name="Picture 6">
            <a:extLst>
              <a:ext uri="{FF2B5EF4-FFF2-40B4-BE49-F238E27FC236}">
                <a16:creationId xmlns:a16="http://schemas.microsoft.com/office/drawing/2014/main" id="{3C172D18-CA40-4F50-81D5-DE73457F8A98}"/>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5233681" y="2566681"/>
            <a:ext cx="1724637" cy="1724637"/>
          </a:xfrm>
          <a:prstGeom prst="ellipse">
            <a:avLst/>
          </a:prstGeom>
          <a:ln w="63500" cap="rnd">
            <a:solidFill>
              <a:schemeClr val="bg1"/>
            </a:solidFill>
          </a:ln>
          <a:effectLst/>
        </p:spPr>
      </p:pic>
      <p:sp>
        <p:nvSpPr>
          <p:cNvPr id="3" name="Google Shape;112;p15">
            <a:extLst>
              <a:ext uri="{FF2B5EF4-FFF2-40B4-BE49-F238E27FC236}">
                <a16:creationId xmlns:a16="http://schemas.microsoft.com/office/drawing/2014/main" id="{E8280949-6008-6A21-7AB5-85F70787A27D}"/>
              </a:ext>
            </a:extLst>
          </p:cNvPr>
          <p:cNvSpPr txBox="1">
            <a:spLocks/>
          </p:cNvSpPr>
          <p:nvPr/>
        </p:nvSpPr>
        <p:spPr>
          <a:xfrm>
            <a:off x="7693071" y="4544495"/>
            <a:ext cx="2905282" cy="16348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it-IT" sz="2000" dirty="0">
                <a:latin typeface="Montserrat" pitchFamily="2" charset="0"/>
              </a:rPr>
              <a:t>Mohamed Amine Fakhre-Eddine </a:t>
            </a:r>
          </a:p>
          <a:p>
            <a:pPr marL="0" indent="0" algn="ctr">
              <a:spcBef>
                <a:spcPts val="0"/>
              </a:spcBef>
              <a:buFont typeface="Arial" panose="020B0604020202020204" pitchFamily="34" charset="0"/>
              <a:buNone/>
            </a:pPr>
            <a:endParaRPr lang="it-IT" sz="2000" dirty="0">
              <a:latin typeface="Raleway" pitchFamily="2" charset="0"/>
            </a:endParaRPr>
          </a:p>
        </p:txBody>
      </p:sp>
      <p:pic>
        <p:nvPicPr>
          <p:cNvPr id="4" name="Picture 3">
            <a:extLst>
              <a:ext uri="{FF2B5EF4-FFF2-40B4-BE49-F238E27FC236}">
                <a16:creationId xmlns:a16="http://schemas.microsoft.com/office/drawing/2014/main" id="{D1F64BD7-9501-8F79-3465-7760E445A176}"/>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8283393" y="2566681"/>
            <a:ext cx="1724637" cy="1724637"/>
          </a:xfrm>
          <a:prstGeom prst="ellipse">
            <a:avLst/>
          </a:prstGeom>
          <a:ln w="63500" cap="rnd">
            <a:solidFill>
              <a:schemeClr val="bg1"/>
            </a:solidFill>
          </a:ln>
          <a:effectLst/>
        </p:spPr>
      </p:pic>
      <p:sp>
        <p:nvSpPr>
          <p:cNvPr id="8" name="Google Shape;112;p15">
            <a:extLst>
              <a:ext uri="{FF2B5EF4-FFF2-40B4-BE49-F238E27FC236}">
                <a16:creationId xmlns:a16="http://schemas.microsoft.com/office/drawing/2014/main" id="{3D12861C-E839-02AE-D321-BE2BFE2B6AC0}"/>
              </a:ext>
            </a:extLst>
          </p:cNvPr>
          <p:cNvSpPr txBox="1">
            <a:spLocks/>
          </p:cNvSpPr>
          <p:nvPr/>
        </p:nvSpPr>
        <p:spPr>
          <a:xfrm>
            <a:off x="1593647" y="4544495"/>
            <a:ext cx="2905282" cy="16348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it-IT" sz="2000" dirty="0">
                <a:latin typeface="Montserrat" pitchFamily="2" charset="0"/>
              </a:rPr>
              <a:t>Mohamed Amine Fakhre-Eddine </a:t>
            </a:r>
          </a:p>
          <a:p>
            <a:pPr marL="0" indent="0" algn="ctr">
              <a:spcBef>
                <a:spcPts val="0"/>
              </a:spcBef>
              <a:buFont typeface="Arial" panose="020B0604020202020204" pitchFamily="34" charset="0"/>
              <a:buNone/>
            </a:pPr>
            <a:endParaRPr lang="it-IT" sz="2000" dirty="0">
              <a:latin typeface="Raleway" pitchFamily="2" charset="0"/>
            </a:endParaRPr>
          </a:p>
        </p:txBody>
      </p:sp>
      <p:pic>
        <p:nvPicPr>
          <p:cNvPr id="9" name="Picture 8">
            <a:extLst>
              <a:ext uri="{FF2B5EF4-FFF2-40B4-BE49-F238E27FC236}">
                <a16:creationId xmlns:a16="http://schemas.microsoft.com/office/drawing/2014/main" id="{33EA9384-975A-A9B0-9DC5-50D2AE5DC6C7}"/>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2183969" y="2566681"/>
            <a:ext cx="1724637" cy="1724637"/>
          </a:xfrm>
          <a:prstGeom prst="ellipse">
            <a:avLst/>
          </a:prstGeom>
          <a:ln w="63500" cap="rnd">
            <a:solidFill>
              <a:schemeClr val="bg1"/>
            </a:solidFill>
          </a:ln>
          <a:effectLst/>
        </p:spPr>
      </p:pic>
    </p:spTree>
    <p:extLst>
      <p:ext uri="{BB962C8B-B14F-4D97-AF65-F5344CB8AC3E}">
        <p14:creationId xmlns:p14="http://schemas.microsoft.com/office/powerpoint/2010/main" val="1142110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250</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DM Sans</vt:lpstr>
      <vt:lpstr>Montserrat</vt:lpstr>
      <vt:lpstr>Raleway</vt:lpstr>
      <vt:lpstr>Office Theme</vt:lpstr>
      <vt:lpstr>overview of the US and Europe educational systems (difference and similarities)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Lonewolf</dc:creator>
  <cp:lastModifiedBy>a Lonewolf</cp:lastModifiedBy>
  <cp:revision>63</cp:revision>
  <dcterms:created xsi:type="dcterms:W3CDTF">2023-01-11T11:42:19Z</dcterms:created>
  <dcterms:modified xsi:type="dcterms:W3CDTF">2023-10-29T15:01:01Z</dcterms:modified>
</cp:coreProperties>
</file>