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Montserrat" pitchFamily="2" charset="0"/>
      <p:regular r:id="rId18"/>
      <p:bold r:id="rId19"/>
    </p:embeddedFont>
    <p:embeddedFont>
      <p:font typeface="Montserrat Bold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1680" autoAdjust="0"/>
  </p:normalViewPr>
  <p:slideViewPr>
    <p:cSldViewPr>
      <p:cViewPr varScale="1">
        <p:scale>
          <a:sx n="55" d="100"/>
          <a:sy n="55" d="100"/>
        </p:scale>
        <p:origin x="16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B91AB4-9295-49A6-8E82-35B61F6B867E}" type="datetimeFigureOut">
              <a:rPr lang="fr-FR" smtClean="0"/>
              <a:t>20/11/2023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D1BE8-F6FA-42A0-BCCA-6EA3C612AF61}" type="slidenum">
              <a:rPr lang="fr-FR" smtClean="0"/>
              <a:t>‹#›</a:t>
            </a:fld>
            <a:endParaRPr lang="fr-FR"/>
          </a:p>
        </p:txBody>
      </p:sp>
    </p:spTree>
    <p:extLst>
      <p:ext uri="{BB962C8B-B14F-4D97-AF65-F5344CB8AC3E}">
        <p14:creationId xmlns:p14="http://schemas.microsoft.com/office/powerpoint/2010/main" val="387124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Bonjour à tous.</a:t>
            </a:r>
          </a:p>
          <a:p>
            <a:r>
              <a:rPr lang="fr-FR" dirty="0"/>
              <a:t>bienvenue à cette brève présentation sur le marketing et la publicité. </a:t>
            </a:r>
          </a:p>
        </p:txBody>
      </p:sp>
      <p:sp>
        <p:nvSpPr>
          <p:cNvPr id="4" name="Slide Number Placeholder 3"/>
          <p:cNvSpPr>
            <a:spLocks noGrp="1"/>
          </p:cNvSpPr>
          <p:nvPr>
            <p:ph type="sldNum" sz="quarter" idx="5"/>
          </p:nvPr>
        </p:nvSpPr>
        <p:spPr/>
        <p:txBody>
          <a:bodyPr/>
          <a:lstStyle/>
          <a:p>
            <a:fld id="{D08D1BE8-F6FA-42A0-BCCA-6EA3C612AF61}" type="slidenum">
              <a:rPr lang="fr-FR" smtClean="0"/>
              <a:t>1</a:t>
            </a:fld>
            <a:endParaRPr lang="fr-FR"/>
          </a:p>
        </p:txBody>
      </p:sp>
    </p:spTree>
    <p:extLst>
      <p:ext uri="{BB962C8B-B14F-4D97-AF65-F5344CB8AC3E}">
        <p14:creationId xmlns:p14="http://schemas.microsoft.com/office/powerpoint/2010/main" val="65273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Comprendre ces aspects est essentiel dans un paysage où les entreprises rivalisent pour attirer l'attention.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ECECF1"/>
                </a:solidFill>
                <a:effectLst/>
                <a:latin typeface="Söhne"/>
              </a:rPr>
              <a:t>Au cours de cette présentation, nous explorerons </a:t>
            </a:r>
            <a:r>
              <a:rPr lang="fr-FR" dirty="0"/>
              <a:t>les principes fondamentaux du marketing et publicité, et les taches principales qu’ils accomplissent, ainsi que leurs techniques.</a:t>
            </a:r>
          </a:p>
        </p:txBody>
      </p:sp>
      <p:sp>
        <p:nvSpPr>
          <p:cNvPr id="4" name="Slide Number Placeholder 3"/>
          <p:cNvSpPr>
            <a:spLocks noGrp="1"/>
          </p:cNvSpPr>
          <p:nvPr>
            <p:ph type="sldNum" sz="quarter" idx="5"/>
          </p:nvPr>
        </p:nvSpPr>
        <p:spPr/>
        <p:txBody>
          <a:bodyPr/>
          <a:lstStyle/>
          <a:p>
            <a:fld id="{D08D1BE8-F6FA-42A0-BCCA-6EA3C612AF61}" type="slidenum">
              <a:rPr lang="fr-FR" smtClean="0"/>
              <a:t>2</a:t>
            </a:fld>
            <a:endParaRPr lang="fr-FR"/>
          </a:p>
        </p:txBody>
      </p:sp>
    </p:spTree>
    <p:extLst>
      <p:ext uri="{BB962C8B-B14F-4D97-AF65-F5344CB8AC3E}">
        <p14:creationId xmlns:p14="http://schemas.microsoft.com/office/powerpoint/2010/main" val="380735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Notre enquête sur les complexités du marketing et publicité s'articule autour de sept piliers importants, chacun d'entre eux étant essentiel à la réussite de toute campagne stratégique. </a:t>
            </a:r>
          </a:p>
          <a:p>
            <a:r>
              <a:rPr lang="fr-FR" dirty="0"/>
              <a:t>1- Nous commençons par un examen approfondi du marketing, la principale approche à l'origine du succès d'une marque. </a:t>
            </a:r>
          </a:p>
          <a:p>
            <a:r>
              <a:rPr lang="fr-FR" dirty="0"/>
              <a:t>2- La publicité, ou l'art d'attirer l'attention, suit de près. </a:t>
            </a:r>
          </a:p>
          <a:p>
            <a:r>
              <a:rPr lang="fr-FR" dirty="0"/>
              <a:t>3- Passant aux considérations tactiques, nous examinons la gestion du budget marketing, qui est essentielle pour l'optimisation des ressources. </a:t>
            </a:r>
          </a:p>
          <a:p>
            <a:r>
              <a:rPr lang="fr-FR" dirty="0"/>
              <a:t>4- La gestion des canaux de communication étudie les différents canaux par lesquels les messages sont diffusés. </a:t>
            </a:r>
          </a:p>
          <a:p>
            <a:r>
              <a:rPr lang="fr-FR" dirty="0"/>
              <a:t>5- L'accent est mis sur les relations publiques, qui constituent la pierre angulaire de l'image de marque. </a:t>
            </a:r>
          </a:p>
          <a:p>
            <a:r>
              <a:rPr lang="fr-FR" dirty="0"/>
              <a:t>6- La mesure et l'analyse des performances permettent de mesurer le succès des campagnes. </a:t>
            </a:r>
          </a:p>
          <a:p>
            <a:r>
              <a:rPr lang="fr-FR" dirty="0"/>
              <a:t>7- Enfin, les outils et techniques mettent en lumière les méthodes créatives qui sous-tendent les pratiques marketing actuelles. Rejoignez-nous pour disséquer chacune de ces composantes et vous faire une idée du monde complexe du marketing et des relations publiques.</a:t>
            </a:r>
            <a:endParaRPr lang="en-US" dirty="0"/>
          </a:p>
        </p:txBody>
      </p:sp>
      <p:sp>
        <p:nvSpPr>
          <p:cNvPr id="4" name="Slide Number Placeholder 3"/>
          <p:cNvSpPr>
            <a:spLocks noGrp="1"/>
          </p:cNvSpPr>
          <p:nvPr>
            <p:ph type="sldNum" sz="quarter" idx="5"/>
          </p:nvPr>
        </p:nvSpPr>
        <p:spPr/>
        <p:txBody>
          <a:bodyPr/>
          <a:lstStyle/>
          <a:p>
            <a:fld id="{D08D1BE8-F6FA-42A0-BCCA-6EA3C612AF61}" type="slidenum">
              <a:rPr lang="fr-FR" smtClean="0"/>
              <a:t>3</a:t>
            </a:fld>
            <a:endParaRPr lang="fr-FR"/>
          </a:p>
        </p:txBody>
      </p:sp>
    </p:spTree>
    <p:extLst>
      <p:ext uri="{BB962C8B-B14F-4D97-AF65-F5344CB8AC3E}">
        <p14:creationId xmlns:p14="http://schemas.microsoft.com/office/powerpoint/2010/main" val="60065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section Marketing comprend les aspects clés qui influencent le succès d'une marque. La stratégie de marketing au fond, est une stratégie bien préparée ou un plan d’action élaboré qui vise à définir un ensemble de méthodes et d'actions permettant à une entreprise d'atteindre ses objectifs de vente sur un marché spécifique. Ce plan comprend la compréhension du public cible, la segmentation du marché et le positionnement stratégique, et directement liée aux objectifs de l'entreprise et doit traduire ses ambitions au niveau du marché.</a:t>
            </a:r>
          </a:p>
          <a:p>
            <a:r>
              <a:rPr lang="fr-FR" dirty="0"/>
              <a:t>à l'ère du numérique, le marketing a évolué pour rester pertinent, c’est pour cela le marketing numérique est devenu une force révolutionnaire, utilisant les plateformes Internet pour communiquer avec les gens de manière novatrice et efficace. Les méthodes de marketing numérique, qui vont des médias sociaux à l'optimisation des moteurs de recherche, sont essentielles pour accroître la visibilité et l'engagement de la marque.</a:t>
            </a:r>
          </a:p>
        </p:txBody>
      </p:sp>
      <p:sp>
        <p:nvSpPr>
          <p:cNvPr id="4" name="Slide Number Placeholder 3"/>
          <p:cNvSpPr>
            <a:spLocks noGrp="1"/>
          </p:cNvSpPr>
          <p:nvPr>
            <p:ph type="sldNum" sz="quarter" idx="5"/>
          </p:nvPr>
        </p:nvSpPr>
        <p:spPr/>
        <p:txBody>
          <a:bodyPr/>
          <a:lstStyle/>
          <a:p>
            <a:fld id="{D08D1BE8-F6FA-42A0-BCCA-6EA3C612AF61}" type="slidenum">
              <a:rPr lang="fr-FR" smtClean="0"/>
              <a:t>4</a:t>
            </a:fld>
            <a:endParaRPr lang="fr-FR"/>
          </a:p>
        </p:txBody>
      </p:sp>
    </p:spTree>
    <p:extLst>
      <p:ext uri="{BB962C8B-B14F-4D97-AF65-F5344CB8AC3E}">
        <p14:creationId xmlns:p14="http://schemas.microsoft.com/office/powerpoint/2010/main" val="195635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Cette section est consacrée à la détermination de l'efficacité d'une campagne. Il s'agit d'évaluer les indicateurs clés de performance (KPI) afin de mesurer l'efficacité des campagnes de marketing par rapport à certains objectifs.</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L’optimisation permet de s'assurer que les campagnes atteignent une cible donnée par modifier le message, se concentrer sur certains groupes démographiques ou peaufiner les éléments créatifs.</a:t>
            </a:r>
          </a:p>
          <a:p>
            <a:endParaRPr lang="fr-FR" dirty="0"/>
          </a:p>
          <a:p>
            <a:r>
              <a:rPr lang="fr-FR" dirty="0"/>
              <a:t>La statistique ultime pour mesurer la performance et l'efficacité des efforts de marketing est le retour sur investissement (ROI). Il est essentiel de comprendre comment chaque dollar investi contribue au résultat final pour prendre des décisions éclairées et allouer les ressources avec succès.</a:t>
            </a:r>
          </a:p>
          <a:p>
            <a:endParaRPr lang="fr-FR" dirty="0"/>
          </a:p>
          <a:p>
            <a:r>
              <a:rPr lang="fr-FR" dirty="0"/>
              <a:t>Le réajustement des stratégies est le résultat de cette évaluation. L'analyse continue permet aux responsables marketing de savoir ce qui fonctionne et ce qui doit être amélioré. Cette flexibilité est essentielle pour être compétitif dans un secteur en constante évolution.</a:t>
            </a:r>
          </a:p>
          <a:p>
            <a:endParaRPr lang="fr-FR" dirty="0"/>
          </a:p>
        </p:txBody>
      </p:sp>
      <p:sp>
        <p:nvSpPr>
          <p:cNvPr id="4" name="Slide Number Placeholder 3"/>
          <p:cNvSpPr>
            <a:spLocks noGrp="1"/>
          </p:cNvSpPr>
          <p:nvPr>
            <p:ph type="sldNum" sz="quarter" idx="5"/>
          </p:nvPr>
        </p:nvSpPr>
        <p:spPr/>
        <p:txBody>
          <a:bodyPr/>
          <a:lstStyle/>
          <a:p>
            <a:fld id="{D08D1BE8-F6FA-42A0-BCCA-6EA3C612AF61}" type="slidenum">
              <a:rPr lang="fr-FR" smtClean="0"/>
              <a:t>5</a:t>
            </a:fld>
            <a:endParaRPr lang="fr-FR"/>
          </a:p>
        </p:txBody>
      </p:sp>
    </p:spTree>
    <p:extLst>
      <p:ext uri="{BB962C8B-B14F-4D97-AF65-F5344CB8AC3E}">
        <p14:creationId xmlns:p14="http://schemas.microsoft.com/office/powerpoint/2010/main" val="322730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gestion du budget est une composante essentielle d'un bon marketing. Cette section est consacrée au suivi des dépenses et de l'ajustement des budgets en fonction des performances. Pour optimiser un plan de marketing, il est essentiel de comprendre où les ressources financières sont dépensées et comment elles affectent les résultats. Il s'agit d'un processus dynamique qui permet aux spécialistes du marketing de réaffecter les ressources aux régions présentant le meilleur retour sur investissement. Cette capacité d'adaptation et de trouver un équilibre est essentielle dans un secteur en constante évolution.</a:t>
            </a:r>
          </a:p>
        </p:txBody>
      </p:sp>
      <p:sp>
        <p:nvSpPr>
          <p:cNvPr id="4" name="Slide Number Placeholder 3"/>
          <p:cNvSpPr>
            <a:spLocks noGrp="1"/>
          </p:cNvSpPr>
          <p:nvPr>
            <p:ph type="sldNum" sz="quarter" idx="5"/>
          </p:nvPr>
        </p:nvSpPr>
        <p:spPr/>
        <p:txBody>
          <a:bodyPr/>
          <a:lstStyle/>
          <a:p>
            <a:fld id="{D08D1BE8-F6FA-42A0-BCCA-6EA3C612AF61}" type="slidenum">
              <a:rPr lang="fr-FR" smtClean="0"/>
              <a:t>6</a:t>
            </a:fld>
            <a:endParaRPr lang="fr-FR"/>
          </a:p>
        </p:txBody>
      </p:sp>
    </p:spTree>
    <p:extLst>
      <p:ext uri="{BB962C8B-B14F-4D97-AF65-F5344CB8AC3E}">
        <p14:creationId xmlns:p14="http://schemas.microsoft.com/office/powerpoint/2010/main" val="2464329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gestion des canaux de communication, s'attache à optimiser les moyens par lesquels une entreprise interagit avec son public. </a:t>
            </a:r>
          </a:p>
          <a:p>
            <a:endParaRPr lang="fr-FR" dirty="0"/>
          </a:p>
          <a:p>
            <a:r>
              <a:rPr lang="fr-FR" dirty="0"/>
              <a:t>Les médias sociaux, soulignent l'importance d'une présence efficace sur des plateformes clés. </a:t>
            </a:r>
          </a:p>
          <a:p>
            <a:endParaRPr lang="fr-FR" dirty="0"/>
          </a:p>
          <a:p>
            <a:r>
              <a:rPr lang="fr-FR" dirty="0"/>
              <a:t>L'email marketing, favorise une communication directe et personnalisée. </a:t>
            </a:r>
          </a:p>
          <a:p>
            <a:endParaRPr lang="fr-FR" dirty="0"/>
          </a:p>
          <a:p>
            <a:r>
              <a:rPr lang="fr-FR" dirty="0"/>
              <a:t>Les événements et le sponsoring, visent à renforcer la visibilité de la marque. </a:t>
            </a:r>
          </a:p>
          <a:p>
            <a:endParaRPr lang="fr-FR" dirty="0"/>
          </a:p>
          <a:p>
            <a:r>
              <a:rPr lang="fr-FR" dirty="0"/>
              <a:t>Enfin, la gestion des retours et réclamations, incluant le feedback client, encourage l'amélioration continue des initiatives marketing grâce à une rétroaction constructive.</a:t>
            </a:r>
          </a:p>
        </p:txBody>
      </p:sp>
      <p:sp>
        <p:nvSpPr>
          <p:cNvPr id="4" name="Slide Number Placeholder 3"/>
          <p:cNvSpPr>
            <a:spLocks noGrp="1"/>
          </p:cNvSpPr>
          <p:nvPr>
            <p:ph type="sldNum" sz="quarter" idx="5"/>
          </p:nvPr>
        </p:nvSpPr>
        <p:spPr/>
        <p:txBody>
          <a:bodyPr/>
          <a:lstStyle/>
          <a:p>
            <a:fld id="{D08D1BE8-F6FA-42A0-BCCA-6EA3C612AF61}" type="slidenum">
              <a:rPr lang="fr-FR" smtClean="0"/>
              <a:t>7</a:t>
            </a:fld>
            <a:endParaRPr lang="fr-FR"/>
          </a:p>
        </p:txBody>
      </p:sp>
    </p:spTree>
    <p:extLst>
      <p:ext uri="{BB962C8B-B14F-4D97-AF65-F5344CB8AC3E}">
        <p14:creationId xmlns:p14="http://schemas.microsoft.com/office/powerpoint/2010/main" val="3613330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gestion des relations publiques cherche à établir des relations positives et à maintenir une image positive de l'entreprise. </a:t>
            </a:r>
          </a:p>
          <a:p>
            <a:endParaRPr lang="fr-FR" dirty="0"/>
          </a:p>
          <a:p>
            <a:r>
              <a:rPr lang="fr-FR" dirty="0"/>
              <a:t>La gestion de l'image de marque s'emploie à créer et à préserver une réputation favorable. </a:t>
            </a:r>
          </a:p>
          <a:p>
            <a:endParaRPr lang="fr-FR" dirty="0"/>
          </a:p>
          <a:p>
            <a:r>
              <a:rPr lang="fr-FR" dirty="0"/>
              <a:t>Tandis que la communication d'entreprise diffuse des messages cohérents pour renforcer l'adhésion du public. </a:t>
            </a:r>
          </a:p>
          <a:p>
            <a:endParaRPr lang="fr-FR" dirty="0"/>
          </a:p>
          <a:p>
            <a:r>
              <a:rPr lang="fr-FR" dirty="0"/>
              <a:t>Les événements promotionnels accroissent la visibilité.</a:t>
            </a:r>
          </a:p>
          <a:p>
            <a:endParaRPr lang="fr-FR" dirty="0"/>
          </a:p>
          <a:p>
            <a:r>
              <a:rPr lang="fr-FR" dirty="0"/>
              <a:t>La gestion de crise anticipe et gère les situations délicates.</a:t>
            </a:r>
          </a:p>
          <a:p>
            <a:endParaRPr lang="fr-FR" dirty="0"/>
          </a:p>
          <a:p>
            <a:r>
              <a:rPr lang="fr-FR" dirty="0"/>
              <a:t>Et les partenariats stratégiques renforcent l'influence de l'entreprise.</a:t>
            </a:r>
          </a:p>
        </p:txBody>
      </p:sp>
      <p:sp>
        <p:nvSpPr>
          <p:cNvPr id="4" name="Slide Number Placeholder 3"/>
          <p:cNvSpPr>
            <a:spLocks noGrp="1"/>
          </p:cNvSpPr>
          <p:nvPr>
            <p:ph type="sldNum" sz="quarter" idx="5"/>
          </p:nvPr>
        </p:nvSpPr>
        <p:spPr/>
        <p:txBody>
          <a:bodyPr/>
          <a:lstStyle/>
          <a:p>
            <a:fld id="{D08D1BE8-F6FA-42A0-BCCA-6EA3C612AF61}" type="slidenum">
              <a:rPr lang="fr-FR" smtClean="0"/>
              <a:t>8</a:t>
            </a:fld>
            <a:endParaRPr lang="fr-FR"/>
          </a:p>
        </p:txBody>
      </p:sp>
    </p:spTree>
    <p:extLst>
      <p:ext uri="{BB962C8B-B14F-4D97-AF65-F5344CB8AC3E}">
        <p14:creationId xmlns:p14="http://schemas.microsoft.com/office/powerpoint/2010/main" val="1147532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Dans l’axe des outils et techniques, on explore des approches avancées pour renforcer les initiatives marketing.</a:t>
            </a:r>
          </a:p>
          <a:p>
            <a:endParaRPr lang="fr-FR" dirty="0"/>
          </a:p>
          <a:p>
            <a:r>
              <a:rPr lang="fr-FR" dirty="0"/>
              <a:t>Les outils d'automatisation visent à simplifier les tâches répétitives.</a:t>
            </a:r>
          </a:p>
          <a:p>
            <a:endParaRPr lang="fr-FR" dirty="0"/>
          </a:p>
          <a:p>
            <a:r>
              <a:rPr lang="fr-FR" dirty="0"/>
              <a:t>L'analyse de données met en avant l'utilisation stratégique des informations recueillies.</a:t>
            </a:r>
          </a:p>
          <a:p>
            <a:endParaRPr lang="fr-FR" dirty="0"/>
          </a:p>
          <a:p>
            <a:r>
              <a:rPr lang="fr-FR" dirty="0"/>
              <a:t>Et les campagnes publicitaires intégrées soulignent la coordination harmonieuse des messages à travers différents canaux.</a:t>
            </a:r>
          </a:p>
        </p:txBody>
      </p:sp>
      <p:sp>
        <p:nvSpPr>
          <p:cNvPr id="4" name="Slide Number Placeholder 3"/>
          <p:cNvSpPr>
            <a:spLocks noGrp="1"/>
          </p:cNvSpPr>
          <p:nvPr>
            <p:ph type="sldNum" sz="quarter" idx="5"/>
          </p:nvPr>
        </p:nvSpPr>
        <p:spPr/>
        <p:txBody>
          <a:bodyPr/>
          <a:lstStyle/>
          <a:p>
            <a:fld id="{D08D1BE8-F6FA-42A0-BCCA-6EA3C612AF61}" type="slidenum">
              <a:rPr lang="fr-FR" smtClean="0"/>
              <a:t>9</a:t>
            </a:fld>
            <a:endParaRPr lang="fr-FR"/>
          </a:p>
        </p:txBody>
      </p:sp>
    </p:spTree>
    <p:extLst>
      <p:ext uri="{BB962C8B-B14F-4D97-AF65-F5344CB8AC3E}">
        <p14:creationId xmlns:p14="http://schemas.microsoft.com/office/powerpoint/2010/main" val="2655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337288" y="716314"/>
            <a:ext cx="10778512" cy="6427466"/>
          </a:xfrm>
          <a:prstGeom prst="rect">
            <a:avLst/>
          </a:prstGeom>
        </p:spPr>
        <p:txBody>
          <a:bodyPr lIns="0" tIns="0" rIns="0" bIns="0" rtlCol="0" anchor="t">
            <a:spAutoFit/>
          </a:bodyPr>
          <a:lstStyle/>
          <a:p>
            <a:pPr algn="l">
              <a:lnSpc>
                <a:spcPts val="16739"/>
              </a:lnSpc>
            </a:pPr>
            <a:r>
              <a:rPr lang="en-US" sz="15499" dirty="0">
                <a:solidFill>
                  <a:srgbClr val="000000"/>
                </a:solidFill>
                <a:latin typeface="Montserrat"/>
              </a:rPr>
              <a:t>Marketing</a:t>
            </a:r>
          </a:p>
          <a:p>
            <a:pPr algn="l">
              <a:lnSpc>
                <a:spcPts val="16739"/>
              </a:lnSpc>
            </a:pPr>
            <a:r>
              <a:rPr lang="en-US" sz="15499" dirty="0">
                <a:solidFill>
                  <a:srgbClr val="000000"/>
                </a:solidFill>
                <a:latin typeface="Montserrat Bold Italics"/>
              </a:rPr>
              <a:t>et</a:t>
            </a:r>
          </a:p>
          <a:p>
            <a:pPr algn="l">
              <a:lnSpc>
                <a:spcPts val="16739"/>
              </a:lnSpc>
            </a:pPr>
            <a:r>
              <a:rPr lang="en-US" sz="15499" dirty="0" err="1">
                <a:solidFill>
                  <a:srgbClr val="000000"/>
                </a:solidFill>
                <a:latin typeface="Montserrat"/>
              </a:rPr>
              <a:t>Publicité</a:t>
            </a:r>
            <a:endParaRPr lang="en-US" sz="15499" dirty="0">
              <a:solidFill>
                <a:srgbClr val="000000"/>
              </a:solidFill>
              <a:latin typeface="Montserrat"/>
            </a:endParaRPr>
          </a:p>
        </p:txBody>
      </p:sp>
      <p:sp>
        <p:nvSpPr>
          <p:cNvPr id="4" name="Freeform 2">
            <a:extLst>
              <a:ext uri="{FF2B5EF4-FFF2-40B4-BE49-F238E27FC236}">
                <a16:creationId xmlns:a16="http://schemas.microsoft.com/office/drawing/2014/main" id="{EB62E5F3-B4D0-A0F1-F15F-39A382995AF0}"/>
              </a:ext>
            </a:extLst>
          </p:cNvPr>
          <p:cNvSpPr/>
          <p:nvPr/>
        </p:nvSpPr>
        <p:spPr>
          <a:xfrm>
            <a:off x="0" y="7505700"/>
            <a:ext cx="14138559" cy="137178"/>
          </a:xfrm>
          <a:custGeom>
            <a:avLst/>
            <a:gdLst/>
            <a:ahLst/>
            <a:cxnLst/>
            <a:rect l="l" t="t" r="r" b="b"/>
            <a:pathLst>
              <a:path w="14138559" h="137178">
                <a:moveTo>
                  <a:pt x="0" y="0"/>
                </a:moveTo>
                <a:lnTo>
                  <a:pt x="14138559" y="0"/>
                </a:lnTo>
                <a:lnTo>
                  <a:pt x="14138559" y="137178"/>
                </a:lnTo>
                <a:lnTo>
                  <a:pt x="0" y="137178"/>
                </a:lnTo>
                <a:lnTo>
                  <a:pt x="0" y="0"/>
                </a:lnTo>
                <a:close/>
              </a:path>
            </a:pathLst>
          </a:custGeom>
          <a:blipFill>
            <a:blip r:embed="rId3"/>
            <a:stretch>
              <a:fillRect/>
            </a:stretch>
          </a:blipFill>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ppt_x"/>
                                          </p:val>
                                        </p:tav>
                                        <p:tav tm="100000">
                                          <p:val>
                                            <p:strVal val="#ppt_x"/>
                                          </p:val>
                                        </p:tav>
                                      </p:tavLst>
                                    </p:anim>
                                    <p:anim calcmode="lin" valueType="num">
                                      <p:cBhvr additive="base">
                                        <p:cTn id="12" dur="1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02053" y="1527991"/>
            <a:ext cx="11475750" cy="938784"/>
          </a:xfrm>
          <a:prstGeom prst="rect">
            <a:avLst/>
          </a:prstGeom>
        </p:spPr>
        <p:txBody>
          <a:bodyPr lIns="0" tIns="0" rIns="0" bIns="0" rtlCol="0" anchor="t">
            <a:spAutoFit/>
          </a:bodyPr>
          <a:lstStyle/>
          <a:p>
            <a:pPr algn="l">
              <a:lnSpc>
                <a:spcPts val="7128"/>
              </a:lnSpc>
            </a:pPr>
            <a:r>
              <a:rPr lang="en-US" sz="6600">
                <a:solidFill>
                  <a:srgbClr val="000000"/>
                </a:solidFill>
                <a:latin typeface="Montserrat"/>
              </a:rPr>
              <a:t>Présenté par</a:t>
            </a:r>
          </a:p>
        </p:txBody>
      </p:sp>
      <p:sp>
        <p:nvSpPr>
          <p:cNvPr id="3" name="TextBox 3"/>
          <p:cNvSpPr txBox="1"/>
          <p:nvPr/>
        </p:nvSpPr>
        <p:spPr>
          <a:xfrm>
            <a:off x="7056464" y="6946268"/>
            <a:ext cx="4175073" cy="820738"/>
          </a:xfrm>
          <a:prstGeom prst="rect">
            <a:avLst/>
          </a:prstGeom>
        </p:spPr>
        <p:txBody>
          <a:bodyPr lIns="0" tIns="0" rIns="0" bIns="0" rtlCol="0" anchor="t">
            <a:spAutoFit/>
          </a:bodyPr>
          <a:lstStyle/>
          <a:p>
            <a:pPr algn="ctr">
              <a:lnSpc>
                <a:spcPts val="3240"/>
              </a:lnSpc>
            </a:pPr>
            <a:r>
              <a:rPr lang="en-US" sz="3000" dirty="0">
                <a:solidFill>
                  <a:srgbClr val="000000"/>
                </a:solidFill>
                <a:latin typeface="Montserrat"/>
              </a:rPr>
              <a:t>AYMANE</a:t>
            </a:r>
          </a:p>
          <a:p>
            <a:pPr algn="ctr">
              <a:lnSpc>
                <a:spcPts val="3240"/>
              </a:lnSpc>
            </a:pPr>
            <a:r>
              <a:rPr lang="en-US" sz="3000" dirty="0">
                <a:solidFill>
                  <a:srgbClr val="000000"/>
                </a:solidFill>
                <a:latin typeface="Montserrat"/>
              </a:rPr>
              <a:t>MAHRI</a:t>
            </a:r>
          </a:p>
        </p:txBody>
      </p:sp>
      <p:sp>
        <p:nvSpPr>
          <p:cNvPr id="4" name="Freeform 4"/>
          <p:cNvSpPr/>
          <p:nvPr/>
        </p:nvSpPr>
        <p:spPr>
          <a:xfrm>
            <a:off x="0" y="10149408"/>
            <a:ext cx="18310860" cy="137592"/>
          </a:xfrm>
          <a:custGeom>
            <a:avLst/>
            <a:gdLst/>
            <a:ahLst/>
            <a:cxnLst/>
            <a:rect l="l" t="t" r="r" b="b"/>
            <a:pathLst>
              <a:path w="18310860" h="137592">
                <a:moveTo>
                  <a:pt x="0" y="0"/>
                </a:moveTo>
                <a:lnTo>
                  <a:pt x="18310860" y="0"/>
                </a:lnTo>
                <a:lnTo>
                  <a:pt x="18310860" y="137592"/>
                </a:lnTo>
                <a:lnTo>
                  <a:pt x="0" y="137592"/>
                </a:lnTo>
                <a:lnTo>
                  <a:pt x="0" y="0"/>
                </a:lnTo>
                <a:close/>
              </a:path>
            </a:pathLst>
          </a:custGeom>
          <a:blipFill>
            <a:blip r:embed="rId2"/>
            <a:stretch>
              <a:fillRect t="-1" r="-176" b="-29347"/>
            </a:stretch>
          </a:blipFill>
        </p:spPr>
        <p:txBody>
          <a:bodyPr/>
          <a:lstStyle/>
          <a:p>
            <a:endParaRPr lang="fr-FR"/>
          </a:p>
        </p:txBody>
      </p:sp>
      <p:sp>
        <p:nvSpPr>
          <p:cNvPr id="6" name="TextBox 6"/>
          <p:cNvSpPr txBox="1"/>
          <p:nvPr/>
        </p:nvSpPr>
        <p:spPr>
          <a:xfrm>
            <a:off x="11570192" y="6946268"/>
            <a:ext cx="4175073" cy="820738"/>
          </a:xfrm>
          <a:prstGeom prst="rect">
            <a:avLst/>
          </a:prstGeom>
        </p:spPr>
        <p:txBody>
          <a:bodyPr lIns="0" tIns="0" rIns="0" bIns="0" rtlCol="0" anchor="t">
            <a:spAutoFit/>
          </a:bodyPr>
          <a:lstStyle/>
          <a:p>
            <a:pPr algn="ctr">
              <a:lnSpc>
                <a:spcPts val="3240"/>
              </a:lnSpc>
            </a:pPr>
            <a:r>
              <a:rPr lang="en-US" sz="3000" dirty="0">
                <a:solidFill>
                  <a:srgbClr val="000000"/>
                </a:solidFill>
                <a:latin typeface="Montserrat"/>
              </a:rPr>
              <a:t>MOHAMED AMINE</a:t>
            </a:r>
          </a:p>
          <a:p>
            <a:pPr algn="ctr">
              <a:lnSpc>
                <a:spcPts val="3240"/>
              </a:lnSpc>
            </a:pPr>
            <a:r>
              <a:rPr lang="en-US" sz="3000" dirty="0">
                <a:solidFill>
                  <a:srgbClr val="000000"/>
                </a:solidFill>
                <a:latin typeface="Montserrat"/>
              </a:rPr>
              <a:t>FAKHE-EDDINE</a:t>
            </a:r>
          </a:p>
        </p:txBody>
      </p:sp>
      <p:sp>
        <p:nvSpPr>
          <p:cNvPr id="8" name="TextBox 8"/>
          <p:cNvSpPr txBox="1"/>
          <p:nvPr/>
        </p:nvSpPr>
        <p:spPr>
          <a:xfrm>
            <a:off x="2542736" y="6946267"/>
            <a:ext cx="4175073" cy="820738"/>
          </a:xfrm>
          <a:prstGeom prst="rect">
            <a:avLst/>
          </a:prstGeom>
        </p:spPr>
        <p:txBody>
          <a:bodyPr lIns="0" tIns="0" rIns="0" bIns="0" rtlCol="0" anchor="t">
            <a:spAutoFit/>
          </a:bodyPr>
          <a:lstStyle/>
          <a:p>
            <a:pPr algn="ctr">
              <a:lnSpc>
                <a:spcPts val="3240"/>
              </a:lnSpc>
            </a:pPr>
            <a:r>
              <a:rPr lang="en-US" sz="3000" dirty="0">
                <a:solidFill>
                  <a:srgbClr val="000000"/>
                </a:solidFill>
                <a:latin typeface="Montserrat"/>
              </a:rPr>
              <a:t>ABDELALI </a:t>
            </a:r>
          </a:p>
          <a:p>
            <a:pPr algn="ctr">
              <a:lnSpc>
                <a:spcPts val="3240"/>
              </a:lnSpc>
            </a:pPr>
            <a:r>
              <a:rPr lang="en-US" sz="3000" dirty="0">
                <a:solidFill>
                  <a:srgbClr val="000000"/>
                </a:solidFill>
                <a:latin typeface="Montserrat"/>
              </a:rPr>
              <a:t>IBN TABET</a:t>
            </a:r>
          </a:p>
        </p:txBody>
      </p:sp>
      <p:pic>
        <p:nvPicPr>
          <p:cNvPr id="12" name="Picture 11">
            <a:extLst>
              <a:ext uri="{FF2B5EF4-FFF2-40B4-BE49-F238E27FC236}">
                <a16:creationId xmlns:a16="http://schemas.microsoft.com/office/drawing/2014/main" id="{7D3184C4-B92B-FBA5-31BF-3BBEA2973E18}"/>
              </a:ext>
            </a:extLst>
          </p:cNvPr>
          <p:cNvPicPr>
            <a:picLocks noChangeAspect="1"/>
          </p:cNvPicPr>
          <p:nvPr/>
        </p:nvPicPr>
        <p:blipFill rotWithShape="1">
          <a:blip r:embed="rId3">
            <a:extLst>
              <a:ext uri="{28A0092B-C50C-407E-A947-70E740481C1C}">
                <a14:useLocalDpi xmlns:a14="http://schemas.microsoft.com/office/drawing/2010/main" val="0"/>
              </a:ext>
            </a:extLst>
          </a:blip>
          <a:srcRect l="499" t="5617" r="499" b="20132"/>
          <a:stretch/>
        </p:blipFill>
        <p:spPr>
          <a:xfrm>
            <a:off x="7815834" y="3805410"/>
            <a:ext cx="2679192" cy="2679192"/>
          </a:xfrm>
          <a:prstGeom prst="ellipse">
            <a:avLst/>
          </a:prstGeom>
          <a:ln w="63500" cap="rnd">
            <a:solidFill>
              <a:schemeClr val="bg1"/>
            </a:solidFill>
          </a:ln>
          <a:effectLst/>
        </p:spPr>
      </p:pic>
      <p:pic>
        <p:nvPicPr>
          <p:cNvPr id="15" name="Picture 14">
            <a:extLst>
              <a:ext uri="{FF2B5EF4-FFF2-40B4-BE49-F238E27FC236}">
                <a16:creationId xmlns:a16="http://schemas.microsoft.com/office/drawing/2014/main" id="{B3402899-4002-79DD-E746-A7262C96082B}"/>
              </a:ext>
            </a:extLst>
          </p:cNvPr>
          <p:cNvPicPr>
            <a:picLocks noChangeAspect="1"/>
          </p:cNvPicPr>
          <p:nvPr/>
        </p:nvPicPr>
        <p:blipFill rotWithShape="1">
          <a:blip r:embed="rId3">
            <a:extLst>
              <a:ext uri="{28A0092B-C50C-407E-A947-70E740481C1C}">
                <a14:useLocalDpi xmlns:a14="http://schemas.microsoft.com/office/drawing/2010/main" val="0"/>
              </a:ext>
            </a:extLst>
          </a:blip>
          <a:srcRect l="499" t="5617" r="499" b="20132"/>
          <a:stretch/>
        </p:blipFill>
        <p:spPr>
          <a:xfrm>
            <a:off x="12318132" y="3803904"/>
            <a:ext cx="2679192" cy="2679192"/>
          </a:xfrm>
          <a:prstGeom prst="ellipse">
            <a:avLst/>
          </a:prstGeom>
          <a:ln w="63500" cap="rnd">
            <a:solidFill>
              <a:schemeClr val="bg1"/>
            </a:solidFill>
          </a:ln>
          <a:effectLst/>
        </p:spPr>
      </p:pic>
      <p:pic>
        <p:nvPicPr>
          <p:cNvPr id="16" name="Picture 15">
            <a:extLst>
              <a:ext uri="{FF2B5EF4-FFF2-40B4-BE49-F238E27FC236}">
                <a16:creationId xmlns:a16="http://schemas.microsoft.com/office/drawing/2014/main" id="{6269DFE2-7AB3-E22E-12AE-AF0525254886}"/>
              </a:ext>
            </a:extLst>
          </p:cNvPr>
          <p:cNvPicPr>
            <a:picLocks noChangeAspect="1"/>
          </p:cNvPicPr>
          <p:nvPr/>
        </p:nvPicPr>
        <p:blipFill rotWithShape="1">
          <a:blip r:embed="rId3">
            <a:extLst>
              <a:ext uri="{28A0092B-C50C-407E-A947-70E740481C1C}">
                <a14:useLocalDpi xmlns:a14="http://schemas.microsoft.com/office/drawing/2010/main" val="0"/>
              </a:ext>
            </a:extLst>
          </a:blip>
          <a:srcRect l="499" t="5617" r="499" b="20132"/>
          <a:stretch/>
        </p:blipFill>
        <p:spPr>
          <a:xfrm>
            <a:off x="3313536" y="3803904"/>
            <a:ext cx="2679192" cy="2679192"/>
          </a:xfrm>
          <a:prstGeom prst="ellipse">
            <a:avLst/>
          </a:prstGeom>
          <a:ln w="63500" cap="rnd">
            <a:solidFill>
              <a:schemeClr val="bg1"/>
            </a:solid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fr-FR"/>
          </a:p>
        </p:txBody>
      </p:sp>
      <p:sp>
        <p:nvSpPr>
          <p:cNvPr id="3" name="TextBox 3"/>
          <p:cNvSpPr txBox="1"/>
          <p:nvPr/>
        </p:nvSpPr>
        <p:spPr>
          <a:xfrm>
            <a:off x="1440006" y="1803488"/>
            <a:ext cx="11816322" cy="3316597"/>
          </a:xfrm>
          <a:prstGeom prst="rect">
            <a:avLst/>
          </a:prstGeom>
        </p:spPr>
        <p:txBody>
          <a:bodyPr lIns="0" tIns="0" rIns="0" bIns="0" rtlCol="0" anchor="t">
            <a:spAutoFit/>
          </a:bodyPr>
          <a:lstStyle/>
          <a:p>
            <a:pPr algn="l">
              <a:lnSpc>
                <a:spcPts val="12959"/>
              </a:lnSpc>
            </a:pPr>
            <a:r>
              <a:rPr lang="en-US" sz="11999">
                <a:solidFill>
                  <a:srgbClr val="B7B7B7"/>
                </a:solidFill>
                <a:latin typeface="Montserrat"/>
              </a:rPr>
              <a:t>Merci pour votre attention</a:t>
            </a:r>
          </a:p>
        </p:txBody>
      </p:sp>
      <p:sp>
        <p:nvSpPr>
          <p:cNvPr id="4" name="Freeform 4"/>
          <p:cNvSpPr/>
          <p:nvPr/>
        </p:nvSpPr>
        <p:spPr>
          <a:xfrm>
            <a:off x="1440006" y="6320235"/>
            <a:ext cx="688832" cy="688831"/>
          </a:xfrm>
          <a:custGeom>
            <a:avLst/>
            <a:gdLst/>
            <a:ahLst/>
            <a:cxnLst/>
            <a:rect l="l" t="t" r="r" b="b"/>
            <a:pathLst>
              <a:path w="688832" h="688831">
                <a:moveTo>
                  <a:pt x="0" y="0"/>
                </a:moveTo>
                <a:lnTo>
                  <a:pt x="688832" y="0"/>
                </a:lnTo>
                <a:lnTo>
                  <a:pt x="688832" y="688831"/>
                </a:lnTo>
                <a:lnTo>
                  <a:pt x="0" y="688831"/>
                </a:lnTo>
                <a:lnTo>
                  <a:pt x="0" y="0"/>
                </a:lnTo>
                <a:close/>
              </a:path>
            </a:pathLst>
          </a:custGeom>
          <a:blipFill>
            <a:blip r:embed="rId3"/>
            <a:stretch>
              <a:fillRect/>
            </a:stretch>
          </a:blipFill>
        </p:spPr>
        <p:txBody>
          <a:bodyPr/>
          <a:lstStyle/>
          <a:p>
            <a:endParaRPr lang="fr-FR"/>
          </a:p>
        </p:txBody>
      </p:sp>
      <p:sp>
        <p:nvSpPr>
          <p:cNvPr id="5" name="Freeform 5"/>
          <p:cNvSpPr/>
          <p:nvPr/>
        </p:nvSpPr>
        <p:spPr>
          <a:xfrm>
            <a:off x="1425718" y="7227453"/>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4"/>
            <a:stretch>
              <a:fillRect/>
            </a:stretch>
          </a:blipFill>
        </p:spPr>
        <p:txBody>
          <a:bodyPr/>
          <a:lstStyle/>
          <a:p>
            <a:endParaRPr lang="fr-FR"/>
          </a:p>
        </p:txBody>
      </p:sp>
      <p:sp>
        <p:nvSpPr>
          <p:cNvPr id="6" name="Freeform 6"/>
          <p:cNvSpPr/>
          <p:nvPr/>
        </p:nvSpPr>
        <p:spPr>
          <a:xfrm>
            <a:off x="1440006" y="8131640"/>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5"/>
            <a:stretch>
              <a:fillRect/>
            </a:stretch>
          </a:blipFill>
        </p:spPr>
        <p:txBody>
          <a:bodyPr/>
          <a:lstStyle/>
          <a:p>
            <a:endParaRPr lang="fr-FR"/>
          </a:p>
        </p:txBody>
      </p:sp>
      <p:sp>
        <p:nvSpPr>
          <p:cNvPr id="7" name="TextBox 7"/>
          <p:cNvSpPr txBox="1"/>
          <p:nvPr/>
        </p:nvSpPr>
        <p:spPr>
          <a:xfrm>
            <a:off x="2217246" y="6362289"/>
            <a:ext cx="9061131" cy="601058"/>
          </a:xfrm>
          <a:prstGeom prst="rect">
            <a:avLst/>
          </a:prstGeom>
        </p:spPr>
        <p:txBody>
          <a:bodyPr lIns="0" tIns="0" rIns="0" bIns="0" rtlCol="0" anchor="t">
            <a:spAutoFit/>
          </a:bodyPr>
          <a:lstStyle/>
          <a:p>
            <a:pPr algn="l">
              <a:lnSpc>
                <a:spcPts val="4320"/>
              </a:lnSpc>
            </a:pPr>
            <a:r>
              <a:rPr lang="en-US" sz="3600">
                <a:solidFill>
                  <a:srgbClr val="FFFFFF"/>
                </a:solidFill>
                <a:latin typeface="Montserrat"/>
              </a:rPr>
              <a:t>@aLonewolf_____</a:t>
            </a:r>
          </a:p>
        </p:txBody>
      </p:sp>
      <p:sp>
        <p:nvSpPr>
          <p:cNvPr id="8" name="TextBox 8"/>
          <p:cNvSpPr txBox="1"/>
          <p:nvPr/>
        </p:nvSpPr>
        <p:spPr>
          <a:xfrm>
            <a:off x="2217246" y="7266475"/>
            <a:ext cx="10486856" cy="601058"/>
          </a:xfrm>
          <a:prstGeom prst="rect">
            <a:avLst/>
          </a:prstGeom>
        </p:spPr>
        <p:txBody>
          <a:bodyPr lIns="0" tIns="0" rIns="0" bIns="0" rtlCol="0" anchor="t">
            <a:spAutoFit/>
          </a:bodyPr>
          <a:lstStyle/>
          <a:p>
            <a:pPr algn="l">
              <a:lnSpc>
                <a:spcPts val="4320"/>
              </a:lnSpc>
            </a:pPr>
            <a:r>
              <a:rPr lang="en-US" sz="3600">
                <a:solidFill>
                  <a:srgbClr val="FFFFFF"/>
                </a:solidFill>
                <a:latin typeface="Montserrat"/>
              </a:rPr>
              <a:t>mohamedfakhreeddine2019@gmail.com</a:t>
            </a:r>
          </a:p>
        </p:txBody>
      </p:sp>
      <p:sp>
        <p:nvSpPr>
          <p:cNvPr id="9" name="TextBox 9"/>
          <p:cNvSpPr txBox="1"/>
          <p:nvPr/>
        </p:nvSpPr>
        <p:spPr>
          <a:xfrm>
            <a:off x="2217246" y="8163212"/>
            <a:ext cx="9061131" cy="601058"/>
          </a:xfrm>
          <a:prstGeom prst="rect">
            <a:avLst/>
          </a:prstGeom>
        </p:spPr>
        <p:txBody>
          <a:bodyPr lIns="0" tIns="0" rIns="0" bIns="0" rtlCol="0" anchor="t">
            <a:spAutoFit/>
          </a:bodyPr>
          <a:lstStyle/>
          <a:p>
            <a:pPr algn="l">
              <a:lnSpc>
                <a:spcPts val="4320"/>
              </a:lnSpc>
            </a:pPr>
            <a:r>
              <a:rPr lang="en-US" sz="3600">
                <a:solidFill>
                  <a:srgbClr val="FFFFFF"/>
                </a:solidFill>
                <a:latin typeface="Montserrat"/>
              </a:rPr>
              <a:t>Mohamed Amine Fakhre-Eddine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fr-FR"/>
          </a:p>
        </p:txBody>
      </p:sp>
      <p:sp>
        <p:nvSpPr>
          <p:cNvPr id="3" name="TextBox 3"/>
          <p:cNvSpPr txBox="1"/>
          <p:nvPr/>
        </p:nvSpPr>
        <p:spPr>
          <a:xfrm>
            <a:off x="4312147" y="4548187"/>
            <a:ext cx="9663706" cy="1200150"/>
          </a:xfrm>
          <a:prstGeom prst="rect">
            <a:avLst/>
          </a:prstGeom>
        </p:spPr>
        <p:txBody>
          <a:bodyPr lIns="0" tIns="0" rIns="0" bIns="0" rtlCol="0" anchor="t">
            <a:spAutoFit/>
          </a:bodyPr>
          <a:lstStyle/>
          <a:p>
            <a:pPr algn="ctr">
              <a:lnSpc>
                <a:spcPts val="9599"/>
              </a:lnSpc>
            </a:pPr>
            <a:r>
              <a:rPr lang="en-US" sz="7999" dirty="0">
                <a:solidFill>
                  <a:srgbClr val="FFFFFF"/>
                </a:solidFill>
                <a:latin typeface="Montserrat"/>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3351" y="5401159"/>
            <a:ext cx="4467670" cy="1587320"/>
            <a:chOff x="0" y="0"/>
            <a:chExt cx="5956893" cy="2116427"/>
          </a:xfrm>
        </p:grpSpPr>
        <p:sp>
          <p:nvSpPr>
            <p:cNvPr id="3" name="TextBox 3"/>
            <p:cNvSpPr txBox="1"/>
            <p:nvPr/>
          </p:nvSpPr>
          <p:spPr>
            <a:xfrm>
              <a:off x="1149540" y="149528"/>
              <a:ext cx="3657813" cy="18840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Gestion du budget Marketing</a:t>
              </a:r>
            </a:p>
          </p:txBody>
        </p:sp>
        <p:grpSp>
          <p:nvGrpSpPr>
            <p:cNvPr id="4" name="Group 4"/>
            <p:cNvGrpSpPr/>
            <p:nvPr/>
          </p:nvGrpSpPr>
          <p:grpSpPr>
            <a:xfrm>
              <a:off x="0" y="0"/>
              <a:ext cx="5956893" cy="2116427"/>
              <a:chOff x="0" y="0"/>
              <a:chExt cx="1176670" cy="418060"/>
            </a:xfrm>
          </p:grpSpPr>
          <p:sp>
            <p:nvSpPr>
              <p:cNvPr id="5" name="Freeform 5"/>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dirty="0"/>
              </a:p>
            </p:txBody>
          </p:sp>
          <p:sp>
            <p:nvSpPr>
              <p:cNvPr id="6" name="TextBox 6"/>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grpSp>
      <p:grpSp>
        <p:nvGrpSpPr>
          <p:cNvPr id="7" name="Group 7"/>
          <p:cNvGrpSpPr/>
          <p:nvPr/>
        </p:nvGrpSpPr>
        <p:grpSpPr>
          <a:xfrm>
            <a:off x="6910165" y="1028700"/>
            <a:ext cx="4467670" cy="1587320"/>
            <a:chOff x="0" y="0"/>
            <a:chExt cx="5956893" cy="2116427"/>
          </a:xfrm>
        </p:grpSpPr>
        <p:sp>
          <p:nvSpPr>
            <p:cNvPr id="8" name="TextBox 8"/>
            <p:cNvSpPr txBox="1"/>
            <p:nvPr/>
          </p:nvSpPr>
          <p:spPr>
            <a:xfrm>
              <a:off x="919725" y="149528"/>
              <a:ext cx="4117444" cy="18840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Mesure et Analyse de la Performance</a:t>
              </a:r>
            </a:p>
          </p:txBody>
        </p:sp>
        <p:grpSp>
          <p:nvGrpSpPr>
            <p:cNvPr id="9" name="Group 9"/>
            <p:cNvGrpSpPr/>
            <p:nvPr/>
          </p:nvGrpSpPr>
          <p:grpSpPr>
            <a:xfrm>
              <a:off x="0" y="0"/>
              <a:ext cx="5956893" cy="2116427"/>
              <a:chOff x="0" y="0"/>
              <a:chExt cx="1176670" cy="418060"/>
            </a:xfrm>
          </p:grpSpPr>
          <p:sp>
            <p:nvSpPr>
              <p:cNvPr id="10" name="Freeform 10"/>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dirty="0"/>
              </a:p>
            </p:txBody>
          </p:sp>
          <p:sp>
            <p:nvSpPr>
              <p:cNvPr id="11" name="TextBox 11"/>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grpSp>
      <p:grpSp>
        <p:nvGrpSpPr>
          <p:cNvPr id="12" name="Group 12"/>
          <p:cNvGrpSpPr/>
          <p:nvPr/>
        </p:nvGrpSpPr>
        <p:grpSpPr>
          <a:xfrm>
            <a:off x="2171286" y="3128039"/>
            <a:ext cx="4467670" cy="1587320"/>
            <a:chOff x="0" y="0"/>
            <a:chExt cx="5956893" cy="2116427"/>
          </a:xfrm>
        </p:grpSpPr>
        <p:sp>
          <p:nvSpPr>
            <p:cNvPr id="13" name="TextBox 13"/>
            <p:cNvSpPr txBox="1"/>
            <p:nvPr/>
          </p:nvSpPr>
          <p:spPr>
            <a:xfrm>
              <a:off x="473917" y="421562"/>
              <a:ext cx="5009059" cy="1320927"/>
            </a:xfrm>
            <a:prstGeom prst="rect">
              <a:avLst/>
            </a:prstGeom>
          </p:spPr>
          <p:txBody>
            <a:bodyPr lIns="0" tIns="0" rIns="0" bIns="0" rtlCol="0" anchor="t">
              <a:spAutoFit/>
            </a:bodyPr>
            <a:lstStyle/>
            <a:p>
              <a:pPr algn="ctr">
                <a:lnSpc>
                  <a:spcPts val="3888"/>
                </a:lnSpc>
                <a:spcBef>
                  <a:spcPct val="0"/>
                </a:spcBef>
              </a:pPr>
              <a:r>
                <a:rPr lang="en-US" sz="3600">
                  <a:solidFill>
                    <a:srgbClr val="000000"/>
                  </a:solidFill>
                  <a:latin typeface="Montserrat"/>
                </a:rPr>
                <a:t>Relations publiques (RP)</a:t>
              </a:r>
            </a:p>
          </p:txBody>
        </p:sp>
        <p:grpSp>
          <p:nvGrpSpPr>
            <p:cNvPr id="14" name="Group 14"/>
            <p:cNvGrpSpPr/>
            <p:nvPr/>
          </p:nvGrpSpPr>
          <p:grpSpPr>
            <a:xfrm>
              <a:off x="0" y="0"/>
              <a:ext cx="5956893" cy="2116427"/>
              <a:chOff x="0" y="0"/>
              <a:chExt cx="1176670" cy="418060"/>
            </a:xfrm>
          </p:grpSpPr>
          <p:sp>
            <p:nvSpPr>
              <p:cNvPr id="15" name="Freeform 15"/>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6" name="TextBox 16"/>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grpSp>
      <p:grpSp>
        <p:nvGrpSpPr>
          <p:cNvPr id="17" name="Group 17"/>
          <p:cNvGrpSpPr/>
          <p:nvPr/>
        </p:nvGrpSpPr>
        <p:grpSpPr>
          <a:xfrm>
            <a:off x="11647119" y="3128039"/>
            <a:ext cx="4467670" cy="1587320"/>
            <a:chOff x="0" y="0"/>
            <a:chExt cx="5956893" cy="2116427"/>
          </a:xfrm>
        </p:grpSpPr>
        <p:sp>
          <p:nvSpPr>
            <p:cNvPr id="18" name="TextBox 18"/>
            <p:cNvSpPr txBox="1"/>
            <p:nvPr/>
          </p:nvSpPr>
          <p:spPr>
            <a:xfrm>
              <a:off x="1084544" y="421562"/>
              <a:ext cx="3787806" cy="1320927"/>
            </a:xfrm>
            <a:prstGeom prst="rect">
              <a:avLst/>
            </a:prstGeom>
          </p:spPr>
          <p:txBody>
            <a:bodyPr lIns="0" tIns="0" rIns="0" bIns="0" rtlCol="0" anchor="t">
              <a:spAutoFit/>
            </a:bodyPr>
            <a:lstStyle/>
            <a:p>
              <a:pPr algn="ctr">
                <a:lnSpc>
                  <a:spcPts val="3888"/>
                </a:lnSpc>
                <a:spcBef>
                  <a:spcPct val="0"/>
                </a:spcBef>
              </a:pPr>
              <a:r>
                <a:rPr lang="en-US" sz="3600">
                  <a:solidFill>
                    <a:srgbClr val="000000"/>
                  </a:solidFill>
                  <a:latin typeface="Montserrat"/>
                </a:rPr>
                <a:t>Outils et techniques</a:t>
              </a:r>
            </a:p>
          </p:txBody>
        </p:sp>
        <p:grpSp>
          <p:nvGrpSpPr>
            <p:cNvPr id="19" name="Group 19"/>
            <p:cNvGrpSpPr/>
            <p:nvPr/>
          </p:nvGrpSpPr>
          <p:grpSpPr>
            <a:xfrm>
              <a:off x="0" y="0"/>
              <a:ext cx="5956893" cy="2116427"/>
              <a:chOff x="0" y="0"/>
              <a:chExt cx="1176670" cy="418060"/>
            </a:xfrm>
          </p:grpSpPr>
          <p:sp>
            <p:nvSpPr>
              <p:cNvPr id="20" name="Freeform 20"/>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21" name="TextBox 21"/>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grpSp>
      <p:grpSp>
        <p:nvGrpSpPr>
          <p:cNvPr id="22" name="Group 22"/>
          <p:cNvGrpSpPr/>
          <p:nvPr/>
        </p:nvGrpSpPr>
        <p:grpSpPr>
          <a:xfrm>
            <a:off x="3497186" y="7670980"/>
            <a:ext cx="4467670" cy="1587320"/>
            <a:chOff x="0" y="0"/>
            <a:chExt cx="5956893" cy="2116427"/>
          </a:xfrm>
        </p:grpSpPr>
        <p:sp>
          <p:nvSpPr>
            <p:cNvPr id="23" name="TextBox 23"/>
            <p:cNvSpPr txBox="1"/>
            <p:nvPr/>
          </p:nvSpPr>
          <p:spPr>
            <a:xfrm>
              <a:off x="1240718" y="759128"/>
              <a:ext cx="3475457" cy="6648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Marketing</a:t>
              </a:r>
            </a:p>
          </p:txBody>
        </p:sp>
        <p:grpSp>
          <p:nvGrpSpPr>
            <p:cNvPr id="24" name="Group 24"/>
            <p:cNvGrpSpPr/>
            <p:nvPr/>
          </p:nvGrpSpPr>
          <p:grpSpPr>
            <a:xfrm>
              <a:off x="0" y="0"/>
              <a:ext cx="5956893" cy="2116427"/>
              <a:chOff x="0" y="0"/>
              <a:chExt cx="1176670" cy="418060"/>
            </a:xfrm>
          </p:grpSpPr>
          <p:sp>
            <p:nvSpPr>
              <p:cNvPr id="25" name="Freeform 25"/>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26" name="TextBox 26"/>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grpSp>
      <p:grpSp>
        <p:nvGrpSpPr>
          <p:cNvPr id="27" name="Group 27"/>
          <p:cNvGrpSpPr/>
          <p:nvPr/>
        </p:nvGrpSpPr>
        <p:grpSpPr>
          <a:xfrm>
            <a:off x="10323144" y="7670980"/>
            <a:ext cx="4467670" cy="1587320"/>
            <a:chOff x="0" y="0"/>
            <a:chExt cx="5956893" cy="2116427"/>
          </a:xfrm>
        </p:grpSpPr>
        <p:sp>
          <p:nvSpPr>
            <p:cNvPr id="28" name="TextBox 28"/>
            <p:cNvSpPr txBox="1"/>
            <p:nvPr/>
          </p:nvSpPr>
          <p:spPr>
            <a:xfrm>
              <a:off x="1558139" y="759128"/>
              <a:ext cx="2840615" cy="6648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Publicité</a:t>
              </a:r>
            </a:p>
          </p:txBody>
        </p:sp>
        <p:grpSp>
          <p:nvGrpSpPr>
            <p:cNvPr id="29" name="Group 29"/>
            <p:cNvGrpSpPr/>
            <p:nvPr/>
          </p:nvGrpSpPr>
          <p:grpSpPr>
            <a:xfrm>
              <a:off x="0" y="0"/>
              <a:ext cx="5956893" cy="2116427"/>
              <a:chOff x="0" y="0"/>
              <a:chExt cx="1176670" cy="418060"/>
            </a:xfrm>
          </p:grpSpPr>
          <p:sp>
            <p:nvSpPr>
              <p:cNvPr id="30" name="Freeform 30"/>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31" name="TextBox 31"/>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grpSp>
      <p:sp>
        <p:nvSpPr>
          <p:cNvPr id="32" name="Freeform 32"/>
          <p:cNvSpPr/>
          <p:nvPr/>
        </p:nvSpPr>
        <p:spPr>
          <a:xfrm>
            <a:off x="7964856" y="3964356"/>
            <a:ext cx="2358288" cy="2358288"/>
          </a:xfrm>
          <a:custGeom>
            <a:avLst/>
            <a:gdLst/>
            <a:ahLst/>
            <a:cxnLst/>
            <a:rect l="l" t="t" r="r" b="b"/>
            <a:pathLst>
              <a:path w="2358288" h="2358288">
                <a:moveTo>
                  <a:pt x="0" y="0"/>
                </a:moveTo>
                <a:lnTo>
                  <a:pt x="2358288" y="0"/>
                </a:lnTo>
                <a:lnTo>
                  <a:pt x="2358288" y="2358288"/>
                </a:lnTo>
                <a:lnTo>
                  <a:pt x="0" y="2358288"/>
                </a:lnTo>
                <a:lnTo>
                  <a:pt x="0" y="0"/>
                </a:lnTo>
                <a:close/>
              </a:path>
            </a:pathLst>
          </a:custGeom>
          <a:blipFill>
            <a:blip r:embed="rId3"/>
            <a:stretch>
              <a:fillRect/>
            </a:stretch>
          </a:blipFill>
        </p:spPr>
        <p:txBody>
          <a:bodyPr/>
          <a:lstStyle/>
          <a:p>
            <a:endParaRPr lang="fr-FR"/>
          </a:p>
        </p:txBody>
      </p:sp>
      <p:grpSp>
        <p:nvGrpSpPr>
          <p:cNvPr id="33" name="Group 33"/>
          <p:cNvGrpSpPr/>
          <p:nvPr/>
        </p:nvGrpSpPr>
        <p:grpSpPr>
          <a:xfrm>
            <a:off x="12556979" y="5401159"/>
            <a:ext cx="4467670" cy="1587320"/>
            <a:chOff x="0" y="0"/>
            <a:chExt cx="5956893" cy="2116427"/>
          </a:xfrm>
        </p:grpSpPr>
        <p:grpSp>
          <p:nvGrpSpPr>
            <p:cNvPr id="34" name="Group 34"/>
            <p:cNvGrpSpPr/>
            <p:nvPr/>
          </p:nvGrpSpPr>
          <p:grpSpPr>
            <a:xfrm>
              <a:off x="0" y="0"/>
              <a:ext cx="5956893" cy="2116427"/>
              <a:chOff x="0" y="0"/>
              <a:chExt cx="1176670" cy="418060"/>
            </a:xfrm>
          </p:grpSpPr>
          <p:sp>
            <p:nvSpPr>
              <p:cNvPr id="35" name="Freeform 35"/>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36" name="TextBox 36"/>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421592" y="149528"/>
              <a:ext cx="5113710" cy="18840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Gestion des Canaux de Communication</a:t>
              </a:r>
            </a:p>
          </p:txBody>
        </p:sp>
      </p:grpSp>
      <p:sp>
        <p:nvSpPr>
          <p:cNvPr id="38" name="Freeform 38"/>
          <p:cNvSpPr/>
          <p:nvPr/>
        </p:nvSpPr>
        <p:spPr>
          <a:xfrm>
            <a:off x="0" y="10149408"/>
            <a:ext cx="18310860" cy="137592"/>
          </a:xfrm>
          <a:custGeom>
            <a:avLst/>
            <a:gdLst/>
            <a:ahLst/>
            <a:cxnLst/>
            <a:rect l="l" t="t" r="r" b="b"/>
            <a:pathLst>
              <a:path w="18310860" h="137592">
                <a:moveTo>
                  <a:pt x="0" y="0"/>
                </a:moveTo>
                <a:lnTo>
                  <a:pt x="18310860" y="0"/>
                </a:lnTo>
                <a:lnTo>
                  <a:pt x="18310860" y="137592"/>
                </a:lnTo>
                <a:lnTo>
                  <a:pt x="0" y="137592"/>
                </a:lnTo>
                <a:lnTo>
                  <a:pt x="0" y="0"/>
                </a:lnTo>
                <a:close/>
              </a:path>
            </a:pathLst>
          </a:custGeom>
          <a:blipFill>
            <a:blip r:embed="rId4"/>
            <a:stretch>
              <a:fillRect t="-1" r="-176" b="-29347"/>
            </a:stretch>
          </a:blipFill>
        </p:spPr>
        <p:txBody>
          <a:bodyPr/>
          <a:lstStyle/>
          <a:p>
            <a:endParaRPr lang="fr-FR"/>
          </a:p>
        </p:txBody>
      </p:sp>
      <p:sp>
        <p:nvSpPr>
          <p:cNvPr id="39" name="TextBox 39">
            <a:extLst>
              <a:ext uri="{FF2B5EF4-FFF2-40B4-BE49-F238E27FC236}">
                <a16:creationId xmlns:a16="http://schemas.microsoft.com/office/drawing/2014/main" id="{668DC10D-B053-4F14-E2A2-B8313128E071}"/>
              </a:ext>
            </a:extLst>
          </p:cNvPr>
          <p:cNvSpPr txBox="1"/>
          <p:nvPr/>
        </p:nvSpPr>
        <p:spPr>
          <a:xfrm>
            <a:off x="7664035" y="6360744"/>
            <a:ext cx="2982790" cy="718145"/>
          </a:xfrm>
          <a:prstGeom prst="rect">
            <a:avLst/>
          </a:prstGeom>
        </p:spPr>
        <p:txBody>
          <a:bodyPr lIns="0" tIns="0" rIns="0" bIns="0" rtlCol="0" anchor="t">
            <a:spAutoFit/>
          </a:bodyPr>
          <a:lstStyle/>
          <a:p>
            <a:pPr algn="ctr">
              <a:lnSpc>
                <a:spcPts val="2793"/>
              </a:lnSpc>
            </a:pPr>
            <a:r>
              <a:rPr lang="en-US" sz="2586" dirty="0">
                <a:solidFill>
                  <a:srgbClr val="000000"/>
                </a:solidFill>
                <a:latin typeface="Montserrat"/>
              </a:rPr>
              <a:t>Marketing </a:t>
            </a:r>
            <a:r>
              <a:rPr lang="en-US" sz="2586" dirty="0">
                <a:solidFill>
                  <a:srgbClr val="000000"/>
                </a:solidFill>
                <a:latin typeface="Montserrat Bold Italics"/>
              </a:rPr>
              <a:t>et</a:t>
            </a:r>
          </a:p>
          <a:p>
            <a:pPr algn="ctr">
              <a:lnSpc>
                <a:spcPts val="2793"/>
              </a:lnSpc>
            </a:pPr>
            <a:r>
              <a:rPr lang="en-US" sz="2586" dirty="0" err="1">
                <a:solidFill>
                  <a:srgbClr val="000000"/>
                </a:solidFill>
                <a:latin typeface="Montserrat"/>
              </a:rPr>
              <a:t>Publicité</a:t>
            </a:r>
            <a:endParaRPr lang="en-US" sz="2586" dirty="0">
              <a:solidFill>
                <a:srgbClr val="000000"/>
              </a:solidFill>
              <a:latin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2518" y="3830500"/>
            <a:ext cx="4904796" cy="2626000"/>
            <a:chOff x="0" y="0"/>
            <a:chExt cx="6539728" cy="3501334"/>
          </a:xfrm>
        </p:grpSpPr>
        <p:grpSp>
          <p:nvGrpSpPr>
            <p:cNvPr id="3" name="Group 3"/>
            <p:cNvGrpSpPr/>
            <p:nvPr/>
          </p:nvGrpSpPr>
          <p:grpSpPr>
            <a:xfrm>
              <a:off x="0" y="0"/>
              <a:ext cx="6539728" cy="3501334"/>
              <a:chOff x="0" y="0"/>
              <a:chExt cx="1291798" cy="691621"/>
            </a:xfrm>
          </p:grpSpPr>
          <p:sp>
            <p:nvSpPr>
              <p:cNvPr id="4" name="Freeform 4"/>
              <p:cNvSpPr/>
              <p:nvPr/>
            </p:nvSpPr>
            <p:spPr>
              <a:xfrm>
                <a:off x="0" y="0"/>
                <a:ext cx="1291798" cy="691621"/>
              </a:xfrm>
              <a:custGeom>
                <a:avLst/>
                <a:gdLst/>
                <a:ahLst/>
                <a:cxnLst/>
                <a:rect l="l" t="t" r="r" b="b"/>
                <a:pathLst>
                  <a:path w="1291798" h="691621">
                    <a:moveTo>
                      <a:pt x="0" y="0"/>
                    </a:moveTo>
                    <a:lnTo>
                      <a:pt x="1291798" y="0"/>
                    </a:lnTo>
                    <a:lnTo>
                      <a:pt x="1291798" y="691621"/>
                    </a:lnTo>
                    <a:lnTo>
                      <a:pt x="0" y="691621"/>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5" name="TextBox 5"/>
              <p:cNvSpPr txBox="1"/>
              <p:nvPr/>
            </p:nvSpPr>
            <p:spPr>
              <a:xfrm>
                <a:off x="0" y="-47625"/>
                <a:ext cx="1291798" cy="73924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30565" y="1099505"/>
              <a:ext cx="5931313" cy="1130300"/>
            </a:xfrm>
            <a:prstGeom prst="rect">
              <a:avLst/>
            </a:prstGeom>
          </p:spPr>
          <p:txBody>
            <a:bodyPr lIns="0" tIns="0" rIns="0" bIns="0" rtlCol="0" anchor="t">
              <a:spAutoFit/>
            </a:bodyPr>
            <a:lstStyle/>
            <a:p>
              <a:pPr algn="ctr">
                <a:lnSpc>
                  <a:spcPts val="6720"/>
                </a:lnSpc>
              </a:pPr>
              <a:r>
                <a:rPr lang="en-US" sz="5600" dirty="0">
                  <a:solidFill>
                    <a:srgbClr val="000000"/>
                  </a:solidFill>
                  <a:latin typeface="Montserrat Bold Italics"/>
                </a:rPr>
                <a:t>Marketing</a:t>
              </a:r>
            </a:p>
          </p:txBody>
        </p:sp>
      </p:grpSp>
      <p:sp>
        <p:nvSpPr>
          <p:cNvPr id="7" name="AutoShape 7"/>
          <p:cNvSpPr/>
          <p:nvPr/>
        </p:nvSpPr>
        <p:spPr>
          <a:xfrm>
            <a:off x="12128317" y="5117091"/>
            <a:ext cx="645666" cy="0"/>
          </a:xfrm>
          <a:prstGeom prst="line">
            <a:avLst/>
          </a:prstGeom>
          <a:ln w="38100" cap="flat">
            <a:solidFill>
              <a:srgbClr val="000000"/>
            </a:solidFill>
            <a:prstDash val="solid"/>
            <a:headEnd type="none" w="sm" len="sm"/>
            <a:tailEnd type="none" w="sm" len="sm"/>
          </a:ln>
        </p:spPr>
        <p:txBody>
          <a:bodyPr/>
          <a:lstStyle/>
          <a:p>
            <a:endParaRPr lang="fr-FR"/>
          </a:p>
        </p:txBody>
      </p:sp>
      <p:sp>
        <p:nvSpPr>
          <p:cNvPr id="8" name="AutoShape 8"/>
          <p:cNvSpPr/>
          <p:nvPr/>
        </p:nvSpPr>
        <p:spPr>
          <a:xfrm>
            <a:off x="5514017" y="5098041"/>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9" name="Group 9"/>
          <p:cNvGrpSpPr/>
          <p:nvPr/>
        </p:nvGrpSpPr>
        <p:grpSpPr>
          <a:xfrm>
            <a:off x="512947" y="4323431"/>
            <a:ext cx="4467670" cy="1587320"/>
            <a:chOff x="0" y="0"/>
            <a:chExt cx="5956893" cy="2116427"/>
          </a:xfrm>
        </p:grpSpPr>
        <p:sp>
          <p:nvSpPr>
            <p:cNvPr id="10" name="TextBox 10"/>
            <p:cNvSpPr txBox="1"/>
            <p:nvPr/>
          </p:nvSpPr>
          <p:spPr>
            <a:xfrm>
              <a:off x="1240718" y="454328"/>
              <a:ext cx="3475457" cy="12744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Strategie marketing</a:t>
              </a:r>
            </a:p>
          </p:txBody>
        </p:sp>
        <p:grpSp>
          <p:nvGrpSpPr>
            <p:cNvPr id="11" name="Group 11"/>
            <p:cNvGrpSpPr/>
            <p:nvPr/>
          </p:nvGrpSpPr>
          <p:grpSpPr>
            <a:xfrm>
              <a:off x="0" y="0"/>
              <a:ext cx="5956893" cy="2116427"/>
              <a:chOff x="0" y="0"/>
              <a:chExt cx="1176670" cy="418060"/>
            </a:xfrm>
          </p:grpSpPr>
          <p:sp>
            <p:nvSpPr>
              <p:cNvPr id="12" name="Freeform 12"/>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3" name="TextBox 13"/>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grpSp>
      <p:grpSp>
        <p:nvGrpSpPr>
          <p:cNvPr id="14" name="Group 14"/>
          <p:cNvGrpSpPr/>
          <p:nvPr/>
        </p:nvGrpSpPr>
        <p:grpSpPr>
          <a:xfrm>
            <a:off x="13307383" y="4349840"/>
            <a:ext cx="4467670" cy="1587320"/>
            <a:chOff x="0" y="0"/>
            <a:chExt cx="5956893" cy="2116427"/>
          </a:xfrm>
        </p:grpSpPr>
        <p:sp>
          <p:nvSpPr>
            <p:cNvPr id="15" name="TextBox 15"/>
            <p:cNvSpPr txBox="1"/>
            <p:nvPr/>
          </p:nvSpPr>
          <p:spPr>
            <a:xfrm>
              <a:off x="1240718" y="454328"/>
              <a:ext cx="3475457" cy="12744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Marketing digital</a:t>
              </a:r>
            </a:p>
          </p:txBody>
        </p:sp>
        <p:grpSp>
          <p:nvGrpSpPr>
            <p:cNvPr id="16" name="Group 16"/>
            <p:cNvGrpSpPr/>
            <p:nvPr/>
          </p:nvGrpSpPr>
          <p:grpSpPr>
            <a:xfrm>
              <a:off x="0" y="0"/>
              <a:ext cx="5956893" cy="2116427"/>
              <a:chOff x="0" y="0"/>
              <a:chExt cx="1176670" cy="418060"/>
            </a:xfrm>
          </p:grpSpPr>
          <p:sp>
            <p:nvSpPr>
              <p:cNvPr id="17" name="Freeform 17"/>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8" name="TextBox 18"/>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grpSp>
      <p:sp>
        <p:nvSpPr>
          <p:cNvPr id="19" name="Freeform 19"/>
          <p:cNvSpPr/>
          <p:nvPr/>
        </p:nvSpPr>
        <p:spPr>
          <a:xfrm>
            <a:off x="0" y="10149408"/>
            <a:ext cx="18310860" cy="137592"/>
          </a:xfrm>
          <a:custGeom>
            <a:avLst/>
            <a:gdLst/>
            <a:ahLst/>
            <a:cxnLst/>
            <a:rect l="l" t="t" r="r" b="b"/>
            <a:pathLst>
              <a:path w="18310860" h="137592">
                <a:moveTo>
                  <a:pt x="0" y="0"/>
                </a:moveTo>
                <a:lnTo>
                  <a:pt x="18310860" y="0"/>
                </a:lnTo>
                <a:lnTo>
                  <a:pt x="18310860" y="137592"/>
                </a:lnTo>
                <a:lnTo>
                  <a:pt x="0" y="137592"/>
                </a:lnTo>
                <a:lnTo>
                  <a:pt x="0" y="0"/>
                </a:lnTo>
                <a:close/>
              </a:path>
            </a:pathLst>
          </a:custGeom>
          <a:blipFill>
            <a:blip r:embed="rId3"/>
            <a:stretch>
              <a:fillRect t="-1" r="-176" b="-29347"/>
            </a:stretch>
          </a:blipFill>
        </p:spPr>
        <p:txBody>
          <a:bodyP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81959" y="722346"/>
            <a:ext cx="6522879" cy="2626000"/>
            <a:chOff x="0" y="0"/>
            <a:chExt cx="1717960" cy="691621"/>
          </a:xfrm>
        </p:grpSpPr>
        <p:sp>
          <p:nvSpPr>
            <p:cNvPr id="3" name="Freeform 3"/>
            <p:cNvSpPr/>
            <p:nvPr/>
          </p:nvSpPr>
          <p:spPr>
            <a:xfrm>
              <a:off x="0" y="0"/>
              <a:ext cx="1717960" cy="691621"/>
            </a:xfrm>
            <a:custGeom>
              <a:avLst/>
              <a:gdLst/>
              <a:ahLst/>
              <a:cxnLst/>
              <a:rect l="l" t="t" r="r" b="b"/>
              <a:pathLst>
                <a:path w="1717960" h="691621">
                  <a:moveTo>
                    <a:pt x="0" y="0"/>
                  </a:moveTo>
                  <a:lnTo>
                    <a:pt x="1717960" y="0"/>
                  </a:lnTo>
                  <a:lnTo>
                    <a:pt x="1717960" y="691621"/>
                  </a:lnTo>
                  <a:lnTo>
                    <a:pt x="0" y="691621"/>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4" name="TextBox 4"/>
            <p:cNvSpPr txBox="1"/>
            <p:nvPr/>
          </p:nvSpPr>
          <p:spPr>
            <a:xfrm>
              <a:off x="0" y="-47625"/>
              <a:ext cx="1717960" cy="73924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288138" y="763759"/>
            <a:ext cx="5710523" cy="2543175"/>
          </a:xfrm>
          <a:prstGeom prst="rect">
            <a:avLst/>
          </a:prstGeom>
        </p:spPr>
        <p:txBody>
          <a:bodyPr lIns="0" tIns="0" rIns="0" bIns="0" rtlCol="0" anchor="t">
            <a:spAutoFit/>
          </a:bodyPr>
          <a:lstStyle/>
          <a:p>
            <a:pPr algn="ctr">
              <a:lnSpc>
                <a:spcPts val="6720"/>
              </a:lnSpc>
            </a:pPr>
            <a:r>
              <a:rPr lang="en-US" sz="5600" dirty="0" err="1">
                <a:solidFill>
                  <a:srgbClr val="000000"/>
                </a:solidFill>
                <a:latin typeface="Montserrat Bold Italics"/>
              </a:rPr>
              <a:t>Mesure</a:t>
            </a:r>
            <a:r>
              <a:rPr lang="en-US" sz="5600" dirty="0">
                <a:solidFill>
                  <a:srgbClr val="000000"/>
                </a:solidFill>
                <a:latin typeface="Montserrat Bold Italics"/>
              </a:rPr>
              <a:t> et </a:t>
            </a:r>
            <a:r>
              <a:rPr lang="en-US" sz="5600" dirty="0" err="1">
                <a:solidFill>
                  <a:srgbClr val="000000"/>
                </a:solidFill>
                <a:latin typeface="Montserrat Bold Italics"/>
              </a:rPr>
              <a:t>Analyse</a:t>
            </a:r>
            <a:r>
              <a:rPr lang="en-US" sz="5600" dirty="0">
                <a:solidFill>
                  <a:srgbClr val="000000"/>
                </a:solidFill>
                <a:latin typeface="Montserrat Bold Italics"/>
              </a:rPr>
              <a:t> de la Performance</a:t>
            </a:r>
          </a:p>
        </p:txBody>
      </p:sp>
      <p:sp>
        <p:nvSpPr>
          <p:cNvPr id="6" name="AutoShape 6"/>
          <p:cNvSpPr/>
          <p:nvPr/>
        </p:nvSpPr>
        <p:spPr>
          <a:xfrm>
            <a:off x="8970921" y="1495096"/>
            <a:ext cx="645666" cy="0"/>
          </a:xfrm>
          <a:prstGeom prst="line">
            <a:avLst/>
          </a:prstGeom>
          <a:ln w="38100" cap="flat">
            <a:solidFill>
              <a:srgbClr val="000000"/>
            </a:solidFill>
            <a:prstDash val="solid"/>
            <a:headEnd type="none" w="sm" len="sm"/>
            <a:tailEnd type="none" w="sm" len="sm"/>
          </a:ln>
        </p:spPr>
        <p:txBody>
          <a:bodyPr/>
          <a:lstStyle/>
          <a:p>
            <a:endParaRPr lang="fr-FR"/>
          </a:p>
        </p:txBody>
      </p:sp>
      <p:sp>
        <p:nvSpPr>
          <p:cNvPr id="7" name="AutoShape 7"/>
          <p:cNvSpPr/>
          <p:nvPr/>
        </p:nvSpPr>
        <p:spPr>
          <a:xfrm>
            <a:off x="8385832" y="3895677"/>
            <a:ext cx="19050" cy="4873603"/>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8" name="Group 8"/>
          <p:cNvGrpSpPr/>
          <p:nvPr/>
        </p:nvGrpSpPr>
        <p:grpSpPr>
          <a:xfrm>
            <a:off x="10140462" y="724060"/>
            <a:ext cx="5972400" cy="1587320"/>
            <a:chOff x="0" y="0"/>
            <a:chExt cx="7963200" cy="2116427"/>
          </a:xfrm>
        </p:grpSpPr>
        <p:grpSp>
          <p:nvGrpSpPr>
            <p:cNvPr id="9" name="Group 9"/>
            <p:cNvGrpSpPr/>
            <p:nvPr/>
          </p:nvGrpSpPr>
          <p:grpSpPr>
            <a:xfrm>
              <a:off x="0" y="0"/>
              <a:ext cx="7963200" cy="2116427"/>
              <a:chOff x="0" y="0"/>
              <a:chExt cx="1572978" cy="418060"/>
            </a:xfrm>
          </p:grpSpPr>
          <p:sp>
            <p:nvSpPr>
              <p:cNvPr id="10" name="Freeform 10"/>
              <p:cNvSpPr/>
              <p:nvPr/>
            </p:nvSpPr>
            <p:spPr>
              <a:xfrm>
                <a:off x="0" y="0"/>
                <a:ext cx="1572978" cy="418060"/>
              </a:xfrm>
              <a:custGeom>
                <a:avLst/>
                <a:gdLst/>
                <a:ahLst/>
                <a:cxnLst/>
                <a:rect l="l" t="t" r="r" b="b"/>
                <a:pathLst>
                  <a:path w="1572978" h="418060">
                    <a:moveTo>
                      <a:pt x="0" y="0"/>
                    </a:moveTo>
                    <a:lnTo>
                      <a:pt x="1572978" y="0"/>
                    </a:lnTo>
                    <a:lnTo>
                      <a:pt x="1572978"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1" name="TextBox 11"/>
              <p:cNvSpPr txBox="1"/>
              <p:nvPr/>
            </p:nvSpPr>
            <p:spPr>
              <a:xfrm>
                <a:off x="0" y="-47625"/>
                <a:ext cx="1572978" cy="46568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368711" y="449563"/>
              <a:ext cx="7246847" cy="1274445"/>
            </a:xfrm>
            <a:prstGeom prst="rect">
              <a:avLst/>
            </a:prstGeom>
          </p:spPr>
          <p:txBody>
            <a:bodyPr lIns="0" tIns="0" rIns="0" bIns="0" rtlCol="0" anchor="t">
              <a:spAutoFit/>
            </a:bodyPr>
            <a:lstStyle/>
            <a:p>
              <a:pPr algn="ctr">
                <a:lnSpc>
                  <a:spcPts val="3600"/>
                </a:lnSpc>
              </a:pPr>
              <a:r>
                <a:rPr lang="en-US" sz="3600" dirty="0" err="1">
                  <a:solidFill>
                    <a:srgbClr val="000000"/>
                  </a:solidFill>
                  <a:latin typeface="Montserrat"/>
                </a:rPr>
                <a:t>évaluer</a:t>
              </a:r>
              <a:r>
                <a:rPr lang="en-US" sz="3600" dirty="0">
                  <a:solidFill>
                    <a:srgbClr val="000000"/>
                  </a:solidFill>
                  <a:latin typeface="Montserrat"/>
                </a:rPr>
                <a:t> </a:t>
              </a:r>
              <a:r>
                <a:rPr lang="en-US" sz="3600" dirty="0" err="1">
                  <a:solidFill>
                    <a:srgbClr val="000000"/>
                  </a:solidFill>
                  <a:latin typeface="Montserrat"/>
                </a:rPr>
                <a:t>l'efficacité</a:t>
              </a:r>
              <a:r>
                <a:rPr lang="en-US" sz="3600" dirty="0">
                  <a:solidFill>
                    <a:srgbClr val="000000"/>
                  </a:solidFill>
                  <a:latin typeface="Montserrat"/>
                </a:rPr>
                <a:t> des </a:t>
              </a:r>
              <a:r>
                <a:rPr lang="en-US" sz="3600" dirty="0" err="1">
                  <a:solidFill>
                    <a:srgbClr val="000000"/>
                  </a:solidFill>
                  <a:latin typeface="Montserrat"/>
                </a:rPr>
                <a:t>campagnes</a:t>
              </a:r>
              <a:r>
                <a:rPr lang="en-US" sz="3600" dirty="0">
                  <a:solidFill>
                    <a:srgbClr val="000000"/>
                  </a:solidFill>
                  <a:latin typeface="Montserrat"/>
                </a:rPr>
                <a:t>.</a:t>
              </a:r>
            </a:p>
          </p:txBody>
        </p:sp>
      </p:grpSp>
      <p:sp>
        <p:nvSpPr>
          <p:cNvPr id="13" name="Freeform 13"/>
          <p:cNvSpPr/>
          <p:nvPr/>
        </p:nvSpPr>
        <p:spPr>
          <a:xfrm>
            <a:off x="0" y="10149408"/>
            <a:ext cx="18310860" cy="137592"/>
          </a:xfrm>
          <a:custGeom>
            <a:avLst/>
            <a:gdLst/>
            <a:ahLst/>
            <a:cxnLst/>
            <a:rect l="l" t="t" r="r" b="b"/>
            <a:pathLst>
              <a:path w="18310860" h="137592">
                <a:moveTo>
                  <a:pt x="0" y="0"/>
                </a:moveTo>
                <a:lnTo>
                  <a:pt x="18310860" y="0"/>
                </a:lnTo>
                <a:lnTo>
                  <a:pt x="18310860" y="137592"/>
                </a:lnTo>
                <a:lnTo>
                  <a:pt x="0" y="137592"/>
                </a:lnTo>
                <a:lnTo>
                  <a:pt x="0" y="0"/>
                </a:lnTo>
                <a:close/>
              </a:path>
            </a:pathLst>
          </a:custGeom>
          <a:blipFill>
            <a:blip r:embed="rId3"/>
            <a:stretch>
              <a:fillRect t="-1" r="-176" b="-29347"/>
            </a:stretch>
          </a:blipFill>
        </p:spPr>
        <p:txBody>
          <a:bodyPr/>
          <a:lstStyle/>
          <a:p>
            <a:endParaRPr lang="fr-FR"/>
          </a:p>
        </p:txBody>
      </p:sp>
      <p:sp>
        <p:nvSpPr>
          <p:cNvPr id="14" name="AutoShape 14"/>
          <p:cNvSpPr/>
          <p:nvPr/>
        </p:nvSpPr>
        <p:spPr>
          <a:xfrm>
            <a:off x="8970921" y="3914665"/>
            <a:ext cx="645666" cy="0"/>
          </a:xfrm>
          <a:prstGeom prst="line">
            <a:avLst/>
          </a:prstGeom>
          <a:ln w="38100" cap="flat">
            <a:solidFill>
              <a:srgbClr val="000000"/>
            </a:solidFill>
            <a:prstDash val="solid"/>
            <a:headEnd type="none" w="sm" len="sm"/>
            <a:tailEnd type="none" w="sm" len="sm"/>
          </a:ln>
        </p:spPr>
        <p:txBody>
          <a:bodyPr/>
          <a:lstStyle/>
          <a:p>
            <a:endParaRPr lang="fr-FR"/>
          </a:p>
        </p:txBody>
      </p:sp>
      <p:sp>
        <p:nvSpPr>
          <p:cNvPr id="15" name="AutoShape 15"/>
          <p:cNvSpPr/>
          <p:nvPr/>
        </p:nvSpPr>
        <p:spPr>
          <a:xfrm>
            <a:off x="8970921" y="6330661"/>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16" name="Group 16"/>
          <p:cNvGrpSpPr/>
          <p:nvPr/>
        </p:nvGrpSpPr>
        <p:grpSpPr>
          <a:xfrm>
            <a:off x="10159512" y="5556050"/>
            <a:ext cx="5972400" cy="1587320"/>
            <a:chOff x="0" y="0"/>
            <a:chExt cx="7963200" cy="2116427"/>
          </a:xfrm>
        </p:grpSpPr>
        <p:grpSp>
          <p:nvGrpSpPr>
            <p:cNvPr id="17" name="Group 17"/>
            <p:cNvGrpSpPr/>
            <p:nvPr/>
          </p:nvGrpSpPr>
          <p:grpSpPr>
            <a:xfrm>
              <a:off x="0" y="0"/>
              <a:ext cx="7963200" cy="2116427"/>
              <a:chOff x="0" y="0"/>
              <a:chExt cx="1572978" cy="418060"/>
            </a:xfrm>
          </p:grpSpPr>
          <p:sp>
            <p:nvSpPr>
              <p:cNvPr id="18" name="Freeform 18"/>
              <p:cNvSpPr/>
              <p:nvPr/>
            </p:nvSpPr>
            <p:spPr>
              <a:xfrm>
                <a:off x="0" y="0"/>
                <a:ext cx="1572978" cy="418060"/>
              </a:xfrm>
              <a:custGeom>
                <a:avLst/>
                <a:gdLst/>
                <a:ahLst/>
                <a:cxnLst/>
                <a:rect l="l" t="t" r="r" b="b"/>
                <a:pathLst>
                  <a:path w="1572978" h="418060">
                    <a:moveTo>
                      <a:pt x="0" y="0"/>
                    </a:moveTo>
                    <a:lnTo>
                      <a:pt x="1572978" y="0"/>
                    </a:lnTo>
                    <a:lnTo>
                      <a:pt x="1572978"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9" name="TextBox 19"/>
              <p:cNvSpPr txBox="1"/>
              <p:nvPr/>
            </p:nvSpPr>
            <p:spPr>
              <a:xfrm>
                <a:off x="0" y="-47625"/>
                <a:ext cx="1572978" cy="46568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269569" y="460375"/>
              <a:ext cx="7373262" cy="1274445"/>
            </a:xfrm>
            <a:prstGeom prst="rect">
              <a:avLst/>
            </a:prstGeom>
          </p:spPr>
          <p:txBody>
            <a:bodyPr lIns="0" tIns="0" rIns="0" bIns="0" rtlCol="0" anchor="t">
              <a:spAutoFit/>
            </a:bodyPr>
            <a:lstStyle/>
            <a:p>
              <a:pPr algn="ctr">
                <a:lnSpc>
                  <a:spcPts val="3600"/>
                </a:lnSpc>
              </a:pPr>
              <a:r>
                <a:rPr lang="en-US" sz="3600" dirty="0" err="1">
                  <a:solidFill>
                    <a:srgbClr val="000000"/>
                  </a:solidFill>
                  <a:latin typeface="Montserrat"/>
                </a:rPr>
                <a:t>Optimisation</a:t>
              </a:r>
              <a:r>
                <a:rPr lang="en-US" sz="3600" dirty="0">
                  <a:solidFill>
                    <a:srgbClr val="000000"/>
                  </a:solidFill>
                  <a:latin typeface="Montserrat"/>
                </a:rPr>
                <a:t> des </a:t>
              </a:r>
              <a:r>
                <a:rPr lang="en-US" sz="3600" dirty="0" err="1">
                  <a:solidFill>
                    <a:srgbClr val="000000"/>
                  </a:solidFill>
                  <a:latin typeface="Montserrat"/>
                </a:rPr>
                <a:t>Campagnes</a:t>
              </a:r>
              <a:endParaRPr lang="en-US" sz="3600" dirty="0">
                <a:solidFill>
                  <a:srgbClr val="000000"/>
                </a:solidFill>
                <a:latin typeface="Montserrat"/>
              </a:endParaRPr>
            </a:p>
          </p:txBody>
        </p:sp>
      </p:grpSp>
      <p:grpSp>
        <p:nvGrpSpPr>
          <p:cNvPr id="21" name="Group 21"/>
          <p:cNvGrpSpPr/>
          <p:nvPr/>
        </p:nvGrpSpPr>
        <p:grpSpPr>
          <a:xfrm>
            <a:off x="10140462" y="7975620"/>
            <a:ext cx="5972400" cy="1587320"/>
            <a:chOff x="0" y="0"/>
            <a:chExt cx="7963200" cy="2116427"/>
          </a:xfrm>
        </p:grpSpPr>
        <p:grpSp>
          <p:nvGrpSpPr>
            <p:cNvPr id="22" name="Group 22"/>
            <p:cNvGrpSpPr/>
            <p:nvPr/>
          </p:nvGrpSpPr>
          <p:grpSpPr>
            <a:xfrm>
              <a:off x="0" y="0"/>
              <a:ext cx="7963200" cy="2116427"/>
              <a:chOff x="0" y="0"/>
              <a:chExt cx="1572978" cy="418060"/>
            </a:xfrm>
          </p:grpSpPr>
          <p:sp>
            <p:nvSpPr>
              <p:cNvPr id="23" name="Freeform 23"/>
              <p:cNvSpPr/>
              <p:nvPr/>
            </p:nvSpPr>
            <p:spPr>
              <a:xfrm>
                <a:off x="0" y="0"/>
                <a:ext cx="1572978" cy="418060"/>
              </a:xfrm>
              <a:custGeom>
                <a:avLst/>
                <a:gdLst/>
                <a:ahLst/>
                <a:cxnLst/>
                <a:rect l="l" t="t" r="r" b="b"/>
                <a:pathLst>
                  <a:path w="1572978" h="418060">
                    <a:moveTo>
                      <a:pt x="0" y="0"/>
                    </a:moveTo>
                    <a:lnTo>
                      <a:pt x="1572978" y="0"/>
                    </a:lnTo>
                    <a:lnTo>
                      <a:pt x="1572978"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24" name="TextBox 24"/>
              <p:cNvSpPr txBox="1"/>
              <p:nvPr/>
            </p:nvSpPr>
            <p:spPr>
              <a:xfrm>
                <a:off x="0" y="-47625"/>
                <a:ext cx="1572978" cy="465685"/>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347642" y="455610"/>
              <a:ext cx="7267916" cy="1274445"/>
            </a:xfrm>
            <a:prstGeom prst="rect">
              <a:avLst/>
            </a:prstGeom>
          </p:spPr>
          <p:txBody>
            <a:bodyPr lIns="0" tIns="0" rIns="0" bIns="0" rtlCol="0" anchor="t">
              <a:spAutoFit/>
            </a:bodyPr>
            <a:lstStyle/>
            <a:p>
              <a:pPr algn="ctr">
                <a:lnSpc>
                  <a:spcPts val="3600"/>
                </a:lnSpc>
              </a:pPr>
              <a:r>
                <a:rPr lang="en-US" sz="3600" dirty="0">
                  <a:solidFill>
                    <a:srgbClr val="000000"/>
                  </a:solidFill>
                  <a:latin typeface="Montserrat"/>
                </a:rPr>
                <a:t>Retour sur </a:t>
              </a:r>
              <a:r>
                <a:rPr lang="en-US" sz="3600" dirty="0" err="1">
                  <a:solidFill>
                    <a:srgbClr val="000000"/>
                  </a:solidFill>
                  <a:latin typeface="Montserrat"/>
                </a:rPr>
                <a:t>investissement</a:t>
              </a:r>
              <a:r>
                <a:rPr lang="en-US" sz="3600" dirty="0">
                  <a:solidFill>
                    <a:srgbClr val="000000"/>
                  </a:solidFill>
                  <a:latin typeface="Montserrat"/>
                </a:rPr>
                <a:t> (ROI)</a:t>
              </a:r>
            </a:p>
          </p:txBody>
        </p:sp>
      </p:grpSp>
      <p:sp>
        <p:nvSpPr>
          <p:cNvPr id="26" name="AutoShape 26"/>
          <p:cNvSpPr/>
          <p:nvPr/>
        </p:nvSpPr>
        <p:spPr>
          <a:xfrm>
            <a:off x="8970921" y="8750230"/>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27" name="Group 27"/>
          <p:cNvGrpSpPr/>
          <p:nvPr/>
        </p:nvGrpSpPr>
        <p:grpSpPr>
          <a:xfrm>
            <a:off x="10140462" y="3140055"/>
            <a:ext cx="5972400" cy="1587320"/>
            <a:chOff x="0" y="0"/>
            <a:chExt cx="7963200" cy="2116427"/>
          </a:xfrm>
        </p:grpSpPr>
        <p:grpSp>
          <p:nvGrpSpPr>
            <p:cNvPr id="28" name="Group 28"/>
            <p:cNvGrpSpPr/>
            <p:nvPr/>
          </p:nvGrpSpPr>
          <p:grpSpPr>
            <a:xfrm>
              <a:off x="0" y="0"/>
              <a:ext cx="7963200" cy="2116427"/>
              <a:chOff x="0" y="0"/>
              <a:chExt cx="1572978" cy="418060"/>
            </a:xfrm>
          </p:grpSpPr>
          <p:sp>
            <p:nvSpPr>
              <p:cNvPr id="29" name="Freeform 29"/>
              <p:cNvSpPr/>
              <p:nvPr/>
            </p:nvSpPr>
            <p:spPr>
              <a:xfrm>
                <a:off x="0" y="0"/>
                <a:ext cx="1572978" cy="418060"/>
              </a:xfrm>
              <a:custGeom>
                <a:avLst/>
                <a:gdLst/>
                <a:ahLst/>
                <a:cxnLst/>
                <a:rect l="l" t="t" r="r" b="b"/>
                <a:pathLst>
                  <a:path w="1572978" h="418060">
                    <a:moveTo>
                      <a:pt x="0" y="0"/>
                    </a:moveTo>
                    <a:lnTo>
                      <a:pt x="1572978" y="0"/>
                    </a:lnTo>
                    <a:lnTo>
                      <a:pt x="1572978"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30" name="TextBox 30"/>
              <p:cNvSpPr txBox="1"/>
              <p:nvPr/>
            </p:nvSpPr>
            <p:spPr>
              <a:xfrm>
                <a:off x="0" y="-47625"/>
                <a:ext cx="1572978" cy="465685"/>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368711" y="454328"/>
              <a:ext cx="7246847" cy="1274445"/>
            </a:xfrm>
            <a:prstGeom prst="rect">
              <a:avLst/>
            </a:prstGeom>
          </p:spPr>
          <p:txBody>
            <a:bodyPr lIns="0" tIns="0" rIns="0" bIns="0" rtlCol="0" anchor="t">
              <a:spAutoFit/>
            </a:bodyPr>
            <a:lstStyle/>
            <a:p>
              <a:pPr algn="ctr">
                <a:lnSpc>
                  <a:spcPts val="3600"/>
                </a:lnSpc>
              </a:pPr>
              <a:r>
                <a:rPr lang="en-US" sz="3600" dirty="0" err="1">
                  <a:solidFill>
                    <a:srgbClr val="000000"/>
                  </a:solidFill>
                  <a:latin typeface="Montserrat"/>
                </a:rPr>
                <a:t>Réajustement</a:t>
              </a:r>
              <a:r>
                <a:rPr lang="en-US" sz="3600" dirty="0">
                  <a:solidFill>
                    <a:srgbClr val="000000"/>
                  </a:solidFill>
                  <a:latin typeface="Montserrat"/>
                </a:rPr>
                <a:t> des </a:t>
              </a:r>
              <a:r>
                <a:rPr lang="en-US" sz="3600" dirty="0" err="1">
                  <a:solidFill>
                    <a:srgbClr val="000000"/>
                  </a:solidFill>
                  <a:latin typeface="Montserrat"/>
                </a:rPr>
                <a:t>Stratégies</a:t>
              </a:r>
              <a:endParaRPr lang="en-US" sz="3600" dirty="0">
                <a:solidFill>
                  <a:srgbClr val="000000"/>
                </a:solidFill>
                <a:latin typeface="Montserra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2518" y="3830500"/>
            <a:ext cx="4904796" cy="2626000"/>
            <a:chOff x="0" y="0"/>
            <a:chExt cx="1291798" cy="691621"/>
          </a:xfrm>
        </p:grpSpPr>
        <p:sp>
          <p:nvSpPr>
            <p:cNvPr id="3" name="Freeform 3"/>
            <p:cNvSpPr/>
            <p:nvPr/>
          </p:nvSpPr>
          <p:spPr>
            <a:xfrm>
              <a:off x="0" y="0"/>
              <a:ext cx="1291798" cy="691621"/>
            </a:xfrm>
            <a:custGeom>
              <a:avLst/>
              <a:gdLst/>
              <a:ahLst/>
              <a:cxnLst/>
              <a:rect l="l" t="t" r="r" b="b"/>
              <a:pathLst>
                <a:path w="1291798" h="691621">
                  <a:moveTo>
                    <a:pt x="0" y="0"/>
                  </a:moveTo>
                  <a:lnTo>
                    <a:pt x="1291798" y="0"/>
                  </a:lnTo>
                  <a:lnTo>
                    <a:pt x="1291798" y="691621"/>
                  </a:lnTo>
                  <a:lnTo>
                    <a:pt x="0" y="691621"/>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4" name="TextBox 4"/>
            <p:cNvSpPr txBox="1"/>
            <p:nvPr/>
          </p:nvSpPr>
          <p:spPr>
            <a:xfrm>
              <a:off x="0" y="-47625"/>
              <a:ext cx="1291798" cy="73924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6931188" y="3871912"/>
            <a:ext cx="4448485" cy="2543175"/>
          </a:xfrm>
          <a:prstGeom prst="rect">
            <a:avLst/>
          </a:prstGeom>
        </p:spPr>
        <p:txBody>
          <a:bodyPr lIns="0" tIns="0" rIns="0" bIns="0" rtlCol="0" anchor="t">
            <a:spAutoFit/>
          </a:bodyPr>
          <a:lstStyle/>
          <a:p>
            <a:pPr algn="ctr">
              <a:lnSpc>
                <a:spcPts val="6720"/>
              </a:lnSpc>
            </a:pPr>
            <a:r>
              <a:rPr lang="en-US" sz="5600" dirty="0">
                <a:solidFill>
                  <a:srgbClr val="000000"/>
                </a:solidFill>
                <a:latin typeface="Montserrat Bold Italics"/>
              </a:rPr>
              <a:t>Gestion du budget Marketing</a:t>
            </a:r>
          </a:p>
        </p:txBody>
      </p:sp>
      <p:sp>
        <p:nvSpPr>
          <p:cNvPr id="6" name="AutoShape 6"/>
          <p:cNvSpPr/>
          <p:nvPr/>
        </p:nvSpPr>
        <p:spPr>
          <a:xfrm>
            <a:off x="9086850" y="6987696"/>
            <a:ext cx="0" cy="645666"/>
          </a:xfrm>
          <a:prstGeom prst="line">
            <a:avLst/>
          </a:prstGeom>
          <a:ln w="38100" cap="flat">
            <a:solidFill>
              <a:srgbClr val="000000"/>
            </a:solidFill>
            <a:prstDash val="solid"/>
            <a:headEnd type="none" w="sm" len="sm"/>
            <a:tailEnd type="none" w="sm" len="sm"/>
          </a:ln>
        </p:spPr>
        <p:txBody>
          <a:bodyPr/>
          <a:lstStyle/>
          <a:p>
            <a:endParaRPr lang="fr-FR"/>
          </a:p>
        </p:txBody>
      </p:sp>
      <p:sp>
        <p:nvSpPr>
          <p:cNvPr id="7" name="AutoShape 7"/>
          <p:cNvSpPr/>
          <p:nvPr/>
        </p:nvSpPr>
        <p:spPr>
          <a:xfrm>
            <a:off x="9124950" y="2651037"/>
            <a:ext cx="0" cy="645666"/>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8" name="Group 8"/>
          <p:cNvGrpSpPr/>
          <p:nvPr/>
        </p:nvGrpSpPr>
        <p:grpSpPr>
          <a:xfrm>
            <a:off x="6872065" y="530316"/>
            <a:ext cx="4467670" cy="1587320"/>
            <a:chOff x="0" y="0"/>
            <a:chExt cx="1176670" cy="418060"/>
          </a:xfrm>
        </p:grpSpPr>
        <p:sp>
          <p:nvSpPr>
            <p:cNvPr id="9" name="Freeform 9"/>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0" name="TextBox 10"/>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7134271" y="659132"/>
            <a:ext cx="3981359" cy="1396365"/>
          </a:xfrm>
          <a:prstGeom prst="rect">
            <a:avLst/>
          </a:prstGeom>
        </p:spPr>
        <p:txBody>
          <a:bodyPr lIns="0" tIns="0" rIns="0" bIns="0" rtlCol="0" anchor="t">
            <a:spAutoFit/>
          </a:bodyPr>
          <a:lstStyle/>
          <a:p>
            <a:pPr algn="ctr">
              <a:lnSpc>
                <a:spcPts val="3600"/>
              </a:lnSpc>
            </a:pPr>
            <a:r>
              <a:rPr lang="en-US" sz="3600" dirty="0" err="1">
                <a:solidFill>
                  <a:srgbClr val="000000"/>
                </a:solidFill>
                <a:latin typeface="Montserrat"/>
              </a:rPr>
              <a:t>optimisation</a:t>
            </a:r>
            <a:r>
              <a:rPr lang="en-US" sz="3600" dirty="0">
                <a:solidFill>
                  <a:srgbClr val="000000"/>
                </a:solidFill>
                <a:latin typeface="Montserrat"/>
              </a:rPr>
              <a:t> des </a:t>
            </a:r>
            <a:r>
              <a:rPr lang="en-US" sz="3600" dirty="0" err="1">
                <a:solidFill>
                  <a:srgbClr val="000000"/>
                </a:solidFill>
                <a:latin typeface="Montserrat"/>
              </a:rPr>
              <a:t>ressources</a:t>
            </a:r>
            <a:r>
              <a:rPr lang="en-US" sz="3600" dirty="0">
                <a:solidFill>
                  <a:srgbClr val="000000"/>
                </a:solidFill>
                <a:latin typeface="Montserrat"/>
              </a:rPr>
              <a:t> </a:t>
            </a:r>
            <a:r>
              <a:rPr lang="en-US" sz="3600" dirty="0" err="1">
                <a:solidFill>
                  <a:srgbClr val="000000"/>
                </a:solidFill>
                <a:latin typeface="Montserrat"/>
              </a:rPr>
              <a:t>financières</a:t>
            </a:r>
            <a:endParaRPr lang="en-US" sz="3600" dirty="0">
              <a:solidFill>
                <a:srgbClr val="000000"/>
              </a:solidFill>
              <a:latin typeface="Montserrat"/>
            </a:endParaRPr>
          </a:p>
        </p:txBody>
      </p:sp>
      <p:grpSp>
        <p:nvGrpSpPr>
          <p:cNvPr id="12" name="Group 12"/>
          <p:cNvGrpSpPr/>
          <p:nvPr/>
        </p:nvGrpSpPr>
        <p:grpSpPr>
          <a:xfrm>
            <a:off x="5773463" y="8166762"/>
            <a:ext cx="6588675" cy="1587320"/>
            <a:chOff x="0" y="0"/>
            <a:chExt cx="1735289" cy="418060"/>
          </a:xfrm>
        </p:grpSpPr>
        <p:sp>
          <p:nvSpPr>
            <p:cNvPr id="13" name="Freeform 13"/>
            <p:cNvSpPr/>
            <p:nvPr/>
          </p:nvSpPr>
          <p:spPr>
            <a:xfrm>
              <a:off x="0" y="0"/>
              <a:ext cx="1735289" cy="418060"/>
            </a:xfrm>
            <a:custGeom>
              <a:avLst/>
              <a:gdLst/>
              <a:ahLst/>
              <a:cxnLst/>
              <a:rect l="l" t="t" r="r" b="b"/>
              <a:pathLst>
                <a:path w="1735289" h="418060">
                  <a:moveTo>
                    <a:pt x="0" y="0"/>
                  </a:moveTo>
                  <a:lnTo>
                    <a:pt x="1735289" y="0"/>
                  </a:lnTo>
                  <a:lnTo>
                    <a:pt x="1735289"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4" name="TextBox 14"/>
            <p:cNvSpPr txBox="1"/>
            <p:nvPr/>
          </p:nvSpPr>
          <p:spPr>
            <a:xfrm>
              <a:off x="0" y="-47625"/>
              <a:ext cx="1735289" cy="46568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5773463" y="8295577"/>
            <a:ext cx="6588675" cy="1396365"/>
          </a:xfrm>
          <a:prstGeom prst="rect">
            <a:avLst/>
          </a:prstGeom>
        </p:spPr>
        <p:txBody>
          <a:bodyPr lIns="0" tIns="0" rIns="0" bIns="0" rtlCol="0" anchor="t">
            <a:spAutoFit/>
          </a:bodyPr>
          <a:lstStyle/>
          <a:p>
            <a:pPr algn="ctr">
              <a:lnSpc>
                <a:spcPts val="3600"/>
              </a:lnSpc>
            </a:pPr>
            <a:r>
              <a:rPr lang="en-US" sz="3600" dirty="0" err="1">
                <a:solidFill>
                  <a:srgbClr val="000000"/>
                </a:solidFill>
                <a:latin typeface="Montserrat"/>
              </a:rPr>
              <a:t>Suivi</a:t>
            </a:r>
            <a:r>
              <a:rPr lang="en-US" sz="3600" dirty="0">
                <a:solidFill>
                  <a:srgbClr val="000000"/>
                </a:solidFill>
                <a:latin typeface="Montserrat"/>
              </a:rPr>
              <a:t> des </a:t>
            </a:r>
            <a:r>
              <a:rPr lang="en-US" sz="3600" dirty="0" err="1">
                <a:solidFill>
                  <a:srgbClr val="000000"/>
                </a:solidFill>
                <a:latin typeface="Montserrat"/>
              </a:rPr>
              <a:t>dépenses</a:t>
            </a:r>
            <a:r>
              <a:rPr lang="en-US" sz="3600" dirty="0">
                <a:solidFill>
                  <a:srgbClr val="000000"/>
                </a:solidFill>
                <a:latin typeface="Montserrat"/>
              </a:rPr>
              <a:t> et </a:t>
            </a:r>
            <a:r>
              <a:rPr lang="en-US" sz="3600" dirty="0" err="1">
                <a:solidFill>
                  <a:srgbClr val="000000"/>
                </a:solidFill>
                <a:latin typeface="Montserrat"/>
              </a:rPr>
              <a:t>ajustement</a:t>
            </a:r>
            <a:r>
              <a:rPr lang="en-US" sz="3600" dirty="0">
                <a:solidFill>
                  <a:srgbClr val="000000"/>
                </a:solidFill>
                <a:latin typeface="Montserrat"/>
              </a:rPr>
              <a:t> du budget </a:t>
            </a:r>
            <a:r>
              <a:rPr lang="en-US" sz="3600" dirty="0" err="1">
                <a:solidFill>
                  <a:srgbClr val="000000"/>
                </a:solidFill>
                <a:latin typeface="Montserrat"/>
              </a:rPr>
              <a:t>en</a:t>
            </a:r>
            <a:r>
              <a:rPr lang="en-US" sz="3600" dirty="0">
                <a:solidFill>
                  <a:srgbClr val="000000"/>
                </a:solidFill>
                <a:latin typeface="Montserrat"/>
              </a:rPr>
              <a:t> </a:t>
            </a:r>
            <a:r>
              <a:rPr lang="en-US" sz="3600" dirty="0" err="1">
                <a:solidFill>
                  <a:srgbClr val="000000"/>
                </a:solidFill>
                <a:latin typeface="Montserrat"/>
              </a:rPr>
              <a:t>fonction</a:t>
            </a:r>
            <a:r>
              <a:rPr lang="en-US" sz="3600" dirty="0">
                <a:solidFill>
                  <a:srgbClr val="000000"/>
                </a:solidFill>
                <a:latin typeface="Montserrat"/>
              </a:rPr>
              <a:t> des performances</a:t>
            </a:r>
          </a:p>
        </p:txBody>
      </p:sp>
      <p:sp>
        <p:nvSpPr>
          <p:cNvPr id="16" name="Freeform 16"/>
          <p:cNvSpPr/>
          <p:nvPr/>
        </p:nvSpPr>
        <p:spPr>
          <a:xfrm>
            <a:off x="0" y="10149408"/>
            <a:ext cx="18310860" cy="137592"/>
          </a:xfrm>
          <a:custGeom>
            <a:avLst/>
            <a:gdLst/>
            <a:ahLst/>
            <a:cxnLst/>
            <a:rect l="l" t="t" r="r" b="b"/>
            <a:pathLst>
              <a:path w="18310860" h="137592">
                <a:moveTo>
                  <a:pt x="0" y="0"/>
                </a:moveTo>
                <a:lnTo>
                  <a:pt x="18310860" y="0"/>
                </a:lnTo>
                <a:lnTo>
                  <a:pt x="18310860" y="137592"/>
                </a:lnTo>
                <a:lnTo>
                  <a:pt x="0" y="137592"/>
                </a:lnTo>
                <a:lnTo>
                  <a:pt x="0" y="0"/>
                </a:lnTo>
                <a:close/>
              </a:path>
            </a:pathLst>
          </a:custGeom>
          <a:blipFill>
            <a:blip r:embed="rId3"/>
            <a:stretch>
              <a:fillRect t="-1" r="-176" b="-29347"/>
            </a:stretch>
          </a:blipFill>
        </p:spPr>
        <p:txBody>
          <a:bodyPr/>
          <a:lstStyle/>
          <a:p>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81959" y="722346"/>
            <a:ext cx="6522879" cy="2626000"/>
            <a:chOff x="0" y="0"/>
            <a:chExt cx="1717960" cy="691621"/>
          </a:xfrm>
        </p:grpSpPr>
        <p:sp>
          <p:nvSpPr>
            <p:cNvPr id="3" name="Freeform 3"/>
            <p:cNvSpPr/>
            <p:nvPr/>
          </p:nvSpPr>
          <p:spPr>
            <a:xfrm>
              <a:off x="0" y="0"/>
              <a:ext cx="1717960" cy="691621"/>
            </a:xfrm>
            <a:custGeom>
              <a:avLst/>
              <a:gdLst/>
              <a:ahLst/>
              <a:cxnLst/>
              <a:rect l="l" t="t" r="r" b="b"/>
              <a:pathLst>
                <a:path w="1717960" h="691621">
                  <a:moveTo>
                    <a:pt x="0" y="0"/>
                  </a:moveTo>
                  <a:lnTo>
                    <a:pt x="1717960" y="0"/>
                  </a:lnTo>
                  <a:lnTo>
                    <a:pt x="1717960" y="691621"/>
                  </a:lnTo>
                  <a:lnTo>
                    <a:pt x="0" y="691621"/>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4" name="TextBox 4"/>
            <p:cNvSpPr txBox="1"/>
            <p:nvPr/>
          </p:nvSpPr>
          <p:spPr>
            <a:xfrm>
              <a:off x="0" y="-47625"/>
              <a:ext cx="1717960" cy="73924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035307" y="763759"/>
            <a:ext cx="6216184" cy="2577629"/>
          </a:xfrm>
          <a:prstGeom prst="rect">
            <a:avLst/>
          </a:prstGeom>
        </p:spPr>
        <p:txBody>
          <a:bodyPr lIns="0" tIns="0" rIns="0" bIns="0" rtlCol="0" anchor="t">
            <a:spAutoFit/>
          </a:bodyPr>
          <a:lstStyle/>
          <a:p>
            <a:pPr algn="ctr">
              <a:lnSpc>
                <a:spcPts val="6720"/>
              </a:lnSpc>
            </a:pPr>
            <a:r>
              <a:rPr lang="en-US" sz="5600" dirty="0">
                <a:solidFill>
                  <a:srgbClr val="000000"/>
                </a:solidFill>
                <a:latin typeface="Montserrat Bold Italics"/>
              </a:rPr>
              <a:t>Gestion des </a:t>
            </a:r>
            <a:r>
              <a:rPr lang="en-US" sz="5600" dirty="0" err="1">
                <a:solidFill>
                  <a:srgbClr val="000000"/>
                </a:solidFill>
                <a:latin typeface="Montserrat Bold Italics"/>
              </a:rPr>
              <a:t>Canaux</a:t>
            </a:r>
            <a:r>
              <a:rPr lang="en-US" sz="5600" dirty="0">
                <a:solidFill>
                  <a:srgbClr val="000000"/>
                </a:solidFill>
                <a:latin typeface="Montserrat Bold Italics"/>
              </a:rPr>
              <a:t> de Communication</a:t>
            </a:r>
          </a:p>
        </p:txBody>
      </p:sp>
      <p:sp>
        <p:nvSpPr>
          <p:cNvPr id="6" name="AutoShape 6"/>
          <p:cNvSpPr/>
          <p:nvPr/>
        </p:nvSpPr>
        <p:spPr>
          <a:xfrm>
            <a:off x="8970877" y="1496810"/>
            <a:ext cx="645666" cy="0"/>
          </a:xfrm>
          <a:prstGeom prst="line">
            <a:avLst/>
          </a:prstGeom>
          <a:ln w="38100" cap="flat">
            <a:solidFill>
              <a:srgbClr val="000000"/>
            </a:solidFill>
            <a:prstDash val="solid"/>
            <a:headEnd type="none" w="sm" len="sm"/>
            <a:tailEnd type="none" w="sm" len="sm"/>
          </a:ln>
        </p:spPr>
        <p:txBody>
          <a:bodyPr/>
          <a:lstStyle/>
          <a:p>
            <a:endParaRPr lang="fr-FR"/>
          </a:p>
        </p:txBody>
      </p:sp>
      <p:sp>
        <p:nvSpPr>
          <p:cNvPr id="7" name="AutoShape 7"/>
          <p:cNvSpPr/>
          <p:nvPr/>
        </p:nvSpPr>
        <p:spPr>
          <a:xfrm>
            <a:off x="8385788" y="3897391"/>
            <a:ext cx="19050" cy="4873603"/>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8" name="Group 8"/>
          <p:cNvGrpSpPr/>
          <p:nvPr/>
        </p:nvGrpSpPr>
        <p:grpSpPr>
          <a:xfrm>
            <a:off x="10140418" y="725774"/>
            <a:ext cx="5972400" cy="1587320"/>
            <a:chOff x="0" y="0"/>
            <a:chExt cx="7963200" cy="2116427"/>
          </a:xfrm>
        </p:grpSpPr>
        <p:grpSp>
          <p:nvGrpSpPr>
            <p:cNvPr id="9" name="Group 9"/>
            <p:cNvGrpSpPr/>
            <p:nvPr/>
          </p:nvGrpSpPr>
          <p:grpSpPr>
            <a:xfrm>
              <a:off x="0" y="0"/>
              <a:ext cx="7963200" cy="2116427"/>
              <a:chOff x="0" y="0"/>
              <a:chExt cx="1572978" cy="418060"/>
            </a:xfrm>
          </p:grpSpPr>
          <p:sp>
            <p:nvSpPr>
              <p:cNvPr id="10" name="Freeform 10"/>
              <p:cNvSpPr/>
              <p:nvPr/>
            </p:nvSpPr>
            <p:spPr>
              <a:xfrm>
                <a:off x="0" y="0"/>
                <a:ext cx="1572978" cy="418060"/>
              </a:xfrm>
              <a:custGeom>
                <a:avLst/>
                <a:gdLst/>
                <a:ahLst/>
                <a:cxnLst/>
                <a:rect l="l" t="t" r="r" b="b"/>
                <a:pathLst>
                  <a:path w="1572978" h="418060">
                    <a:moveTo>
                      <a:pt x="0" y="0"/>
                    </a:moveTo>
                    <a:lnTo>
                      <a:pt x="1572978" y="0"/>
                    </a:lnTo>
                    <a:lnTo>
                      <a:pt x="1572978"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1" name="TextBox 11"/>
              <p:cNvSpPr txBox="1"/>
              <p:nvPr/>
            </p:nvSpPr>
            <p:spPr>
              <a:xfrm>
                <a:off x="0" y="-47625"/>
                <a:ext cx="1572978" cy="46568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383577" y="728963"/>
              <a:ext cx="7246847" cy="664845"/>
            </a:xfrm>
            <a:prstGeom prst="rect">
              <a:avLst/>
            </a:prstGeom>
          </p:spPr>
          <p:txBody>
            <a:bodyPr lIns="0" tIns="0" rIns="0" bIns="0" rtlCol="0" anchor="t">
              <a:spAutoFit/>
            </a:bodyPr>
            <a:lstStyle/>
            <a:p>
              <a:pPr algn="ctr">
                <a:lnSpc>
                  <a:spcPts val="3600"/>
                </a:lnSpc>
              </a:pPr>
              <a:r>
                <a:rPr lang="en-US" sz="3600" dirty="0" err="1">
                  <a:solidFill>
                    <a:srgbClr val="000000"/>
                  </a:solidFill>
                  <a:latin typeface="Montserrat"/>
                </a:rPr>
                <a:t>Médias</a:t>
              </a:r>
              <a:r>
                <a:rPr lang="en-US" sz="3600" dirty="0">
                  <a:solidFill>
                    <a:srgbClr val="000000"/>
                  </a:solidFill>
                  <a:latin typeface="Montserrat"/>
                </a:rPr>
                <a:t> </a:t>
              </a:r>
              <a:r>
                <a:rPr lang="en-US" sz="3600" dirty="0" err="1">
                  <a:solidFill>
                    <a:srgbClr val="000000"/>
                  </a:solidFill>
                  <a:latin typeface="Montserrat"/>
                </a:rPr>
                <a:t>Sociaux</a:t>
              </a:r>
              <a:endParaRPr lang="en-US" sz="3600" dirty="0">
                <a:solidFill>
                  <a:srgbClr val="000000"/>
                </a:solidFill>
                <a:latin typeface="Montserrat"/>
              </a:endParaRPr>
            </a:p>
          </p:txBody>
        </p:sp>
      </p:grpSp>
      <p:sp>
        <p:nvSpPr>
          <p:cNvPr id="13" name="Freeform 13"/>
          <p:cNvSpPr/>
          <p:nvPr/>
        </p:nvSpPr>
        <p:spPr>
          <a:xfrm>
            <a:off x="0" y="10149408"/>
            <a:ext cx="18310860" cy="137592"/>
          </a:xfrm>
          <a:custGeom>
            <a:avLst/>
            <a:gdLst/>
            <a:ahLst/>
            <a:cxnLst/>
            <a:rect l="l" t="t" r="r" b="b"/>
            <a:pathLst>
              <a:path w="18310860" h="137592">
                <a:moveTo>
                  <a:pt x="0" y="0"/>
                </a:moveTo>
                <a:lnTo>
                  <a:pt x="18310860" y="0"/>
                </a:lnTo>
                <a:lnTo>
                  <a:pt x="18310860" y="137592"/>
                </a:lnTo>
                <a:lnTo>
                  <a:pt x="0" y="137592"/>
                </a:lnTo>
                <a:lnTo>
                  <a:pt x="0" y="0"/>
                </a:lnTo>
                <a:close/>
              </a:path>
            </a:pathLst>
          </a:custGeom>
          <a:blipFill>
            <a:blip r:embed="rId3"/>
            <a:stretch>
              <a:fillRect t="-1" r="-176" b="-29347"/>
            </a:stretch>
          </a:blipFill>
        </p:spPr>
        <p:txBody>
          <a:bodyPr/>
          <a:lstStyle/>
          <a:p>
            <a:endParaRPr lang="fr-FR"/>
          </a:p>
        </p:txBody>
      </p:sp>
      <p:sp>
        <p:nvSpPr>
          <p:cNvPr id="14" name="AutoShape 14"/>
          <p:cNvSpPr/>
          <p:nvPr/>
        </p:nvSpPr>
        <p:spPr>
          <a:xfrm>
            <a:off x="8970877" y="3916379"/>
            <a:ext cx="645666" cy="0"/>
          </a:xfrm>
          <a:prstGeom prst="line">
            <a:avLst/>
          </a:prstGeom>
          <a:ln w="38100" cap="flat">
            <a:solidFill>
              <a:srgbClr val="000000"/>
            </a:solidFill>
            <a:prstDash val="solid"/>
            <a:headEnd type="none" w="sm" len="sm"/>
            <a:tailEnd type="none" w="sm" len="sm"/>
          </a:ln>
        </p:spPr>
        <p:txBody>
          <a:bodyPr/>
          <a:lstStyle/>
          <a:p>
            <a:endParaRPr lang="fr-FR"/>
          </a:p>
        </p:txBody>
      </p:sp>
      <p:sp>
        <p:nvSpPr>
          <p:cNvPr id="15" name="AutoShape 15"/>
          <p:cNvSpPr/>
          <p:nvPr/>
        </p:nvSpPr>
        <p:spPr>
          <a:xfrm>
            <a:off x="8970877" y="6332374"/>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16" name="Group 16"/>
          <p:cNvGrpSpPr/>
          <p:nvPr/>
        </p:nvGrpSpPr>
        <p:grpSpPr>
          <a:xfrm>
            <a:off x="10159468" y="5557764"/>
            <a:ext cx="5972400" cy="1587320"/>
            <a:chOff x="0" y="0"/>
            <a:chExt cx="7963200" cy="2116427"/>
          </a:xfrm>
        </p:grpSpPr>
        <p:grpSp>
          <p:nvGrpSpPr>
            <p:cNvPr id="17" name="Group 17"/>
            <p:cNvGrpSpPr/>
            <p:nvPr/>
          </p:nvGrpSpPr>
          <p:grpSpPr>
            <a:xfrm>
              <a:off x="0" y="0"/>
              <a:ext cx="7963200" cy="2116427"/>
              <a:chOff x="0" y="0"/>
              <a:chExt cx="1572978" cy="418060"/>
            </a:xfrm>
          </p:grpSpPr>
          <p:sp>
            <p:nvSpPr>
              <p:cNvPr id="18" name="Freeform 18"/>
              <p:cNvSpPr/>
              <p:nvPr/>
            </p:nvSpPr>
            <p:spPr>
              <a:xfrm>
                <a:off x="0" y="0"/>
                <a:ext cx="1572978" cy="418060"/>
              </a:xfrm>
              <a:custGeom>
                <a:avLst/>
                <a:gdLst/>
                <a:ahLst/>
                <a:cxnLst/>
                <a:rect l="l" t="t" r="r" b="b"/>
                <a:pathLst>
                  <a:path w="1572978" h="418060">
                    <a:moveTo>
                      <a:pt x="0" y="0"/>
                    </a:moveTo>
                    <a:lnTo>
                      <a:pt x="1572978" y="0"/>
                    </a:lnTo>
                    <a:lnTo>
                      <a:pt x="1572978"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9" name="TextBox 19"/>
              <p:cNvSpPr txBox="1"/>
              <p:nvPr/>
            </p:nvSpPr>
            <p:spPr>
              <a:xfrm>
                <a:off x="0" y="-47625"/>
                <a:ext cx="1572978" cy="46568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269569" y="460375"/>
              <a:ext cx="7373262" cy="1274445"/>
            </a:xfrm>
            <a:prstGeom prst="rect">
              <a:avLst/>
            </a:prstGeom>
          </p:spPr>
          <p:txBody>
            <a:bodyPr lIns="0" tIns="0" rIns="0" bIns="0" rtlCol="0" anchor="t">
              <a:spAutoFit/>
            </a:bodyPr>
            <a:lstStyle/>
            <a:p>
              <a:pPr algn="ctr">
                <a:lnSpc>
                  <a:spcPts val="3600"/>
                </a:lnSpc>
              </a:pPr>
              <a:r>
                <a:rPr lang="en-US" sz="3600" dirty="0" err="1">
                  <a:solidFill>
                    <a:srgbClr val="000000"/>
                  </a:solidFill>
                  <a:latin typeface="Montserrat"/>
                </a:rPr>
                <a:t>Événements</a:t>
              </a:r>
              <a:r>
                <a:rPr lang="en-US" sz="3600" dirty="0">
                  <a:solidFill>
                    <a:srgbClr val="000000"/>
                  </a:solidFill>
                  <a:latin typeface="Montserrat"/>
                </a:rPr>
                <a:t> et Sponsoring</a:t>
              </a:r>
            </a:p>
          </p:txBody>
        </p:sp>
      </p:grpSp>
      <p:grpSp>
        <p:nvGrpSpPr>
          <p:cNvPr id="21" name="Group 21"/>
          <p:cNvGrpSpPr/>
          <p:nvPr/>
        </p:nvGrpSpPr>
        <p:grpSpPr>
          <a:xfrm>
            <a:off x="10140418" y="7977334"/>
            <a:ext cx="5972400" cy="1587320"/>
            <a:chOff x="0" y="0"/>
            <a:chExt cx="7963200" cy="2116427"/>
          </a:xfrm>
        </p:grpSpPr>
        <p:grpSp>
          <p:nvGrpSpPr>
            <p:cNvPr id="22" name="Group 22"/>
            <p:cNvGrpSpPr/>
            <p:nvPr/>
          </p:nvGrpSpPr>
          <p:grpSpPr>
            <a:xfrm>
              <a:off x="0" y="0"/>
              <a:ext cx="7963200" cy="2116427"/>
              <a:chOff x="0" y="0"/>
              <a:chExt cx="1572978" cy="418060"/>
            </a:xfrm>
          </p:grpSpPr>
          <p:sp>
            <p:nvSpPr>
              <p:cNvPr id="23" name="Freeform 23"/>
              <p:cNvSpPr/>
              <p:nvPr/>
            </p:nvSpPr>
            <p:spPr>
              <a:xfrm>
                <a:off x="0" y="0"/>
                <a:ext cx="1572978" cy="418060"/>
              </a:xfrm>
              <a:custGeom>
                <a:avLst/>
                <a:gdLst/>
                <a:ahLst/>
                <a:cxnLst/>
                <a:rect l="l" t="t" r="r" b="b"/>
                <a:pathLst>
                  <a:path w="1572978" h="418060">
                    <a:moveTo>
                      <a:pt x="0" y="0"/>
                    </a:moveTo>
                    <a:lnTo>
                      <a:pt x="1572978" y="0"/>
                    </a:lnTo>
                    <a:lnTo>
                      <a:pt x="1572978"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24" name="TextBox 24"/>
              <p:cNvSpPr txBox="1"/>
              <p:nvPr/>
            </p:nvSpPr>
            <p:spPr>
              <a:xfrm>
                <a:off x="0" y="-47625"/>
                <a:ext cx="1572978" cy="465685"/>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347642" y="455610"/>
              <a:ext cx="7267916" cy="1274445"/>
            </a:xfrm>
            <a:prstGeom prst="rect">
              <a:avLst/>
            </a:prstGeom>
          </p:spPr>
          <p:txBody>
            <a:bodyPr lIns="0" tIns="0" rIns="0" bIns="0" rtlCol="0" anchor="t">
              <a:spAutoFit/>
            </a:bodyPr>
            <a:lstStyle/>
            <a:p>
              <a:pPr algn="ctr">
                <a:lnSpc>
                  <a:spcPts val="3600"/>
                </a:lnSpc>
              </a:pPr>
              <a:r>
                <a:rPr lang="en-US" sz="3600" dirty="0">
                  <a:solidFill>
                    <a:srgbClr val="000000"/>
                  </a:solidFill>
                  <a:latin typeface="Montserrat"/>
                </a:rPr>
                <a:t>Gestion des Retours et </a:t>
              </a:r>
              <a:r>
                <a:rPr lang="en-US" sz="3600" dirty="0" err="1">
                  <a:solidFill>
                    <a:srgbClr val="000000"/>
                  </a:solidFill>
                  <a:latin typeface="Montserrat"/>
                </a:rPr>
                <a:t>Réclamations</a:t>
              </a:r>
              <a:endParaRPr lang="en-US" sz="3600" dirty="0">
                <a:solidFill>
                  <a:srgbClr val="000000"/>
                </a:solidFill>
                <a:latin typeface="Montserrat"/>
              </a:endParaRPr>
            </a:p>
          </p:txBody>
        </p:sp>
      </p:grpSp>
      <p:sp>
        <p:nvSpPr>
          <p:cNvPr id="26" name="AutoShape 26"/>
          <p:cNvSpPr/>
          <p:nvPr/>
        </p:nvSpPr>
        <p:spPr>
          <a:xfrm>
            <a:off x="8970877" y="8751944"/>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27" name="Group 27"/>
          <p:cNvGrpSpPr/>
          <p:nvPr/>
        </p:nvGrpSpPr>
        <p:grpSpPr>
          <a:xfrm>
            <a:off x="10140418" y="3141769"/>
            <a:ext cx="5972400" cy="1587320"/>
            <a:chOff x="0" y="0"/>
            <a:chExt cx="7963200" cy="2116427"/>
          </a:xfrm>
        </p:grpSpPr>
        <p:grpSp>
          <p:nvGrpSpPr>
            <p:cNvPr id="28" name="Group 28"/>
            <p:cNvGrpSpPr/>
            <p:nvPr/>
          </p:nvGrpSpPr>
          <p:grpSpPr>
            <a:xfrm>
              <a:off x="0" y="0"/>
              <a:ext cx="7963200" cy="2116427"/>
              <a:chOff x="0" y="0"/>
              <a:chExt cx="1572978" cy="418060"/>
            </a:xfrm>
          </p:grpSpPr>
          <p:sp>
            <p:nvSpPr>
              <p:cNvPr id="29" name="Freeform 29"/>
              <p:cNvSpPr/>
              <p:nvPr/>
            </p:nvSpPr>
            <p:spPr>
              <a:xfrm>
                <a:off x="0" y="0"/>
                <a:ext cx="1572978" cy="418060"/>
              </a:xfrm>
              <a:custGeom>
                <a:avLst/>
                <a:gdLst/>
                <a:ahLst/>
                <a:cxnLst/>
                <a:rect l="l" t="t" r="r" b="b"/>
                <a:pathLst>
                  <a:path w="1572978" h="418060">
                    <a:moveTo>
                      <a:pt x="0" y="0"/>
                    </a:moveTo>
                    <a:lnTo>
                      <a:pt x="1572978" y="0"/>
                    </a:lnTo>
                    <a:lnTo>
                      <a:pt x="1572978"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30" name="TextBox 30"/>
              <p:cNvSpPr txBox="1"/>
              <p:nvPr/>
            </p:nvSpPr>
            <p:spPr>
              <a:xfrm>
                <a:off x="0" y="-47625"/>
                <a:ext cx="1572978" cy="465685"/>
              </a:xfrm>
              <a:prstGeom prst="rect">
                <a:avLst/>
              </a:prstGeom>
            </p:spPr>
            <p:txBody>
              <a:bodyPr lIns="50800" tIns="50800" rIns="50800" bIns="50800" rtlCol="0" anchor="ctr"/>
              <a:lstStyle/>
              <a:p>
                <a:pPr algn="ctr">
                  <a:lnSpc>
                    <a:spcPts val="2659"/>
                  </a:lnSpc>
                </a:pPr>
                <a:endParaRPr/>
              </a:p>
            </p:txBody>
          </p:sp>
        </p:grpSp>
        <p:sp>
          <p:nvSpPr>
            <p:cNvPr id="31" name="TextBox 31"/>
            <p:cNvSpPr txBox="1"/>
            <p:nvPr/>
          </p:nvSpPr>
          <p:spPr>
            <a:xfrm>
              <a:off x="383577" y="759128"/>
              <a:ext cx="7246847" cy="664845"/>
            </a:xfrm>
            <a:prstGeom prst="rect">
              <a:avLst/>
            </a:prstGeom>
          </p:spPr>
          <p:txBody>
            <a:bodyPr lIns="0" tIns="0" rIns="0" bIns="0" rtlCol="0" anchor="t">
              <a:spAutoFit/>
            </a:bodyPr>
            <a:lstStyle/>
            <a:p>
              <a:pPr algn="ctr">
                <a:lnSpc>
                  <a:spcPts val="3600"/>
                </a:lnSpc>
              </a:pPr>
              <a:r>
                <a:rPr lang="en-US" sz="3600" dirty="0">
                  <a:solidFill>
                    <a:srgbClr val="000000"/>
                  </a:solidFill>
                  <a:latin typeface="Montserrat"/>
                </a:rPr>
                <a:t>Email Marketing</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2518" y="3830500"/>
            <a:ext cx="4904796" cy="2626000"/>
            <a:chOff x="0" y="0"/>
            <a:chExt cx="1291798" cy="691621"/>
          </a:xfrm>
        </p:grpSpPr>
        <p:sp>
          <p:nvSpPr>
            <p:cNvPr id="3" name="Freeform 3"/>
            <p:cNvSpPr/>
            <p:nvPr/>
          </p:nvSpPr>
          <p:spPr>
            <a:xfrm>
              <a:off x="0" y="0"/>
              <a:ext cx="1291798" cy="691621"/>
            </a:xfrm>
            <a:custGeom>
              <a:avLst/>
              <a:gdLst/>
              <a:ahLst/>
              <a:cxnLst/>
              <a:rect l="l" t="t" r="r" b="b"/>
              <a:pathLst>
                <a:path w="1291798" h="691621">
                  <a:moveTo>
                    <a:pt x="0" y="0"/>
                  </a:moveTo>
                  <a:lnTo>
                    <a:pt x="1291798" y="0"/>
                  </a:lnTo>
                  <a:lnTo>
                    <a:pt x="1291798" y="691621"/>
                  </a:lnTo>
                  <a:lnTo>
                    <a:pt x="0" y="691621"/>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4" name="TextBox 4"/>
            <p:cNvSpPr txBox="1"/>
            <p:nvPr/>
          </p:nvSpPr>
          <p:spPr>
            <a:xfrm>
              <a:off x="0" y="-47625"/>
              <a:ext cx="1291798" cy="73924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6919758" y="3871912"/>
            <a:ext cx="4448485" cy="2543175"/>
          </a:xfrm>
          <a:prstGeom prst="rect">
            <a:avLst/>
          </a:prstGeom>
        </p:spPr>
        <p:txBody>
          <a:bodyPr lIns="0" tIns="0" rIns="0" bIns="0" rtlCol="0" anchor="t">
            <a:spAutoFit/>
          </a:bodyPr>
          <a:lstStyle/>
          <a:p>
            <a:pPr algn="ctr">
              <a:lnSpc>
                <a:spcPts val="6720"/>
              </a:lnSpc>
            </a:pPr>
            <a:r>
              <a:rPr lang="en-US" sz="5600">
                <a:solidFill>
                  <a:srgbClr val="000000"/>
                </a:solidFill>
                <a:latin typeface="Montserrat Bold Italics"/>
              </a:rPr>
              <a:t>Relations publiques (RP)</a:t>
            </a:r>
          </a:p>
        </p:txBody>
      </p:sp>
      <p:sp>
        <p:nvSpPr>
          <p:cNvPr id="6" name="AutoShape 6"/>
          <p:cNvSpPr/>
          <p:nvPr/>
        </p:nvSpPr>
        <p:spPr>
          <a:xfrm>
            <a:off x="12128317" y="5117091"/>
            <a:ext cx="645666" cy="0"/>
          </a:xfrm>
          <a:prstGeom prst="line">
            <a:avLst/>
          </a:prstGeom>
          <a:ln w="38100" cap="flat">
            <a:solidFill>
              <a:srgbClr val="000000"/>
            </a:solidFill>
            <a:prstDash val="solid"/>
            <a:headEnd type="none" w="sm" len="sm"/>
            <a:tailEnd type="none" w="sm" len="sm"/>
          </a:ln>
        </p:spPr>
        <p:txBody>
          <a:bodyPr/>
          <a:lstStyle/>
          <a:p>
            <a:endParaRPr lang="fr-FR"/>
          </a:p>
        </p:txBody>
      </p:sp>
      <p:sp>
        <p:nvSpPr>
          <p:cNvPr id="7" name="AutoShape 7"/>
          <p:cNvSpPr/>
          <p:nvPr/>
        </p:nvSpPr>
        <p:spPr>
          <a:xfrm>
            <a:off x="5514017" y="5098041"/>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8" name="Group 8"/>
          <p:cNvGrpSpPr/>
          <p:nvPr/>
        </p:nvGrpSpPr>
        <p:grpSpPr>
          <a:xfrm>
            <a:off x="512947" y="4323431"/>
            <a:ext cx="4467670" cy="1587320"/>
            <a:chOff x="0" y="0"/>
            <a:chExt cx="5956893" cy="2116427"/>
          </a:xfrm>
        </p:grpSpPr>
        <p:grpSp>
          <p:nvGrpSpPr>
            <p:cNvPr id="9" name="Group 9"/>
            <p:cNvGrpSpPr/>
            <p:nvPr/>
          </p:nvGrpSpPr>
          <p:grpSpPr>
            <a:xfrm>
              <a:off x="0" y="0"/>
              <a:ext cx="5956893" cy="2116427"/>
              <a:chOff x="0" y="0"/>
              <a:chExt cx="1176670" cy="418060"/>
            </a:xfrm>
          </p:grpSpPr>
          <p:sp>
            <p:nvSpPr>
              <p:cNvPr id="10" name="Freeform 10"/>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1" name="TextBox 11"/>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68639" y="428928"/>
              <a:ext cx="5619615" cy="12744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Communication d'entreprise</a:t>
              </a:r>
            </a:p>
          </p:txBody>
        </p:sp>
      </p:grpSp>
      <p:grpSp>
        <p:nvGrpSpPr>
          <p:cNvPr id="13" name="Group 13"/>
          <p:cNvGrpSpPr/>
          <p:nvPr/>
        </p:nvGrpSpPr>
        <p:grpSpPr>
          <a:xfrm>
            <a:off x="13307383" y="4349840"/>
            <a:ext cx="4467670" cy="1587320"/>
            <a:chOff x="0" y="0"/>
            <a:chExt cx="1176670" cy="418060"/>
          </a:xfrm>
        </p:grpSpPr>
        <p:sp>
          <p:nvSpPr>
            <p:cNvPr id="14" name="Freeform 14"/>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5" name="TextBox 15"/>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3565295" y="4707255"/>
            <a:ext cx="3951845" cy="93916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Événements promotionnels</a:t>
            </a:r>
          </a:p>
        </p:txBody>
      </p:sp>
      <p:sp>
        <p:nvSpPr>
          <p:cNvPr id="17" name="Freeform 17"/>
          <p:cNvSpPr/>
          <p:nvPr/>
        </p:nvSpPr>
        <p:spPr>
          <a:xfrm>
            <a:off x="0" y="10149408"/>
            <a:ext cx="18310860" cy="137592"/>
          </a:xfrm>
          <a:custGeom>
            <a:avLst/>
            <a:gdLst/>
            <a:ahLst/>
            <a:cxnLst/>
            <a:rect l="l" t="t" r="r" b="b"/>
            <a:pathLst>
              <a:path w="18310860" h="137592">
                <a:moveTo>
                  <a:pt x="0" y="0"/>
                </a:moveTo>
                <a:lnTo>
                  <a:pt x="18310860" y="0"/>
                </a:lnTo>
                <a:lnTo>
                  <a:pt x="18310860" y="137592"/>
                </a:lnTo>
                <a:lnTo>
                  <a:pt x="0" y="137592"/>
                </a:lnTo>
                <a:lnTo>
                  <a:pt x="0" y="0"/>
                </a:lnTo>
                <a:close/>
              </a:path>
            </a:pathLst>
          </a:custGeom>
          <a:blipFill>
            <a:blip r:embed="rId3"/>
            <a:stretch>
              <a:fillRect t="-1" r="-176" b="-29347"/>
            </a:stretch>
          </a:blipFill>
        </p:spPr>
        <p:txBody>
          <a:bodyPr/>
          <a:lstStyle/>
          <a:p>
            <a:endParaRPr lang="fr-FR"/>
          </a:p>
        </p:txBody>
      </p:sp>
      <p:sp>
        <p:nvSpPr>
          <p:cNvPr id="18" name="AutoShape 18"/>
          <p:cNvSpPr/>
          <p:nvPr/>
        </p:nvSpPr>
        <p:spPr>
          <a:xfrm>
            <a:off x="9124950" y="2651037"/>
            <a:ext cx="0" cy="645666"/>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19" name="Group 19"/>
          <p:cNvGrpSpPr/>
          <p:nvPr/>
        </p:nvGrpSpPr>
        <p:grpSpPr>
          <a:xfrm>
            <a:off x="6872065" y="530316"/>
            <a:ext cx="4467670" cy="1587320"/>
            <a:chOff x="0" y="0"/>
            <a:chExt cx="5956893" cy="2116427"/>
          </a:xfrm>
        </p:grpSpPr>
        <p:grpSp>
          <p:nvGrpSpPr>
            <p:cNvPr id="20" name="Group 20"/>
            <p:cNvGrpSpPr/>
            <p:nvPr/>
          </p:nvGrpSpPr>
          <p:grpSpPr>
            <a:xfrm>
              <a:off x="0" y="0"/>
              <a:ext cx="5956893" cy="2116427"/>
              <a:chOff x="0" y="0"/>
              <a:chExt cx="1176670" cy="418060"/>
            </a:xfrm>
          </p:grpSpPr>
          <p:sp>
            <p:nvSpPr>
              <p:cNvPr id="21" name="Freeform 21"/>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22" name="TextBox 22"/>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349607" y="149528"/>
              <a:ext cx="5308479" cy="18840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Gestion de l'image de marque</a:t>
              </a:r>
            </a:p>
          </p:txBody>
        </p:sp>
      </p:grpSp>
      <p:sp>
        <p:nvSpPr>
          <p:cNvPr id="24" name="AutoShape 24"/>
          <p:cNvSpPr/>
          <p:nvPr/>
        </p:nvSpPr>
        <p:spPr>
          <a:xfrm>
            <a:off x="9124950" y="6963307"/>
            <a:ext cx="0" cy="1736883"/>
          </a:xfrm>
          <a:prstGeom prst="line">
            <a:avLst/>
          </a:prstGeom>
          <a:ln w="38100" cap="flat">
            <a:solidFill>
              <a:srgbClr val="000000"/>
            </a:solidFill>
            <a:prstDash val="solid"/>
            <a:headEnd type="none" w="sm" len="sm"/>
            <a:tailEnd type="none" w="sm" len="sm"/>
          </a:ln>
        </p:spPr>
        <p:txBody>
          <a:bodyPr/>
          <a:lstStyle/>
          <a:p>
            <a:endParaRPr lang="fr-FR"/>
          </a:p>
        </p:txBody>
      </p:sp>
      <p:sp>
        <p:nvSpPr>
          <p:cNvPr id="25" name="AutoShape 25"/>
          <p:cNvSpPr/>
          <p:nvPr/>
        </p:nvSpPr>
        <p:spPr>
          <a:xfrm>
            <a:off x="9677781" y="8673782"/>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26" name="Group 26"/>
          <p:cNvGrpSpPr/>
          <p:nvPr/>
        </p:nvGrpSpPr>
        <p:grpSpPr>
          <a:xfrm>
            <a:off x="10856847" y="7906531"/>
            <a:ext cx="4467670" cy="1587320"/>
            <a:chOff x="0" y="0"/>
            <a:chExt cx="5956893" cy="2116427"/>
          </a:xfrm>
        </p:grpSpPr>
        <p:grpSp>
          <p:nvGrpSpPr>
            <p:cNvPr id="27" name="Group 27"/>
            <p:cNvGrpSpPr/>
            <p:nvPr/>
          </p:nvGrpSpPr>
          <p:grpSpPr>
            <a:xfrm>
              <a:off x="0" y="0"/>
              <a:ext cx="5956893" cy="2116427"/>
              <a:chOff x="0" y="0"/>
              <a:chExt cx="1176670" cy="418060"/>
            </a:xfrm>
          </p:grpSpPr>
          <p:sp>
            <p:nvSpPr>
              <p:cNvPr id="28" name="Freeform 28"/>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29" name="TextBox 29"/>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539744" y="454328"/>
              <a:ext cx="4877406" cy="12744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Partenariats stratégiques</a:t>
              </a:r>
            </a:p>
          </p:txBody>
        </p:sp>
      </p:grpSp>
      <p:sp>
        <p:nvSpPr>
          <p:cNvPr id="31" name="AutoShape 31"/>
          <p:cNvSpPr/>
          <p:nvPr/>
        </p:nvSpPr>
        <p:spPr>
          <a:xfrm>
            <a:off x="7926453" y="8681141"/>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32" name="Group 32"/>
          <p:cNvGrpSpPr/>
          <p:nvPr/>
        </p:nvGrpSpPr>
        <p:grpSpPr>
          <a:xfrm>
            <a:off x="2925383" y="7906531"/>
            <a:ext cx="4467670" cy="1587320"/>
            <a:chOff x="0" y="0"/>
            <a:chExt cx="5956893" cy="2116427"/>
          </a:xfrm>
        </p:grpSpPr>
        <p:grpSp>
          <p:nvGrpSpPr>
            <p:cNvPr id="33" name="Group 33"/>
            <p:cNvGrpSpPr/>
            <p:nvPr/>
          </p:nvGrpSpPr>
          <p:grpSpPr>
            <a:xfrm>
              <a:off x="0" y="0"/>
              <a:ext cx="5956893" cy="2116427"/>
              <a:chOff x="0" y="0"/>
              <a:chExt cx="1176670" cy="418060"/>
            </a:xfrm>
          </p:grpSpPr>
          <p:sp>
            <p:nvSpPr>
              <p:cNvPr id="34" name="Freeform 34"/>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35" name="TextBox 35"/>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1240718" y="454328"/>
              <a:ext cx="3475457" cy="127444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Gestion de crise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703948" y="4943813"/>
            <a:ext cx="4904796" cy="2626000"/>
            <a:chOff x="0" y="0"/>
            <a:chExt cx="1291798" cy="691621"/>
          </a:xfrm>
        </p:grpSpPr>
        <p:sp>
          <p:nvSpPr>
            <p:cNvPr id="3" name="Freeform 3"/>
            <p:cNvSpPr/>
            <p:nvPr/>
          </p:nvSpPr>
          <p:spPr>
            <a:xfrm>
              <a:off x="0" y="0"/>
              <a:ext cx="1291798" cy="691621"/>
            </a:xfrm>
            <a:custGeom>
              <a:avLst/>
              <a:gdLst/>
              <a:ahLst/>
              <a:cxnLst/>
              <a:rect l="l" t="t" r="r" b="b"/>
              <a:pathLst>
                <a:path w="1291798" h="691621">
                  <a:moveTo>
                    <a:pt x="0" y="0"/>
                  </a:moveTo>
                  <a:lnTo>
                    <a:pt x="1291798" y="0"/>
                  </a:lnTo>
                  <a:lnTo>
                    <a:pt x="1291798" y="691621"/>
                  </a:lnTo>
                  <a:lnTo>
                    <a:pt x="0" y="691621"/>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4" name="TextBox 4"/>
            <p:cNvSpPr txBox="1"/>
            <p:nvPr/>
          </p:nvSpPr>
          <p:spPr>
            <a:xfrm>
              <a:off x="0" y="-47625"/>
              <a:ext cx="1291798" cy="739246"/>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6942618" y="5401729"/>
            <a:ext cx="4448485" cy="1695450"/>
          </a:xfrm>
          <a:prstGeom prst="rect">
            <a:avLst/>
          </a:prstGeom>
        </p:spPr>
        <p:txBody>
          <a:bodyPr lIns="0" tIns="0" rIns="0" bIns="0" rtlCol="0" anchor="t">
            <a:spAutoFit/>
          </a:bodyPr>
          <a:lstStyle/>
          <a:p>
            <a:pPr algn="ctr">
              <a:lnSpc>
                <a:spcPts val="6720"/>
              </a:lnSpc>
            </a:pPr>
            <a:r>
              <a:rPr lang="en-US" sz="5600" dirty="0" err="1">
                <a:solidFill>
                  <a:srgbClr val="000000"/>
                </a:solidFill>
                <a:latin typeface="Montserrat Bold Italics"/>
              </a:rPr>
              <a:t>Outils</a:t>
            </a:r>
            <a:r>
              <a:rPr lang="en-US" sz="5600" dirty="0">
                <a:solidFill>
                  <a:srgbClr val="000000"/>
                </a:solidFill>
                <a:latin typeface="Montserrat Bold Italics"/>
              </a:rPr>
              <a:t> et techniques</a:t>
            </a:r>
          </a:p>
        </p:txBody>
      </p:sp>
      <p:sp>
        <p:nvSpPr>
          <p:cNvPr id="6" name="AutoShape 6"/>
          <p:cNvSpPr/>
          <p:nvPr/>
        </p:nvSpPr>
        <p:spPr>
          <a:xfrm>
            <a:off x="12139747" y="6230404"/>
            <a:ext cx="645666" cy="0"/>
          </a:xfrm>
          <a:prstGeom prst="line">
            <a:avLst/>
          </a:prstGeom>
          <a:ln w="38100" cap="flat">
            <a:solidFill>
              <a:srgbClr val="000000"/>
            </a:solidFill>
            <a:prstDash val="solid"/>
            <a:headEnd type="none" w="sm" len="sm"/>
            <a:tailEnd type="none" w="sm" len="sm"/>
          </a:ln>
        </p:spPr>
        <p:txBody>
          <a:bodyPr/>
          <a:lstStyle/>
          <a:p>
            <a:endParaRPr lang="fr-FR"/>
          </a:p>
        </p:txBody>
      </p:sp>
      <p:sp>
        <p:nvSpPr>
          <p:cNvPr id="7" name="AutoShape 7"/>
          <p:cNvSpPr/>
          <p:nvPr/>
        </p:nvSpPr>
        <p:spPr>
          <a:xfrm>
            <a:off x="5525447" y="6211354"/>
            <a:ext cx="645666" cy="0"/>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8" name="Group 8"/>
          <p:cNvGrpSpPr/>
          <p:nvPr/>
        </p:nvGrpSpPr>
        <p:grpSpPr>
          <a:xfrm>
            <a:off x="524377" y="5436744"/>
            <a:ext cx="4467670" cy="1587320"/>
            <a:chOff x="0" y="0"/>
            <a:chExt cx="1176670" cy="418060"/>
          </a:xfrm>
        </p:grpSpPr>
        <p:sp>
          <p:nvSpPr>
            <p:cNvPr id="9" name="Freeform 9"/>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0" name="TextBox 10"/>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650856" y="5565559"/>
            <a:ext cx="4214711" cy="1396365"/>
          </a:xfrm>
          <a:prstGeom prst="rect">
            <a:avLst/>
          </a:prstGeom>
        </p:spPr>
        <p:txBody>
          <a:bodyPr lIns="0" tIns="0" rIns="0" bIns="0" rtlCol="0" anchor="t">
            <a:spAutoFit/>
          </a:bodyPr>
          <a:lstStyle/>
          <a:p>
            <a:pPr algn="ctr">
              <a:lnSpc>
                <a:spcPts val="3600"/>
              </a:lnSpc>
            </a:pPr>
            <a:r>
              <a:rPr lang="en-US" sz="3600" dirty="0" err="1">
                <a:solidFill>
                  <a:srgbClr val="000000"/>
                </a:solidFill>
                <a:latin typeface="Montserrat"/>
              </a:rPr>
              <a:t>Outils</a:t>
            </a:r>
            <a:r>
              <a:rPr lang="en-US" sz="3600" dirty="0">
                <a:solidFill>
                  <a:srgbClr val="000000"/>
                </a:solidFill>
                <a:latin typeface="Montserrat"/>
              </a:rPr>
              <a:t> </a:t>
            </a:r>
            <a:r>
              <a:rPr lang="en-US" sz="3600" dirty="0" err="1">
                <a:solidFill>
                  <a:srgbClr val="000000"/>
                </a:solidFill>
                <a:latin typeface="Montserrat"/>
              </a:rPr>
              <a:t>d'automatisation</a:t>
            </a:r>
            <a:r>
              <a:rPr lang="en-US" sz="3600" dirty="0">
                <a:solidFill>
                  <a:srgbClr val="000000"/>
                </a:solidFill>
                <a:latin typeface="Montserrat"/>
              </a:rPr>
              <a:t> marketing</a:t>
            </a:r>
          </a:p>
        </p:txBody>
      </p:sp>
      <p:grpSp>
        <p:nvGrpSpPr>
          <p:cNvPr id="12" name="Group 12"/>
          <p:cNvGrpSpPr/>
          <p:nvPr/>
        </p:nvGrpSpPr>
        <p:grpSpPr>
          <a:xfrm>
            <a:off x="13318813" y="5463153"/>
            <a:ext cx="4467670" cy="1587320"/>
            <a:chOff x="0" y="0"/>
            <a:chExt cx="1176670" cy="418060"/>
          </a:xfrm>
        </p:grpSpPr>
        <p:sp>
          <p:nvSpPr>
            <p:cNvPr id="13" name="Freeform 13"/>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14" name="TextBox 14"/>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3576725" y="5591968"/>
            <a:ext cx="3951845" cy="139636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Campagnes publicitaires intégrées</a:t>
            </a:r>
          </a:p>
        </p:txBody>
      </p:sp>
      <p:sp>
        <p:nvSpPr>
          <p:cNvPr id="16" name="Freeform 16"/>
          <p:cNvSpPr/>
          <p:nvPr/>
        </p:nvSpPr>
        <p:spPr>
          <a:xfrm>
            <a:off x="0" y="10149408"/>
            <a:ext cx="18310860" cy="137592"/>
          </a:xfrm>
          <a:custGeom>
            <a:avLst/>
            <a:gdLst/>
            <a:ahLst/>
            <a:cxnLst/>
            <a:rect l="l" t="t" r="r" b="b"/>
            <a:pathLst>
              <a:path w="18310860" h="137592">
                <a:moveTo>
                  <a:pt x="0" y="0"/>
                </a:moveTo>
                <a:lnTo>
                  <a:pt x="18310860" y="0"/>
                </a:lnTo>
                <a:lnTo>
                  <a:pt x="18310860" y="137592"/>
                </a:lnTo>
                <a:lnTo>
                  <a:pt x="0" y="137592"/>
                </a:lnTo>
                <a:lnTo>
                  <a:pt x="0" y="0"/>
                </a:lnTo>
                <a:close/>
              </a:path>
            </a:pathLst>
          </a:custGeom>
          <a:blipFill>
            <a:blip r:embed="rId3"/>
            <a:stretch>
              <a:fillRect t="-1" r="-176" b="-29347"/>
            </a:stretch>
          </a:blipFill>
        </p:spPr>
        <p:txBody>
          <a:bodyPr/>
          <a:lstStyle/>
          <a:p>
            <a:endParaRPr lang="fr-FR"/>
          </a:p>
        </p:txBody>
      </p:sp>
      <p:sp>
        <p:nvSpPr>
          <p:cNvPr id="17" name="AutoShape 17"/>
          <p:cNvSpPr/>
          <p:nvPr/>
        </p:nvSpPr>
        <p:spPr>
          <a:xfrm>
            <a:off x="9136380" y="3764349"/>
            <a:ext cx="0" cy="645666"/>
          </a:xfrm>
          <a:prstGeom prst="line">
            <a:avLst/>
          </a:prstGeom>
          <a:ln w="38100" cap="flat">
            <a:solidFill>
              <a:srgbClr val="000000"/>
            </a:solidFill>
            <a:prstDash val="solid"/>
            <a:headEnd type="none" w="sm" len="sm"/>
            <a:tailEnd type="none" w="sm" len="sm"/>
          </a:ln>
        </p:spPr>
        <p:txBody>
          <a:bodyPr/>
          <a:lstStyle/>
          <a:p>
            <a:endParaRPr lang="fr-FR"/>
          </a:p>
        </p:txBody>
      </p:sp>
      <p:grpSp>
        <p:nvGrpSpPr>
          <p:cNvPr id="18" name="Group 18"/>
          <p:cNvGrpSpPr/>
          <p:nvPr/>
        </p:nvGrpSpPr>
        <p:grpSpPr>
          <a:xfrm>
            <a:off x="6883495" y="1643629"/>
            <a:ext cx="4467670" cy="1587320"/>
            <a:chOff x="0" y="0"/>
            <a:chExt cx="1176670" cy="418060"/>
          </a:xfrm>
        </p:grpSpPr>
        <p:sp>
          <p:nvSpPr>
            <p:cNvPr id="19" name="Freeform 19"/>
            <p:cNvSpPr/>
            <p:nvPr/>
          </p:nvSpPr>
          <p:spPr>
            <a:xfrm>
              <a:off x="0" y="0"/>
              <a:ext cx="1176670" cy="418060"/>
            </a:xfrm>
            <a:custGeom>
              <a:avLst/>
              <a:gdLst/>
              <a:ahLst/>
              <a:cxnLst/>
              <a:rect l="l" t="t" r="r" b="b"/>
              <a:pathLst>
                <a:path w="1176670" h="418060">
                  <a:moveTo>
                    <a:pt x="0" y="0"/>
                  </a:moveTo>
                  <a:lnTo>
                    <a:pt x="1176670" y="0"/>
                  </a:lnTo>
                  <a:lnTo>
                    <a:pt x="1176670" y="418060"/>
                  </a:lnTo>
                  <a:lnTo>
                    <a:pt x="0" y="418060"/>
                  </a:lnTo>
                  <a:close/>
                </a:path>
              </a:pathLst>
            </a:custGeom>
            <a:solidFill>
              <a:srgbClr val="000000">
                <a:alpha val="0"/>
              </a:srgbClr>
            </a:solidFill>
            <a:ln w="38100" cap="sq">
              <a:solidFill>
                <a:srgbClr val="000000"/>
              </a:solidFill>
              <a:prstDash val="solid"/>
              <a:miter/>
            </a:ln>
          </p:spPr>
          <p:txBody>
            <a:bodyPr/>
            <a:lstStyle/>
            <a:p>
              <a:endParaRPr lang="fr-FR"/>
            </a:p>
          </p:txBody>
        </p:sp>
        <p:sp>
          <p:nvSpPr>
            <p:cNvPr id="20" name="TextBox 20"/>
            <p:cNvSpPr txBox="1"/>
            <p:nvPr/>
          </p:nvSpPr>
          <p:spPr>
            <a:xfrm>
              <a:off x="0" y="-47625"/>
              <a:ext cx="1176670" cy="46568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7176181" y="2001044"/>
            <a:ext cx="3981359" cy="939165"/>
          </a:xfrm>
          <a:prstGeom prst="rect">
            <a:avLst/>
          </a:prstGeom>
        </p:spPr>
        <p:txBody>
          <a:bodyPr lIns="0" tIns="0" rIns="0" bIns="0" rtlCol="0" anchor="t">
            <a:spAutoFit/>
          </a:bodyPr>
          <a:lstStyle/>
          <a:p>
            <a:pPr algn="ctr">
              <a:lnSpc>
                <a:spcPts val="3600"/>
              </a:lnSpc>
            </a:pPr>
            <a:r>
              <a:rPr lang="en-US" sz="3600">
                <a:solidFill>
                  <a:srgbClr val="000000"/>
                </a:solidFill>
                <a:latin typeface="Montserrat"/>
              </a:rPr>
              <a:t>Analyse de données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1029</Words>
  <Application>Microsoft Office PowerPoint</Application>
  <PresentationFormat>Custom</PresentationFormat>
  <Paragraphs>108</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Montserrat Bold Italics</vt:lpstr>
      <vt:lpstr>Montserrat</vt:lpstr>
      <vt:lpstr>Arial</vt:lpstr>
      <vt:lpstr>Söhne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&amp; pub</dc:title>
  <cp:lastModifiedBy>a Lonewolf</cp:lastModifiedBy>
  <cp:revision>3</cp:revision>
  <dcterms:created xsi:type="dcterms:W3CDTF">2006-08-16T00:00:00Z</dcterms:created>
  <dcterms:modified xsi:type="dcterms:W3CDTF">2023-11-20T10:03:15Z</dcterms:modified>
  <dc:identifier>DAF0iY_GjQ0</dc:identifier>
</cp:coreProperties>
</file>