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70" r:id="rId9"/>
    <p:sldId id="264" r:id="rId10"/>
    <p:sldId id="269" r:id="rId11"/>
    <p:sldId id="265"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898" autoAdjust="0"/>
  </p:normalViewPr>
  <p:slideViewPr>
    <p:cSldViewPr snapToGrid="0">
      <p:cViewPr varScale="1">
        <p:scale>
          <a:sx n="104" d="100"/>
          <a:sy n="104"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DAB4E-BA76-40EF-969B-96D7D9B5E973}" type="datetimeFigureOut">
              <a:rPr lang="en-GB" smtClean="0"/>
              <a:t>28/09/2017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56C31-9E51-47A0-8028-C1ABDAE14E8D}" type="slidenum">
              <a:rPr lang="en-GB" smtClean="0"/>
              <a:t>‹#›</a:t>
            </a:fld>
            <a:endParaRPr lang="en-GB"/>
          </a:p>
        </p:txBody>
      </p:sp>
    </p:spTree>
    <p:extLst>
      <p:ext uri="{BB962C8B-B14F-4D97-AF65-F5344CB8AC3E}">
        <p14:creationId xmlns:p14="http://schemas.microsoft.com/office/powerpoint/2010/main" val="412439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Newly formed indie studio</a:t>
            </a:r>
          </a:p>
          <a:p>
            <a:r>
              <a:rPr lang="en-GB" dirty="0"/>
              <a:t>Working on discovering gaps in the market</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a:t>
            </a:fld>
            <a:endParaRPr lang="en-GB"/>
          </a:p>
        </p:txBody>
      </p:sp>
    </p:spTree>
    <p:extLst>
      <p:ext uri="{BB962C8B-B14F-4D97-AF65-F5344CB8AC3E}">
        <p14:creationId xmlns:p14="http://schemas.microsoft.com/office/powerpoint/2010/main" val="3628849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40% after steam cuts and monthly expenses</a:t>
            </a:r>
          </a:p>
        </p:txBody>
      </p:sp>
      <p:sp>
        <p:nvSpPr>
          <p:cNvPr id="4" name="Slide Number Placeholder 3"/>
          <p:cNvSpPr>
            <a:spLocks noGrp="1"/>
          </p:cNvSpPr>
          <p:nvPr>
            <p:ph type="sldNum" sz="quarter" idx="10"/>
          </p:nvPr>
        </p:nvSpPr>
        <p:spPr/>
        <p:txBody>
          <a:bodyPr/>
          <a:lstStyle/>
          <a:p>
            <a:fld id="{A0256C31-9E51-47A0-8028-C1ABDAE14E8D}" type="slidenum">
              <a:rPr lang="en-GB" smtClean="0"/>
              <a:t>10</a:t>
            </a:fld>
            <a:endParaRPr lang="en-GB"/>
          </a:p>
        </p:txBody>
      </p:sp>
    </p:spTree>
    <p:extLst>
      <p:ext uri="{BB962C8B-B14F-4D97-AF65-F5344CB8AC3E}">
        <p14:creationId xmlns:p14="http://schemas.microsoft.com/office/powerpoint/2010/main" val="386460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Same price as similar games</a:t>
            </a:r>
          </a:p>
          <a:p>
            <a:r>
              <a:rPr lang="en-GB" dirty="0" err="1"/>
              <a:t>Youtube</a:t>
            </a:r>
            <a:r>
              <a:rPr lang="en-GB" dirty="0"/>
              <a:t>/twitch very popular with gamers</a:t>
            </a:r>
          </a:p>
          <a:p>
            <a:r>
              <a:rPr lang="en-GB" dirty="0"/>
              <a:t>DLC story levels to boost sales in second year</a:t>
            </a:r>
          </a:p>
          <a:p>
            <a:r>
              <a:rPr lang="en-GB" dirty="0"/>
              <a:t>Free updates and some free </a:t>
            </a:r>
            <a:r>
              <a:rPr lang="en-GB" dirty="0" err="1"/>
              <a:t>dlc</a:t>
            </a:r>
            <a:r>
              <a:rPr lang="en-GB" dirty="0"/>
              <a:t> &lt;- good relationship with customer</a:t>
            </a:r>
          </a:p>
        </p:txBody>
      </p:sp>
      <p:sp>
        <p:nvSpPr>
          <p:cNvPr id="4" name="Slide Number Placeholder 3"/>
          <p:cNvSpPr>
            <a:spLocks noGrp="1"/>
          </p:cNvSpPr>
          <p:nvPr>
            <p:ph type="sldNum" sz="quarter" idx="10"/>
          </p:nvPr>
        </p:nvSpPr>
        <p:spPr/>
        <p:txBody>
          <a:bodyPr/>
          <a:lstStyle/>
          <a:p>
            <a:fld id="{A0256C31-9E51-47A0-8028-C1ABDAE14E8D}" type="slidenum">
              <a:rPr lang="en-GB" smtClean="0"/>
              <a:t>11</a:t>
            </a:fld>
            <a:endParaRPr lang="en-GB"/>
          </a:p>
        </p:txBody>
      </p:sp>
    </p:spTree>
    <p:extLst>
      <p:ext uri="{BB962C8B-B14F-4D97-AF65-F5344CB8AC3E}">
        <p14:creationId xmlns:p14="http://schemas.microsoft.com/office/powerpoint/2010/main" val="306982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Projected income of £1, 648, 500 in first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Itch.io has variable commission but lower sales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 games: Mark of Ninja 330k in 1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Monaco 490k in 1 year</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12</a:t>
            </a:fld>
            <a:endParaRPr lang="en-GB"/>
          </a:p>
        </p:txBody>
      </p:sp>
    </p:spTree>
    <p:extLst>
      <p:ext uri="{BB962C8B-B14F-4D97-AF65-F5344CB8AC3E}">
        <p14:creationId xmlns:p14="http://schemas.microsoft.com/office/powerpoint/2010/main" val="2479404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Investors break even with their investment after 10 months</a:t>
            </a:r>
          </a:p>
          <a:p>
            <a:r>
              <a:rPr lang="en-GB" dirty="0"/>
              <a:t>Developers break even with 320k development cost in 6.5 months</a:t>
            </a:r>
          </a:p>
        </p:txBody>
      </p:sp>
      <p:sp>
        <p:nvSpPr>
          <p:cNvPr id="4" name="Slide Number Placeholder 3"/>
          <p:cNvSpPr>
            <a:spLocks noGrp="1"/>
          </p:cNvSpPr>
          <p:nvPr>
            <p:ph type="sldNum" sz="quarter" idx="10"/>
          </p:nvPr>
        </p:nvSpPr>
        <p:spPr/>
        <p:txBody>
          <a:bodyPr/>
          <a:lstStyle/>
          <a:p>
            <a:fld id="{A0256C31-9E51-47A0-8028-C1ABDAE14E8D}" type="slidenum">
              <a:rPr lang="en-GB" smtClean="0"/>
              <a:t>13</a:t>
            </a:fld>
            <a:endParaRPr lang="en-GB"/>
          </a:p>
        </p:txBody>
      </p:sp>
    </p:spTree>
    <p:extLst>
      <p:ext uri="{BB962C8B-B14F-4D97-AF65-F5344CB8AC3E}">
        <p14:creationId xmlns:p14="http://schemas.microsoft.com/office/powerpoint/2010/main" val="459380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ROI = (Gain – cost) / cost</a:t>
            </a:r>
          </a:p>
          <a:p>
            <a:endParaRPr lang="en-GB" dirty="0"/>
          </a:p>
          <a:p>
            <a:r>
              <a:rPr lang="en-GB" dirty="0"/>
              <a:t>Gain after 2 years = 798,720</a:t>
            </a:r>
          </a:p>
          <a:p>
            <a:r>
              <a:rPr lang="en-GB" dirty="0"/>
              <a:t>Cost = 320,000</a:t>
            </a:r>
          </a:p>
        </p:txBody>
      </p:sp>
      <p:sp>
        <p:nvSpPr>
          <p:cNvPr id="4" name="Slide Number Placeholder 3"/>
          <p:cNvSpPr>
            <a:spLocks noGrp="1"/>
          </p:cNvSpPr>
          <p:nvPr>
            <p:ph type="sldNum" sz="quarter" idx="10"/>
          </p:nvPr>
        </p:nvSpPr>
        <p:spPr/>
        <p:txBody>
          <a:bodyPr/>
          <a:lstStyle/>
          <a:p>
            <a:fld id="{A0256C31-9E51-47A0-8028-C1ABDAE14E8D}" type="slidenum">
              <a:rPr lang="en-GB" smtClean="0"/>
              <a:t>14</a:t>
            </a:fld>
            <a:endParaRPr lang="en-GB"/>
          </a:p>
        </p:txBody>
      </p:sp>
    </p:spTree>
    <p:extLst>
      <p:ext uri="{BB962C8B-B14F-4D97-AF65-F5344CB8AC3E}">
        <p14:creationId xmlns:p14="http://schemas.microsoft.com/office/powerpoint/2010/main" val="232811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top down 2D stealth adventure game set in a dystopian future where the player – a cybernetically enhanced spy - must use non-lethal methods and stealth to navigate levels, avoiding enemies’ cones of vision. The player must steal information in each level to sell to the black market. The player can spend resource points – collected throughout the levels – to use abilities such as moving through walls, going invisible or hacking cameras.</a:t>
            </a:r>
          </a:p>
          <a:p>
            <a:endParaRPr lang="en-GB" dirty="0"/>
          </a:p>
        </p:txBody>
      </p:sp>
      <p:sp>
        <p:nvSpPr>
          <p:cNvPr id="4" name="Slide Number Placeholder 3"/>
          <p:cNvSpPr>
            <a:spLocks noGrp="1"/>
          </p:cNvSpPr>
          <p:nvPr>
            <p:ph type="sldNum" sz="quarter" idx="10"/>
          </p:nvPr>
        </p:nvSpPr>
        <p:spPr/>
        <p:txBody>
          <a:bodyPr/>
          <a:lstStyle/>
          <a:p>
            <a:fld id="{A0256C31-9E51-47A0-8028-C1ABDAE14E8D}" type="slidenum">
              <a:rPr lang="en-GB" smtClean="0"/>
              <a:t>2</a:t>
            </a:fld>
            <a:endParaRPr lang="en-GB"/>
          </a:p>
        </p:txBody>
      </p:sp>
    </p:spTree>
    <p:extLst>
      <p:ext uri="{BB962C8B-B14F-4D97-AF65-F5344CB8AC3E}">
        <p14:creationId xmlns:p14="http://schemas.microsoft.com/office/powerpoint/2010/main" val="395613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Age: 16+ because of mature themes</a:t>
            </a:r>
          </a:p>
          <a:p>
            <a:r>
              <a:rPr lang="en-GB" dirty="0"/>
              <a:t>Average gamer age 35</a:t>
            </a:r>
          </a:p>
          <a:p>
            <a:r>
              <a:rPr lang="en-GB" dirty="0"/>
              <a:t>Indie fans often spread word about games they like</a:t>
            </a:r>
          </a:p>
        </p:txBody>
      </p:sp>
      <p:sp>
        <p:nvSpPr>
          <p:cNvPr id="4" name="Slide Number Placeholder 3"/>
          <p:cNvSpPr>
            <a:spLocks noGrp="1"/>
          </p:cNvSpPr>
          <p:nvPr>
            <p:ph type="sldNum" sz="quarter" idx="10"/>
          </p:nvPr>
        </p:nvSpPr>
        <p:spPr/>
        <p:txBody>
          <a:bodyPr/>
          <a:lstStyle/>
          <a:p>
            <a:fld id="{A0256C31-9E51-47A0-8028-C1ABDAE14E8D}" type="slidenum">
              <a:rPr lang="en-GB" smtClean="0"/>
              <a:t>3</a:t>
            </a:fld>
            <a:endParaRPr lang="en-GB"/>
          </a:p>
        </p:txBody>
      </p:sp>
    </p:spTree>
    <p:extLst>
      <p:ext uri="{BB962C8B-B14F-4D97-AF65-F5344CB8AC3E}">
        <p14:creationId xmlns:p14="http://schemas.microsoft.com/office/powerpoint/2010/main" val="176358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Hacking: Cameras, doors, turrets, lasers</a:t>
            </a:r>
          </a:p>
          <a:p>
            <a:r>
              <a:rPr lang="en-GB" dirty="0"/>
              <a:t>Abilities: Walk through walls, short invisibility, </a:t>
            </a:r>
          </a:p>
          <a:p>
            <a:endParaRPr lang="en-GB" dirty="0"/>
          </a:p>
          <a:p>
            <a:r>
              <a:rPr lang="en-GB" dirty="0"/>
              <a:t>Upgrades between levels for abilities and health/energy </a:t>
            </a:r>
          </a:p>
        </p:txBody>
      </p:sp>
      <p:sp>
        <p:nvSpPr>
          <p:cNvPr id="4" name="Slide Number Placeholder 3"/>
          <p:cNvSpPr>
            <a:spLocks noGrp="1"/>
          </p:cNvSpPr>
          <p:nvPr>
            <p:ph type="sldNum" sz="quarter" idx="10"/>
          </p:nvPr>
        </p:nvSpPr>
        <p:spPr/>
        <p:txBody>
          <a:bodyPr/>
          <a:lstStyle/>
          <a:p>
            <a:fld id="{A0256C31-9E51-47A0-8028-C1ABDAE14E8D}" type="slidenum">
              <a:rPr lang="en-GB" smtClean="0"/>
              <a:t>4</a:t>
            </a:fld>
            <a:endParaRPr lang="en-GB"/>
          </a:p>
        </p:txBody>
      </p:sp>
    </p:spTree>
    <p:extLst>
      <p:ext uri="{BB962C8B-B14F-4D97-AF65-F5344CB8AC3E}">
        <p14:creationId xmlns:p14="http://schemas.microsoft.com/office/powerpoint/2010/main" val="402112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Player choice – player has agency through decisions</a:t>
            </a:r>
          </a:p>
          <a:p>
            <a:r>
              <a:rPr lang="en-GB" dirty="0"/>
              <a:t>Stealth game combined with ability casting gives many options</a:t>
            </a:r>
          </a:p>
        </p:txBody>
      </p:sp>
      <p:sp>
        <p:nvSpPr>
          <p:cNvPr id="4" name="Slide Number Placeholder 3"/>
          <p:cNvSpPr>
            <a:spLocks noGrp="1"/>
          </p:cNvSpPr>
          <p:nvPr>
            <p:ph type="sldNum" sz="quarter" idx="10"/>
          </p:nvPr>
        </p:nvSpPr>
        <p:spPr/>
        <p:txBody>
          <a:bodyPr/>
          <a:lstStyle/>
          <a:p>
            <a:fld id="{A0256C31-9E51-47A0-8028-C1ABDAE14E8D}" type="slidenum">
              <a:rPr lang="en-GB" smtClean="0"/>
              <a:t>5</a:t>
            </a:fld>
            <a:endParaRPr lang="en-GB"/>
          </a:p>
        </p:txBody>
      </p:sp>
    </p:spTree>
    <p:extLst>
      <p:ext uri="{BB962C8B-B14F-4D97-AF65-F5344CB8AC3E}">
        <p14:creationId xmlns:p14="http://schemas.microsoft.com/office/powerpoint/2010/main" val="145711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port to console – controller support</a:t>
            </a:r>
          </a:p>
          <a:p>
            <a:r>
              <a:rPr lang="en-GB" dirty="0"/>
              <a:t>Steam much more popular &lt;- probably better option despite fees</a:t>
            </a:r>
          </a:p>
          <a:p>
            <a:r>
              <a:rPr lang="en-GB" dirty="0"/>
              <a:t>Itch.io maybe a good first launch platform + prototyping, get reviews</a:t>
            </a:r>
          </a:p>
        </p:txBody>
      </p:sp>
      <p:sp>
        <p:nvSpPr>
          <p:cNvPr id="4" name="Slide Number Placeholder 3"/>
          <p:cNvSpPr>
            <a:spLocks noGrp="1"/>
          </p:cNvSpPr>
          <p:nvPr>
            <p:ph type="sldNum" sz="quarter" idx="10"/>
          </p:nvPr>
        </p:nvSpPr>
        <p:spPr/>
        <p:txBody>
          <a:bodyPr/>
          <a:lstStyle/>
          <a:p>
            <a:fld id="{A0256C31-9E51-47A0-8028-C1ABDAE14E8D}" type="slidenum">
              <a:rPr lang="en-GB" smtClean="0"/>
              <a:t>6</a:t>
            </a:fld>
            <a:endParaRPr lang="en-GB"/>
          </a:p>
        </p:txBody>
      </p:sp>
    </p:spTree>
    <p:extLst>
      <p:ext uri="{BB962C8B-B14F-4D97-AF65-F5344CB8AC3E}">
        <p14:creationId xmlns:p14="http://schemas.microsoft.com/office/powerpoint/2010/main" val="143520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Mark of the ninja – 28k sales/month</a:t>
            </a:r>
          </a:p>
          <a:p>
            <a:r>
              <a:rPr lang="en-GB" dirty="0"/>
              <a:t>Light 1428 sales/month </a:t>
            </a:r>
            <a:r>
              <a:rPr lang="en-GB" dirty="0">
                <a:sym typeface="Wingdings" panose="05000000000000000000" pitchFamily="2" charset="2"/>
              </a:rPr>
              <a:t> Poor success due to short game and bad story</a:t>
            </a:r>
            <a:endParaRPr lang="en-GB" dirty="0"/>
          </a:p>
          <a:p>
            <a:r>
              <a:rPr lang="en-GB" dirty="0"/>
              <a:t>Monaco 41k sales/month</a:t>
            </a:r>
          </a:p>
          <a:p>
            <a:endParaRPr lang="en-GB" dirty="0"/>
          </a:p>
          <a:p>
            <a:r>
              <a:rPr lang="en-GB" dirty="0"/>
              <a:t>Steal – Not released yet: will be in direct competition. Lacks the active abilities and has different setting.</a:t>
            </a:r>
          </a:p>
        </p:txBody>
      </p:sp>
      <p:sp>
        <p:nvSpPr>
          <p:cNvPr id="4" name="Slide Number Placeholder 3"/>
          <p:cNvSpPr>
            <a:spLocks noGrp="1"/>
          </p:cNvSpPr>
          <p:nvPr>
            <p:ph type="sldNum" sz="quarter" idx="10"/>
          </p:nvPr>
        </p:nvSpPr>
        <p:spPr/>
        <p:txBody>
          <a:bodyPr/>
          <a:lstStyle/>
          <a:p>
            <a:fld id="{A0256C31-9E51-47A0-8028-C1ABDAE14E8D}" type="slidenum">
              <a:rPr lang="en-GB" smtClean="0"/>
              <a:t>7</a:t>
            </a:fld>
            <a:endParaRPr lang="en-GB"/>
          </a:p>
        </p:txBody>
      </p:sp>
    </p:spTree>
    <p:extLst>
      <p:ext uri="{BB962C8B-B14F-4D97-AF65-F5344CB8AC3E}">
        <p14:creationId xmlns:p14="http://schemas.microsoft.com/office/powerpoint/2010/main" val="82856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Mark of the ninja – 28k sales/month</a:t>
            </a:r>
          </a:p>
          <a:p>
            <a:r>
              <a:rPr lang="en-GB" dirty="0"/>
              <a:t>Light 1428 sales/month </a:t>
            </a:r>
            <a:r>
              <a:rPr lang="en-GB" dirty="0">
                <a:sym typeface="Wingdings" panose="05000000000000000000" pitchFamily="2" charset="2"/>
              </a:rPr>
              <a:t> Poor success due to short game and bad story</a:t>
            </a:r>
            <a:endParaRPr lang="en-GB" dirty="0"/>
          </a:p>
          <a:p>
            <a:r>
              <a:rPr lang="en-GB" dirty="0"/>
              <a:t>Monaco 41k sales/month</a:t>
            </a:r>
          </a:p>
          <a:p>
            <a:endParaRPr lang="en-GB" dirty="0"/>
          </a:p>
          <a:p>
            <a:r>
              <a:rPr lang="en-GB" dirty="0"/>
              <a:t>Steal – Not released yet: will be in direct competition. Lacks the active abilities and has different setting.</a:t>
            </a:r>
          </a:p>
        </p:txBody>
      </p:sp>
      <p:sp>
        <p:nvSpPr>
          <p:cNvPr id="4" name="Slide Number Placeholder 3"/>
          <p:cNvSpPr>
            <a:spLocks noGrp="1"/>
          </p:cNvSpPr>
          <p:nvPr>
            <p:ph type="sldNum" sz="quarter" idx="10"/>
          </p:nvPr>
        </p:nvSpPr>
        <p:spPr/>
        <p:txBody>
          <a:bodyPr/>
          <a:lstStyle/>
          <a:p>
            <a:fld id="{A0256C31-9E51-47A0-8028-C1ABDAE14E8D}" type="slidenum">
              <a:rPr lang="en-GB" smtClean="0"/>
              <a:t>8</a:t>
            </a:fld>
            <a:endParaRPr lang="en-GB"/>
          </a:p>
        </p:txBody>
      </p:sp>
    </p:spTree>
    <p:extLst>
      <p:ext uri="{BB962C8B-B14F-4D97-AF65-F5344CB8AC3E}">
        <p14:creationId xmlns:p14="http://schemas.microsoft.com/office/powerpoint/2010/main" val="331912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13k per month total expenses</a:t>
            </a:r>
          </a:p>
        </p:txBody>
      </p:sp>
      <p:sp>
        <p:nvSpPr>
          <p:cNvPr id="4" name="Slide Number Placeholder 3"/>
          <p:cNvSpPr>
            <a:spLocks noGrp="1"/>
          </p:cNvSpPr>
          <p:nvPr>
            <p:ph type="sldNum" sz="quarter" idx="10"/>
          </p:nvPr>
        </p:nvSpPr>
        <p:spPr/>
        <p:txBody>
          <a:bodyPr/>
          <a:lstStyle/>
          <a:p>
            <a:fld id="{A0256C31-9E51-47A0-8028-C1ABDAE14E8D}" type="slidenum">
              <a:rPr lang="en-GB" smtClean="0"/>
              <a:t>9</a:t>
            </a:fld>
            <a:endParaRPr lang="en-GB"/>
          </a:p>
        </p:txBody>
      </p:sp>
    </p:spTree>
    <p:extLst>
      <p:ext uri="{BB962C8B-B14F-4D97-AF65-F5344CB8AC3E}">
        <p14:creationId xmlns:p14="http://schemas.microsoft.com/office/powerpoint/2010/main" val="3868062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CD2A52-F1BC-4EAF-B7E8-F7BAB34BE210}" type="datetimeFigureOut">
              <a:rPr lang="en-GB" smtClean="0"/>
              <a:t>28/09/2017</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35833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08475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29295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299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45738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DCD2A52-F1BC-4EAF-B7E8-F7BAB34BE210}" type="datetimeFigureOut">
              <a:rPr lang="en-GB" smtClean="0"/>
              <a:t>28/09/2017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8655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DCD2A52-F1BC-4EAF-B7E8-F7BAB34BE210}" type="datetimeFigureOut">
              <a:rPr lang="en-GB" smtClean="0"/>
              <a:t>28/09/2017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28927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681700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363318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2A52-F1BC-4EAF-B7E8-F7BAB34BE210}"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05083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2A52-F1BC-4EAF-B7E8-F7BAB34BE210}" type="datetimeFigureOut">
              <a:rPr lang="en-GB" smtClean="0"/>
              <a:t>28/09/2017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84439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35837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D2A52-F1BC-4EAF-B7E8-F7BAB34BE210}" type="datetimeFigureOut">
              <a:rPr lang="en-GB" smtClean="0"/>
              <a:t>28/09/2017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47564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D2A52-F1BC-4EAF-B7E8-F7BAB34BE210}" type="datetimeFigureOut">
              <a:rPr lang="en-GB" smtClean="0"/>
              <a:t>28/09/2017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21378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2A52-F1BC-4EAF-B7E8-F7BAB34BE210}" type="datetimeFigureOut">
              <a:rPr lang="en-GB" smtClean="0"/>
              <a:t>28/09/2017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54873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82856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CD2A52-F1BC-4EAF-B7E8-F7BAB34BE210}" type="datetimeFigureOut">
              <a:rPr lang="en-GB" smtClean="0"/>
              <a:t>28/09/2017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C36448-8EAB-4BA5-907C-701985DD6C3E}" type="slidenum">
              <a:rPr lang="en-GB" smtClean="0"/>
              <a:t>‹#›</a:t>
            </a:fld>
            <a:endParaRPr lang="en-GB"/>
          </a:p>
        </p:txBody>
      </p:sp>
    </p:spTree>
    <p:extLst>
      <p:ext uri="{BB962C8B-B14F-4D97-AF65-F5344CB8AC3E}">
        <p14:creationId xmlns:p14="http://schemas.microsoft.com/office/powerpoint/2010/main" val="182265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CD2A52-F1BC-4EAF-B7E8-F7BAB34BE210}" type="datetimeFigureOut">
              <a:rPr lang="en-GB" smtClean="0"/>
              <a:t>28/09/2017</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C36448-8EAB-4BA5-907C-701985DD6C3E}" type="slidenum">
              <a:rPr lang="en-GB" smtClean="0"/>
              <a:t>‹#›</a:t>
            </a:fld>
            <a:endParaRPr lang="en-GB"/>
          </a:p>
        </p:txBody>
      </p:sp>
    </p:spTree>
    <p:extLst>
      <p:ext uri="{BB962C8B-B14F-4D97-AF65-F5344CB8AC3E}">
        <p14:creationId xmlns:p14="http://schemas.microsoft.com/office/powerpoint/2010/main" val="10550130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2BE6-4E55-4E11-AB2F-33839C9301F5}"/>
              </a:ext>
            </a:extLst>
          </p:cNvPr>
          <p:cNvSpPr>
            <a:spLocks noGrp="1"/>
          </p:cNvSpPr>
          <p:nvPr>
            <p:ph type="ctrTitle"/>
          </p:nvPr>
        </p:nvSpPr>
        <p:spPr/>
        <p:txBody>
          <a:bodyPr/>
          <a:lstStyle/>
          <a:p>
            <a:r>
              <a:rPr lang="en-GB" dirty="0"/>
              <a:t>Dark Dealings</a:t>
            </a:r>
          </a:p>
        </p:txBody>
      </p:sp>
      <p:sp>
        <p:nvSpPr>
          <p:cNvPr id="3" name="Subtitle 2">
            <a:extLst>
              <a:ext uri="{FF2B5EF4-FFF2-40B4-BE49-F238E27FC236}">
                <a16:creationId xmlns:a16="http://schemas.microsoft.com/office/drawing/2014/main" id="{780AEBE9-5069-459A-AA09-F60AFD24D2A7}"/>
              </a:ext>
            </a:extLst>
          </p:cNvPr>
          <p:cNvSpPr>
            <a:spLocks noGrp="1"/>
          </p:cNvSpPr>
          <p:nvPr>
            <p:ph type="subTitle" idx="1"/>
          </p:nvPr>
        </p:nvSpPr>
        <p:spPr/>
        <p:txBody>
          <a:bodyPr/>
          <a:lstStyle/>
          <a:p>
            <a:endParaRPr lang="en-GB" dirty="0"/>
          </a:p>
          <a:p>
            <a:r>
              <a:rPr lang="en-GB" dirty="0"/>
              <a:t>Passion Games</a:t>
            </a:r>
          </a:p>
        </p:txBody>
      </p:sp>
      <p:pic>
        <p:nvPicPr>
          <p:cNvPr id="5" name="Picture 4">
            <a:extLst>
              <a:ext uri="{FF2B5EF4-FFF2-40B4-BE49-F238E27FC236}">
                <a16:creationId xmlns:a16="http://schemas.microsoft.com/office/drawing/2014/main" id="{CAB4C946-87AB-4F45-BCC2-1FD2E6528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7411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CB68-C8F8-4057-9961-9D20FC690DA9}"/>
              </a:ext>
            </a:extLst>
          </p:cNvPr>
          <p:cNvSpPr>
            <a:spLocks noGrp="1"/>
          </p:cNvSpPr>
          <p:nvPr>
            <p:ph type="title"/>
          </p:nvPr>
        </p:nvSpPr>
        <p:spPr/>
        <p:txBody>
          <a:bodyPr/>
          <a:lstStyle/>
          <a:p>
            <a:r>
              <a:rPr lang="en-GB" dirty="0"/>
              <a:t>Business Offer</a:t>
            </a:r>
          </a:p>
        </p:txBody>
      </p:sp>
      <p:sp>
        <p:nvSpPr>
          <p:cNvPr id="3" name="Content Placeholder 2">
            <a:extLst>
              <a:ext uri="{FF2B5EF4-FFF2-40B4-BE49-F238E27FC236}">
                <a16:creationId xmlns:a16="http://schemas.microsoft.com/office/drawing/2014/main" id="{27B3D291-6660-48AD-A04C-52319BA98F72}"/>
              </a:ext>
            </a:extLst>
          </p:cNvPr>
          <p:cNvSpPr>
            <a:spLocks noGrp="1"/>
          </p:cNvSpPr>
          <p:nvPr>
            <p:ph idx="1"/>
          </p:nvPr>
        </p:nvSpPr>
        <p:spPr/>
        <p:txBody>
          <a:bodyPr/>
          <a:lstStyle/>
          <a:p>
            <a:r>
              <a:rPr lang="en-GB" dirty="0"/>
              <a:t>Looking for a £320,000 investment</a:t>
            </a:r>
          </a:p>
          <a:p>
            <a:r>
              <a:rPr lang="en-GB" dirty="0"/>
              <a:t>You will receive 40% of net profits</a:t>
            </a:r>
          </a:p>
          <a:p>
            <a:r>
              <a:rPr lang="en-GB" dirty="0"/>
              <a:t>Development will take 24 months</a:t>
            </a:r>
          </a:p>
        </p:txBody>
      </p:sp>
      <p:pic>
        <p:nvPicPr>
          <p:cNvPr id="4" name="Picture 3">
            <a:extLst>
              <a:ext uri="{FF2B5EF4-FFF2-40B4-BE49-F238E27FC236}">
                <a16:creationId xmlns:a16="http://schemas.microsoft.com/office/drawing/2014/main" id="{1222BA1A-C7E0-4CED-A405-52F4961B6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00557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0BDCF-E695-4F94-A7D3-65BF9B3F304F}"/>
              </a:ext>
            </a:extLst>
          </p:cNvPr>
          <p:cNvSpPr>
            <a:spLocks noGrp="1"/>
          </p:cNvSpPr>
          <p:nvPr>
            <p:ph type="title"/>
          </p:nvPr>
        </p:nvSpPr>
        <p:spPr/>
        <p:txBody>
          <a:bodyPr/>
          <a:lstStyle/>
          <a:p>
            <a:r>
              <a:rPr lang="en-GB" dirty="0"/>
              <a:t>Business Model</a:t>
            </a:r>
          </a:p>
        </p:txBody>
      </p:sp>
      <p:sp>
        <p:nvSpPr>
          <p:cNvPr id="3" name="Content Placeholder 2">
            <a:extLst>
              <a:ext uri="{FF2B5EF4-FFF2-40B4-BE49-F238E27FC236}">
                <a16:creationId xmlns:a16="http://schemas.microsoft.com/office/drawing/2014/main" id="{33D28FA0-63A5-4195-99D2-90DFFB0B6967}"/>
              </a:ext>
            </a:extLst>
          </p:cNvPr>
          <p:cNvSpPr>
            <a:spLocks noGrp="1"/>
          </p:cNvSpPr>
          <p:nvPr>
            <p:ph idx="1"/>
          </p:nvPr>
        </p:nvSpPr>
        <p:spPr/>
        <p:txBody>
          <a:bodyPr/>
          <a:lstStyle/>
          <a:p>
            <a:r>
              <a:rPr lang="en-GB" dirty="0"/>
              <a:t>Product sales – £10.99</a:t>
            </a:r>
          </a:p>
          <a:p>
            <a:r>
              <a:rPr lang="en-GB" dirty="0"/>
              <a:t>Promotion – Give free copies to streamers/youtubers </a:t>
            </a:r>
          </a:p>
          <a:p>
            <a:r>
              <a:rPr lang="en-GB" dirty="0"/>
              <a:t>Possibility of adding DLC levels – Continued story</a:t>
            </a:r>
          </a:p>
        </p:txBody>
      </p:sp>
      <p:pic>
        <p:nvPicPr>
          <p:cNvPr id="6" name="Picture 5">
            <a:extLst>
              <a:ext uri="{FF2B5EF4-FFF2-40B4-BE49-F238E27FC236}">
                <a16:creationId xmlns:a16="http://schemas.microsoft.com/office/drawing/2014/main" id="{1BBC350B-AD49-4A59-939D-527D77722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77087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7A99-5D0E-4795-8637-CACEFC70DA8F}"/>
              </a:ext>
            </a:extLst>
          </p:cNvPr>
          <p:cNvSpPr>
            <a:spLocks noGrp="1"/>
          </p:cNvSpPr>
          <p:nvPr>
            <p:ph type="title"/>
          </p:nvPr>
        </p:nvSpPr>
        <p:spPr/>
        <p:txBody>
          <a:bodyPr/>
          <a:lstStyle/>
          <a:p>
            <a:r>
              <a:rPr lang="en-GB" dirty="0"/>
              <a:t>Preliminary Income Projection</a:t>
            </a:r>
          </a:p>
        </p:txBody>
      </p:sp>
      <p:sp>
        <p:nvSpPr>
          <p:cNvPr id="3" name="Content Placeholder 2">
            <a:extLst>
              <a:ext uri="{FF2B5EF4-FFF2-40B4-BE49-F238E27FC236}">
                <a16:creationId xmlns:a16="http://schemas.microsoft.com/office/drawing/2014/main" id="{B566687F-BA03-4EC7-ABEB-2B60BA314FAA}"/>
              </a:ext>
            </a:extLst>
          </p:cNvPr>
          <p:cNvSpPr>
            <a:spLocks noGrp="1"/>
          </p:cNvSpPr>
          <p:nvPr>
            <p:ph idx="1"/>
          </p:nvPr>
        </p:nvSpPr>
        <p:spPr/>
        <p:txBody>
          <a:bodyPr/>
          <a:lstStyle/>
          <a:p>
            <a:r>
              <a:rPr lang="en-GB" dirty="0"/>
              <a:t>Predicted minimum 150,000 sales in the first year</a:t>
            </a:r>
          </a:p>
          <a:p>
            <a:r>
              <a:rPr lang="en-GB" dirty="0"/>
              <a:t>Sales will likely slow after first year</a:t>
            </a:r>
          </a:p>
          <a:p>
            <a:r>
              <a:rPr lang="en-GB" dirty="0"/>
              <a:t>Steam takes a 30% commission</a:t>
            </a:r>
          </a:p>
          <a:p>
            <a:r>
              <a:rPr lang="en-GB" dirty="0"/>
              <a:t>Projected income on Steam after commission - £1,153,950</a:t>
            </a:r>
          </a:p>
        </p:txBody>
      </p:sp>
      <p:pic>
        <p:nvPicPr>
          <p:cNvPr id="5" name="Picture 4">
            <a:extLst>
              <a:ext uri="{FF2B5EF4-FFF2-40B4-BE49-F238E27FC236}">
                <a16:creationId xmlns:a16="http://schemas.microsoft.com/office/drawing/2014/main" id="{639682B9-671C-4CAC-8B5D-942E70F54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55947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697B-5630-4B0F-BBD6-53C84DD7C015}"/>
              </a:ext>
            </a:extLst>
          </p:cNvPr>
          <p:cNvSpPr>
            <a:spLocks noGrp="1"/>
          </p:cNvSpPr>
          <p:nvPr>
            <p:ph type="title"/>
          </p:nvPr>
        </p:nvSpPr>
        <p:spPr/>
        <p:txBody>
          <a:bodyPr/>
          <a:lstStyle/>
          <a:p>
            <a:r>
              <a:rPr lang="en-GB" dirty="0"/>
              <a:t>An estimate of the break-even point</a:t>
            </a:r>
          </a:p>
        </p:txBody>
      </p:sp>
      <p:sp>
        <p:nvSpPr>
          <p:cNvPr id="3" name="Content Placeholder 2">
            <a:extLst>
              <a:ext uri="{FF2B5EF4-FFF2-40B4-BE49-F238E27FC236}">
                <a16:creationId xmlns:a16="http://schemas.microsoft.com/office/drawing/2014/main" id="{F7F72B0D-0E08-4168-9519-CA4957D94B2C}"/>
              </a:ext>
            </a:extLst>
          </p:cNvPr>
          <p:cNvSpPr>
            <a:spLocks noGrp="1"/>
          </p:cNvSpPr>
          <p:nvPr>
            <p:ph idx="1"/>
          </p:nvPr>
        </p:nvSpPr>
        <p:spPr/>
        <p:txBody>
          <a:bodyPr/>
          <a:lstStyle/>
          <a:p>
            <a:r>
              <a:rPr lang="en-GB" dirty="0"/>
              <a:t>10 months for you to break even on investment</a:t>
            </a:r>
          </a:p>
          <a:p>
            <a:r>
              <a:rPr lang="en-GB" dirty="0"/>
              <a:t>Studio will break even with their running costs after 6.5 months </a:t>
            </a:r>
          </a:p>
        </p:txBody>
      </p:sp>
      <p:pic>
        <p:nvPicPr>
          <p:cNvPr id="5" name="Picture 4">
            <a:extLst>
              <a:ext uri="{FF2B5EF4-FFF2-40B4-BE49-F238E27FC236}">
                <a16:creationId xmlns:a16="http://schemas.microsoft.com/office/drawing/2014/main" id="{2CE62D52-F45F-4F36-9CD0-25E945D57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680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6434-5C9D-45D6-9780-C2E561C57296}"/>
              </a:ext>
            </a:extLst>
          </p:cNvPr>
          <p:cNvSpPr>
            <a:spLocks noGrp="1"/>
          </p:cNvSpPr>
          <p:nvPr>
            <p:ph type="title"/>
          </p:nvPr>
        </p:nvSpPr>
        <p:spPr/>
        <p:txBody>
          <a:bodyPr/>
          <a:lstStyle/>
          <a:p>
            <a:r>
              <a:rPr lang="en-GB" dirty="0"/>
              <a:t>Estimate of the Return-on-Investment</a:t>
            </a:r>
          </a:p>
        </p:txBody>
      </p:sp>
      <p:sp>
        <p:nvSpPr>
          <p:cNvPr id="3" name="Content Placeholder 2">
            <a:extLst>
              <a:ext uri="{FF2B5EF4-FFF2-40B4-BE49-F238E27FC236}">
                <a16:creationId xmlns:a16="http://schemas.microsoft.com/office/drawing/2014/main" id="{94D9737C-2E33-4E55-B233-2E9D3F5F8A10}"/>
              </a:ext>
            </a:extLst>
          </p:cNvPr>
          <p:cNvSpPr>
            <a:spLocks noGrp="1"/>
          </p:cNvSpPr>
          <p:nvPr>
            <p:ph idx="1"/>
          </p:nvPr>
        </p:nvSpPr>
        <p:spPr/>
        <p:txBody>
          <a:bodyPr/>
          <a:lstStyle/>
          <a:p>
            <a:r>
              <a:rPr lang="en-GB" dirty="0"/>
              <a:t>Over 2 years ROI is 1.5 assuming we do not surpass our minimum sales prediction.</a:t>
            </a:r>
          </a:p>
          <a:p>
            <a:endParaRPr lang="en-GB" dirty="0"/>
          </a:p>
          <a:p>
            <a:r>
              <a:rPr lang="en-GB" dirty="0"/>
              <a:t>Total gain over 2 years after release is £790,000</a:t>
            </a:r>
          </a:p>
          <a:p>
            <a:r>
              <a:rPr lang="en-GB" dirty="0"/>
              <a:t>Total profit over 2 years after release is £478,000</a:t>
            </a:r>
          </a:p>
          <a:p>
            <a:endParaRPr lang="en-GB" dirty="0"/>
          </a:p>
        </p:txBody>
      </p:sp>
      <p:pic>
        <p:nvPicPr>
          <p:cNvPr id="5" name="Picture 4">
            <a:extLst>
              <a:ext uri="{FF2B5EF4-FFF2-40B4-BE49-F238E27FC236}">
                <a16:creationId xmlns:a16="http://schemas.microsoft.com/office/drawing/2014/main" id="{CD529B32-B378-4A8B-A705-239BA6F27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11461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390E-00A0-44E3-9102-9E2528F4E1E4}"/>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5A7D6DEC-33F6-4F33-9C0B-7D37E1E1703E}"/>
              </a:ext>
            </a:extLst>
          </p:cNvPr>
          <p:cNvSpPr>
            <a:spLocks noGrp="1"/>
          </p:cNvSpPr>
          <p:nvPr>
            <p:ph idx="1"/>
          </p:nvPr>
        </p:nvSpPr>
        <p:spPr/>
        <p:txBody>
          <a:bodyPr/>
          <a:lstStyle/>
          <a:p>
            <a:pPr marL="0" indent="0">
              <a:buNone/>
            </a:pPr>
            <a:r>
              <a:rPr lang="en-GB" dirty="0"/>
              <a:t>Thank you for listening. </a:t>
            </a:r>
          </a:p>
          <a:p>
            <a:pPr marL="0" indent="0">
              <a:buNone/>
            </a:pPr>
            <a:r>
              <a:rPr lang="en-GB" dirty="0"/>
              <a:t>We will be happy to answer any questions you may have.</a:t>
            </a:r>
          </a:p>
        </p:txBody>
      </p:sp>
    </p:spTree>
    <p:extLst>
      <p:ext uri="{BB962C8B-B14F-4D97-AF65-F5344CB8AC3E}">
        <p14:creationId xmlns:p14="http://schemas.microsoft.com/office/powerpoint/2010/main" val="199012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7EDA-FAA1-475F-BE12-EA3EC109D0C4}"/>
              </a:ext>
            </a:extLst>
          </p:cNvPr>
          <p:cNvSpPr>
            <a:spLocks noGrp="1"/>
          </p:cNvSpPr>
          <p:nvPr>
            <p:ph type="title"/>
          </p:nvPr>
        </p:nvSpPr>
        <p:spPr/>
        <p:txBody>
          <a:bodyPr/>
          <a:lstStyle/>
          <a:p>
            <a:r>
              <a:rPr lang="en-GB" dirty="0"/>
              <a:t>High Concept of the Game</a:t>
            </a:r>
          </a:p>
        </p:txBody>
      </p:sp>
      <p:sp>
        <p:nvSpPr>
          <p:cNvPr id="3" name="Content Placeholder 2">
            <a:extLst>
              <a:ext uri="{FF2B5EF4-FFF2-40B4-BE49-F238E27FC236}">
                <a16:creationId xmlns:a16="http://schemas.microsoft.com/office/drawing/2014/main" id="{013CAD7F-F15D-4437-AE8F-C24F27F2A510}"/>
              </a:ext>
            </a:extLst>
          </p:cNvPr>
          <p:cNvSpPr>
            <a:spLocks noGrp="1"/>
          </p:cNvSpPr>
          <p:nvPr>
            <p:ph idx="1"/>
          </p:nvPr>
        </p:nvSpPr>
        <p:spPr/>
        <p:txBody>
          <a:bodyPr/>
          <a:lstStyle/>
          <a:p>
            <a:r>
              <a:rPr lang="en-GB" dirty="0"/>
              <a:t>Top down 2D stealth game</a:t>
            </a:r>
          </a:p>
          <a:p>
            <a:r>
              <a:rPr lang="en-GB" dirty="0"/>
              <a:t>Story led main levels and non-story side missions</a:t>
            </a:r>
          </a:p>
          <a:p>
            <a:r>
              <a:rPr lang="en-GB" dirty="0"/>
              <a:t>Dystopian cyberpunk setting</a:t>
            </a:r>
          </a:p>
          <a:p>
            <a:r>
              <a:rPr lang="en-GB" dirty="0"/>
              <a:t>Player must navigate levels, avoiding enemies to reach an objective</a:t>
            </a:r>
          </a:p>
        </p:txBody>
      </p:sp>
      <p:pic>
        <p:nvPicPr>
          <p:cNvPr id="5" name="Picture 4">
            <a:extLst>
              <a:ext uri="{FF2B5EF4-FFF2-40B4-BE49-F238E27FC236}">
                <a16:creationId xmlns:a16="http://schemas.microsoft.com/office/drawing/2014/main" id="{027AFCFE-CB44-4450-993F-77D2F0E7B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4589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1485-48AD-4756-89BC-E97A2B0DCD56}"/>
              </a:ext>
            </a:extLst>
          </p:cNvPr>
          <p:cNvSpPr>
            <a:spLocks noGrp="1"/>
          </p:cNvSpPr>
          <p:nvPr>
            <p:ph type="title"/>
          </p:nvPr>
        </p:nvSpPr>
        <p:spPr/>
        <p:txBody>
          <a:bodyPr/>
          <a:lstStyle/>
          <a:p>
            <a:r>
              <a:rPr lang="en-GB" dirty="0"/>
              <a:t>Target Audience</a:t>
            </a:r>
          </a:p>
        </p:txBody>
      </p:sp>
      <p:sp>
        <p:nvSpPr>
          <p:cNvPr id="3" name="Content Placeholder 2">
            <a:extLst>
              <a:ext uri="{FF2B5EF4-FFF2-40B4-BE49-F238E27FC236}">
                <a16:creationId xmlns:a16="http://schemas.microsoft.com/office/drawing/2014/main" id="{A0DE776D-10D6-4211-8F8B-9E38EE417591}"/>
              </a:ext>
            </a:extLst>
          </p:cNvPr>
          <p:cNvSpPr>
            <a:spLocks noGrp="1"/>
          </p:cNvSpPr>
          <p:nvPr>
            <p:ph idx="1"/>
          </p:nvPr>
        </p:nvSpPr>
        <p:spPr/>
        <p:txBody>
          <a:bodyPr/>
          <a:lstStyle/>
          <a:p>
            <a:r>
              <a:rPr lang="en-GB" dirty="0"/>
              <a:t>Primary - Fans of the stealth and indie genres</a:t>
            </a:r>
          </a:p>
          <a:p>
            <a:r>
              <a:rPr lang="en-GB" dirty="0"/>
              <a:t>Secondary – Fans of Sci-fi, cyberpunk and dystopia genres</a:t>
            </a:r>
          </a:p>
          <a:p>
            <a:r>
              <a:rPr lang="en-GB" dirty="0"/>
              <a:t>Age range -  16+</a:t>
            </a:r>
          </a:p>
          <a:p>
            <a:r>
              <a:rPr lang="en-GB" dirty="0"/>
              <a:t>Platform Audience – Steam and Itch.io</a:t>
            </a:r>
          </a:p>
        </p:txBody>
      </p:sp>
      <p:pic>
        <p:nvPicPr>
          <p:cNvPr id="5" name="Picture 4">
            <a:extLst>
              <a:ext uri="{FF2B5EF4-FFF2-40B4-BE49-F238E27FC236}">
                <a16:creationId xmlns:a16="http://schemas.microsoft.com/office/drawing/2014/main" id="{E55D32BF-1813-48CE-8A3F-8B9C37669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76566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297-56EC-4DAC-940D-0973B927F73A}"/>
              </a:ext>
            </a:extLst>
          </p:cNvPr>
          <p:cNvSpPr>
            <a:spLocks noGrp="1"/>
          </p:cNvSpPr>
          <p:nvPr>
            <p:ph type="title"/>
          </p:nvPr>
        </p:nvSpPr>
        <p:spPr/>
        <p:txBody>
          <a:bodyPr/>
          <a:lstStyle/>
          <a:p>
            <a:r>
              <a:rPr lang="en-GB" dirty="0"/>
              <a:t>Core Game Mechanics</a:t>
            </a:r>
          </a:p>
        </p:txBody>
      </p:sp>
      <p:sp>
        <p:nvSpPr>
          <p:cNvPr id="3" name="Content Placeholder 2">
            <a:extLst>
              <a:ext uri="{FF2B5EF4-FFF2-40B4-BE49-F238E27FC236}">
                <a16:creationId xmlns:a16="http://schemas.microsoft.com/office/drawing/2014/main" id="{46314555-2935-4AFF-B07E-FA885E723A32}"/>
              </a:ext>
            </a:extLst>
          </p:cNvPr>
          <p:cNvSpPr>
            <a:spLocks noGrp="1"/>
          </p:cNvSpPr>
          <p:nvPr>
            <p:ph idx="1"/>
          </p:nvPr>
        </p:nvSpPr>
        <p:spPr/>
        <p:txBody>
          <a:bodyPr>
            <a:normAutofit fontScale="85000" lnSpcReduction="20000"/>
          </a:bodyPr>
          <a:lstStyle/>
          <a:p>
            <a:r>
              <a:rPr lang="en-GB" dirty="0"/>
              <a:t>Stealth – Non-lethal</a:t>
            </a:r>
          </a:p>
          <a:p>
            <a:pPr lvl="1"/>
            <a:r>
              <a:rPr lang="en-GB" dirty="0"/>
              <a:t>Low health</a:t>
            </a:r>
          </a:p>
          <a:p>
            <a:pPr lvl="1"/>
            <a:r>
              <a:rPr lang="en-GB" dirty="0"/>
              <a:t>Hiding</a:t>
            </a:r>
          </a:p>
          <a:p>
            <a:pPr lvl="1"/>
            <a:r>
              <a:rPr lang="en-GB" dirty="0"/>
              <a:t>Sound detection</a:t>
            </a:r>
          </a:p>
          <a:p>
            <a:r>
              <a:rPr lang="en-GB" dirty="0"/>
              <a:t>Hacking – Hack obstacles and some enemies to disable them</a:t>
            </a:r>
          </a:p>
          <a:p>
            <a:r>
              <a:rPr lang="en-GB" dirty="0"/>
              <a:t>Multiple Routes – Replayability and potential for exploration</a:t>
            </a:r>
          </a:p>
          <a:p>
            <a:r>
              <a:rPr lang="en-GB" dirty="0"/>
              <a:t>Abilities – Powerful abilities that use energy</a:t>
            </a:r>
          </a:p>
          <a:p>
            <a:r>
              <a:rPr lang="en-GB" dirty="0"/>
              <a:t>Enemies – Cones of vision</a:t>
            </a:r>
          </a:p>
          <a:p>
            <a:r>
              <a:rPr lang="en-GB" dirty="0"/>
              <a:t>Hub menu level – Shop, select levels and save game</a:t>
            </a:r>
          </a:p>
          <a:p>
            <a:endParaRPr lang="en-GB" dirty="0"/>
          </a:p>
        </p:txBody>
      </p:sp>
      <p:pic>
        <p:nvPicPr>
          <p:cNvPr id="9" name="Picture 8">
            <a:extLst>
              <a:ext uri="{FF2B5EF4-FFF2-40B4-BE49-F238E27FC236}">
                <a16:creationId xmlns:a16="http://schemas.microsoft.com/office/drawing/2014/main" id="{54E192B9-D90B-4BC7-A54E-D06543CEB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408880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C7E4-A826-4ED7-9185-A7E3F076209D}"/>
              </a:ext>
            </a:extLst>
          </p:cNvPr>
          <p:cNvSpPr>
            <a:spLocks noGrp="1"/>
          </p:cNvSpPr>
          <p:nvPr>
            <p:ph type="title"/>
          </p:nvPr>
        </p:nvSpPr>
        <p:spPr/>
        <p:txBody>
          <a:bodyPr/>
          <a:lstStyle/>
          <a:p>
            <a:r>
              <a:rPr lang="en-GB" dirty="0"/>
              <a:t>Unique Selling Points</a:t>
            </a:r>
          </a:p>
        </p:txBody>
      </p:sp>
      <p:sp>
        <p:nvSpPr>
          <p:cNvPr id="3" name="Content Placeholder 2">
            <a:extLst>
              <a:ext uri="{FF2B5EF4-FFF2-40B4-BE49-F238E27FC236}">
                <a16:creationId xmlns:a16="http://schemas.microsoft.com/office/drawing/2014/main" id="{AB6C06C0-7F6C-4255-85B9-2D68A0B685E5}"/>
              </a:ext>
            </a:extLst>
          </p:cNvPr>
          <p:cNvSpPr>
            <a:spLocks noGrp="1"/>
          </p:cNvSpPr>
          <p:nvPr>
            <p:ph idx="1"/>
          </p:nvPr>
        </p:nvSpPr>
        <p:spPr/>
        <p:txBody>
          <a:bodyPr/>
          <a:lstStyle/>
          <a:p>
            <a:r>
              <a:rPr lang="en-GB" dirty="0"/>
              <a:t>Stealth augmented by active abilities</a:t>
            </a:r>
          </a:p>
          <a:p>
            <a:r>
              <a:rPr lang="en-GB" dirty="0"/>
              <a:t>Player choice – Multiple paths to complete a level</a:t>
            </a:r>
          </a:p>
          <a:p>
            <a:r>
              <a:rPr lang="en-GB" dirty="0"/>
              <a:t>Dystopian cyberpunk setting – Rare among the indie genre</a:t>
            </a:r>
          </a:p>
          <a:p>
            <a:endParaRPr lang="en-GB" dirty="0"/>
          </a:p>
        </p:txBody>
      </p:sp>
      <p:pic>
        <p:nvPicPr>
          <p:cNvPr id="5" name="Picture 4">
            <a:extLst>
              <a:ext uri="{FF2B5EF4-FFF2-40B4-BE49-F238E27FC236}">
                <a16:creationId xmlns:a16="http://schemas.microsoft.com/office/drawing/2014/main" id="{55408C42-017B-406C-ABC8-9A1ECA312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95419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170C-070D-4A40-A137-0714F736FF86}"/>
              </a:ext>
            </a:extLst>
          </p:cNvPr>
          <p:cNvSpPr>
            <a:spLocks noGrp="1"/>
          </p:cNvSpPr>
          <p:nvPr>
            <p:ph type="title"/>
          </p:nvPr>
        </p:nvSpPr>
        <p:spPr/>
        <p:txBody>
          <a:bodyPr/>
          <a:lstStyle/>
          <a:p>
            <a:r>
              <a:rPr lang="en-GB" dirty="0"/>
              <a:t>Platform</a:t>
            </a:r>
          </a:p>
        </p:txBody>
      </p:sp>
      <p:sp>
        <p:nvSpPr>
          <p:cNvPr id="3" name="Content Placeholder 2">
            <a:extLst>
              <a:ext uri="{FF2B5EF4-FFF2-40B4-BE49-F238E27FC236}">
                <a16:creationId xmlns:a16="http://schemas.microsoft.com/office/drawing/2014/main" id="{A2F1FFF4-2CC9-4B5D-B1C4-01325411D9F6}"/>
              </a:ext>
            </a:extLst>
          </p:cNvPr>
          <p:cNvSpPr>
            <a:spLocks noGrp="1"/>
          </p:cNvSpPr>
          <p:nvPr>
            <p:ph idx="1"/>
          </p:nvPr>
        </p:nvSpPr>
        <p:spPr/>
        <p:txBody>
          <a:bodyPr/>
          <a:lstStyle/>
          <a:p>
            <a:r>
              <a:rPr lang="en-GB" dirty="0"/>
              <a:t>Steam - £100 fee</a:t>
            </a:r>
          </a:p>
          <a:p>
            <a:r>
              <a:rPr lang="en-GB" dirty="0"/>
              <a:t>Itch.io - Free</a:t>
            </a:r>
          </a:p>
          <a:p>
            <a:r>
              <a:rPr lang="en-GB" dirty="0"/>
              <a:t>Possibility to port to console if successful</a:t>
            </a:r>
          </a:p>
        </p:txBody>
      </p:sp>
      <p:pic>
        <p:nvPicPr>
          <p:cNvPr id="5" name="Picture 4">
            <a:extLst>
              <a:ext uri="{FF2B5EF4-FFF2-40B4-BE49-F238E27FC236}">
                <a16:creationId xmlns:a16="http://schemas.microsoft.com/office/drawing/2014/main" id="{4EAD4A2C-92D9-4061-AA62-487E9B71D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16232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C906-56B1-4B6B-B33F-8C8BFA9D9655}"/>
              </a:ext>
            </a:extLst>
          </p:cNvPr>
          <p:cNvSpPr>
            <a:spLocks noGrp="1"/>
          </p:cNvSpPr>
          <p:nvPr>
            <p:ph type="title"/>
          </p:nvPr>
        </p:nvSpPr>
        <p:spPr/>
        <p:txBody>
          <a:bodyPr/>
          <a:lstStyle/>
          <a:p>
            <a:r>
              <a:rPr lang="en-GB" dirty="0"/>
              <a:t>Competition</a:t>
            </a:r>
          </a:p>
        </p:txBody>
      </p:sp>
      <p:sp>
        <p:nvSpPr>
          <p:cNvPr id="3" name="Content Placeholder 2">
            <a:extLst>
              <a:ext uri="{FF2B5EF4-FFF2-40B4-BE49-F238E27FC236}">
                <a16:creationId xmlns:a16="http://schemas.microsoft.com/office/drawing/2014/main" id="{8E38AA75-E30D-4307-B094-298CC28852FB}"/>
              </a:ext>
            </a:extLst>
          </p:cNvPr>
          <p:cNvSpPr>
            <a:spLocks noGrp="1"/>
          </p:cNvSpPr>
          <p:nvPr>
            <p:ph idx="1"/>
          </p:nvPr>
        </p:nvSpPr>
        <p:spPr>
          <a:xfrm>
            <a:off x="838200" y="1831316"/>
            <a:ext cx="10515600" cy="4351338"/>
          </a:xfrm>
        </p:spPr>
        <p:txBody>
          <a:bodyPr/>
          <a:lstStyle/>
          <a:p>
            <a:r>
              <a:rPr lang="en-GB" dirty="0"/>
              <a:t>Mark of the Ninja</a:t>
            </a:r>
          </a:p>
          <a:p>
            <a:r>
              <a:rPr lang="en-GB" dirty="0"/>
              <a:t>Light</a:t>
            </a:r>
          </a:p>
          <a:p>
            <a:r>
              <a:rPr lang="en-GB" dirty="0"/>
              <a:t>Monaco</a:t>
            </a:r>
          </a:p>
          <a:p>
            <a:r>
              <a:rPr lang="en-GB" dirty="0"/>
              <a:t>Steal</a:t>
            </a:r>
          </a:p>
        </p:txBody>
      </p:sp>
      <p:pic>
        <p:nvPicPr>
          <p:cNvPr id="5" name="Picture 4">
            <a:extLst>
              <a:ext uri="{FF2B5EF4-FFF2-40B4-BE49-F238E27FC236}">
                <a16:creationId xmlns:a16="http://schemas.microsoft.com/office/drawing/2014/main" id="{904706AC-B9BB-4F0D-8DB1-2DE98AB9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pic>
        <p:nvPicPr>
          <p:cNvPr id="7" name="Picture 6">
            <a:extLst>
              <a:ext uri="{FF2B5EF4-FFF2-40B4-BE49-F238E27FC236}">
                <a16:creationId xmlns:a16="http://schemas.microsoft.com/office/drawing/2014/main" id="{6B446B06-8979-4672-8C6C-4D26089BC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9196" y="618518"/>
            <a:ext cx="2781300" cy="1564481"/>
          </a:xfrm>
          <a:prstGeom prst="rect">
            <a:avLst/>
          </a:prstGeom>
        </p:spPr>
      </p:pic>
      <p:pic>
        <p:nvPicPr>
          <p:cNvPr id="9" name="Picture 8">
            <a:extLst>
              <a:ext uri="{FF2B5EF4-FFF2-40B4-BE49-F238E27FC236}">
                <a16:creationId xmlns:a16="http://schemas.microsoft.com/office/drawing/2014/main" id="{600328BB-A96A-4521-A095-228F53D1D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8621" y="618518"/>
            <a:ext cx="2899502" cy="1630970"/>
          </a:xfrm>
          <a:prstGeom prst="rect">
            <a:avLst/>
          </a:prstGeom>
        </p:spPr>
      </p:pic>
      <p:pic>
        <p:nvPicPr>
          <p:cNvPr id="11" name="Picture 10">
            <a:extLst>
              <a:ext uri="{FF2B5EF4-FFF2-40B4-BE49-F238E27FC236}">
                <a16:creationId xmlns:a16="http://schemas.microsoft.com/office/drawing/2014/main" id="{51C0A11B-BF97-406D-9716-AA23C8D9FF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8621" y="2856166"/>
            <a:ext cx="2899502" cy="1630970"/>
          </a:xfrm>
          <a:prstGeom prst="rect">
            <a:avLst/>
          </a:prstGeom>
        </p:spPr>
      </p:pic>
      <p:pic>
        <p:nvPicPr>
          <p:cNvPr id="13" name="Picture 12">
            <a:extLst>
              <a:ext uri="{FF2B5EF4-FFF2-40B4-BE49-F238E27FC236}">
                <a16:creationId xmlns:a16="http://schemas.microsoft.com/office/drawing/2014/main" id="{4BE2680D-D3E4-4625-BCE4-79F1FB87D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0995" y="2856166"/>
            <a:ext cx="2899501" cy="1630970"/>
          </a:xfrm>
          <a:prstGeom prst="rect">
            <a:avLst/>
          </a:prstGeom>
        </p:spPr>
      </p:pic>
    </p:spTree>
    <p:extLst>
      <p:ext uri="{BB962C8B-B14F-4D97-AF65-F5344CB8AC3E}">
        <p14:creationId xmlns:p14="http://schemas.microsoft.com/office/powerpoint/2010/main" val="342110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C906-56B1-4B6B-B33F-8C8BFA9D9655}"/>
              </a:ext>
            </a:extLst>
          </p:cNvPr>
          <p:cNvSpPr>
            <a:spLocks noGrp="1"/>
          </p:cNvSpPr>
          <p:nvPr>
            <p:ph type="title"/>
          </p:nvPr>
        </p:nvSpPr>
        <p:spPr>
          <a:xfrm>
            <a:off x="4496828" y="2687406"/>
            <a:ext cx="9905998" cy="1478570"/>
          </a:xfrm>
        </p:spPr>
        <p:txBody>
          <a:bodyPr/>
          <a:lstStyle/>
          <a:p>
            <a:r>
              <a:rPr lang="en-GB" dirty="0"/>
              <a:t>Competition</a:t>
            </a:r>
          </a:p>
        </p:txBody>
      </p:sp>
      <p:pic>
        <p:nvPicPr>
          <p:cNvPr id="5" name="Picture 4">
            <a:extLst>
              <a:ext uri="{FF2B5EF4-FFF2-40B4-BE49-F238E27FC236}">
                <a16:creationId xmlns:a16="http://schemas.microsoft.com/office/drawing/2014/main" id="{904706AC-B9BB-4F0D-8DB1-2DE98AB9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pic>
        <p:nvPicPr>
          <p:cNvPr id="7" name="Picture 6">
            <a:extLst>
              <a:ext uri="{FF2B5EF4-FFF2-40B4-BE49-F238E27FC236}">
                <a16:creationId xmlns:a16="http://schemas.microsoft.com/office/drawing/2014/main" id="{6B446B06-8979-4672-8C6C-4D26089BC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7699"/>
            <a:ext cx="5498035" cy="3092644"/>
          </a:xfrm>
          <a:prstGeom prst="rect">
            <a:avLst/>
          </a:prstGeom>
        </p:spPr>
      </p:pic>
      <p:pic>
        <p:nvPicPr>
          <p:cNvPr id="9" name="Picture 8">
            <a:extLst>
              <a:ext uri="{FF2B5EF4-FFF2-40B4-BE49-F238E27FC236}">
                <a16:creationId xmlns:a16="http://schemas.microsoft.com/office/drawing/2014/main" id="{600328BB-A96A-4521-A095-228F53D1D7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654" y="0"/>
            <a:ext cx="5484346" cy="3084945"/>
          </a:xfrm>
          <a:prstGeom prst="rect">
            <a:avLst/>
          </a:prstGeom>
        </p:spPr>
      </p:pic>
      <p:pic>
        <p:nvPicPr>
          <p:cNvPr id="11" name="Picture 10">
            <a:extLst>
              <a:ext uri="{FF2B5EF4-FFF2-40B4-BE49-F238E27FC236}">
                <a16:creationId xmlns:a16="http://schemas.microsoft.com/office/drawing/2014/main" id="{51C0A11B-BF97-406D-9716-AA23C8D9FF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7654" y="3773055"/>
            <a:ext cx="5484346" cy="3084945"/>
          </a:xfrm>
          <a:prstGeom prst="rect">
            <a:avLst/>
          </a:prstGeom>
        </p:spPr>
      </p:pic>
      <p:pic>
        <p:nvPicPr>
          <p:cNvPr id="13" name="Picture 12">
            <a:extLst>
              <a:ext uri="{FF2B5EF4-FFF2-40B4-BE49-F238E27FC236}">
                <a16:creationId xmlns:a16="http://schemas.microsoft.com/office/drawing/2014/main" id="{4BE2680D-D3E4-4625-BCE4-79F1FB87D7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777673"/>
            <a:ext cx="5476135" cy="3080327"/>
          </a:xfrm>
          <a:prstGeom prst="rect">
            <a:avLst/>
          </a:prstGeom>
        </p:spPr>
      </p:pic>
      <p:sp>
        <p:nvSpPr>
          <p:cNvPr id="6" name="Content Placeholder 5">
            <a:extLst>
              <a:ext uri="{FF2B5EF4-FFF2-40B4-BE49-F238E27FC236}">
                <a16:creationId xmlns:a16="http://schemas.microsoft.com/office/drawing/2014/main" id="{35AE6074-F80B-47D1-B6A3-E2406BE023B2}"/>
              </a:ext>
            </a:extLst>
          </p:cNvPr>
          <p:cNvSpPr>
            <a:spLocks noGrp="1"/>
          </p:cNvSpPr>
          <p:nvPr>
            <p:ph idx="1"/>
          </p:nvPr>
        </p:nvSpPr>
        <p:spPr>
          <a:xfrm>
            <a:off x="650563" y="2392938"/>
            <a:ext cx="3252263" cy="616261"/>
          </a:xfrm>
        </p:spPr>
        <p:txBody>
          <a:bodyPr/>
          <a:lstStyle/>
          <a:p>
            <a:pPr marL="0" indent="0">
              <a:buNone/>
            </a:pPr>
            <a:r>
              <a:rPr lang="en-GB" dirty="0"/>
              <a:t>Mark of the Ninja</a:t>
            </a:r>
          </a:p>
        </p:txBody>
      </p:sp>
      <p:sp>
        <p:nvSpPr>
          <p:cNvPr id="14" name="Content Placeholder 5">
            <a:extLst>
              <a:ext uri="{FF2B5EF4-FFF2-40B4-BE49-F238E27FC236}">
                <a16:creationId xmlns:a16="http://schemas.microsoft.com/office/drawing/2014/main" id="{CD69D3CF-05D5-4709-A622-1878709438E9}"/>
              </a:ext>
            </a:extLst>
          </p:cNvPr>
          <p:cNvSpPr txBox="1">
            <a:spLocks/>
          </p:cNvSpPr>
          <p:nvPr/>
        </p:nvSpPr>
        <p:spPr>
          <a:xfrm>
            <a:off x="7041574" y="2392938"/>
            <a:ext cx="1084328"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Steal</a:t>
            </a:r>
          </a:p>
        </p:txBody>
      </p:sp>
      <p:sp>
        <p:nvSpPr>
          <p:cNvPr id="15" name="Content Placeholder 5">
            <a:extLst>
              <a:ext uri="{FF2B5EF4-FFF2-40B4-BE49-F238E27FC236}">
                <a16:creationId xmlns:a16="http://schemas.microsoft.com/office/drawing/2014/main" id="{52E1B60F-1066-4FB4-8E3D-3F22D0135831}"/>
              </a:ext>
            </a:extLst>
          </p:cNvPr>
          <p:cNvSpPr txBox="1">
            <a:spLocks/>
          </p:cNvSpPr>
          <p:nvPr/>
        </p:nvSpPr>
        <p:spPr>
          <a:xfrm>
            <a:off x="-21601" y="6241739"/>
            <a:ext cx="1370990"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Light</a:t>
            </a:r>
          </a:p>
        </p:txBody>
      </p:sp>
      <p:sp>
        <p:nvSpPr>
          <p:cNvPr id="16" name="Content Placeholder 5">
            <a:extLst>
              <a:ext uri="{FF2B5EF4-FFF2-40B4-BE49-F238E27FC236}">
                <a16:creationId xmlns:a16="http://schemas.microsoft.com/office/drawing/2014/main" id="{2AC5B5BE-5844-4AC0-97EC-F8D6E1D93DB7}"/>
              </a:ext>
            </a:extLst>
          </p:cNvPr>
          <p:cNvSpPr txBox="1">
            <a:spLocks/>
          </p:cNvSpPr>
          <p:nvPr/>
        </p:nvSpPr>
        <p:spPr>
          <a:xfrm>
            <a:off x="7041574" y="6244820"/>
            <a:ext cx="3252263" cy="6162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dirty="0"/>
              <a:t>Monaco</a:t>
            </a:r>
          </a:p>
        </p:txBody>
      </p:sp>
    </p:spTree>
    <p:extLst>
      <p:ext uri="{BB962C8B-B14F-4D97-AF65-F5344CB8AC3E}">
        <p14:creationId xmlns:p14="http://schemas.microsoft.com/office/powerpoint/2010/main" val="186471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F0CA-6A5C-4131-A875-2D743EE36140}"/>
              </a:ext>
            </a:extLst>
          </p:cNvPr>
          <p:cNvSpPr>
            <a:spLocks noGrp="1"/>
          </p:cNvSpPr>
          <p:nvPr>
            <p:ph type="title"/>
          </p:nvPr>
        </p:nvSpPr>
        <p:spPr/>
        <p:txBody>
          <a:bodyPr/>
          <a:lstStyle/>
          <a:p>
            <a:r>
              <a:rPr lang="en-GB" dirty="0"/>
              <a:t>Development Costs</a:t>
            </a:r>
          </a:p>
        </p:txBody>
      </p:sp>
      <p:sp>
        <p:nvSpPr>
          <p:cNvPr id="3" name="Content Placeholder 2">
            <a:extLst>
              <a:ext uri="{FF2B5EF4-FFF2-40B4-BE49-F238E27FC236}">
                <a16:creationId xmlns:a16="http://schemas.microsoft.com/office/drawing/2014/main" id="{D5C9D780-EAA7-46BA-A659-40EB4661080C}"/>
              </a:ext>
            </a:extLst>
          </p:cNvPr>
          <p:cNvSpPr>
            <a:spLocks noGrp="1"/>
          </p:cNvSpPr>
          <p:nvPr>
            <p:ph idx="1"/>
          </p:nvPr>
        </p:nvSpPr>
        <p:spPr/>
        <p:txBody>
          <a:bodyPr>
            <a:normAutofit fontScale="85000" lnSpcReduction="20000"/>
          </a:bodyPr>
          <a:lstStyle/>
          <a:p>
            <a:r>
              <a:rPr lang="en-GB" dirty="0"/>
              <a:t>Estimate of £320,000 for a 24 month development cycle</a:t>
            </a:r>
          </a:p>
          <a:p>
            <a:r>
              <a:rPr lang="en-GB" dirty="0"/>
              <a:t>Salary</a:t>
            </a:r>
          </a:p>
          <a:p>
            <a:pPr lvl="1"/>
            <a:r>
              <a:rPr lang="en-GB" dirty="0"/>
              <a:t>Programmers</a:t>
            </a:r>
          </a:p>
          <a:p>
            <a:pPr lvl="1"/>
            <a:r>
              <a:rPr lang="en-GB" dirty="0"/>
              <a:t>Artists</a:t>
            </a:r>
          </a:p>
          <a:p>
            <a:pPr lvl="1"/>
            <a:r>
              <a:rPr lang="en-GB" dirty="0"/>
              <a:t>Animators</a:t>
            </a:r>
          </a:p>
          <a:p>
            <a:pPr lvl="1"/>
            <a:r>
              <a:rPr lang="en-GB" dirty="0"/>
              <a:t>Audio technician</a:t>
            </a:r>
          </a:p>
          <a:p>
            <a:r>
              <a:rPr lang="en-GB" dirty="0"/>
              <a:t>Engine</a:t>
            </a:r>
          </a:p>
          <a:p>
            <a:r>
              <a:rPr lang="en-GB" dirty="0"/>
              <a:t>Web Domain</a:t>
            </a:r>
          </a:p>
          <a:p>
            <a:r>
              <a:rPr lang="en-GB" dirty="0"/>
              <a:t>Equipment</a:t>
            </a:r>
          </a:p>
          <a:p>
            <a:endParaRPr lang="en-GB" dirty="0"/>
          </a:p>
        </p:txBody>
      </p:sp>
      <p:pic>
        <p:nvPicPr>
          <p:cNvPr id="6" name="Picture 5">
            <a:extLst>
              <a:ext uri="{FF2B5EF4-FFF2-40B4-BE49-F238E27FC236}">
                <a16:creationId xmlns:a16="http://schemas.microsoft.com/office/drawing/2014/main" id="{B836A05A-3138-41FC-9DD2-2C835CDD0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16939">
            <a:off x="10532751" y="129755"/>
            <a:ext cx="1376664" cy="1902425"/>
          </a:xfrm>
          <a:prstGeom prst="rect">
            <a:avLst/>
          </a:prstGeom>
        </p:spPr>
      </p:pic>
    </p:spTree>
    <p:extLst>
      <p:ext uri="{BB962C8B-B14F-4D97-AF65-F5344CB8AC3E}">
        <p14:creationId xmlns:p14="http://schemas.microsoft.com/office/powerpoint/2010/main" val="3486238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297</TotalTime>
  <Words>782</Words>
  <Application>Microsoft Office PowerPoint</Application>
  <PresentationFormat>Widescreen</PresentationFormat>
  <Paragraphs>132</Paragraphs>
  <Slides>15</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Tw Cen MT</vt:lpstr>
      <vt:lpstr>Wingdings</vt:lpstr>
      <vt:lpstr>Circuit</vt:lpstr>
      <vt:lpstr>Dark Dealings</vt:lpstr>
      <vt:lpstr>High Concept of the Game</vt:lpstr>
      <vt:lpstr>Target Audience</vt:lpstr>
      <vt:lpstr>Core Game Mechanics</vt:lpstr>
      <vt:lpstr>Unique Selling Points</vt:lpstr>
      <vt:lpstr>Platform</vt:lpstr>
      <vt:lpstr>Competition</vt:lpstr>
      <vt:lpstr>Competition</vt:lpstr>
      <vt:lpstr>Development Costs</vt:lpstr>
      <vt:lpstr>Business Offer</vt:lpstr>
      <vt:lpstr>Business Model</vt:lpstr>
      <vt:lpstr>Preliminary Income Projection</vt:lpstr>
      <vt:lpstr>An estimate of the break-even point</vt:lpstr>
      <vt:lpstr>Estimate of the Return-on-Investment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Passion Games</dc:title>
  <dc:creator>Kevin</dc:creator>
  <cp:lastModifiedBy>Mango</cp:lastModifiedBy>
  <cp:revision>24</cp:revision>
  <dcterms:created xsi:type="dcterms:W3CDTF">2017-09-27T08:06:50Z</dcterms:created>
  <dcterms:modified xsi:type="dcterms:W3CDTF">2017-09-28T10:01:36Z</dcterms:modified>
</cp:coreProperties>
</file>