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2" r:id="rId5"/>
    <p:sldId id="257" r:id="rId6"/>
    <p:sldId id="279" r:id="rId7"/>
    <p:sldId id="280" r:id="rId8"/>
    <p:sldId id="261" r:id="rId9"/>
    <p:sldId id="264" r:id="rId10"/>
    <p:sldId id="273" r:id="rId11"/>
    <p:sldId id="262" r:id="rId12"/>
    <p:sldId id="266" r:id="rId13"/>
    <p:sldId id="278" r:id="rId14"/>
    <p:sldId id="267" r:id="rId15"/>
    <p:sldId id="268" r:id="rId16"/>
    <p:sldId id="270" r:id="rId17"/>
    <p:sldId id="271" r:id="rId18"/>
    <p:sldId id="275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7" r:id="rId34"/>
    <p:sldId id="296" r:id="rId35"/>
    <p:sldId id="300" r:id="rId36"/>
    <p:sldId id="298" r:id="rId37"/>
    <p:sldId id="302" r:id="rId38"/>
    <p:sldId id="301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274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2066" autoAdjust="0"/>
  </p:normalViewPr>
  <p:slideViewPr>
    <p:cSldViewPr>
      <p:cViewPr>
        <p:scale>
          <a:sx n="66" d="100"/>
          <a:sy n="66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任务型对话系统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99792" y="318161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中文信息学会暑期学校内容汇报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7954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杨帆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59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4774" y="2708920"/>
            <a:ext cx="6437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意图识别和槽填充之间有着紧密的联系，对于分开学习的自然语言理解系统，如果意图与槽填充的内容冲突，如意图识别为音乐领域，但槽填充填充为美术领域相关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slot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槽值，这种错误会使得对话系统的正确率降低。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6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88" y="1074738"/>
            <a:ext cx="6691687" cy="469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48" y="5877272"/>
            <a:ext cx="873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Zhang X, Wang H. A Joint Model of Intent Determination and Slot Filling for Spoken </a:t>
            </a:r>
            <a:r>
              <a:rPr lang="en-US" altLang="zh-CN" sz="1400" dirty="0" smtClean="0"/>
              <a:t>Language Understanding[C</a:t>
            </a:r>
            <a:r>
              <a:rPr lang="en-US" altLang="zh-CN" sz="1400" dirty="0"/>
              <a:t>]//IJCAI. 2016, 16: 2993-2999.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</p:spTree>
    <p:extLst>
      <p:ext uri="{BB962C8B-B14F-4D97-AF65-F5344CB8AC3E}">
        <p14:creationId xmlns:p14="http://schemas.microsoft.com/office/powerpoint/2010/main" val="38461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36" y="1556792"/>
            <a:ext cx="369719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2" y="4777466"/>
            <a:ext cx="5829986" cy="96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肘形连接符 2"/>
          <p:cNvCxnSpPr/>
          <p:nvPr/>
        </p:nvCxnSpPr>
        <p:spPr>
          <a:xfrm rot="10800000" flipV="1">
            <a:off x="5580114" y="4365102"/>
            <a:ext cx="936102" cy="893927"/>
          </a:xfrm>
          <a:prstGeom prst="bentConnector3">
            <a:avLst>
              <a:gd name="adj1" fmla="val -11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9975" y="3016709"/>
            <a:ext cx="132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双向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GRU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699791" y="3184598"/>
            <a:ext cx="18973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2699791" y="2420888"/>
            <a:ext cx="18973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2775" y="2097722"/>
            <a:ext cx="193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取各时刻隐状态量计算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slot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668346" y="22768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08304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预测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9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65" y="3501008"/>
            <a:ext cx="6302472" cy="292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01" y="1340768"/>
            <a:ext cx="472440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57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8967" y="5805264"/>
            <a:ext cx="873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Liu B, Lane I. Attention-based recurrent neural network models for joint intent detection and slot filling[J].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arXiv:1609.01454, 2016.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06" y="2420886"/>
            <a:ext cx="81343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1728683"/>
            <a:ext cx="635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seq2seq+attention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机制的联合学习模型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18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71" y="2450603"/>
            <a:ext cx="4406177" cy="16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肘形连接符 11"/>
          <p:cNvCxnSpPr>
            <a:stCxn id="5122" idx="0"/>
          </p:cNvCxnSpPr>
          <p:nvPr/>
        </p:nvCxnSpPr>
        <p:spPr>
          <a:xfrm rot="16200000" flipV="1">
            <a:off x="4266585" y="1035328"/>
            <a:ext cx="677786" cy="21527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3376" y="1588149"/>
            <a:ext cx="22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共享双向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LSTM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0" y="4188792"/>
            <a:ext cx="30670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肘形连接符 17"/>
          <p:cNvCxnSpPr/>
          <p:nvPr/>
        </p:nvCxnSpPr>
        <p:spPr>
          <a:xfrm rot="10800000" flipV="1">
            <a:off x="3799805" y="4188792"/>
            <a:ext cx="3764111" cy="1414065"/>
          </a:xfrm>
          <a:prstGeom prst="bentConnector3">
            <a:avLst>
              <a:gd name="adj1" fmla="val 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5" y="5459685"/>
            <a:ext cx="25717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869" y="4745608"/>
            <a:ext cx="18097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7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8967" y="5805264"/>
            <a:ext cx="873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Goo C W, </a:t>
            </a:r>
            <a:r>
              <a:rPr lang="en-US" altLang="zh-CN" sz="1400" dirty="0" err="1"/>
              <a:t>Gao</a:t>
            </a:r>
            <a:r>
              <a:rPr lang="en-US" altLang="zh-CN" sz="1400" dirty="0"/>
              <a:t> G, Hsu Y K, et al. Slot-gated modeling for joint slot filling and intent prediction[C</a:t>
            </a:r>
            <a:r>
              <a:rPr lang="en-US" altLang="zh-CN" sz="1400" dirty="0" smtClean="0"/>
              <a:t>]//NAACL2018: </a:t>
            </a:r>
            <a:r>
              <a:rPr lang="en-US" altLang="zh-CN" sz="1400" dirty="0"/>
              <a:t>Human Language Technologies, Volume 2 (Short Papers). 2018: 753-757.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9975" y="1728683"/>
            <a:ext cx="7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slot-gate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机制显示联系槽填充任务和意图识别任务的联合学习模型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1" y="2260600"/>
            <a:ext cx="7092280" cy="334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75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06" y="3537013"/>
            <a:ext cx="2934725" cy="2527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42" y="3084004"/>
            <a:ext cx="3125705" cy="54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702868"/>
            <a:ext cx="2989294" cy="56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直接箭头连接符 19"/>
          <p:cNvCxnSpPr/>
          <p:nvPr/>
        </p:nvCxnSpPr>
        <p:spPr>
          <a:xfrm flipH="1">
            <a:off x="4096474" y="1987214"/>
            <a:ext cx="208823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18" y="1409902"/>
            <a:ext cx="1944216" cy="180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直接箭头连接符 24"/>
          <p:cNvCxnSpPr/>
          <p:nvPr/>
        </p:nvCxnSpPr>
        <p:spPr>
          <a:xfrm flipV="1">
            <a:off x="7884368" y="299695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42" y="5373216"/>
            <a:ext cx="2731963" cy="39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肘形连接符 18"/>
          <p:cNvCxnSpPr/>
          <p:nvPr/>
        </p:nvCxnSpPr>
        <p:spPr>
          <a:xfrm rot="10800000">
            <a:off x="4096474" y="3356992"/>
            <a:ext cx="1195606" cy="3600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flipH="1">
            <a:off x="2223323" y="4936974"/>
            <a:ext cx="6193982" cy="872483"/>
          </a:xfrm>
          <a:prstGeom prst="bentConnector4">
            <a:avLst>
              <a:gd name="adj1" fmla="val -3691"/>
              <a:gd name="adj2" fmla="val 19068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8967" y="5805264"/>
            <a:ext cx="873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Li C, Li L, Qi J. A self-attentive model with gate mechanism for spoken language understanding[C]//Proceedings of the 2018 Conference on Empirical Methods in Natural Language Processing. 2018: 3824-3833.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7575" y="1728683"/>
            <a:ext cx="7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显式的利用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intent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信息输入门，并使用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self-attention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机制进行联合学习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38609"/>
            <a:ext cx="5557467" cy="342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自然语言理解领域相关研究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2580" y="2704373"/>
            <a:ext cx="4989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意图识别与槽填充联合学习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语境相关的自然语言理解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8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026165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任务型对话系统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自然语言理解领域的相关研究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状态追踪相关研究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31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4775" y="2276872"/>
            <a:ext cx="683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该任务核心的关注点：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哪些历史对话对对当前轮次的对话理解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有帮助？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哪些历史对话对当前对话传递了有用信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息？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8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4775" y="2276872"/>
            <a:ext cx="683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该任务核心的关注点：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哪些历史对话对对当前轮次的对话理解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有帮助？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哪些历史对话对当前对话传递了有用信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息？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410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29139" y="306160"/>
            <a:ext cx="252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相关数据集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34729"/>
              </p:ext>
            </p:extLst>
          </p:nvPr>
        </p:nvGraphicFramePr>
        <p:xfrm>
          <a:off x="713846" y="2348880"/>
          <a:ext cx="7818593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824"/>
                <a:gridCol w="3242572"/>
                <a:gridCol w="26061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数据集名称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面向任务类别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DSTC1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Bus timetable 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Human-computer dialogs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DSTC2/3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Restaurant information 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Human-computer dialogs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DSTC4/5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Tourist information</a:t>
                      </a:r>
                      <a:r>
                        <a:rPr lang="en-US" altLang="zh-CN" baseline="0" dirty="0" smtClean="0"/>
                        <a:t> domain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Human-human</a:t>
                      </a:r>
                      <a:r>
                        <a:rPr lang="en-US" altLang="zh-CN" baseline="0" dirty="0" smtClean="0"/>
                        <a:t> dialogs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DSTC6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任务驱动型对话学习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融合开放领域和任务型对话系统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Human-human</a:t>
                      </a:r>
                      <a:r>
                        <a:rPr lang="en-US" altLang="zh-CN" baseline="0" dirty="0" smtClean="0"/>
                        <a:t> dialogs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SMP-ECDT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用户意图领域分类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特定域任务型对话系统在线评测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383" y="5818038"/>
            <a:ext cx="821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Shi Y, Yao K, Chen H, et al. Contextual spoken language understanding using recurrent neural networks[C]//2015 IEEE International Conference on Acoustics, Speech and Signal Processing (ICASSP). IEEE, 2015: 5271-5275.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43809" y="147549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整个自然语言理解流程的联合训练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"/>
          <a:stretch/>
        </p:blipFill>
        <p:spPr bwMode="auto">
          <a:xfrm>
            <a:off x="1769641" y="1926124"/>
            <a:ext cx="5654920" cy="394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1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076" y="1246408"/>
            <a:ext cx="3676813" cy="268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5" y="5026433"/>
            <a:ext cx="2670407" cy="9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05" y="5924041"/>
            <a:ext cx="2989535" cy="52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肘形连接符 18"/>
          <p:cNvCxnSpPr>
            <a:stCxn id="4098" idx="2"/>
          </p:cNvCxnSpPr>
          <p:nvPr/>
        </p:nvCxnSpPr>
        <p:spPr>
          <a:xfrm rot="16200000" flipH="1">
            <a:off x="6502430" y="4401108"/>
            <a:ext cx="93610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17575" y="5507940"/>
                <a:ext cx="3467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𝑚𝑎𝑥𝑝𝑜𝑜𝑙𝑖𝑛𝑔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" y="5507940"/>
                <a:ext cx="34674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68880" y="5075892"/>
            <a:ext cx="331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Skip-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-gram </a:t>
            </a:r>
            <a:r>
              <a:rPr lang="en-US" altLang="zh-CN" dirty="0" err="1" smtClean="0"/>
              <a:t>maxpooling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80" y="3131074"/>
            <a:ext cx="2430661" cy="73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11" name="直接箭头连接符 4110"/>
          <p:cNvCxnSpPr/>
          <p:nvPr/>
        </p:nvCxnSpPr>
        <p:spPr>
          <a:xfrm flipH="1">
            <a:off x="3347864" y="2238524"/>
            <a:ext cx="2448272" cy="2837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3" name="直接箭头连接符 4112"/>
          <p:cNvCxnSpPr>
            <a:endCxn id="5125" idx="3"/>
          </p:cNvCxnSpPr>
          <p:nvPr/>
        </p:nvCxnSpPr>
        <p:spPr>
          <a:xfrm flipH="1">
            <a:off x="3399541" y="1916832"/>
            <a:ext cx="3116675" cy="15821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424656"/>
            <a:ext cx="25050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16" name="直接箭头连接符 4115"/>
          <p:cNvCxnSpPr>
            <a:endCxn id="5126" idx="3"/>
          </p:cNvCxnSpPr>
          <p:nvPr/>
        </p:nvCxnSpPr>
        <p:spPr>
          <a:xfrm flipH="1">
            <a:off x="3575050" y="1556792"/>
            <a:ext cx="1861046" cy="325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6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6200000" flipH="1">
            <a:off x="6502430" y="4401108"/>
            <a:ext cx="93610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7" y="1383379"/>
            <a:ext cx="7534275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5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475" y="5818038"/>
            <a:ext cx="810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Chen Y N, </a:t>
            </a:r>
            <a:r>
              <a:rPr lang="en-US" altLang="zh-CN" dirty="0" err="1"/>
              <a:t>Hakkani-Tür</a:t>
            </a:r>
            <a:r>
              <a:rPr lang="en-US" altLang="zh-CN" dirty="0"/>
              <a:t> D, </a:t>
            </a:r>
            <a:r>
              <a:rPr lang="en-US" altLang="zh-CN" dirty="0" err="1"/>
              <a:t>Tür</a:t>
            </a:r>
            <a:r>
              <a:rPr lang="en-US" altLang="zh-CN" dirty="0"/>
              <a:t> G, et al. End-to-end memory networks </a:t>
            </a:r>
            <a:r>
              <a:rPr lang="en-US" altLang="zh-CN" dirty="0" smtClean="0"/>
              <a:t>with knowledge </a:t>
            </a:r>
            <a:r>
              <a:rPr lang="en-US" altLang="zh-CN" dirty="0"/>
              <a:t>carryover for multi-turn spoken </a:t>
            </a:r>
            <a:r>
              <a:rPr lang="en-US" altLang="zh-CN" dirty="0" smtClean="0"/>
              <a:t>language understanding[C</a:t>
            </a:r>
            <a:r>
              <a:rPr lang="en-US" altLang="zh-CN" dirty="0"/>
              <a:t>]//</a:t>
            </a:r>
            <a:r>
              <a:rPr lang="en-US" altLang="zh-CN" dirty="0" err="1"/>
              <a:t>Interspeech</a:t>
            </a:r>
            <a:r>
              <a:rPr lang="en-US" altLang="zh-CN" dirty="0"/>
              <a:t>. 2016: 3245-3249.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4097" y="148478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利用端到端记忆网络对历史对话进行表示，学习到的表示作为槽填充模型输入的一部分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5"/>
          <a:stretch/>
        </p:blipFill>
        <p:spPr bwMode="auto">
          <a:xfrm>
            <a:off x="185596" y="2276872"/>
            <a:ext cx="8833627" cy="328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924944"/>
            <a:ext cx="8351043" cy="138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9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475" y="5818038"/>
            <a:ext cx="810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Chen P C, Chi T C, Su S Y, et al. Dynamic time-aware attention to speaker roles and contexts for spoken language understanding[C]//2017 IEEE Automatic Speech Recognition and Understanding Workshop (ASRU). IEEE, 2017: 554-560.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4097" y="148478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引入时间，角色注意力机制的记忆网络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49" y="2132855"/>
            <a:ext cx="8079778" cy="340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18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01" y="2708920"/>
            <a:ext cx="8079778" cy="340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22375" y="1691516"/>
            <a:ext cx="269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内容，时间感知注意力：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15816" y="2060848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44" y="1612384"/>
            <a:ext cx="3463964" cy="52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8"/>
          <a:stretch/>
        </p:blipFill>
        <p:spPr bwMode="auto">
          <a:xfrm>
            <a:off x="3855042" y="2060848"/>
            <a:ext cx="1437038" cy="71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2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026165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任务型对话系统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自然语言理解领域的相关研究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状态追踪相关研究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7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1552848"/>
            <a:ext cx="8079778" cy="340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肘形连接符 16"/>
          <p:cNvCxnSpPr/>
          <p:nvPr/>
        </p:nvCxnSpPr>
        <p:spPr>
          <a:xfrm>
            <a:off x="1374775" y="4961831"/>
            <a:ext cx="453959" cy="385712"/>
          </a:xfrm>
          <a:prstGeom prst="bentConnector3">
            <a:avLst>
              <a:gd name="adj1" fmla="val -3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50" y="5059879"/>
            <a:ext cx="5112568" cy="472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16" y="5488472"/>
            <a:ext cx="2550790" cy="96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907704" y="5111378"/>
            <a:ext cx="152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角色注意力：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3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327" y="1700808"/>
            <a:ext cx="6430518" cy="271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41" y="4509120"/>
            <a:ext cx="6126088" cy="66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173908" y="5172192"/>
            <a:ext cx="4825355" cy="55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31"/>
          <a:stretch/>
        </p:blipFill>
        <p:spPr bwMode="auto">
          <a:xfrm>
            <a:off x="1979712" y="5855233"/>
            <a:ext cx="4837122" cy="4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8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59320"/>
            <a:ext cx="8863781" cy="381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6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142016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在记忆网络中引入衰退记忆力机制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31"/>
          <a:stretch/>
        </p:blipFill>
        <p:spPr bwMode="auto">
          <a:xfrm>
            <a:off x="2195736" y="4952950"/>
            <a:ext cx="4067944" cy="956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59269" r="50489"/>
          <a:stretch/>
        </p:blipFill>
        <p:spPr bwMode="auto">
          <a:xfrm>
            <a:off x="5868144" y="5349552"/>
            <a:ext cx="1484885" cy="65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89500"/>
            <a:ext cx="8379141" cy="325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5101" y="5877272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Su S Y, Yuan P C, Chen Y N. How time matters: Learning time-decay attention for contextual spoken language understanding in dialogues[C]//Proceedings of the 2018 Conference of the North American Chapter of the Association for Computational Linguistics: Human Language Technologies, Volume 1 (Long Papers). 2018: 2133-2142.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20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2694" y="335558"/>
            <a:ext cx="5745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语境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相关的自然语言理解</a:t>
            </a:r>
          </a:p>
          <a:p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4" y="2203123"/>
            <a:ext cx="3744416" cy="3632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19672" y="155679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对历史对话进行编码，融合时序信息；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对话表示与当前对话表示通过前馈网络进行融合。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7544" y="5949280"/>
            <a:ext cx="821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Bapna</a:t>
            </a:r>
            <a:r>
              <a:rPr lang="en-US" altLang="zh-CN" dirty="0"/>
              <a:t> A, Tur G, </a:t>
            </a:r>
            <a:r>
              <a:rPr lang="en-US" altLang="zh-CN" dirty="0" err="1"/>
              <a:t>Hakkani</a:t>
            </a:r>
            <a:r>
              <a:rPr lang="en-US" altLang="zh-CN" dirty="0"/>
              <a:t>-Tur D, et al. Sequential dialogue context modeling for spoken language understanding[J].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arXiv:1705.03455, 2017.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27" y="2541317"/>
            <a:ext cx="2691457" cy="51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8" y="3140968"/>
            <a:ext cx="3705994" cy="46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64" y="4034306"/>
            <a:ext cx="4143858" cy="130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82" y="5216338"/>
            <a:ext cx="3596258" cy="66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>
            <a:off x="4166511" y="2724381"/>
            <a:ext cx="689706" cy="416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147" idx="2"/>
          </p:cNvCxnSpPr>
          <p:nvPr/>
        </p:nvCxnSpPr>
        <p:spPr>
          <a:xfrm>
            <a:off x="6682655" y="3602121"/>
            <a:ext cx="0" cy="417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026165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任务型对话系统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自然语言理解领域的相关研究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状态追踪相关研究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157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684" y="5877272"/>
            <a:ext cx="73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Wen T H, Vandyke D, </a:t>
            </a:r>
            <a:r>
              <a:rPr lang="en-US" altLang="zh-CN" dirty="0" err="1"/>
              <a:t>Mrksic</a:t>
            </a:r>
            <a:r>
              <a:rPr lang="en-US" altLang="zh-CN" dirty="0"/>
              <a:t> N, et al. A network-based end-to-end trainable task-oriented dialogue system[J].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arXiv:1604.04562, 2016.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87824" y="148478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基于神经网络的对话状态追踪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97" y="1963312"/>
            <a:ext cx="6432019" cy="3769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9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684" y="5877272"/>
            <a:ext cx="73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Wen T H, Vandyke D, </a:t>
            </a:r>
            <a:r>
              <a:rPr lang="en-US" altLang="zh-CN" dirty="0" err="1"/>
              <a:t>Mrksic</a:t>
            </a:r>
            <a:r>
              <a:rPr lang="en-US" altLang="zh-CN" dirty="0"/>
              <a:t> N, et al. A network-based end-to-end trainable task-oriented dialogue system[J].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arXiv:1604.04562, 2016.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3" y="1700808"/>
            <a:ext cx="7627327" cy="360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2459" y="1484784"/>
            <a:ext cx="746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每个槽可能指过多，使用二分类方法分别计算每个槽</a:t>
            </a:r>
            <a:r>
              <a:rPr lang="en-US" altLang="zh-CN" dirty="0" smtClean="0"/>
              <a:t>-</a:t>
            </a:r>
            <a:r>
              <a:rPr lang="zh-CN" altLang="en-US" dirty="0" smtClean="0"/>
              <a:t>值对的可能性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5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10" y="1628800"/>
            <a:ext cx="6983994" cy="234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5" y="4200487"/>
            <a:ext cx="6748264" cy="210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69967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NBT-DNN model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7832" y="42004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NBT-CNN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3" y="2526264"/>
            <a:ext cx="7524328" cy="133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462790"/>
            <a:ext cx="8496944" cy="72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43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26710" y="312737"/>
            <a:ext cx="5025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人机对话系统的四大结构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01799"/>
              </p:ext>
            </p:extLst>
          </p:nvPr>
        </p:nvGraphicFramePr>
        <p:xfrm>
          <a:off x="612775" y="1700808"/>
          <a:ext cx="7950460" cy="451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92"/>
                <a:gridCol w="1590092"/>
                <a:gridCol w="1590092"/>
                <a:gridCol w="1590092"/>
                <a:gridCol w="1590092"/>
              </a:tblGrid>
              <a:tr h="577976">
                <a:tc>
                  <a:txBody>
                    <a:bodyPr/>
                    <a:lstStyle/>
                    <a:p>
                      <a:pPr algn="ctr"/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任务型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聊天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知识问答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推荐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</a:tr>
              <a:tr h="691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目的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完成任务或动作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闲聊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知识获取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信息推荐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</a:tr>
              <a:tr h="57797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领域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特定域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开放域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开放域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特定域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</a:tr>
              <a:tr h="987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以对话轮数评价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越少越好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越多越好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越少越好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越少越好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</a:tr>
              <a:tr h="691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应用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虚拟个人助理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娱乐，情感陪护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客服，教育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个性化推荐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</a:tr>
              <a:tr h="98787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典型系统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Siri</a:t>
                      </a:r>
                      <a:r>
                        <a:rPr lang="en-US" altLang="zh-CN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, </a:t>
                      </a:r>
                      <a:r>
                        <a:rPr lang="en-US" altLang="zh-CN" sz="19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Cortana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小冰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Watson, Wolfram Alpha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Quartz/</a:t>
                      </a: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今日头条</a:t>
                      </a:r>
                      <a:r>
                        <a:rPr lang="en-US" altLang="zh-CN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900" dirty="0" smtClean="0">
                          <a:latin typeface="微软雅黑" pitchFamily="34" charset="-122"/>
                          <a:ea typeface="微软雅黑" pitchFamily="34" charset="-122"/>
                        </a:rPr>
                        <a:t>淘宝</a:t>
                      </a:r>
                      <a:endParaRPr lang="zh-CN" altLang="en-US" sz="19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8664" marR="98664" marT="49332" marB="493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684" y="5877272"/>
            <a:ext cx="73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Mrkšić</a:t>
            </a:r>
            <a:r>
              <a:rPr lang="en-US" altLang="zh-CN" dirty="0"/>
              <a:t> N, </a:t>
            </a:r>
            <a:r>
              <a:rPr lang="en-US" altLang="zh-CN" dirty="0" err="1"/>
              <a:t>Vulić</a:t>
            </a:r>
            <a:r>
              <a:rPr lang="en-US" altLang="zh-CN" dirty="0"/>
              <a:t> I. Fully statistical neural belief tracking[J].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arXiv:1805.11350, 2018.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7" y="2078733"/>
            <a:ext cx="8202346" cy="372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23928" y="159744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改进的结构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6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9" y="1700808"/>
            <a:ext cx="7944817" cy="14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5" y="3429000"/>
            <a:ext cx="5040564" cy="126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89" y="4834527"/>
            <a:ext cx="5566424" cy="178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684" y="5877272"/>
            <a:ext cx="73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Zhong</a:t>
            </a:r>
            <a:r>
              <a:rPr lang="en-US" altLang="zh-CN" dirty="0"/>
              <a:t> V, </a:t>
            </a:r>
            <a:r>
              <a:rPr lang="en-US" altLang="zh-CN" dirty="0" err="1"/>
              <a:t>Xiong</a:t>
            </a:r>
            <a:r>
              <a:rPr lang="en-US" altLang="zh-CN" dirty="0"/>
              <a:t> C, </a:t>
            </a:r>
            <a:r>
              <a:rPr lang="en-US" altLang="zh-CN" dirty="0" err="1"/>
              <a:t>Socher</a:t>
            </a:r>
            <a:r>
              <a:rPr lang="en-US" altLang="zh-CN" dirty="0"/>
              <a:t> R. Global-locally self-attentive dialogue state tracker[J].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arXiv:1805.09655, 2018.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43808" y="15974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局部自注意力对话状态追踪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37" y="2192530"/>
            <a:ext cx="7524328" cy="36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4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09" y="1556792"/>
            <a:ext cx="6228184" cy="273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50" y="4437112"/>
            <a:ext cx="6056514" cy="61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79" y="5047398"/>
            <a:ext cx="3764855" cy="186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8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48" y="1556792"/>
            <a:ext cx="8266908" cy="20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28" y="3749134"/>
            <a:ext cx="5928148" cy="27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32856"/>
            <a:ext cx="7787357" cy="40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02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684" y="5877272"/>
            <a:ext cx="73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 L, </a:t>
            </a:r>
            <a:r>
              <a:rPr lang="en-US" altLang="zh-CN" dirty="0" err="1"/>
              <a:t>Xie</a:t>
            </a:r>
            <a:r>
              <a:rPr lang="en-US" altLang="zh-CN" dirty="0"/>
              <a:t> K, Chen L, et al. Towards universal dialogue state tracking[J].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arXiv:1810.09587, 2018.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563888" y="14173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通用对话状态追踪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3" y="1966774"/>
            <a:ext cx="7884368" cy="374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480" y="1412776"/>
            <a:ext cx="6657053" cy="36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62" y="5213942"/>
            <a:ext cx="3740678" cy="142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6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684" y="5877272"/>
            <a:ext cx="732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Ramadan O, Budzianowski P, </a:t>
            </a:r>
            <a:r>
              <a:rPr lang="en-US" altLang="zh-CN" dirty="0" err="1"/>
              <a:t>Gašić</a:t>
            </a:r>
            <a:r>
              <a:rPr lang="en-US" altLang="zh-CN" dirty="0"/>
              <a:t> M. Large-scale multi-domain belief tracking with knowledge sharing[J].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arXiv:1807.06517, 2018.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26970" y="1437784"/>
            <a:ext cx="234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多领域对话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96" y="1841549"/>
            <a:ext cx="6553422" cy="403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9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585" y="325149"/>
            <a:ext cx="2872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对话状态追踪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486025" y="2293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3" y="1772816"/>
            <a:ext cx="6876256" cy="15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29485"/>
              </p:ext>
            </p:extLst>
          </p:nvPr>
        </p:nvGraphicFramePr>
        <p:xfrm>
          <a:off x="1355190" y="3573016"/>
          <a:ext cx="648072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81"/>
                <a:gridCol w="1008112"/>
                <a:gridCol w="1440160"/>
                <a:gridCol w="835223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Food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Price range </a:t>
                      </a:r>
                      <a:r>
                        <a:rPr lang="en-US" altLang="zh-CN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Area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Joint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NBT-CNN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84.2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GLAD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StateNet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stateNet_PSI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多领域状态追踪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96.4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97.9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98.1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85.5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7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45" name="Picture 21" descr="https://upload-images.jianshu.io/upload_images/6874116-09783357cce85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471328"/>
            <a:ext cx="7992888" cy="289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68822" y="4581128"/>
            <a:ext cx="67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自然语言理解</a:t>
            </a:r>
            <a:r>
              <a:rPr lang="en-US" altLang="zh-CN" dirty="0" smtClean="0"/>
              <a:t>(NLU)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领域识别 → 意图识别 → 语义槽填充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68822" y="5374957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对话管理</a:t>
            </a:r>
            <a:r>
              <a:rPr lang="en-US" altLang="zh-CN" dirty="0" smtClean="0"/>
              <a:t>(DM)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状态追踪</a:t>
            </a:r>
            <a:r>
              <a:rPr lang="en-US" altLang="zh-CN" dirty="0" smtClean="0"/>
              <a:t>(DST) </a:t>
            </a:r>
            <a:r>
              <a:rPr lang="zh-CN" altLang="en-US" dirty="0" smtClean="0"/>
              <a:t>→ 策略优化</a:t>
            </a:r>
            <a:r>
              <a:rPr lang="en-US" altLang="zh-CN" dirty="0" smtClean="0"/>
              <a:t>(DPO)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26710" y="312737"/>
            <a:ext cx="4340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任务型对话系统的结构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5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4950" y="2204864"/>
            <a:ext cx="2340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8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4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026165"/>
            <a:ext cx="52565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任务型对话系统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自然语言理解领域的相关研究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状态追踪相关研究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912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60076" y="264069"/>
            <a:ext cx="260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相关数据集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95176"/>
              </p:ext>
            </p:extLst>
          </p:nvPr>
        </p:nvGraphicFramePr>
        <p:xfrm>
          <a:off x="1125214" y="2204864"/>
          <a:ext cx="727280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803375"/>
                <a:gridCol w="1524000"/>
                <a:gridCol w="2289249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数据集名称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数据集简介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样本量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Slot/Intent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数目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ATIS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航空旅行咨询系统数据集，由微软推出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4978(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训练集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)+893(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测试集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129/26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CQUD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从百度知道爬取并手动标注的数据集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3286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个问题，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个主题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20/43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Snips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年提出的专注于槽填充的数据集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每个意图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2000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多个查询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？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/7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4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自然语言理解领域相关研究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40290"/>
              </p:ext>
            </p:extLst>
          </p:nvPr>
        </p:nvGraphicFramePr>
        <p:xfrm>
          <a:off x="1102249" y="2276872"/>
          <a:ext cx="719936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471"/>
                <a:gridCol w="1512168"/>
                <a:gridCol w="2088232"/>
                <a:gridCol w="264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领域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意图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语意槽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举例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火车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查询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出发地，到达地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“查询厦门到北京的火车”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预定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出发地，到达地，出发时间，车次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“订一张明天哈尔滨到北京的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Z15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地图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路线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出发地，到达地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“钟楼到火车站的路线”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位置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POI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“咸宁西路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28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号在哪”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短信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发信息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接收人，内容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“发信息给孩子让他回家吃饭”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发送联系人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接收人，联系人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“把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的电话发给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b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2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https://upload-images.jianshu.io/upload_images/9921715-88781b5e71f4f2df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5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7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9" descr="https://upload-images.jianshu.io/upload_images/6874116-09783357cce85256.png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335447" y="-49174"/>
            <a:ext cx="9865096" cy="12192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67744" y="306161"/>
            <a:ext cx="574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自然语言理解领域相关研究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2580" y="2704373"/>
            <a:ext cx="4989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意图识别与槽填充联合学习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语境相关的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自然语言理解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3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1362</Words>
  <Application>Microsoft Office PowerPoint</Application>
  <PresentationFormat>全屏显示(4:3)</PresentationFormat>
  <Paragraphs>255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任务型对话系统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Windows 用户</cp:lastModifiedBy>
  <cp:revision>74</cp:revision>
  <dcterms:created xsi:type="dcterms:W3CDTF">2019-07-17T05:27:59Z</dcterms:created>
  <dcterms:modified xsi:type="dcterms:W3CDTF">2019-07-21T08:23:10Z</dcterms:modified>
</cp:coreProperties>
</file>