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80A4DB5-4F9F-4749-B6B1-C9BF3895AC8E}">
  <a:tblStyle styleId="{B80A4DB5-4F9F-4749-B6B1-C9BF3895AC8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Quinton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Miguel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Quinton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Quinton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Quinton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Quinton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Quinton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Miguel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Miguel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Miguel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Miguel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Miguel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gif"/><Relationship Id="rId4" Type="http://schemas.openxmlformats.org/officeDocument/2006/relationships/image" Target="../media/image08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Surviving the Titanic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Miguel, Nicholas, Quinton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descr="schedule1.png" id="117" name="Shape 117"/>
          <p:cNvPicPr preferRelativeResize="0"/>
          <p:nvPr/>
        </p:nvPicPr>
        <p:blipFill rotWithShape="1">
          <a:blip r:embed="rId3">
            <a:alphaModFix/>
          </a:blip>
          <a:srcRect b="0" l="932" r="922" t="0"/>
          <a:stretch/>
        </p:blipFill>
        <p:spPr>
          <a:xfrm>
            <a:off x="387900" y="1006200"/>
            <a:ext cx="7704399" cy="35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Data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Variable			Definition					Key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passengerid	Passenger ID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survival		Survival					0=No, 1=Yes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pclass		Ticket Class				1=1st, 2=2nd, 3=3rd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name			Name (with Title)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sex			Sex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age			Age in Years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sibsp			# of siblings / spouses aboard the Titanic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parch			# of parents / children aboard the Titanic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ticket			Ticket Number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fare			Passenger Fare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cabin			Cabin Number</a:t>
            </a: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embarked		Port of Embarkation			C=Cherbourg, Q=Queenstown, S=Southampton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 Notes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class: A proxy for socio-economic status (SES)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1st=Upper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2nd=Middle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3rd=Lower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ge: Age is fractional if it is less than 1, if age is estimated it’ll be in the form xx.5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ibsp: The dataset defines family relations in this way…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Sibling: brother, sister, step-sister, step-brother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Spouse: husband, wife (mistresses and fiancés were ignored)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arch: The dataset defines family relations in this way…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Parent: mother, father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Child: son, daughter, stepdaughter, stepson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(Some children traveled with nannies therefore parch=0 for them)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Space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From Dataset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Pclass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Sex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Age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Sibsp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Parch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Ticket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Fare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Cabin number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Embarked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Generated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Family size (parch + sibsp + 1)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Age Interval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1 if age &lt; 10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0 if 10 &lt;= age &lt;= 60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-1 if age &gt; 60 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Title (Mr. , Mrs. , Ms. , Dr. , etc.)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Cabinmates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Generated Feature</a:t>
            </a:r>
          </a:p>
        </p:txBody>
      </p:sp>
      <p:pic>
        <p:nvPicPr>
          <p:cNvPr descr="ageint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50" y="941251"/>
            <a:ext cx="4126050" cy="41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524475" y="1631975"/>
            <a:ext cx="36129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Age Interval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Survival rate decreases as age increases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People younger than 10 have the highest survival rate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10-60 relatively constant</a:t>
            </a:r>
          </a:p>
          <a:p>
            <a:pPr indent="-342900" lvl="0" marL="45720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People older than 60 have the lowest survival rate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91350"/>
            <a:ext cx="4696800" cy="109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Generated Feature</a:t>
            </a:r>
          </a:p>
        </p:txBody>
      </p:sp>
      <p:pic>
        <p:nvPicPr>
          <p:cNvPr descr="title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625" y="66850"/>
            <a:ext cx="5076650" cy="50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61450" y="1609450"/>
            <a:ext cx="40743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Miss and Mrs close to average survival rate for females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Master higher than average for male group</a:t>
            </a:r>
          </a:p>
          <a:p>
            <a:pPr indent="-342900" lvl="0" marL="45720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Col, Rev, Dr, etc also influence survival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Evaluation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					   	 be the function defined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      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 </a:t>
            </a:r>
            <a:r>
              <a:rPr i="1" lang="en"/>
              <a:t>a</a:t>
            </a:r>
            <a:r>
              <a:rPr lang="en"/>
              <a:t> i</a:t>
            </a:r>
            <a:r>
              <a:rPr lang="en"/>
              <a:t>s the number of correct predictions and </a:t>
            </a:r>
            <a:r>
              <a:rPr i="1" lang="en"/>
              <a:t>b</a:t>
            </a:r>
            <a:r>
              <a:rPr lang="en"/>
              <a:t> </a:t>
            </a:r>
            <a:r>
              <a:rPr lang="en"/>
              <a:t>is the number of incorrect predictions.</a:t>
            </a:r>
          </a:p>
        </p:txBody>
      </p:sp>
      <p:pic>
        <p:nvPicPr>
          <p:cNvPr descr="CodeCogsEqn (4).gif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771" y="1701071"/>
            <a:ext cx="1817599" cy="49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75" y="1274975"/>
            <a:ext cx="2361624" cy="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651250" y="391350"/>
            <a:ext cx="3841500" cy="626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Work Allocatio</a:t>
            </a:r>
            <a:r>
              <a:rPr lang="en">
                <a:solidFill>
                  <a:schemeClr val="lt1"/>
                </a:solidFill>
              </a:rPr>
              <a:t>n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642987" y="157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{B80A4DB5-4F9F-4749-B6B1-C9BF3895AC8E}</a:tableStyleId>
              </a:tblPr>
              <a:tblGrid>
                <a:gridCol w="4103450"/>
                <a:gridCol w="3754575"/>
              </a:tblGrid>
              <a:tr h="402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Model Component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Name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Dataset/Feature Space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Nicholas Glover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Decision Tree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Miguel Amezola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Bagging Meta-Estimator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Quinton Teas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Setbacks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Scheduling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Efficiency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Memory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pic>
        <p:nvPicPr>
          <p:cNvPr descr="Screenshot from 2017-04-10 19-41-17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9" cy="166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076275"/>
            <a:ext cx="8520600" cy="38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Char char="●"/>
            </a:pPr>
            <a:r>
              <a:rPr lang="en">
                <a:solidFill>
                  <a:srgbClr val="24292E"/>
                </a:solidFill>
              </a:rPr>
              <a:t>The RMS Titanic sank on 15 April 1912, after colliding with an iceberg during its maiden voyage from Southampton to New York. </a:t>
            </a:r>
          </a:p>
          <a:p>
            <a:pPr indent="-2286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Char char="●"/>
            </a:pPr>
            <a:r>
              <a:rPr lang="en">
                <a:solidFill>
                  <a:srgbClr val="24292E"/>
                </a:solidFill>
              </a:rPr>
              <a:t>Out of 2224 passengers and crew, 1502 lost their lives.</a:t>
            </a:r>
          </a:p>
          <a:p>
            <a:pPr indent="-2286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Char char="●"/>
            </a:pPr>
            <a:r>
              <a:rPr lang="en">
                <a:solidFill>
                  <a:srgbClr val="24292E"/>
                </a:solidFill>
              </a:rPr>
              <a:t>We would like to identify more factors that improved the likelihood of survival. Furthermore, we will map these factors to an appropriate feature space. </a:t>
            </a:r>
          </a:p>
          <a:p>
            <a:pPr indent="-2286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Char char="●"/>
            </a:pPr>
            <a:r>
              <a:rPr lang="en">
                <a:solidFill>
                  <a:srgbClr val="24292E"/>
                </a:solidFill>
              </a:rPr>
              <a:t>We will implement and train a decision tree to analyze what sorts of people were likely to survive.</a:t>
            </a:r>
          </a:p>
          <a:p>
            <a:pPr indent="-2286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Char char="●"/>
            </a:pPr>
            <a:r>
              <a:rPr lang="en">
                <a:solidFill>
                  <a:srgbClr val="24292E"/>
                </a:solidFill>
              </a:rPr>
              <a:t>We will compare the accuracy of our decision tree to the accuracy of scikit-learn’s bagging meta-estimator with a decision tree classifier as a base estimator.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5417100" cy="36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lang="en"/>
              <a:t>Dataset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Loads  .csv file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Cleans data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lang="en"/>
              <a:t>Feature Space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Uses a Dataset object to create a 2-dimensional array that represents a feature space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Decision Tree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C4.5 algorithm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Bagging Meta-Estimator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scikit-learn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Decision tree classifier as a base estimator. 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Bagging is used to reduce the variance of a base estimator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 from 2017-04-10 21-10-50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675" y="0"/>
            <a:ext cx="3143325" cy="50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C4.5?</a:t>
            </a:r>
          </a:p>
        </p:txBody>
      </p:sp>
      <p:pic>
        <p:nvPicPr>
          <p:cNvPr descr="accuracy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41250"/>
            <a:ext cx="3778244" cy="3821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ntime.pn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844" y="941250"/>
            <a:ext cx="4020339" cy="38212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381000" y="4786825"/>
            <a:ext cx="6653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Images from http://saiconference.com/Downloads/SpecialIssueNo10/Paper_3-A_comparative_study_of_decision_tree_ID3_and_C4.5.pdf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Gain Concept</a:t>
            </a:r>
          </a:p>
        </p:txBody>
      </p:sp>
      <p:pic>
        <p:nvPicPr>
          <p:cNvPr descr="entropy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450"/>
            <a:ext cx="8679900" cy="1875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in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892949"/>
            <a:ext cx="8679900" cy="225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25" y="0"/>
            <a:ext cx="78424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C4.5 Algorithm</a:t>
            </a:r>
          </a:p>
        </p:txBody>
      </p:sp>
      <p:pic>
        <p:nvPicPr>
          <p:cNvPr descr="Screenshot from 2017-04-11 08-08-32.png" id="99" name="Shape 99"/>
          <p:cNvPicPr preferRelativeResize="0"/>
          <p:nvPr/>
        </p:nvPicPr>
        <p:blipFill rotWithShape="1">
          <a:blip r:embed="rId3">
            <a:alphaModFix/>
          </a:blip>
          <a:srcRect b="573" l="0" r="0" t="583"/>
          <a:stretch/>
        </p:blipFill>
        <p:spPr>
          <a:xfrm>
            <a:off x="311700" y="1378850"/>
            <a:ext cx="8520598" cy="31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C4.5 Pseudocode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 Cases: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all samples in list belong to same class, then create a leaf node saying to choose that class.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none of the features provide any information gain or an instance of the previously-unseen class is encountered, create a decision node higher up the tree using expected value of the class.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C4.5 Pseudocode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Check for base cases.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 each feature </a:t>
            </a:r>
            <a:r>
              <a:rPr i="1" lang="en"/>
              <a:t>x</a:t>
            </a:r>
            <a:r>
              <a:rPr lang="en"/>
              <a:t>, compute the normalized information gain from splitting on </a:t>
            </a:r>
            <a:r>
              <a:rPr i="1" lang="en"/>
              <a:t>x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Let </a:t>
            </a:r>
            <a:r>
              <a:rPr i="1" lang="en"/>
              <a:t>x_best</a:t>
            </a:r>
            <a:r>
              <a:rPr lang="en"/>
              <a:t> be the feature with the highest normalized information gain.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decision </a:t>
            </a:r>
            <a:r>
              <a:rPr i="1" lang="en"/>
              <a:t>node</a:t>
            </a:r>
            <a:r>
              <a:rPr lang="en"/>
              <a:t> that splits on </a:t>
            </a:r>
            <a:r>
              <a:rPr i="1" lang="en"/>
              <a:t>x_best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Recur on the subsets obtained by splitting on </a:t>
            </a:r>
            <a:r>
              <a:rPr i="1" lang="en"/>
              <a:t>x_best</a:t>
            </a:r>
            <a:r>
              <a:rPr lang="en"/>
              <a:t>, and add those nodes as children of </a:t>
            </a:r>
            <a:r>
              <a:rPr i="1" lang="en"/>
              <a:t>node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