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6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7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4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2878-F6E8-499F-80C6-89F05E2DD7DC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28F80C-59AC-4AA1-A93B-39AB0B943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br>
              <a:rPr lang="ru-RU"/>
            </a:b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782134" y="1820562"/>
            <a:ext cx="6228692" cy="2124236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ru-RU" sz="3600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+mj-lt"/>
                <a:cs typeface="Times New Roman"/>
              </a:rPr>
              <a:t>Математика в </a:t>
            </a:r>
            <a:r>
              <a:rPr lang="en-US" sz="3600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+mj-lt"/>
                <a:cs typeface="Times New Roman"/>
              </a:rPr>
              <a:t>Data Science</a:t>
            </a:r>
            <a:endParaRPr lang="ru-RU" sz="3600" dirty="0"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latin typeface="+mj-lt"/>
              <a:cs typeface="Times New Roman"/>
            </a:endParaRPr>
          </a:p>
          <a:p>
            <a:pPr algn="ctr">
              <a:buNone/>
              <a:defRPr/>
            </a:pPr>
            <a:endParaRPr lang="en-US" sz="3600" dirty="0"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591" y="189753"/>
            <a:ext cx="7832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altLang="en-US" dirty="0">
                <a:cs typeface="Times New Roman"/>
              </a:rPr>
              <a:t>Муниципальное бюджетное общеобразовател</a:t>
            </a:r>
            <a:r>
              <a:rPr lang="ru-RU" altLang="en-US" dirty="0"/>
              <a:t>ьное учреждение </a:t>
            </a:r>
          </a:p>
          <a:p>
            <a:pPr algn="ctr">
              <a:defRPr/>
            </a:pPr>
            <a:r>
              <a:rPr lang="ru-RU" altLang="en-US" dirty="0"/>
              <a:t>“Гимназия №</a:t>
            </a:r>
            <a:r>
              <a:rPr lang="en-US" altLang="ru-RU" dirty="0"/>
              <a:t>1</a:t>
            </a:r>
            <a:r>
              <a:rPr lang="ru-RU" altLang="en-US" dirty="0"/>
              <a:t>” города Липецка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5167" y="4125587"/>
            <a:ext cx="41367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altLang="en-US" dirty="0">
                <a:cs typeface="Times New Roman"/>
              </a:rPr>
              <a:t>Выполнил </a:t>
            </a:r>
          </a:p>
          <a:p>
            <a:pPr algn="r">
              <a:defRPr/>
            </a:pPr>
            <a:r>
              <a:rPr lang="ru-RU" altLang="en-US" dirty="0">
                <a:cs typeface="Times New Roman"/>
              </a:rPr>
              <a:t>Амвросов Георгий</a:t>
            </a:r>
          </a:p>
          <a:p>
            <a:pPr algn="r">
              <a:defRPr/>
            </a:pPr>
            <a:endParaRPr lang="ru-RU" altLang="en-US" dirty="0">
              <a:cs typeface="Times New Roman"/>
            </a:endParaRPr>
          </a:p>
          <a:p>
            <a:pPr algn="r">
              <a:defRPr/>
            </a:pPr>
            <a:r>
              <a:rPr lang="ru-RU" altLang="en-US" dirty="0">
                <a:cs typeface="Times New Roman"/>
              </a:rPr>
              <a:t>Руководитель проекта</a:t>
            </a:r>
          </a:p>
          <a:p>
            <a:pPr algn="r">
              <a:defRPr/>
            </a:pPr>
            <a:r>
              <a:rPr lang="ru-RU" sz="1800" dirty="0">
                <a:effectLst/>
                <a:ea typeface="Calibri" panose="020F0502020204030204" pitchFamily="34" charset="0"/>
              </a:rPr>
              <a:t>Токарева Инна Александровна</a:t>
            </a:r>
          </a:p>
          <a:p>
            <a:pPr algn="r">
              <a:defRPr/>
            </a:pPr>
            <a:r>
              <a:rPr lang="ru-RU" altLang="en-US" dirty="0">
                <a:cs typeface="Times New Roman"/>
              </a:rPr>
              <a:t>учитель математики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3737" y="623731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ru-RU" dirty="0"/>
              <a:t>202</a:t>
            </a:r>
            <a:r>
              <a:rPr lang="ru-RU" altLang="ru-RU" dirty="0"/>
              <a:t>3</a:t>
            </a:r>
            <a:endParaRPr lang="en-US" alt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54DCE1-A483-4CAD-B8A9-696392D38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3" y="1403837"/>
            <a:ext cx="5522690" cy="28841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B497AF-7A34-49E0-9177-51EF09D379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47" y="454755"/>
            <a:ext cx="6294853" cy="61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F4CAC5-D7FF-42EC-A52D-BDE925B51A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15" y="679787"/>
            <a:ext cx="3146805" cy="18115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904DFC-415A-4EEF-9AD4-93F9E3D4B8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0" y="3114828"/>
            <a:ext cx="5457060" cy="3743172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устройство, панель управления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924F8B0D-5C24-4684-800F-B7907DF1A70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07417"/>
            <a:ext cx="5296535" cy="87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4EB44-E632-4659-B341-5AEDA2CE875B}"/>
              </a:ext>
            </a:extLst>
          </p:cNvPr>
          <p:cNvSpPr txBox="1"/>
          <p:nvPr/>
        </p:nvSpPr>
        <p:spPr>
          <a:xfrm>
            <a:off x="5139220" y="11297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Линейная алгебра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FF8AA-4A33-41DD-9159-A54DDA73A056}"/>
              </a:ext>
            </a:extLst>
          </p:cNvPr>
          <p:cNvSpPr txBox="1"/>
          <p:nvPr/>
        </p:nvSpPr>
        <p:spPr>
          <a:xfrm>
            <a:off x="4690807" y="2627952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Умножение матриц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1E3CD-F06B-468B-A2C7-A812E4365230}"/>
              </a:ext>
            </a:extLst>
          </p:cNvPr>
          <p:cNvSpPr txBox="1"/>
          <p:nvPr/>
        </p:nvSpPr>
        <p:spPr>
          <a:xfrm>
            <a:off x="7436055" y="690729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Сложение матриц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2D1CB-A688-48F4-87E2-8D1136D13B8E}"/>
              </a:ext>
            </a:extLst>
          </p:cNvPr>
          <p:cNvSpPr txBox="1"/>
          <p:nvPr/>
        </p:nvSpPr>
        <p:spPr>
          <a:xfrm>
            <a:off x="2975273" y="279677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Вид матриц</a:t>
            </a:r>
          </a:p>
        </p:txBody>
      </p:sp>
    </p:spTree>
    <p:extLst>
      <p:ext uri="{BB962C8B-B14F-4D97-AF65-F5344CB8AC3E}">
        <p14:creationId xmlns:p14="http://schemas.microsoft.com/office/powerpoint/2010/main" val="71761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8EE50-63A7-4644-B63C-CCCA9D5DDD95}"/>
              </a:ext>
            </a:extLst>
          </p:cNvPr>
          <p:cNvSpPr txBox="1"/>
          <p:nvPr/>
        </p:nvSpPr>
        <p:spPr>
          <a:xfrm>
            <a:off x="3047267" y="1490488"/>
            <a:ext cx="7705489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effectLst/>
                <a:ea typeface="Calibri" panose="020F0502020204030204" pitchFamily="34" charset="0"/>
              </a:rPr>
              <a:t>Буквально несколько столетий назад человечество не знало большинство болезней и как с ними бороться. А даже если и знали, что за болезнь у человека, врачи, да и сами люди, это поздно замечали и совсем не оставалось времени на лечение недуга, впоследствии чего человек погибал. 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15C52-F252-42F1-881B-BD38ADA9BE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5" y="1366347"/>
            <a:ext cx="5473707" cy="524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7E5BA-15F1-419C-8703-AAED9D48588E}"/>
              </a:ext>
            </a:extLst>
          </p:cNvPr>
          <p:cNvSpPr txBox="1"/>
          <p:nvPr/>
        </p:nvSpPr>
        <p:spPr>
          <a:xfrm>
            <a:off x="3435113" y="863560"/>
            <a:ext cx="6097630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(0.5, 1.0, 'Предсказание COVID19')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7792F-30AE-4452-A94A-11E357E8A082}"/>
              </a:ext>
            </a:extLst>
          </p:cNvPr>
          <p:cNvSpPr txBox="1"/>
          <p:nvPr/>
        </p:nvSpPr>
        <p:spPr>
          <a:xfrm>
            <a:off x="5180525" y="791307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Результаты</a:t>
            </a:r>
            <a:endParaRPr lang="ru-RU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4D2-4E4F-4FDB-A656-DC4D7CF9E3E3}"/>
              </a:ext>
            </a:extLst>
          </p:cNvPr>
          <p:cNvSpPr txBox="1"/>
          <p:nvPr/>
        </p:nvSpPr>
        <p:spPr>
          <a:xfrm>
            <a:off x="1843820" y="1536174"/>
            <a:ext cx="9466379" cy="500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effectLst/>
                <a:ea typeface="Calibri" panose="020F0502020204030204" pitchFamily="34" charset="0"/>
              </a:rPr>
              <a:t>На основе проведенного мной исследования можно сделать вывод, что математика всегда являлась, является и будет являться неотъемлемой частью всех сфер деятельности человека. Как раз одной из таких сфер является </a:t>
            </a:r>
            <a:r>
              <a:rPr lang="en-US" sz="2400" dirty="0">
                <a:effectLst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ea typeface="Calibri" panose="020F0502020204030204" pitchFamily="34" charset="0"/>
              </a:rPr>
              <a:t>. Это направление является достаточно молодым, но уже стало важной частью бизнеса, медицины и прочих сфер. В свою очередь </a:t>
            </a:r>
            <a:r>
              <a:rPr lang="en-US" sz="2400" dirty="0">
                <a:effectLst/>
                <a:ea typeface="Calibri" panose="020F0502020204030204" pitchFamily="34" charset="0"/>
              </a:rPr>
              <a:t>Data Science </a:t>
            </a:r>
            <a:r>
              <a:rPr lang="ru-RU" sz="2400" dirty="0">
                <a:effectLst/>
                <a:ea typeface="Calibri" panose="020F0502020204030204" pitchFamily="34" charset="0"/>
              </a:rPr>
              <a:t>не было бы возможным без математики, которая является фундаментом в данной науке.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021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84803-6768-440A-99D4-6BC10242815D}"/>
              </a:ext>
            </a:extLst>
          </p:cNvPr>
          <p:cNvSpPr txBox="1"/>
          <p:nvPr/>
        </p:nvSpPr>
        <p:spPr>
          <a:xfrm>
            <a:off x="4193876" y="316522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Исходный замысел: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CC844-1D6D-4E2A-8E1F-4570772C2642}"/>
              </a:ext>
            </a:extLst>
          </p:cNvPr>
          <p:cNvSpPr txBox="1"/>
          <p:nvPr/>
        </p:nvSpPr>
        <p:spPr>
          <a:xfrm>
            <a:off x="2310962" y="1679330"/>
            <a:ext cx="981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О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бъяснить, почему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Data Science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сейчас очень востребован</a:t>
            </a:r>
          </a:p>
        </p:txBody>
      </p:sp>
    </p:spTree>
    <p:extLst>
      <p:ext uri="{BB962C8B-B14F-4D97-AF65-F5344CB8AC3E}">
        <p14:creationId xmlns:p14="http://schemas.microsoft.com/office/powerpoint/2010/main" val="38930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6323E-8F13-4F08-9ABB-BEA9662EFDE6}"/>
              </a:ext>
            </a:extLst>
          </p:cNvPr>
          <p:cNvSpPr txBox="1"/>
          <p:nvPr/>
        </p:nvSpPr>
        <p:spPr>
          <a:xfrm>
            <a:off x="5499522" y="369277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Цели</a:t>
            </a:r>
            <a:r>
              <a:rPr lang="ru-RU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3AA76-E337-45EF-8262-824ECA2AF23B}"/>
              </a:ext>
            </a:extLst>
          </p:cNvPr>
          <p:cNvSpPr txBox="1"/>
          <p:nvPr/>
        </p:nvSpPr>
        <p:spPr>
          <a:xfrm>
            <a:off x="1213809" y="1711255"/>
            <a:ext cx="111011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Изучить сферу </a:t>
            </a:r>
            <a:r>
              <a:rPr lang="en-US" sz="2400" dirty="0">
                <a:effectLst/>
                <a:ea typeface="Times New Roman" panose="02020603050405020304" pitchFamily="18" charset="0"/>
                <a:cs typeface="&quot;Open Sans&quot;"/>
              </a:rPr>
              <a:t>Data Science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Выяснить причины востребованности </a:t>
            </a:r>
            <a:r>
              <a:rPr lang="en-US" sz="2400" dirty="0">
                <a:effectLst/>
                <a:ea typeface="Times New Roman" panose="02020603050405020304" pitchFamily="18" charset="0"/>
                <a:cs typeface="&quot;Open Sans&quot;"/>
              </a:rPr>
              <a:t>Data Science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effectLst/>
              <a:ea typeface="Times New Roman" panose="02020603050405020304" pitchFamily="18" charset="0"/>
              <a:cs typeface="&quot;Open Sans&quot;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Изучить основы математики для </a:t>
            </a:r>
            <a:r>
              <a:rPr lang="en-US" sz="2400" dirty="0">
                <a:effectLst/>
                <a:ea typeface="Times New Roman" panose="02020603050405020304" pitchFamily="18" charset="0"/>
                <a:cs typeface="&quot;Open Sans&quot;"/>
              </a:rPr>
              <a:t>Data Science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effectLst/>
              <a:ea typeface="Times New Roman" panose="02020603050405020304" pitchFamily="18" charset="0"/>
              <a:cs typeface="&quot;Open Sans&quot;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Изучить принципы работы нейронных сетей и машинного обучения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36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0939E-E52C-4E5E-B784-59BE1D0E0731}"/>
              </a:ext>
            </a:extLst>
          </p:cNvPr>
          <p:cNvSpPr txBox="1"/>
          <p:nvPr/>
        </p:nvSpPr>
        <p:spPr>
          <a:xfrm>
            <a:off x="4494439" y="474786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Ход исполнения: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864AA-AD50-4B03-AB2A-7A2D684DFEC5}"/>
              </a:ext>
            </a:extLst>
          </p:cNvPr>
          <p:cNvSpPr txBox="1"/>
          <p:nvPr/>
        </p:nvSpPr>
        <p:spPr>
          <a:xfrm>
            <a:off x="2352444" y="1575798"/>
            <a:ext cx="8311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Прочтение литературы, связанной с </a:t>
            </a:r>
            <a:r>
              <a:rPr lang="en-US" sz="2400" dirty="0">
                <a:effectLst/>
                <a:ea typeface="Times New Roman" panose="02020603050405020304" pitchFamily="18" charset="0"/>
                <a:cs typeface="&quot;Open Sans&quot;"/>
              </a:rPr>
              <a:t>Data Science </a:t>
            </a:r>
          </a:p>
          <a:p>
            <a:r>
              <a:rPr lang="en-US" sz="2400" dirty="0">
                <a:ea typeface="Times New Roman" panose="02020603050405020304" pitchFamily="18" charset="0"/>
                <a:cs typeface="&quot;Open Sans&quot;"/>
              </a:rPr>
              <a:t>	</a:t>
            </a: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и математикой в этой сфере</a:t>
            </a:r>
            <a:r>
              <a:rPr lang="en-US" sz="2400" dirty="0">
                <a:effectLst/>
                <a:ea typeface="Times New Roman" panose="02020603050405020304" pitchFamily="18" charset="0"/>
                <a:cs typeface="&quot;Open Sans&quot;"/>
              </a:rPr>
              <a:t> </a:t>
            </a:r>
          </a:p>
          <a:p>
            <a:endParaRPr lang="en-US" sz="2400" dirty="0">
              <a:effectLst/>
              <a:ea typeface="Times New Roman" panose="02020603050405020304" pitchFamily="18" charset="0"/>
              <a:cs typeface="&quot;Open Sans&quot;"/>
            </a:endParaRP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2.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Написание программы</a:t>
            </a:r>
            <a:r>
              <a:rPr lang="ru-RU" sz="2400" dirty="0">
                <a:effectLst/>
                <a:ea typeface="Times New Roman" panose="02020603050405020304" pitchFamily="18" charset="0"/>
                <a:cs typeface="&quot;Open Sans&quot;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9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92FFE-67B9-4F67-A1C2-F64934B8AFB0}"/>
              </a:ext>
            </a:extLst>
          </p:cNvPr>
          <p:cNvSpPr txBox="1"/>
          <p:nvPr/>
        </p:nvSpPr>
        <p:spPr>
          <a:xfrm>
            <a:off x="835974" y="584759"/>
            <a:ext cx="6537340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Каждый день человечество генерирует примерно 2,5 квинтиллиона байт различных данных. Они создаются буквально при каждом клике и пролистывании страницы, не говоря уже о просмотре видео и фотографий в онлайн-сервисах и соцсетях.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8CD1E-9FCF-4A87-89AB-10AECF8F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20" y="2624864"/>
            <a:ext cx="4333085" cy="42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2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9FEED-9DE3-4E79-8308-D372C8ED627F}"/>
              </a:ext>
            </a:extLst>
          </p:cNvPr>
          <p:cNvSpPr txBox="1"/>
          <p:nvPr/>
        </p:nvSpPr>
        <p:spPr>
          <a:xfrm>
            <a:off x="2973021" y="465597"/>
            <a:ext cx="8518101" cy="500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данным компании </a:t>
            </a:r>
            <a:r>
              <a:rPr lang="ru-RU" sz="2400" dirty="0" err="1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ru-RU" sz="24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которая представляет собой профессиональную социальную сеть для специалистов описываемой нами области, сегодня </a:t>
            </a:r>
            <a:r>
              <a:rPr lang="ru-RU" sz="2400" dirty="0" err="1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ru-RU" sz="24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аналитика используется бизнесом любого масштаба. IDC и Hitachi отмечают, что 78% предприятий подтверждают серьезный рост количества анализируемой и используемой информации за последнее время.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4D8D1-1DD2-4515-8CB8-A1AFB94B068D}"/>
              </a:ext>
            </a:extLst>
          </p:cNvPr>
          <p:cNvSpPr txBox="1"/>
          <p:nvPr/>
        </p:nvSpPr>
        <p:spPr>
          <a:xfrm>
            <a:off x="3047184" y="2274838"/>
            <a:ext cx="7568657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11111"/>
                </a:solidFill>
                <a:effectLst/>
                <a:ea typeface="Times New Roman" panose="02020603050405020304" pitchFamily="18" charset="0"/>
              </a:rPr>
              <a:t>Математика — это неотъемлемый элемент в Data Science. Ведь на самом деле без них невозможно по-настоящему глубоко анализировать и систематизировать огромные массивы 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1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F1EC89-22C0-4FB7-AC4B-04484A2BBE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83" y="1226431"/>
            <a:ext cx="2674037" cy="12038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93F795-1CAC-4B9A-9897-AB654B17B2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81" y="1174058"/>
            <a:ext cx="2801877" cy="12561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49BA3-551D-4027-8A3D-53B88FB916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98" y="1200244"/>
            <a:ext cx="2939498" cy="12561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B5DBF4-25A1-445F-9234-D3A9BFE34B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48" y="3051259"/>
            <a:ext cx="6806304" cy="3443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DD820-CE12-436F-8703-96555C9D279E}"/>
              </a:ext>
            </a:extLst>
          </p:cNvPr>
          <p:cNvSpPr txBox="1"/>
          <p:nvPr/>
        </p:nvSpPr>
        <p:spPr>
          <a:xfrm>
            <a:off x="1906621" y="205312"/>
            <a:ext cx="95702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Теория вероятностей и математическая статистика</a:t>
            </a:r>
            <a:endParaRPr lang="ru-RU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F0330-257D-4EFC-96E6-776F24B4E542}"/>
              </a:ext>
            </a:extLst>
          </p:cNvPr>
          <p:cNvSpPr txBox="1"/>
          <p:nvPr/>
        </p:nvSpPr>
        <p:spPr>
          <a:xfrm>
            <a:off x="2555746" y="76828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/>
                <a:ea typeface="Calibri" panose="020F0502020204030204" pitchFamily="34" charset="0"/>
              </a:rPr>
              <a:t>Размещение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5608-9C8B-4852-818B-7205C087A106}"/>
              </a:ext>
            </a:extLst>
          </p:cNvPr>
          <p:cNvSpPr txBox="1"/>
          <p:nvPr/>
        </p:nvSpPr>
        <p:spPr>
          <a:xfrm>
            <a:off x="5842885" y="76828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/>
                <a:ea typeface="Calibri" panose="020F0502020204030204" pitchFamily="34" charset="0"/>
              </a:rPr>
              <a:t>Перестановка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D3527-B48C-4231-B869-C5965F124B53}"/>
              </a:ext>
            </a:extLst>
          </p:cNvPr>
          <p:cNvSpPr txBox="1"/>
          <p:nvPr/>
        </p:nvSpPr>
        <p:spPr>
          <a:xfrm>
            <a:off x="9477191" y="80547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/>
                <a:ea typeface="Calibri" panose="020F0502020204030204" pitchFamily="34" charset="0"/>
              </a:rPr>
              <a:t>Сочетание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06EAE-12F8-43CE-8D06-49E2BAD976C2}"/>
              </a:ext>
            </a:extLst>
          </p:cNvPr>
          <p:cNvSpPr txBox="1"/>
          <p:nvPr/>
        </p:nvSpPr>
        <p:spPr>
          <a:xfrm>
            <a:off x="4823055" y="2651149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Ф</a:t>
            </a:r>
            <a:r>
              <a:rPr lang="ru-RU" sz="2000" dirty="0">
                <a:effectLst/>
                <a:ea typeface="Calibri" panose="020F0502020204030204" pitchFamily="34" charset="0"/>
              </a:rPr>
              <a:t>ормула Байеса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995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B3E10-1D98-48B2-92B7-64773AF17A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549" y="940937"/>
            <a:ext cx="2036452" cy="8092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0A8452-C5FB-49D0-B197-C769559094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9062" y="886283"/>
            <a:ext cx="6896952" cy="809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E79479-AFD0-462D-AD52-00EDE45493C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24" y="1897257"/>
            <a:ext cx="5327312" cy="488250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97F607-D470-47FF-ABC1-057788998BB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70" y="1897257"/>
            <a:ext cx="5067504" cy="4882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337533-6813-4694-B42F-7A107E10EF81}"/>
              </a:ext>
            </a:extLst>
          </p:cNvPr>
          <p:cNvSpPr txBox="1"/>
          <p:nvPr/>
        </p:nvSpPr>
        <p:spPr>
          <a:xfrm>
            <a:off x="3754654" y="92904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11111"/>
                </a:solidFill>
                <a:effectLst/>
                <a:latin typeface="+mj-lt"/>
                <a:ea typeface="Times New Roman" panose="02020603050405020304" pitchFamily="18" charset="0"/>
              </a:rPr>
              <a:t>Математический анализ</a:t>
            </a:r>
            <a:endParaRPr lang="ru-RU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2CCD3-CC10-4393-BCFF-89D761375703}"/>
              </a:ext>
            </a:extLst>
          </p:cNvPr>
          <p:cNvSpPr txBox="1"/>
          <p:nvPr/>
        </p:nvSpPr>
        <p:spPr>
          <a:xfrm>
            <a:off x="1743104" y="497176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ea typeface="Calibri" panose="020F0502020204030204" pitchFamily="34" charset="0"/>
              </a:rPr>
              <a:t>П</a:t>
            </a:r>
            <a:r>
              <a:rPr lang="ru-RU" sz="20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редел функции 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28589-28D9-4E08-80C2-2F0C5CE761B5}"/>
              </a:ext>
            </a:extLst>
          </p:cNvPr>
          <p:cNvSpPr txBox="1"/>
          <p:nvPr/>
        </p:nvSpPr>
        <p:spPr>
          <a:xfrm>
            <a:off x="5242924" y="497176"/>
            <a:ext cx="5609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Определение производной через предел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80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348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Легкий дым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george amvrosov</dc:creator>
  <cp:lastModifiedBy>George Amvrosov</cp:lastModifiedBy>
  <cp:revision>17</cp:revision>
  <dcterms:created xsi:type="dcterms:W3CDTF">2022-02-07T08:54:27Z</dcterms:created>
  <dcterms:modified xsi:type="dcterms:W3CDTF">2023-04-09T18:30:05Z</dcterms:modified>
</cp:coreProperties>
</file>