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6" r:id="rId4"/>
    <p:sldId id="257" r:id="rId5"/>
    <p:sldId id="267" r:id="rId6"/>
    <p:sldId id="261" r:id="rId7"/>
    <p:sldId id="259" r:id="rId8"/>
    <p:sldId id="264" r:id="rId9"/>
    <p:sldId id="260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58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5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_method" TargetMode="External"/><Relationship Id="rId2" Type="http://schemas.openxmlformats.org/officeDocument/2006/relationships/hyperlink" Target="https://www.hope-education.co.uk/product/primary/geography/physical-geography/tectonic-plates-map/he15348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5E47-A4CB-4B2A-837A-5DA0A981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Block-Spring Model of Earthquakes and Self-Organized Criticality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1879-BB57-4F3F-ADFF-5BEAFDC7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Martin</a:t>
            </a:r>
          </a:p>
        </p:txBody>
      </p:sp>
    </p:spTree>
    <p:extLst>
      <p:ext uri="{BB962C8B-B14F-4D97-AF65-F5344CB8AC3E}">
        <p14:creationId xmlns:p14="http://schemas.microsoft.com/office/powerpoint/2010/main" val="421666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7D6-52E0-453F-8846-DFDDC0F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5CFB-5D9D-4BDE-A584-886F4070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Varied masses from 0.5 to 2 mass units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0.632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D276-96B7-4D71-B28A-3933C7A6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" y="2590800"/>
            <a:ext cx="10501281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7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BDB-C898-4063-ABAD-B5DAD6A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9CF8-0D5D-4626-9097-95BD4675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produced accurate statistics for small magnitudes, but not large ones </a:t>
            </a:r>
          </a:p>
          <a:p>
            <a:r>
              <a:rPr lang="en-US" dirty="0"/>
              <a:t>Varying masses did not make a large difference</a:t>
            </a:r>
          </a:p>
          <a:p>
            <a:r>
              <a:rPr lang="en-US" dirty="0"/>
              <a:t>The earthquake patterns over a small time period are consistent with real earthquakes</a:t>
            </a:r>
          </a:p>
          <a:p>
            <a:pPr lvl="1"/>
            <a:r>
              <a:rPr lang="en-US" dirty="0"/>
              <a:t>May help us predict when earthquakes will occur</a:t>
            </a:r>
          </a:p>
        </p:txBody>
      </p:sp>
    </p:spTree>
    <p:extLst>
      <p:ext uri="{BB962C8B-B14F-4D97-AF65-F5344CB8AC3E}">
        <p14:creationId xmlns:p14="http://schemas.microsoft.com/office/powerpoint/2010/main" val="329593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CAB-3953-4ED9-B496-54A32E9C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8EF5-712C-4333-99D4-0EFA384B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8985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Giordano N. 1997. </a:t>
            </a:r>
            <a:r>
              <a:rPr lang="en-US" i="1" dirty="0"/>
              <a:t>Computational Physics</a:t>
            </a:r>
            <a:r>
              <a:rPr lang="en-US" dirty="0"/>
              <a:t>. Upper Sadie River, NJ: </a:t>
            </a:r>
            <a:r>
              <a:rPr lang="en-US" dirty="0" err="1"/>
              <a:t>Pretence</a:t>
            </a:r>
            <a:r>
              <a:rPr lang="en-US" dirty="0"/>
              <a:t>-Hall </a:t>
            </a:r>
            <a:r>
              <a:rPr lang="en-US" dirty="0" err="1"/>
              <a:t>inc.</a:t>
            </a:r>
            <a:r>
              <a:rPr lang="en-US" dirty="0"/>
              <a:t> p. 315-328</a:t>
            </a:r>
          </a:p>
          <a:p>
            <a:r>
              <a:rPr lang="en-US" dirty="0"/>
              <a:t>[2] </a:t>
            </a:r>
            <a:r>
              <a:rPr lang="en-US" dirty="0" err="1"/>
              <a:t>Sammis</a:t>
            </a:r>
            <a:r>
              <a:rPr lang="en-US" dirty="0"/>
              <a:t> C, Smith S. 1999. </a:t>
            </a:r>
            <a:r>
              <a:rPr lang="en-US" i="1" dirty="0"/>
              <a:t>Seismic Cycles and the Evolution of Stress Correlation in Cellular Automaton Models of Finite Fault Networks</a:t>
            </a:r>
            <a:r>
              <a:rPr lang="en-US" dirty="0"/>
              <a:t>. Pure and Applied Geophysics. 155(1)</a:t>
            </a:r>
          </a:p>
          <a:p>
            <a:r>
              <a:rPr lang="en-US" dirty="0"/>
              <a:t>[3] R. Burridge, L. </a:t>
            </a:r>
            <a:r>
              <a:rPr lang="en-US" dirty="0" err="1"/>
              <a:t>Knopoff</a:t>
            </a:r>
            <a:r>
              <a:rPr lang="en-US" dirty="0"/>
              <a:t>; </a:t>
            </a:r>
            <a:r>
              <a:rPr lang="en-US" i="1" dirty="0"/>
              <a:t>Body force equivalents for seismic dislocations. Bulletin of the Seismological Society of America</a:t>
            </a:r>
            <a:r>
              <a:rPr lang="en-US" dirty="0"/>
              <a:t> ; 54 (6A): 1875–1888</a:t>
            </a:r>
          </a:p>
          <a:p>
            <a:r>
              <a:rPr lang="en-US" dirty="0"/>
              <a:t>[4] Márquez-Ramírez, V.H., Nava, F.A. &amp; </a:t>
            </a:r>
            <a:r>
              <a:rPr lang="en-US" dirty="0" err="1"/>
              <a:t>Zúñiga</a:t>
            </a:r>
            <a:r>
              <a:rPr lang="en-US" dirty="0"/>
              <a:t>, F.R. </a:t>
            </a:r>
            <a:r>
              <a:rPr lang="en-US" i="1" dirty="0"/>
              <a:t>Correcting the Gutenberg–Richter b-value for effects of rounding and noise</a:t>
            </a:r>
            <a:r>
              <a:rPr lang="en-US" dirty="0"/>
              <a:t>. </a:t>
            </a:r>
            <a:r>
              <a:rPr lang="en-US" dirty="0" err="1"/>
              <a:t>Earthq</a:t>
            </a:r>
            <a:r>
              <a:rPr lang="en-US" dirty="0"/>
              <a:t> Sci (2015) 28: 129. </a:t>
            </a:r>
          </a:p>
          <a:p>
            <a:r>
              <a:rPr lang="en-US" dirty="0"/>
              <a:t>[5] Spence, William, et al. “Measuring the Size of an Earthquake.” U.S. Geological Survey, 1989. </a:t>
            </a:r>
          </a:p>
          <a:p>
            <a:r>
              <a:rPr lang="en-US" dirty="0"/>
              <a:t>[6] </a:t>
            </a:r>
            <a:r>
              <a:rPr lang="en-US" dirty="0" err="1"/>
              <a:t>Brochini</a:t>
            </a:r>
            <a:r>
              <a:rPr lang="en-US" dirty="0"/>
              <a:t>, L. et al. "Phase transitions and self-organized criticality in networks of stochastic spiking neurons." Sci. Rep. 6, 35831; </a:t>
            </a:r>
            <a:r>
              <a:rPr lang="en-US" dirty="0" err="1"/>
              <a:t>doi</a:t>
            </a:r>
            <a:r>
              <a:rPr lang="en-US" dirty="0"/>
              <a:t>: 10.1038/srep35831 (2016).</a:t>
            </a:r>
          </a:p>
          <a:p>
            <a:r>
              <a:rPr lang="en-US" dirty="0"/>
              <a:t>[7] "Plate Tectonics." Bucknell University, 2017.</a:t>
            </a:r>
          </a:p>
          <a:p>
            <a:r>
              <a:rPr lang="en-US" dirty="0"/>
              <a:t>[8] “Seismicity and Earthquake Hazard in the UK.” Seismicity And Earthquake Hazard In The UK, National Environment Research Council, 2018. </a:t>
            </a:r>
          </a:p>
          <a:p>
            <a:r>
              <a:rPr lang="en-US" dirty="0"/>
              <a:t>Image sources: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https://www.hope-education.co.uk/product/primary/geography/physical-geography/tectonic-plates-map/he1534836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https://en.wikipedia.org/wiki/Euler_method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C585-FA46-4313-BE9F-A568BD6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7F-D3DA-414E-A27B-A1EA1812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329"/>
            <a:ext cx="8596668" cy="3880773"/>
          </a:xfrm>
        </p:spPr>
        <p:txBody>
          <a:bodyPr/>
          <a:lstStyle/>
          <a:p>
            <a:r>
              <a:rPr lang="en-US" dirty="0"/>
              <a:t>What are earthquakes?</a:t>
            </a:r>
          </a:p>
          <a:p>
            <a:r>
              <a:rPr lang="en-US" dirty="0"/>
              <a:t>How can we predict earthquakes?</a:t>
            </a:r>
          </a:p>
          <a:p>
            <a:r>
              <a:rPr lang="en-US" dirty="0"/>
              <a:t>Self Organized Criticality: Shift towards critical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606C-6938-4087-A3A8-FD9D1C89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5" b="12884"/>
          <a:stretch/>
        </p:blipFill>
        <p:spPr>
          <a:xfrm>
            <a:off x="3491842" y="2671762"/>
            <a:ext cx="5208316" cy="3771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39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FA4-AD82-4960-8931-E7F8C8CF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1207-2348-4F23-B8A0-6543B121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earthquake of a certain magnitude decays exponentially with magnitude</a:t>
            </a:r>
          </a:p>
          <a:p>
            <a:pPr marL="0" indent="0" algn="ctr">
              <a:buNone/>
            </a:pPr>
            <a:r>
              <a:rPr lang="en-US" dirty="0"/>
              <a:t>P(</a:t>
            </a:r>
            <a:r>
              <a:rPr lang="en-US" b="1" dirty="0"/>
              <a:t>M</a:t>
            </a:r>
            <a:r>
              <a:rPr lang="en-US" dirty="0"/>
              <a:t>)=Ae</a:t>
            </a:r>
            <a:r>
              <a:rPr lang="en-US" baseline="30000" dirty="0"/>
              <a:t>−</a:t>
            </a:r>
            <a:r>
              <a:rPr lang="en-US" baseline="30000" dirty="0" err="1"/>
              <a:t>b</a:t>
            </a:r>
            <a:r>
              <a:rPr lang="en-US" b="1" baseline="30000" dirty="0" err="1"/>
              <a:t>M</a:t>
            </a:r>
            <a:endParaRPr lang="en-US" dirty="0"/>
          </a:p>
          <a:p>
            <a:r>
              <a:rPr lang="en-US" dirty="0"/>
              <a:t>From real-life statistics: 0.9 &lt; b &lt; 1.1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813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5C6-8731-44C2-8095-209A952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Spring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8536-744C-4772-99FD-3FE7604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Proposed by Burridge and </a:t>
            </a:r>
            <a:r>
              <a:rPr lang="en-US" dirty="0" err="1"/>
              <a:t>Knopoff</a:t>
            </a:r>
            <a:r>
              <a:rPr lang="en-US" dirty="0"/>
              <a:t> in 1967.</a:t>
            </a:r>
          </a:p>
          <a:p>
            <a:r>
              <a:rPr lang="en-US" dirty="0"/>
              <a:t>Uses blocks to represent fault line from top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3045C-FFB5-4FD7-B872-C90D4D6E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654421"/>
            <a:ext cx="9477375" cy="3212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93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AB8-FBD9-40DA-96E1-34441781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C5F-48D5-49EF-9547-710AAA1F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Stick-slip model</a:t>
            </a:r>
          </a:p>
          <a:p>
            <a:r>
              <a:rPr lang="en-US" dirty="0"/>
              <a:t>Friction decreases with velocity</a:t>
            </a:r>
          </a:p>
          <a:p>
            <a:r>
              <a:rPr lang="en-US" dirty="0"/>
              <a:t>There are other possible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052A-063A-4662-8CD6-09F919DF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1" t="3320" r="6710" b="1976"/>
          <a:stretch/>
        </p:blipFill>
        <p:spPr>
          <a:xfrm>
            <a:off x="5422107" y="1400175"/>
            <a:ext cx="4357687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87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A26-848F-451D-BA54-8C5DDF8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39E4-837A-4C03-BABA-FB93ECBC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en-US" dirty="0"/>
              <a:t>Euler method</a:t>
            </a:r>
          </a:p>
          <a:p>
            <a:pPr lvl="1"/>
            <a:r>
              <a:rPr lang="en-US" dirty="0"/>
              <a:t>Coupled</a:t>
            </a:r>
          </a:p>
          <a:p>
            <a:pPr lvl="1"/>
            <a:r>
              <a:rPr lang="en-US" dirty="0"/>
              <a:t>Adaptive step size</a:t>
            </a:r>
          </a:p>
          <a:p>
            <a:pPr lvl="1"/>
            <a:r>
              <a:rPr lang="en-US" dirty="0"/>
              <a:t>Calculates array of block positions and velocities at each timestep</a:t>
            </a:r>
          </a:p>
        </p:txBody>
      </p:sp>
      <p:pic>
        <p:nvPicPr>
          <p:cNvPr id="6" name="Picture 5" descr="A picture containing laser&#10;&#10;Description generated with high confidence">
            <a:extLst>
              <a:ext uri="{FF2B5EF4-FFF2-40B4-BE49-F238E27FC236}">
                <a16:creationId xmlns:a16="http://schemas.microsoft.com/office/drawing/2014/main" id="{E980EE3B-3635-4481-A8ED-ACD405EA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29" y="2675479"/>
            <a:ext cx="470262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128C-F67F-4B28-B4D2-3BE13E6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964"/>
            <a:ext cx="8596668" cy="1320800"/>
          </a:xfrm>
        </p:spPr>
        <p:txBody>
          <a:bodyPr/>
          <a:lstStyle/>
          <a:p>
            <a:r>
              <a:rPr lang="en-US" dirty="0"/>
              <a:t>Results Over Short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1F0F1-6A7C-4D92-A1AC-EC32D51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88" y="726094"/>
            <a:ext cx="7568834" cy="2901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BB5F7-961F-4AD7-985D-B404A4EF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47" y="3748914"/>
            <a:ext cx="7767139" cy="29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9E4-BEB8-41BA-AE52-2EF8469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BB577-25D2-4233-92D4-AFD71A7D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453998"/>
            <a:ext cx="8684380" cy="3304117"/>
          </a:xfrm>
        </p:spPr>
        <p:txBody>
          <a:bodyPr/>
          <a:lstStyle/>
          <a:p>
            <a:r>
              <a:rPr lang="en-US" dirty="0"/>
              <a:t>Method of counting:</a:t>
            </a:r>
          </a:p>
          <a:p>
            <a:pPr lvl="1"/>
            <a:r>
              <a:rPr lang="en-US" dirty="0"/>
              <a:t>Magnitude = logarithm of the sum of velocities of all the blocks over the time of the earthquake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CC25CEE-6AE2-44A2-8B86-C91A02319D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2657929"/>
            <a:ext cx="9737725" cy="3771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2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A715-F160-4A04-990C-3F50B2D8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 Large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8F01-4194-4581-ACF5-FD365DED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6" y="2622551"/>
            <a:ext cx="10472424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AB24E-05EB-4C08-BA1C-A1E9F21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1751"/>
            <a:ext cx="8596668" cy="3880773"/>
          </a:xfrm>
        </p:spPr>
        <p:txBody>
          <a:bodyPr/>
          <a:lstStyle/>
          <a:p>
            <a:r>
              <a:rPr lang="en-US" dirty="0"/>
              <a:t>Decaying exponential within magnitude range -3 to 0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0.825</a:t>
            </a:r>
          </a:p>
        </p:txBody>
      </p:sp>
    </p:spTree>
    <p:extLst>
      <p:ext uri="{BB962C8B-B14F-4D97-AF65-F5344CB8AC3E}">
        <p14:creationId xmlns:p14="http://schemas.microsoft.com/office/powerpoint/2010/main" val="3929200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497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Block-Spring Model of Earthquakes and Self-Organized Criticality</vt:lpstr>
      <vt:lpstr>Background</vt:lpstr>
      <vt:lpstr>Gutenberg-Richter Law</vt:lpstr>
      <vt:lpstr>Block Spring Model</vt:lpstr>
      <vt:lpstr>Friction Model</vt:lpstr>
      <vt:lpstr>Python Model</vt:lpstr>
      <vt:lpstr>Results Over Short Time Period</vt:lpstr>
      <vt:lpstr>Earthquake Pattern</vt:lpstr>
      <vt:lpstr>Results Over Large Time Period</vt:lpstr>
      <vt:lpstr>Varied Masses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Block-Spring Model of Earthquakes and Self-Organized Criticality</dc:title>
  <dc:creator>Adrian Martin</dc:creator>
  <cp:lastModifiedBy>Adrian Martin</cp:lastModifiedBy>
  <cp:revision>20</cp:revision>
  <dcterms:created xsi:type="dcterms:W3CDTF">2018-05-06T17:50:38Z</dcterms:created>
  <dcterms:modified xsi:type="dcterms:W3CDTF">2018-05-14T19:57:58Z</dcterms:modified>
</cp:coreProperties>
</file>