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68" r:id="rId4"/>
    <p:sldId id="266" r:id="rId5"/>
    <p:sldId id="257" r:id="rId6"/>
    <p:sldId id="267" r:id="rId7"/>
    <p:sldId id="261" r:id="rId8"/>
    <p:sldId id="259" r:id="rId9"/>
    <p:sldId id="269" r:id="rId10"/>
    <p:sldId id="264" r:id="rId11"/>
    <p:sldId id="260" r:id="rId12"/>
    <p:sldId id="262" r:id="rId13"/>
    <p:sldId id="263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77" autoAdjust="0"/>
    <p:restoredTop sz="94660"/>
  </p:normalViewPr>
  <p:slideViewPr>
    <p:cSldViewPr snapToGrid="0">
      <p:cViewPr>
        <p:scale>
          <a:sx n="88" d="100"/>
          <a:sy n="88" d="100"/>
        </p:scale>
        <p:origin x="100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0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9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3589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08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9154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33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39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5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1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1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3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7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2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0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51FB-3A31-47DC-940D-9D9C74EBAE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2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651FB-3A31-47DC-940D-9D9C74EBAE1B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955B62E-9C8F-46FA-8FA0-AE2D56796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4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uler_method" TargetMode="External"/><Relationship Id="rId2" Type="http://schemas.openxmlformats.org/officeDocument/2006/relationships/hyperlink" Target="https://www.hope-education.co.uk/product/primary/geography/physical-geography/tectonic-plates-map/he153483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i.nlm.nih.gov/detailedresult.php?img=PMC4171833_fnsys-08-00166-g0002&amp;req=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35E47-A4CB-4B2A-837A-5DA0A9817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Block-Spring Model of Earthquakes and Self-Organized Criticality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71879-BB57-4F3F-ADFF-5BEAFDC77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Adrian Martin</a:t>
            </a:r>
          </a:p>
        </p:txBody>
      </p:sp>
    </p:spTree>
    <p:extLst>
      <p:ext uri="{BB962C8B-B14F-4D97-AF65-F5344CB8AC3E}">
        <p14:creationId xmlns:p14="http://schemas.microsoft.com/office/powerpoint/2010/main" val="4216662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F9E4-BEB8-41BA-AE52-2EF84694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Earthquake Pattern</a:t>
            </a:r>
          </a:p>
        </p:txBody>
      </p:sp>
      <p:pic>
        <p:nvPicPr>
          <p:cNvPr id="5" name="Content Placeholder 4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ACC25CEE-6AE2-44A2-8B86-C91A02319D8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95" y="1930400"/>
            <a:ext cx="9737725" cy="37719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91265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0A715-F160-4A04-990C-3F50B2D8B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9657"/>
            <a:ext cx="8596668" cy="1320800"/>
          </a:xfrm>
        </p:spPr>
        <p:txBody>
          <a:bodyPr/>
          <a:lstStyle/>
          <a:p>
            <a:r>
              <a:rPr lang="en-US" dirty="0"/>
              <a:t>Results Over Large Time Period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0E8F01-4194-4581-ACF5-FD365DED3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36" y="2622551"/>
            <a:ext cx="10472424" cy="38807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AB24E-05EB-4C08-BA1C-A1E9F21EF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17122"/>
            <a:ext cx="8596668" cy="3880773"/>
          </a:xfrm>
        </p:spPr>
        <p:txBody>
          <a:bodyPr/>
          <a:lstStyle/>
          <a:p>
            <a:r>
              <a:rPr lang="en-US" dirty="0"/>
              <a:t>5,000,000 timesteps, 100 blocks, 7048 total earthquakes</a:t>
            </a:r>
          </a:p>
          <a:p>
            <a:r>
              <a:rPr lang="en-US" dirty="0"/>
              <a:t>Decaying exponential within magnitude range -3 to 0</a:t>
            </a:r>
          </a:p>
          <a:p>
            <a:r>
              <a:rPr lang="en-US" dirty="0"/>
              <a:t>Excess of large earthquakes</a:t>
            </a:r>
          </a:p>
          <a:p>
            <a:r>
              <a:rPr lang="en-US" dirty="0"/>
              <a:t>b = 0.825</a:t>
            </a:r>
          </a:p>
        </p:txBody>
      </p:sp>
    </p:spTree>
    <p:extLst>
      <p:ext uri="{BB962C8B-B14F-4D97-AF65-F5344CB8AC3E}">
        <p14:creationId xmlns:p14="http://schemas.microsoft.com/office/powerpoint/2010/main" val="3929200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57D6-52E0-453F-8846-DFDDC0FFA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7886"/>
            <a:ext cx="8596668" cy="1320800"/>
          </a:xfrm>
        </p:spPr>
        <p:txBody>
          <a:bodyPr/>
          <a:lstStyle/>
          <a:p>
            <a:r>
              <a:rPr lang="en-US" dirty="0"/>
              <a:t>Results With Varied Masses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05CFB-5D9D-4BDE-A584-886F4070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98286"/>
            <a:ext cx="8596668" cy="3880773"/>
          </a:xfrm>
        </p:spPr>
        <p:txBody>
          <a:bodyPr/>
          <a:lstStyle/>
          <a:p>
            <a:r>
              <a:rPr lang="en-US" dirty="0"/>
              <a:t>5,000,000 timesteps, 100 blocks, 7056 total earthquakes</a:t>
            </a:r>
          </a:p>
          <a:p>
            <a:r>
              <a:rPr lang="en-US" dirty="0"/>
              <a:t>Varied masses from 0.5 to 2 mass units</a:t>
            </a:r>
          </a:p>
          <a:p>
            <a:r>
              <a:rPr lang="en-US" dirty="0"/>
              <a:t>Excess of large earthquakes</a:t>
            </a:r>
          </a:p>
          <a:p>
            <a:r>
              <a:rPr lang="en-US" dirty="0"/>
              <a:t>b = 0.632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47D276-96B7-4D71-B28A-3933C7A6A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63" y="2590800"/>
            <a:ext cx="10501281" cy="38807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91700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8BDB-C898-4063-ABAD-B5DAD6A0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09CF8-0D5D-4626-9097-95BD4675B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8857"/>
            <a:ext cx="8596668" cy="4662505"/>
          </a:xfrm>
        </p:spPr>
        <p:txBody>
          <a:bodyPr/>
          <a:lstStyle/>
          <a:p>
            <a:r>
              <a:rPr lang="en-US" dirty="0"/>
              <a:t>Model produced accurate statistics for small magnitudes, but not large ones </a:t>
            </a:r>
          </a:p>
          <a:p>
            <a:r>
              <a:rPr lang="en-US" dirty="0"/>
              <a:t>Varying masses did not make a large difference</a:t>
            </a:r>
          </a:p>
          <a:p>
            <a:r>
              <a:rPr lang="en-US" dirty="0"/>
              <a:t>Possible improvements:</a:t>
            </a:r>
          </a:p>
          <a:p>
            <a:pPr lvl="1"/>
            <a:r>
              <a:rPr lang="en-US" dirty="0"/>
              <a:t>Vary Kc</a:t>
            </a:r>
          </a:p>
          <a:p>
            <a:pPr lvl="1"/>
            <a:r>
              <a:rPr lang="en-US" dirty="0"/>
              <a:t>Use more blocks</a:t>
            </a:r>
          </a:p>
          <a:p>
            <a:pPr lvl="1"/>
            <a:r>
              <a:rPr lang="en-US" dirty="0"/>
              <a:t>Refine friction model</a:t>
            </a:r>
          </a:p>
          <a:p>
            <a:pPr lvl="1"/>
            <a:r>
              <a:rPr lang="en-US" dirty="0"/>
              <a:t>Reduce numerical error</a:t>
            </a:r>
          </a:p>
          <a:p>
            <a:r>
              <a:rPr lang="en-US" dirty="0"/>
              <a:t>The earthquake patterns over a small time period are consistent with real earthquakes</a:t>
            </a:r>
          </a:p>
          <a:p>
            <a:pPr lvl="1"/>
            <a:r>
              <a:rPr lang="en-US" dirty="0"/>
              <a:t>May help us predict when earthquakes are likely to occur</a:t>
            </a:r>
          </a:p>
        </p:txBody>
      </p:sp>
    </p:spTree>
    <p:extLst>
      <p:ext uri="{BB962C8B-B14F-4D97-AF65-F5344CB8AC3E}">
        <p14:creationId xmlns:p14="http://schemas.microsoft.com/office/powerpoint/2010/main" val="3295934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80CAB-3953-4ED9-B496-54A32E9C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08EF5-712C-4333-99D4-0EFA384BF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9829"/>
            <a:ext cx="8596668" cy="537028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[1] Giordano N. 1997. </a:t>
            </a:r>
            <a:r>
              <a:rPr lang="en-US" i="1" dirty="0"/>
              <a:t>Computational Physics</a:t>
            </a:r>
            <a:r>
              <a:rPr lang="en-US" dirty="0"/>
              <a:t>. Upper Sadie River, NJ: </a:t>
            </a:r>
            <a:r>
              <a:rPr lang="en-US" dirty="0" err="1"/>
              <a:t>Pretence</a:t>
            </a:r>
            <a:r>
              <a:rPr lang="en-US" dirty="0"/>
              <a:t>-Hall </a:t>
            </a:r>
            <a:r>
              <a:rPr lang="en-US" dirty="0" err="1"/>
              <a:t>inc.</a:t>
            </a:r>
            <a:r>
              <a:rPr lang="en-US" dirty="0"/>
              <a:t> p. 315-328</a:t>
            </a:r>
          </a:p>
          <a:p>
            <a:r>
              <a:rPr lang="en-US" dirty="0"/>
              <a:t>[2] </a:t>
            </a:r>
            <a:r>
              <a:rPr lang="en-US" dirty="0" err="1"/>
              <a:t>Sammis</a:t>
            </a:r>
            <a:r>
              <a:rPr lang="en-US" dirty="0"/>
              <a:t> C, Smith S. 1999. </a:t>
            </a:r>
            <a:r>
              <a:rPr lang="en-US" i="1" dirty="0"/>
              <a:t>Seismic Cycles and the Evolution of Stress Correlation in Cellular Automaton Models of Finite Fault Networks</a:t>
            </a:r>
            <a:r>
              <a:rPr lang="en-US" dirty="0"/>
              <a:t>. Pure and Applied Geophysics. 155(1)</a:t>
            </a:r>
          </a:p>
          <a:p>
            <a:r>
              <a:rPr lang="en-US" dirty="0"/>
              <a:t>[3] R. Burridge, L. </a:t>
            </a:r>
            <a:r>
              <a:rPr lang="en-US" dirty="0" err="1"/>
              <a:t>Knopoff</a:t>
            </a:r>
            <a:r>
              <a:rPr lang="en-US" dirty="0"/>
              <a:t>; </a:t>
            </a:r>
            <a:r>
              <a:rPr lang="en-US" i="1" dirty="0"/>
              <a:t>Body force equivalents for seismic dislocations. Bulletin of the Seismological Society of America</a:t>
            </a:r>
            <a:r>
              <a:rPr lang="en-US" dirty="0"/>
              <a:t> ; 54 (6A): 1875–1888</a:t>
            </a:r>
          </a:p>
          <a:p>
            <a:r>
              <a:rPr lang="en-US" dirty="0"/>
              <a:t>[4] Márquez-Ramírez, V.H., Nava, F.A. &amp; </a:t>
            </a:r>
            <a:r>
              <a:rPr lang="en-US" dirty="0" err="1"/>
              <a:t>Zúñiga</a:t>
            </a:r>
            <a:r>
              <a:rPr lang="en-US" dirty="0"/>
              <a:t>, F.R. </a:t>
            </a:r>
            <a:r>
              <a:rPr lang="en-US" i="1" dirty="0"/>
              <a:t>Correcting the Gutenberg–Richter b-value for effects of rounding and noise</a:t>
            </a:r>
            <a:r>
              <a:rPr lang="en-US" dirty="0"/>
              <a:t>. </a:t>
            </a:r>
            <a:r>
              <a:rPr lang="en-US" dirty="0" err="1"/>
              <a:t>Earthq</a:t>
            </a:r>
            <a:r>
              <a:rPr lang="en-US" dirty="0"/>
              <a:t> Sci (2015) 28: 129. </a:t>
            </a:r>
          </a:p>
          <a:p>
            <a:r>
              <a:rPr lang="en-US" dirty="0"/>
              <a:t>[5] Spence, William, et al. “Measuring the Size of an Earthquake.” U.S. Geological Survey, 1989. </a:t>
            </a:r>
          </a:p>
          <a:p>
            <a:r>
              <a:rPr lang="en-US" dirty="0"/>
              <a:t>[6] </a:t>
            </a:r>
            <a:r>
              <a:rPr lang="en-US" dirty="0" err="1"/>
              <a:t>Brochini</a:t>
            </a:r>
            <a:r>
              <a:rPr lang="en-US" dirty="0"/>
              <a:t>, L. et al. "Phase transitions and self-organized criticality in networks of stochastic spiking neurons." Sci. Rep. 6, 35831; </a:t>
            </a:r>
            <a:r>
              <a:rPr lang="en-US" dirty="0" err="1"/>
              <a:t>doi</a:t>
            </a:r>
            <a:r>
              <a:rPr lang="en-US" dirty="0"/>
              <a:t>: 10.1038/srep35831 (2016).</a:t>
            </a:r>
          </a:p>
          <a:p>
            <a:r>
              <a:rPr lang="en-US" dirty="0"/>
              <a:t>[7] "Plate Tectonics." Bucknell University, 2017.</a:t>
            </a:r>
          </a:p>
          <a:p>
            <a:r>
              <a:rPr lang="en-US" dirty="0"/>
              <a:t>[8] “Seismicity and Earthquake Hazard in the UK.” Seismicity And Earthquake Hazard In The UK, National Environment Research Council, 2018. </a:t>
            </a:r>
          </a:p>
          <a:p>
            <a:r>
              <a:rPr lang="en-US" dirty="0"/>
              <a:t>Image sources: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hlinkClick r:id="rId2"/>
              </a:rPr>
              <a:t>https://www.hope-education.co.uk/product/primary/geography/physical-geography/tectonic-plates-map/he1534836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https://en.wikipedia.org/wiki/Euler_method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https://openi.nlm.nih.gov/detailedresult.php?img=PMC4171833_fnsys-08-00166-g0002&amp;req=4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1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C585-FA46-4313-BE9F-A568BD68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CF37F-D3DA-414E-A27B-A1EA18124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3329"/>
            <a:ext cx="8596668" cy="3880773"/>
          </a:xfrm>
        </p:spPr>
        <p:txBody>
          <a:bodyPr/>
          <a:lstStyle/>
          <a:p>
            <a:r>
              <a:rPr lang="en-US" dirty="0"/>
              <a:t>Tectonic plates</a:t>
            </a:r>
          </a:p>
          <a:p>
            <a:r>
              <a:rPr lang="en-US" dirty="0"/>
              <a:t>What are earthquakes?</a:t>
            </a:r>
          </a:p>
          <a:p>
            <a:r>
              <a:rPr lang="en-US" dirty="0"/>
              <a:t>How can we predict earthquakes?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0606C-6938-4087-A3A8-FD9D1C8941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95" b="12884"/>
          <a:stretch/>
        </p:blipFill>
        <p:spPr>
          <a:xfrm>
            <a:off x="3308956" y="2574129"/>
            <a:ext cx="5574087" cy="40367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3393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6AA72-110E-427F-908E-60F9024F7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Organized Criticality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D58E2-8459-404E-A4E9-D7DA872CE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5943"/>
            <a:ext cx="8596668" cy="4575419"/>
          </a:xfrm>
        </p:spPr>
        <p:txBody>
          <a:bodyPr/>
          <a:lstStyle/>
          <a:p>
            <a:r>
              <a:rPr lang="en-US" dirty="0"/>
              <a:t>Critical point: A set of properties that make an event likely to occur</a:t>
            </a:r>
          </a:p>
          <a:p>
            <a:r>
              <a:rPr lang="en-US" dirty="0"/>
              <a:t>Self Organized Criticality: The shift towards a critical point as a result of the phenomena</a:t>
            </a:r>
          </a:p>
          <a:p>
            <a:r>
              <a:rPr lang="en-US" dirty="0"/>
              <a:t>Sandpile analogy</a:t>
            </a:r>
          </a:p>
          <a:p>
            <a:r>
              <a:rPr lang="en-US" dirty="0"/>
              <a:t>For earthquakes:</a:t>
            </a:r>
          </a:p>
          <a:p>
            <a:pPr lvl="1"/>
            <a:r>
              <a:rPr lang="en-US" dirty="0"/>
              <a:t>Critical point: Temperature and density in the earth’s crust that make earthquakes likely to occur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2BAD16-1C66-496A-A671-E47BF8698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822" y="4007979"/>
            <a:ext cx="6408355" cy="224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98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BFA4-AD82-4960-8931-E7F8C8CF1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Gutenberg-Richter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1207-2348-4F23-B8A0-6543B1219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3371"/>
            <a:ext cx="8596668" cy="4647991"/>
          </a:xfrm>
        </p:spPr>
        <p:txBody>
          <a:bodyPr/>
          <a:lstStyle/>
          <a:p>
            <a:r>
              <a:rPr lang="en-US" dirty="0"/>
              <a:t>The probability of an earthquake of a certain magnitude decays exponentially with magnitude</a:t>
            </a:r>
          </a:p>
          <a:p>
            <a:pPr marL="0" indent="0" algn="ctr">
              <a:buNone/>
            </a:pPr>
            <a:r>
              <a:rPr lang="en-US" dirty="0"/>
              <a:t>P(</a:t>
            </a:r>
            <a:r>
              <a:rPr lang="en-US" b="1" dirty="0"/>
              <a:t>M</a:t>
            </a:r>
            <a:r>
              <a:rPr lang="en-US" dirty="0"/>
              <a:t>)=Ae</a:t>
            </a:r>
            <a:r>
              <a:rPr lang="en-US" baseline="30000" dirty="0"/>
              <a:t>−</a:t>
            </a:r>
            <a:r>
              <a:rPr lang="en-US" baseline="30000" dirty="0" err="1"/>
              <a:t>b</a:t>
            </a:r>
            <a:r>
              <a:rPr lang="en-US" b="1" baseline="30000" dirty="0" err="1"/>
              <a:t>M</a:t>
            </a:r>
            <a:endParaRPr lang="en-US" dirty="0"/>
          </a:p>
          <a:p>
            <a:r>
              <a:rPr lang="en-US" dirty="0"/>
              <a:t>From real-life statistics: b = 1 +/- 0.1</a:t>
            </a:r>
          </a:p>
          <a:p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881386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4B5C6-8731-44C2-8095-209A952EB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Spring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08536-744C-4772-99FD-3FE760409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Proposed by Burridge and </a:t>
            </a:r>
            <a:r>
              <a:rPr lang="en-US" dirty="0" err="1"/>
              <a:t>Knopoff</a:t>
            </a:r>
            <a:r>
              <a:rPr lang="en-US" dirty="0"/>
              <a:t> in 1967.</a:t>
            </a:r>
          </a:p>
          <a:p>
            <a:r>
              <a:rPr lang="en-US" dirty="0"/>
              <a:t>Uses blocks to represent fault line from top view.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63045C-FFB5-4FD7-B872-C90D4D6E2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2654421"/>
            <a:ext cx="9477375" cy="3212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79320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D5AB8-FBD9-40DA-96E1-34441781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Friction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B0C5F-48D5-49EF-9547-710AAA1FF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0175"/>
            <a:ext cx="8596668" cy="4641187"/>
          </a:xfrm>
        </p:spPr>
        <p:txBody>
          <a:bodyPr/>
          <a:lstStyle/>
          <a:p>
            <a:r>
              <a:rPr lang="en-US" dirty="0"/>
              <a:t>Stick-slip model</a:t>
            </a:r>
          </a:p>
          <a:p>
            <a:r>
              <a:rPr lang="en-US" dirty="0"/>
              <a:t>Friction decreases with velocity</a:t>
            </a:r>
          </a:p>
          <a:p>
            <a:r>
              <a:rPr lang="en-US" dirty="0"/>
              <a:t>There are other possible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C3052A-063A-4662-8CD6-09F919DF27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61" t="3320" r="6710" b="1976"/>
          <a:stretch/>
        </p:blipFill>
        <p:spPr>
          <a:xfrm>
            <a:off x="5422107" y="1400175"/>
            <a:ext cx="4357687" cy="434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48793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02A26-848F-451D-BA54-8C5DDF8C0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039E4-837A-4C03-BABA-FB93ECBC0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5360609" cy="4027714"/>
          </a:xfrm>
        </p:spPr>
        <p:txBody>
          <a:bodyPr/>
          <a:lstStyle/>
          <a:p>
            <a:r>
              <a:rPr lang="en-US" dirty="0"/>
              <a:t>Euler method</a:t>
            </a:r>
          </a:p>
          <a:p>
            <a:pPr lvl="1"/>
            <a:r>
              <a:rPr lang="en-US" dirty="0"/>
              <a:t>Numerical solutions to differential equations</a:t>
            </a:r>
          </a:p>
          <a:p>
            <a:pPr lvl="1"/>
            <a:r>
              <a:rPr lang="en-US" dirty="0"/>
              <a:t>Calculates A(t + </a:t>
            </a:r>
            <a:r>
              <a:rPr lang="el-GR" dirty="0"/>
              <a:t>Δ</a:t>
            </a:r>
            <a:r>
              <a:rPr lang="en-US" dirty="0"/>
              <a:t>t) based on A(t)</a:t>
            </a:r>
          </a:p>
          <a:p>
            <a:pPr lvl="1"/>
            <a:r>
              <a:rPr lang="el-GR" dirty="0"/>
              <a:t>Δ</a:t>
            </a:r>
            <a:r>
              <a:rPr lang="en-US" dirty="0"/>
              <a:t>t is the timestep</a:t>
            </a:r>
          </a:p>
          <a:p>
            <a:pPr lvl="2"/>
            <a:r>
              <a:rPr lang="en-US" dirty="0"/>
              <a:t>Shorter timestep = more accurate model</a:t>
            </a:r>
          </a:p>
          <a:p>
            <a:r>
              <a:rPr lang="en-US" dirty="0"/>
              <a:t>My model</a:t>
            </a:r>
          </a:p>
          <a:p>
            <a:pPr lvl="1"/>
            <a:r>
              <a:rPr lang="en-US" dirty="0"/>
              <a:t>Coupled</a:t>
            </a:r>
          </a:p>
          <a:p>
            <a:pPr lvl="1"/>
            <a:r>
              <a:rPr lang="en-US" dirty="0"/>
              <a:t>Adaptive step size</a:t>
            </a:r>
          </a:p>
          <a:p>
            <a:pPr lvl="1"/>
            <a:r>
              <a:rPr lang="en-US" dirty="0"/>
              <a:t>Calculates array of block positions and velocities at each timestep</a:t>
            </a:r>
          </a:p>
        </p:txBody>
      </p:sp>
      <p:pic>
        <p:nvPicPr>
          <p:cNvPr id="6" name="Picture 5" descr="A picture containing laser&#10;&#10;Description generated with high confidence">
            <a:extLst>
              <a:ext uri="{FF2B5EF4-FFF2-40B4-BE49-F238E27FC236}">
                <a16:creationId xmlns:a16="http://schemas.microsoft.com/office/drawing/2014/main" id="{E980EE3B-3635-4481-A8ED-ACD405EA8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371" y="1270000"/>
            <a:ext cx="4702628" cy="367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06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3128C-F67F-4B28-B4D2-3BE13E67F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0964"/>
            <a:ext cx="8596668" cy="1320800"/>
          </a:xfrm>
        </p:spPr>
        <p:txBody>
          <a:bodyPr/>
          <a:lstStyle/>
          <a:p>
            <a:r>
              <a:rPr lang="en-US" dirty="0"/>
              <a:t>Results Over Short Time Period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21F0F1-6A7C-4D92-A1AC-EC32D51D3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388" y="726094"/>
            <a:ext cx="7568834" cy="29015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7BB5F7-961F-4AD7-985D-B404A4EF3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247" y="3748914"/>
            <a:ext cx="7767139" cy="290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9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D476-00F6-46B6-B61B-3768666C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Earthquakes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B00F4-4D6E-46AD-BC0F-90442745E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8515"/>
            <a:ext cx="8596668" cy="4502848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Magnitude = log (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time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blocks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))</a:t>
            </a:r>
          </a:p>
          <a:p>
            <a:r>
              <a:rPr lang="en-US" dirty="0"/>
              <a:t>Earthquake starts when a block accelerates</a:t>
            </a:r>
          </a:p>
          <a:p>
            <a:r>
              <a:rPr lang="en-US" dirty="0"/>
              <a:t>Ends when v</a:t>
            </a:r>
            <a:r>
              <a:rPr lang="en-US" baseline="-25000" dirty="0"/>
              <a:t>i </a:t>
            </a:r>
            <a:r>
              <a:rPr lang="en-US" dirty="0"/>
              <a:t>= 0 for all blocks</a:t>
            </a:r>
          </a:p>
          <a:p>
            <a:r>
              <a:rPr lang="en-US" dirty="0"/>
              <a:t>Maximum earthquake length set equal to 1</a:t>
            </a:r>
          </a:p>
        </p:txBody>
      </p:sp>
    </p:spTree>
    <p:extLst>
      <p:ext uri="{BB962C8B-B14F-4D97-AF65-F5344CB8AC3E}">
        <p14:creationId xmlns:p14="http://schemas.microsoft.com/office/powerpoint/2010/main" val="37350417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405</TotalTime>
  <Words>654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Trebuchet MS</vt:lpstr>
      <vt:lpstr>Wingdings 3</vt:lpstr>
      <vt:lpstr>Facet</vt:lpstr>
      <vt:lpstr>Block-Spring Model of Earthquakes and Self-Organized Criticality</vt:lpstr>
      <vt:lpstr>Background</vt:lpstr>
      <vt:lpstr>Self Organized Criticality</vt:lpstr>
      <vt:lpstr>Gutenberg-Richter Law</vt:lpstr>
      <vt:lpstr>Block Spring Model</vt:lpstr>
      <vt:lpstr>Friction Model</vt:lpstr>
      <vt:lpstr>Python Model</vt:lpstr>
      <vt:lpstr>Results Over Short Time Period</vt:lpstr>
      <vt:lpstr>Counting Earthquakes</vt:lpstr>
      <vt:lpstr>Earthquake Pattern</vt:lpstr>
      <vt:lpstr>Results Over Large Time Period</vt:lpstr>
      <vt:lpstr>Results With Varied Masses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Block-Spring Model of Earthquakes and Self-Organized Criticality</dc:title>
  <dc:creator>Adrian Martin</dc:creator>
  <cp:lastModifiedBy>Adrian Martin</cp:lastModifiedBy>
  <cp:revision>29</cp:revision>
  <dcterms:created xsi:type="dcterms:W3CDTF">2018-05-06T17:50:38Z</dcterms:created>
  <dcterms:modified xsi:type="dcterms:W3CDTF">2018-05-14T21:26:01Z</dcterms:modified>
</cp:coreProperties>
</file>