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32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6" r:id="rId15"/>
    <p:sldId id="277" r:id="rId16"/>
    <p:sldId id="268" r:id="rId17"/>
    <p:sldId id="269" r:id="rId18"/>
    <p:sldId id="270" r:id="rId19"/>
    <p:sldId id="271" r:id="rId20"/>
    <p:sldId id="279" r:id="rId21"/>
    <p:sldId id="280" r:id="rId22"/>
    <p:sldId id="281" r:id="rId23"/>
    <p:sldId id="272" r:id="rId24"/>
    <p:sldId id="275" r:id="rId25"/>
    <p:sldId id="282" r:id="rId26"/>
    <p:sldId id="287" r:id="rId27"/>
    <p:sldId id="288" r:id="rId28"/>
    <p:sldId id="289" r:id="rId29"/>
    <p:sldId id="292" r:id="rId30"/>
    <p:sldId id="291" r:id="rId31"/>
    <p:sldId id="290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15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6" r:id="rId53"/>
    <p:sldId id="329" r:id="rId54"/>
    <p:sldId id="322" r:id="rId5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746" y="108"/>
      </p:cViewPr>
      <p:guideLst>
        <p:guide orient="horz" pos="23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47875-6BB4-45F9-ACB7-F450F5CDBDF3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FE550-1ADC-4039-BD08-39385864479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2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E2D3-CEE1-4676-8B5D-D17924E229C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D96B-369B-46C8-8878-22AB26CCB19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5E63-8CB6-4AF3-B968-0D0CCDD9D8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2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D96B-369B-46C8-8878-22AB26CCB19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5E63-8CB6-4AF3-B968-0D0CCDD9D8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16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D96B-369B-46C8-8878-22AB26CCB19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5E63-8CB6-4AF3-B968-0D0CCDD9D8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50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D96B-369B-46C8-8878-22AB26CCB19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5E63-8CB6-4AF3-B968-0D0CCDD9D8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1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D96B-369B-46C8-8878-22AB26CCB19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5E63-8CB6-4AF3-B968-0D0CCDD9D8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55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D96B-369B-46C8-8878-22AB26CCB19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5E63-8CB6-4AF3-B968-0D0CCDD9D8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77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D96B-369B-46C8-8878-22AB26CCB19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5E63-8CB6-4AF3-B968-0D0CCDD9D8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51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D96B-369B-46C8-8878-22AB26CCB19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5E63-8CB6-4AF3-B968-0D0CCDD9D8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D96B-369B-46C8-8878-22AB26CCB19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5E63-8CB6-4AF3-B968-0D0CCDD9D8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D96B-369B-46C8-8878-22AB26CCB19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5E63-8CB6-4AF3-B968-0D0CCDD9D8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73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D96B-369B-46C8-8878-22AB26CCB19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5E63-8CB6-4AF3-B968-0D0CCDD9D8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97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D96B-369B-46C8-8878-22AB26CCB19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65E63-8CB6-4AF3-B968-0D0CCDD9D8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19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wg.org/specs/web-apps/current-work/multipage/microdata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structured-data/testing-too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on-ld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media/video?hl=e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player.org/latest/developer-guid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instant-and-offline/web-storag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arloscab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imon.html5.org/dump/html5-canvas-cheat-sheet.html" TargetMode="External"/><Relationship Id="rId4" Type="http://schemas.openxmlformats.org/officeDocument/2006/relationships/hyperlink" Target="https://developer.mozilla.org/en/HTML/Canva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API/Using_geoloc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_Workers_API/Using_web_worker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illyism/using-32047309" TargetMode="External"/><Relationship Id="rId2" Type="http://schemas.openxmlformats.org/officeDocument/2006/relationships/hyperlink" Target="https://developer.mozilla.org/en-US/docs/Web/API/Vibration_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API/Notifications_API/Using_the_Notifications_API" TargetMode="External"/><Relationship Id="rId4" Type="http://schemas.openxmlformats.org/officeDocument/2006/relationships/hyperlink" Target="https://developer.mozilla.org/en-US/docs/Web/API/Notifications_AP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ush-notifications/display-a-notification" TargetMode="External"/><Relationship Id="rId2" Type="http://schemas.openxmlformats.org/officeDocument/2006/relationships/hyperlink" Target="http://danigayo.info/HTML5/pomodor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indow/postMessag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esanta.com/binary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Channel_Messaging_API/Using_channel_messaging" TargetMode="External"/><Relationship Id="rId2" Type="http://schemas.openxmlformats.org/officeDocument/2006/relationships/hyperlink" Target="https://developer.mozilla.org/en-US/docs/Web/API/Channel_Messaging_AP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://danigayo.info/HTML5/channel/channelmessaging_1_hijo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Server-sent_events/Using_server-sent_events" TargetMode="External"/><Relationship Id="rId2" Type="http://schemas.openxmlformats.org/officeDocument/2006/relationships/hyperlink" Target="https://developer.mozilla.org/en-US/docs/Web/API/Server-sent_ev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multipage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danigayo.info/HTML5/chat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os.alfajango.com/websockets-slides/#/" TargetMode="External"/><Relationship Id="rId2" Type="http://schemas.openxmlformats.org/officeDocument/2006/relationships/hyperlink" Target="https://html.spec.whatwg.org/multipage/web-socket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danigayo.info/HTML5/websockets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vealjs.com/#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Nuevos</a:t>
            </a:r>
            <a:r>
              <a:rPr lang="en-GB" dirty="0"/>
              <a:t> </a:t>
            </a:r>
            <a:r>
              <a:rPr lang="en-GB" dirty="0" err="1"/>
              <a:t>Estándares</a:t>
            </a:r>
            <a:r>
              <a:rPr lang="en-GB" dirty="0"/>
              <a:t> para la Web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91780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Nuevos</a:t>
            </a:r>
            <a:r>
              <a:rPr lang="en-US" b="1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semánticos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figure</a:t>
            </a:r>
            <a:r>
              <a:rPr lang="en-US" sz="1800" dirty="0"/>
              <a:t> y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figcaption</a:t>
            </a:r>
            <a:r>
              <a:rPr lang="en-US" sz="1800" dirty="0"/>
              <a:t> </a:t>
            </a:r>
            <a:r>
              <a:rPr lang="en-US" sz="1800" dirty="0" err="1"/>
              <a:t>facilitan</a:t>
            </a:r>
            <a:r>
              <a:rPr lang="en-US" sz="1800" dirty="0"/>
              <a:t> el </a:t>
            </a:r>
            <a:r>
              <a:rPr lang="en-US" sz="1800" dirty="0" err="1"/>
              <a:t>marcado</a:t>
            </a:r>
            <a:r>
              <a:rPr lang="en-US" sz="1800" dirty="0"/>
              <a:t> de “</a:t>
            </a:r>
            <a:r>
              <a:rPr lang="en-US" sz="1800" dirty="0" err="1"/>
              <a:t>ilustraciones</a:t>
            </a:r>
            <a:r>
              <a:rPr lang="en-US" sz="1800" dirty="0"/>
              <a:t>” </a:t>
            </a:r>
            <a:r>
              <a:rPr lang="en-US" sz="1800" dirty="0" err="1"/>
              <a:t>dentro</a:t>
            </a:r>
            <a:r>
              <a:rPr lang="en-US" sz="1800" dirty="0"/>
              <a:t> del </a:t>
            </a:r>
            <a:r>
              <a:rPr lang="en-US" sz="1800" dirty="0" err="1"/>
              <a:t>documento</a:t>
            </a:r>
            <a:r>
              <a:rPr lang="en-US" sz="1800" dirty="0"/>
              <a:t>.</a:t>
            </a:r>
          </a:p>
          <a:p>
            <a:pPr marL="514350" indent="-514350"/>
            <a:r>
              <a:rPr lang="en-US" sz="1800" dirty="0"/>
              <a:t>Una </a:t>
            </a:r>
            <a:r>
              <a:rPr lang="en-US" sz="1800" dirty="0" err="1"/>
              <a:t>ilustración</a:t>
            </a:r>
            <a:r>
              <a:rPr lang="en-US" sz="1800" dirty="0"/>
              <a:t> no es </a:t>
            </a:r>
            <a:r>
              <a:rPr lang="en-US" sz="1800" dirty="0" err="1"/>
              <a:t>necesariamente</a:t>
            </a:r>
            <a:r>
              <a:rPr lang="en-US" sz="1800" dirty="0"/>
              <a:t> una imagen.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día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hoy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muchas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ilustraciones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son,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realidad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visualizaciones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interactivas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514350" indent="-514350"/>
            <a:r>
              <a:rPr lang="en-US" sz="1800" dirty="0"/>
              <a:t>No </a:t>
            </a:r>
            <a:r>
              <a:rPr lang="en-US" sz="1800" dirty="0" err="1"/>
              <a:t>todas</a:t>
            </a:r>
            <a:r>
              <a:rPr lang="en-US" sz="1800" dirty="0"/>
              <a:t> </a:t>
            </a:r>
            <a:r>
              <a:rPr lang="en-US" sz="1800" dirty="0" err="1"/>
              <a:t>las</a:t>
            </a:r>
            <a:r>
              <a:rPr lang="en-US" sz="1800" dirty="0"/>
              <a:t> </a:t>
            </a:r>
            <a:r>
              <a:rPr lang="en-US" sz="1800" dirty="0" err="1"/>
              <a:t>imágenes</a:t>
            </a:r>
            <a:r>
              <a:rPr lang="en-US" sz="1800" dirty="0"/>
              <a:t> son </a:t>
            </a:r>
            <a:r>
              <a:rPr lang="en-US" sz="1800" dirty="0" err="1"/>
              <a:t>ilustraciones</a:t>
            </a:r>
            <a:r>
              <a:rPr lang="en-US" sz="1800" dirty="0"/>
              <a:t> 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figure</a:t>
            </a:r>
            <a:r>
              <a:rPr lang="en-US" sz="1800" dirty="0"/>
              <a:t>). </a:t>
            </a:r>
            <a:r>
              <a:rPr lang="en-US" sz="1800" dirty="0" err="1"/>
              <a:t>P.ej</a:t>
            </a:r>
            <a:r>
              <a:rPr lang="en-US" sz="1800" dirty="0"/>
              <a:t>. un logo no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ilustración</a:t>
            </a:r>
            <a:r>
              <a:rPr lang="en-US" sz="1800" dirty="0"/>
              <a:t>.</a:t>
            </a:r>
          </a:p>
          <a:p>
            <a:pPr marL="514350" indent="-514350"/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ilustración</a:t>
            </a:r>
            <a:r>
              <a:rPr lang="en-US" sz="1800" dirty="0"/>
              <a:t> 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figure</a:t>
            </a:r>
            <a:r>
              <a:rPr lang="en-US" sz="1800" dirty="0"/>
              <a:t>) </a:t>
            </a:r>
            <a:r>
              <a:rPr lang="en-US" sz="1800" dirty="0" err="1"/>
              <a:t>debería</a:t>
            </a:r>
            <a:r>
              <a:rPr lang="en-US" sz="1800" dirty="0"/>
              <a:t>:</a:t>
            </a:r>
          </a:p>
          <a:p>
            <a:pPr marL="914400" lvl="1" indent="-514350"/>
            <a:r>
              <a:rPr lang="en-US" sz="1600" dirty="0"/>
              <a:t>Ser </a:t>
            </a:r>
            <a:r>
              <a:rPr lang="en-US" sz="1600" dirty="0" err="1"/>
              <a:t>autocontenida</a:t>
            </a:r>
            <a:r>
              <a:rPr lang="en-US" sz="1600" dirty="0"/>
              <a:t>.</a:t>
            </a:r>
          </a:p>
          <a:p>
            <a:pPr marL="914400" lvl="1" indent="-514350"/>
            <a:r>
              <a:rPr lang="en-US" sz="1600" dirty="0"/>
              <a:t>Ser </a:t>
            </a:r>
            <a:r>
              <a:rPr lang="en-US" sz="1600" dirty="0" err="1"/>
              <a:t>comprensible</a:t>
            </a:r>
            <a:r>
              <a:rPr lang="en-US" sz="1600" dirty="0"/>
              <a:t> </a:t>
            </a:r>
            <a:r>
              <a:rPr lang="en-US" sz="1600" dirty="0" err="1"/>
              <a:t>aún</a:t>
            </a:r>
            <a:r>
              <a:rPr lang="en-US" sz="1600" dirty="0"/>
              <a:t> sin el </a:t>
            </a:r>
            <a:r>
              <a:rPr lang="en-US" sz="1600" dirty="0" err="1"/>
              <a:t>documento</a:t>
            </a:r>
            <a:r>
              <a:rPr lang="en-US" sz="1600" dirty="0"/>
              <a:t> </a:t>
            </a:r>
            <a:r>
              <a:rPr lang="en-US" sz="1600" dirty="0" err="1"/>
              <a:t>donde</a:t>
            </a:r>
            <a:r>
              <a:rPr lang="en-US" sz="1600" dirty="0"/>
              <a:t> </a:t>
            </a:r>
            <a:r>
              <a:rPr lang="en-US" sz="1600" dirty="0" err="1"/>
              <a:t>aparece</a:t>
            </a:r>
            <a:r>
              <a:rPr lang="en-US" sz="1600" dirty="0"/>
              <a:t>.</a:t>
            </a:r>
          </a:p>
          <a:p>
            <a:pPr marL="914400" lvl="1" indent="-514350"/>
            <a:r>
              <a:rPr lang="en-US" sz="1600" dirty="0"/>
              <a:t>Ser </a:t>
            </a:r>
            <a:r>
              <a:rPr lang="en-US" sz="1600" dirty="0" err="1"/>
              <a:t>citada</a:t>
            </a:r>
            <a:r>
              <a:rPr lang="en-US" sz="1600" dirty="0"/>
              <a:t> o </a:t>
            </a:r>
            <a:r>
              <a:rPr lang="en-US" sz="1600" dirty="0" err="1"/>
              <a:t>referenciada</a:t>
            </a:r>
            <a:r>
              <a:rPr lang="en-US" sz="1600" dirty="0"/>
              <a:t> </a:t>
            </a:r>
            <a:r>
              <a:rPr lang="en-US" sz="1600" dirty="0" err="1"/>
              <a:t>desde</a:t>
            </a:r>
            <a:r>
              <a:rPr lang="en-US" sz="1600" dirty="0"/>
              <a:t> el </a:t>
            </a:r>
            <a:r>
              <a:rPr lang="en-US" sz="1600" dirty="0" err="1"/>
              <a:t>documento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la </a:t>
            </a:r>
            <a:r>
              <a:rPr lang="en-US" sz="1600" dirty="0" err="1"/>
              <a:t>incluye</a:t>
            </a:r>
            <a:r>
              <a:rPr lang="en-US" sz="1600" dirty="0"/>
              <a:t>.</a:t>
            </a:r>
          </a:p>
          <a:p>
            <a:pPr marL="914400" lvl="1" indent="-514350"/>
            <a:r>
              <a:rPr lang="en-US" sz="1600" dirty="0" err="1"/>
              <a:t>Afectar</a:t>
            </a:r>
            <a:r>
              <a:rPr lang="en-US" sz="1600" dirty="0"/>
              <a:t> lo </a:t>
            </a:r>
            <a:r>
              <a:rPr lang="en-US" sz="1600" dirty="0" err="1"/>
              <a:t>menos</a:t>
            </a:r>
            <a:r>
              <a:rPr lang="en-US" sz="1600" dirty="0"/>
              <a:t> </a:t>
            </a:r>
            <a:r>
              <a:rPr lang="en-US" sz="1600" dirty="0" err="1"/>
              <a:t>posible</a:t>
            </a:r>
            <a:r>
              <a:rPr lang="en-US" sz="1600" dirty="0"/>
              <a:t> al </a:t>
            </a:r>
            <a:r>
              <a:rPr lang="en-US" sz="1600" dirty="0" err="1"/>
              <a:t>documento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se </a:t>
            </a:r>
            <a:r>
              <a:rPr lang="en-US" sz="1600" dirty="0" err="1"/>
              <a:t>altera</a:t>
            </a:r>
            <a:r>
              <a:rPr lang="en-US" sz="1600" dirty="0"/>
              <a:t> el </a:t>
            </a:r>
            <a:r>
              <a:rPr lang="en-US" sz="1600" dirty="0" err="1"/>
              <a:t>lugar</a:t>
            </a:r>
            <a:r>
              <a:rPr lang="en-US" sz="1600" dirty="0"/>
              <a:t> </a:t>
            </a:r>
            <a:r>
              <a:rPr lang="en-US" sz="1600" dirty="0" err="1"/>
              <a:t>donde</a:t>
            </a:r>
            <a:r>
              <a:rPr lang="en-US" sz="1600" dirty="0"/>
              <a:t> </a:t>
            </a:r>
            <a:r>
              <a:rPr lang="en-US" sz="1600" dirty="0" err="1"/>
              <a:t>aparece</a:t>
            </a:r>
            <a:r>
              <a:rPr lang="en-US" sz="1600" dirty="0"/>
              <a:t> o </a:t>
            </a:r>
            <a:r>
              <a:rPr lang="en-US" sz="1600" dirty="0" err="1"/>
              <a:t>incluso</a:t>
            </a:r>
            <a:r>
              <a:rPr lang="en-US" sz="1600" dirty="0"/>
              <a:t> se </a:t>
            </a:r>
            <a:r>
              <a:rPr lang="en-US" sz="1600" dirty="0" err="1"/>
              <a:t>elimina</a:t>
            </a:r>
            <a:r>
              <a:rPr lang="en-US" sz="1600" dirty="0"/>
              <a:t>.</a:t>
            </a:r>
          </a:p>
          <a:p>
            <a:pPr marL="514350" indent="-514350"/>
            <a:r>
              <a:rPr lang="en-US" sz="1800" dirty="0"/>
              <a:t>El </a:t>
            </a:r>
            <a:r>
              <a:rPr lang="en-US" sz="1800" dirty="0" err="1"/>
              <a:t>elemento</a:t>
            </a:r>
            <a:r>
              <a:rPr lang="en-US" sz="1800" dirty="0"/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aside</a:t>
            </a:r>
            <a:r>
              <a:rPr lang="en-US" sz="1800" dirty="0"/>
              <a:t> </a:t>
            </a:r>
            <a:r>
              <a:rPr lang="en-US" sz="1800" dirty="0" err="1"/>
              <a:t>sirve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incluir</a:t>
            </a:r>
            <a:r>
              <a:rPr lang="en-US" sz="1800" dirty="0"/>
              <a:t> </a:t>
            </a:r>
            <a:r>
              <a:rPr lang="en-US" sz="1800" dirty="0" err="1"/>
              <a:t>contenidos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, </a:t>
            </a:r>
            <a:r>
              <a:rPr lang="en-US" sz="1800" dirty="0" err="1"/>
              <a:t>aún</a:t>
            </a:r>
            <a:r>
              <a:rPr lang="en-US" sz="1800" dirty="0"/>
              <a:t> </a:t>
            </a:r>
            <a:r>
              <a:rPr lang="en-US" sz="1800" dirty="0" err="1"/>
              <a:t>estando</a:t>
            </a:r>
            <a:r>
              <a:rPr lang="en-US" sz="1800" dirty="0"/>
              <a:t> </a:t>
            </a:r>
            <a:r>
              <a:rPr lang="en-US" sz="1800" dirty="0" err="1"/>
              <a:t>relacionados</a:t>
            </a:r>
            <a:r>
              <a:rPr lang="en-US" sz="1800" dirty="0"/>
              <a:t> con el </a:t>
            </a:r>
            <a:r>
              <a:rPr lang="en-US" sz="1800" dirty="0" err="1"/>
              <a:t>documento</a:t>
            </a:r>
            <a:r>
              <a:rPr lang="en-US" sz="1800" dirty="0"/>
              <a:t> </a:t>
            </a:r>
            <a:r>
              <a:rPr lang="en-US" sz="1800" dirty="0" err="1"/>
              <a:t>donde</a:t>
            </a:r>
            <a:r>
              <a:rPr lang="en-US" sz="1800" dirty="0"/>
              <a:t> </a:t>
            </a:r>
            <a:r>
              <a:rPr lang="en-US" sz="1800" dirty="0" err="1"/>
              <a:t>aparece</a:t>
            </a:r>
            <a:r>
              <a:rPr lang="en-US" sz="1800" dirty="0"/>
              <a:t>, </a:t>
            </a:r>
            <a:r>
              <a:rPr lang="en-US" sz="1800" dirty="0" err="1"/>
              <a:t>están</a:t>
            </a:r>
            <a:r>
              <a:rPr lang="en-US" sz="1800" dirty="0"/>
              <a:t> “al </a:t>
            </a:r>
            <a:r>
              <a:rPr lang="en-US" sz="1800" dirty="0" err="1"/>
              <a:t>margen</a:t>
            </a:r>
            <a:r>
              <a:rPr lang="en-US" sz="1800" dirty="0"/>
              <a:t>” del </a:t>
            </a:r>
            <a:r>
              <a:rPr lang="en-US" sz="1800" dirty="0" err="1"/>
              <a:t>flujo</a:t>
            </a:r>
            <a:r>
              <a:rPr lang="en-US" sz="1800" dirty="0"/>
              <a:t> del </a:t>
            </a:r>
            <a:r>
              <a:rPr lang="en-US" sz="1800" dirty="0" err="1"/>
              <a:t>documento</a:t>
            </a:r>
            <a:r>
              <a:rPr lang="en-US" sz="1800" dirty="0"/>
              <a:t>.</a:t>
            </a:r>
          </a:p>
          <a:p>
            <a:pPr marL="514350" indent="-514350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sección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incluye</a:t>
            </a:r>
            <a:r>
              <a:rPr lang="en-US" sz="1800" dirty="0"/>
              <a:t> enlaces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navegar</a:t>
            </a:r>
            <a:r>
              <a:rPr lang="en-US" sz="1800" dirty="0"/>
              <a:t> a </a:t>
            </a:r>
            <a:r>
              <a:rPr lang="en-US" sz="1800" dirty="0" err="1"/>
              <a:t>otras</a:t>
            </a:r>
            <a:r>
              <a:rPr lang="en-US" sz="1800" dirty="0"/>
              <a:t> </a:t>
            </a:r>
            <a:r>
              <a:rPr lang="en-US" sz="1800" dirty="0" err="1"/>
              <a:t>páginas</a:t>
            </a:r>
            <a:r>
              <a:rPr lang="en-US" sz="1800" dirty="0"/>
              <a:t> del </a:t>
            </a:r>
            <a:r>
              <a:rPr lang="en-US" sz="1800" dirty="0" err="1"/>
              <a:t>sitio</a:t>
            </a:r>
            <a:r>
              <a:rPr lang="en-US" sz="1800" dirty="0"/>
              <a:t> web o a </a:t>
            </a:r>
            <a:r>
              <a:rPr lang="en-US" sz="1800" dirty="0" err="1"/>
              <a:t>secciones</a:t>
            </a:r>
            <a:r>
              <a:rPr lang="en-US" sz="1800" dirty="0"/>
              <a:t> </a:t>
            </a:r>
            <a:r>
              <a:rPr lang="en-US" sz="1800" dirty="0" err="1"/>
              <a:t>dentro</a:t>
            </a:r>
            <a:r>
              <a:rPr lang="en-US" sz="1800" dirty="0"/>
              <a:t> del </a:t>
            </a:r>
            <a:r>
              <a:rPr lang="en-US" sz="1800" dirty="0" err="1"/>
              <a:t>propio</a:t>
            </a:r>
            <a:r>
              <a:rPr lang="en-US" sz="1800" dirty="0"/>
              <a:t> </a:t>
            </a:r>
            <a:r>
              <a:rPr lang="en-US" sz="1800" dirty="0" err="1"/>
              <a:t>documento</a:t>
            </a:r>
            <a:r>
              <a:rPr lang="en-US" sz="1800" dirty="0"/>
              <a:t>.</a:t>
            </a:r>
          </a:p>
          <a:p>
            <a:pPr marL="514350" indent="-51435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749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Nuevos</a:t>
            </a:r>
            <a:r>
              <a:rPr lang="en-US" b="1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semánticos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etiqueta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marcar</a:t>
            </a:r>
            <a:r>
              <a:rPr lang="en-US" sz="2000" dirty="0"/>
              <a:t> en un </a:t>
            </a:r>
            <a:r>
              <a:rPr lang="en-US" sz="2000" dirty="0" err="1"/>
              <a:t>formato</a:t>
            </a:r>
            <a:r>
              <a:rPr lang="en-US" sz="2000" dirty="0"/>
              <a:t> “</a:t>
            </a:r>
            <a:r>
              <a:rPr lang="en-US" sz="2000" dirty="0" err="1"/>
              <a:t>leíble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máquinas</a:t>
            </a:r>
            <a:r>
              <a:rPr lang="en-US" sz="2000" dirty="0"/>
              <a:t>”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fecha</a:t>
            </a:r>
            <a:r>
              <a:rPr lang="en-US" sz="2000" dirty="0"/>
              <a:t> o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hora</a:t>
            </a:r>
            <a:r>
              <a:rPr lang="en-US" sz="2000" dirty="0"/>
              <a:t>.</a:t>
            </a:r>
          </a:p>
          <a:p>
            <a:pPr marL="514350" indent="-514350"/>
            <a:r>
              <a:rPr lang="en-US" sz="2000" dirty="0"/>
              <a:t>Si </a:t>
            </a:r>
            <a:r>
              <a:rPr lang="en-US" sz="2000" dirty="0" err="1"/>
              <a:t>simplemente</a:t>
            </a:r>
            <a:r>
              <a:rPr lang="en-US" sz="2000" dirty="0"/>
              <a:t> se </a:t>
            </a:r>
            <a:r>
              <a:rPr lang="en-US" sz="2000" dirty="0" err="1"/>
              <a:t>usa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&lt;time&gt;</a:t>
            </a:r>
            <a:r>
              <a:rPr lang="en-US" sz="2000" dirty="0"/>
              <a:t> </a:t>
            </a:r>
            <a:r>
              <a:rPr lang="en-US" sz="2000" dirty="0" err="1"/>
              <a:t>entonces</a:t>
            </a:r>
            <a:r>
              <a:rPr lang="en-US" sz="2000" dirty="0"/>
              <a:t> el </a:t>
            </a:r>
            <a:r>
              <a:rPr lang="en-US" sz="2000" dirty="0" err="1"/>
              <a:t>contenido</a:t>
            </a:r>
            <a:r>
              <a:rPr lang="en-US" sz="2000" dirty="0"/>
              <a:t> </a:t>
            </a:r>
            <a:r>
              <a:rPr lang="en-US" sz="2000" dirty="0" err="1"/>
              <a:t>debería</a:t>
            </a:r>
            <a:r>
              <a:rPr lang="en-US" sz="2000" dirty="0"/>
              <a:t> ser un </a:t>
            </a:r>
            <a:r>
              <a:rPr lang="en-US" sz="2000" dirty="0" err="1"/>
              <a:t>datetime</a:t>
            </a:r>
            <a:r>
              <a:rPr lang="en-US" sz="2000" dirty="0"/>
              <a:t> </a:t>
            </a:r>
            <a:r>
              <a:rPr lang="en-US" sz="2000" dirty="0" err="1"/>
              <a:t>válido</a:t>
            </a:r>
            <a:r>
              <a:rPr lang="en-US" sz="2000" dirty="0"/>
              <a:t>.</a:t>
            </a:r>
          </a:p>
          <a:p>
            <a:pPr marL="514350" indent="-514350"/>
            <a:r>
              <a:rPr lang="en-US" sz="2000" dirty="0"/>
              <a:t>Si se </a:t>
            </a:r>
            <a:r>
              <a:rPr lang="en-US" sz="2000" dirty="0" err="1"/>
              <a:t>usa</a:t>
            </a:r>
            <a:r>
              <a:rPr lang="en-US" sz="2000" dirty="0"/>
              <a:t> el </a:t>
            </a:r>
            <a:r>
              <a:rPr lang="en-US" sz="2000" dirty="0" err="1"/>
              <a:t>atributo</a:t>
            </a:r>
            <a:r>
              <a:rPr lang="en-US" sz="2000" dirty="0"/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2000" dirty="0"/>
              <a:t> </a:t>
            </a:r>
            <a:r>
              <a:rPr lang="en-US" sz="2000" dirty="0" err="1"/>
              <a:t>entonces</a:t>
            </a:r>
            <a:r>
              <a:rPr lang="en-US" sz="2000" dirty="0"/>
              <a:t> el </a:t>
            </a:r>
            <a:r>
              <a:rPr lang="en-US" sz="2000" dirty="0" err="1"/>
              <a:t>contenido</a:t>
            </a:r>
            <a:r>
              <a:rPr lang="en-US" sz="2000" dirty="0"/>
              <a:t> </a:t>
            </a:r>
            <a:r>
              <a:rPr lang="en-US" sz="2000" dirty="0" err="1"/>
              <a:t>podría</a:t>
            </a:r>
            <a:r>
              <a:rPr lang="en-US" sz="2000" dirty="0"/>
              <a:t> ser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cosa</a:t>
            </a:r>
            <a:r>
              <a:rPr lang="en-US" sz="2000" dirty="0"/>
              <a:t> (</a:t>
            </a:r>
            <a:r>
              <a:rPr lang="en-US" sz="2000" dirty="0" err="1"/>
              <a:t>pero</a:t>
            </a:r>
            <a:r>
              <a:rPr lang="en-US" sz="2000" dirty="0"/>
              <a:t>, </a:t>
            </a:r>
            <a:r>
              <a:rPr lang="en-US" sz="2000" dirty="0" err="1"/>
              <a:t>lógicamente</a:t>
            </a:r>
            <a:r>
              <a:rPr lang="en-US" sz="2000" dirty="0"/>
              <a:t>, se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sea un </a:t>
            </a:r>
            <a:r>
              <a:rPr lang="en-US" sz="2000" dirty="0" err="1"/>
              <a:t>momento</a:t>
            </a:r>
            <a:r>
              <a:rPr lang="en-US" sz="2000" dirty="0"/>
              <a:t> en el </a:t>
            </a:r>
            <a:r>
              <a:rPr lang="en-US" sz="2000" dirty="0" err="1"/>
              <a:t>tiempo</a:t>
            </a:r>
            <a:r>
              <a:rPr lang="en-US" sz="2000" dirty="0"/>
              <a:t>). </a:t>
            </a:r>
            <a:r>
              <a:rPr lang="en-US" sz="2000" dirty="0" err="1"/>
              <a:t>Ejemplos</a:t>
            </a:r>
            <a:r>
              <a:rPr lang="en-US" sz="2000" dirty="0"/>
              <a:t>:</a:t>
            </a:r>
          </a:p>
          <a:p>
            <a:pPr marL="914400" lvl="1" indent="-51435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&lt;time&gt;2013-11-29&lt;/time&gt;</a:t>
            </a:r>
          </a:p>
          <a:p>
            <a:pPr marL="914400" lvl="1" indent="-51435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&lt;time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=“2013-11-29”&gt;29 de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noviembre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&lt;/time&gt;</a:t>
            </a:r>
          </a:p>
          <a:p>
            <a:pPr marL="914400" lvl="1" indent="-51435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&lt;time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=“9:30”&gt;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Abrimos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las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9.30 de la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mañana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&lt;/time&gt;</a:t>
            </a:r>
          </a:p>
          <a:p>
            <a:pPr marL="914400" lvl="1" indent="-51435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&lt;time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=“2013-11-29T18:00”&gt;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Estreno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las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18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horas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del 29 de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noviembre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&lt;/time&gt;</a:t>
            </a:r>
          </a:p>
          <a:p>
            <a:pPr marL="514350" indent="-514350"/>
            <a:r>
              <a:rPr lang="en-US" sz="2000" dirty="0" err="1">
                <a:latin typeface="+mj-lt"/>
                <a:cs typeface="Courier New" pitchFamily="49" charset="0"/>
              </a:rPr>
              <a:t>Tangencialmente</a:t>
            </a:r>
            <a:r>
              <a:rPr lang="en-US" sz="2000" dirty="0">
                <a:latin typeface="+mj-lt"/>
                <a:cs typeface="Courier New" pitchFamily="49" charset="0"/>
              </a:rPr>
              <a:t> </a:t>
            </a:r>
            <a:r>
              <a:rPr lang="en-US" sz="2000" dirty="0" err="1">
                <a:latin typeface="+mj-lt"/>
                <a:cs typeface="Courier New" pitchFamily="49" charset="0"/>
              </a:rPr>
              <a:t>relacionado</a:t>
            </a:r>
            <a:r>
              <a:rPr lang="en-US" sz="2000" dirty="0">
                <a:latin typeface="+mj-lt"/>
                <a:cs typeface="Courier New" pitchFamily="49" charset="0"/>
              </a:rPr>
              <a:t> con la </a:t>
            </a:r>
            <a:r>
              <a:rPr lang="en-US" sz="2000" dirty="0" err="1">
                <a:latin typeface="+mj-lt"/>
                <a:cs typeface="Courier New" pitchFamily="49" charset="0"/>
              </a:rPr>
              <a:t>especificación</a:t>
            </a:r>
            <a:r>
              <a:rPr lang="en-US" sz="2000" dirty="0">
                <a:latin typeface="+mj-lt"/>
                <a:cs typeface="Courier New" pitchFamily="49" charset="0"/>
              </a:rPr>
              <a:t> de </a:t>
            </a:r>
            <a:r>
              <a:rPr lang="en-US" sz="2000" b="1" dirty="0" err="1">
                <a:latin typeface="+mj-lt"/>
                <a:cs typeface="Courier New" pitchFamily="49" charset="0"/>
              </a:rPr>
              <a:t>microdatos</a:t>
            </a:r>
            <a:r>
              <a:rPr lang="en-US" sz="2000" dirty="0">
                <a:latin typeface="+mj-lt"/>
                <a:cs typeface="Courier New" pitchFamily="49" charset="0"/>
              </a:rPr>
              <a:t>: </a:t>
            </a:r>
            <a:r>
              <a:rPr lang="es-ES" sz="2000" b="1" dirty="0">
                <a:latin typeface="Courier New" pitchFamily="49" charset="0"/>
                <a:cs typeface="Courier New" pitchFamily="49" charset="0"/>
                <a:hlinkClick r:id="rId3"/>
              </a:rPr>
              <a:t>http://www.whatwg.org/specs/web-apps/current-work/multipage/microdata.html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514350" indent="-5143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992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Nuevas</a:t>
            </a:r>
            <a:r>
              <a:rPr lang="en-US" b="1" dirty="0"/>
              <a:t> </a:t>
            </a:r>
            <a:r>
              <a:rPr lang="en-US" b="1" dirty="0" err="1"/>
              <a:t>características</a:t>
            </a:r>
            <a:r>
              <a:rPr lang="en-US" b="1" dirty="0"/>
              <a:t> en </a:t>
            </a:r>
            <a:r>
              <a:rPr lang="en-US" b="1" dirty="0" err="1"/>
              <a:t>formularios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formulario.html</a:t>
            </a:r>
            <a:r>
              <a:rPr lang="en-US" dirty="0"/>
              <a:t>.</a:t>
            </a:r>
          </a:p>
          <a:p>
            <a:pPr marL="514350" indent="-514350"/>
            <a:r>
              <a:rPr lang="en-US" dirty="0" err="1">
                <a:latin typeface="+mj-lt"/>
                <a:cs typeface="Courier New" pitchFamily="49" charset="0"/>
              </a:rPr>
              <a:t>Algunos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 err="1">
                <a:latin typeface="+mj-lt"/>
                <a:cs typeface="Courier New" pitchFamily="49" charset="0"/>
              </a:rPr>
              <a:t>elementos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 err="1">
                <a:latin typeface="+mj-lt"/>
                <a:cs typeface="Courier New" pitchFamily="49" charset="0"/>
              </a:rPr>
              <a:t>que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 err="1">
                <a:latin typeface="+mj-lt"/>
                <a:cs typeface="Courier New" pitchFamily="49" charset="0"/>
              </a:rPr>
              <a:t>vamos</a:t>
            </a:r>
            <a:r>
              <a:rPr lang="en-US" dirty="0">
                <a:latin typeface="+mj-lt"/>
                <a:cs typeface="Courier New" pitchFamily="49" charset="0"/>
              </a:rPr>
              <a:t> a </a:t>
            </a:r>
            <a:r>
              <a:rPr lang="en-US" dirty="0" err="1">
                <a:latin typeface="+mj-lt"/>
                <a:cs typeface="Courier New" pitchFamily="49" charset="0"/>
              </a:rPr>
              <a:t>estudiar</a:t>
            </a:r>
            <a:r>
              <a:rPr lang="en-US" dirty="0">
                <a:latin typeface="+mj-lt"/>
                <a:cs typeface="Courier New" pitchFamily="49" charset="0"/>
              </a:rPr>
              <a:t>:</a:t>
            </a:r>
          </a:p>
          <a:p>
            <a:pPr marL="914400" lvl="1" indent="-514350"/>
            <a:r>
              <a:rPr lang="en-US" dirty="0" err="1">
                <a:latin typeface="+mj-lt"/>
                <a:cs typeface="Courier New" pitchFamily="49" charset="0"/>
              </a:rPr>
              <a:t>Nuevos</a:t>
            </a:r>
            <a:r>
              <a:rPr lang="en-US" dirty="0">
                <a:latin typeface="+mj-lt"/>
                <a:cs typeface="Courier New" pitchFamily="49" charset="0"/>
              </a:rPr>
              <a:t> input type </a:t>
            </a:r>
            <a:r>
              <a:rPr lang="en-US" dirty="0" err="1">
                <a:latin typeface="+mj-lt"/>
                <a:cs typeface="Courier New" pitchFamily="49" charset="0"/>
              </a:rPr>
              <a:t>como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email</a:t>
            </a:r>
            <a:r>
              <a:rPr lang="en-US" dirty="0">
                <a:latin typeface="+mj-lt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>
                <a:latin typeface="+mj-lt"/>
                <a:cs typeface="Courier New" pitchFamily="49" charset="0"/>
              </a:rPr>
              <a:t> 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+mj-lt"/>
                <a:cs typeface="Courier New" pitchFamily="49" charset="0"/>
              </a:rPr>
              <a:t>.</a:t>
            </a:r>
          </a:p>
          <a:p>
            <a:pPr marL="914400" lvl="1" indent="-514350"/>
            <a:r>
              <a:rPr lang="en-US" dirty="0">
                <a:latin typeface="+mj-lt"/>
                <a:cs typeface="Courier New" pitchFamily="49" charset="0"/>
              </a:rPr>
              <a:t>Los </a:t>
            </a:r>
            <a:r>
              <a:rPr lang="en-US" dirty="0" err="1">
                <a:latin typeface="+mj-lt"/>
                <a:cs typeface="Courier New" pitchFamily="49" charset="0"/>
              </a:rPr>
              <a:t>atributos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required</a:t>
            </a:r>
            <a:r>
              <a:rPr lang="en-US" dirty="0">
                <a:latin typeface="+mj-lt"/>
                <a:cs typeface="Courier New" pitchFamily="49" charset="0"/>
              </a:rPr>
              <a:t> 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placeholder</a:t>
            </a:r>
            <a:r>
              <a:rPr lang="en-US" dirty="0">
                <a:latin typeface="+mj-lt"/>
                <a:cs typeface="Courier New" pitchFamily="49" charset="0"/>
              </a:rPr>
              <a:t>.</a:t>
            </a:r>
          </a:p>
          <a:p>
            <a:pPr marL="914400" lvl="1" indent="-514350"/>
            <a:r>
              <a:rPr lang="en-US" dirty="0">
                <a:latin typeface="+mj-lt"/>
                <a:cs typeface="Courier New" pitchFamily="49" charset="0"/>
              </a:rPr>
              <a:t>Los </a:t>
            </a:r>
            <a:r>
              <a:rPr lang="en-US" dirty="0" err="1">
                <a:latin typeface="+mj-lt"/>
                <a:cs typeface="Courier New" pitchFamily="49" charset="0"/>
              </a:rPr>
              <a:t>elementos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dirty="0">
                <a:latin typeface="+mj-lt"/>
                <a:cs typeface="Courier New" pitchFamily="49" charset="0"/>
              </a:rPr>
              <a:t> 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progress</a:t>
            </a:r>
            <a:r>
              <a:rPr lang="en-US" dirty="0">
                <a:latin typeface="+mj-lt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18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Microdata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spcBef>
                <a:spcPts val="900"/>
              </a:spcBef>
            </a:pPr>
            <a:r>
              <a:rPr lang="en-US" dirty="0" err="1"/>
              <a:t>Microdata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especificación</a:t>
            </a:r>
            <a:r>
              <a:rPr lang="en-US" dirty="0"/>
              <a:t> para “</a:t>
            </a:r>
            <a:r>
              <a:rPr lang="en-US" dirty="0" err="1"/>
              <a:t>incrustar</a:t>
            </a:r>
            <a:r>
              <a:rPr lang="en-US" dirty="0"/>
              <a:t>” </a:t>
            </a:r>
            <a:r>
              <a:rPr lang="en-US" dirty="0" err="1"/>
              <a:t>metadatos</a:t>
            </a:r>
            <a:r>
              <a:rPr lang="en-US" dirty="0"/>
              <a:t> (i.e., </a:t>
            </a:r>
            <a:r>
              <a:rPr lang="en-US" dirty="0" err="1"/>
              <a:t>semántica</a:t>
            </a:r>
            <a:r>
              <a:rPr lang="en-US" dirty="0"/>
              <a:t>) en el </a:t>
            </a:r>
            <a:r>
              <a:rPr lang="en-US" dirty="0" err="1"/>
              <a:t>contenido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 HTML.</a:t>
            </a:r>
          </a:p>
          <a:p>
            <a:pPr marL="514350" indent="-514350">
              <a:spcBef>
                <a:spcPts val="900"/>
              </a:spcBef>
            </a:pPr>
            <a:r>
              <a:rPr lang="en-US" dirty="0" err="1"/>
              <a:t>Simplificando</a:t>
            </a:r>
            <a:r>
              <a:rPr lang="en-US" dirty="0"/>
              <a:t> </a:t>
            </a:r>
            <a:r>
              <a:rPr lang="en-US" dirty="0" err="1"/>
              <a:t>enormemente</a:t>
            </a:r>
            <a:r>
              <a:rPr lang="en-US" dirty="0"/>
              <a:t>, </a:t>
            </a:r>
            <a:r>
              <a:rPr lang="en-US" dirty="0" err="1"/>
              <a:t>microdata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especificar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pares </a:t>
            </a:r>
            <a:r>
              <a:rPr lang="en-US" dirty="0" err="1"/>
              <a:t>nombre</a:t>
            </a:r>
            <a:r>
              <a:rPr lang="en-US" dirty="0"/>
              <a:t>-valor </a:t>
            </a:r>
            <a:r>
              <a:rPr lang="en-US" dirty="0" err="1"/>
              <a:t>donde</a:t>
            </a:r>
            <a:r>
              <a:rPr lang="en-US" dirty="0"/>
              <a:t> </a:t>
            </a:r>
          </a:p>
          <a:p>
            <a:pPr marL="914400" lvl="1" indent="-514350">
              <a:spcBef>
                <a:spcPts val="900"/>
              </a:spcBef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o item, </a:t>
            </a:r>
          </a:p>
          <a:p>
            <a:pPr marL="914400" lvl="1" indent="-514350">
              <a:spcBef>
                <a:spcPts val="900"/>
              </a:spcBef>
            </a:pPr>
            <a:r>
              <a:rPr lang="en-US" dirty="0" err="1"/>
              <a:t>cada</a:t>
            </a:r>
            <a:r>
              <a:rPr lang="en-US" dirty="0"/>
              <a:t> par </a:t>
            </a:r>
            <a:r>
              <a:rPr lang="en-US" dirty="0" err="1"/>
              <a:t>nombre</a:t>
            </a:r>
            <a:r>
              <a:rPr lang="en-US" dirty="0"/>
              <a:t>-valor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propiedad</a:t>
            </a:r>
            <a:r>
              <a:rPr lang="en-US" dirty="0"/>
              <a:t> y </a:t>
            </a:r>
          </a:p>
          <a:p>
            <a:pPr marL="914400" lvl="1" indent="-514350">
              <a:spcBef>
                <a:spcPts val="900"/>
              </a:spcBef>
            </a:pPr>
            <a:r>
              <a:rPr lang="en-US" dirty="0"/>
              <a:t>los 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provienen</a:t>
            </a:r>
            <a:r>
              <a:rPr lang="en-US" dirty="0"/>
              <a:t> de un </a:t>
            </a:r>
            <a:r>
              <a:rPr lang="en-US" dirty="0" err="1"/>
              <a:t>vocabulario</a:t>
            </a:r>
            <a:r>
              <a:rPr lang="en-US" dirty="0"/>
              <a:t> </a:t>
            </a:r>
            <a:r>
              <a:rPr lang="en-US" dirty="0" err="1"/>
              <a:t>controlado</a:t>
            </a:r>
            <a:r>
              <a:rPr lang="en-US" dirty="0"/>
              <a:t>.</a:t>
            </a:r>
          </a:p>
          <a:p>
            <a:pPr marL="514350" indent="-514350">
              <a:spcBef>
                <a:spcPts val="900"/>
              </a:spcBef>
            </a:pP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vocabularios</a:t>
            </a:r>
            <a:r>
              <a:rPr lang="en-US" i="1" dirty="0"/>
              <a:t> ad hoc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preferible</a:t>
            </a:r>
            <a:r>
              <a:rPr lang="en-US" dirty="0"/>
              <a:t> </a:t>
            </a:r>
            <a:r>
              <a:rPr lang="en-US" dirty="0" err="1"/>
              <a:t>recurrir</a:t>
            </a:r>
            <a:r>
              <a:rPr lang="en-US" dirty="0"/>
              <a:t> a un </a:t>
            </a:r>
            <a:r>
              <a:rPr lang="en-US" dirty="0" err="1"/>
              <a:t>vocabulario</a:t>
            </a:r>
            <a:r>
              <a:rPr lang="en-US" dirty="0"/>
              <a:t> </a:t>
            </a:r>
            <a:r>
              <a:rPr lang="en-US" dirty="0" err="1"/>
              <a:t>estandarizado</a:t>
            </a:r>
            <a:r>
              <a:rPr lang="en-US" dirty="0"/>
              <a:t>. Schema.org (</a:t>
            </a:r>
            <a:r>
              <a:rPr lang="en-US" dirty="0" err="1"/>
              <a:t>promovido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Google, Yahoo!, Bing y </a:t>
            </a:r>
            <a:r>
              <a:rPr lang="en-US" dirty="0" err="1"/>
              <a:t>Yandex</a:t>
            </a:r>
            <a:r>
              <a:rPr lang="en-US" dirty="0"/>
              <a:t>)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multitud</a:t>
            </a:r>
            <a:r>
              <a:rPr lang="en-US" dirty="0"/>
              <a:t> de “schemas” y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opción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recomendable</a:t>
            </a:r>
            <a:r>
              <a:rPr lang="en-US" dirty="0"/>
              <a:t>.</a:t>
            </a:r>
          </a:p>
          <a:p>
            <a:pPr marL="514350" indent="-514350">
              <a:spcBef>
                <a:spcPts val="900"/>
              </a:spcBef>
            </a:pPr>
            <a:r>
              <a:rPr lang="en-US" dirty="0" err="1"/>
              <a:t>Objetivo</a:t>
            </a:r>
            <a:r>
              <a:rPr lang="en-US" dirty="0"/>
              <a:t> fundamental de </a:t>
            </a:r>
            <a:r>
              <a:rPr lang="en-US" dirty="0" err="1"/>
              <a:t>microdata</a:t>
            </a:r>
            <a:r>
              <a:rPr lang="en-US" dirty="0"/>
              <a:t>: </a:t>
            </a:r>
            <a:r>
              <a:rPr lang="en-US" dirty="0" err="1"/>
              <a:t>facilitar</a:t>
            </a:r>
            <a:r>
              <a:rPr lang="en-US" dirty="0"/>
              <a:t> el </a:t>
            </a:r>
            <a:r>
              <a:rPr lang="en-US" dirty="0" err="1"/>
              <a:t>trabajo</a:t>
            </a:r>
            <a:r>
              <a:rPr lang="en-US" dirty="0"/>
              <a:t> a los </a:t>
            </a:r>
            <a:r>
              <a:rPr lang="en-US" dirty="0" err="1"/>
              <a:t>buscadores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cual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repercute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positivamente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 el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posicionamiento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páginas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79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Microdata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</a:pPr>
            <a:r>
              <a:rPr lang="en-US" dirty="0" err="1"/>
              <a:t>Cargar</a:t>
            </a:r>
            <a:r>
              <a:rPr lang="en-US" dirty="0"/>
              <a:t> en un editor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microdata.txt</a:t>
            </a:r>
            <a:r>
              <a:rPr lang="en-US" dirty="0"/>
              <a:t>.</a:t>
            </a:r>
          </a:p>
          <a:p>
            <a:pPr marL="514350" indent="-514350">
              <a:spcBef>
                <a:spcPts val="600"/>
              </a:spcBef>
            </a:pPr>
            <a:r>
              <a:rPr lang="en-US" dirty="0" err="1"/>
              <a:t>Procesarlo</a:t>
            </a:r>
            <a:r>
              <a:rPr lang="en-US" dirty="0"/>
              <a:t> con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validador</a:t>
            </a:r>
            <a:r>
              <a:rPr lang="en-US" dirty="0"/>
              <a:t> de </a:t>
            </a:r>
            <a:r>
              <a:rPr lang="en-US" dirty="0" err="1"/>
              <a:t>microdata</a:t>
            </a:r>
            <a:r>
              <a:rPr lang="en-US" dirty="0"/>
              <a:t>. </a:t>
            </a:r>
            <a:r>
              <a:rPr lang="en-US" dirty="0" err="1"/>
              <a:t>P.ej</a:t>
            </a:r>
            <a:r>
              <a:rPr lang="en-US" dirty="0"/>
              <a:t>.</a:t>
            </a:r>
            <a:r>
              <a:rPr lang="en-US" sz="3600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https://search.google.com/structured-data/testing-tool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1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Microdata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Primer </a:t>
            </a:r>
            <a:r>
              <a:rPr lang="en-US" sz="2800" b="1" dirty="0" err="1">
                <a:solidFill>
                  <a:srgbClr val="C00000"/>
                </a:solidFill>
              </a:rPr>
              <a:t>ejercicio</a:t>
            </a:r>
            <a:r>
              <a:rPr lang="en-US" sz="2800" b="1" dirty="0">
                <a:solidFill>
                  <a:srgbClr val="C00000"/>
                </a:solidFill>
              </a:rPr>
              <a:t>:</a:t>
            </a:r>
            <a:endParaRPr lang="en-US" sz="2000" dirty="0">
              <a:solidFill>
                <a:srgbClr val="C00000"/>
              </a:solidFill>
            </a:endParaRPr>
          </a:p>
          <a:p>
            <a:pPr marL="914400" lvl="1" indent="-514350">
              <a:spcBef>
                <a:spcPts val="600"/>
              </a:spcBef>
            </a:pPr>
            <a:r>
              <a:rPr lang="en-US" sz="2000" dirty="0"/>
              <a:t>Parte 1: de entre los top </a:t>
            </a:r>
            <a:r>
              <a:rPr lang="en-US" sz="2000" dirty="0" err="1"/>
              <a:t>tuits</a:t>
            </a:r>
            <a:r>
              <a:rPr lang="en-US" sz="2000" dirty="0"/>
              <a:t> para los trending topics </a:t>
            </a:r>
            <a:r>
              <a:rPr lang="en-US" sz="2000" dirty="0" err="1"/>
              <a:t>actuales</a:t>
            </a:r>
            <a:r>
              <a:rPr lang="en-US" sz="2000" dirty="0"/>
              <a:t> </a:t>
            </a:r>
            <a:r>
              <a:rPr lang="en-US" sz="2000" dirty="0" err="1"/>
              <a:t>elegir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parezca</a:t>
            </a:r>
            <a:r>
              <a:rPr lang="en-US" sz="2000" dirty="0"/>
              <a:t> susceptible de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etiquetado</a:t>
            </a:r>
            <a:r>
              <a:rPr lang="en-US" sz="2000" dirty="0"/>
              <a:t> (i.e.,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contenga</a:t>
            </a:r>
            <a:r>
              <a:rPr lang="en-US" sz="2000" dirty="0"/>
              <a:t> </a:t>
            </a:r>
            <a:r>
              <a:rPr lang="en-US" sz="2000" dirty="0" err="1"/>
              <a:t>varias</a:t>
            </a:r>
            <a:r>
              <a:rPr lang="en-US" sz="2000" dirty="0"/>
              <a:t> </a:t>
            </a:r>
            <a:r>
              <a:rPr lang="en-US" sz="2000" dirty="0" err="1"/>
              <a:t>entidades</a:t>
            </a:r>
            <a:r>
              <a:rPr lang="en-US" sz="2000" dirty="0"/>
              <a:t>) y </a:t>
            </a:r>
            <a:r>
              <a:rPr lang="en-US" sz="2000" dirty="0" err="1"/>
              <a:t>tratar</a:t>
            </a:r>
            <a:r>
              <a:rPr lang="en-US" sz="2000" dirty="0"/>
              <a:t> de </a:t>
            </a:r>
            <a:r>
              <a:rPr lang="en-US" sz="2000" dirty="0" err="1"/>
              <a:t>etiquetarlo</a:t>
            </a:r>
            <a:r>
              <a:rPr lang="en-US" sz="2000" dirty="0"/>
              <a:t> con </a:t>
            </a:r>
            <a:r>
              <a:rPr lang="en-US" sz="2000" dirty="0" err="1"/>
              <a:t>microdata</a:t>
            </a:r>
            <a:r>
              <a:rPr lang="en-US" sz="2000" dirty="0"/>
              <a:t> sin </a:t>
            </a:r>
            <a:r>
              <a:rPr lang="en-US" sz="2000" dirty="0" err="1"/>
              <a:t>alterar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marcado</a:t>
            </a:r>
            <a:r>
              <a:rPr lang="en-US" sz="2000" dirty="0"/>
              <a:t> HTML original. </a:t>
            </a:r>
            <a:r>
              <a:rPr lang="en-US" sz="2000" dirty="0" err="1"/>
              <a:t>Validar</a:t>
            </a:r>
            <a:r>
              <a:rPr lang="en-US" sz="2000" dirty="0"/>
              <a:t> el </a:t>
            </a:r>
            <a:r>
              <a:rPr lang="en-US" sz="2000" dirty="0" err="1"/>
              <a:t>microdata</a:t>
            </a:r>
            <a:r>
              <a:rPr lang="en-US" sz="2000" dirty="0"/>
              <a:t> </a:t>
            </a:r>
            <a:r>
              <a:rPr lang="en-US" sz="2000" dirty="0" err="1"/>
              <a:t>producido</a:t>
            </a:r>
            <a:r>
              <a:rPr lang="en-US" sz="2000" dirty="0"/>
              <a:t>.</a:t>
            </a:r>
          </a:p>
          <a:p>
            <a:pPr marL="914400" lvl="1" indent="-514350">
              <a:spcBef>
                <a:spcPts val="600"/>
              </a:spcBef>
            </a:pPr>
            <a:r>
              <a:rPr lang="en-US" sz="2000" dirty="0"/>
              <a:t>Parte 2: </a:t>
            </a:r>
            <a:r>
              <a:rPr lang="en-US" sz="2000" dirty="0" err="1"/>
              <a:t>elegir</a:t>
            </a:r>
            <a:r>
              <a:rPr lang="en-US" sz="2000" dirty="0"/>
              <a:t> un </a:t>
            </a:r>
            <a:r>
              <a:rPr lang="en-US" sz="2000" dirty="0" err="1"/>
              <a:t>párrafo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noticia</a:t>
            </a:r>
            <a:r>
              <a:rPr lang="en-US" sz="2000" dirty="0"/>
              <a:t> de </a:t>
            </a:r>
            <a:r>
              <a:rPr lang="en-US" sz="2000" dirty="0" err="1"/>
              <a:t>portada</a:t>
            </a:r>
            <a:r>
              <a:rPr lang="en-US" sz="2000" dirty="0"/>
              <a:t> de un </a:t>
            </a:r>
            <a:r>
              <a:rPr lang="en-US" sz="2000" dirty="0" err="1"/>
              <a:t>periódico</a:t>
            </a:r>
            <a:r>
              <a:rPr lang="en-US" sz="2000" dirty="0"/>
              <a:t> digital. </a:t>
            </a:r>
            <a:r>
              <a:rPr lang="en-US" sz="2000" dirty="0" err="1"/>
              <a:t>Etiquetarlo</a:t>
            </a:r>
            <a:r>
              <a:rPr lang="en-US" sz="2000" dirty="0"/>
              <a:t> con </a:t>
            </a:r>
            <a:r>
              <a:rPr lang="en-US" sz="2000" dirty="0" err="1"/>
              <a:t>microdata</a:t>
            </a:r>
            <a:r>
              <a:rPr lang="en-US" sz="2000" dirty="0"/>
              <a:t> sin </a:t>
            </a:r>
            <a:r>
              <a:rPr lang="en-US" sz="2000" dirty="0" err="1"/>
              <a:t>alterar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marcado</a:t>
            </a:r>
            <a:r>
              <a:rPr lang="en-US" sz="2000" dirty="0"/>
              <a:t> original y </a:t>
            </a:r>
            <a:r>
              <a:rPr lang="en-US" sz="2000" dirty="0" err="1"/>
              <a:t>validar</a:t>
            </a:r>
            <a:r>
              <a:rPr lang="en-US" sz="2000" dirty="0"/>
              <a:t> el </a:t>
            </a:r>
            <a:r>
              <a:rPr lang="en-US" sz="2000" dirty="0" err="1"/>
              <a:t>código</a:t>
            </a:r>
            <a:r>
              <a:rPr lang="en-US" sz="2000" dirty="0"/>
              <a:t> HTML </a:t>
            </a:r>
            <a:r>
              <a:rPr lang="en-US" sz="2000" dirty="0" err="1"/>
              <a:t>resultante</a:t>
            </a:r>
            <a:r>
              <a:rPr lang="en-US" sz="2000" dirty="0"/>
              <a:t>.</a:t>
            </a:r>
          </a:p>
          <a:p>
            <a:pPr marL="914400" lvl="1" indent="-514350">
              <a:spcBef>
                <a:spcPts val="600"/>
              </a:spcBef>
            </a:pPr>
            <a:r>
              <a:rPr lang="en-US" sz="2000" b="1" dirty="0" err="1"/>
              <a:t>Atención</a:t>
            </a:r>
            <a:r>
              <a:rPr lang="en-US" sz="2000" dirty="0"/>
              <a:t>: </a:t>
            </a:r>
          </a:p>
          <a:p>
            <a:pPr marL="1314450" lvl="2" indent="-514350">
              <a:spcBef>
                <a:spcPts val="600"/>
              </a:spcBef>
            </a:pPr>
            <a:r>
              <a:rPr lang="en-US" sz="1600" dirty="0" err="1"/>
              <a:t>Debéis</a:t>
            </a:r>
            <a:r>
              <a:rPr lang="en-US" sz="1600" dirty="0"/>
              <a:t> </a:t>
            </a:r>
            <a:r>
              <a:rPr lang="en-US" sz="1600" dirty="0" err="1"/>
              <a:t>utilizar</a:t>
            </a:r>
            <a:r>
              <a:rPr lang="en-US" sz="1600" dirty="0"/>
              <a:t> el </a:t>
            </a:r>
            <a:r>
              <a:rPr lang="en-US" sz="1600" dirty="0" err="1"/>
              <a:t>vocabulario</a:t>
            </a:r>
            <a:r>
              <a:rPr lang="en-US" sz="1600" dirty="0"/>
              <a:t> de </a:t>
            </a:r>
            <a:r>
              <a:rPr lang="en-US" sz="1600" dirty="0">
                <a:hlinkClick r:id="rId3"/>
              </a:rPr>
              <a:t>Schema.org</a:t>
            </a:r>
            <a:r>
              <a:rPr lang="en-US" sz="1600" dirty="0"/>
              <a:t> </a:t>
            </a:r>
            <a:r>
              <a:rPr lang="en-US" sz="1600" dirty="0" err="1"/>
              <a:t>así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dedicad</a:t>
            </a:r>
            <a:r>
              <a:rPr lang="en-US" sz="1600" dirty="0"/>
              <a:t> </a:t>
            </a:r>
            <a:r>
              <a:rPr lang="en-US" sz="1600" dirty="0" err="1"/>
              <a:t>tiempo</a:t>
            </a:r>
            <a:r>
              <a:rPr lang="en-US" sz="1600" dirty="0"/>
              <a:t> a </a:t>
            </a:r>
            <a:r>
              <a:rPr lang="en-US" sz="1600" dirty="0" err="1"/>
              <a:t>explorar</a:t>
            </a:r>
            <a:r>
              <a:rPr lang="en-US" sz="1600" dirty="0"/>
              <a:t> </a:t>
            </a:r>
            <a:r>
              <a:rPr lang="en-US" sz="1600" dirty="0" err="1"/>
              <a:t>las</a:t>
            </a:r>
            <a:r>
              <a:rPr lang="en-US" sz="1600" dirty="0"/>
              <a:t> </a:t>
            </a:r>
            <a:r>
              <a:rPr lang="en-US" sz="1600" dirty="0" err="1"/>
              <a:t>distintas</a:t>
            </a:r>
            <a:r>
              <a:rPr lang="en-US" sz="1600" dirty="0"/>
              <a:t> </a:t>
            </a:r>
            <a:r>
              <a:rPr lang="en-US" sz="1600" dirty="0" err="1"/>
              <a:t>entidades</a:t>
            </a:r>
            <a:r>
              <a:rPr lang="en-US" sz="1600" dirty="0"/>
              <a:t>, </a:t>
            </a:r>
            <a:r>
              <a:rPr lang="en-US" sz="1600" dirty="0" err="1"/>
              <a:t>sus</a:t>
            </a:r>
            <a:r>
              <a:rPr lang="en-US" sz="1600" dirty="0"/>
              <a:t> </a:t>
            </a:r>
            <a:r>
              <a:rPr lang="en-US" sz="1600" dirty="0" err="1"/>
              <a:t>propiedades</a:t>
            </a:r>
            <a:r>
              <a:rPr lang="en-US" sz="1600" dirty="0"/>
              <a:t> y </a:t>
            </a:r>
            <a:r>
              <a:rPr lang="en-US" sz="1600" dirty="0" err="1"/>
              <a:t>relaciones</a:t>
            </a:r>
            <a:r>
              <a:rPr lang="en-US" sz="1600" dirty="0"/>
              <a:t> entre </a:t>
            </a:r>
            <a:r>
              <a:rPr lang="en-US" sz="1600" dirty="0" err="1"/>
              <a:t>las</a:t>
            </a:r>
            <a:r>
              <a:rPr lang="en-US" sz="1600" dirty="0"/>
              <a:t> </a:t>
            </a:r>
            <a:r>
              <a:rPr lang="en-US" sz="1600" dirty="0" err="1"/>
              <a:t>mismas</a:t>
            </a:r>
            <a:r>
              <a:rPr lang="en-US" sz="1600" dirty="0"/>
              <a:t>.</a:t>
            </a:r>
          </a:p>
          <a:p>
            <a:pPr marL="1314450" lvl="2" indent="-514350">
              <a:spcBef>
                <a:spcPts val="600"/>
              </a:spcBef>
            </a:pPr>
            <a:r>
              <a:rPr lang="en-US" sz="1600" dirty="0"/>
              <a:t>En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ejercicio</a:t>
            </a:r>
            <a:r>
              <a:rPr lang="en-US" sz="1600" dirty="0"/>
              <a:t> se </a:t>
            </a:r>
            <a:r>
              <a:rPr lang="en-US" sz="1600" dirty="0" err="1"/>
              <a:t>valorará</a:t>
            </a:r>
            <a:r>
              <a:rPr lang="en-US" sz="1600" dirty="0"/>
              <a:t> </a:t>
            </a:r>
            <a:r>
              <a:rPr lang="en-US" sz="1600" dirty="0" err="1"/>
              <a:t>tanto</a:t>
            </a:r>
            <a:r>
              <a:rPr lang="en-US" sz="1600" dirty="0"/>
              <a:t> la </a:t>
            </a:r>
            <a:r>
              <a:rPr lang="en-US" sz="1600" dirty="0" err="1"/>
              <a:t>cantidad</a:t>
            </a:r>
            <a:r>
              <a:rPr lang="en-US" sz="1600" dirty="0"/>
              <a:t> de </a:t>
            </a:r>
            <a:r>
              <a:rPr lang="en-US" sz="1600" dirty="0" err="1"/>
              <a:t>semántica</a:t>
            </a:r>
            <a:r>
              <a:rPr lang="en-US" sz="1600" dirty="0"/>
              <a:t> </a:t>
            </a:r>
            <a:r>
              <a:rPr lang="en-US" sz="1600" dirty="0" err="1"/>
              <a:t>aportada</a:t>
            </a:r>
            <a:r>
              <a:rPr lang="en-US" sz="1600" dirty="0"/>
              <a:t> (i.e., la </a:t>
            </a:r>
            <a:r>
              <a:rPr lang="en-US" sz="1600" dirty="0" err="1"/>
              <a:t>variedad</a:t>
            </a:r>
            <a:r>
              <a:rPr lang="en-US" sz="1600" dirty="0"/>
              <a:t> en las </a:t>
            </a:r>
            <a:r>
              <a:rPr lang="en-US" sz="1600" dirty="0" err="1"/>
              <a:t>entidades</a:t>
            </a:r>
            <a:r>
              <a:rPr lang="en-US" sz="1600" dirty="0"/>
              <a:t>) </a:t>
            </a:r>
            <a:r>
              <a:rPr lang="en-US" sz="1600" dirty="0" err="1"/>
              <a:t>como</a:t>
            </a:r>
            <a:r>
              <a:rPr lang="en-US" sz="1600" dirty="0"/>
              <a:t> la </a:t>
            </a:r>
            <a:r>
              <a:rPr lang="en-US" sz="1600" dirty="0" err="1"/>
              <a:t>corrección</a:t>
            </a:r>
            <a:r>
              <a:rPr lang="en-US" sz="1600" dirty="0"/>
              <a:t> de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uso</a:t>
            </a:r>
            <a:r>
              <a:rPr lang="en-US" sz="1600" dirty="0"/>
              <a:t>.</a:t>
            </a:r>
          </a:p>
          <a:p>
            <a:pPr marL="1314450" lvl="2" indent="-514350">
              <a:spcBef>
                <a:spcPts val="600"/>
              </a:spcBef>
            </a:pPr>
            <a:r>
              <a:rPr lang="en-US" sz="1600" b="1" dirty="0" err="1"/>
              <a:t>Opcionalmente</a:t>
            </a:r>
            <a:r>
              <a:rPr lang="en-US" sz="1600" b="1" dirty="0"/>
              <a:t>: </a:t>
            </a:r>
            <a:r>
              <a:rPr lang="en-US" sz="1600" dirty="0" err="1"/>
              <a:t>usar</a:t>
            </a: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JSON-LD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lugar</a:t>
            </a:r>
            <a:r>
              <a:rPr lang="en-US" sz="1600" dirty="0"/>
              <a:t> de </a:t>
            </a:r>
            <a:r>
              <a:rPr lang="en-US" sz="1600" dirty="0" err="1"/>
              <a:t>microdatos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 forma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del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estándar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HTML5).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6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Reproducción</a:t>
            </a:r>
            <a:r>
              <a:rPr lang="en-US" b="1" dirty="0"/>
              <a:t> </a:t>
            </a:r>
            <a:r>
              <a:rPr lang="en-US" b="1" dirty="0" err="1"/>
              <a:t>nativa</a:t>
            </a:r>
            <a:r>
              <a:rPr lang="en-US" b="1" dirty="0"/>
              <a:t> de audio y video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err="1"/>
              <a:t>Abrir</a:t>
            </a:r>
            <a:r>
              <a:rPr lang="en-US" dirty="0"/>
              <a:t> y </a:t>
            </a:r>
            <a:r>
              <a:rPr lang="en-US" dirty="0" err="1"/>
              <a:t>estudiar</a:t>
            </a:r>
            <a:r>
              <a:rPr lang="en-US" dirty="0"/>
              <a:t> el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video.html</a:t>
            </a:r>
            <a:r>
              <a:rPr lang="en-US" dirty="0"/>
              <a:t> 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video.js</a:t>
            </a:r>
            <a:r>
              <a:rPr lang="en-US" dirty="0"/>
              <a:t>.</a:t>
            </a:r>
          </a:p>
          <a:p>
            <a:pPr marL="514350" indent="-514350"/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interesantes</a:t>
            </a:r>
            <a:r>
              <a:rPr lang="en-US" dirty="0"/>
              <a:t>:</a:t>
            </a:r>
          </a:p>
          <a:p>
            <a:pPr marL="914400" lvl="1" indent="-514350"/>
            <a:r>
              <a:rPr lang="es-ES" dirty="0">
                <a:hlinkClick r:id="rId3"/>
              </a:rPr>
              <a:t>https://developers.google.com/web/fundamentals/media/video?hl=en</a:t>
            </a:r>
            <a:endParaRPr lang="en-US" dirty="0"/>
          </a:p>
          <a:p>
            <a:pPr marL="914400" lvl="1" indent="-514350"/>
            <a:r>
              <a:rPr lang="es-ES" b="1" dirty="0">
                <a:latin typeface="Courier New" pitchFamily="49" charset="0"/>
                <a:cs typeface="Courier New" pitchFamily="49" charset="0"/>
                <a:hlinkClick r:id="rId4"/>
              </a:rPr>
              <a:t>http://jplayer.org/latest/</a:t>
            </a:r>
            <a:br>
              <a:rPr lang="es-ES" b="1" dirty="0">
                <a:latin typeface="Courier New" pitchFamily="49" charset="0"/>
                <a:cs typeface="Courier New" pitchFamily="49" charset="0"/>
                <a:hlinkClick r:id="rId4"/>
              </a:rPr>
            </a:br>
            <a:r>
              <a:rPr lang="es-ES" b="1" dirty="0" err="1">
                <a:latin typeface="Courier New" pitchFamily="49" charset="0"/>
                <a:cs typeface="Courier New" pitchFamily="49" charset="0"/>
                <a:hlinkClick r:id="rId4"/>
              </a:rPr>
              <a:t>developer-guide</a:t>
            </a:r>
            <a:r>
              <a:rPr lang="es-ES" b="1" dirty="0">
                <a:latin typeface="Courier New" pitchFamily="49" charset="0"/>
                <a:cs typeface="Courier New" pitchFamily="49" charset="0"/>
                <a:hlinkClick r:id="rId4"/>
              </a:rPr>
              <a:t>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466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Storage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</a:pPr>
            <a:r>
              <a:rPr lang="en-US" dirty="0" err="1"/>
              <a:t>Dicho</a:t>
            </a:r>
            <a:r>
              <a:rPr lang="en-US" dirty="0"/>
              <a:t> de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: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en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(cookies con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esteroides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/>
              <a:t>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:</a:t>
            </a:r>
          </a:p>
          <a:p>
            <a:pPr marL="914400" lvl="1" indent="-514350">
              <a:lnSpc>
                <a:spcPct val="120000"/>
              </a:lnSpc>
            </a:pPr>
            <a:r>
              <a:rPr lang="en-US" b="1" dirty="0"/>
              <a:t>Web storage</a:t>
            </a:r>
            <a:r>
              <a:rPr lang="en-US" dirty="0"/>
              <a:t> (</a:t>
            </a:r>
            <a:r>
              <a:rPr lang="en-US" b="1" dirty="0"/>
              <a:t>local</a:t>
            </a:r>
            <a:r>
              <a:rPr lang="en-US" dirty="0"/>
              <a:t> y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).</a:t>
            </a:r>
          </a:p>
          <a:p>
            <a:pPr marL="914400" lvl="1" indent="-514350">
              <a:lnSpc>
                <a:spcPct val="120000"/>
              </a:lnSpc>
            </a:pPr>
            <a:r>
              <a:rPr lang="en-US" dirty="0"/>
              <a:t>Web SQL.</a:t>
            </a:r>
          </a:p>
          <a:p>
            <a:pPr marL="914400" lvl="1" indent="-514350">
              <a:lnSpc>
                <a:spcPct val="120000"/>
              </a:lnSpc>
            </a:pPr>
            <a:r>
              <a:rPr lang="en-US" dirty="0" err="1"/>
              <a:t>IndexedDB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err="1"/>
              <a:t>Abrir</a:t>
            </a:r>
            <a:r>
              <a:rPr lang="en-US" dirty="0"/>
              <a:t>  y </a:t>
            </a:r>
            <a:r>
              <a:rPr lang="en-US" dirty="0" err="1"/>
              <a:t>estudiar</a:t>
            </a:r>
            <a:r>
              <a:rPr lang="en-US" dirty="0"/>
              <a:t> 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localstorage.html</a:t>
            </a:r>
            <a:r>
              <a:rPr lang="en-US" dirty="0"/>
              <a:t> y 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localstorage.js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utilizan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marL="514350" indent="-514350">
              <a:lnSpc>
                <a:spcPct val="120000"/>
              </a:lnSpc>
            </a:pPr>
            <a:r>
              <a:rPr lang="en-US" b="1" dirty="0" err="1"/>
              <a:t>Dista</a:t>
            </a:r>
            <a:r>
              <a:rPr lang="en-US" b="1" dirty="0"/>
              <a:t> mucho de ser un </a:t>
            </a:r>
            <a:r>
              <a:rPr lang="en-US" b="1" dirty="0" err="1"/>
              <a:t>asunto</a:t>
            </a:r>
            <a:r>
              <a:rPr lang="en-US" b="1" dirty="0"/>
              <a:t> trivial</a:t>
            </a:r>
            <a:r>
              <a:rPr lang="en-US" dirty="0"/>
              <a:t>. </a:t>
            </a:r>
            <a:r>
              <a:rPr lang="en-US" dirty="0" err="1"/>
              <a:t>Empezad</a:t>
            </a:r>
            <a:r>
              <a:rPr lang="en-US" dirty="0"/>
              <a:t> por </a:t>
            </a:r>
            <a:r>
              <a:rPr lang="en-US" dirty="0" err="1"/>
              <a:t>aquí</a:t>
            </a:r>
            <a:r>
              <a:rPr lang="en-US" dirty="0"/>
              <a:t>:</a:t>
            </a:r>
          </a:p>
          <a:p>
            <a:pPr marL="914400" lvl="1" indent="-514350">
              <a:lnSpc>
                <a:spcPct val="120000"/>
              </a:lnSpc>
            </a:pPr>
            <a:r>
              <a:rPr lang="es-ES" dirty="0">
                <a:hlinkClick r:id="rId3"/>
              </a:rPr>
              <a:t>https://developers.google.com/web/fundamentals/instant-and-offline/web-storage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1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 </a:t>
            </a:r>
            <a:r>
              <a:rPr lang="en-US" b="1" dirty="0" err="1"/>
              <a:t>elemento</a:t>
            </a:r>
            <a:r>
              <a:rPr lang="en-US" b="1" dirty="0"/>
              <a:t> canvas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dirty="0" err="1"/>
              <a:t>Abrir</a:t>
            </a:r>
            <a:r>
              <a:rPr lang="en-US" dirty="0"/>
              <a:t> y </a:t>
            </a:r>
            <a:r>
              <a:rPr lang="en-US" dirty="0" err="1"/>
              <a:t>estudiar</a:t>
            </a:r>
            <a:r>
              <a:rPr lang="en-US" dirty="0"/>
              <a:t> el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canvas.html</a:t>
            </a:r>
            <a:r>
              <a:rPr lang="en-US" dirty="0"/>
              <a:t> 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canvas.js</a:t>
            </a:r>
            <a:r>
              <a:rPr lang="en-US" dirty="0"/>
              <a:t>.</a:t>
            </a:r>
          </a:p>
          <a:p>
            <a:pPr marL="514350" indent="-514350"/>
            <a:r>
              <a:rPr lang="en-US" b="1" dirty="0"/>
              <a:t>¡</a:t>
            </a:r>
            <a:r>
              <a:rPr lang="en-US" b="1" dirty="0" err="1"/>
              <a:t>Aviso</a:t>
            </a:r>
            <a:r>
              <a:rPr lang="en-US" b="1" dirty="0"/>
              <a:t>!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del canvas y </a:t>
            </a:r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afines</a:t>
            </a:r>
            <a:r>
              <a:rPr lang="en-US" dirty="0"/>
              <a:t> son </a:t>
            </a:r>
            <a:r>
              <a:rPr lang="en-US" b="1" dirty="0"/>
              <a:t>in-men-</a:t>
            </a:r>
            <a:r>
              <a:rPr lang="en-US" b="1" dirty="0" err="1"/>
              <a:t>sos</a:t>
            </a:r>
            <a:r>
              <a:rPr lang="en-US" dirty="0"/>
              <a:t> :(</a:t>
            </a:r>
          </a:p>
          <a:p>
            <a:pPr marL="514350" indent="-514350"/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interesantes</a:t>
            </a:r>
            <a:r>
              <a:rPr lang="en-US" dirty="0"/>
              <a:t>:</a:t>
            </a:r>
          </a:p>
          <a:p>
            <a:pPr marL="914400" lvl="1" indent="-514350"/>
            <a:r>
              <a:rPr lang="es-ES" sz="25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http://carloscabo.com/</a:t>
            </a:r>
            <a:endParaRPr lang="es-ES" sz="25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s-ES" sz="2500" b="1" dirty="0">
                <a:latin typeface="Courier New" pitchFamily="49" charset="0"/>
                <a:cs typeface="Courier New" pitchFamily="49" charset="0"/>
                <a:hlinkClick r:id="rId4"/>
              </a:rPr>
              <a:t>https://developer.mozilla.org/en/HTML/Canvas</a:t>
            </a:r>
            <a:endParaRPr lang="es-ES" sz="2500" b="1" dirty="0"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s-ES" sz="2500" b="1" dirty="0">
                <a:latin typeface="Courier New" pitchFamily="49" charset="0"/>
                <a:cs typeface="Courier New" pitchFamily="49" charset="0"/>
                <a:hlinkClick r:id="rId5"/>
              </a:rPr>
              <a:t>http://simon.html5.org/dump/html5-canvas-cheat-sheet.html</a:t>
            </a:r>
            <a:endParaRPr lang="es-ES" sz="25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45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Geolocalización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2400" dirty="0"/>
              <a:t>El API de </a:t>
            </a:r>
            <a:r>
              <a:rPr lang="en-US" sz="2400" dirty="0" err="1"/>
              <a:t>geolocalización</a:t>
            </a:r>
            <a:r>
              <a:rPr lang="en-US" sz="2400" dirty="0"/>
              <a:t>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acceder</a:t>
            </a:r>
            <a:r>
              <a:rPr lang="en-US" sz="2400" dirty="0"/>
              <a:t> a la </a:t>
            </a:r>
            <a:r>
              <a:rPr lang="en-US" sz="2400" dirty="0" err="1"/>
              <a:t>localización</a:t>
            </a:r>
            <a:r>
              <a:rPr lang="en-US" sz="2400" dirty="0"/>
              <a:t> </a:t>
            </a:r>
            <a:r>
              <a:rPr lang="en-US" sz="2400" dirty="0" err="1"/>
              <a:t>geográfica</a:t>
            </a:r>
            <a:r>
              <a:rPr lang="en-US" sz="2400" dirty="0"/>
              <a:t> del </a:t>
            </a:r>
            <a:r>
              <a:rPr lang="en-US" sz="2400" dirty="0" err="1"/>
              <a:t>usuario</a:t>
            </a:r>
            <a:r>
              <a:rPr lang="en-US" sz="2400" dirty="0"/>
              <a:t> </a:t>
            </a:r>
            <a:r>
              <a:rPr lang="en-US" sz="2400" dirty="0" err="1"/>
              <a:t>siempre</a:t>
            </a:r>
            <a:r>
              <a:rPr lang="en-US" sz="2400" dirty="0"/>
              <a:t> y </a:t>
            </a: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así</a:t>
            </a:r>
            <a:r>
              <a:rPr lang="en-US" sz="2400" dirty="0"/>
              <a:t> lo </a:t>
            </a:r>
            <a:r>
              <a:rPr lang="en-US" sz="2400" dirty="0" err="1"/>
              <a:t>permita</a:t>
            </a:r>
            <a:r>
              <a:rPr lang="en-US" sz="2400" dirty="0"/>
              <a:t>.</a:t>
            </a:r>
          </a:p>
          <a:p>
            <a:pPr marL="514350" indent="-514350"/>
            <a:r>
              <a:rPr lang="en-US" sz="2400" dirty="0">
                <a:latin typeface="+mj-lt"/>
                <a:cs typeface="Courier New" pitchFamily="49" charset="0"/>
              </a:rPr>
              <a:t>La </a:t>
            </a:r>
            <a:r>
              <a:rPr lang="en-US" sz="2400" dirty="0" err="1">
                <a:latin typeface="+mj-lt"/>
                <a:cs typeface="Courier New" pitchFamily="49" charset="0"/>
              </a:rPr>
              <a:t>aplicación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más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interesante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es</a:t>
            </a:r>
            <a:r>
              <a:rPr lang="en-US" sz="2400" dirty="0">
                <a:latin typeface="+mj-lt"/>
                <a:cs typeface="Courier New" pitchFamily="49" charset="0"/>
              </a:rPr>
              <a:t>, </a:t>
            </a:r>
            <a:r>
              <a:rPr lang="en-US" sz="2400" dirty="0" err="1">
                <a:latin typeface="+mj-lt"/>
                <a:cs typeface="Courier New" pitchFamily="49" charset="0"/>
              </a:rPr>
              <a:t>obviamente</a:t>
            </a:r>
            <a:r>
              <a:rPr lang="en-US" sz="2400" dirty="0">
                <a:latin typeface="+mj-lt"/>
                <a:cs typeface="Courier New" pitchFamily="49" charset="0"/>
              </a:rPr>
              <a:t>, </a:t>
            </a:r>
            <a:r>
              <a:rPr lang="en-US" sz="2400" dirty="0" err="1">
                <a:latin typeface="+mj-lt"/>
                <a:cs typeface="Courier New" pitchFamily="49" charset="0"/>
              </a:rPr>
              <a:t>para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aplicaciones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móviles</a:t>
            </a:r>
            <a:r>
              <a:rPr lang="en-US" sz="2400" dirty="0">
                <a:latin typeface="+mj-lt"/>
                <a:cs typeface="Courier New" pitchFamily="49" charset="0"/>
              </a:rPr>
              <a:t>.</a:t>
            </a:r>
          </a:p>
          <a:p>
            <a:pPr marL="514350" indent="-514350"/>
            <a:r>
              <a:rPr lang="en-US" sz="2400" dirty="0">
                <a:latin typeface="+mj-lt"/>
                <a:cs typeface="Courier New" pitchFamily="49" charset="0"/>
              </a:rPr>
              <a:t>El API es </a:t>
            </a:r>
            <a:r>
              <a:rPr lang="en-US" sz="2400" dirty="0" err="1">
                <a:latin typeface="+mj-lt"/>
                <a:cs typeface="Courier New" pitchFamily="49" charset="0"/>
              </a:rPr>
              <a:t>muy</a:t>
            </a:r>
            <a:r>
              <a:rPr lang="en-US" sz="2400" dirty="0">
                <a:latin typeface="+mj-lt"/>
                <a:cs typeface="Courier New" pitchFamily="49" charset="0"/>
              </a:rPr>
              <a:t>, </a:t>
            </a:r>
            <a:r>
              <a:rPr lang="en-US" sz="2400" dirty="0" err="1">
                <a:latin typeface="+mj-lt"/>
                <a:cs typeface="Courier New" pitchFamily="49" charset="0"/>
              </a:rPr>
              <a:t>muy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sencilla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como</a:t>
            </a:r>
            <a:r>
              <a:rPr lang="en-US" sz="2400" dirty="0">
                <a:latin typeface="+mj-lt"/>
                <a:cs typeface="Courier New" pitchFamily="49" charset="0"/>
              </a:rPr>
              <a:t> se </a:t>
            </a:r>
            <a:r>
              <a:rPr lang="en-US" sz="2400" dirty="0" err="1">
                <a:latin typeface="+mj-lt"/>
                <a:cs typeface="Courier New" pitchFamily="49" charset="0"/>
              </a:rPr>
              <a:t>puede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comprobar</a:t>
            </a:r>
            <a:r>
              <a:rPr lang="en-US" sz="2400" dirty="0">
                <a:latin typeface="+mj-lt"/>
                <a:cs typeface="Courier New" pitchFamily="49" charset="0"/>
              </a:rPr>
              <a:t> en el </a:t>
            </a:r>
            <a:r>
              <a:rPr lang="en-US" sz="2400" dirty="0" err="1">
                <a:latin typeface="+mj-lt"/>
                <a:cs typeface="Courier New" pitchFamily="49" charset="0"/>
              </a:rPr>
              <a:t>ejemplo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geolocalizacion.html </a:t>
            </a:r>
            <a:r>
              <a:rPr lang="en-US" sz="2400" dirty="0">
                <a:latin typeface="+mj-lt"/>
                <a:cs typeface="Courier New" pitchFamily="49" charset="0"/>
              </a:rPr>
              <a:t>que debe </a:t>
            </a:r>
            <a:r>
              <a:rPr lang="en-US" sz="2400" dirty="0" err="1">
                <a:latin typeface="+mj-lt"/>
                <a:cs typeface="Courier New" pitchFamily="49" charset="0"/>
              </a:rPr>
              <a:t>abrirse</a:t>
            </a:r>
            <a:r>
              <a:rPr lang="en-US" sz="2400" dirty="0">
                <a:latin typeface="+mj-lt"/>
                <a:cs typeface="Courier New" pitchFamily="49" charset="0"/>
              </a:rPr>
              <a:t> y </a:t>
            </a:r>
            <a:r>
              <a:rPr lang="en-US" sz="2400" dirty="0" err="1">
                <a:latin typeface="+mj-lt"/>
                <a:cs typeface="Courier New" pitchFamily="49" charset="0"/>
              </a:rPr>
              <a:t>estudiarse</a:t>
            </a:r>
            <a:r>
              <a:rPr lang="en-US" sz="2400" dirty="0">
                <a:latin typeface="+mj-lt"/>
                <a:cs typeface="Courier New" pitchFamily="49" charset="0"/>
              </a:rPr>
              <a:t>.</a:t>
            </a:r>
          </a:p>
          <a:p>
            <a:pPr marL="514350" indent="-514350"/>
            <a:r>
              <a:rPr lang="en-US" sz="2400" dirty="0">
                <a:latin typeface="+mj-lt"/>
                <a:cs typeface="Courier New" pitchFamily="49" charset="0"/>
              </a:rPr>
              <a:t>Sin embargo, </a:t>
            </a:r>
            <a:r>
              <a:rPr lang="en-US" sz="2400" dirty="0" err="1">
                <a:latin typeface="+mj-lt"/>
                <a:cs typeface="Courier New" pitchFamily="49" charset="0"/>
              </a:rPr>
              <a:t>puesto</a:t>
            </a:r>
            <a:r>
              <a:rPr lang="en-US" sz="2400" dirty="0">
                <a:latin typeface="+mj-lt"/>
                <a:cs typeface="Courier New" pitchFamily="49" charset="0"/>
              </a:rPr>
              <a:t> que </a:t>
            </a:r>
            <a:r>
              <a:rPr lang="en-US" sz="2400" dirty="0" err="1">
                <a:latin typeface="+mj-lt"/>
                <a:cs typeface="Courier New" pitchFamily="49" charset="0"/>
              </a:rPr>
              <a:t>conocer</a:t>
            </a:r>
            <a:r>
              <a:rPr lang="en-US" sz="2400" dirty="0">
                <a:latin typeface="+mj-lt"/>
                <a:cs typeface="Courier New" pitchFamily="49" charset="0"/>
              </a:rPr>
              <a:t> la </a:t>
            </a:r>
            <a:r>
              <a:rPr lang="en-US" sz="2400" dirty="0" err="1">
                <a:latin typeface="+mj-lt"/>
                <a:cs typeface="Courier New" pitchFamily="49" charset="0"/>
              </a:rPr>
              <a:t>ubicación</a:t>
            </a:r>
            <a:r>
              <a:rPr lang="en-US" sz="2400" dirty="0">
                <a:latin typeface="+mj-lt"/>
                <a:cs typeface="Courier New" pitchFamily="49" charset="0"/>
              </a:rPr>
              <a:t> de los </a:t>
            </a:r>
            <a:r>
              <a:rPr lang="en-US" sz="2400" dirty="0" err="1">
                <a:latin typeface="+mj-lt"/>
                <a:cs typeface="Courier New" pitchFamily="49" charset="0"/>
              </a:rPr>
              <a:t>usuarios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compromete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su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privacidad</a:t>
            </a:r>
            <a:r>
              <a:rPr lang="en-US" sz="2400" dirty="0">
                <a:latin typeface="+mj-lt"/>
                <a:cs typeface="Courier New" pitchFamily="49" charset="0"/>
              </a:rPr>
              <a:t> solo se </a:t>
            </a:r>
            <a:r>
              <a:rPr lang="en-US" sz="2400" dirty="0" err="1">
                <a:latin typeface="+mj-lt"/>
                <a:cs typeface="Courier New" pitchFamily="49" charset="0"/>
              </a:rPr>
              <a:t>puede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usar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este</a:t>
            </a:r>
            <a:r>
              <a:rPr lang="en-US" sz="2400" dirty="0">
                <a:latin typeface="+mj-lt"/>
                <a:cs typeface="Courier New" pitchFamily="49" charset="0"/>
              </a:rPr>
              <a:t> API </a:t>
            </a:r>
            <a:r>
              <a:rPr lang="en-US" sz="2400" dirty="0" err="1">
                <a:latin typeface="+mj-lt"/>
                <a:cs typeface="Courier New" pitchFamily="49" charset="0"/>
              </a:rPr>
              <a:t>en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contextos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seguros</a:t>
            </a:r>
            <a:r>
              <a:rPr lang="en-US" sz="2400" dirty="0">
                <a:latin typeface="+mj-lt"/>
                <a:cs typeface="Courier New" pitchFamily="49" charset="0"/>
              </a:rPr>
              <a:t> (</a:t>
            </a:r>
            <a:r>
              <a:rPr lang="en-US" sz="2400" dirty="0" err="1">
                <a:latin typeface="+mj-lt"/>
                <a:cs typeface="Courier New" pitchFamily="49" charset="0"/>
              </a:rPr>
              <a:t>p.ej</a:t>
            </a:r>
            <a:r>
              <a:rPr lang="en-US" sz="2400" dirty="0">
                <a:latin typeface="+mj-lt"/>
                <a:cs typeface="Courier New" pitchFamily="49" charset="0"/>
              </a:rPr>
              <a:t>., HTTPS).</a:t>
            </a:r>
          </a:p>
          <a:p>
            <a:pPr marL="514350" indent="-514350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itchFamily="49" charset="0"/>
              </a:rPr>
              <a:t>Una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itchFamily="49" charset="0"/>
              </a:rPr>
              <a:t>buena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itchFamily="49" charset="0"/>
              </a:rPr>
              <a:t>referencia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itchFamily="49" charset="0"/>
              </a:rPr>
              <a:t>: 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hlinkClick r:id="rId3"/>
              </a:rPr>
              <a:t>https://developer.mozilla.org/en-US/docs/WebAPI/Using_geolocation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5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 err="1"/>
              <a:t>Aviso</a:t>
            </a:r>
            <a:r>
              <a:rPr lang="en-GB" sz="3200" b="1" dirty="0"/>
              <a:t> para </a:t>
            </a:r>
            <a:r>
              <a:rPr lang="en-GB" sz="3200" b="1" dirty="0" err="1"/>
              <a:t>navegantes</a:t>
            </a:r>
            <a:r>
              <a:rPr lang="en-GB" sz="3200" b="1" dirty="0"/>
              <a:t> </a:t>
            </a:r>
            <a:r>
              <a:rPr lang="en-GB" sz="3200" b="1" dirty="0" err="1"/>
              <a:t>respecto</a:t>
            </a:r>
            <a:r>
              <a:rPr lang="en-GB" sz="3200" b="1" dirty="0"/>
              <a:t> a </a:t>
            </a:r>
            <a:r>
              <a:rPr lang="en-GB" sz="3200" b="1" dirty="0">
                <a:solidFill>
                  <a:srgbClr val="C00000"/>
                </a:solidFill>
              </a:rPr>
              <a:t>mi </a:t>
            </a:r>
            <a:r>
              <a:rPr lang="en-GB" sz="3200" b="1" dirty="0" err="1">
                <a:solidFill>
                  <a:srgbClr val="C00000"/>
                </a:solidFill>
              </a:rPr>
              <a:t>materia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s-ES" sz="2000" dirty="0"/>
              <a:t>Imposible verlo todo en profundidad en 4 días.</a:t>
            </a:r>
          </a:p>
          <a:p>
            <a:pPr>
              <a:spcBef>
                <a:spcPts val="300"/>
              </a:spcBef>
            </a:pPr>
            <a:r>
              <a:rPr lang="es-ES" sz="2000" dirty="0"/>
              <a:t>Muy breve introducción teórica para cada temática.</a:t>
            </a:r>
          </a:p>
          <a:p>
            <a:pPr>
              <a:spcBef>
                <a:spcPts val="300"/>
              </a:spcBef>
            </a:pPr>
            <a:r>
              <a:rPr lang="es-ES" sz="2000" dirty="0"/>
              <a:t>Bastantes ejemplos.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Aunque no se ofrecerá código para todos ellos. </a:t>
            </a:r>
            <a:b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1600" dirty="0">
                <a:solidFill>
                  <a:srgbClr val="C00000"/>
                </a:solidFill>
              </a:rPr>
              <a:t>Puesto que quiero que veis la funcionalidad  os pasaré código ofuscado. Obviamente podrías </a:t>
            </a:r>
            <a:r>
              <a:rPr lang="es-ES" sz="1600" dirty="0" err="1">
                <a:solidFill>
                  <a:srgbClr val="C00000"/>
                </a:solidFill>
              </a:rPr>
              <a:t>desofuscarlo</a:t>
            </a:r>
            <a:r>
              <a:rPr lang="es-ES" sz="1600" dirty="0">
                <a:solidFill>
                  <a:srgbClr val="C00000"/>
                </a:solidFill>
              </a:rPr>
              <a:t> pero ese esfuerzo estará mejor empleado en aprender a hacerlo vosotros…</a:t>
            </a:r>
            <a:endParaRPr lang="es-ES" sz="2000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s-ES" sz="2000" dirty="0"/>
              <a:t>Múltiples referencias a otros recursos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(documentación, tutoriales, demos, etc.)</a:t>
            </a:r>
          </a:p>
          <a:p>
            <a:pPr>
              <a:spcBef>
                <a:spcPts val="300"/>
              </a:spcBef>
            </a:pPr>
            <a:r>
              <a:rPr lang="es-ES" sz="2000" dirty="0"/>
              <a:t>Varios ejercicios de diversa dificultad.</a:t>
            </a:r>
          </a:p>
          <a:p>
            <a:pPr lvl="1">
              <a:spcBef>
                <a:spcPts val="300"/>
              </a:spcBef>
            </a:pPr>
            <a:r>
              <a:rPr lang="es-ES" sz="1800" dirty="0"/>
              <a:t>Si hubiera tiempo se iniciarían durante la clase pero se entregarán al finalizar la asignatura.</a:t>
            </a:r>
          </a:p>
          <a:p>
            <a:pPr>
              <a:spcBef>
                <a:spcPts val="300"/>
              </a:spcBef>
            </a:pPr>
            <a:r>
              <a:rPr lang="es-ES" sz="2000" dirty="0"/>
              <a:t>De manera </a:t>
            </a:r>
            <a:r>
              <a:rPr lang="es-ES" sz="2000" b="1" dirty="0"/>
              <a:t>totalmente opcional</a:t>
            </a:r>
            <a:r>
              <a:rPr lang="es-ES" sz="2000" dirty="0"/>
              <a:t>:</a:t>
            </a:r>
          </a:p>
          <a:p>
            <a:pPr lvl="1">
              <a:spcBef>
                <a:spcPts val="300"/>
              </a:spcBef>
            </a:pPr>
            <a:r>
              <a:rPr lang="es-ES" sz="1800" dirty="0"/>
              <a:t>Añadir funcionalidad a la demo que veremos de Web Sockets.</a:t>
            </a:r>
          </a:p>
          <a:p>
            <a:pPr lvl="1">
              <a:spcBef>
                <a:spcPts val="300"/>
              </a:spcBef>
            </a:pPr>
            <a:r>
              <a:rPr lang="es-ES" sz="1800" dirty="0"/>
              <a:t>Un ejercicio </a:t>
            </a:r>
            <a:r>
              <a:rPr lang="es-ES" sz="1800" b="1" dirty="0"/>
              <a:t>propuesto por vosotros </a:t>
            </a:r>
            <a:r>
              <a:rPr lang="es-ES" sz="1800" dirty="0"/>
              <a:t>que involucre varias de las </a:t>
            </a:r>
            <a:r>
              <a:rPr lang="es-ES" sz="1800" dirty="0" err="1"/>
              <a:t>APIs</a:t>
            </a:r>
            <a:r>
              <a:rPr lang="es-ES" sz="1800" b="1" dirty="0"/>
              <a:t> vistas en esta asignatura</a:t>
            </a:r>
            <a:r>
              <a:rPr lang="es-ES" sz="1800" dirty="0"/>
              <a:t>.</a:t>
            </a: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Antes de hacerlo habla conmigo para acordar el tipo de ejercicio.</a:t>
            </a:r>
          </a:p>
        </p:txBody>
      </p:sp>
    </p:spTree>
    <p:extLst>
      <p:ext uri="{BB962C8B-B14F-4D97-AF65-F5344CB8AC3E}">
        <p14:creationId xmlns:p14="http://schemas.microsoft.com/office/powerpoint/2010/main" val="3421342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Workers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2300" dirty="0"/>
              <a:t>Un </a:t>
            </a:r>
            <a:r>
              <a:rPr lang="en-US" sz="2300" dirty="0" err="1"/>
              <a:t>problema</a:t>
            </a:r>
            <a:r>
              <a:rPr lang="en-US" sz="2300" dirty="0"/>
              <a:t> grave de </a:t>
            </a:r>
            <a:r>
              <a:rPr lang="en-US" sz="2300" dirty="0" err="1"/>
              <a:t>Javascript</a:t>
            </a:r>
            <a:r>
              <a:rPr lang="en-US" sz="2300" dirty="0"/>
              <a:t> </a:t>
            </a:r>
            <a:r>
              <a:rPr lang="en-US" sz="2300" dirty="0" err="1"/>
              <a:t>es</a:t>
            </a:r>
            <a:r>
              <a:rPr lang="en-US" sz="2300" dirty="0"/>
              <a:t> </a:t>
            </a:r>
            <a:r>
              <a:rPr lang="en-US" sz="2300" dirty="0" err="1"/>
              <a:t>que</a:t>
            </a:r>
            <a:r>
              <a:rPr lang="en-US" sz="2300" dirty="0"/>
              <a:t> </a:t>
            </a:r>
            <a:r>
              <a:rPr lang="en-US" sz="2300" dirty="0" err="1"/>
              <a:t>todo</a:t>
            </a:r>
            <a:r>
              <a:rPr lang="en-US" sz="2300" dirty="0"/>
              <a:t> el </a:t>
            </a:r>
            <a:r>
              <a:rPr lang="en-US" sz="2300" dirty="0" err="1"/>
              <a:t>código</a:t>
            </a:r>
            <a:r>
              <a:rPr lang="en-US" sz="2300" dirty="0"/>
              <a:t> se </a:t>
            </a:r>
            <a:r>
              <a:rPr lang="en-US" sz="2300" dirty="0" err="1"/>
              <a:t>ejecuta</a:t>
            </a:r>
            <a:r>
              <a:rPr lang="en-US" sz="2300" dirty="0"/>
              <a:t> en un </a:t>
            </a:r>
            <a:r>
              <a:rPr lang="en-US" sz="2300" dirty="0" err="1"/>
              <a:t>único</a:t>
            </a:r>
            <a:r>
              <a:rPr lang="en-US" sz="2300" dirty="0"/>
              <a:t> </a:t>
            </a:r>
            <a:r>
              <a:rPr lang="en-US" sz="2300" dirty="0" err="1"/>
              <a:t>hilo</a:t>
            </a:r>
            <a:r>
              <a:rPr lang="en-US" sz="2300" dirty="0"/>
              <a:t> y, en </a:t>
            </a:r>
            <a:r>
              <a:rPr lang="en-US" sz="2300" dirty="0" err="1"/>
              <a:t>consecuencia</a:t>
            </a:r>
            <a:r>
              <a:rPr lang="en-US" sz="2300" dirty="0"/>
              <a:t>, </a:t>
            </a:r>
            <a:r>
              <a:rPr lang="en-US" sz="2300" dirty="0" err="1"/>
              <a:t>tarde</a:t>
            </a:r>
            <a:r>
              <a:rPr lang="en-US" sz="2300" dirty="0"/>
              <a:t> o </a:t>
            </a:r>
            <a:r>
              <a:rPr lang="en-US" sz="2300" dirty="0" err="1"/>
              <a:t>temprano</a:t>
            </a:r>
            <a:r>
              <a:rPr lang="en-US" sz="2300" dirty="0"/>
              <a:t> un </a:t>
            </a:r>
            <a:r>
              <a:rPr lang="en-US" sz="2300" dirty="0" err="1"/>
              <a:t>proceso</a:t>
            </a:r>
            <a:r>
              <a:rPr lang="en-US" sz="2300" dirty="0"/>
              <a:t> largo </a:t>
            </a:r>
            <a:r>
              <a:rPr lang="en-US" sz="2300" dirty="0" err="1"/>
              <a:t>puede</a:t>
            </a:r>
            <a:r>
              <a:rPr lang="en-US" sz="2300" dirty="0"/>
              <a:t> </a:t>
            </a:r>
            <a:r>
              <a:rPr lang="en-US" sz="2300" dirty="0" err="1"/>
              <a:t>crear</a:t>
            </a:r>
            <a:r>
              <a:rPr lang="en-US" sz="2300" dirty="0"/>
              <a:t> un </a:t>
            </a:r>
            <a:r>
              <a:rPr lang="en-US" sz="2300" dirty="0" err="1"/>
              <a:t>cuello</a:t>
            </a:r>
            <a:r>
              <a:rPr lang="en-US" sz="2300" dirty="0"/>
              <a:t> de </a:t>
            </a:r>
            <a:r>
              <a:rPr lang="en-US" sz="2300" dirty="0" err="1"/>
              <a:t>botella</a:t>
            </a:r>
            <a:r>
              <a:rPr lang="en-US" sz="2300" dirty="0"/>
              <a:t>.</a:t>
            </a:r>
          </a:p>
          <a:p>
            <a:pPr marL="514350" indent="-514350"/>
            <a:r>
              <a:rPr lang="en-US" sz="2300" dirty="0" err="1"/>
              <a:t>Abrid</a:t>
            </a:r>
            <a:r>
              <a:rPr lang="en-US" sz="2300" dirty="0"/>
              <a:t> el </a:t>
            </a:r>
            <a:r>
              <a:rPr lang="en-US" sz="2300" dirty="0" err="1"/>
              <a:t>archivo</a:t>
            </a:r>
            <a:r>
              <a:rPr lang="en-US" sz="2300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nowebworkers.html</a:t>
            </a:r>
          </a:p>
          <a:p>
            <a:pPr marL="514350" indent="-514350"/>
            <a:r>
              <a:rPr lang="en-US" sz="2300" dirty="0" err="1"/>
              <a:t>Implementa</a:t>
            </a:r>
            <a:r>
              <a:rPr lang="en-US" sz="2300" dirty="0"/>
              <a:t> </a:t>
            </a:r>
            <a:r>
              <a:rPr lang="en-US" sz="2300" dirty="0" err="1"/>
              <a:t>una</a:t>
            </a:r>
            <a:r>
              <a:rPr lang="en-US" sz="2300" dirty="0"/>
              <a:t> </a:t>
            </a:r>
            <a:r>
              <a:rPr lang="en-US" sz="2300" dirty="0" err="1"/>
              <a:t>versión</a:t>
            </a:r>
            <a:r>
              <a:rPr lang="en-US" sz="2300" dirty="0"/>
              <a:t> </a:t>
            </a:r>
            <a:r>
              <a:rPr lang="en-US" sz="2300" dirty="0" err="1"/>
              <a:t>tremendamente</a:t>
            </a:r>
            <a:r>
              <a:rPr lang="en-US" sz="2300" dirty="0"/>
              <a:t> </a:t>
            </a:r>
            <a:r>
              <a:rPr lang="en-US" sz="2300" dirty="0" err="1"/>
              <a:t>ineficiente</a:t>
            </a:r>
            <a:r>
              <a:rPr lang="en-US" sz="2300" dirty="0"/>
              <a:t> de la </a:t>
            </a:r>
            <a:r>
              <a:rPr lang="en-US" sz="2300" dirty="0" err="1"/>
              <a:t>función</a:t>
            </a:r>
            <a:r>
              <a:rPr lang="en-US" sz="2300" dirty="0"/>
              <a:t> de Fibonacci (</a:t>
            </a:r>
            <a:r>
              <a:rPr lang="en-US" sz="2300" dirty="0" err="1"/>
              <a:t>complejidad</a:t>
            </a:r>
            <a:r>
              <a:rPr lang="en-US" sz="2300" dirty="0"/>
              <a:t> </a:t>
            </a:r>
            <a:r>
              <a:rPr lang="en-US" sz="2300" dirty="0" err="1"/>
              <a:t>exponencial</a:t>
            </a:r>
            <a:r>
              <a:rPr lang="en-US" sz="2300" dirty="0"/>
              <a:t>) </a:t>
            </a:r>
            <a:r>
              <a:rPr lang="en-US" sz="2300" dirty="0" err="1"/>
              <a:t>que</a:t>
            </a:r>
            <a:r>
              <a:rPr lang="en-US" sz="2300" dirty="0"/>
              <a:t> se </a:t>
            </a:r>
            <a:r>
              <a:rPr lang="en-US" sz="2300" dirty="0" err="1"/>
              <a:t>invoca</a:t>
            </a:r>
            <a:r>
              <a:rPr lang="en-US" sz="2300" dirty="0"/>
              <a:t> al </a:t>
            </a:r>
            <a:r>
              <a:rPr lang="en-US" sz="2300" dirty="0" err="1"/>
              <a:t>pinchar</a:t>
            </a:r>
            <a:r>
              <a:rPr lang="en-US" sz="2300" dirty="0"/>
              <a:t> en un </a:t>
            </a:r>
            <a:r>
              <a:rPr lang="en-US" sz="2300" dirty="0" err="1"/>
              <a:t>texto</a:t>
            </a:r>
            <a:r>
              <a:rPr lang="en-US" sz="2300" dirty="0"/>
              <a:t>.</a:t>
            </a:r>
          </a:p>
          <a:p>
            <a:pPr marL="514350" indent="-514350"/>
            <a:r>
              <a:rPr lang="en-US" sz="2300" dirty="0"/>
              <a:t>Al </a:t>
            </a:r>
            <a:r>
              <a:rPr lang="en-US" sz="2300" dirty="0" err="1"/>
              <a:t>estar</a:t>
            </a:r>
            <a:r>
              <a:rPr lang="en-US" sz="2300" dirty="0"/>
              <a:t> </a:t>
            </a:r>
            <a:r>
              <a:rPr lang="en-US" sz="2300" dirty="0" err="1"/>
              <a:t>ejecutándose</a:t>
            </a:r>
            <a:r>
              <a:rPr lang="en-US" sz="2300" dirty="0"/>
              <a:t> </a:t>
            </a:r>
            <a:br>
              <a:rPr lang="en-US" sz="2300" dirty="0"/>
            </a:br>
            <a:r>
              <a:rPr lang="en-US" sz="2300" dirty="0" err="1"/>
              <a:t>dicha</a:t>
            </a:r>
            <a:r>
              <a:rPr lang="en-US" sz="2300" dirty="0"/>
              <a:t> </a:t>
            </a:r>
            <a:r>
              <a:rPr lang="en-US" sz="2300" dirty="0" err="1"/>
              <a:t>función</a:t>
            </a:r>
            <a:r>
              <a:rPr lang="en-US" sz="2300" dirty="0"/>
              <a:t> el </a:t>
            </a:r>
            <a:r>
              <a:rPr lang="en-US" sz="2300" dirty="0" err="1"/>
              <a:t>resto</a:t>
            </a:r>
            <a:r>
              <a:rPr lang="en-US" sz="2300" dirty="0"/>
              <a:t> de </a:t>
            </a:r>
            <a:br>
              <a:rPr lang="en-US" sz="2300" dirty="0"/>
            </a:br>
            <a:r>
              <a:rPr lang="en-US" sz="2300" dirty="0" err="1"/>
              <a:t>funcionalidad</a:t>
            </a:r>
            <a:r>
              <a:rPr lang="en-US" sz="2300" dirty="0"/>
              <a:t> JavaScript </a:t>
            </a:r>
            <a:br>
              <a:rPr lang="en-US" sz="2300" dirty="0"/>
            </a:br>
            <a:r>
              <a:rPr lang="en-US" sz="2300" dirty="0" err="1"/>
              <a:t>queda</a:t>
            </a:r>
            <a:r>
              <a:rPr lang="en-US" sz="2300" dirty="0"/>
              <a:t> “en </a:t>
            </a:r>
            <a:r>
              <a:rPr lang="en-US" sz="2300" dirty="0" err="1"/>
              <a:t>suspenso</a:t>
            </a:r>
            <a:r>
              <a:rPr lang="en-US" sz="2300" dirty="0"/>
              <a:t>” y, </a:t>
            </a:r>
            <a:br>
              <a:rPr lang="en-US" sz="2300" dirty="0"/>
            </a:br>
            <a:r>
              <a:rPr lang="en-US" sz="2300" dirty="0"/>
              <a:t>de </a:t>
            </a:r>
            <a:r>
              <a:rPr lang="en-US" sz="2300" dirty="0" err="1"/>
              <a:t>hecho</a:t>
            </a:r>
            <a:r>
              <a:rPr lang="en-US" sz="2300" dirty="0"/>
              <a:t>, </a:t>
            </a:r>
            <a:r>
              <a:rPr lang="en-US" sz="2300" dirty="0" err="1"/>
              <a:t>termina</a:t>
            </a:r>
            <a:r>
              <a:rPr lang="en-US" sz="2300" dirty="0"/>
              <a:t> </a:t>
            </a:r>
            <a:r>
              <a:rPr lang="en-US" sz="2300" dirty="0" err="1"/>
              <a:t>por</a:t>
            </a:r>
            <a:r>
              <a:rPr lang="en-US" sz="2300" dirty="0"/>
              <a:t> </a:t>
            </a:r>
            <a:br>
              <a:rPr lang="en-US" sz="2300" dirty="0"/>
            </a:br>
            <a:r>
              <a:rPr lang="en-US" sz="2300" dirty="0" err="1"/>
              <a:t>pasar</a:t>
            </a:r>
            <a:r>
              <a:rPr lang="en-US" sz="2300" dirty="0"/>
              <a:t> lo </a:t>
            </a:r>
            <a:r>
              <a:rPr lang="en-US" sz="2300" dirty="0" err="1"/>
              <a:t>siguiente</a:t>
            </a:r>
            <a:r>
              <a:rPr lang="en-US" sz="2300" dirty="0"/>
              <a:t>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199593"/>
            <a:ext cx="44577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828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Workers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2800" dirty="0" err="1"/>
              <a:t>Utilizando</a:t>
            </a:r>
            <a:r>
              <a:rPr lang="en-US" sz="2800" dirty="0"/>
              <a:t> web workers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evitarse</a:t>
            </a:r>
            <a:r>
              <a:rPr lang="en-US" sz="2800" dirty="0"/>
              <a:t> </a:t>
            </a:r>
            <a:r>
              <a:rPr lang="en-US" sz="2800" dirty="0" err="1"/>
              <a:t>ese</a:t>
            </a:r>
            <a:r>
              <a:rPr lang="en-US" sz="2800" dirty="0"/>
              <a:t> </a:t>
            </a:r>
            <a:r>
              <a:rPr lang="en-US" sz="2800" dirty="0" err="1"/>
              <a:t>problema</a:t>
            </a:r>
            <a:r>
              <a:rPr lang="en-US" sz="2800" dirty="0"/>
              <a:t> </a:t>
            </a:r>
            <a:r>
              <a:rPr lang="en-US" sz="2800" dirty="0" err="1"/>
              <a:t>puesto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el </a:t>
            </a:r>
            <a:r>
              <a:rPr lang="en-US" sz="2800" dirty="0" err="1"/>
              <a:t>código</a:t>
            </a:r>
            <a:r>
              <a:rPr lang="en-US" sz="2800" dirty="0"/>
              <a:t> </a:t>
            </a:r>
            <a:r>
              <a:rPr lang="en-US" sz="2800" dirty="0" err="1"/>
              <a:t>potencialmente</a:t>
            </a:r>
            <a:r>
              <a:rPr lang="en-US" sz="2800" dirty="0"/>
              <a:t> </a:t>
            </a:r>
            <a:r>
              <a:rPr lang="en-US" sz="2800" dirty="0" err="1"/>
              <a:t>más</a:t>
            </a:r>
            <a:r>
              <a:rPr lang="en-US" sz="2800" dirty="0"/>
              <a:t> lento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llevarse</a:t>
            </a:r>
            <a:r>
              <a:rPr lang="en-US" sz="2800" dirty="0"/>
              <a:t> a </a:t>
            </a:r>
            <a:r>
              <a:rPr lang="en-US" sz="2800" dirty="0" err="1"/>
              <a:t>otro</a:t>
            </a:r>
            <a:r>
              <a:rPr lang="en-US" sz="2800" dirty="0"/>
              <a:t> </a:t>
            </a:r>
            <a:r>
              <a:rPr lang="en-US" sz="2800" dirty="0" err="1"/>
              <a:t>hilo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(de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hecho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se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lleva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otro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script).</a:t>
            </a:r>
          </a:p>
          <a:p>
            <a:pPr marL="514350" indent="-514350"/>
            <a:r>
              <a:rPr lang="en-US" sz="2800" dirty="0"/>
              <a:t>La </a:t>
            </a:r>
            <a:r>
              <a:rPr lang="en-US" sz="2800" dirty="0" err="1"/>
              <a:t>comunicación</a:t>
            </a:r>
            <a:r>
              <a:rPr lang="en-US" sz="2800" dirty="0"/>
              <a:t> con los web workers se </a:t>
            </a:r>
            <a:r>
              <a:rPr lang="en-US" sz="2800" dirty="0" err="1"/>
              <a:t>realiza</a:t>
            </a:r>
            <a:r>
              <a:rPr lang="en-US" sz="2800" dirty="0"/>
              <a:t> </a:t>
            </a:r>
            <a:r>
              <a:rPr lang="en-US" sz="2800" dirty="0" err="1"/>
              <a:t>mediante</a:t>
            </a:r>
            <a:r>
              <a:rPr lang="en-US" sz="2800" dirty="0"/>
              <a:t> </a:t>
            </a:r>
            <a:r>
              <a:rPr lang="en-US" sz="2800" dirty="0" err="1"/>
              <a:t>paso</a:t>
            </a:r>
            <a:r>
              <a:rPr lang="en-US" sz="2800" dirty="0"/>
              <a:t> de </a:t>
            </a:r>
            <a:r>
              <a:rPr lang="en-US" sz="2800" dirty="0" err="1"/>
              <a:t>mensajes</a:t>
            </a:r>
            <a:r>
              <a:rPr lang="en-US" sz="2800" dirty="0"/>
              <a:t>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US" sz="2800" dirty="0"/>
              <a:t>).</a:t>
            </a:r>
          </a:p>
          <a:p>
            <a:pPr marL="514350" indent="-514350"/>
            <a:r>
              <a:rPr lang="en-US" sz="2800" dirty="0"/>
              <a:t>Los web workers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dedicados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sólo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comunican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el script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los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creó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2800" dirty="0"/>
              <a:t> o </a:t>
            </a:r>
            <a:r>
              <a:rPr lang="en-US" sz="2800" dirty="0" err="1"/>
              <a:t>compartidos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pueden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utilizados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más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un script).</a:t>
            </a:r>
          </a:p>
        </p:txBody>
      </p:sp>
    </p:spTree>
    <p:extLst>
      <p:ext uri="{BB962C8B-B14F-4D97-AF65-F5344CB8AC3E}">
        <p14:creationId xmlns:p14="http://schemas.microsoft.com/office/powerpoint/2010/main" val="3873157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Workers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2400" dirty="0"/>
              <a:t>El </a:t>
            </a:r>
            <a:r>
              <a:rPr lang="en-US" sz="2400" dirty="0" err="1"/>
              <a:t>ejemplo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vamos</a:t>
            </a:r>
            <a:r>
              <a:rPr lang="en-US" sz="2400" dirty="0"/>
              <a:t> a </a:t>
            </a:r>
            <a:r>
              <a:rPr lang="en-US" sz="2400" dirty="0" err="1"/>
              <a:t>ver</a:t>
            </a:r>
            <a:r>
              <a:rPr lang="en-US" sz="2400" dirty="0"/>
              <a:t> a </a:t>
            </a:r>
            <a:r>
              <a:rPr lang="en-US" sz="2400" dirty="0" err="1"/>
              <a:t>continuación</a:t>
            </a:r>
            <a:r>
              <a:rPr lang="en-US" sz="2400" dirty="0"/>
              <a:t> </a:t>
            </a:r>
            <a:r>
              <a:rPr lang="en-US" sz="2400" dirty="0" err="1"/>
              <a:t>utiliza</a:t>
            </a:r>
            <a:r>
              <a:rPr lang="en-US" sz="2400" dirty="0"/>
              <a:t> workers </a:t>
            </a:r>
            <a:r>
              <a:rPr lang="en-US" sz="2400" dirty="0" err="1"/>
              <a:t>dedicados</a:t>
            </a:r>
            <a:r>
              <a:rPr lang="en-US" sz="2400" dirty="0"/>
              <a:t>.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914400" lvl="1" indent="-514350"/>
            <a:r>
              <a:rPr lang="en-US" sz="2000" dirty="0" err="1"/>
              <a:t>Atención</a:t>
            </a:r>
            <a:r>
              <a:rPr lang="en-US" sz="2000" dirty="0"/>
              <a:t>, no se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ejecutar</a:t>
            </a:r>
            <a:r>
              <a:rPr lang="en-US" sz="2000" dirty="0"/>
              <a:t> web workers </a:t>
            </a:r>
            <a:r>
              <a:rPr lang="en-US" sz="2000" dirty="0" err="1"/>
              <a:t>cargados</a:t>
            </a:r>
            <a:r>
              <a:rPr lang="en-US" sz="2000" dirty="0"/>
              <a:t> </a:t>
            </a:r>
            <a:r>
              <a:rPr lang="en-US" sz="2000" dirty="0" err="1"/>
              <a:t>desde</a:t>
            </a:r>
            <a:r>
              <a:rPr lang="en-US" sz="2000" dirty="0"/>
              <a:t> file URIs. </a:t>
            </a:r>
            <a:r>
              <a:rPr lang="en-US" sz="2000" dirty="0" err="1"/>
              <a:t>Subid</a:t>
            </a:r>
            <a:r>
              <a:rPr lang="en-US" sz="2000" dirty="0"/>
              <a:t> </a:t>
            </a:r>
            <a:r>
              <a:rPr lang="en-US" sz="2000" dirty="0" err="1"/>
              <a:t>código</a:t>
            </a:r>
            <a:r>
              <a:rPr lang="en-US" sz="2000" dirty="0"/>
              <a:t> a un </a:t>
            </a:r>
            <a:r>
              <a:rPr lang="en-US" sz="2000" dirty="0" err="1"/>
              <a:t>servidor</a:t>
            </a:r>
            <a:r>
              <a:rPr lang="en-US" sz="2000" dirty="0"/>
              <a:t> o </a:t>
            </a:r>
            <a:r>
              <a:rPr lang="en-US" sz="2000" dirty="0" err="1"/>
              <a:t>usad</a:t>
            </a:r>
            <a:r>
              <a:rPr lang="en-US" sz="2000" dirty="0"/>
              <a:t> Mongoose.</a:t>
            </a:r>
          </a:p>
          <a:p>
            <a:pPr marL="914400" lvl="1" indent="-514350"/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interesante</a:t>
            </a:r>
            <a:r>
              <a:rPr lang="en-US" sz="2000" dirty="0"/>
              <a:t> </a:t>
            </a:r>
            <a:r>
              <a:rPr lang="en-US" sz="2000" dirty="0" err="1"/>
              <a:t>abrir</a:t>
            </a:r>
            <a:r>
              <a:rPr lang="en-US" sz="2000" dirty="0"/>
              <a:t> la </a:t>
            </a:r>
            <a:r>
              <a:rPr lang="en-US" sz="2000" dirty="0" err="1"/>
              <a:t>consola</a:t>
            </a:r>
            <a:r>
              <a:rPr lang="en-US" sz="2000" dirty="0"/>
              <a:t> de </a:t>
            </a:r>
            <a:r>
              <a:rPr lang="en-US" sz="2000" dirty="0" err="1"/>
              <a:t>Javascript</a:t>
            </a:r>
            <a:r>
              <a:rPr lang="en-US" sz="2000" dirty="0"/>
              <a:t>.</a:t>
            </a:r>
          </a:p>
          <a:p>
            <a:pPr marL="514350" indent="-514350"/>
            <a:r>
              <a:rPr lang="en-US" sz="2400" dirty="0" err="1"/>
              <a:t>Abrid</a:t>
            </a:r>
            <a:r>
              <a:rPr lang="en-US" sz="2400" dirty="0"/>
              <a:t> los </a:t>
            </a:r>
            <a:r>
              <a:rPr lang="en-US" sz="2400" dirty="0" err="1"/>
              <a:t>ficheros</a:t>
            </a:r>
            <a:r>
              <a:rPr lang="en-US" sz="2400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conwebworkers.html</a:t>
            </a:r>
            <a:r>
              <a:rPr lang="en-US" sz="2400" dirty="0"/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counter.js</a:t>
            </a:r>
            <a:r>
              <a:rPr lang="en-US" sz="2400" dirty="0"/>
              <a:t> 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fibonacci.js</a:t>
            </a:r>
            <a:r>
              <a:rPr lang="en-US" sz="2400" dirty="0"/>
              <a:t>.</a:t>
            </a:r>
          </a:p>
          <a:p>
            <a:pPr marL="514350" indent="-514350"/>
            <a:r>
              <a:rPr lang="en-US" sz="2400" dirty="0" err="1"/>
              <a:t>Cargad</a:t>
            </a:r>
            <a:r>
              <a:rPr lang="en-US" sz="2400" dirty="0"/>
              <a:t> en el </a:t>
            </a:r>
            <a:r>
              <a:rPr lang="en-US" sz="2400" dirty="0" err="1"/>
              <a:t>navegador</a:t>
            </a:r>
            <a:r>
              <a:rPr lang="en-US" sz="2400" dirty="0"/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conwebworkers.html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ojo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no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file://,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emplead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Mongoose)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/>
            <a:r>
              <a:rPr lang="en-US" sz="2400" dirty="0">
                <a:latin typeface="+mj-lt"/>
                <a:cs typeface="Courier New" panose="02070309020205020404" pitchFamily="49" charset="0"/>
              </a:rPr>
              <a:t>Para saber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más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https://developer.mozilla.org/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en-US/docs/Web/API/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Web_Workers_API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Using_web_workers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/>
              <a:t>Otras</a:t>
            </a:r>
            <a:r>
              <a:rPr lang="en-US" sz="3600" b="1" dirty="0"/>
              <a:t> APIs </a:t>
            </a:r>
            <a:r>
              <a:rPr lang="en-US" sz="3600" b="1" dirty="0" err="1"/>
              <a:t>interesantes</a:t>
            </a:r>
            <a:r>
              <a:rPr lang="en-US" sz="3600" b="1" dirty="0"/>
              <a:t> y no </a:t>
            </a:r>
            <a:r>
              <a:rPr lang="en-US" sz="3600" b="1" dirty="0" err="1"/>
              <a:t>excesivamente</a:t>
            </a:r>
            <a:r>
              <a:rPr lang="en-US" sz="3600" b="1" dirty="0"/>
              <a:t> </a:t>
            </a:r>
            <a:r>
              <a:rPr lang="en-US" sz="3600" b="1" dirty="0" err="1"/>
              <a:t>complejas</a:t>
            </a:r>
            <a:endParaRPr lang="en-GB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1200"/>
              </a:spcBef>
            </a:pPr>
            <a:r>
              <a:rPr lang="en-GB" b="1" dirty="0"/>
              <a:t>Vibration API: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Únicamente</a:t>
            </a:r>
            <a:r>
              <a:rPr lang="en-GB" dirty="0"/>
              <a:t> para </a:t>
            </a:r>
            <a:r>
              <a:rPr lang="en-GB" dirty="0" err="1"/>
              <a:t>dispositivos</a:t>
            </a:r>
            <a:r>
              <a:rPr lang="en-GB" dirty="0"/>
              <a:t> </a:t>
            </a:r>
            <a:r>
              <a:rPr lang="en-GB" dirty="0" err="1"/>
              <a:t>móviles</a:t>
            </a:r>
            <a:r>
              <a:rPr lang="en-GB" dirty="0"/>
              <a:t>. </a:t>
            </a:r>
            <a:r>
              <a:rPr lang="en-GB" dirty="0" err="1"/>
              <a:t>Sirve</a:t>
            </a:r>
            <a:r>
              <a:rPr lang="en-GB" dirty="0"/>
              <a:t> para </a:t>
            </a:r>
            <a:r>
              <a:rPr lang="en-GB" dirty="0" err="1"/>
              <a:t>hacerlos</a:t>
            </a:r>
            <a:r>
              <a:rPr lang="en-GB" dirty="0"/>
              <a:t> </a:t>
            </a:r>
            <a:r>
              <a:rPr lang="en-GB" dirty="0" err="1"/>
              <a:t>vibrar</a:t>
            </a:r>
            <a:r>
              <a:rPr lang="en-GB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https://developer.mozilla.org/</a:t>
            </a:r>
            <a:b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</a:b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en-US/docs/Web/API/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Vibration_API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http://www.slideshare.net/illyism/using-32047309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b="1" dirty="0"/>
              <a:t>Notifications API: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Permite</a:t>
            </a:r>
            <a:r>
              <a:rPr lang="en-GB" dirty="0"/>
              <a:t> a las </a:t>
            </a:r>
            <a:r>
              <a:rPr lang="en-GB" dirty="0" err="1"/>
              <a:t>aplicaciones</a:t>
            </a:r>
            <a:r>
              <a:rPr lang="en-GB" dirty="0"/>
              <a:t> </a:t>
            </a:r>
            <a:r>
              <a:rPr lang="en-GB" dirty="0" err="1"/>
              <a:t>mostrar</a:t>
            </a:r>
            <a:r>
              <a:rPr lang="en-GB" dirty="0"/>
              <a:t> </a:t>
            </a:r>
            <a:r>
              <a:rPr lang="en-GB" dirty="0" err="1"/>
              <a:t>mensajes</a:t>
            </a:r>
            <a:r>
              <a:rPr lang="en-GB" dirty="0"/>
              <a:t> al </a:t>
            </a:r>
            <a:r>
              <a:rPr lang="en-GB" dirty="0" err="1"/>
              <a:t>usuario</a:t>
            </a:r>
            <a:r>
              <a:rPr lang="en-GB" dirty="0"/>
              <a:t> </a:t>
            </a:r>
            <a:r>
              <a:rPr lang="en-GB" dirty="0" err="1"/>
              <a:t>utilizando</a:t>
            </a:r>
            <a:r>
              <a:rPr lang="en-GB" dirty="0"/>
              <a:t> las </a:t>
            </a:r>
            <a:r>
              <a:rPr lang="en-GB" dirty="0" err="1"/>
              <a:t>notificaciones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GB" b="1" dirty="0" err="1"/>
              <a:t>Sólo</a:t>
            </a:r>
            <a:r>
              <a:rPr lang="en-GB" b="1" dirty="0"/>
              <a:t> </a:t>
            </a:r>
            <a:r>
              <a:rPr lang="en-GB" b="1" dirty="0" err="1"/>
              <a:t>funciona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contextos</a:t>
            </a:r>
            <a:r>
              <a:rPr lang="en-GB" b="1" dirty="0"/>
              <a:t> </a:t>
            </a:r>
            <a:r>
              <a:rPr lang="en-GB" b="1" dirty="0" err="1"/>
              <a:t>seguros</a:t>
            </a:r>
            <a:r>
              <a:rPr lang="en-GB" b="1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https://developer.mozilla.org/en-US/docs/Web/</a:t>
            </a:r>
            <a:b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</a:b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API/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Notifications_API</a:t>
            </a:r>
            <a:endParaRPr lang="en-GB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https://developer.mozilla.org/en-US/docs/Web/</a:t>
            </a:r>
            <a:b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</a:b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API/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Notifications_API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/</a:t>
            </a:r>
            <a:b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</a:b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Using_the_Notifications_API</a:t>
            </a:r>
            <a:endParaRPr lang="en-GB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6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Segundo </a:t>
            </a:r>
            <a:r>
              <a:rPr lang="en-US" sz="4800" b="1" dirty="0" err="1">
                <a:solidFill>
                  <a:srgbClr val="C00000"/>
                </a:solidFill>
              </a:rPr>
              <a:t>ejercicio</a:t>
            </a:r>
            <a:endParaRPr lang="en-GB" sz="6000" b="1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GB" sz="2000" dirty="0" err="1"/>
              <a:t>Visitar</a:t>
            </a:r>
            <a:r>
              <a:rPr lang="en-GB" sz="2000" dirty="0"/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http://danigayo.info/HTML5/pomodoro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GB" sz="2000" dirty="0" err="1"/>
              <a:t>Aplicación</a:t>
            </a:r>
            <a:r>
              <a:rPr lang="en-GB" sz="2000" dirty="0"/>
              <a:t> web para </a:t>
            </a:r>
            <a:r>
              <a:rPr lang="en-GB" sz="2000" dirty="0" err="1"/>
              <a:t>aplicar</a:t>
            </a:r>
            <a:r>
              <a:rPr lang="en-GB" sz="2000" dirty="0"/>
              <a:t> la “</a:t>
            </a:r>
            <a:r>
              <a:rPr lang="en-GB" sz="2000" dirty="0" err="1"/>
              <a:t>técnica</a:t>
            </a:r>
            <a:r>
              <a:rPr lang="en-GB" sz="2000" dirty="0"/>
              <a:t> </a:t>
            </a:r>
            <a:r>
              <a:rPr lang="en-GB" sz="2000" dirty="0" err="1"/>
              <a:t>pomodoro</a:t>
            </a:r>
            <a:r>
              <a:rPr lang="en-GB" sz="2000" dirty="0"/>
              <a:t>”. </a:t>
            </a:r>
            <a:r>
              <a:rPr lang="en-GB" sz="2000" dirty="0" err="1"/>
              <a:t>Características</a:t>
            </a:r>
            <a:r>
              <a:rPr lang="en-GB" sz="2000" dirty="0"/>
              <a:t>:</a:t>
            </a:r>
          </a:p>
          <a:p>
            <a:pPr lvl="1">
              <a:spcBef>
                <a:spcPts val="300"/>
              </a:spcBef>
            </a:pPr>
            <a:r>
              <a:rPr lang="en-GB" sz="1600" dirty="0" err="1"/>
              <a:t>Obligatorio</a:t>
            </a:r>
            <a:r>
              <a:rPr lang="en-GB" sz="1600" dirty="0"/>
              <a:t> </a:t>
            </a:r>
            <a:r>
              <a:rPr lang="en-GB" sz="1600" dirty="0" err="1"/>
              <a:t>dar</a:t>
            </a:r>
            <a:r>
              <a:rPr lang="en-GB" sz="1600" dirty="0"/>
              <a:t> </a:t>
            </a:r>
            <a:r>
              <a:rPr lang="en-GB" sz="1600" dirty="0" err="1"/>
              <a:t>nombre</a:t>
            </a:r>
            <a:r>
              <a:rPr lang="en-GB" sz="1600" dirty="0"/>
              <a:t> a </a:t>
            </a:r>
            <a:r>
              <a:rPr lang="en-GB" sz="1600" dirty="0" err="1"/>
              <a:t>las</a:t>
            </a:r>
            <a:r>
              <a:rPr lang="en-GB" sz="1600" dirty="0"/>
              <a:t> </a:t>
            </a:r>
            <a:r>
              <a:rPr lang="en-GB" sz="1600" dirty="0" err="1"/>
              <a:t>tareas</a:t>
            </a:r>
            <a:r>
              <a:rPr lang="en-GB" sz="1600" dirty="0"/>
              <a:t>, </a:t>
            </a:r>
            <a:r>
              <a:rPr lang="en-GB" sz="1600" dirty="0" err="1"/>
              <a:t>duración</a:t>
            </a:r>
            <a:r>
              <a:rPr lang="en-GB" sz="1600" dirty="0"/>
              <a:t> de entre 1 y 25 </a:t>
            </a:r>
            <a:r>
              <a:rPr lang="en-GB" sz="1600" dirty="0" err="1"/>
              <a:t>minutos</a:t>
            </a:r>
            <a:r>
              <a:rPr lang="en-GB" sz="1600" dirty="0"/>
              <a:t>. No </a:t>
            </a:r>
            <a:r>
              <a:rPr lang="en-GB" sz="1600" dirty="0" err="1"/>
              <a:t>admite</a:t>
            </a:r>
            <a:r>
              <a:rPr lang="en-GB" sz="1600" dirty="0"/>
              <a:t> </a:t>
            </a:r>
            <a:r>
              <a:rPr lang="en-GB" sz="1600" dirty="0" err="1"/>
              <a:t>tareas</a:t>
            </a:r>
            <a:r>
              <a:rPr lang="en-GB" sz="1600" dirty="0"/>
              <a:t> </a:t>
            </a:r>
            <a:r>
              <a:rPr lang="en-GB" sz="1600" dirty="0" err="1"/>
              <a:t>repetidas</a:t>
            </a:r>
            <a:r>
              <a:rPr lang="en-GB" sz="1600" dirty="0"/>
              <a:t>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(¿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buena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idea?)</a:t>
            </a:r>
          </a:p>
          <a:p>
            <a:pPr lvl="1">
              <a:spcBef>
                <a:spcPts val="300"/>
              </a:spcBef>
            </a:pPr>
            <a:r>
              <a:rPr lang="en-GB" sz="1600" dirty="0" err="1"/>
              <a:t>Muestra</a:t>
            </a:r>
            <a:r>
              <a:rPr lang="en-GB" sz="1600" dirty="0"/>
              <a:t> la </a:t>
            </a:r>
            <a:r>
              <a:rPr lang="en-GB" sz="1600" dirty="0" err="1"/>
              <a:t>tarea</a:t>
            </a:r>
            <a:r>
              <a:rPr lang="en-GB" sz="1600" dirty="0"/>
              <a:t> actual, </a:t>
            </a:r>
            <a:r>
              <a:rPr lang="en-GB" sz="1600" dirty="0" err="1"/>
              <a:t>tiempo</a:t>
            </a:r>
            <a:r>
              <a:rPr lang="en-GB" sz="1600" dirty="0"/>
              <a:t> restante y </a:t>
            </a:r>
            <a:r>
              <a:rPr lang="en-GB" sz="1600" dirty="0" err="1"/>
              <a:t>tareas</a:t>
            </a:r>
            <a:r>
              <a:rPr lang="en-GB" sz="1600" dirty="0"/>
              <a:t> </a:t>
            </a:r>
            <a:r>
              <a:rPr lang="en-GB" sz="1600" dirty="0" err="1"/>
              <a:t>anteriores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ordenadas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nombre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tarea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preferible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hora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inicio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 lvl="1">
              <a:spcBef>
                <a:spcPts val="300"/>
              </a:spcBef>
            </a:pPr>
            <a:r>
              <a:rPr lang="en-GB" sz="1600" dirty="0"/>
              <a:t>Al </a:t>
            </a:r>
            <a:r>
              <a:rPr lang="en-GB" sz="1600" dirty="0" err="1"/>
              <a:t>finalizar</a:t>
            </a:r>
            <a:r>
              <a:rPr lang="en-GB" sz="1600" dirty="0"/>
              <a:t> </a:t>
            </a:r>
            <a:r>
              <a:rPr lang="en-GB" sz="1600" dirty="0" err="1"/>
              <a:t>una</a:t>
            </a:r>
            <a:r>
              <a:rPr lang="en-GB" sz="1600" dirty="0"/>
              <a:t> </a:t>
            </a:r>
            <a:r>
              <a:rPr lang="en-GB" sz="1600" dirty="0" err="1"/>
              <a:t>tarea</a:t>
            </a:r>
            <a:r>
              <a:rPr lang="en-GB" sz="1600" dirty="0"/>
              <a:t> se </a:t>
            </a:r>
            <a:r>
              <a:rPr lang="en-GB" sz="1600" dirty="0" err="1"/>
              <a:t>puede</a:t>
            </a:r>
            <a:r>
              <a:rPr lang="en-GB" sz="1600" dirty="0"/>
              <a:t> </a:t>
            </a:r>
            <a:r>
              <a:rPr lang="en-GB" sz="1600" dirty="0" err="1"/>
              <a:t>iniciar</a:t>
            </a:r>
            <a:r>
              <a:rPr lang="en-GB" sz="1600" dirty="0"/>
              <a:t> un </a:t>
            </a:r>
            <a:r>
              <a:rPr lang="en-GB" sz="1600" dirty="0" err="1"/>
              <a:t>período</a:t>
            </a:r>
            <a:r>
              <a:rPr lang="en-GB" sz="1600" dirty="0"/>
              <a:t> de </a:t>
            </a:r>
            <a:r>
              <a:rPr lang="en-GB" sz="1600" dirty="0" err="1"/>
              <a:t>descanso</a:t>
            </a:r>
            <a:r>
              <a:rPr lang="en-GB" sz="1600" dirty="0"/>
              <a:t> de entre 3 y 5 </a:t>
            </a:r>
            <a:r>
              <a:rPr lang="en-GB" sz="1600" dirty="0" err="1"/>
              <a:t>minutos</a:t>
            </a:r>
            <a:r>
              <a:rPr lang="en-GB" sz="16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GB" sz="1600" dirty="0"/>
              <a:t>Durante el </a:t>
            </a:r>
            <a:r>
              <a:rPr lang="en-GB" sz="1600" dirty="0" err="1"/>
              <a:t>descanso</a:t>
            </a:r>
            <a:r>
              <a:rPr lang="en-GB" sz="1600" dirty="0"/>
              <a:t> se </a:t>
            </a:r>
            <a:r>
              <a:rPr lang="en-GB" sz="1600" dirty="0" err="1"/>
              <a:t>muestra</a:t>
            </a:r>
            <a:r>
              <a:rPr lang="en-GB" sz="1600" dirty="0"/>
              <a:t> el </a:t>
            </a:r>
            <a:r>
              <a:rPr lang="en-GB" sz="1600" dirty="0" err="1"/>
              <a:t>tiempo</a:t>
            </a:r>
            <a:r>
              <a:rPr lang="en-GB" sz="1600" dirty="0"/>
              <a:t> restante.</a:t>
            </a:r>
          </a:p>
          <a:p>
            <a:pPr lvl="1">
              <a:spcBef>
                <a:spcPts val="300"/>
              </a:spcBef>
            </a:pPr>
            <a:r>
              <a:rPr lang="en-GB" sz="1600" dirty="0" err="1"/>
              <a:t>Aspectos</a:t>
            </a:r>
            <a:r>
              <a:rPr lang="en-GB" sz="1600" dirty="0"/>
              <a:t> “</a:t>
            </a:r>
            <a:r>
              <a:rPr lang="en-GB" sz="1600" dirty="0" err="1"/>
              <a:t>técnicos</a:t>
            </a:r>
            <a:r>
              <a:rPr lang="en-GB" sz="1600" dirty="0"/>
              <a:t>”:</a:t>
            </a:r>
          </a:p>
          <a:p>
            <a:pPr lvl="2">
              <a:spcBef>
                <a:spcPts val="300"/>
              </a:spcBef>
            </a:pPr>
            <a:r>
              <a:rPr lang="en-GB" sz="1400" dirty="0"/>
              <a:t>Se </a:t>
            </a:r>
            <a:r>
              <a:rPr lang="en-GB" sz="1400" dirty="0" err="1"/>
              <a:t>utiliza</a:t>
            </a:r>
            <a:r>
              <a:rPr lang="en-GB" sz="1400" dirty="0"/>
              <a:t> </a:t>
            </a:r>
            <a:r>
              <a:rPr lang="en-GB" sz="1400" dirty="0" err="1"/>
              <a:t>localStorage</a:t>
            </a:r>
            <a:r>
              <a:rPr lang="en-GB" sz="1400" dirty="0"/>
              <a:t> para </a:t>
            </a:r>
            <a:r>
              <a:rPr lang="en-GB" sz="1400" dirty="0" err="1"/>
              <a:t>almacenar</a:t>
            </a:r>
            <a:r>
              <a:rPr lang="en-GB" sz="1400" dirty="0"/>
              <a:t> la </a:t>
            </a:r>
            <a:r>
              <a:rPr lang="en-GB" sz="1400" dirty="0" err="1"/>
              <a:t>información</a:t>
            </a:r>
            <a:r>
              <a:rPr lang="en-GB" sz="1400" dirty="0"/>
              <a:t> </a:t>
            </a:r>
            <a:r>
              <a:rPr lang="en-GB" sz="1400" dirty="0" err="1"/>
              <a:t>sobre</a:t>
            </a:r>
            <a:r>
              <a:rPr lang="en-GB" sz="1400" dirty="0"/>
              <a:t> </a:t>
            </a:r>
            <a:r>
              <a:rPr lang="en-GB" sz="1400" dirty="0" err="1"/>
              <a:t>las</a:t>
            </a:r>
            <a:r>
              <a:rPr lang="en-GB" sz="1400" dirty="0"/>
              <a:t> </a:t>
            </a:r>
            <a:r>
              <a:rPr lang="en-GB" sz="1400" dirty="0" err="1"/>
              <a:t>tareas</a:t>
            </a:r>
            <a:r>
              <a:rPr lang="en-GB" sz="1400" dirty="0"/>
              <a:t> </a:t>
            </a:r>
            <a:r>
              <a:rPr lang="en-GB" sz="1400" dirty="0" err="1"/>
              <a:t>hechas</a:t>
            </a:r>
            <a:r>
              <a:rPr lang="en-GB" sz="1400" dirty="0"/>
              <a:t> y en </a:t>
            </a:r>
            <a:r>
              <a:rPr lang="en-GB" sz="1400" dirty="0" err="1"/>
              <a:t>curso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sobre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los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descansos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  <a:r>
              <a:rPr lang="en-GB" sz="1400" dirty="0"/>
              <a:t> </a:t>
            </a:r>
            <a:r>
              <a:rPr lang="en-GB" sz="1400" dirty="0" err="1"/>
              <a:t>Emplea</a:t>
            </a:r>
            <a:r>
              <a:rPr lang="en-GB" sz="1400" dirty="0"/>
              <a:t> web workers para </a:t>
            </a:r>
            <a:r>
              <a:rPr lang="en-GB" sz="1400" dirty="0" err="1"/>
              <a:t>llevar</a:t>
            </a:r>
            <a:r>
              <a:rPr lang="en-GB" sz="1400" dirty="0"/>
              <a:t> el control de </a:t>
            </a:r>
            <a:r>
              <a:rPr lang="en-GB" sz="1400" dirty="0" err="1"/>
              <a:t>tiempos</a:t>
            </a:r>
            <a:r>
              <a:rPr lang="en-GB" sz="1400" dirty="0"/>
              <a:t> de </a:t>
            </a:r>
            <a:r>
              <a:rPr lang="en-GB" sz="1400" dirty="0" err="1"/>
              <a:t>tareas</a:t>
            </a:r>
            <a:r>
              <a:rPr lang="en-GB" sz="1400" dirty="0"/>
              <a:t> y </a:t>
            </a:r>
            <a:r>
              <a:rPr lang="en-GB" sz="1400" dirty="0" err="1"/>
              <a:t>descansos</a:t>
            </a:r>
            <a:r>
              <a:rPr lang="en-GB" sz="1400" dirty="0"/>
              <a:t>.</a:t>
            </a:r>
          </a:p>
          <a:p>
            <a:pPr lvl="2">
              <a:spcBef>
                <a:spcPts val="300"/>
              </a:spcBef>
            </a:pPr>
            <a:r>
              <a:rPr lang="en-GB" sz="1400" b="1" dirty="0" err="1"/>
              <a:t>Opcional</a:t>
            </a:r>
            <a:r>
              <a:rPr lang="en-GB" sz="1400" b="1" dirty="0"/>
              <a:t>: </a:t>
            </a:r>
            <a:r>
              <a:rPr lang="en-GB" sz="1400" dirty="0"/>
              <a:t>Al </a:t>
            </a:r>
            <a:r>
              <a:rPr lang="en-GB" sz="1400" dirty="0" err="1"/>
              <a:t>finalizar</a:t>
            </a:r>
            <a:r>
              <a:rPr lang="en-GB" sz="1400" dirty="0"/>
              <a:t> un pomodoro o un </a:t>
            </a:r>
            <a:r>
              <a:rPr lang="en-GB" sz="1400" dirty="0" err="1"/>
              <a:t>descanso</a:t>
            </a:r>
            <a:r>
              <a:rPr lang="en-GB" sz="1400" dirty="0"/>
              <a:t> se </a:t>
            </a:r>
            <a:r>
              <a:rPr lang="en-GB" sz="1400" dirty="0" err="1"/>
              <a:t>lanza</a:t>
            </a:r>
            <a:r>
              <a:rPr lang="en-GB" sz="1400" dirty="0"/>
              <a:t> una </a:t>
            </a:r>
            <a:r>
              <a:rPr lang="en-GB" sz="1400" dirty="0" err="1"/>
              <a:t>notificación</a:t>
            </a:r>
            <a:r>
              <a:rPr lang="en-GB" sz="1400" dirty="0"/>
              <a:t> de </a:t>
            </a:r>
            <a:r>
              <a:rPr lang="en-GB" sz="1400" dirty="0" err="1"/>
              <a:t>sistema</a:t>
            </a:r>
            <a:r>
              <a:rPr lang="en-GB" sz="1400" dirty="0"/>
              <a:t>.</a:t>
            </a:r>
          </a:p>
          <a:p>
            <a:pPr lvl="2">
              <a:spcBef>
                <a:spcPts val="300"/>
              </a:spcBef>
            </a:pPr>
            <a:r>
              <a:rPr lang="en-GB" sz="1400" dirty="0"/>
              <a:t>El control de </a:t>
            </a:r>
            <a:r>
              <a:rPr lang="en-GB" sz="1400" dirty="0" err="1"/>
              <a:t>tiempos</a:t>
            </a:r>
            <a:r>
              <a:rPr lang="en-GB" sz="1400" dirty="0"/>
              <a:t> se </a:t>
            </a:r>
            <a:r>
              <a:rPr lang="en-GB" sz="1400" dirty="0" err="1"/>
              <a:t>lleva</a:t>
            </a:r>
            <a:r>
              <a:rPr lang="en-GB" sz="1400" dirty="0"/>
              <a:t> a </a:t>
            </a:r>
            <a:r>
              <a:rPr lang="en-GB" sz="1400" dirty="0" err="1"/>
              <a:t>cabo</a:t>
            </a:r>
            <a:r>
              <a:rPr lang="en-GB" sz="1400" dirty="0"/>
              <a:t> </a:t>
            </a:r>
            <a:r>
              <a:rPr lang="en-GB" sz="1400" dirty="0" err="1"/>
              <a:t>utilizando</a:t>
            </a:r>
            <a:r>
              <a:rPr lang="en-GB" sz="1400" dirty="0"/>
              <a:t> web workers.</a:t>
            </a:r>
          </a:p>
          <a:p>
            <a:pPr lvl="1">
              <a:spcBef>
                <a:spcPts val="300"/>
              </a:spcBef>
            </a:pPr>
            <a:r>
              <a:rPr lang="en-GB" sz="1600" dirty="0" err="1"/>
              <a:t>Recurso</a:t>
            </a:r>
            <a:r>
              <a:rPr lang="en-GB" sz="1600" dirty="0"/>
              <a:t> </a:t>
            </a:r>
            <a:r>
              <a:rPr lang="en-GB" sz="1600" dirty="0" err="1"/>
              <a:t>interesante</a:t>
            </a:r>
            <a:r>
              <a:rPr lang="en-GB" sz="1600" dirty="0"/>
              <a:t>: </a:t>
            </a:r>
            <a:r>
              <a:rPr lang="en-GB" sz="1600" dirty="0">
                <a:hlinkClick r:id="rId3"/>
              </a:rPr>
              <a:t>https://developers.google.com/web/fundamentals/push-notifications/display-a-notification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9817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Cross-domain messaging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900"/>
              </a:spcBef>
            </a:pPr>
            <a:r>
              <a:rPr lang="en-GB" sz="2100" dirty="0" err="1"/>
              <a:t>Algo</a:t>
            </a:r>
            <a:r>
              <a:rPr lang="en-GB" sz="2100" dirty="0"/>
              <a:t> </a:t>
            </a:r>
            <a:r>
              <a:rPr lang="en-GB" sz="2100" dirty="0" err="1"/>
              <a:t>que</a:t>
            </a:r>
            <a:r>
              <a:rPr lang="en-GB" sz="2100" dirty="0"/>
              <a:t> </a:t>
            </a:r>
            <a:r>
              <a:rPr lang="en-GB" sz="2100" dirty="0" err="1"/>
              <a:t>ya</a:t>
            </a:r>
            <a:r>
              <a:rPr lang="en-GB" sz="2100" dirty="0"/>
              <a:t> </a:t>
            </a:r>
            <a:r>
              <a:rPr lang="en-GB" sz="2100" dirty="0" err="1"/>
              <a:t>habéis</a:t>
            </a:r>
            <a:r>
              <a:rPr lang="en-GB" sz="2100" dirty="0"/>
              <a:t> </a:t>
            </a:r>
            <a:r>
              <a:rPr lang="en-GB" sz="2100" dirty="0" err="1"/>
              <a:t>experimentado</a:t>
            </a:r>
            <a:r>
              <a:rPr lang="en-GB" sz="2100" dirty="0"/>
              <a:t> </a:t>
            </a:r>
            <a:r>
              <a:rPr lang="en-GB" sz="2100" dirty="0" err="1"/>
              <a:t>es</a:t>
            </a:r>
            <a:r>
              <a:rPr lang="en-GB" sz="2100" dirty="0"/>
              <a:t> el “cross-domain problem”; </a:t>
            </a:r>
            <a:r>
              <a:rPr lang="en-GB" sz="2100" dirty="0" err="1"/>
              <a:t>es</a:t>
            </a:r>
            <a:r>
              <a:rPr lang="en-GB" sz="2100" dirty="0"/>
              <a:t> </a:t>
            </a:r>
            <a:r>
              <a:rPr lang="en-GB" sz="2100" dirty="0" err="1"/>
              <a:t>decir</a:t>
            </a:r>
            <a:r>
              <a:rPr lang="en-GB" sz="2100" dirty="0"/>
              <a:t>, el (no) </a:t>
            </a:r>
            <a:r>
              <a:rPr lang="en-GB" sz="2100" dirty="0" err="1"/>
              <a:t>intercambio</a:t>
            </a:r>
            <a:r>
              <a:rPr lang="en-GB" sz="2100" dirty="0"/>
              <a:t> de </a:t>
            </a:r>
            <a:r>
              <a:rPr lang="en-GB" sz="2100" dirty="0" err="1"/>
              <a:t>datos</a:t>
            </a:r>
            <a:r>
              <a:rPr lang="en-GB" sz="2100" dirty="0"/>
              <a:t> entre </a:t>
            </a:r>
            <a:r>
              <a:rPr lang="en-GB" sz="2100" dirty="0" err="1"/>
              <a:t>documentos</a:t>
            </a:r>
            <a:r>
              <a:rPr lang="en-GB" sz="2100" dirty="0"/>
              <a:t> </a:t>
            </a:r>
            <a:r>
              <a:rPr lang="en-GB" sz="2100" dirty="0" err="1"/>
              <a:t>que</a:t>
            </a:r>
            <a:r>
              <a:rPr lang="en-GB" sz="2100" dirty="0"/>
              <a:t> </a:t>
            </a:r>
            <a:r>
              <a:rPr lang="en-GB" sz="2100" dirty="0" err="1"/>
              <a:t>están</a:t>
            </a:r>
            <a:r>
              <a:rPr lang="en-GB" sz="2100" dirty="0"/>
              <a:t> en </a:t>
            </a:r>
            <a:r>
              <a:rPr lang="en-GB" sz="2100" dirty="0" err="1"/>
              <a:t>dominios</a:t>
            </a:r>
            <a:r>
              <a:rPr lang="en-GB" sz="2100" dirty="0"/>
              <a:t> </a:t>
            </a:r>
            <a:r>
              <a:rPr lang="en-GB" sz="2100" dirty="0" err="1"/>
              <a:t>diferentes</a:t>
            </a:r>
            <a:r>
              <a:rPr lang="en-GB" sz="2100" dirty="0"/>
              <a:t>.</a:t>
            </a:r>
          </a:p>
          <a:p>
            <a:pPr>
              <a:spcBef>
                <a:spcPts val="900"/>
              </a:spcBef>
            </a:pPr>
            <a:r>
              <a:rPr lang="en-GB" sz="2100" dirty="0" err="1"/>
              <a:t>Cierto</a:t>
            </a:r>
            <a:r>
              <a:rPr lang="en-GB" sz="2100" dirty="0"/>
              <a:t> </a:t>
            </a:r>
            <a:r>
              <a:rPr lang="en-GB" sz="2100" dirty="0" err="1"/>
              <a:t>es</a:t>
            </a:r>
            <a:r>
              <a:rPr lang="en-GB" sz="2100" dirty="0"/>
              <a:t> </a:t>
            </a:r>
            <a:r>
              <a:rPr lang="en-GB" sz="2100" dirty="0" err="1"/>
              <a:t>que</a:t>
            </a:r>
            <a:r>
              <a:rPr lang="en-GB" sz="2100" dirty="0"/>
              <a:t> </a:t>
            </a:r>
            <a:r>
              <a:rPr lang="en-GB" sz="2100" dirty="0" err="1"/>
              <a:t>también</a:t>
            </a:r>
            <a:r>
              <a:rPr lang="en-GB" sz="2100" dirty="0"/>
              <a:t> </a:t>
            </a:r>
            <a:r>
              <a:rPr lang="en-GB" sz="2100" dirty="0" err="1"/>
              <a:t>habéis</a:t>
            </a:r>
            <a:r>
              <a:rPr lang="en-GB" sz="2100" dirty="0"/>
              <a:t> </a:t>
            </a:r>
            <a:r>
              <a:rPr lang="en-GB" sz="2100" dirty="0" err="1"/>
              <a:t>visto</a:t>
            </a:r>
            <a:r>
              <a:rPr lang="en-GB" sz="2100" dirty="0"/>
              <a:t> </a:t>
            </a:r>
            <a:r>
              <a:rPr lang="en-GB" sz="2100" dirty="0" err="1"/>
              <a:t>formas</a:t>
            </a:r>
            <a:r>
              <a:rPr lang="en-GB" sz="2100" dirty="0"/>
              <a:t> de “</a:t>
            </a:r>
            <a:r>
              <a:rPr lang="en-GB" sz="2100" dirty="0" err="1"/>
              <a:t>solventarlo</a:t>
            </a:r>
            <a:r>
              <a:rPr lang="en-GB" sz="2100" dirty="0"/>
              <a:t>”, </a:t>
            </a:r>
            <a:r>
              <a:rPr lang="en-GB" sz="2100" dirty="0" err="1"/>
              <a:t>p.ej</a:t>
            </a:r>
            <a:r>
              <a:rPr lang="en-GB" sz="2100" dirty="0"/>
              <a:t>. </a:t>
            </a:r>
            <a:r>
              <a:rPr lang="en-GB" sz="2100" dirty="0" err="1"/>
              <a:t>usando</a:t>
            </a:r>
            <a:r>
              <a:rPr lang="en-GB" sz="2100" dirty="0"/>
              <a:t> un proxy en un </a:t>
            </a:r>
            <a:r>
              <a:rPr lang="en-GB" sz="2100" dirty="0" err="1"/>
              <a:t>servidor</a:t>
            </a:r>
            <a:r>
              <a:rPr lang="en-GB" sz="2100" dirty="0"/>
              <a:t> o JSONP.</a:t>
            </a:r>
          </a:p>
          <a:p>
            <a:pPr>
              <a:spcBef>
                <a:spcPts val="900"/>
              </a:spcBef>
            </a:pPr>
            <a:r>
              <a:rPr lang="en-GB" sz="2100" dirty="0"/>
              <a:t>No obstante, hay </a:t>
            </a:r>
            <a:r>
              <a:rPr lang="en-GB" sz="2100" dirty="0" err="1"/>
              <a:t>ocasiones</a:t>
            </a:r>
            <a:r>
              <a:rPr lang="en-GB" sz="2100" dirty="0"/>
              <a:t> en </a:t>
            </a:r>
            <a:r>
              <a:rPr lang="en-GB" sz="2100" dirty="0" err="1"/>
              <a:t>que</a:t>
            </a:r>
            <a:r>
              <a:rPr lang="en-GB" sz="2100" dirty="0"/>
              <a:t> </a:t>
            </a:r>
            <a:r>
              <a:rPr lang="en-GB" sz="2100" dirty="0" err="1"/>
              <a:t>tiene</a:t>
            </a:r>
            <a:r>
              <a:rPr lang="en-GB" sz="2100" dirty="0"/>
              <a:t> </a:t>
            </a:r>
            <a:r>
              <a:rPr lang="en-GB" sz="2100" dirty="0" err="1"/>
              <a:t>todo</a:t>
            </a:r>
            <a:r>
              <a:rPr lang="en-GB" sz="2100" dirty="0"/>
              <a:t> el </a:t>
            </a:r>
            <a:r>
              <a:rPr lang="en-GB" sz="2100" dirty="0" err="1"/>
              <a:t>sentido</a:t>
            </a:r>
            <a:r>
              <a:rPr lang="en-GB" sz="2100" dirty="0"/>
              <a:t> del </a:t>
            </a:r>
            <a:r>
              <a:rPr lang="en-GB" sz="2100" dirty="0" err="1"/>
              <a:t>mundo</a:t>
            </a:r>
            <a:r>
              <a:rPr lang="en-GB" sz="2100" dirty="0"/>
              <a:t> </a:t>
            </a:r>
            <a:r>
              <a:rPr lang="en-GB" sz="2100" dirty="0" err="1"/>
              <a:t>intercambiar</a:t>
            </a:r>
            <a:r>
              <a:rPr lang="en-GB" sz="2100" dirty="0"/>
              <a:t> </a:t>
            </a:r>
            <a:r>
              <a:rPr lang="en-GB" sz="2100" dirty="0" err="1"/>
              <a:t>información</a:t>
            </a:r>
            <a:r>
              <a:rPr lang="en-GB" sz="2100" dirty="0"/>
              <a:t> entre </a:t>
            </a:r>
            <a:r>
              <a:rPr lang="en-GB" sz="2100" dirty="0" err="1"/>
              <a:t>dominios</a:t>
            </a:r>
            <a:r>
              <a:rPr lang="en-GB" sz="2100" dirty="0"/>
              <a:t> </a:t>
            </a:r>
            <a:r>
              <a:rPr lang="en-GB" sz="2100" dirty="0" err="1"/>
              <a:t>diferentes</a:t>
            </a:r>
            <a:r>
              <a:rPr lang="en-GB" sz="2100" dirty="0"/>
              <a:t>, </a:t>
            </a:r>
            <a:r>
              <a:rPr lang="en-GB" sz="2100" dirty="0" err="1"/>
              <a:t>siempre</a:t>
            </a:r>
            <a:r>
              <a:rPr lang="en-GB" sz="2100" dirty="0"/>
              <a:t> y </a:t>
            </a:r>
            <a:r>
              <a:rPr lang="en-GB" sz="2100" dirty="0" err="1"/>
              <a:t>cuando</a:t>
            </a:r>
            <a:r>
              <a:rPr lang="en-GB" sz="2100" dirty="0"/>
              <a:t> ambos se </a:t>
            </a:r>
            <a:r>
              <a:rPr lang="en-GB" sz="2100" dirty="0" err="1"/>
              <a:t>fíen</a:t>
            </a:r>
            <a:r>
              <a:rPr lang="en-GB" sz="2100" dirty="0"/>
              <a:t> entre </a:t>
            </a:r>
            <a:r>
              <a:rPr lang="en-GB" sz="2100" dirty="0" err="1"/>
              <a:t>sí</a:t>
            </a:r>
            <a:r>
              <a:rPr lang="en-GB" sz="2100" dirty="0"/>
              <a:t>.</a:t>
            </a:r>
          </a:p>
          <a:p>
            <a:pPr>
              <a:spcBef>
                <a:spcPts val="900"/>
              </a:spcBef>
            </a:pPr>
            <a:r>
              <a:rPr lang="en-GB" sz="2100" dirty="0"/>
              <a:t>HTML5 introduce </a:t>
            </a:r>
            <a:r>
              <a:rPr lang="en-GB" sz="2100" dirty="0" err="1"/>
              <a:t>una</a:t>
            </a:r>
            <a:r>
              <a:rPr lang="en-GB" sz="2100" dirty="0"/>
              <a:t> </a:t>
            </a:r>
            <a:r>
              <a:rPr lang="en-GB" sz="2100" dirty="0" err="1"/>
              <a:t>serie</a:t>
            </a:r>
            <a:r>
              <a:rPr lang="en-GB" sz="2100" dirty="0"/>
              <a:t> de </a:t>
            </a:r>
            <a:r>
              <a:rPr lang="en-GB" sz="2100" dirty="0" err="1"/>
              <a:t>técnicas</a:t>
            </a:r>
            <a:r>
              <a:rPr lang="en-GB" sz="2100" dirty="0"/>
              <a:t> de </a:t>
            </a:r>
            <a:r>
              <a:rPr lang="en-GB" sz="2100" dirty="0" err="1"/>
              <a:t>paso</a:t>
            </a:r>
            <a:r>
              <a:rPr lang="en-GB" sz="2100" dirty="0"/>
              <a:t> de </a:t>
            </a:r>
            <a:r>
              <a:rPr lang="en-GB" sz="2100" dirty="0" err="1"/>
              <a:t>mensajes</a:t>
            </a:r>
            <a:r>
              <a:rPr lang="en-GB" sz="2100" dirty="0"/>
              <a:t>.</a:t>
            </a:r>
          </a:p>
          <a:p>
            <a:pPr>
              <a:spcBef>
                <a:spcPts val="900"/>
              </a:spcBef>
            </a:pPr>
            <a:r>
              <a:rPr lang="en-GB" sz="2100" b="1" dirty="0">
                <a:solidFill>
                  <a:srgbClr val="C00000"/>
                </a:solidFill>
              </a:rPr>
              <a:t>¡</a:t>
            </a:r>
            <a:r>
              <a:rPr lang="en-GB" sz="2100" b="1" dirty="0" err="1">
                <a:solidFill>
                  <a:srgbClr val="C00000"/>
                </a:solidFill>
              </a:rPr>
              <a:t>Atención</a:t>
            </a:r>
            <a:r>
              <a:rPr lang="en-GB" sz="2100" b="1" dirty="0">
                <a:solidFill>
                  <a:srgbClr val="C00000"/>
                </a:solidFill>
              </a:rPr>
              <a:t>!</a:t>
            </a:r>
            <a:r>
              <a:rPr lang="en-GB" sz="2100" dirty="0">
                <a:solidFill>
                  <a:srgbClr val="C00000"/>
                </a:solidFill>
              </a:rPr>
              <a:t> El </a:t>
            </a:r>
            <a:r>
              <a:rPr lang="en-GB" sz="2100" dirty="0" err="1">
                <a:solidFill>
                  <a:srgbClr val="C00000"/>
                </a:solidFill>
              </a:rPr>
              <a:t>intercambio</a:t>
            </a:r>
            <a:r>
              <a:rPr lang="en-GB" sz="2100" dirty="0">
                <a:solidFill>
                  <a:srgbClr val="C00000"/>
                </a:solidFill>
              </a:rPr>
              <a:t> de </a:t>
            </a:r>
            <a:r>
              <a:rPr lang="en-GB" sz="2100" dirty="0" err="1">
                <a:solidFill>
                  <a:srgbClr val="C00000"/>
                </a:solidFill>
              </a:rPr>
              <a:t>mensajes</a:t>
            </a:r>
            <a:r>
              <a:rPr lang="en-GB" sz="2100" dirty="0">
                <a:solidFill>
                  <a:srgbClr val="C00000"/>
                </a:solidFill>
              </a:rPr>
              <a:t> </a:t>
            </a:r>
            <a:r>
              <a:rPr lang="en-GB" sz="2100" dirty="0" err="1">
                <a:solidFill>
                  <a:srgbClr val="C00000"/>
                </a:solidFill>
              </a:rPr>
              <a:t>es</a:t>
            </a:r>
            <a:r>
              <a:rPr lang="en-GB" sz="2100" dirty="0">
                <a:solidFill>
                  <a:srgbClr val="C00000"/>
                </a:solidFill>
              </a:rPr>
              <a:t> </a:t>
            </a:r>
            <a:r>
              <a:rPr lang="en-GB" sz="2100" dirty="0" err="1">
                <a:solidFill>
                  <a:srgbClr val="C00000"/>
                </a:solidFill>
              </a:rPr>
              <a:t>únicamente</a:t>
            </a:r>
            <a:r>
              <a:rPr lang="en-GB" sz="2100" dirty="0">
                <a:solidFill>
                  <a:srgbClr val="C00000"/>
                </a:solidFill>
              </a:rPr>
              <a:t> </a:t>
            </a:r>
            <a:r>
              <a:rPr lang="en-GB" sz="2100" dirty="0" err="1">
                <a:solidFill>
                  <a:srgbClr val="C00000"/>
                </a:solidFill>
              </a:rPr>
              <a:t>eso</a:t>
            </a:r>
            <a:r>
              <a:rPr lang="en-GB" sz="2100" dirty="0">
                <a:solidFill>
                  <a:srgbClr val="C00000"/>
                </a:solidFill>
              </a:rPr>
              <a:t>, un </a:t>
            </a:r>
            <a:r>
              <a:rPr lang="en-GB" sz="2100" dirty="0" err="1">
                <a:solidFill>
                  <a:srgbClr val="C00000"/>
                </a:solidFill>
              </a:rPr>
              <a:t>intercambio</a:t>
            </a:r>
            <a:r>
              <a:rPr lang="en-GB" sz="2100" dirty="0">
                <a:solidFill>
                  <a:srgbClr val="C00000"/>
                </a:solidFill>
              </a:rPr>
              <a:t> de </a:t>
            </a:r>
            <a:r>
              <a:rPr lang="en-GB" sz="2100" dirty="0" err="1">
                <a:solidFill>
                  <a:srgbClr val="C00000"/>
                </a:solidFill>
              </a:rPr>
              <a:t>datos</a:t>
            </a:r>
            <a:r>
              <a:rPr lang="en-GB" sz="2100" dirty="0">
                <a:solidFill>
                  <a:srgbClr val="C00000"/>
                </a:solidFill>
              </a:rPr>
              <a:t> entre dos </a:t>
            </a:r>
            <a:r>
              <a:rPr lang="en-GB" sz="2100" dirty="0" err="1">
                <a:solidFill>
                  <a:srgbClr val="C00000"/>
                </a:solidFill>
              </a:rPr>
              <a:t>extremos</a:t>
            </a:r>
            <a:r>
              <a:rPr lang="en-GB" sz="2100" dirty="0">
                <a:solidFill>
                  <a:srgbClr val="C00000"/>
                </a:solidFill>
              </a:rPr>
              <a:t> (</a:t>
            </a:r>
            <a:r>
              <a:rPr lang="en-GB" sz="2100" dirty="0" err="1">
                <a:solidFill>
                  <a:srgbClr val="C00000"/>
                </a:solidFill>
              </a:rPr>
              <a:t>capa</a:t>
            </a:r>
            <a:r>
              <a:rPr lang="en-GB" sz="2100" dirty="0">
                <a:solidFill>
                  <a:srgbClr val="C00000"/>
                </a:solidFill>
              </a:rPr>
              <a:t> de </a:t>
            </a:r>
            <a:r>
              <a:rPr lang="en-GB" sz="2100" dirty="0" err="1">
                <a:solidFill>
                  <a:srgbClr val="C00000"/>
                </a:solidFill>
              </a:rPr>
              <a:t>transporte</a:t>
            </a:r>
            <a:r>
              <a:rPr lang="en-GB" sz="2100" dirty="0">
                <a:solidFill>
                  <a:srgbClr val="C00000"/>
                </a:solidFill>
              </a:rPr>
              <a:t>). </a:t>
            </a:r>
            <a:r>
              <a:rPr lang="en-GB" sz="2100" dirty="0" err="1">
                <a:solidFill>
                  <a:srgbClr val="C00000"/>
                </a:solidFill>
              </a:rPr>
              <a:t>Cualquier</a:t>
            </a:r>
            <a:r>
              <a:rPr lang="en-GB" sz="2100" dirty="0">
                <a:solidFill>
                  <a:srgbClr val="C00000"/>
                </a:solidFill>
              </a:rPr>
              <a:t> </a:t>
            </a:r>
            <a:r>
              <a:rPr lang="en-GB" sz="2100" dirty="0" err="1">
                <a:solidFill>
                  <a:srgbClr val="C00000"/>
                </a:solidFill>
              </a:rPr>
              <a:t>funcionalidad</a:t>
            </a:r>
            <a:r>
              <a:rPr lang="en-GB" sz="2100" dirty="0">
                <a:solidFill>
                  <a:srgbClr val="C00000"/>
                </a:solidFill>
              </a:rPr>
              <a:t> </a:t>
            </a:r>
            <a:r>
              <a:rPr lang="en-GB" sz="2100" dirty="0" err="1">
                <a:solidFill>
                  <a:srgbClr val="C00000"/>
                </a:solidFill>
              </a:rPr>
              <a:t>más</a:t>
            </a:r>
            <a:r>
              <a:rPr lang="en-GB" sz="2100" dirty="0">
                <a:solidFill>
                  <a:srgbClr val="C00000"/>
                </a:solidFill>
              </a:rPr>
              <a:t> </a:t>
            </a:r>
            <a:r>
              <a:rPr lang="en-GB" sz="2100" dirty="0" err="1">
                <a:solidFill>
                  <a:srgbClr val="C00000"/>
                </a:solidFill>
              </a:rPr>
              <a:t>compleja</a:t>
            </a:r>
            <a:r>
              <a:rPr lang="en-GB" sz="2100" dirty="0">
                <a:solidFill>
                  <a:srgbClr val="C00000"/>
                </a:solidFill>
              </a:rPr>
              <a:t> </a:t>
            </a:r>
            <a:r>
              <a:rPr lang="en-GB" sz="2100" dirty="0" err="1">
                <a:solidFill>
                  <a:srgbClr val="C00000"/>
                </a:solidFill>
              </a:rPr>
              <a:t>que</a:t>
            </a:r>
            <a:r>
              <a:rPr lang="en-GB" sz="2100" dirty="0">
                <a:solidFill>
                  <a:srgbClr val="C00000"/>
                </a:solidFill>
              </a:rPr>
              <a:t> </a:t>
            </a:r>
            <a:r>
              <a:rPr lang="en-GB" sz="2100" dirty="0" err="1">
                <a:solidFill>
                  <a:srgbClr val="C00000"/>
                </a:solidFill>
              </a:rPr>
              <a:t>eso</a:t>
            </a:r>
            <a:r>
              <a:rPr lang="en-GB" sz="2100" dirty="0">
                <a:solidFill>
                  <a:srgbClr val="C00000"/>
                </a:solidFill>
              </a:rPr>
              <a:t> la </a:t>
            </a:r>
            <a:r>
              <a:rPr lang="en-GB" sz="2100" dirty="0" err="1">
                <a:solidFill>
                  <a:srgbClr val="C00000"/>
                </a:solidFill>
              </a:rPr>
              <a:t>tendremos</a:t>
            </a:r>
            <a:r>
              <a:rPr lang="en-GB" sz="2100" dirty="0">
                <a:solidFill>
                  <a:srgbClr val="C00000"/>
                </a:solidFill>
              </a:rPr>
              <a:t> </a:t>
            </a:r>
            <a:r>
              <a:rPr lang="en-GB" sz="2100" dirty="0" err="1">
                <a:solidFill>
                  <a:srgbClr val="C00000"/>
                </a:solidFill>
              </a:rPr>
              <a:t>que</a:t>
            </a:r>
            <a:r>
              <a:rPr lang="en-GB" sz="2100" dirty="0">
                <a:solidFill>
                  <a:srgbClr val="C00000"/>
                </a:solidFill>
              </a:rPr>
              <a:t> </a:t>
            </a:r>
            <a:r>
              <a:rPr lang="en-GB" sz="2100" dirty="0" err="1">
                <a:solidFill>
                  <a:srgbClr val="C00000"/>
                </a:solidFill>
              </a:rPr>
              <a:t>construir</a:t>
            </a:r>
            <a:r>
              <a:rPr lang="en-GB" sz="2100" dirty="0">
                <a:solidFill>
                  <a:srgbClr val="C00000"/>
                </a:solidFill>
              </a:rPr>
              <a:t> </a:t>
            </a:r>
            <a:r>
              <a:rPr lang="en-GB" sz="2100" dirty="0" err="1">
                <a:solidFill>
                  <a:srgbClr val="C00000"/>
                </a:solidFill>
              </a:rPr>
              <a:t>nosotros</a:t>
            </a:r>
            <a:r>
              <a:rPr lang="en-GB" sz="2100" dirty="0">
                <a:solidFill>
                  <a:srgbClr val="C00000"/>
                </a:solidFill>
              </a:rPr>
              <a:t>.</a:t>
            </a:r>
            <a:endParaRPr lang="en-GB" sz="2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1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Window.postMessage</a:t>
            </a:r>
            <a:r>
              <a:rPr lang="en-US" b="1" dirty="0"/>
              <a:t>()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900"/>
              </a:spcBef>
            </a:pPr>
            <a:r>
              <a:rPr lang="en-GB" sz="1600" dirty="0"/>
              <a:t>Se </a:t>
            </a:r>
            <a:r>
              <a:rPr lang="en-GB" sz="1600" dirty="0" err="1"/>
              <a:t>trata</a:t>
            </a:r>
            <a:r>
              <a:rPr lang="en-GB" sz="1600" dirty="0"/>
              <a:t> del </a:t>
            </a:r>
            <a:r>
              <a:rPr lang="en-GB" sz="1600" dirty="0" err="1"/>
              <a:t>método</a:t>
            </a:r>
            <a:r>
              <a:rPr lang="en-GB" sz="1600" dirty="0"/>
              <a:t> </a:t>
            </a:r>
            <a:r>
              <a:rPr lang="en-GB" sz="1600" dirty="0" err="1"/>
              <a:t>más</a:t>
            </a:r>
            <a:r>
              <a:rPr lang="en-GB" sz="1600" dirty="0"/>
              <a:t> </a:t>
            </a:r>
            <a:r>
              <a:rPr lang="en-GB" sz="1600" dirty="0" err="1"/>
              <a:t>sencillo</a:t>
            </a:r>
            <a:r>
              <a:rPr lang="en-GB" sz="1600" dirty="0"/>
              <a:t> </a:t>
            </a:r>
            <a:r>
              <a:rPr lang="en-GB" sz="1600" dirty="0" err="1"/>
              <a:t>posible</a:t>
            </a:r>
            <a:r>
              <a:rPr lang="en-GB" sz="1600" dirty="0"/>
              <a:t> para </a:t>
            </a:r>
            <a:r>
              <a:rPr lang="en-GB" sz="1600" dirty="0" err="1"/>
              <a:t>enviar</a:t>
            </a:r>
            <a:r>
              <a:rPr lang="en-GB" sz="1600" dirty="0"/>
              <a:t> </a:t>
            </a:r>
            <a:r>
              <a:rPr lang="en-GB" sz="1600" dirty="0" err="1"/>
              <a:t>información</a:t>
            </a:r>
            <a:r>
              <a:rPr lang="en-GB" sz="1600" dirty="0"/>
              <a:t> </a:t>
            </a:r>
            <a:r>
              <a:rPr lang="en-GB" sz="1600" dirty="0" err="1"/>
              <a:t>desde</a:t>
            </a:r>
            <a:r>
              <a:rPr lang="en-GB" sz="1600" dirty="0"/>
              <a:t> un </a:t>
            </a:r>
            <a:r>
              <a:rPr lang="en-GB" sz="1600" dirty="0" err="1"/>
              <a:t>documento</a:t>
            </a:r>
            <a:r>
              <a:rPr lang="en-GB" sz="1600" dirty="0"/>
              <a:t> A </a:t>
            </a:r>
            <a:r>
              <a:rPr lang="en-GB" sz="1600" dirty="0" err="1"/>
              <a:t>a</a:t>
            </a:r>
            <a:r>
              <a:rPr lang="en-GB" sz="1600" dirty="0"/>
              <a:t> </a:t>
            </a:r>
            <a:r>
              <a:rPr lang="en-GB" sz="1600" dirty="0" err="1"/>
              <a:t>otro</a:t>
            </a:r>
            <a:r>
              <a:rPr lang="en-GB" sz="1600" dirty="0"/>
              <a:t> </a:t>
            </a:r>
            <a:r>
              <a:rPr lang="en-GB" sz="1600" dirty="0" err="1"/>
              <a:t>documento</a:t>
            </a:r>
            <a:r>
              <a:rPr lang="en-GB" sz="1600" dirty="0"/>
              <a:t> B.</a:t>
            </a:r>
          </a:p>
          <a:p>
            <a:pPr>
              <a:spcBef>
                <a:spcPts val="900"/>
              </a:spcBef>
            </a:pPr>
            <a:r>
              <a:rPr lang="en-GB" sz="1600" dirty="0"/>
              <a:t>El </a:t>
            </a:r>
            <a:r>
              <a:rPr lang="en-GB" sz="1600" dirty="0" err="1"/>
              <a:t>documento</a:t>
            </a:r>
            <a:r>
              <a:rPr lang="en-GB" sz="1600" dirty="0"/>
              <a:t> B se </a:t>
            </a:r>
            <a:r>
              <a:rPr lang="en-GB" sz="1600" dirty="0" err="1"/>
              <a:t>carga</a:t>
            </a:r>
            <a:r>
              <a:rPr lang="en-GB" sz="1600" dirty="0"/>
              <a:t> </a:t>
            </a:r>
            <a:r>
              <a:rPr lang="en-GB" sz="1600" dirty="0" err="1"/>
              <a:t>normalmente</a:t>
            </a:r>
            <a:r>
              <a:rPr lang="en-GB" sz="1600" dirty="0"/>
              <a:t> </a:t>
            </a:r>
            <a:r>
              <a:rPr lang="en-GB" sz="1600" dirty="0" err="1"/>
              <a:t>mediante</a:t>
            </a:r>
            <a:r>
              <a:rPr lang="en-GB" sz="1600" dirty="0"/>
              <a:t> un </a:t>
            </a:r>
            <a:r>
              <a:rPr lang="en-GB" sz="1600" dirty="0" err="1"/>
              <a:t>iframe</a:t>
            </a:r>
            <a:r>
              <a:rPr lang="en-GB" sz="1600" dirty="0"/>
              <a:t> o en </a:t>
            </a:r>
            <a:r>
              <a:rPr lang="en-GB" sz="1600" dirty="0" err="1"/>
              <a:t>una</a:t>
            </a:r>
            <a:r>
              <a:rPr lang="en-GB" sz="1600" dirty="0"/>
              <a:t> </a:t>
            </a:r>
            <a:r>
              <a:rPr lang="en-GB" sz="1600" dirty="0" err="1"/>
              <a:t>ventana</a:t>
            </a:r>
            <a:r>
              <a:rPr lang="en-GB" sz="1600" dirty="0"/>
              <a:t> popup.</a:t>
            </a:r>
          </a:p>
          <a:p>
            <a:pPr>
              <a:spcBef>
                <a:spcPts val="900"/>
              </a:spcBef>
            </a:pPr>
            <a:r>
              <a:rPr lang="en-GB" sz="1600" dirty="0" err="1"/>
              <a:t>Aunque</a:t>
            </a:r>
            <a:r>
              <a:rPr lang="en-GB" sz="1600" dirty="0"/>
              <a:t> lo habitual </a:t>
            </a:r>
            <a:r>
              <a:rPr lang="en-GB" sz="1600" dirty="0" err="1"/>
              <a:t>es</a:t>
            </a:r>
            <a:r>
              <a:rPr lang="en-GB" sz="1600" dirty="0"/>
              <a:t> </a:t>
            </a:r>
            <a:r>
              <a:rPr lang="en-GB" sz="1600" dirty="0" err="1"/>
              <a:t>que</a:t>
            </a:r>
            <a:r>
              <a:rPr lang="en-GB" sz="1600" dirty="0"/>
              <a:t> se </a:t>
            </a:r>
            <a:r>
              <a:rPr lang="en-GB" sz="1600" dirty="0" err="1"/>
              <a:t>envíen</a:t>
            </a:r>
            <a:r>
              <a:rPr lang="en-GB" sz="1600" dirty="0"/>
              <a:t> </a:t>
            </a:r>
            <a:r>
              <a:rPr lang="en-GB" sz="1600" dirty="0" err="1"/>
              <a:t>sólo</a:t>
            </a:r>
            <a:r>
              <a:rPr lang="en-GB" sz="1600" dirty="0"/>
              <a:t> </a:t>
            </a:r>
            <a:r>
              <a:rPr lang="en-GB" sz="1600" dirty="0" err="1"/>
              <a:t>datos</a:t>
            </a:r>
            <a:r>
              <a:rPr lang="en-GB" sz="1600" dirty="0"/>
              <a:t> de A </a:t>
            </a:r>
            <a:r>
              <a:rPr lang="en-GB" sz="1600" dirty="0" err="1"/>
              <a:t>a</a:t>
            </a:r>
            <a:r>
              <a:rPr lang="en-GB" sz="1600" dirty="0"/>
              <a:t> B lo </a:t>
            </a:r>
            <a:r>
              <a:rPr lang="en-GB" sz="1600" dirty="0" err="1"/>
              <a:t>cierto</a:t>
            </a:r>
            <a:r>
              <a:rPr lang="en-GB" sz="1600" dirty="0"/>
              <a:t> </a:t>
            </a:r>
            <a:r>
              <a:rPr lang="en-GB" sz="1600" dirty="0" err="1"/>
              <a:t>es</a:t>
            </a:r>
            <a:r>
              <a:rPr lang="en-GB" sz="1600" dirty="0"/>
              <a:t> </a:t>
            </a:r>
            <a:r>
              <a:rPr lang="en-GB" sz="1600" dirty="0" err="1"/>
              <a:t>que</a:t>
            </a:r>
            <a:r>
              <a:rPr lang="en-GB" sz="1600" dirty="0"/>
              <a:t> B </a:t>
            </a:r>
            <a:r>
              <a:rPr lang="en-GB" sz="1600" dirty="0" err="1"/>
              <a:t>también</a:t>
            </a:r>
            <a:r>
              <a:rPr lang="en-GB" sz="1600" dirty="0"/>
              <a:t> </a:t>
            </a:r>
            <a:r>
              <a:rPr lang="en-GB" sz="1600" dirty="0" err="1"/>
              <a:t>puede</a:t>
            </a:r>
            <a:r>
              <a:rPr lang="en-GB" sz="1600" dirty="0"/>
              <a:t> </a:t>
            </a:r>
            <a:r>
              <a:rPr lang="en-GB" sz="1600" dirty="0" err="1"/>
              <a:t>enviar</a:t>
            </a:r>
            <a:r>
              <a:rPr lang="en-GB" sz="1600" dirty="0"/>
              <a:t> </a:t>
            </a:r>
            <a:r>
              <a:rPr lang="en-GB" sz="1600" dirty="0" err="1"/>
              <a:t>datos</a:t>
            </a:r>
            <a:r>
              <a:rPr lang="en-GB" sz="1600" dirty="0"/>
              <a:t> a </a:t>
            </a:r>
            <a:r>
              <a:rPr lang="en-GB" sz="1600" dirty="0" err="1"/>
              <a:t>A</a:t>
            </a:r>
            <a:r>
              <a:rPr lang="en-GB" sz="1600" dirty="0"/>
              <a:t> (</a:t>
            </a:r>
            <a:r>
              <a:rPr lang="en-GB" sz="1600" dirty="0" err="1"/>
              <a:t>después</a:t>
            </a:r>
            <a:r>
              <a:rPr lang="en-GB" sz="1600" dirty="0"/>
              <a:t> de </a:t>
            </a:r>
            <a:r>
              <a:rPr lang="en-GB" sz="1600" dirty="0" err="1"/>
              <a:t>todo</a:t>
            </a:r>
            <a:r>
              <a:rPr lang="en-GB" sz="1600" dirty="0"/>
              <a:t> </a:t>
            </a:r>
            <a:r>
              <a:rPr lang="en-GB" sz="1600" dirty="0" err="1"/>
              <a:t>dispone</a:t>
            </a:r>
            <a:r>
              <a:rPr lang="en-GB" sz="1600" dirty="0"/>
              <a:t> de un handle para </a:t>
            </a:r>
            <a:r>
              <a:rPr lang="en-GB" sz="1600" dirty="0" err="1"/>
              <a:t>ese</a:t>
            </a:r>
            <a:r>
              <a:rPr lang="en-GB" sz="1600" dirty="0"/>
              <a:t> </a:t>
            </a:r>
            <a:r>
              <a:rPr lang="en-GB" sz="1600" dirty="0" err="1"/>
              <a:t>documento</a:t>
            </a:r>
            <a:r>
              <a:rPr lang="en-GB" sz="1600" dirty="0"/>
              <a:t>: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GB" sz="1600" dirty="0"/>
              <a:t>).</a:t>
            </a:r>
          </a:p>
          <a:p>
            <a:pPr>
              <a:spcBef>
                <a:spcPts val="900"/>
              </a:spcBef>
            </a:pPr>
            <a:r>
              <a:rPr lang="en-GB" sz="1600" dirty="0" err="1"/>
              <a:t>Tanto</a:t>
            </a:r>
            <a:r>
              <a:rPr lang="en-GB" sz="1600" dirty="0"/>
              <a:t> A </a:t>
            </a:r>
            <a:r>
              <a:rPr lang="en-GB" sz="1600" dirty="0" err="1"/>
              <a:t>como</a:t>
            </a:r>
            <a:r>
              <a:rPr lang="en-GB" sz="1600" dirty="0"/>
              <a:t> B </a:t>
            </a:r>
            <a:r>
              <a:rPr lang="en-GB" sz="1600" dirty="0" err="1"/>
              <a:t>deberían</a:t>
            </a:r>
            <a:r>
              <a:rPr lang="en-GB" sz="1600" dirty="0"/>
              <a:t> </a:t>
            </a:r>
            <a:r>
              <a:rPr lang="en-GB" sz="1600" dirty="0" err="1"/>
              <a:t>tomar</a:t>
            </a:r>
            <a:r>
              <a:rPr lang="en-GB" sz="1600" dirty="0"/>
              <a:t> </a:t>
            </a:r>
            <a:r>
              <a:rPr lang="en-GB" sz="1600" dirty="0" err="1"/>
              <a:t>precauciones</a:t>
            </a:r>
            <a:r>
              <a:rPr lang="en-GB" sz="1600" dirty="0"/>
              <a:t> al </a:t>
            </a:r>
            <a:r>
              <a:rPr lang="en-GB" sz="1600" dirty="0" err="1"/>
              <a:t>realizar</a:t>
            </a:r>
            <a:r>
              <a:rPr lang="en-GB" sz="1600" dirty="0"/>
              <a:t> la </a:t>
            </a:r>
            <a:r>
              <a:rPr lang="en-GB" sz="1600" dirty="0" err="1"/>
              <a:t>comunicación</a:t>
            </a:r>
            <a:r>
              <a:rPr lang="en-GB" sz="1600" dirty="0"/>
              <a:t>:</a:t>
            </a:r>
          </a:p>
          <a:p>
            <a:pPr lvl="1">
              <a:spcBef>
                <a:spcPts val="900"/>
              </a:spcBef>
            </a:pPr>
            <a:r>
              <a:rPr lang="en-GB" sz="1400" dirty="0"/>
              <a:t>A </a:t>
            </a:r>
            <a:r>
              <a:rPr lang="en-GB" sz="1400" dirty="0" err="1"/>
              <a:t>debería</a:t>
            </a:r>
            <a:r>
              <a:rPr lang="en-GB" sz="1400" dirty="0"/>
              <a:t> </a:t>
            </a:r>
            <a:r>
              <a:rPr lang="en-GB" sz="1400" dirty="0" err="1"/>
              <a:t>indicar</a:t>
            </a:r>
            <a:r>
              <a:rPr lang="en-GB" sz="1400" dirty="0"/>
              <a:t> el </a:t>
            </a:r>
            <a:r>
              <a:rPr lang="en-GB" sz="1400" dirty="0" err="1"/>
              <a:t>dominio</a:t>
            </a:r>
            <a:r>
              <a:rPr lang="en-GB" sz="1400" dirty="0"/>
              <a:t> </a:t>
            </a:r>
            <a:r>
              <a:rPr lang="en-GB" sz="1400" dirty="0" err="1"/>
              <a:t>exacto</a:t>
            </a:r>
            <a:r>
              <a:rPr lang="en-GB" sz="1400" dirty="0"/>
              <a:t> de B y no </a:t>
            </a:r>
            <a:r>
              <a:rPr lang="en-GB" sz="1400" dirty="0" err="1"/>
              <a:t>recurrir</a:t>
            </a:r>
            <a:r>
              <a:rPr lang="en-GB" sz="1400" dirty="0"/>
              <a:t> a “*”.</a:t>
            </a:r>
          </a:p>
          <a:p>
            <a:pPr lvl="1">
              <a:spcBef>
                <a:spcPts val="900"/>
              </a:spcBef>
            </a:pPr>
            <a:r>
              <a:rPr lang="en-GB" sz="1400" dirty="0"/>
              <a:t>B </a:t>
            </a:r>
            <a:r>
              <a:rPr lang="en-GB" sz="1400" dirty="0" err="1"/>
              <a:t>es</a:t>
            </a:r>
            <a:r>
              <a:rPr lang="en-GB" sz="1400" dirty="0"/>
              <a:t> </a:t>
            </a:r>
            <a:r>
              <a:rPr lang="en-GB" sz="1400" dirty="0" err="1"/>
              <a:t>aún</a:t>
            </a:r>
            <a:r>
              <a:rPr lang="en-GB" sz="1400" dirty="0"/>
              <a:t> </a:t>
            </a:r>
            <a:r>
              <a:rPr lang="en-GB" sz="1400" dirty="0" err="1"/>
              <a:t>más</a:t>
            </a:r>
            <a:r>
              <a:rPr lang="en-GB" sz="1400" dirty="0"/>
              <a:t> vulnerable </a:t>
            </a:r>
            <a:r>
              <a:rPr lang="en-GB" sz="1400" dirty="0" err="1"/>
              <a:t>puesto</a:t>
            </a:r>
            <a:r>
              <a:rPr lang="en-GB" sz="1400" dirty="0"/>
              <a:t> </a:t>
            </a:r>
            <a:r>
              <a:rPr lang="en-GB" sz="1400" dirty="0" err="1"/>
              <a:t>que</a:t>
            </a:r>
            <a:r>
              <a:rPr lang="en-GB" sz="1400" dirty="0"/>
              <a:t> </a:t>
            </a:r>
            <a:r>
              <a:rPr lang="en-GB" sz="1400" dirty="0" err="1"/>
              <a:t>cualquiera</a:t>
            </a:r>
            <a:r>
              <a:rPr lang="en-GB" sz="1400" dirty="0"/>
              <a:t> </a:t>
            </a:r>
            <a:r>
              <a:rPr lang="en-GB" sz="1400" dirty="0" err="1"/>
              <a:t>puede</a:t>
            </a:r>
            <a:r>
              <a:rPr lang="en-GB" sz="1400" dirty="0"/>
              <a:t> </a:t>
            </a:r>
            <a:r>
              <a:rPr lang="en-GB" sz="1400" dirty="0" err="1"/>
              <a:t>enviarle</a:t>
            </a:r>
            <a:r>
              <a:rPr lang="en-GB" sz="1400" dirty="0"/>
              <a:t> </a:t>
            </a:r>
            <a:r>
              <a:rPr lang="en-GB" sz="1400" dirty="0" err="1"/>
              <a:t>mensajes</a:t>
            </a:r>
            <a:r>
              <a:rPr lang="en-GB" sz="1400" dirty="0"/>
              <a:t> </a:t>
            </a:r>
            <a:r>
              <a:rPr lang="en-GB" sz="1400" dirty="0" err="1"/>
              <a:t>así</a:t>
            </a:r>
            <a:r>
              <a:rPr lang="en-GB" sz="1400" dirty="0"/>
              <a:t> </a:t>
            </a:r>
            <a:r>
              <a:rPr lang="en-GB" sz="1400" dirty="0" err="1"/>
              <a:t>que</a:t>
            </a:r>
            <a:r>
              <a:rPr lang="en-GB" sz="1400" dirty="0"/>
              <a:t> </a:t>
            </a:r>
            <a:r>
              <a:rPr lang="en-GB" sz="1400" dirty="0" err="1"/>
              <a:t>debería</a:t>
            </a:r>
            <a:r>
              <a:rPr lang="en-GB" sz="1400" dirty="0"/>
              <a:t> </a:t>
            </a:r>
            <a:r>
              <a:rPr lang="en-GB" sz="1400" dirty="0" err="1"/>
              <a:t>verificar</a:t>
            </a:r>
            <a:r>
              <a:rPr lang="en-GB" sz="1400" dirty="0"/>
              <a:t> </a:t>
            </a:r>
            <a:r>
              <a:rPr lang="en-GB" sz="1400" dirty="0" err="1"/>
              <a:t>tanto</a:t>
            </a:r>
            <a:r>
              <a:rPr lang="en-GB" sz="1400" dirty="0"/>
              <a:t> el </a:t>
            </a:r>
            <a:r>
              <a:rPr lang="en-GB" sz="1400" dirty="0" err="1"/>
              <a:t>origen</a:t>
            </a:r>
            <a:r>
              <a:rPr lang="en-GB" sz="1400" dirty="0"/>
              <a:t> </a:t>
            </a:r>
            <a:r>
              <a:rPr lang="en-GB" sz="1400" dirty="0" err="1"/>
              <a:t>como</a:t>
            </a:r>
            <a:r>
              <a:rPr lang="en-GB" sz="1400" dirty="0"/>
              <a:t> el </a:t>
            </a:r>
            <a:r>
              <a:rPr lang="en-GB" sz="1400" dirty="0" err="1"/>
              <a:t>mensaje</a:t>
            </a:r>
            <a:r>
              <a:rPr lang="en-GB" sz="1400" dirty="0"/>
              <a:t> </a:t>
            </a:r>
            <a:r>
              <a:rPr lang="en-GB" sz="1400" dirty="0" err="1"/>
              <a:t>recibido</a:t>
            </a:r>
            <a:r>
              <a:rPr lang="en-GB" sz="1400" dirty="0"/>
              <a:t>.</a:t>
            </a:r>
          </a:p>
          <a:p>
            <a:pPr>
              <a:spcBef>
                <a:spcPts val="900"/>
              </a:spcBef>
            </a:pPr>
            <a:r>
              <a:rPr lang="en-GB" sz="1600" dirty="0"/>
              <a:t>Un </a:t>
            </a:r>
            <a:r>
              <a:rPr lang="en-GB" sz="1600" dirty="0" err="1"/>
              <a:t>caso</a:t>
            </a:r>
            <a:r>
              <a:rPr lang="en-GB" sz="1600" dirty="0"/>
              <a:t> de </a:t>
            </a:r>
            <a:r>
              <a:rPr lang="en-GB" sz="1600" dirty="0" err="1"/>
              <a:t>uso</a:t>
            </a:r>
            <a:r>
              <a:rPr lang="en-GB" sz="1600" dirty="0"/>
              <a:t> </a:t>
            </a:r>
            <a:r>
              <a:rPr lang="en-GB" sz="1600" dirty="0" err="1"/>
              <a:t>típico</a:t>
            </a:r>
            <a:r>
              <a:rPr lang="en-GB" sz="1600" dirty="0"/>
              <a:t> </a:t>
            </a:r>
            <a:r>
              <a:rPr lang="en-GB" sz="1600" dirty="0" err="1"/>
              <a:t>sería</a:t>
            </a:r>
            <a:r>
              <a:rPr lang="en-GB" sz="1600" dirty="0"/>
              <a:t> el </a:t>
            </a:r>
            <a:r>
              <a:rPr lang="en-GB" sz="1600" dirty="0" err="1"/>
              <a:t>intercambio</a:t>
            </a:r>
            <a:r>
              <a:rPr lang="en-GB" sz="1600" dirty="0"/>
              <a:t> de </a:t>
            </a:r>
            <a:r>
              <a:rPr lang="en-GB" sz="1600" dirty="0" err="1"/>
              <a:t>información</a:t>
            </a:r>
            <a:r>
              <a:rPr lang="en-GB" sz="1600" dirty="0"/>
              <a:t> entre </a:t>
            </a:r>
            <a:r>
              <a:rPr lang="en-GB" sz="1600" dirty="0" err="1"/>
              <a:t>proveedores</a:t>
            </a:r>
            <a:r>
              <a:rPr lang="en-GB" sz="1600" dirty="0"/>
              <a:t> de </a:t>
            </a:r>
            <a:r>
              <a:rPr lang="en-GB" sz="1600" dirty="0" err="1"/>
              <a:t>contenidos</a:t>
            </a:r>
            <a:r>
              <a:rPr lang="en-GB" sz="1600" dirty="0"/>
              <a:t> y sus </a:t>
            </a:r>
            <a:r>
              <a:rPr lang="en-GB" sz="1600" dirty="0" err="1"/>
              <a:t>anunciantes</a:t>
            </a:r>
            <a:r>
              <a:rPr lang="en-GB" sz="1600" dirty="0"/>
              <a:t>.</a:t>
            </a:r>
          </a:p>
          <a:p>
            <a:pPr>
              <a:spcBef>
                <a:spcPts val="900"/>
              </a:spcBef>
            </a:pPr>
            <a:r>
              <a:rPr lang="en-GB" sz="1600" dirty="0" err="1"/>
              <a:t>Más</a:t>
            </a:r>
            <a:r>
              <a:rPr lang="en-GB" sz="1600" dirty="0"/>
              <a:t> </a:t>
            </a:r>
            <a:r>
              <a:rPr lang="en-GB" sz="1600" dirty="0" err="1"/>
              <a:t>información</a:t>
            </a:r>
            <a:r>
              <a:rPr lang="en-GB" sz="1600" dirty="0"/>
              <a:t>: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https://developer.mozilla.org/en-US/docs/</a:t>
            </a:r>
            <a:b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</a:b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Web/API/Window/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postMessage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550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Window.postMessage</a:t>
            </a:r>
            <a:r>
              <a:rPr lang="en-US" b="1" dirty="0"/>
              <a:t>()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900"/>
              </a:spcBef>
            </a:pPr>
            <a:r>
              <a:rPr lang="en-GB" sz="2400" dirty="0" err="1"/>
              <a:t>Abrid</a:t>
            </a:r>
            <a:r>
              <a:rPr lang="en-GB" sz="2400" dirty="0"/>
              <a:t> el </a:t>
            </a:r>
            <a:r>
              <a:rPr lang="en-GB" sz="2400" dirty="0" err="1"/>
              <a:t>documento</a:t>
            </a:r>
            <a:r>
              <a:rPr lang="en-GB" sz="2400" dirty="0"/>
              <a:t>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contenedor.html</a:t>
            </a:r>
            <a:r>
              <a:rPr lang="en-GB" sz="2400" dirty="0"/>
              <a:t> y </a:t>
            </a:r>
            <a:r>
              <a:rPr lang="en-GB" sz="2400" dirty="0" err="1"/>
              <a:t>cargadlo</a:t>
            </a:r>
            <a:r>
              <a:rPr lang="en-GB" sz="2400" dirty="0"/>
              <a:t> </a:t>
            </a:r>
            <a:r>
              <a:rPr lang="en-GB" sz="2400" dirty="0" err="1"/>
              <a:t>también</a:t>
            </a:r>
            <a:r>
              <a:rPr lang="en-GB" sz="2400" dirty="0"/>
              <a:t> en un </a:t>
            </a:r>
            <a:r>
              <a:rPr lang="en-GB" sz="2400" dirty="0" err="1"/>
              <a:t>navegador</a:t>
            </a:r>
            <a:r>
              <a:rPr lang="en-GB" sz="2400" dirty="0"/>
              <a:t>.</a:t>
            </a:r>
          </a:p>
          <a:p>
            <a:pPr>
              <a:spcBef>
                <a:spcPts val="900"/>
              </a:spcBef>
            </a:pPr>
            <a:r>
              <a:rPr lang="en-GB" sz="2400" dirty="0" err="1"/>
              <a:t>Cargad</a:t>
            </a:r>
            <a:r>
              <a:rPr lang="en-GB" sz="2400" dirty="0"/>
              <a:t>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http://danigayo.info/HTML5/iframe.html</a:t>
            </a:r>
            <a:r>
              <a:rPr lang="en-GB" sz="2400" dirty="0"/>
              <a:t> y </a:t>
            </a:r>
            <a:r>
              <a:rPr lang="en-GB" sz="2400" dirty="0" err="1"/>
              <a:t>ved</a:t>
            </a:r>
            <a:r>
              <a:rPr lang="en-GB" sz="2400" dirty="0"/>
              <a:t> </a:t>
            </a:r>
            <a:r>
              <a:rPr lang="en-GB" sz="2400" dirty="0" err="1"/>
              <a:t>su</a:t>
            </a:r>
            <a:r>
              <a:rPr lang="en-GB" sz="2400" dirty="0"/>
              <a:t> </a:t>
            </a:r>
            <a:r>
              <a:rPr lang="en-GB" sz="2400" dirty="0" err="1"/>
              <a:t>código</a:t>
            </a:r>
            <a:r>
              <a:rPr lang="en-GB" sz="2400" dirty="0"/>
              <a:t> </a:t>
            </a:r>
            <a:r>
              <a:rPr lang="en-GB" sz="2400" dirty="0" err="1"/>
              <a:t>fuente</a:t>
            </a:r>
            <a:r>
              <a:rPr lang="en-GB" sz="2400" dirty="0"/>
              <a:t>.</a:t>
            </a:r>
          </a:p>
          <a:p>
            <a:pPr>
              <a:spcBef>
                <a:spcPts val="900"/>
              </a:spcBef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33033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Window.postMessage</a:t>
            </a:r>
            <a:r>
              <a:rPr lang="en-US" b="1" dirty="0"/>
              <a:t>()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900"/>
              </a:spcBef>
            </a:pPr>
            <a:r>
              <a:rPr lang="en-GB" sz="2400" dirty="0" err="1"/>
              <a:t>Ahora</a:t>
            </a:r>
            <a:r>
              <a:rPr lang="en-GB" sz="2400" dirty="0"/>
              <a:t> </a:t>
            </a:r>
            <a:r>
              <a:rPr lang="en-GB" sz="2400" dirty="0" err="1"/>
              <a:t>buscad</a:t>
            </a:r>
            <a:r>
              <a:rPr lang="en-GB" sz="2400" dirty="0"/>
              <a:t> el </a:t>
            </a:r>
            <a:r>
              <a:rPr lang="en-GB" sz="2400" dirty="0" err="1"/>
              <a:t>directorio</a:t>
            </a:r>
            <a:r>
              <a:rPr lang="en-GB" sz="2400" dirty="0"/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GB" sz="2400" dirty="0"/>
              <a:t>, </a:t>
            </a:r>
            <a:r>
              <a:rPr lang="en-GB" sz="2400" dirty="0" err="1"/>
              <a:t>extraed</a:t>
            </a:r>
            <a:r>
              <a:rPr lang="en-GB" sz="2400" dirty="0"/>
              <a:t> en un </a:t>
            </a:r>
            <a:r>
              <a:rPr lang="en-GB" sz="2400" dirty="0" err="1"/>
              <a:t>directorio</a:t>
            </a:r>
            <a:r>
              <a:rPr lang="en-GB" sz="2400" dirty="0"/>
              <a:t> los </a:t>
            </a:r>
            <a:r>
              <a:rPr lang="en-GB" sz="2400" dirty="0" err="1"/>
              <a:t>archivos</a:t>
            </a:r>
            <a:r>
              <a:rPr lang="en-GB" sz="2400" dirty="0"/>
              <a:t>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sz="2400" dirty="0"/>
              <a:t>,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ad_client</a:t>
            </a:r>
            <a:r>
              <a:rPr lang="en-GB" sz="2400" dirty="0"/>
              <a:t> (</a:t>
            </a:r>
            <a:r>
              <a:rPr lang="en-GB" sz="2400" dirty="0" err="1"/>
              <a:t>ofuscado</a:t>
            </a:r>
            <a:r>
              <a:rPr lang="en-GB" sz="2400" dirty="0"/>
              <a:t>) y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blank.jpg</a:t>
            </a:r>
            <a:r>
              <a:rPr lang="en-GB" sz="2400" dirty="0"/>
              <a:t>.</a:t>
            </a:r>
          </a:p>
          <a:p>
            <a:pPr>
              <a:spcBef>
                <a:spcPts val="900"/>
              </a:spcBef>
            </a:pPr>
            <a:r>
              <a:rPr lang="en-GB" sz="2400" dirty="0" err="1"/>
              <a:t>Cargad</a:t>
            </a:r>
            <a:r>
              <a:rPr lang="en-GB" sz="2400" dirty="0"/>
              <a:t>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sz="2400" dirty="0"/>
              <a:t> en un </a:t>
            </a:r>
            <a:r>
              <a:rPr lang="en-GB" sz="2400" dirty="0" err="1"/>
              <a:t>navegador</a:t>
            </a:r>
            <a:r>
              <a:rPr lang="en-GB" sz="2400" dirty="0"/>
              <a:t>. </a:t>
            </a:r>
            <a:r>
              <a:rPr lang="en-GB" sz="2400" dirty="0" err="1"/>
              <a:t>Cada</a:t>
            </a:r>
            <a:r>
              <a:rPr lang="en-GB" sz="2400" dirty="0"/>
              <a:t> </a:t>
            </a:r>
            <a:r>
              <a:rPr lang="en-GB" sz="2400" dirty="0" err="1"/>
              <a:t>vez</a:t>
            </a:r>
            <a:r>
              <a:rPr lang="en-GB" sz="2400" dirty="0"/>
              <a:t> </a:t>
            </a:r>
            <a:r>
              <a:rPr lang="en-GB" sz="2400" dirty="0" err="1"/>
              <a:t>que</a:t>
            </a:r>
            <a:r>
              <a:rPr lang="en-GB" sz="2400" dirty="0"/>
              <a:t> se </a:t>
            </a:r>
            <a:r>
              <a:rPr lang="en-GB" sz="2400" dirty="0" err="1"/>
              <a:t>carga</a:t>
            </a:r>
            <a:r>
              <a:rPr lang="en-GB" sz="2400" dirty="0"/>
              <a:t> la </a:t>
            </a:r>
            <a:r>
              <a:rPr lang="en-GB" sz="2400" dirty="0" err="1"/>
              <a:t>página</a:t>
            </a:r>
            <a:r>
              <a:rPr lang="en-GB" sz="2400" dirty="0"/>
              <a:t> se </a:t>
            </a:r>
            <a:r>
              <a:rPr lang="en-GB" sz="2400" dirty="0" err="1"/>
              <a:t>visualiza</a:t>
            </a:r>
            <a:r>
              <a:rPr lang="en-GB" sz="2400" dirty="0"/>
              <a:t> un </a:t>
            </a:r>
            <a:r>
              <a:rPr lang="en-GB" sz="2400" dirty="0" err="1"/>
              <a:t>anuncio</a:t>
            </a:r>
            <a:r>
              <a:rPr lang="en-GB" sz="2400" dirty="0"/>
              <a:t> </a:t>
            </a:r>
            <a:r>
              <a:rPr lang="en-GB" sz="2400" dirty="0" err="1"/>
              <a:t>distinto</a:t>
            </a:r>
            <a:r>
              <a:rPr lang="en-GB" sz="2400" dirty="0"/>
              <a:t> (timestamp%5). </a:t>
            </a:r>
            <a:r>
              <a:rPr lang="en-GB" sz="2400" dirty="0" err="1"/>
              <a:t>Aspectos</a:t>
            </a:r>
            <a:r>
              <a:rPr lang="en-GB" sz="2400" dirty="0"/>
              <a:t> a </a:t>
            </a:r>
            <a:r>
              <a:rPr lang="en-GB" sz="2400" dirty="0" err="1"/>
              <a:t>estudiar</a:t>
            </a:r>
            <a:r>
              <a:rPr lang="en-GB" sz="2400" dirty="0"/>
              <a:t>:</a:t>
            </a:r>
          </a:p>
          <a:p>
            <a:pPr lvl="1">
              <a:spcBef>
                <a:spcPts val="900"/>
              </a:spcBef>
            </a:pPr>
            <a:r>
              <a:rPr lang="en-GB" sz="2000" dirty="0"/>
              <a:t>El </a:t>
            </a:r>
            <a:r>
              <a:rPr lang="en-GB" sz="2000" dirty="0" err="1"/>
              <a:t>anuncio</a:t>
            </a:r>
            <a:r>
              <a:rPr lang="en-GB" sz="2000" dirty="0"/>
              <a:t> no se </a:t>
            </a:r>
            <a:r>
              <a:rPr lang="en-GB" sz="2000" dirty="0" err="1"/>
              <a:t>carga</a:t>
            </a:r>
            <a:r>
              <a:rPr lang="en-GB" sz="2000" dirty="0"/>
              <a:t> en un </a:t>
            </a:r>
            <a:r>
              <a:rPr lang="en-GB" sz="2000" dirty="0" err="1"/>
              <a:t>iframe</a:t>
            </a:r>
            <a:r>
              <a:rPr lang="en-GB" sz="2000" dirty="0"/>
              <a:t> </a:t>
            </a:r>
            <a:r>
              <a:rPr lang="en-GB" sz="2000" dirty="0" err="1"/>
              <a:t>sino</a:t>
            </a:r>
            <a:r>
              <a:rPr lang="en-GB" sz="2000" dirty="0"/>
              <a:t> en un </a:t>
            </a:r>
            <a:r>
              <a:rPr lang="en-GB" sz="2000" dirty="0" err="1"/>
              <a:t>elemento</a:t>
            </a:r>
            <a:r>
              <a:rPr lang="en-GB" sz="2000" dirty="0"/>
              <a:t> del DOM de index.html </a:t>
            </a:r>
            <a:r>
              <a:rPr lang="en-GB" sz="2000" dirty="0" err="1"/>
              <a:t>aunque</a:t>
            </a:r>
            <a:r>
              <a:rPr lang="en-GB" sz="2000" dirty="0"/>
              <a:t>, </a:t>
            </a:r>
            <a:r>
              <a:rPr lang="en-GB" sz="2000" dirty="0" err="1"/>
              <a:t>obviamente</a:t>
            </a:r>
            <a:r>
              <a:rPr lang="en-GB" sz="2000" dirty="0"/>
              <a:t>, </a:t>
            </a:r>
            <a:r>
              <a:rPr lang="en-GB" sz="2000" dirty="0" err="1"/>
              <a:t>es</a:t>
            </a:r>
            <a:r>
              <a:rPr lang="en-GB" sz="2000" dirty="0"/>
              <a:t> “</a:t>
            </a:r>
            <a:r>
              <a:rPr lang="en-GB" sz="2000" dirty="0" err="1"/>
              <a:t>servido</a:t>
            </a:r>
            <a:r>
              <a:rPr lang="en-GB" sz="2000" dirty="0"/>
              <a:t>” </a:t>
            </a:r>
            <a:r>
              <a:rPr lang="en-GB" sz="2000" dirty="0" err="1"/>
              <a:t>desde</a:t>
            </a:r>
            <a:r>
              <a:rPr lang="en-GB" sz="2000" dirty="0"/>
              <a:t> un </a:t>
            </a:r>
            <a:r>
              <a:rPr lang="en-GB" sz="2000" dirty="0" err="1"/>
              <a:t>tercero</a:t>
            </a:r>
            <a:r>
              <a:rPr lang="en-GB" sz="2000" dirty="0"/>
              <a:t>.</a:t>
            </a:r>
          </a:p>
          <a:p>
            <a:pPr lvl="1">
              <a:spcBef>
                <a:spcPts val="900"/>
              </a:spcBef>
            </a:pPr>
            <a:r>
              <a:rPr lang="en-GB" sz="2000" dirty="0"/>
              <a:t>El </a:t>
            </a:r>
            <a:r>
              <a:rPr lang="en-GB" sz="2000" dirty="0" err="1"/>
              <a:t>código</a:t>
            </a:r>
            <a:r>
              <a:rPr lang="en-GB" sz="2000" dirty="0"/>
              <a:t> de </a:t>
            </a:r>
            <a:r>
              <a:rPr lang="en-GB" sz="2000" dirty="0" err="1"/>
              <a:t>terceros</a:t>
            </a:r>
            <a:r>
              <a:rPr lang="en-GB" sz="2000" dirty="0"/>
              <a:t> </a:t>
            </a:r>
            <a:r>
              <a:rPr lang="en-GB" sz="2000" dirty="0" err="1"/>
              <a:t>está</a:t>
            </a:r>
            <a:r>
              <a:rPr lang="en-GB" sz="2000" dirty="0"/>
              <a:t> </a:t>
            </a:r>
            <a:r>
              <a:rPr lang="en-GB" sz="2000" dirty="0" err="1"/>
              <a:t>cargado</a:t>
            </a:r>
            <a:r>
              <a:rPr lang="en-GB" sz="2000" dirty="0"/>
              <a:t> en un </a:t>
            </a:r>
            <a:r>
              <a:rPr lang="en-GB" sz="2000" dirty="0" err="1"/>
              <a:t>iframe</a:t>
            </a:r>
            <a:r>
              <a:rPr lang="en-GB" sz="2000" dirty="0"/>
              <a:t> </a:t>
            </a:r>
            <a:r>
              <a:rPr lang="en-GB" sz="2000" dirty="0" err="1"/>
              <a:t>creado</a:t>
            </a:r>
            <a:r>
              <a:rPr lang="en-GB" sz="2000" dirty="0"/>
              <a:t> al </a:t>
            </a:r>
            <a:r>
              <a:rPr lang="en-GB" sz="2000" dirty="0" err="1"/>
              <a:t>vuelo</a:t>
            </a:r>
            <a:r>
              <a:rPr lang="en-GB" sz="2000" dirty="0"/>
              <a:t>.</a:t>
            </a:r>
          </a:p>
          <a:p>
            <a:pPr lvl="1">
              <a:spcBef>
                <a:spcPts val="900"/>
              </a:spcBef>
            </a:pPr>
            <a:r>
              <a:rPr lang="en-GB" sz="2000" dirty="0"/>
              <a:t>¿Con </a:t>
            </a:r>
            <a:r>
              <a:rPr lang="en-GB" sz="2000" dirty="0" err="1"/>
              <a:t>quién</a:t>
            </a:r>
            <a:r>
              <a:rPr lang="en-GB" sz="2000" dirty="0"/>
              <a:t> </a:t>
            </a:r>
            <a:r>
              <a:rPr lang="en-GB" sz="2000" dirty="0" err="1"/>
              <a:t>intercambia</a:t>
            </a:r>
            <a:r>
              <a:rPr lang="en-GB" sz="2000" dirty="0"/>
              <a:t> </a:t>
            </a:r>
            <a:r>
              <a:rPr lang="en-GB" sz="2000" dirty="0" err="1"/>
              <a:t>mensajes</a:t>
            </a:r>
            <a:r>
              <a:rPr lang="en-GB" sz="2000" dirty="0"/>
              <a:t> el </a:t>
            </a:r>
            <a:r>
              <a:rPr lang="en-GB" sz="2000" dirty="0" err="1"/>
              <a:t>código</a:t>
            </a:r>
            <a:r>
              <a:rPr lang="en-GB" sz="2000" dirty="0"/>
              <a:t> </a:t>
            </a:r>
            <a:r>
              <a:rPr lang="en-GB" sz="2000" dirty="0" err="1"/>
              <a:t>que</a:t>
            </a:r>
            <a:r>
              <a:rPr lang="en-GB" sz="2000" dirty="0"/>
              <a:t> </a:t>
            </a:r>
            <a:r>
              <a:rPr lang="en-GB" sz="2000" dirty="0" err="1"/>
              <a:t>tenéis</a:t>
            </a:r>
            <a:r>
              <a:rPr lang="en-GB" sz="2000" dirty="0"/>
              <a:t> en </a:t>
            </a:r>
            <a:r>
              <a:rPr lang="en-GB" sz="2000" dirty="0" err="1"/>
              <a:t>vuestra</a:t>
            </a:r>
            <a:r>
              <a:rPr lang="en-GB" sz="2000" dirty="0"/>
              <a:t> </a:t>
            </a:r>
            <a:r>
              <a:rPr lang="en-GB" sz="2000" dirty="0" err="1"/>
              <a:t>máquina</a:t>
            </a:r>
            <a:r>
              <a:rPr lang="en-GB" sz="2000" dirty="0"/>
              <a:t>?</a:t>
            </a:r>
          </a:p>
          <a:p>
            <a:pPr lvl="1">
              <a:spcBef>
                <a:spcPts val="900"/>
              </a:spcBef>
            </a:pPr>
            <a:r>
              <a:rPr lang="en-GB" sz="2000" dirty="0"/>
              <a:t>Los </a:t>
            </a:r>
            <a:r>
              <a:rPr lang="en-GB" sz="2000" dirty="0" err="1"/>
              <a:t>mensajes</a:t>
            </a:r>
            <a:r>
              <a:rPr lang="en-GB" sz="2000" dirty="0"/>
              <a:t> </a:t>
            </a:r>
            <a:r>
              <a:rPr lang="en-GB" sz="2000" dirty="0" err="1"/>
              <a:t>intercambiados</a:t>
            </a:r>
            <a:r>
              <a:rPr lang="en-GB" sz="2000" dirty="0"/>
              <a:t> con el </a:t>
            </a:r>
            <a:r>
              <a:rPr lang="en-GB" sz="2000" dirty="0" err="1"/>
              <a:t>servidor</a:t>
            </a:r>
            <a:r>
              <a:rPr lang="en-GB" sz="2000" dirty="0"/>
              <a:t> </a:t>
            </a:r>
            <a:r>
              <a:rPr lang="en-GB" sz="2000" dirty="0" err="1"/>
              <a:t>usando</a:t>
            </a:r>
            <a:r>
              <a:rPr lang="en-GB" sz="2000" dirty="0"/>
              <a:t> la </a:t>
            </a:r>
            <a:r>
              <a:rPr lang="en-GB" sz="2000" dirty="0" err="1"/>
              <a:t>consola</a:t>
            </a:r>
            <a:r>
              <a:rPr lang="en-GB" sz="2000" dirty="0"/>
              <a:t>.</a:t>
            </a:r>
          </a:p>
          <a:p>
            <a:pPr lvl="1">
              <a:spcBef>
                <a:spcPts val="900"/>
              </a:spcBef>
            </a:pPr>
            <a:endParaRPr lang="en-GB" sz="2000" dirty="0"/>
          </a:p>
          <a:p>
            <a:pPr>
              <a:spcBef>
                <a:spcPts val="900"/>
              </a:spcBef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800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1" r="28941" b="8948"/>
          <a:stretch/>
        </p:blipFill>
        <p:spPr bwMode="auto">
          <a:xfrm>
            <a:off x="593812" y="1799005"/>
            <a:ext cx="7956376" cy="325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11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/>
              <a:t>Antes de nada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s-ES" sz="3600" dirty="0"/>
              <a:t>Descargar el servidor HTTP </a:t>
            </a:r>
            <a:r>
              <a:rPr lang="es-ES" sz="3600" dirty="0" err="1"/>
              <a:t>Mongoose</a:t>
            </a:r>
            <a:r>
              <a:rPr lang="es-ES" sz="3600" dirty="0"/>
              <a:t>: </a:t>
            </a:r>
            <a:r>
              <a:rPr lang="es-ES" sz="3600" dirty="0">
                <a:hlinkClick r:id="rId2"/>
              </a:rPr>
              <a:t>https://cesanta.com/binary.html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62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4" r="27045" b="13826"/>
          <a:stretch/>
        </p:blipFill>
        <p:spPr bwMode="auto">
          <a:xfrm>
            <a:off x="365956" y="1759536"/>
            <a:ext cx="8388424" cy="333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92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54096" r="7628" b="4346"/>
          <a:stretch/>
        </p:blipFill>
        <p:spPr bwMode="auto">
          <a:xfrm>
            <a:off x="323528" y="332656"/>
            <a:ext cx="5384961" cy="395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57892" r="6216" b="2232"/>
          <a:stretch/>
        </p:blipFill>
        <p:spPr bwMode="auto">
          <a:xfrm>
            <a:off x="2843808" y="2636912"/>
            <a:ext cx="6215032" cy="378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000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Window.postMessage</a:t>
            </a:r>
            <a:r>
              <a:rPr lang="en-US" b="1" dirty="0"/>
              <a:t>()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800" b="1" dirty="0" err="1">
                <a:solidFill>
                  <a:srgbClr val="C00000"/>
                </a:solidFill>
              </a:rPr>
              <a:t>Tercer</a:t>
            </a:r>
            <a:r>
              <a:rPr lang="en-GB" sz="2800" b="1" dirty="0">
                <a:solidFill>
                  <a:srgbClr val="C00000"/>
                </a:solidFill>
              </a:rPr>
              <a:t> </a:t>
            </a:r>
            <a:r>
              <a:rPr lang="en-GB" sz="2800" b="1" dirty="0" err="1">
                <a:solidFill>
                  <a:srgbClr val="C00000"/>
                </a:solidFill>
              </a:rPr>
              <a:t>ejercicio</a:t>
            </a:r>
            <a:endParaRPr lang="en-GB" sz="2800" b="1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GB" sz="2000" dirty="0" err="1"/>
              <a:t>Implementar</a:t>
            </a:r>
            <a:r>
              <a:rPr lang="en-GB" sz="2000" dirty="0"/>
              <a:t> un </a:t>
            </a:r>
            <a:r>
              <a:rPr lang="en-GB" sz="2000" dirty="0" err="1"/>
              <a:t>sistema</a:t>
            </a:r>
            <a:r>
              <a:rPr lang="en-GB" sz="2000" dirty="0"/>
              <a:t> similar al </a:t>
            </a:r>
            <a:r>
              <a:rPr lang="en-GB" sz="2000" dirty="0" err="1"/>
              <a:t>visto</a:t>
            </a:r>
            <a:r>
              <a:rPr lang="en-GB" sz="20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GB" sz="1700" dirty="0"/>
              <a:t>Un </a:t>
            </a:r>
            <a:r>
              <a:rPr lang="en-GB" sz="1700" dirty="0" err="1"/>
              <a:t>documento</a:t>
            </a:r>
            <a:r>
              <a:rPr lang="en-GB" sz="1700" dirty="0"/>
              <a:t> </a:t>
            </a:r>
            <a:r>
              <a:rPr lang="en-GB" sz="1700" dirty="0" err="1"/>
              <a:t>que</a:t>
            </a:r>
            <a:r>
              <a:rPr lang="en-GB" sz="1700" dirty="0"/>
              <a:t> </a:t>
            </a:r>
            <a:r>
              <a:rPr lang="en-GB" sz="1700" dirty="0" err="1"/>
              <a:t>ofrece</a:t>
            </a:r>
            <a:r>
              <a:rPr lang="en-GB" sz="1700" dirty="0"/>
              <a:t> un </a:t>
            </a:r>
            <a:r>
              <a:rPr lang="en-GB" sz="1700" dirty="0" err="1"/>
              <a:t>elemento</a:t>
            </a:r>
            <a:r>
              <a:rPr lang="en-GB" sz="1700" dirty="0"/>
              <a:t> </a:t>
            </a:r>
            <a:r>
              <a:rPr lang="en-GB" sz="1700" dirty="0" err="1"/>
              <a:t>img</a:t>
            </a:r>
            <a:r>
              <a:rPr lang="en-GB" sz="1700" dirty="0"/>
              <a:t> </a:t>
            </a:r>
            <a:r>
              <a:rPr lang="en-GB" sz="1700" dirty="0" err="1"/>
              <a:t>cuyo</a:t>
            </a:r>
            <a:r>
              <a:rPr lang="en-GB" sz="1700" dirty="0"/>
              <a:t> </a:t>
            </a:r>
            <a:r>
              <a:rPr lang="en-GB" sz="1700" dirty="0" err="1"/>
              <a:t>src</a:t>
            </a:r>
            <a:r>
              <a:rPr lang="en-GB" sz="1700" dirty="0"/>
              <a:t> </a:t>
            </a:r>
            <a:r>
              <a:rPr lang="en-GB" sz="1700" dirty="0" err="1"/>
              <a:t>es</a:t>
            </a:r>
            <a:r>
              <a:rPr lang="en-GB" sz="1700" dirty="0"/>
              <a:t> </a:t>
            </a:r>
            <a:r>
              <a:rPr lang="en-GB" sz="1700" dirty="0" err="1"/>
              <a:t>establecido</a:t>
            </a:r>
            <a:r>
              <a:rPr lang="en-GB" sz="1700" dirty="0"/>
              <a:t> </a:t>
            </a:r>
            <a:r>
              <a:rPr lang="en-GB" sz="1700" dirty="0" err="1"/>
              <a:t>según</a:t>
            </a:r>
            <a:r>
              <a:rPr lang="en-GB" sz="1700" dirty="0"/>
              <a:t> un “</a:t>
            </a:r>
            <a:r>
              <a:rPr lang="en-GB" sz="1700" dirty="0" err="1"/>
              <a:t>servidor</a:t>
            </a:r>
            <a:r>
              <a:rPr lang="en-GB" sz="1700" dirty="0"/>
              <a:t> de banners”.</a:t>
            </a:r>
          </a:p>
          <a:p>
            <a:pPr lvl="1">
              <a:spcBef>
                <a:spcPts val="600"/>
              </a:spcBef>
            </a:pPr>
            <a:r>
              <a:rPr lang="en-GB" sz="1700" dirty="0" err="1"/>
              <a:t>Dicho</a:t>
            </a:r>
            <a:r>
              <a:rPr lang="en-GB" sz="1700" dirty="0"/>
              <a:t> </a:t>
            </a:r>
            <a:r>
              <a:rPr lang="en-GB" sz="1700" dirty="0" err="1"/>
              <a:t>documento</a:t>
            </a:r>
            <a:r>
              <a:rPr lang="en-GB" sz="1700" dirty="0"/>
              <a:t> se </a:t>
            </a:r>
            <a:r>
              <a:rPr lang="en-GB" sz="1700" dirty="0" err="1"/>
              <a:t>comunica</a:t>
            </a:r>
            <a:r>
              <a:rPr lang="en-GB" sz="1700" dirty="0"/>
              <a:t> con el </a:t>
            </a:r>
            <a:r>
              <a:rPr lang="en-GB" sz="1700" dirty="0" err="1"/>
              <a:t>servidor</a:t>
            </a:r>
            <a:r>
              <a:rPr lang="en-GB" sz="1700" dirty="0"/>
              <a:t> de banners </a:t>
            </a:r>
            <a:r>
              <a:rPr lang="en-GB" sz="1700" dirty="0" err="1"/>
              <a:t>usando</a:t>
            </a:r>
            <a:r>
              <a:rPr lang="en-GB" sz="1700" dirty="0"/>
              <a:t> </a:t>
            </a:r>
            <a:r>
              <a:rPr lang="en-GB" sz="1700" dirty="0" err="1"/>
              <a:t>postMessage</a:t>
            </a:r>
            <a:r>
              <a:rPr lang="en-GB" sz="1700" dirty="0"/>
              <a:t>, el </a:t>
            </a:r>
            <a:r>
              <a:rPr lang="en-GB" sz="1700" dirty="0" err="1"/>
              <a:t>código</a:t>
            </a:r>
            <a:r>
              <a:rPr lang="en-GB" sz="1700" dirty="0"/>
              <a:t> del </a:t>
            </a:r>
            <a:r>
              <a:rPr lang="en-GB" sz="1700" dirty="0" err="1"/>
              <a:t>servidor</a:t>
            </a:r>
            <a:r>
              <a:rPr lang="en-GB" sz="1700" dirty="0"/>
              <a:t> de banners se </a:t>
            </a:r>
            <a:r>
              <a:rPr lang="en-GB" sz="1700" dirty="0" err="1"/>
              <a:t>cargará</a:t>
            </a:r>
            <a:r>
              <a:rPr lang="en-GB" sz="1700" dirty="0"/>
              <a:t> en un </a:t>
            </a:r>
            <a:r>
              <a:rPr lang="en-GB" sz="1700" dirty="0" err="1"/>
              <a:t>iframe</a:t>
            </a:r>
            <a:r>
              <a:rPr lang="en-GB" sz="1700" dirty="0"/>
              <a:t> </a:t>
            </a:r>
            <a:r>
              <a:rPr lang="en-GB" sz="1700" dirty="0" err="1"/>
              <a:t>creado</a:t>
            </a:r>
            <a:r>
              <a:rPr lang="en-GB" sz="1700" dirty="0"/>
              <a:t> al </a:t>
            </a:r>
            <a:r>
              <a:rPr lang="en-GB" sz="1700" dirty="0" err="1"/>
              <a:t>vuelo</a:t>
            </a:r>
            <a:r>
              <a:rPr lang="en-GB" sz="17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1700" dirty="0"/>
              <a:t>El </a:t>
            </a:r>
            <a:r>
              <a:rPr lang="en-GB" sz="1700" dirty="0" err="1"/>
              <a:t>documento</a:t>
            </a:r>
            <a:r>
              <a:rPr lang="en-GB" sz="1700" dirty="0"/>
              <a:t> </a:t>
            </a:r>
            <a:r>
              <a:rPr lang="en-GB" sz="1700" dirty="0" err="1"/>
              <a:t>envía</a:t>
            </a:r>
            <a:r>
              <a:rPr lang="en-GB" sz="1700" dirty="0"/>
              <a:t> al </a:t>
            </a:r>
            <a:r>
              <a:rPr lang="en-GB" sz="1700" dirty="0" err="1"/>
              <a:t>servidor</a:t>
            </a:r>
            <a:r>
              <a:rPr lang="en-GB" sz="1700" dirty="0"/>
              <a:t> de banners el timestamp.</a:t>
            </a:r>
          </a:p>
          <a:p>
            <a:pPr lvl="1">
              <a:spcBef>
                <a:spcPts val="600"/>
              </a:spcBef>
            </a:pPr>
            <a:r>
              <a:rPr lang="en-GB" sz="1700" dirty="0"/>
              <a:t>El </a:t>
            </a:r>
            <a:r>
              <a:rPr lang="en-GB" sz="1700" dirty="0" err="1"/>
              <a:t>servidor</a:t>
            </a:r>
            <a:r>
              <a:rPr lang="en-GB" sz="1700" dirty="0"/>
              <a:t> de banners </a:t>
            </a:r>
            <a:r>
              <a:rPr lang="en-GB" sz="1700" dirty="0" err="1"/>
              <a:t>recibe</a:t>
            </a:r>
            <a:r>
              <a:rPr lang="en-GB" sz="1700" dirty="0"/>
              <a:t> </a:t>
            </a:r>
            <a:r>
              <a:rPr lang="en-GB" sz="1700" dirty="0" err="1"/>
              <a:t>dicho</a:t>
            </a:r>
            <a:r>
              <a:rPr lang="en-GB" sz="1700" dirty="0"/>
              <a:t> timestamp, genera a </a:t>
            </a:r>
            <a:r>
              <a:rPr lang="en-GB" sz="1700" dirty="0" err="1"/>
              <a:t>partir</a:t>
            </a:r>
            <a:r>
              <a:rPr lang="en-GB" sz="1700" dirty="0"/>
              <a:t> del </a:t>
            </a:r>
            <a:r>
              <a:rPr lang="en-GB" sz="1700" dirty="0" err="1"/>
              <a:t>mismo</a:t>
            </a:r>
            <a:r>
              <a:rPr lang="en-GB" sz="1700" dirty="0"/>
              <a:t> el </a:t>
            </a:r>
            <a:r>
              <a:rPr lang="en-GB" sz="1700" dirty="0" err="1"/>
              <a:t>anuncio</a:t>
            </a:r>
            <a:r>
              <a:rPr lang="en-GB" sz="1700" dirty="0"/>
              <a:t> a </a:t>
            </a:r>
            <a:r>
              <a:rPr lang="en-GB" sz="1700" dirty="0" err="1"/>
              <a:t>servir</a:t>
            </a:r>
            <a:r>
              <a:rPr lang="en-GB" sz="1700" dirty="0"/>
              <a:t> (</a:t>
            </a:r>
            <a:r>
              <a:rPr lang="en-GB" sz="1700" dirty="0" err="1"/>
              <a:t>una</a:t>
            </a:r>
            <a:r>
              <a:rPr lang="en-GB" sz="1700" dirty="0"/>
              <a:t> URL a </a:t>
            </a:r>
            <a:r>
              <a:rPr lang="en-GB" sz="1700" dirty="0" err="1"/>
              <a:t>una</a:t>
            </a:r>
            <a:r>
              <a:rPr lang="en-GB" sz="1700" dirty="0"/>
              <a:t> </a:t>
            </a:r>
            <a:r>
              <a:rPr lang="en-GB" sz="1700" dirty="0" err="1"/>
              <a:t>imagen</a:t>
            </a:r>
            <a:r>
              <a:rPr lang="en-GB" sz="1700" dirty="0"/>
              <a:t>) y </a:t>
            </a:r>
            <a:r>
              <a:rPr lang="en-GB" sz="1700" dirty="0" err="1"/>
              <a:t>envía</a:t>
            </a:r>
            <a:r>
              <a:rPr lang="en-GB" sz="1700" dirty="0"/>
              <a:t> </a:t>
            </a:r>
            <a:r>
              <a:rPr lang="en-GB" sz="1700" dirty="0" err="1"/>
              <a:t>dicha</a:t>
            </a:r>
            <a:r>
              <a:rPr lang="en-GB" sz="1700" dirty="0"/>
              <a:t> </a:t>
            </a:r>
            <a:r>
              <a:rPr lang="en-GB" sz="1700" dirty="0" err="1"/>
              <a:t>información</a:t>
            </a:r>
            <a:r>
              <a:rPr lang="en-GB" sz="1700" dirty="0"/>
              <a:t> al </a:t>
            </a:r>
            <a:r>
              <a:rPr lang="en-GB" sz="1700" dirty="0" err="1"/>
              <a:t>documento</a:t>
            </a:r>
            <a:r>
              <a:rPr lang="en-GB" sz="1700" dirty="0"/>
              <a:t> </a:t>
            </a:r>
            <a:r>
              <a:rPr lang="en-GB" sz="1700" dirty="0" err="1"/>
              <a:t>cliente</a:t>
            </a:r>
            <a:r>
              <a:rPr lang="en-GB" sz="17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1700" dirty="0"/>
              <a:t>El </a:t>
            </a:r>
            <a:r>
              <a:rPr lang="en-GB" sz="1700" dirty="0" err="1"/>
              <a:t>documento</a:t>
            </a:r>
            <a:r>
              <a:rPr lang="en-GB" sz="1700" dirty="0"/>
              <a:t> </a:t>
            </a:r>
            <a:r>
              <a:rPr lang="en-GB" sz="1700" dirty="0" err="1"/>
              <a:t>cliente</a:t>
            </a:r>
            <a:r>
              <a:rPr lang="en-GB" sz="1700" dirty="0"/>
              <a:t> </a:t>
            </a:r>
            <a:r>
              <a:rPr lang="en-GB" sz="1700" dirty="0" err="1"/>
              <a:t>responde</a:t>
            </a:r>
            <a:r>
              <a:rPr lang="en-GB" sz="1700" dirty="0"/>
              <a:t> al </a:t>
            </a:r>
            <a:r>
              <a:rPr lang="en-GB" sz="1700" dirty="0" err="1"/>
              <a:t>mensaje</a:t>
            </a:r>
            <a:r>
              <a:rPr lang="en-GB" sz="1700" dirty="0"/>
              <a:t> del </a:t>
            </a:r>
            <a:r>
              <a:rPr lang="en-GB" sz="1700" dirty="0" err="1"/>
              <a:t>servidor</a:t>
            </a:r>
            <a:r>
              <a:rPr lang="en-GB" sz="1700" dirty="0"/>
              <a:t> de banners </a:t>
            </a:r>
            <a:r>
              <a:rPr lang="en-GB" sz="1700" dirty="0" err="1"/>
              <a:t>actualizando</a:t>
            </a:r>
            <a:r>
              <a:rPr lang="en-GB" sz="1700" dirty="0"/>
              <a:t> el </a:t>
            </a:r>
            <a:r>
              <a:rPr lang="en-GB" sz="1700" dirty="0" err="1"/>
              <a:t>elemento</a:t>
            </a:r>
            <a:r>
              <a:rPr lang="en-GB" sz="1700" dirty="0"/>
              <a:t> imagen.</a:t>
            </a:r>
          </a:p>
          <a:p>
            <a:pPr lvl="1">
              <a:spcBef>
                <a:spcPts val="600"/>
              </a:spcBef>
            </a:pPr>
            <a:r>
              <a:rPr lang="en-GB" sz="1700" dirty="0" err="1"/>
              <a:t>Algunas</a:t>
            </a:r>
            <a:r>
              <a:rPr lang="en-GB" sz="1700" dirty="0"/>
              <a:t> </a:t>
            </a:r>
            <a:r>
              <a:rPr lang="en-GB" sz="1700" dirty="0" err="1"/>
              <a:t>sugerencias</a:t>
            </a:r>
            <a:r>
              <a:rPr lang="en-GB" sz="1700" dirty="0"/>
              <a:t>:</a:t>
            </a:r>
          </a:p>
          <a:p>
            <a:pPr lvl="2">
              <a:spcBef>
                <a:spcPts val="600"/>
              </a:spcBef>
            </a:pPr>
            <a:r>
              <a:rPr lang="en-GB" sz="1300" dirty="0" err="1"/>
              <a:t>En</a:t>
            </a:r>
            <a:r>
              <a:rPr lang="en-GB" sz="1300" dirty="0"/>
              <a:t> </a:t>
            </a:r>
            <a:r>
              <a:rPr lang="en-GB" sz="1300" dirty="0" err="1"/>
              <a:t>una</a:t>
            </a:r>
            <a:r>
              <a:rPr lang="en-GB" sz="1300" dirty="0"/>
              <a:t> </a:t>
            </a:r>
            <a:r>
              <a:rPr lang="en-GB" sz="1300" dirty="0" err="1"/>
              <a:t>primera</a:t>
            </a:r>
            <a:r>
              <a:rPr lang="en-GB" sz="1300" dirty="0"/>
              <a:t> </a:t>
            </a:r>
            <a:r>
              <a:rPr lang="en-GB" sz="1300" dirty="0" err="1"/>
              <a:t>versión</a:t>
            </a:r>
            <a:r>
              <a:rPr lang="en-GB" sz="1300" dirty="0"/>
              <a:t> </a:t>
            </a:r>
            <a:r>
              <a:rPr lang="en-GB" sz="1300" dirty="0" err="1"/>
              <a:t>cliente</a:t>
            </a:r>
            <a:r>
              <a:rPr lang="en-GB" sz="1300" dirty="0"/>
              <a:t> y </a:t>
            </a:r>
            <a:r>
              <a:rPr lang="en-GB" sz="1300" dirty="0" err="1"/>
              <a:t>servidor</a:t>
            </a:r>
            <a:r>
              <a:rPr lang="en-GB" sz="1300" dirty="0"/>
              <a:t> de banners </a:t>
            </a:r>
            <a:r>
              <a:rPr lang="en-GB" sz="1300" dirty="0" err="1"/>
              <a:t>pueden</a:t>
            </a:r>
            <a:r>
              <a:rPr lang="en-GB" sz="1300" dirty="0"/>
              <a:t> </a:t>
            </a:r>
            <a:r>
              <a:rPr lang="en-GB" sz="1300" dirty="0" err="1"/>
              <a:t>estar</a:t>
            </a:r>
            <a:r>
              <a:rPr lang="en-GB" sz="1300" dirty="0"/>
              <a:t> </a:t>
            </a:r>
            <a:r>
              <a:rPr lang="en-GB" sz="1300" dirty="0" err="1"/>
              <a:t>en</a:t>
            </a:r>
            <a:r>
              <a:rPr lang="en-GB" sz="1300" dirty="0"/>
              <a:t> la </a:t>
            </a:r>
            <a:r>
              <a:rPr lang="en-GB" sz="1300" dirty="0" err="1"/>
              <a:t>misma</a:t>
            </a:r>
            <a:r>
              <a:rPr lang="en-GB" sz="1300" dirty="0"/>
              <a:t> </a:t>
            </a:r>
            <a:r>
              <a:rPr lang="en-GB" sz="1300" dirty="0" err="1"/>
              <a:t>máquina</a:t>
            </a:r>
            <a:r>
              <a:rPr lang="en-GB" sz="1300" dirty="0"/>
              <a:t>.</a:t>
            </a:r>
          </a:p>
          <a:p>
            <a:pPr lvl="2">
              <a:spcBef>
                <a:spcPts val="600"/>
              </a:spcBef>
            </a:pPr>
            <a:r>
              <a:rPr lang="en-GB" sz="1300" dirty="0"/>
              <a:t>Resolver primero </a:t>
            </a:r>
            <a:r>
              <a:rPr lang="en-GB" sz="1300" dirty="0" err="1"/>
              <a:t>los</a:t>
            </a:r>
            <a:r>
              <a:rPr lang="en-GB" sz="1300" dirty="0"/>
              <a:t> </a:t>
            </a:r>
            <a:r>
              <a:rPr lang="en-GB" sz="1300" dirty="0" err="1"/>
              <a:t>problemas</a:t>
            </a:r>
            <a:r>
              <a:rPr lang="en-GB" sz="1300" dirty="0"/>
              <a:t> de </a:t>
            </a:r>
            <a:r>
              <a:rPr lang="en-GB" sz="1300" dirty="0" err="1"/>
              <a:t>comunicación</a:t>
            </a:r>
            <a:r>
              <a:rPr lang="en-GB" sz="1300" dirty="0"/>
              <a:t> y </a:t>
            </a:r>
            <a:r>
              <a:rPr lang="en-GB" sz="1300" dirty="0" err="1"/>
              <a:t>dejar</a:t>
            </a:r>
            <a:r>
              <a:rPr lang="en-GB" sz="1300" dirty="0"/>
              <a:t> para el final la </a:t>
            </a:r>
            <a:r>
              <a:rPr lang="en-GB" sz="1300" dirty="0" err="1"/>
              <a:t>generación</a:t>
            </a:r>
            <a:r>
              <a:rPr lang="en-GB" sz="1300" dirty="0"/>
              <a:t> del iframe </a:t>
            </a:r>
            <a:r>
              <a:rPr lang="en-GB" sz="1300" dirty="0" err="1"/>
              <a:t>mediante</a:t>
            </a:r>
            <a:r>
              <a:rPr lang="en-GB" sz="1300" dirty="0"/>
              <a:t> JavaScript.</a:t>
            </a:r>
          </a:p>
          <a:p>
            <a:pPr lvl="2">
              <a:spcBef>
                <a:spcPts val="600"/>
              </a:spcBef>
            </a:pPr>
            <a:r>
              <a:rPr lang="en-GB" sz="1300" b="1" dirty="0" err="1">
                <a:solidFill>
                  <a:srgbClr val="C00000"/>
                </a:solidFill>
              </a:rPr>
              <a:t>Atención</a:t>
            </a:r>
            <a:r>
              <a:rPr lang="en-GB" sz="1300" b="1" dirty="0">
                <a:solidFill>
                  <a:srgbClr val="C00000"/>
                </a:solidFill>
              </a:rPr>
              <a:t> a </a:t>
            </a:r>
            <a:r>
              <a:rPr lang="en-GB" sz="1300" b="1" dirty="0" err="1">
                <a:solidFill>
                  <a:srgbClr val="C00000"/>
                </a:solidFill>
              </a:rPr>
              <a:t>los</a:t>
            </a:r>
            <a:r>
              <a:rPr lang="en-GB" sz="1300" b="1" dirty="0">
                <a:solidFill>
                  <a:srgbClr val="C00000"/>
                </a:solidFill>
              </a:rPr>
              <a:t> </a:t>
            </a:r>
            <a:r>
              <a:rPr lang="en-GB" sz="1300" b="1" dirty="0" err="1">
                <a:solidFill>
                  <a:srgbClr val="C00000"/>
                </a:solidFill>
              </a:rPr>
              <a:t>adblockers</a:t>
            </a:r>
            <a:r>
              <a:rPr lang="en-GB" sz="1300" b="1" dirty="0">
                <a:solidFill>
                  <a:srgbClr val="C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2766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Channel Messaging API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err="1"/>
              <a:t>Utilizando</a:t>
            </a:r>
            <a:r>
              <a:rPr lang="en-GB" sz="2400" dirty="0"/>
              <a:t> el </a:t>
            </a:r>
            <a:r>
              <a:rPr lang="en-GB" sz="2400" dirty="0" err="1"/>
              <a:t>método</a:t>
            </a:r>
            <a:r>
              <a:rPr lang="en-GB" sz="2400" dirty="0"/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window.postMessage</a:t>
            </a:r>
            <a:r>
              <a:rPr lang="en-GB" sz="2400" dirty="0"/>
              <a:t> </a:t>
            </a:r>
            <a:r>
              <a:rPr lang="en-GB" sz="2400" dirty="0" err="1"/>
              <a:t>conseguimos</a:t>
            </a:r>
            <a:r>
              <a:rPr lang="en-GB" sz="2400" dirty="0"/>
              <a:t> lo </a:t>
            </a:r>
            <a:r>
              <a:rPr lang="en-GB" sz="2400" dirty="0" err="1"/>
              <a:t>siguiente</a:t>
            </a:r>
            <a:r>
              <a:rPr lang="en-GB" sz="2400" dirty="0"/>
              <a:t>:</a:t>
            </a:r>
          </a:p>
          <a:p>
            <a:pPr>
              <a:spcBef>
                <a:spcPts val="600"/>
              </a:spcBef>
            </a:pPr>
            <a:endParaRPr lang="en-GB" sz="2400" dirty="0"/>
          </a:p>
          <a:p>
            <a:pPr>
              <a:spcBef>
                <a:spcPts val="600"/>
              </a:spcBef>
            </a:pPr>
            <a:endParaRPr lang="en-GB" sz="2400" dirty="0"/>
          </a:p>
          <a:p>
            <a:pPr>
              <a:spcBef>
                <a:spcPts val="600"/>
              </a:spcBef>
            </a:pPr>
            <a:endParaRPr lang="en-GB" sz="2400" dirty="0"/>
          </a:p>
          <a:p>
            <a:pPr>
              <a:spcBef>
                <a:spcPts val="600"/>
              </a:spcBef>
            </a:pPr>
            <a:endParaRPr lang="en-GB" sz="2400" dirty="0"/>
          </a:p>
          <a:p>
            <a:pPr>
              <a:spcBef>
                <a:spcPts val="600"/>
              </a:spcBef>
            </a:pPr>
            <a:endParaRPr lang="en-GB" sz="2400" dirty="0"/>
          </a:p>
          <a:p>
            <a:pPr>
              <a:spcBef>
                <a:spcPts val="600"/>
              </a:spcBef>
            </a:pPr>
            <a:endParaRPr lang="en-GB" sz="2400" dirty="0"/>
          </a:p>
          <a:p>
            <a:pPr>
              <a:spcBef>
                <a:spcPts val="600"/>
              </a:spcBef>
            </a:pPr>
            <a:r>
              <a:rPr lang="en-GB" sz="2400" dirty="0"/>
              <a:t>¿</a:t>
            </a:r>
            <a:r>
              <a:rPr lang="en-GB" sz="2400" dirty="0" err="1"/>
              <a:t>Cómo</a:t>
            </a:r>
            <a:r>
              <a:rPr lang="en-GB" sz="2400" dirty="0"/>
              <a:t> </a:t>
            </a:r>
            <a:r>
              <a:rPr lang="en-GB" sz="2400" dirty="0" err="1"/>
              <a:t>podríamos</a:t>
            </a:r>
            <a:r>
              <a:rPr lang="en-GB" sz="2400" dirty="0"/>
              <a:t> </a:t>
            </a:r>
            <a:r>
              <a:rPr lang="en-GB" sz="2400" dirty="0" err="1"/>
              <a:t>hacer</a:t>
            </a:r>
            <a:r>
              <a:rPr lang="en-GB" sz="2400" dirty="0"/>
              <a:t> </a:t>
            </a:r>
            <a:r>
              <a:rPr lang="en-GB" sz="2400" dirty="0" err="1"/>
              <a:t>que</a:t>
            </a:r>
            <a:r>
              <a:rPr lang="en-GB" sz="2400" dirty="0"/>
              <a:t> se </a:t>
            </a:r>
            <a:r>
              <a:rPr lang="en-GB" sz="2400" dirty="0" err="1"/>
              <a:t>comuniquen</a:t>
            </a:r>
            <a:r>
              <a:rPr lang="en-GB" sz="2400" dirty="0"/>
              <a:t> </a:t>
            </a:r>
            <a:r>
              <a:rPr lang="en-GB" sz="2400" b="1" dirty="0"/>
              <a:t>entre </a:t>
            </a:r>
            <a:r>
              <a:rPr lang="en-GB" sz="2400" b="1" dirty="0" err="1"/>
              <a:t>sí</a:t>
            </a:r>
            <a:r>
              <a:rPr lang="en-GB" sz="2400" dirty="0"/>
              <a:t> dos o </a:t>
            </a:r>
            <a:r>
              <a:rPr lang="en-GB" sz="2400" dirty="0" err="1"/>
              <a:t>más</a:t>
            </a:r>
            <a:r>
              <a:rPr lang="en-GB" sz="2400" dirty="0"/>
              <a:t> </a:t>
            </a:r>
            <a:r>
              <a:rPr lang="en-GB" sz="2400" dirty="0" err="1"/>
              <a:t>documentos</a:t>
            </a:r>
            <a:r>
              <a:rPr lang="en-GB" sz="2400" dirty="0"/>
              <a:t> </a:t>
            </a:r>
            <a:r>
              <a:rPr lang="en-GB" sz="2400" dirty="0" err="1"/>
              <a:t>que</a:t>
            </a:r>
            <a:r>
              <a:rPr lang="en-GB" sz="2400" dirty="0"/>
              <a:t> son </a:t>
            </a:r>
            <a:r>
              <a:rPr lang="en-GB" sz="2400" dirty="0" err="1"/>
              <a:t>hijos</a:t>
            </a:r>
            <a:r>
              <a:rPr lang="en-GB" sz="2400" dirty="0"/>
              <a:t> de </a:t>
            </a:r>
            <a:r>
              <a:rPr lang="en-GB" sz="2400" dirty="0" err="1"/>
              <a:t>otro</a:t>
            </a:r>
            <a:r>
              <a:rPr lang="en-GB" sz="2400" dirty="0"/>
              <a:t> </a:t>
            </a:r>
            <a:r>
              <a:rPr lang="en-GB" sz="2400" dirty="0" err="1"/>
              <a:t>documento</a:t>
            </a:r>
            <a:r>
              <a:rPr lang="en-GB" sz="2400" dirty="0"/>
              <a:t>?</a:t>
            </a:r>
          </a:p>
          <a:p>
            <a:pPr>
              <a:spcBef>
                <a:spcPts val="600"/>
              </a:spcBef>
            </a:pPr>
            <a:endParaRPr lang="en-GB" sz="2000" dirty="0"/>
          </a:p>
        </p:txBody>
      </p:sp>
      <p:sp>
        <p:nvSpPr>
          <p:cNvPr id="4" name="3 Rectángulo"/>
          <p:cNvSpPr/>
          <p:nvPr/>
        </p:nvSpPr>
        <p:spPr>
          <a:xfrm>
            <a:off x="2267744" y="2492896"/>
            <a:ext cx="367240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Rectángulo"/>
          <p:cNvSpPr/>
          <p:nvPr/>
        </p:nvSpPr>
        <p:spPr>
          <a:xfrm>
            <a:off x="3923928" y="3123933"/>
            <a:ext cx="1836204" cy="1503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6 Conector recto de flecha"/>
          <p:cNvCxnSpPr/>
          <p:nvPr/>
        </p:nvCxnSpPr>
        <p:spPr>
          <a:xfrm flipH="1" flipV="1">
            <a:off x="3077217" y="3159848"/>
            <a:ext cx="1710190" cy="828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H="1" flipV="1">
            <a:off x="3014210" y="3335676"/>
            <a:ext cx="1710190" cy="8280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65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Channel Messaging API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err="1"/>
              <a:t>Una</a:t>
            </a:r>
            <a:r>
              <a:rPr lang="en-GB" sz="2400" dirty="0"/>
              <a:t> “</a:t>
            </a:r>
            <a:r>
              <a:rPr lang="en-GB" sz="2400" dirty="0" err="1"/>
              <a:t>opción</a:t>
            </a:r>
            <a:r>
              <a:rPr lang="en-GB" sz="2400" dirty="0"/>
              <a:t>” </a:t>
            </a:r>
            <a:r>
              <a:rPr lang="en-GB" sz="2400" dirty="0" err="1"/>
              <a:t>sería</a:t>
            </a:r>
            <a:r>
              <a:rPr lang="en-GB" sz="2400" dirty="0"/>
              <a:t> </a:t>
            </a:r>
            <a:r>
              <a:rPr lang="en-GB" sz="2400" dirty="0" err="1"/>
              <a:t>que</a:t>
            </a:r>
            <a:r>
              <a:rPr lang="en-GB" sz="2400" dirty="0"/>
              <a:t> el </a:t>
            </a:r>
            <a:r>
              <a:rPr lang="en-GB" sz="2400" dirty="0" err="1"/>
              <a:t>documento</a:t>
            </a:r>
            <a:r>
              <a:rPr lang="en-GB" sz="2400" dirty="0"/>
              <a:t> “padre” </a:t>
            </a:r>
            <a:r>
              <a:rPr lang="en-GB" sz="2400" dirty="0" err="1"/>
              <a:t>hiciera</a:t>
            </a:r>
            <a:r>
              <a:rPr lang="en-GB" sz="2400" dirty="0"/>
              <a:t> de “</a:t>
            </a:r>
            <a:r>
              <a:rPr lang="en-GB" sz="2400" dirty="0" err="1"/>
              <a:t>intercambiador</a:t>
            </a:r>
            <a:r>
              <a:rPr lang="en-GB" sz="2400" dirty="0"/>
              <a:t>”; </a:t>
            </a:r>
            <a:r>
              <a:rPr lang="en-GB" sz="2400" dirty="0" err="1"/>
              <a:t>así</a:t>
            </a:r>
            <a:r>
              <a:rPr lang="en-GB" sz="2400" dirty="0"/>
              <a:t>, </a:t>
            </a:r>
            <a:r>
              <a:rPr lang="en-GB" sz="2400" dirty="0" err="1"/>
              <a:t>cada</a:t>
            </a:r>
            <a:r>
              <a:rPr lang="en-GB" sz="2400" dirty="0"/>
              <a:t> </a:t>
            </a:r>
            <a:r>
              <a:rPr lang="en-GB" sz="2400" dirty="0" err="1"/>
              <a:t>documento</a:t>
            </a:r>
            <a:r>
              <a:rPr lang="en-GB" sz="2400" dirty="0"/>
              <a:t> “</a:t>
            </a:r>
            <a:r>
              <a:rPr lang="en-GB" sz="2400" dirty="0" err="1"/>
              <a:t>hijo</a:t>
            </a:r>
            <a:r>
              <a:rPr lang="en-GB" sz="2400" dirty="0"/>
              <a:t>” </a:t>
            </a:r>
            <a:r>
              <a:rPr lang="en-GB" sz="2400" dirty="0" err="1"/>
              <a:t>enviaría</a:t>
            </a:r>
            <a:r>
              <a:rPr lang="en-GB" sz="2400" dirty="0"/>
              <a:t> </a:t>
            </a:r>
            <a:r>
              <a:rPr lang="en-GB" sz="2400" dirty="0" err="1"/>
              <a:t>mensajes</a:t>
            </a:r>
            <a:r>
              <a:rPr lang="en-GB" sz="2400" dirty="0"/>
              <a:t> al padre </a:t>
            </a:r>
            <a:r>
              <a:rPr lang="en-GB" sz="2400" dirty="0" err="1"/>
              <a:t>que</a:t>
            </a:r>
            <a:r>
              <a:rPr lang="en-GB" sz="2400" dirty="0"/>
              <a:t>, a </a:t>
            </a:r>
            <a:r>
              <a:rPr lang="en-GB" sz="2400" dirty="0" err="1"/>
              <a:t>su</a:t>
            </a:r>
            <a:r>
              <a:rPr lang="en-GB" sz="2400" dirty="0"/>
              <a:t> </a:t>
            </a:r>
            <a:r>
              <a:rPr lang="en-GB" sz="2400" dirty="0" err="1"/>
              <a:t>vez</a:t>
            </a:r>
            <a:r>
              <a:rPr lang="en-GB" sz="2400" dirty="0"/>
              <a:t>, los re-</a:t>
            </a:r>
            <a:r>
              <a:rPr lang="en-GB" sz="2400" dirty="0" err="1"/>
              <a:t>enviaría</a:t>
            </a:r>
            <a:r>
              <a:rPr lang="en-GB" sz="2400" dirty="0"/>
              <a:t> al </a:t>
            </a:r>
            <a:r>
              <a:rPr lang="en-GB" sz="2400" dirty="0" err="1"/>
              <a:t>otro</a:t>
            </a:r>
            <a:r>
              <a:rPr lang="en-GB" sz="2400" dirty="0"/>
              <a:t> </a:t>
            </a:r>
            <a:r>
              <a:rPr lang="en-GB" sz="2400" dirty="0" err="1"/>
              <a:t>hijo</a:t>
            </a:r>
            <a:r>
              <a:rPr lang="en-GB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GB" sz="2400" dirty="0" err="1"/>
              <a:t>Esta</a:t>
            </a:r>
            <a:r>
              <a:rPr lang="en-GB" sz="2400" dirty="0"/>
              <a:t> “</a:t>
            </a:r>
            <a:r>
              <a:rPr lang="en-GB" sz="2400" dirty="0" err="1"/>
              <a:t>solución</a:t>
            </a:r>
            <a:r>
              <a:rPr lang="en-GB" sz="2400" dirty="0"/>
              <a:t>” no </a:t>
            </a:r>
            <a:r>
              <a:rPr lang="en-GB" sz="2400" dirty="0" err="1"/>
              <a:t>es</a:t>
            </a:r>
            <a:r>
              <a:rPr lang="en-GB" sz="2400" dirty="0"/>
              <a:t> </a:t>
            </a:r>
            <a:r>
              <a:rPr lang="en-GB" sz="2400" dirty="0" err="1"/>
              <a:t>especialmente</a:t>
            </a:r>
            <a:r>
              <a:rPr lang="en-GB" sz="2400" dirty="0"/>
              <a:t> </a:t>
            </a:r>
            <a:r>
              <a:rPr lang="en-GB" sz="2400" dirty="0" err="1"/>
              <a:t>satisfactoria</a:t>
            </a:r>
            <a:r>
              <a:rPr lang="en-GB" sz="2400" dirty="0"/>
              <a:t> y </a:t>
            </a:r>
            <a:r>
              <a:rPr lang="en-GB" sz="2400" dirty="0" err="1"/>
              <a:t>resulta</a:t>
            </a:r>
            <a:r>
              <a:rPr lang="en-GB" sz="2400" dirty="0"/>
              <a:t> </a:t>
            </a:r>
            <a:r>
              <a:rPr lang="en-GB" sz="2400" dirty="0" err="1"/>
              <a:t>más</a:t>
            </a:r>
            <a:r>
              <a:rPr lang="en-GB" sz="2400" dirty="0"/>
              <a:t> y </a:t>
            </a:r>
            <a:r>
              <a:rPr lang="en-GB" sz="2400" dirty="0" err="1"/>
              <a:t>más</a:t>
            </a:r>
            <a:r>
              <a:rPr lang="en-GB" sz="2400" dirty="0"/>
              <a:t> </a:t>
            </a:r>
            <a:r>
              <a:rPr lang="en-GB" sz="2400" dirty="0" err="1"/>
              <a:t>problemática</a:t>
            </a:r>
            <a:r>
              <a:rPr lang="en-GB" sz="2400" dirty="0"/>
              <a:t> a </a:t>
            </a:r>
            <a:r>
              <a:rPr lang="en-GB" sz="2400" dirty="0" err="1"/>
              <a:t>medida</a:t>
            </a:r>
            <a:r>
              <a:rPr lang="en-GB" sz="2400" dirty="0"/>
              <a:t> </a:t>
            </a:r>
            <a:r>
              <a:rPr lang="en-GB" sz="2400" dirty="0" err="1"/>
              <a:t>que</a:t>
            </a:r>
            <a:r>
              <a:rPr lang="en-GB" sz="2400" dirty="0"/>
              <a:t> </a:t>
            </a:r>
            <a:r>
              <a:rPr lang="en-GB" sz="2400" dirty="0" err="1"/>
              <a:t>aumenta</a:t>
            </a:r>
            <a:r>
              <a:rPr lang="en-GB" sz="2400" dirty="0"/>
              <a:t> el </a:t>
            </a:r>
            <a:r>
              <a:rPr lang="en-GB" sz="2400" dirty="0" err="1"/>
              <a:t>número</a:t>
            </a:r>
            <a:r>
              <a:rPr lang="en-GB" sz="2400" dirty="0"/>
              <a:t> de “</a:t>
            </a:r>
            <a:r>
              <a:rPr lang="en-GB" sz="2400" dirty="0" err="1"/>
              <a:t>hijos</a:t>
            </a:r>
            <a:r>
              <a:rPr lang="en-GB" sz="2400" dirty="0"/>
              <a:t>”.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2798885" y="3933056"/>
            <a:ext cx="3672408" cy="2376264"/>
            <a:chOff x="2267744" y="2492896"/>
            <a:chExt cx="3672408" cy="2376264"/>
          </a:xfrm>
        </p:grpSpPr>
        <p:sp>
          <p:nvSpPr>
            <p:cNvPr id="4" name="3 Rectángulo"/>
            <p:cNvSpPr/>
            <p:nvPr/>
          </p:nvSpPr>
          <p:spPr>
            <a:xfrm>
              <a:off x="2267744" y="2492896"/>
              <a:ext cx="3672408" cy="237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429145" y="3766757"/>
              <a:ext cx="1152128" cy="864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4715399" y="3766757"/>
              <a:ext cx="1152128" cy="864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6 Conector recto de flecha"/>
            <p:cNvCxnSpPr/>
            <p:nvPr/>
          </p:nvCxnSpPr>
          <p:spPr>
            <a:xfrm flipH="1" flipV="1">
              <a:off x="4103948" y="3221048"/>
              <a:ext cx="1323148" cy="6522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 de flecha"/>
            <p:cNvCxnSpPr/>
            <p:nvPr/>
          </p:nvCxnSpPr>
          <p:spPr>
            <a:xfrm flipH="1" flipV="1">
              <a:off x="4103948" y="3429000"/>
              <a:ext cx="1260140" cy="6201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 flipV="1">
              <a:off x="2627784" y="3248735"/>
              <a:ext cx="1323148" cy="65226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 flipV="1">
              <a:off x="2627784" y="3456687"/>
              <a:ext cx="1260140" cy="620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768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Channel Messaging API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/>
              <a:t>En </a:t>
            </a:r>
            <a:r>
              <a:rPr lang="en-GB" sz="2000" dirty="0" err="1"/>
              <a:t>realidad</a:t>
            </a:r>
            <a:r>
              <a:rPr lang="en-GB" sz="2000" dirty="0"/>
              <a:t> lo </a:t>
            </a:r>
            <a:r>
              <a:rPr lang="en-GB" sz="2000" dirty="0" err="1"/>
              <a:t>que</a:t>
            </a:r>
            <a:r>
              <a:rPr lang="en-GB" sz="2000" dirty="0"/>
              <a:t> </a:t>
            </a:r>
            <a:r>
              <a:rPr lang="en-GB" sz="2000" dirty="0" err="1"/>
              <a:t>queremos</a:t>
            </a:r>
            <a:r>
              <a:rPr lang="en-GB" sz="2000" dirty="0"/>
              <a:t> </a:t>
            </a:r>
            <a:r>
              <a:rPr lang="en-GB" sz="2000" dirty="0" err="1"/>
              <a:t>es</a:t>
            </a:r>
            <a:r>
              <a:rPr lang="en-GB" sz="2000" dirty="0"/>
              <a:t> </a:t>
            </a:r>
            <a:r>
              <a:rPr lang="en-GB" sz="2000" dirty="0" err="1"/>
              <a:t>que</a:t>
            </a:r>
            <a:r>
              <a:rPr lang="en-GB" sz="2000" dirty="0"/>
              <a:t> los </a:t>
            </a:r>
            <a:r>
              <a:rPr lang="en-GB" sz="2000" dirty="0" err="1"/>
              <a:t>distintos</a:t>
            </a:r>
            <a:r>
              <a:rPr lang="en-GB" sz="2000" dirty="0"/>
              <a:t> “</a:t>
            </a:r>
            <a:r>
              <a:rPr lang="en-GB" sz="2000" dirty="0" err="1"/>
              <a:t>hijos</a:t>
            </a:r>
            <a:r>
              <a:rPr lang="en-GB" sz="2000" dirty="0"/>
              <a:t>” </a:t>
            </a:r>
            <a:r>
              <a:rPr lang="en-GB" sz="2000" dirty="0" err="1"/>
              <a:t>dentro</a:t>
            </a:r>
            <a:r>
              <a:rPr lang="en-GB" sz="2000" dirty="0"/>
              <a:t> de un </a:t>
            </a:r>
            <a:r>
              <a:rPr lang="en-GB" sz="2000" dirty="0" err="1"/>
              <a:t>documento</a:t>
            </a:r>
            <a:r>
              <a:rPr lang="en-GB" sz="2000" dirty="0"/>
              <a:t> </a:t>
            </a:r>
            <a:r>
              <a:rPr lang="en-GB" sz="2000" dirty="0" err="1"/>
              <a:t>contenedor</a:t>
            </a:r>
            <a:r>
              <a:rPr lang="en-GB" sz="2000" dirty="0"/>
              <a:t> </a:t>
            </a:r>
            <a:r>
              <a:rPr lang="en-GB" sz="2000" dirty="0" err="1"/>
              <a:t>puedan</a:t>
            </a:r>
            <a:r>
              <a:rPr lang="en-GB" sz="2000" dirty="0"/>
              <a:t> </a:t>
            </a:r>
            <a:r>
              <a:rPr lang="en-GB" sz="2000" dirty="0" err="1"/>
              <a:t>comunicarse</a:t>
            </a:r>
            <a:r>
              <a:rPr lang="en-GB" sz="2000" dirty="0"/>
              <a:t> entre </a:t>
            </a:r>
            <a:r>
              <a:rPr lang="en-GB" sz="2000" dirty="0" err="1"/>
              <a:t>sí</a:t>
            </a:r>
            <a:r>
              <a:rPr lang="en-GB" sz="2000" dirty="0"/>
              <a:t> </a:t>
            </a:r>
            <a:r>
              <a:rPr lang="en-GB" sz="2000" dirty="0" err="1"/>
              <a:t>directamente</a:t>
            </a:r>
            <a:r>
              <a:rPr lang="en-GB" sz="2000" dirty="0"/>
              <a:t> sin </a:t>
            </a:r>
            <a:r>
              <a:rPr lang="en-GB" sz="2000" dirty="0" err="1"/>
              <a:t>necesidad</a:t>
            </a:r>
            <a:r>
              <a:rPr lang="en-GB" sz="2000" dirty="0"/>
              <a:t> de </a:t>
            </a:r>
            <a:r>
              <a:rPr lang="en-GB" sz="2000" dirty="0" err="1"/>
              <a:t>involucrar</a:t>
            </a:r>
            <a:r>
              <a:rPr lang="en-GB" sz="2000" dirty="0"/>
              <a:t> al </a:t>
            </a:r>
            <a:r>
              <a:rPr lang="en-GB" sz="2000" dirty="0" err="1"/>
              <a:t>documento</a:t>
            </a:r>
            <a:r>
              <a:rPr lang="en-GB" sz="2000" dirty="0"/>
              <a:t> “padre”.</a:t>
            </a:r>
          </a:p>
          <a:p>
            <a:pPr>
              <a:spcBef>
                <a:spcPts val="600"/>
              </a:spcBef>
            </a:pPr>
            <a:r>
              <a:rPr lang="en-GB" sz="2000" dirty="0" err="1"/>
              <a:t>Ahí</a:t>
            </a:r>
            <a:r>
              <a:rPr lang="en-GB" sz="2000" dirty="0"/>
              <a:t> </a:t>
            </a:r>
            <a:r>
              <a:rPr lang="en-GB" sz="2000" dirty="0" err="1"/>
              <a:t>es</a:t>
            </a:r>
            <a:r>
              <a:rPr lang="en-GB" sz="2000" dirty="0"/>
              <a:t> </a:t>
            </a:r>
            <a:r>
              <a:rPr lang="en-GB" sz="2000" dirty="0" err="1"/>
              <a:t>donde</a:t>
            </a:r>
            <a:r>
              <a:rPr lang="en-GB" sz="2000" dirty="0"/>
              <a:t> </a:t>
            </a:r>
            <a:r>
              <a:rPr lang="en-GB" sz="2000" dirty="0" err="1"/>
              <a:t>entra</a:t>
            </a:r>
            <a:r>
              <a:rPr lang="en-GB" sz="2000" dirty="0"/>
              <a:t> en </a:t>
            </a:r>
            <a:r>
              <a:rPr lang="en-GB" sz="2000" dirty="0" err="1"/>
              <a:t>juego</a:t>
            </a:r>
            <a:r>
              <a:rPr lang="en-GB" sz="2000" dirty="0"/>
              <a:t> el API Channel Messaging:</a:t>
            </a:r>
          </a:p>
          <a:p>
            <a:pPr lvl="1">
              <a:spcBef>
                <a:spcPts val="600"/>
              </a:spcBef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https://developer.mozilla.org/en-US/docs/Web/API/</a:t>
            </a:r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Channel_Messaging_API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https://developer.mozilla.org/en-US/docs/Web/API/</a:t>
            </a:r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Channel_Messaging_API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Using_channel_messaging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GB" sz="1800" dirty="0"/>
          </a:p>
        </p:txBody>
      </p:sp>
      <p:grpSp>
        <p:nvGrpSpPr>
          <p:cNvPr id="6" name="5 Grupo"/>
          <p:cNvGrpSpPr/>
          <p:nvPr/>
        </p:nvGrpSpPr>
        <p:grpSpPr>
          <a:xfrm>
            <a:off x="2735796" y="4329100"/>
            <a:ext cx="3672408" cy="2376264"/>
            <a:chOff x="4788024" y="3959041"/>
            <a:chExt cx="3672408" cy="2376264"/>
          </a:xfrm>
        </p:grpSpPr>
        <p:sp>
          <p:nvSpPr>
            <p:cNvPr id="17" name="16 Rectángulo"/>
            <p:cNvSpPr/>
            <p:nvPr/>
          </p:nvSpPr>
          <p:spPr>
            <a:xfrm>
              <a:off x="4788024" y="3959041"/>
              <a:ext cx="3672408" cy="237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4949425" y="5232902"/>
              <a:ext cx="1152128" cy="864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7235679" y="5232902"/>
              <a:ext cx="1152128" cy="864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25 Conector recto de flecha"/>
            <p:cNvCxnSpPr/>
            <p:nvPr/>
          </p:nvCxnSpPr>
          <p:spPr>
            <a:xfrm>
              <a:off x="5719802" y="5517232"/>
              <a:ext cx="19563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/>
            <p:nvPr/>
          </p:nvCxnSpPr>
          <p:spPr>
            <a:xfrm>
              <a:off x="5724128" y="5669632"/>
              <a:ext cx="19563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989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Channel Messaging API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El </a:t>
            </a:r>
            <a:r>
              <a:rPr lang="en-GB" sz="2400" dirty="0" err="1"/>
              <a:t>movimiento</a:t>
            </a:r>
            <a:r>
              <a:rPr lang="en-GB" sz="2400" dirty="0"/>
              <a:t> se </a:t>
            </a:r>
            <a:r>
              <a:rPr lang="en-GB" sz="2400" dirty="0" err="1"/>
              <a:t>demuestra</a:t>
            </a:r>
            <a:r>
              <a:rPr lang="en-GB" sz="2400" dirty="0"/>
              <a:t> </a:t>
            </a:r>
            <a:r>
              <a:rPr lang="en-GB" sz="2400" dirty="0" err="1"/>
              <a:t>andando</a:t>
            </a:r>
            <a:r>
              <a:rPr lang="en-GB" sz="2400" dirty="0"/>
              <a:t> </a:t>
            </a:r>
            <a:r>
              <a:rPr lang="en-GB" sz="2400" dirty="0" err="1"/>
              <a:t>así</a:t>
            </a:r>
            <a:r>
              <a:rPr lang="en-GB" sz="2400" dirty="0"/>
              <a:t> </a:t>
            </a:r>
            <a:r>
              <a:rPr lang="en-GB" sz="2400" dirty="0" err="1"/>
              <a:t>que</a:t>
            </a:r>
            <a:r>
              <a:rPr lang="en-GB" sz="2400" dirty="0"/>
              <a:t> se </a:t>
            </a:r>
            <a:r>
              <a:rPr lang="en-GB" sz="2400" dirty="0" err="1"/>
              <a:t>han</a:t>
            </a:r>
            <a:r>
              <a:rPr lang="en-GB" sz="2400" dirty="0"/>
              <a:t> </a:t>
            </a:r>
            <a:r>
              <a:rPr lang="en-GB" sz="2400" dirty="0" err="1"/>
              <a:t>elaborado</a:t>
            </a:r>
            <a:r>
              <a:rPr lang="en-GB" sz="2400" dirty="0"/>
              <a:t> dos </a:t>
            </a:r>
            <a:r>
              <a:rPr lang="en-GB" sz="2400" dirty="0" err="1"/>
              <a:t>ejemplos</a:t>
            </a:r>
            <a:r>
              <a:rPr lang="en-GB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En el primer </a:t>
            </a:r>
            <a:r>
              <a:rPr lang="en-GB" sz="2400" dirty="0" err="1"/>
              <a:t>caso</a:t>
            </a:r>
            <a:r>
              <a:rPr lang="en-GB" sz="2400" dirty="0"/>
              <a:t> se </a:t>
            </a:r>
            <a:r>
              <a:rPr lang="en-GB" sz="2400" dirty="0" err="1"/>
              <a:t>crea</a:t>
            </a:r>
            <a:r>
              <a:rPr lang="en-GB" sz="2400" dirty="0"/>
              <a:t> un canal entre un </a:t>
            </a:r>
            <a:r>
              <a:rPr lang="en-GB" sz="2400" dirty="0" err="1"/>
              <a:t>documento</a:t>
            </a:r>
            <a:r>
              <a:rPr lang="en-GB" sz="2400" dirty="0"/>
              <a:t> “padre” y un </a:t>
            </a:r>
            <a:r>
              <a:rPr lang="en-GB" sz="2400" dirty="0" err="1"/>
              <a:t>iframe</a:t>
            </a:r>
            <a:r>
              <a:rPr lang="en-GB" sz="2400" dirty="0"/>
              <a:t> (“</a:t>
            </a:r>
            <a:r>
              <a:rPr lang="en-GB" sz="2400" dirty="0" err="1"/>
              <a:t>hijo</a:t>
            </a:r>
            <a:r>
              <a:rPr lang="en-GB" sz="2400" dirty="0"/>
              <a:t>”).</a:t>
            </a:r>
          </a:p>
          <a:p>
            <a:pPr>
              <a:spcBef>
                <a:spcPts val="600"/>
              </a:spcBef>
            </a:pPr>
            <a:r>
              <a:rPr lang="en-GB" sz="2400" dirty="0" err="1"/>
              <a:t>Ese</a:t>
            </a:r>
            <a:r>
              <a:rPr lang="en-GB" sz="2400" dirty="0"/>
              <a:t> </a:t>
            </a:r>
            <a:r>
              <a:rPr lang="en-GB" sz="2400" dirty="0" err="1"/>
              <a:t>caso</a:t>
            </a:r>
            <a:r>
              <a:rPr lang="en-GB" sz="2400" dirty="0"/>
              <a:t> </a:t>
            </a:r>
            <a:r>
              <a:rPr lang="en-GB" sz="2400" dirty="0" err="1"/>
              <a:t>podría</a:t>
            </a:r>
            <a:r>
              <a:rPr lang="en-GB" sz="2400" dirty="0"/>
              <a:t> </a:t>
            </a:r>
            <a:r>
              <a:rPr lang="en-GB" sz="2400" dirty="0" err="1"/>
              <a:t>implementarse</a:t>
            </a:r>
            <a:r>
              <a:rPr lang="en-GB" sz="2400" dirty="0"/>
              <a:t> </a:t>
            </a:r>
            <a:r>
              <a:rPr lang="en-GB" sz="2400" dirty="0" err="1"/>
              <a:t>obviamente</a:t>
            </a:r>
            <a:r>
              <a:rPr lang="en-GB" sz="2400" dirty="0"/>
              <a:t> </a:t>
            </a:r>
            <a:r>
              <a:rPr lang="en-GB" sz="2400" dirty="0" err="1"/>
              <a:t>usando</a:t>
            </a:r>
            <a:r>
              <a:rPr lang="en-GB" sz="2400" dirty="0"/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window.postMessage</a:t>
            </a:r>
            <a:r>
              <a:rPr lang="en-GB" sz="2400" dirty="0"/>
              <a:t> </a:t>
            </a:r>
            <a:r>
              <a:rPr lang="en-GB" sz="2400" dirty="0" err="1"/>
              <a:t>pero</a:t>
            </a:r>
            <a:r>
              <a:rPr lang="en-GB" sz="2400" dirty="0"/>
              <a:t> </a:t>
            </a:r>
            <a:r>
              <a:rPr lang="en-GB" sz="2400" dirty="0" err="1"/>
              <a:t>nos</a:t>
            </a:r>
            <a:r>
              <a:rPr lang="en-GB" sz="2400" dirty="0"/>
              <a:t> </a:t>
            </a:r>
            <a:r>
              <a:rPr lang="en-GB" sz="2400" dirty="0" err="1"/>
              <a:t>permitirá</a:t>
            </a:r>
            <a:r>
              <a:rPr lang="en-GB" sz="2400" dirty="0"/>
              <a:t> </a:t>
            </a:r>
            <a:r>
              <a:rPr lang="en-GB" sz="2400" dirty="0" err="1"/>
              <a:t>apreciar</a:t>
            </a:r>
            <a:r>
              <a:rPr lang="en-GB" sz="2400" dirty="0"/>
              <a:t> </a:t>
            </a:r>
            <a:r>
              <a:rPr lang="en-GB" sz="2400" dirty="0" err="1"/>
              <a:t>algunas</a:t>
            </a:r>
            <a:r>
              <a:rPr lang="en-GB" sz="2400" dirty="0"/>
              <a:t> </a:t>
            </a:r>
            <a:r>
              <a:rPr lang="en-GB" sz="2400" dirty="0" err="1"/>
              <a:t>cuestiones</a:t>
            </a:r>
            <a:r>
              <a:rPr lang="en-GB" sz="2400" dirty="0"/>
              <a:t> </a:t>
            </a:r>
            <a:r>
              <a:rPr lang="en-GB" sz="2400" dirty="0" err="1"/>
              <a:t>importantes</a:t>
            </a:r>
            <a:r>
              <a:rPr lang="en-GB" sz="2400" dirty="0"/>
              <a:t> de channel messaging antes de </a:t>
            </a:r>
            <a:r>
              <a:rPr lang="en-GB" sz="2400" dirty="0" err="1"/>
              <a:t>pasar</a:t>
            </a:r>
            <a:r>
              <a:rPr lang="en-GB" sz="2400" dirty="0"/>
              <a:t> al </a:t>
            </a:r>
            <a:r>
              <a:rPr lang="en-GB" sz="2400" dirty="0" err="1"/>
              <a:t>segundo</a:t>
            </a:r>
            <a:r>
              <a:rPr lang="en-GB" sz="2400" dirty="0"/>
              <a:t> </a:t>
            </a:r>
            <a:r>
              <a:rPr lang="en-GB" sz="2400" dirty="0" err="1"/>
              <a:t>ejemplo</a:t>
            </a:r>
            <a:r>
              <a:rPr lang="en-GB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En </a:t>
            </a:r>
            <a:r>
              <a:rPr lang="en-GB" sz="2400" dirty="0" err="1"/>
              <a:t>ese</a:t>
            </a:r>
            <a:r>
              <a:rPr lang="en-GB" sz="2400" dirty="0"/>
              <a:t> </a:t>
            </a:r>
            <a:r>
              <a:rPr lang="en-GB" sz="2400" dirty="0" err="1"/>
              <a:t>segundo</a:t>
            </a:r>
            <a:r>
              <a:rPr lang="en-GB" sz="2400" dirty="0"/>
              <a:t> </a:t>
            </a:r>
            <a:r>
              <a:rPr lang="en-GB" sz="2400" dirty="0" err="1"/>
              <a:t>ejemplo</a:t>
            </a:r>
            <a:r>
              <a:rPr lang="en-GB" sz="2400" dirty="0"/>
              <a:t> </a:t>
            </a:r>
            <a:r>
              <a:rPr lang="en-GB" sz="2400" dirty="0" err="1"/>
              <a:t>utilizamos</a:t>
            </a:r>
            <a:r>
              <a:rPr lang="en-GB" sz="2400" dirty="0"/>
              <a:t> channel messaging para </a:t>
            </a:r>
            <a:r>
              <a:rPr lang="en-GB" sz="2400" dirty="0" err="1"/>
              <a:t>comunicar</a:t>
            </a:r>
            <a:r>
              <a:rPr lang="en-GB" sz="2400" dirty="0"/>
              <a:t> dos </a:t>
            </a:r>
            <a:r>
              <a:rPr lang="en-GB" sz="2400" dirty="0" err="1"/>
              <a:t>iframes</a:t>
            </a:r>
            <a:r>
              <a:rPr lang="en-GB" sz="2400" dirty="0"/>
              <a:t> de dos </a:t>
            </a:r>
            <a:r>
              <a:rPr lang="en-GB" sz="2400" dirty="0" err="1"/>
              <a:t>dominios</a:t>
            </a:r>
            <a:r>
              <a:rPr lang="en-GB" sz="2400" dirty="0"/>
              <a:t> </a:t>
            </a:r>
            <a:r>
              <a:rPr lang="en-GB" sz="2400" dirty="0" err="1"/>
              <a:t>diferentes</a:t>
            </a:r>
            <a:r>
              <a:rPr lang="en-GB" sz="2400" dirty="0"/>
              <a:t> y, </a:t>
            </a:r>
            <a:r>
              <a:rPr lang="en-GB" sz="2400" dirty="0" err="1"/>
              <a:t>posteriormente</a:t>
            </a:r>
            <a:r>
              <a:rPr lang="en-GB" sz="2400" dirty="0"/>
              <a:t>,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window.postMessage</a:t>
            </a:r>
            <a:r>
              <a:rPr lang="en-GB" sz="2400" dirty="0"/>
              <a:t> para </a:t>
            </a:r>
            <a:r>
              <a:rPr lang="en-GB" sz="2400" dirty="0" err="1"/>
              <a:t>que</a:t>
            </a:r>
            <a:r>
              <a:rPr lang="en-GB" sz="2400" dirty="0"/>
              <a:t> el </a:t>
            </a:r>
            <a:r>
              <a:rPr lang="en-GB" sz="2400" dirty="0" err="1"/>
              <a:t>documento</a:t>
            </a:r>
            <a:r>
              <a:rPr lang="en-GB" sz="2400" dirty="0"/>
              <a:t> </a:t>
            </a:r>
            <a:r>
              <a:rPr lang="en-GB" sz="2400" dirty="0" err="1"/>
              <a:t>contenedor</a:t>
            </a:r>
            <a:r>
              <a:rPr lang="en-GB" sz="2400" dirty="0"/>
              <a:t> </a:t>
            </a:r>
            <a:r>
              <a:rPr lang="en-GB" sz="2400" dirty="0" err="1"/>
              <a:t>envíe</a:t>
            </a:r>
            <a:r>
              <a:rPr lang="en-GB" sz="2400" dirty="0"/>
              <a:t> a </a:t>
            </a:r>
            <a:r>
              <a:rPr lang="en-GB" sz="2400" dirty="0" err="1"/>
              <a:t>todos</a:t>
            </a:r>
            <a:r>
              <a:rPr lang="en-GB" sz="2400" dirty="0"/>
              <a:t> los </a:t>
            </a:r>
            <a:r>
              <a:rPr lang="en-GB" sz="2400" dirty="0" err="1"/>
              <a:t>iframes</a:t>
            </a:r>
            <a:r>
              <a:rPr lang="en-GB" sz="2400" dirty="0"/>
              <a:t> un </a:t>
            </a:r>
            <a:r>
              <a:rPr lang="en-GB" sz="2400" dirty="0" err="1"/>
              <a:t>mensaje</a:t>
            </a:r>
            <a:r>
              <a:rPr lang="en-GB" sz="2400" dirty="0"/>
              <a:t> para </a:t>
            </a:r>
            <a:r>
              <a:rPr lang="en-GB" sz="2400" dirty="0" err="1"/>
              <a:t>que</a:t>
            </a:r>
            <a:r>
              <a:rPr lang="en-GB" sz="2400" dirty="0"/>
              <a:t> </a:t>
            </a:r>
            <a:r>
              <a:rPr lang="en-GB" sz="2400" dirty="0" err="1"/>
              <a:t>cierren</a:t>
            </a:r>
            <a:r>
              <a:rPr lang="en-GB" sz="2400" dirty="0"/>
              <a:t> el canal.</a:t>
            </a:r>
          </a:p>
        </p:txBody>
      </p:sp>
    </p:spTree>
    <p:extLst>
      <p:ext uri="{BB962C8B-B14F-4D97-AF65-F5344CB8AC3E}">
        <p14:creationId xmlns:p14="http://schemas.microsoft.com/office/powerpoint/2010/main" val="4177645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Channel Messaging API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err="1"/>
              <a:t>Cargad</a:t>
            </a:r>
            <a:r>
              <a:rPr lang="en-GB" sz="2000" dirty="0"/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channelmessaging_1.html</a:t>
            </a:r>
            <a:r>
              <a:rPr lang="en-GB" sz="2000" dirty="0"/>
              <a:t> en un </a:t>
            </a:r>
            <a:r>
              <a:rPr lang="en-GB" sz="2000" dirty="0" err="1"/>
              <a:t>navegador</a:t>
            </a:r>
            <a:r>
              <a:rPr lang="en-GB" sz="2000" dirty="0"/>
              <a:t> (</a:t>
            </a:r>
            <a:r>
              <a:rPr lang="en-GB" sz="2000" dirty="0" err="1"/>
              <a:t>usad</a:t>
            </a:r>
            <a:r>
              <a:rPr lang="en-GB" sz="2000" dirty="0"/>
              <a:t> Mongoose) y </a:t>
            </a:r>
            <a:r>
              <a:rPr lang="en-GB" sz="2000" dirty="0" err="1"/>
              <a:t>abrid</a:t>
            </a:r>
            <a:r>
              <a:rPr lang="en-GB" sz="2000" dirty="0"/>
              <a:t> </a:t>
            </a:r>
            <a:r>
              <a:rPr lang="en-GB" sz="2000" dirty="0" err="1"/>
              <a:t>también</a:t>
            </a:r>
            <a:r>
              <a:rPr lang="en-GB" sz="2000" dirty="0"/>
              <a:t> </a:t>
            </a:r>
            <a:r>
              <a:rPr lang="en-GB" sz="2000" dirty="0" err="1"/>
              <a:t>su</a:t>
            </a:r>
            <a:r>
              <a:rPr lang="en-GB" sz="2000" dirty="0"/>
              <a:t> </a:t>
            </a:r>
            <a:r>
              <a:rPr lang="en-GB" sz="2000" dirty="0" err="1"/>
              <a:t>código</a:t>
            </a:r>
            <a:r>
              <a:rPr lang="en-GB" sz="2000" dirty="0"/>
              <a:t> </a:t>
            </a:r>
            <a:r>
              <a:rPr lang="en-GB" sz="2000" dirty="0" err="1"/>
              <a:t>fuente</a:t>
            </a:r>
            <a:r>
              <a:rPr lang="en-GB" sz="2000" dirty="0"/>
              <a:t>.</a:t>
            </a:r>
          </a:p>
          <a:p>
            <a:pPr>
              <a:spcBef>
                <a:spcPts val="600"/>
              </a:spcBef>
            </a:pPr>
            <a:r>
              <a:rPr lang="en-GB" sz="2000" dirty="0" err="1"/>
              <a:t>Abrid</a:t>
            </a:r>
            <a:r>
              <a:rPr lang="en-GB" sz="2000" dirty="0"/>
              <a:t> el </a:t>
            </a:r>
            <a:r>
              <a:rPr lang="en-GB" sz="2000" dirty="0" err="1"/>
              <a:t>código</a:t>
            </a:r>
            <a:r>
              <a:rPr lang="en-GB" sz="2000" dirty="0"/>
              <a:t> </a:t>
            </a:r>
            <a:r>
              <a:rPr lang="en-GB" sz="2000" dirty="0" err="1"/>
              <a:t>fuente</a:t>
            </a:r>
            <a:r>
              <a:rPr lang="en-GB" sz="2000" dirty="0"/>
              <a:t> de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http://danigayo.info/HTML5/channel/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channelmessaging_1_hijo.html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000" dirty="0"/>
              <a:t>En </a:t>
            </a:r>
            <a:r>
              <a:rPr lang="en-GB" sz="2000" dirty="0" err="1"/>
              <a:t>este</a:t>
            </a:r>
            <a:r>
              <a:rPr lang="en-GB" sz="2000" dirty="0"/>
              <a:t> </a:t>
            </a:r>
            <a:r>
              <a:rPr lang="en-GB" sz="2000" dirty="0" err="1"/>
              <a:t>ejemplo</a:t>
            </a:r>
            <a:r>
              <a:rPr lang="en-GB" sz="2000" dirty="0"/>
              <a:t> se </a:t>
            </a:r>
            <a:r>
              <a:rPr lang="en-GB" sz="2000" dirty="0" err="1"/>
              <a:t>hace</a:t>
            </a:r>
            <a:r>
              <a:rPr lang="en-GB" sz="2000" dirty="0"/>
              <a:t> lo </a:t>
            </a:r>
            <a:r>
              <a:rPr lang="en-GB" sz="2000" dirty="0" err="1"/>
              <a:t>siguiente</a:t>
            </a:r>
            <a:r>
              <a:rPr lang="en-GB" sz="20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GB" sz="1800" dirty="0" err="1"/>
              <a:t>Utilizar</a:t>
            </a:r>
            <a:r>
              <a:rPr lang="en-GB" sz="1800" dirty="0"/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window.postMessage</a:t>
            </a:r>
            <a:r>
              <a:rPr lang="en-GB" sz="1800" dirty="0"/>
              <a:t> para </a:t>
            </a:r>
            <a:r>
              <a:rPr lang="en-GB" sz="1800" dirty="0" err="1"/>
              <a:t>informar</a:t>
            </a:r>
            <a:r>
              <a:rPr lang="en-GB" sz="1800" dirty="0"/>
              <a:t> al </a:t>
            </a:r>
            <a:r>
              <a:rPr lang="en-GB" sz="1800" dirty="0" err="1"/>
              <a:t>documento</a:t>
            </a:r>
            <a:r>
              <a:rPr lang="en-GB" sz="1800" dirty="0"/>
              <a:t> </a:t>
            </a:r>
            <a:r>
              <a:rPr lang="en-GB" sz="1800" dirty="0" err="1"/>
              <a:t>destinatario</a:t>
            </a:r>
            <a:r>
              <a:rPr lang="en-GB" sz="1800" dirty="0"/>
              <a:t> del </a:t>
            </a:r>
            <a:r>
              <a:rPr lang="en-GB" sz="1800" dirty="0" err="1"/>
              <a:t>puerto</a:t>
            </a:r>
            <a:r>
              <a:rPr lang="en-GB" sz="1800" dirty="0"/>
              <a:t> del canal </a:t>
            </a:r>
            <a:r>
              <a:rPr lang="en-GB" sz="1800" dirty="0" err="1"/>
              <a:t>que</a:t>
            </a:r>
            <a:r>
              <a:rPr lang="en-GB" sz="1800" dirty="0"/>
              <a:t> </a:t>
            </a:r>
            <a:r>
              <a:rPr lang="en-GB" sz="1800" dirty="0" err="1"/>
              <a:t>debe</a:t>
            </a:r>
            <a:r>
              <a:rPr lang="en-GB" sz="1800" dirty="0"/>
              <a:t> </a:t>
            </a:r>
            <a:r>
              <a:rPr lang="en-GB" sz="1800" dirty="0" err="1"/>
              <a:t>usar</a:t>
            </a:r>
            <a:r>
              <a:rPr lang="en-GB" sz="18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1800" dirty="0" err="1"/>
              <a:t>Enviar</a:t>
            </a:r>
            <a:r>
              <a:rPr lang="en-GB" sz="1800" dirty="0"/>
              <a:t> </a:t>
            </a:r>
            <a:r>
              <a:rPr lang="en-GB" sz="1800" dirty="0" err="1"/>
              <a:t>desde</a:t>
            </a:r>
            <a:r>
              <a:rPr lang="en-GB" sz="1800" dirty="0"/>
              <a:t> </a:t>
            </a:r>
            <a:r>
              <a:rPr lang="en-GB" sz="1800" dirty="0" err="1"/>
              <a:t>origen</a:t>
            </a:r>
            <a:r>
              <a:rPr lang="en-GB" sz="1800" dirty="0"/>
              <a:t> a </a:t>
            </a:r>
            <a:r>
              <a:rPr lang="en-GB" sz="1800" dirty="0" err="1"/>
              <a:t>destino</a:t>
            </a:r>
            <a:r>
              <a:rPr lang="en-GB" sz="1800" dirty="0"/>
              <a:t> </a:t>
            </a:r>
            <a:r>
              <a:rPr lang="en-GB" sz="1800" dirty="0" err="1"/>
              <a:t>números</a:t>
            </a:r>
            <a:r>
              <a:rPr lang="en-GB" sz="18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1800" dirty="0" err="1"/>
              <a:t>Destino</a:t>
            </a:r>
            <a:r>
              <a:rPr lang="en-GB" sz="1800" dirty="0"/>
              <a:t> </a:t>
            </a:r>
            <a:r>
              <a:rPr lang="en-GB" sz="1800" dirty="0" err="1"/>
              <a:t>envía</a:t>
            </a:r>
            <a:r>
              <a:rPr lang="en-GB" sz="1800" dirty="0"/>
              <a:t> a </a:t>
            </a:r>
            <a:r>
              <a:rPr lang="en-GB" sz="1800" dirty="0" err="1"/>
              <a:t>origen</a:t>
            </a:r>
            <a:r>
              <a:rPr lang="en-GB" sz="1800" dirty="0"/>
              <a:t> el </a:t>
            </a:r>
            <a:r>
              <a:rPr lang="en-GB" sz="1800" dirty="0" err="1"/>
              <a:t>número</a:t>
            </a:r>
            <a:r>
              <a:rPr lang="en-GB" sz="1800" dirty="0"/>
              <a:t> </a:t>
            </a:r>
            <a:r>
              <a:rPr lang="en-GB" sz="1800" dirty="0" err="1"/>
              <a:t>recibido</a:t>
            </a:r>
            <a:r>
              <a:rPr lang="en-GB" sz="1800" dirty="0"/>
              <a:t> </a:t>
            </a:r>
            <a:r>
              <a:rPr lang="en-GB" sz="1800" dirty="0" err="1"/>
              <a:t>multiplicado</a:t>
            </a:r>
            <a:r>
              <a:rPr lang="en-GB" sz="1800" dirty="0"/>
              <a:t> </a:t>
            </a:r>
            <a:r>
              <a:rPr lang="en-GB" sz="1800" dirty="0" err="1"/>
              <a:t>por</a:t>
            </a:r>
            <a:r>
              <a:rPr lang="en-GB" sz="1800" dirty="0"/>
              <a:t> 2 e </a:t>
            </a:r>
            <a:r>
              <a:rPr lang="en-GB" sz="1800" dirty="0" err="1"/>
              <a:t>incrementado</a:t>
            </a:r>
            <a:r>
              <a:rPr lang="en-GB" sz="1800" dirty="0"/>
              <a:t> en </a:t>
            </a:r>
            <a:r>
              <a:rPr lang="en-GB" sz="1800" dirty="0" err="1"/>
              <a:t>una</a:t>
            </a:r>
            <a:r>
              <a:rPr lang="en-GB" sz="1800" dirty="0"/>
              <a:t> </a:t>
            </a:r>
            <a:r>
              <a:rPr lang="en-GB" sz="1800" dirty="0" err="1"/>
              <a:t>unidad</a:t>
            </a:r>
            <a:r>
              <a:rPr lang="en-GB" sz="18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El </a:t>
            </a:r>
            <a:r>
              <a:rPr lang="en-GB" sz="1800" dirty="0" err="1"/>
              <a:t>documento</a:t>
            </a:r>
            <a:r>
              <a:rPr lang="en-GB" sz="1800" dirty="0"/>
              <a:t> </a:t>
            </a:r>
            <a:r>
              <a:rPr lang="en-GB" sz="1800" dirty="0" err="1"/>
              <a:t>origen</a:t>
            </a:r>
            <a:r>
              <a:rPr lang="en-GB" sz="1800" dirty="0"/>
              <a:t> (padre del </a:t>
            </a:r>
            <a:r>
              <a:rPr lang="en-GB" sz="1800" dirty="0" err="1"/>
              <a:t>documento</a:t>
            </a:r>
            <a:r>
              <a:rPr lang="en-GB" sz="1800" dirty="0"/>
              <a:t> </a:t>
            </a:r>
            <a:r>
              <a:rPr lang="en-GB" sz="1800" dirty="0" err="1"/>
              <a:t>destino</a:t>
            </a:r>
            <a:r>
              <a:rPr lang="en-GB" sz="1800" dirty="0"/>
              <a:t>) </a:t>
            </a:r>
            <a:r>
              <a:rPr lang="en-GB" sz="1800" dirty="0" err="1"/>
              <a:t>cierra</a:t>
            </a:r>
            <a:r>
              <a:rPr lang="en-GB" sz="1800" dirty="0"/>
              <a:t> el canal con lo </a:t>
            </a:r>
            <a:r>
              <a:rPr lang="en-GB" sz="1800" dirty="0" err="1"/>
              <a:t>cual</a:t>
            </a:r>
            <a:r>
              <a:rPr lang="en-GB" sz="1800" dirty="0"/>
              <a:t> </a:t>
            </a:r>
            <a:r>
              <a:rPr lang="en-GB" sz="1800" dirty="0" err="1"/>
              <a:t>cesa</a:t>
            </a:r>
            <a:r>
              <a:rPr lang="en-GB" sz="1800" dirty="0"/>
              <a:t> la </a:t>
            </a:r>
            <a:r>
              <a:rPr lang="en-GB" sz="1800" dirty="0" err="1"/>
              <a:t>comunicación</a:t>
            </a:r>
            <a:r>
              <a:rPr lang="en-GB" sz="18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El </a:t>
            </a:r>
            <a:r>
              <a:rPr lang="en-GB" sz="1800" dirty="0" err="1"/>
              <a:t>método</a:t>
            </a:r>
            <a:r>
              <a:rPr lang="en-GB" sz="1800" dirty="0"/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MessagePort.postMessage</a:t>
            </a:r>
            <a:r>
              <a:rPr lang="en-GB" sz="1800" dirty="0"/>
              <a:t> </a:t>
            </a:r>
            <a:r>
              <a:rPr lang="en-GB" sz="1800" dirty="0" err="1"/>
              <a:t>puede</a:t>
            </a:r>
            <a:r>
              <a:rPr lang="en-GB" sz="1800" dirty="0"/>
              <a:t> </a:t>
            </a:r>
            <a:r>
              <a:rPr lang="en-GB" sz="1800" dirty="0" err="1"/>
              <a:t>usarse</a:t>
            </a:r>
            <a:r>
              <a:rPr lang="en-GB" sz="1800" dirty="0"/>
              <a:t> con un canal </a:t>
            </a:r>
            <a:r>
              <a:rPr lang="en-GB" sz="1800" dirty="0" err="1"/>
              <a:t>cerrado</a:t>
            </a:r>
            <a:r>
              <a:rPr lang="en-GB" sz="1800" dirty="0"/>
              <a:t> </a:t>
            </a:r>
            <a:r>
              <a:rPr lang="en-GB" sz="1800" dirty="0" err="1"/>
              <a:t>pero</a:t>
            </a:r>
            <a:r>
              <a:rPr lang="en-GB" sz="1800" dirty="0"/>
              <a:t>, </a:t>
            </a:r>
            <a:r>
              <a:rPr lang="en-GB" sz="1800" dirty="0" err="1"/>
              <a:t>obviamente</a:t>
            </a:r>
            <a:r>
              <a:rPr lang="en-GB" sz="1800" dirty="0"/>
              <a:t>, no </a:t>
            </a:r>
            <a:r>
              <a:rPr lang="en-GB" sz="1800" dirty="0" err="1"/>
              <a:t>sirve</a:t>
            </a:r>
            <a:r>
              <a:rPr lang="en-GB" sz="1800" dirty="0"/>
              <a:t> para nada.</a:t>
            </a:r>
          </a:p>
        </p:txBody>
      </p:sp>
    </p:spTree>
    <p:extLst>
      <p:ext uri="{BB962C8B-B14F-4D97-AF65-F5344CB8AC3E}">
        <p14:creationId xmlns:p14="http://schemas.microsoft.com/office/powerpoint/2010/main" val="3675733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Channel Messaging API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1600" dirty="0" err="1"/>
              <a:t>Cargad</a:t>
            </a:r>
            <a:r>
              <a:rPr lang="en-GB" sz="1600" dirty="0"/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channelmessaging_2.html</a:t>
            </a:r>
            <a:r>
              <a:rPr lang="en-GB" sz="1600" dirty="0"/>
              <a:t> en un </a:t>
            </a:r>
            <a:r>
              <a:rPr lang="en-GB" sz="1600" dirty="0" err="1"/>
              <a:t>navegador</a:t>
            </a:r>
            <a:r>
              <a:rPr lang="en-GB" sz="1600" dirty="0"/>
              <a:t> (</a:t>
            </a:r>
            <a:r>
              <a:rPr lang="en-GB" sz="1600" dirty="0" err="1"/>
              <a:t>usad</a:t>
            </a:r>
            <a:r>
              <a:rPr lang="en-GB" sz="1600" dirty="0"/>
              <a:t> Mongoose) y </a:t>
            </a:r>
            <a:r>
              <a:rPr lang="en-GB" sz="1600" dirty="0" err="1"/>
              <a:t>abrid</a:t>
            </a:r>
            <a:r>
              <a:rPr lang="en-GB" sz="1600" dirty="0"/>
              <a:t> </a:t>
            </a:r>
            <a:r>
              <a:rPr lang="en-GB" sz="1600" dirty="0" err="1"/>
              <a:t>también</a:t>
            </a:r>
            <a:r>
              <a:rPr lang="en-GB" sz="1600" dirty="0"/>
              <a:t> </a:t>
            </a:r>
            <a:r>
              <a:rPr lang="en-GB" sz="1600" dirty="0" err="1"/>
              <a:t>su</a:t>
            </a:r>
            <a:r>
              <a:rPr lang="en-GB" sz="1600" dirty="0"/>
              <a:t> </a:t>
            </a:r>
            <a:r>
              <a:rPr lang="en-GB" sz="1600" dirty="0" err="1"/>
              <a:t>código</a:t>
            </a:r>
            <a:r>
              <a:rPr lang="en-GB" sz="1600" dirty="0"/>
              <a:t> </a:t>
            </a:r>
            <a:r>
              <a:rPr lang="en-GB" sz="1600" dirty="0" err="1"/>
              <a:t>fuente</a:t>
            </a:r>
            <a:r>
              <a:rPr lang="en-GB" sz="1600" dirty="0"/>
              <a:t>. </a:t>
            </a:r>
          </a:p>
          <a:p>
            <a:pPr lvl="1">
              <a:spcBef>
                <a:spcPts val="400"/>
              </a:spcBef>
            </a:pPr>
            <a:r>
              <a:rPr lang="en-GB" sz="1200" dirty="0"/>
              <a:t>Se </a:t>
            </a:r>
            <a:r>
              <a:rPr lang="en-GB" sz="1200" dirty="0" err="1"/>
              <a:t>trata</a:t>
            </a:r>
            <a:r>
              <a:rPr lang="en-GB" sz="1200" dirty="0"/>
              <a:t> de un </a:t>
            </a:r>
            <a:r>
              <a:rPr lang="en-GB" sz="1200" dirty="0" err="1"/>
              <a:t>documento</a:t>
            </a:r>
            <a:r>
              <a:rPr lang="en-GB" sz="1200" dirty="0"/>
              <a:t> </a:t>
            </a:r>
            <a:r>
              <a:rPr lang="en-GB" sz="1200" dirty="0" err="1"/>
              <a:t>que</a:t>
            </a:r>
            <a:r>
              <a:rPr lang="en-GB" sz="1200" dirty="0"/>
              <a:t> </a:t>
            </a:r>
            <a:r>
              <a:rPr lang="en-GB" sz="1200" dirty="0" err="1"/>
              <a:t>contiene</a:t>
            </a:r>
            <a:r>
              <a:rPr lang="en-GB" sz="1200" dirty="0"/>
              <a:t> los dos </a:t>
            </a:r>
            <a:r>
              <a:rPr lang="en-GB" sz="1200" dirty="0" err="1"/>
              <a:t>iframes</a:t>
            </a:r>
            <a:r>
              <a:rPr lang="en-GB" sz="1200" dirty="0"/>
              <a:t> y no </a:t>
            </a:r>
            <a:r>
              <a:rPr lang="en-GB" sz="1200" dirty="0" err="1"/>
              <a:t>participa</a:t>
            </a:r>
            <a:r>
              <a:rPr lang="en-GB" sz="1200" dirty="0"/>
              <a:t> para nada en el canal de </a:t>
            </a:r>
            <a:r>
              <a:rPr lang="en-GB" sz="1200" dirty="0" err="1"/>
              <a:t>comunicación</a:t>
            </a:r>
            <a:r>
              <a:rPr lang="en-GB" sz="12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GB" sz="1200" dirty="0" err="1"/>
              <a:t>Utiliza</a:t>
            </a:r>
            <a:r>
              <a:rPr lang="en-GB" sz="1200" dirty="0"/>
              <a:t> </a:t>
            </a:r>
            <a:r>
              <a:rPr lang="en-GB" sz="1200" dirty="0" err="1"/>
              <a:t>window.postMessage</a:t>
            </a:r>
            <a:r>
              <a:rPr lang="en-GB" sz="1200" dirty="0"/>
              <a:t> para </a:t>
            </a:r>
            <a:r>
              <a:rPr lang="en-GB" sz="1200" dirty="0" err="1"/>
              <a:t>poder</a:t>
            </a:r>
            <a:r>
              <a:rPr lang="en-GB" sz="1200" dirty="0"/>
              <a:t> </a:t>
            </a:r>
            <a:r>
              <a:rPr lang="en-GB" sz="1200" dirty="0" err="1"/>
              <a:t>cerrar</a:t>
            </a:r>
            <a:r>
              <a:rPr lang="en-GB" sz="1200" dirty="0"/>
              <a:t> el canal </a:t>
            </a:r>
            <a:r>
              <a:rPr lang="en-GB" sz="1200" dirty="0" err="1"/>
              <a:t>enviando</a:t>
            </a:r>
            <a:r>
              <a:rPr lang="en-GB" sz="1200" dirty="0"/>
              <a:t> un </a:t>
            </a:r>
            <a:r>
              <a:rPr lang="en-GB" sz="1200" dirty="0" err="1"/>
              <a:t>mensaje</a:t>
            </a:r>
            <a:r>
              <a:rPr lang="en-GB" sz="1200" dirty="0"/>
              <a:t> (no a </a:t>
            </a:r>
            <a:r>
              <a:rPr lang="en-GB" sz="1200" dirty="0" err="1"/>
              <a:t>través</a:t>
            </a:r>
            <a:r>
              <a:rPr lang="en-GB" sz="1200" dirty="0"/>
              <a:t> del canal) a </a:t>
            </a:r>
            <a:r>
              <a:rPr lang="en-GB" sz="1200" dirty="0" err="1"/>
              <a:t>todos</a:t>
            </a:r>
            <a:r>
              <a:rPr lang="en-GB" sz="1200" dirty="0"/>
              <a:t> los </a:t>
            </a:r>
            <a:r>
              <a:rPr lang="en-GB" sz="1200" dirty="0" err="1"/>
              <a:t>iframes</a:t>
            </a:r>
            <a:r>
              <a:rPr lang="en-GB" sz="1200" dirty="0"/>
              <a:t>.</a:t>
            </a:r>
          </a:p>
          <a:p>
            <a:pPr>
              <a:spcBef>
                <a:spcPts val="400"/>
              </a:spcBef>
            </a:pPr>
            <a:r>
              <a:rPr lang="en-GB" sz="1600" dirty="0" err="1"/>
              <a:t>Abrid</a:t>
            </a:r>
            <a:r>
              <a:rPr lang="en-GB" sz="1600" dirty="0"/>
              <a:t> el </a:t>
            </a:r>
            <a:r>
              <a:rPr lang="en-GB" sz="1600" dirty="0" err="1"/>
              <a:t>código</a:t>
            </a:r>
            <a:r>
              <a:rPr lang="en-GB" sz="1600" dirty="0"/>
              <a:t> </a:t>
            </a:r>
            <a:r>
              <a:rPr lang="en-GB" sz="1600" dirty="0" err="1"/>
              <a:t>fuente</a:t>
            </a:r>
            <a:r>
              <a:rPr lang="en-GB" sz="1600" dirty="0"/>
              <a:t> de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channelmessaging_2_hijo</a:t>
            </a:r>
            <a:r>
              <a:rPr lang="en-GB" sz="1400" dirty="0"/>
              <a:t> y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http://danigayo.info/HTML5/channel/</a:t>
            </a:r>
            <a:b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channelmessaging_2_hijo_2.html</a:t>
            </a:r>
          </a:p>
          <a:p>
            <a:pPr>
              <a:spcBef>
                <a:spcPts val="400"/>
              </a:spcBef>
            </a:pPr>
            <a:r>
              <a:rPr lang="en-GB" sz="1600" dirty="0"/>
              <a:t>En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ejemplo</a:t>
            </a:r>
            <a:r>
              <a:rPr lang="en-GB" sz="1600" dirty="0"/>
              <a:t> se </a:t>
            </a:r>
            <a:r>
              <a:rPr lang="en-GB" sz="1600" dirty="0" err="1"/>
              <a:t>hace</a:t>
            </a:r>
            <a:r>
              <a:rPr lang="en-GB" sz="1600" dirty="0"/>
              <a:t> lo </a:t>
            </a:r>
            <a:r>
              <a:rPr lang="en-GB" sz="1600" dirty="0" err="1"/>
              <a:t>siguiente</a:t>
            </a:r>
            <a:r>
              <a:rPr lang="en-GB" sz="1600" dirty="0"/>
              <a:t>:</a:t>
            </a:r>
          </a:p>
          <a:p>
            <a:pPr lvl="1">
              <a:spcBef>
                <a:spcPts val="400"/>
              </a:spcBef>
            </a:pPr>
            <a:r>
              <a:rPr lang="en-GB" sz="1400" dirty="0"/>
              <a:t>Dos </a:t>
            </a:r>
            <a:r>
              <a:rPr lang="en-GB" sz="1400" dirty="0" err="1"/>
              <a:t>documentos</a:t>
            </a:r>
            <a:r>
              <a:rPr lang="en-GB" sz="1400" dirty="0"/>
              <a:t> de dos </a:t>
            </a:r>
            <a:r>
              <a:rPr lang="en-GB" sz="1400" dirty="0" err="1"/>
              <a:t>dominios</a:t>
            </a:r>
            <a:r>
              <a:rPr lang="en-GB" sz="1400" dirty="0"/>
              <a:t> </a:t>
            </a:r>
            <a:r>
              <a:rPr lang="en-GB" sz="1400" dirty="0" err="1"/>
              <a:t>diferentes</a:t>
            </a:r>
            <a:r>
              <a:rPr lang="en-GB" sz="1400" dirty="0"/>
              <a:t> se </a:t>
            </a:r>
            <a:r>
              <a:rPr lang="en-GB" sz="1400" dirty="0" err="1"/>
              <a:t>cargan</a:t>
            </a:r>
            <a:r>
              <a:rPr lang="en-GB" sz="1400" dirty="0"/>
              <a:t> </a:t>
            </a:r>
            <a:r>
              <a:rPr lang="en-GB" sz="1400" dirty="0" err="1"/>
              <a:t>como</a:t>
            </a:r>
            <a:r>
              <a:rPr lang="en-GB" sz="1400" dirty="0"/>
              <a:t> </a:t>
            </a:r>
            <a:r>
              <a:rPr lang="en-GB" sz="1400" dirty="0" err="1"/>
              <a:t>iframes</a:t>
            </a:r>
            <a:r>
              <a:rPr lang="en-GB" sz="1400" dirty="0"/>
              <a:t> en un </a:t>
            </a:r>
            <a:r>
              <a:rPr lang="en-GB" sz="1400" dirty="0" err="1"/>
              <a:t>tercer</a:t>
            </a:r>
            <a:r>
              <a:rPr lang="en-GB" sz="1400" dirty="0"/>
              <a:t> </a:t>
            </a:r>
            <a:r>
              <a:rPr lang="en-GB" sz="1400" dirty="0" err="1"/>
              <a:t>documento</a:t>
            </a:r>
            <a:r>
              <a:rPr lang="en-GB" sz="1400" dirty="0"/>
              <a:t> (el padre).</a:t>
            </a:r>
          </a:p>
          <a:p>
            <a:pPr lvl="1">
              <a:spcBef>
                <a:spcPts val="400"/>
              </a:spcBef>
            </a:pPr>
            <a:r>
              <a:rPr lang="en-GB" sz="1400" dirty="0"/>
              <a:t>Uno de los </a:t>
            </a:r>
            <a:r>
              <a:rPr lang="en-GB" sz="1400" dirty="0" err="1"/>
              <a:t>hijos</a:t>
            </a:r>
            <a:r>
              <a:rPr lang="en-GB" sz="1400" dirty="0"/>
              <a:t> (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channelmessaging_2_hijo</a:t>
            </a:r>
            <a:r>
              <a:rPr lang="en-GB" sz="1400" dirty="0"/>
              <a:t>) </a:t>
            </a:r>
            <a:r>
              <a:rPr lang="en-GB" sz="1400" dirty="0" err="1"/>
              <a:t>es</a:t>
            </a:r>
            <a:r>
              <a:rPr lang="en-GB" sz="1400" dirty="0"/>
              <a:t> el </a:t>
            </a:r>
            <a:r>
              <a:rPr lang="en-GB" sz="1400" dirty="0" err="1"/>
              <a:t>que</a:t>
            </a:r>
            <a:r>
              <a:rPr lang="en-GB" sz="1400" dirty="0"/>
              <a:t> </a:t>
            </a:r>
            <a:r>
              <a:rPr lang="en-GB" sz="1400" dirty="0" err="1"/>
              <a:t>crea</a:t>
            </a:r>
            <a:r>
              <a:rPr lang="en-GB" sz="1400" dirty="0"/>
              <a:t> el canal para </a:t>
            </a:r>
            <a:r>
              <a:rPr lang="en-GB" sz="1400" dirty="0" err="1"/>
              <a:t>comunicarse</a:t>
            </a:r>
            <a:r>
              <a:rPr lang="en-GB" sz="1400" dirty="0"/>
              <a:t> con el </a:t>
            </a:r>
            <a:r>
              <a:rPr lang="en-GB" sz="1400" dirty="0" err="1"/>
              <a:t>otro</a:t>
            </a:r>
            <a:r>
              <a:rPr lang="en-GB" sz="1400" dirty="0"/>
              <a:t> </a:t>
            </a:r>
            <a:r>
              <a:rPr lang="en-GB" sz="1400" dirty="0" err="1"/>
              <a:t>iframe</a:t>
            </a:r>
            <a:r>
              <a:rPr lang="en-GB" sz="1400" dirty="0"/>
              <a:t> (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channelmessaging_2_hijo_2</a:t>
            </a:r>
            <a:r>
              <a:rPr lang="en-GB" sz="1400" dirty="0"/>
              <a:t>).</a:t>
            </a:r>
          </a:p>
          <a:p>
            <a:pPr lvl="1">
              <a:spcBef>
                <a:spcPts val="400"/>
              </a:spcBef>
            </a:pPr>
            <a:r>
              <a:rPr lang="en-GB" sz="1400" dirty="0"/>
              <a:t>El </a:t>
            </a:r>
            <a:r>
              <a:rPr lang="en-GB" sz="1400" dirty="0" err="1"/>
              <a:t>iframe</a:t>
            </a:r>
            <a:r>
              <a:rPr lang="en-GB" sz="1400" dirty="0"/>
              <a:t> </a:t>
            </a:r>
            <a:r>
              <a:rPr lang="en-GB" sz="1400" dirty="0" err="1"/>
              <a:t>que</a:t>
            </a:r>
            <a:r>
              <a:rPr lang="en-GB" sz="1400" dirty="0"/>
              <a:t> </a:t>
            </a:r>
            <a:r>
              <a:rPr lang="en-GB" sz="1400" dirty="0" err="1"/>
              <a:t>inicia</a:t>
            </a:r>
            <a:r>
              <a:rPr lang="en-GB" sz="1400" dirty="0"/>
              <a:t> el canal </a:t>
            </a:r>
            <a:r>
              <a:rPr lang="en-GB" sz="1400" dirty="0" err="1"/>
              <a:t>envía</a:t>
            </a:r>
            <a:r>
              <a:rPr lang="en-GB" sz="1400" dirty="0"/>
              <a:t> </a:t>
            </a:r>
            <a:r>
              <a:rPr lang="en-GB" sz="1400" dirty="0" err="1"/>
              <a:t>números</a:t>
            </a:r>
            <a:r>
              <a:rPr lang="en-GB" sz="1400" dirty="0"/>
              <a:t> al </a:t>
            </a:r>
            <a:r>
              <a:rPr lang="en-GB" sz="1400" dirty="0" err="1"/>
              <a:t>otro</a:t>
            </a:r>
            <a:r>
              <a:rPr lang="en-GB" sz="1400" dirty="0"/>
              <a:t> </a:t>
            </a:r>
            <a:r>
              <a:rPr lang="en-GB" sz="1400" dirty="0" err="1"/>
              <a:t>iframe</a:t>
            </a:r>
            <a:r>
              <a:rPr lang="en-GB" sz="14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GB" sz="1400" dirty="0"/>
              <a:t>El </a:t>
            </a:r>
            <a:r>
              <a:rPr lang="en-GB" sz="1400" dirty="0" err="1"/>
              <a:t>segundo</a:t>
            </a:r>
            <a:r>
              <a:rPr lang="en-GB" sz="1400" dirty="0"/>
              <a:t> </a:t>
            </a:r>
            <a:r>
              <a:rPr lang="en-GB" sz="1400" dirty="0" err="1"/>
              <a:t>iframe</a:t>
            </a:r>
            <a:r>
              <a:rPr lang="en-GB" sz="1400" dirty="0"/>
              <a:t> </a:t>
            </a:r>
            <a:r>
              <a:rPr lang="en-GB" sz="1400" dirty="0" err="1"/>
              <a:t>envía</a:t>
            </a:r>
            <a:r>
              <a:rPr lang="en-GB" sz="1400" dirty="0"/>
              <a:t> de </a:t>
            </a:r>
            <a:r>
              <a:rPr lang="en-GB" sz="1400" dirty="0" err="1"/>
              <a:t>vuelta</a:t>
            </a:r>
            <a:r>
              <a:rPr lang="en-GB" sz="1400" dirty="0"/>
              <a:t> </a:t>
            </a:r>
            <a:r>
              <a:rPr lang="en-GB" sz="1400" dirty="0" err="1"/>
              <a:t>número</a:t>
            </a:r>
            <a:r>
              <a:rPr lang="en-GB" sz="1400" dirty="0"/>
              <a:t> </a:t>
            </a:r>
            <a:r>
              <a:rPr lang="en-GB" sz="1400" dirty="0" err="1"/>
              <a:t>recibido</a:t>
            </a:r>
            <a:r>
              <a:rPr lang="en-GB" sz="1400" dirty="0"/>
              <a:t> </a:t>
            </a:r>
            <a:r>
              <a:rPr lang="en-GB" sz="1400" dirty="0" err="1"/>
              <a:t>multiplicado</a:t>
            </a:r>
            <a:r>
              <a:rPr lang="en-GB" sz="1400" dirty="0"/>
              <a:t> </a:t>
            </a:r>
            <a:r>
              <a:rPr lang="en-GB" sz="1400" dirty="0" err="1"/>
              <a:t>por</a:t>
            </a:r>
            <a:r>
              <a:rPr lang="en-GB" sz="1400" dirty="0"/>
              <a:t> 2 e </a:t>
            </a:r>
            <a:r>
              <a:rPr lang="en-GB" sz="1400" dirty="0" err="1"/>
              <a:t>incrementado</a:t>
            </a:r>
            <a:r>
              <a:rPr lang="en-GB" sz="1400" dirty="0"/>
              <a:t> en </a:t>
            </a:r>
            <a:r>
              <a:rPr lang="en-GB" sz="1400" dirty="0" err="1"/>
              <a:t>una</a:t>
            </a:r>
            <a:r>
              <a:rPr lang="en-GB" sz="1400" dirty="0"/>
              <a:t> </a:t>
            </a:r>
            <a:r>
              <a:rPr lang="en-GB" sz="1400" dirty="0" err="1"/>
              <a:t>unidad</a:t>
            </a:r>
            <a:r>
              <a:rPr lang="en-GB" sz="14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GB" sz="1400" dirty="0"/>
              <a:t>El padre de ambos </a:t>
            </a:r>
            <a:r>
              <a:rPr lang="en-GB" sz="1400" dirty="0" err="1"/>
              <a:t>iframes</a:t>
            </a:r>
            <a:r>
              <a:rPr lang="en-GB" sz="1400" dirty="0"/>
              <a:t> </a:t>
            </a:r>
            <a:r>
              <a:rPr lang="en-GB" sz="1400" dirty="0" err="1"/>
              <a:t>usa</a:t>
            </a:r>
            <a:r>
              <a:rPr lang="en-GB" sz="1400" dirty="0"/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window.postMessage</a:t>
            </a:r>
            <a:r>
              <a:rPr lang="en-GB" sz="1400" dirty="0"/>
              <a:t> para </a:t>
            </a:r>
            <a:r>
              <a:rPr lang="en-GB" sz="1400" dirty="0" err="1"/>
              <a:t>enviar</a:t>
            </a:r>
            <a:r>
              <a:rPr lang="en-GB" sz="1400" dirty="0"/>
              <a:t> a </a:t>
            </a:r>
            <a:r>
              <a:rPr lang="en-GB" sz="1400" dirty="0" err="1"/>
              <a:t>todos</a:t>
            </a:r>
            <a:r>
              <a:rPr lang="en-GB" sz="1400" dirty="0"/>
              <a:t> los </a:t>
            </a:r>
            <a:r>
              <a:rPr lang="en-GB" sz="1400" dirty="0" err="1"/>
              <a:t>iframes</a:t>
            </a:r>
            <a:r>
              <a:rPr lang="en-GB" sz="1400" dirty="0"/>
              <a:t> la </a:t>
            </a:r>
            <a:r>
              <a:rPr lang="en-GB" sz="1400" dirty="0" err="1"/>
              <a:t>orden</a:t>
            </a:r>
            <a:r>
              <a:rPr lang="en-GB" sz="1400" dirty="0"/>
              <a:t> de </a:t>
            </a:r>
            <a:r>
              <a:rPr lang="en-GB" sz="1400" dirty="0" err="1"/>
              <a:t>cerrar</a:t>
            </a:r>
            <a:r>
              <a:rPr lang="en-GB" sz="1400" dirty="0"/>
              <a:t> el canal.</a:t>
            </a:r>
          </a:p>
          <a:p>
            <a:pPr lvl="1">
              <a:spcBef>
                <a:spcPts val="400"/>
              </a:spcBef>
            </a:pPr>
            <a:r>
              <a:rPr lang="en-GB" sz="1400" dirty="0"/>
              <a:t>El </a:t>
            </a:r>
            <a:r>
              <a:rPr lang="en-GB" sz="1400" dirty="0" err="1"/>
              <a:t>código</a:t>
            </a:r>
            <a:r>
              <a:rPr lang="en-GB" sz="1400" dirty="0"/>
              <a:t> </a:t>
            </a:r>
            <a:r>
              <a:rPr lang="en-GB" sz="1400" dirty="0" err="1"/>
              <a:t>cargado</a:t>
            </a:r>
            <a:r>
              <a:rPr lang="en-GB" sz="1400" dirty="0"/>
              <a:t> en </a:t>
            </a:r>
            <a:r>
              <a:rPr lang="en-GB" sz="1400" dirty="0" err="1"/>
              <a:t>todos</a:t>
            </a:r>
            <a:r>
              <a:rPr lang="en-GB" sz="1400" dirty="0"/>
              <a:t> los </a:t>
            </a:r>
            <a:r>
              <a:rPr lang="en-GB" sz="1400" dirty="0" err="1"/>
              <a:t>iframes</a:t>
            </a:r>
            <a:r>
              <a:rPr lang="en-GB" sz="1400" dirty="0"/>
              <a:t> </a:t>
            </a:r>
            <a:r>
              <a:rPr lang="en-GB" sz="1400" dirty="0" err="1"/>
              <a:t>participantes</a:t>
            </a:r>
            <a:r>
              <a:rPr lang="en-GB" sz="1400" dirty="0"/>
              <a:t> en el canal lo </a:t>
            </a:r>
            <a:r>
              <a:rPr lang="en-GB" sz="1400" dirty="0" err="1"/>
              <a:t>cierran</a:t>
            </a:r>
            <a:r>
              <a:rPr lang="en-GB" sz="1400" dirty="0"/>
              <a:t>. No </a:t>
            </a:r>
            <a:r>
              <a:rPr lang="en-GB" sz="1400" dirty="0" err="1"/>
              <a:t>es</a:t>
            </a:r>
            <a:r>
              <a:rPr lang="en-GB" sz="1400" dirty="0"/>
              <a:t> </a:t>
            </a:r>
            <a:r>
              <a:rPr lang="en-GB" sz="1400" dirty="0" err="1"/>
              <a:t>preciso</a:t>
            </a:r>
            <a:r>
              <a:rPr lang="en-GB" sz="1400" dirty="0"/>
              <a:t> </a:t>
            </a:r>
            <a:r>
              <a:rPr lang="en-GB" sz="1400" dirty="0" err="1"/>
              <a:t>ser</a:t>
            </a:r>
            <a:r>
              <a:rPr lang="en-GB" sz="1400" dirty="0"/>
              <a:t> el “</a:t>
            </a:r>
            <a:r>
              <a:rPr lang="en-GB" sz="1400" dirty="0" err="1"/>
              <a:t>dueño</a:t>
            </a:r>
            <a:r>
              <a:rPr lang="en-GB" sz="1400" dirty="0"/>
              <a:t>” del canal para </a:t>
            </a:r>
            <a:r>
              <a:rPr lang="en-GB" sz="1400" dirty="0" err="1"/>
              <a:t>poder</a:t>
            </a:r>
            <a:r>
              <a:rPr lang="en-GB" sz="1400" dirty="0"/>
              <a:t> </a:t>
            </a:r>
            <a:r>
              <a:rPr lang="en-GB" sz="1400" dirty="0" err="1"/>
              <a:t>cerrarlo</a:t>
            </a:r>
            <a:r>
              <a:rPr lang="en-GB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058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Eventos</a:t>
            </a:r>
            <a:r>
              <a:rPr lang="en-US" b="1" dirty="0"/>
              <a:t> </a:t>
            </a:r>
            <a:r>
              <a:rPr lang="en-US" b="1" dirty="0" err="1"/>
              <a:t>enviados</a:t>
            </a:r>
            <a:r>
              <a:rPr lang="en-US" b="1" dirty="0"/>
              <a:t> </a:t>
            </a:r>
            <a:r>
              <a:rPr lang="en-US" b="1" dirty="0" err="1"/>
              <a:t>desde</a:t>
            </a:r>
            <a:r>
              <a:rPr lang="en-US" b="1" dirty="0"/>
              <a:t> el </a:t>
            </a:r>
            <a:r>
              <a:rPr lang="en-US" b="1" dirty="0" err="1"/>
              <a:t>servidor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2400" dirty="0" err="1"/>
              <a:t>Habitualmente</a:t>
            </a:r>
            <a:r>
              <a:rPr lang="en-GB" sz="2400" dirty="0"/>
              <a:t> </a:t>
            </a:r>
            <a:r>
              <a:rPr lang="en-GB" sz="2400" dirty="0" err="1"/>
              <a:t>las</a:t>
            </a:r>
            <a:r>
              <a:rPr lang="en-GB" sz="2400" dirty="0"/>
              <a:t> </a:t>
            </a:r>
            <a:r>
              <a:rPr lang="en-GB" sz="2400" dirty="0" err="1"/>
              <a:t>páginas</a:t>
            </a:r>
            <a:r>
              <a:rPr lang="en-GB" sz="2400" dirty="0"/>
              <a:t> web son </a:t>
            </a:r>
            <a:r>
              <a:rPr lang="en-GB" sz="2400" dirty="0" err="1"/>
              <a:t>las</a:t>
            </a:r>
            <a:r>
              <a:rPr lang="en-GB" sz="2400" dirty="0"/>
              <a:t> </a:t>
            </a:r>
            <a:r>
              <a:rPr lang="en-GB" sz="2400" dirty="0" err="1"/>
              <a:t>que</a:t>
            </a:r>
            <a:r>
              <a:rPr lang="en-GB" sz="2400" dirty="0"/>
              <a:t> </a:t>
            </a:r>
            <a:r>
              <a:rPr lang="en-GB" sz="2400" dirty="0" err="1"/>
              <a:t>envían</a:t>
            </a:r>
            <a:r>
              <a:rPr lang="en-GB" sz="2400" dirty="0"/>
              <a:t> </a:t>
            </a:r>
            <a:r>
              <a:rPr lang="en-GB" sz="2400" dirty="0" err="1"/>
              <a:t>datos</a:t>
            </a:r>
            <a:r>
              <a:rPr lang="en-GB" sz="2400" dirty="0"/>
              <a:t> al </a:t>
            </a:r>
            <a:r>
              <a:rPr lang="en-GB" sz="2400" dirty="0" err="1"/>
              <a:t>servidor</a:t>
            </a:r>
            <a:r>
              <a:rPr lang="en-GB" sz="2400" dirty="0"/>
              <a:t>; </a:t>
            </a:r>
            <a:r>
              <a:rPr lang="en-GB" sz="2400" dirty="0" err="1"/>
              <a:t>ahora</a:t>
            </a:r>
            <a:r>
              <a:rPr lang="en-GB" sz="2400" dirty="0"/>
              <a:t> con </a:t>
            </a:r>
            <a:r>
              <a:rPr lang="en-GB" sz="2400" dirty="0" err="1"/>
              <a:t>este</a:t>
            </a:r>
            <a:r>
              <a:rPr lang="en-GB" sz="2400" dirty="0"/>
              <a:t> API </a:t>
            </a:r>
            <a:r>
              <a:rPr lang="en-GB" sz="2400" dirty="0" err="1"/>
              <a:t>podemos</a:t>
            </a:r>
            <a:r>
              <a:rPr lang="en-GB" sz="2400" dirty="0"/>
              <a:t> </a:t>
            </a:r>
            <a:r>
              <a:rPr lang="en-GB" sz="2400" dirty="0" err="1"/>
              <a:t>tener</a:t>
            </a:r>
            <a:r>
              <a:rPr lang="en-GB" sz="2400" dirty="0"/>
              <a:t> </a:t>
            </a:r>
            <a:r>
              <a:rPr lang="en-GB" sz="2400" dirty="0" err="1"/>
              <a:t>páginas</a:t>
            </a:r>
            <a:r>
              <a:rPr lang="en-GB" sz="2400" dirty="0"/>
              <a:t> </a:t>
            </a:r>
            <a:r>
              <a:rPr lang="en-GB" sz="2400" dirty="0" err="1"/>
              <a:t>que</a:t>
            </a:r>
            <a:r>
              <a:rPr lang="en-GB" sz="2400" dirty="0"/>
              <a:t> </a:t>
            </a:r>
            <a:r>
              <a:rPr lang="en-GB" sz="2400" dirty="0" err="1"/>
              <a:t>estén</a:t>
            </a:r>
            <a:r>
              <a:rPr lang="en-GB" sz="2400" dirty="0"/>
              <a:t> “</a:t>
            </a:r>
            <a:r>
              <a:rPr lang="en-GB" sz="2400" dirty="0" err="1"/>
              <a:t>suscritas</a:t>
            </a:r>
            <a:r>
              <a:rPr lang="en-GB" sz="2400" dirty="0"/>
              <a:t>” a un stream de </a:t>
            </a:r>
            <a:r>
              <a:rPr lang="en-GB" sz="2400" dirty="0" err="1"/>
              <a:t>datos</a:t>
            </a:r>
            <a:r>
              <a:rPr lang="en-GB" sz="2400" dirty="0"/>
              <a:t> de </a:t>
            </a:r>
            <a:r>
              <a:rPr lang="en-GB" sz="2400" dirty="0" err="1"/>
              <a:t>tal</a:t>
            </a:r>
            <a:r>
              <a:rPr lang="en-GB" sz="2400" dirty="0"/>
              <a:t> </a:t>
            </a:r>
            <a:r>
              <a:rPr lang="en-GB" sz="2400" dirty="0" err="1"/>
              <a:t>modo</a:t>
            </a:r>
            <a:r>
              <a:rPr lang="en-GB" sz="2400" dirty="0"/>
              <a:t> </a:t>
            </a:r>
            <a:r>
              <a:rPr lang="en-GB" sz="2400" dirty="0" err="1"/>
              <a:t>que</a:t>
            </a:r>
            <a:r>
              <a:rPr lang="en-GB" sz="2400" dirty="0"/>
              <a:t> </a:t>
            </a:r>
            <a:r>
              <a:rPr lang="en-GB" sz="2400" dirty="0" err="1"/>
              <a:t>es</a:t>
            </a:r>
            <a:r>
              <a:rPr lang="en-GB" sz="2400" dirty="0"/>
              <a:t> el </a:t>
            </a:r>
            <a:r>
              <a:rPr lang="en-GB" sz="2400" dirty="0" err="1"/>
              <a:t>servidor</a:t>
            </a:r>
            <a:r>
              <a:rPr lang="en-GB" sz="2400" dirty="0"/>
              <a:t> el </a:t>
            </a:r>
            <a:r>
              <a:rPr lang="en-GB" sz="2400" dirty="0" err="1"/>
              <a:t>que</a:t>
            </a:r>
            <a:r>
              <a:rPr lang="en-GB" sz="2400" dirty="0"/>
              <a:t> </a:t>
            </a:r>
            <a:r>
              <a:rPr lang="en-GB" sz="2400" dirty="0" err="1"/>
              <a:t>puede</a:t>
            </a:r>
            <a:r>
              <a:rPr lang="en-GB" sz="2400" dirty="0"/>
              <a:t> </a:t>
            </a:r>
            <a:r>
              <a:rPr lang="en-GB" sz="2400" dirty="0" err="1"/>
              <a:t>enviar</a:t>
            </a:r>
            <a:r>
              <a:rPr lang="en-GB" sz="2400" dirty="0"/>
              <a:t> </a:t>
            </a:r>
            <a:r>
              <a:rPr lang="en-GB" sz="2400" dirty="0" err="1"/>
              <a:t>información</a:t>
            </a:r>
            <a:r>
              <a:rPr lang="en-GB" sz="2400" dirty="0"/>
              <a:t> </a:t>
            </a:r>
            <a:r>
              <a:rPr lang="en-GB" sz="2400" dirty="0" err="1"/>
              <a:t>hacia</a:t>
            </a:r>
            <a:r>
              <a:rPr lang="en-GB" sz="2400" dirty="0"/>
              <a:t> </a:t>
            </a:r>
            <a:r>
              <a:rPr lang="en-GB" sz="2400" dirty="0" err="1"/>
              <a:t>las</a:t>
            </a:r>
            <a:r>
              <a:rPr lang="en-GB" sz="2400" dirty="0"/>
              <a:t> </a:t>
            </a:r>
            <a:r>
              <a:rPr lang="en-GB" sz="2400" dirty="0" err="1"/>
              <a:t>páginas</a:t>
            </a:r>
            <a:r>
              <a:rPr lang="en-GB" sz="2400" dirty="0"/>
              <a:t>.</a:t>
            </a:r>
          </a:p>
          <a:p>
            <a:pPr>
              <a:spcBef>
                <a:spcPts val="400"/>
              </a:spcBef>
            </a:pPr>
            <a:r>
              <a:rPr lang="en-GB" sz="2400" dirty="0" err="1"/>
              <a:t>Combinando</a:t>
            </a:r>
            <a:r>
              <a:rPr lang="en-GB" sz="2400" dirty="0"/>
              <a:t> de </a:t>
            </a:r>
            <a:r>
              <a:rPr lang="en-GB" sz="2400" dirty="0" err="1"/>
              <a:t>manera</a:t>
            </a:r>
            <a:r>
              <a:rPr lang="en-GB" sz="2400" dirty="0"/>
              <a:t> </a:t>
            </a:r>
            <a:r>
              <a:rPr lang="en-GB" sz="2400" dirty="0" err="1"/>
              <a:t>adecuada</a:t>
            </a:r>
            <a:r>
              <a:rPr lang="en-GB" sz="2400" dirty="0"/>
              <a:t> </a:t>
            </a:r>
            <a:r>
              <a:rPr lang="en-GB" sz="2400" dirty="0" err="1"/>
              <a:t>peticiones</a:t>
            </a:r>
            <a:r>
              <a:rPr lang="en-GB" sz="2400" dirty="0"/>
              <a:t> AJAX de </a:t>
            </a:r>
            <a:r>
              <a:rPr lang="en-GB" sz="2400" dirty="0" err="1"/>
              <a:t>cliente</a:t>
            </a:r>
            <a:r>
              <a:rPr lang="en-GB" sz="2400" dirty="0"/>
              <a:t> a </a:t>
            </a:r>
            <a:r>
              <a:rPr lang="en-GB" sz="2400" dirty="0" err="1"/>
              <a:t>servidor</a:t>
            </a:r>
            <a:r>
              <a:rPr lang="en-GB" sz="2400" dirty="0"/>
              <a:t> y </a:t>
            </a:r>
            <a:r>
              <a:rPr lang="en-GB" sz="2400" dirty="0" err="1"/>
              <a:t>eventos</a:t>
            </a:r>
            <a:r>
              <a:rPr lang="en-GB" sz="2400" dirty="0"/>
              <a:t> </a:t>
            </a:r>
            <a:r>
              <a:rPr lang="en-GB" sz="2400" dirty="0" err="1"/>
              <a:t>lanzados</a:t>
            </a:r>
            <a:r>
              <a:rPr lang="en-GB" sz="2400" dirty="0"/>
              <a:t> </a:t>
            </a:r>
            <a:r>
              <a:rPr lang="en-GB" sz="2400" dirty="0" err="1"/>
              <a:t>desde</a:t>
            </a:r>
            <a:r>
              <a:rPr lang="en-GB" sz="2400" dirty="0"/>
              <a:t> el </a:t>
            </a:r>
            <a:r>
              <a:rPr lang="en-GB" sz="2400" dirty="0" err="1"/>
              <a:t>servidor</a:t>
            </a:r>
            <a:r>
              <a:rPr lang="en-GB" sz="2400" dirty="0"/>
              <a:t> </a:t>
            </a:r>
            <a:r>
              <a:rPr lang="en-GB" sz="2400" dirty="0" err="1"/>
              <a:t>pueden</a:t>
            </a:r>
            <a:r>
              <a:rPr lang="en-GB" sz="2400" dirty="0"/>
              <a:t> </a:t>
            </a:r>
            <a:r>
              <a:rPr lang="en-GB" sz="2400" dirty="0" err="1"/>
              <a:t>implementarse</a:t>
            </a:r>
            <a:r>
              <a:rPr lang="en-GB" sz="2400" dirty="0"/>
              <a:t> de </a:t>
            </a:r>
            <a:r>
              <a:rPr lang="en-GB" sz="2400" dirty="0" err="1"/>
              <a:t>manera</a:t>
            </a:r>
            <a:r>
              <a:rPr lang="en-GB" sz="2400" dirty="0"/>
              <a:t> </a:t>
            </a:r>
            <a:r>
              <a:rPr lang="en-GB" sz="2400" dirty="0" err="1"/>
              <a:t>muy</a:t>
            </a:r>
            <a:r>
              <a:rPr lang="en-GB" sz="2400" dirty="0"/>
              <a:t> </a:t>
            </a:r>
            <a:r>
              <a:rPr lang="en-GB" sz="2400" dirty="0" err="1"/>
              <a:t>sencilla</a:t>
            </a:r>
            <a:r>
              <a:rPr lang="en-GB" sz="2400" dirty="0"/>
              <a:t> </a:t>
            </a:r>
            <a:r>
              <a:rPr lang="en-GB" sz="2400" dirty="0" err="1"/>
              <a:t>aplicaciones</a:t>
            </a:r>
            <a:r>
              <a:rPr lang="en-GB" sz="2400" dirty="0"/>
              <a:t> </a:t>
            </a:r>
            <a:r>
              <a:rPr lang="en-GB" sz="2400" dirty="0" err="1"/>
              <a:t>bastante</a:t>
            </a:r>
            <a:r>
              <a:rPr lang="en-GB" sz="2400" dirty="0"/>
              <a:t> </a:t>
            </a:r>
            <a:r>
              <a:rPr lang="en-GB" sz="2400" dirty="0" err="1"/>
              <a:t>interesantes</a:t>
            </a:r>
            <a:r>
              <a:rPr lang="en-GB" sz="2400" dirty="0"/>
              <a:t>.</a:t>
            </a:r>
          </a:p>
          <a:p>
            <a:pPr>
              <a:spcBef>
                <a:spcPts val="400"/>
              </a:spcBef>
            </a:pPr>
            <a:r>
              <a:rPr lang="en-GB" sz="2400" dirty="0" err="1"/>
              <a:t>Más</a:t>
            </a:r>
            <a:r>
              <a:rPr lang="en-GB" sz="2400" dirty="0"/>
              <a:t> </a:t>
            </a:r>
            <a:r>
              <a:rPr lang="en-GB" sz="2400" dirty="0" err="1"/>
              <a:t>información</a:t>
            </a:r>
            <a:r>
              <a:rPr lang="en-GB" sz="2400" dirty="0"/>
              <a:t>:</a:t>
            </a:r>
          </a:p>
          <a:p>
            <a:pPr lvl="1">
              <a:spcBef>
                <a:spcPts val="40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https://developer.mozilla.org/en-US/docs/Web/API/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Server-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sent_events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https://developer.mozilla.org/en-US/docs/Web/API/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Server-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sent_events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Using_server-sent_events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0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Sobre</a:t>
            </a:r>
            <a:r>
              <a:rPr lang="en-GB" b="1" dirty="0"/>
              <a:t> HTML5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HTML5 </a:t>
            </a:r>
            <a:r>
              <a:rPr lang="en-GB" sz="2400" dirty="0" err="1"/>
              <a:t>es</a:t>
            </a:r>
            <a:r>
              <a:rPr lang="en-GB" sz="2400" dirty="0"/>
              <a:t> un </a:t>
            </a:r>
            <a:r>
              <a:rPr lang="en-GB" sz="2400" dirty="0" err="1"/>
              <a:t>término</a:t>
            </a:r>
            <a:r>
              <a:rPr lang="en-GB" sz="2400" dirty="0"/>
              <a:t> </a:t>
            </a:r>
            <a:r>
              <a:rPr lang="en-GB" sz="2400" dirty="0" err="1"/>
              <a:t>paraguas</a:t>
            </a:r>
            <a:r>
              <a:rPr lang="en-GB" sz="2400" dirty="0"/>
              <a:t> </a:t>
            </a:r>
            <a:r>
              <a:rPr lang="en-GB" sz="2400" dirty="0" err="1"/>
              <a:t>que</a:t>
            </a:r>
            <a:r>
              <a:rPr lang="en-GB" sz="2400" dirty="0"/>
              <a:t> </a:t>
            </a:r>
            <a:r>
              <a:rPr lang="en-GB" sz="2400" dirty="0" err="1"/>
              <a:t>hace</a:t>
            </a:r>
            <a:r>
              <a:rPr lang="en-GB" sz="2400" dirty="0"/>
              <a:t> </a:t>
            </a:r>
            <a:r>
              <a:rPr lang="en-GB" sz="2400" dirty="0" err="1"/>
              <a:t>referencia</a:t>
            </a:r>
            <a:r>
              <a:rPr lang="en-GB" sz="2400" dirty="0"/>
              <a:t> </a:t>
            </a:r>
            <a:r>
              <a:rPr lang="en-GB" sz="2400" dirty="0" err="1"/>
              <a:t>tanto</a:t>
            </a:r>
            <a:r>
              <a:rPr lang="en-GB" sz="2400" dirty="0"/>
              <a:t> al </a:t>
            </a:r>
            <a:r>
              <a:rPr lang="en-GB" sz="2400" dirty="0" err="1"/>
              <a:t>lenguaje</a:t>
            </a:r>
            <a:r>
              <a:rPr lang="en-GB" sz="2400" dirty="0"/>
              <a:t> de </a:t>
            </a:r>
            <a:r>
              <a:rPr lang="en-GB" sz="2400" dirty="0" err="1"/>
              <a:t>marcado</a:t>
            </a:r>
            <a:r>
              <a:rPr lang="en-GB" sz="2400" dirty="0"/>
              <a:t> </a:t>
            </a:r>
            <a:r>
              <a:rPr lang="en-GB" sz="2400" dirty="0" err="1"/>
              <a:t>como</a:t>
            </a:r>
            <a:r>
              <a:rPr lang="en-GB" sz="2400" dirty="0"/>
              <a:t> a </a:t>
            </a:r>
            <a:r>
              <a:rPr lang="en-GB" sz="2400" dirty="0" err="1"/>
              <a:t>una</a:t>
            </a:r>
            <a:r>
              <a:rPr lang="en-GB" sz="2400" dirty="0"/>
              <a:t> </a:t>
            </a:r>
            <a:r>
              <a:rPr lang="en-GB" sz="2400" dirty="0" err="1"/>
              <a:t>cantidad</a:t>
            </a:r>
            <a:r>
              <a:rPr lang="en-GB" sz="2400" dirty="0"/>
              <a:t> </a:t>
            </a:r>
            <a:r>
              <a:rPr lang="en-GB" sz="2400" dirty="0" err="1"/>
              <a:t>ingente</a:t>
            </a:r>
            <a:r>
              <a:rPr lang="en-GB" sz="2400" dirty="0"/>
              <a:t> de APIs.</a:t>
            </a:r>
          </a:p>
          <a:p>
            <a:r>
              <a:rPr lang="en-GB" sz="2400" dirty="0"/>
              <a:t>De </a:t>
            </a:r>
            <a:r>
              <a:rPr lang="en-GB" sz="2400" dirty="0" err="1"/>
              <a:t>algún</a:t>
            </a:r>
            <a:r>
              <a:rPr lang="en-GB" sz="2400" dirty="0"/>
              <a:t> </a:t>
            </a:r>
            <a:r>
              <a:rPr lang="en-GB" sz="2400" dirty="0" err="1"/>
              <a:t>modo</a:t>
            </a:r>
            <a:r>
              <a:rPr lang="en-GB" sz="2400" dirty="0"/>
              <a:t> se </a:t>
            </a:r>
            <a:r>
              <a:rPr lang="en-GB" sz="2400" dirty="0" err="1"/>
              <a:t>pretende</a:t>
            </a:r>
            <a:r>
              <a:rPr lang="en-GB" sz="2400" dirty="0"/>
              <a:t> extender, </a:t>
            </a:r>
            <a:r>
              <a:rPr lang="en-GB" sz="2400" dirty="0" err="1"/>
              <a:t>homogeneizar</a:t>
            </a:r>
            <a:r>
              <a:rPr lang="en-GB" sz="2400" dirty="0"/>
              <a:t> y </a:t>
            </a:r>
            <a:r>
              <a:rPr lang="en-GB" sz="2400" dirty="0" err="1"/>
              <a:t>aglutinar</a:t>
            </a:r>
            <a:r>
              <a:rPr lang="en-GB" sz="2400" dirty="0"/>
              <a:t> lo </a:t>
            </a:r>
            <a:r>
              <a:rPr lang="en-GB" sz="2400" dirty="0" err="1"/>
              <a:t>que</a:t>
            </a:r>
            <a:r>
              <a:rPr lang="en-GB" sz="2400" dirty="0"/>
              <a:t> hasta </a:t>
            </a:r>
            <a:r>
              <a:rPr lang="en-GB" sz="2400" dirty="0" err="1"/>
              <a:t>ahora</a:t>
            </a:r>
            <a:r>
              <a:rPr lang="en-GB" sz="2400" dirty="0"/>
              <a:t> se </a:t>
            </a:r>
            <a:r>
              <a:rPr lang="en-GB" sz="2400" dirty="0" err="1"/>
              <a:t>hacía</a:t>
            </a:r>
            <a:r>
              <a:rPr lang="en-GB" sz="2400" dirty="0"/>
              <a:t> con DOM, JavaScript, AJAX y </a:t>
            </a:r>
            <a:r>
              <a:rPr lang="en-GB" sz="2400" dirty="0" err="1"/>
              <a:t>otros</a:t>
            </a:r>
            <a:r>
              <a:rPr lang="en-GB" sz="2400" dirty="0"/>
              <a:t> </a:t>
            </a:r>
            <a:r>
              <a:rPr lang="en-GB" sz="2400" dirty="0" err="1"/>
              <a:t>estándares</a:t>
            </a:r>
            <a:r>
              <a:rPr lang="en-GB" sz="2400" dirty="0"/>
              <a:t> W3C.</a:t>
            </a:r>
          </a:p>
          <a:p>
            <a:r>
              <a:rPr lang="en-GB" sz="2400" dirty="0" err="1"/>
              <a:t>Por</a:t>
            </a:r>
            <a:r>
              <a:rPr lang="en-GB" sz="2400" dirty="0"/>
              <a:t> </a:t>
            </a:r>
            <a:r>
              <a:rPr lang="en-GB" sz="2400" dirty="0" err="1"/>
              <a:t>supuesto</a:t>
            </a:r>
            <a:r>
              <a:rPr lang="en-GB" sz="2400" dirty="0"/>
              <a:t>, </a:t>
            </a:r>
            <a:r>
              <a:rPr lang="en-GB" sz="2400" dirty="0" err="1"/>
              <a:t>todas</a:t>
            </a:r>
            <a:r>
              <a:rPr lang="en-GB" sz="2400" dirty="0"/>
              <a:t> </a:t>
            </a:r>
            <a:r>
              <a:rPr lang="en-GB" sz="2400" dirty="0" err="1"/>
              <a:t>esas</a:t>
            </a:r>
            <a:r>
              <a:rPr lang="en-GB" sz="2400" dirty="0"/>
              <a:t> </a:t>
            </a:r>
            <a:r>
              <a:rPr lang="en-GB" sz="2400" dirty="0" err="1"/>
              <a:t>tecnologías</a:t>
            </a:r>
            <a:r>
              <a:rPr lang="en-GB" sz="2400" dirty="0"/>
              <a:t> </a:t>
            </a:r>
            <a:r>
              <a:rPr lang="en-GB" sz="2400" dirty="0" err="1"/>
              <a:t>siguen</a:t>
            </a:r>
            <a:r>
              <a:rPr lang="en-GB" sz="2400" dirty="0"/>
              <a:t> </a:t>
            </a:r>
            <a:r>
              <a:rPr lang="en-GB" sz="2400" dirty="0" err="1"/>
              <a:t>existiendo</a:t>
            </a:r>
            <a:r>
              <a:rPr lang="en-GB" sz="2400" dirty="0"/>
              <a:t> y son </a:t>
            </a:r>
            <a:r>
              <a:rPr lang="en-GB" sz="2400" dirty="0" err="1"/>
              <a:t>fundamentales</a:t>
            </a:r>
            <a:r>
              <a:rPr lang="en-GB" sz="2400" dirty="0"/>
              <a:t> en HTML5.</a:t>
            </a:r>
          </a:p>
          <a:p>
            <a:r>
              <a:rPr lang="en-GB" sz="2400" dirty="0" err="1"/>
              <a:t>Sobre</a:t>
            </a:r>
            <a:r>
              <a:rPr lang="en-GB" sz="2400" dirty="0"/>
              <a:t> </a:t>
            </a:r>
            <a:r>
              <a:rPr lang="en-GB" sz="2400" dirty="0" err="1"/>
              <a:t>algunos</a:t>
            </a:r>
            <a:r>
              <a:rPr lang="en-GB" sz="2400" dirty="0"/>
              <a:t> </a:t>
            </a:r>
            <a:r>
              <a:rPr lang="en-GB" sz="2400" dirty="0" err="1"/>
              <a:t>aspectos</a:t>
            </a:r>
            <a:r>
              <a:rPr lang="en-GB" sz="2400" dirty="0"/>
              <a:t> </a:t>
            </a:r>
            <a:r>
              <a:rPr lang="en-GB" sz="2400" dirty="0" err="1"/>
              <a:t>pasaré</a:t>
            </a:r>
            <a:r>
              <a:rPr lang="en-GB" sz="2400" dirty="0"/>
              <a:t> </a:t>
            </a:r>
            <a:r>
              <a:rPr lang="en-GB" sz="2400" dirty="0" err="1"/>
              <a:t>muy</a:t>
            </a:r>
            <a:r>
              <a:rPr lang="en-GB" sz="2400" dirty="0"/>
              <a:t> </a:t>
            </a:r>
            <a:r>
              <a:rPr lang="en-GB" sz="2400" dirty="0" err="1"/>
              <a:t>rápidamente</a:t>
            </a:r>
            <a:r>
              <a:rPr lang="en-GB" sz="2400" dirty="0"/>
              <a:t>, en </a:t>
            </a:r>
            <a:r>
              <a:rPr lang="en-GB" sz="2400" dirty="0" err="1"/>
              <a:t>otros</a:t>
            </a:r>
            <a:r>
              <a:rPr lang="en-GB" sz="2400" dirty="0"/>
              <a:t> me </a:t>
            </a:r>
            <a:r>
              <a:rPr lang="en-GB" sz="2400" dirty="0" err="1"/>
              <a:t>entretendré</a:t>
            </a:r>
            <a:r>
              <a:rPr lang="en-GB" sz="2400" dirty="0"/>
              <a:t> </a:t>
            </a:r>
            <a:r>
              <a:rPr lang="en-GB" sz="2400" dirty="0" err="1"/>
              <a:t>algo</a:t>
            </a:r>
            <a:r>
              <a:rPr lang="en-GB" sz="2400" dirty="0"/>
              <a:t> </a:t>
            </a:r>
            <a:r>
              <a:rPr lang="en-GB" sz="2400" dirty="0" err="1"/>
              <a:t>más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(no mucho 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más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2400" dirty="0"/>
              <a:t>…</a:t>
            </a:r>
          </a:p>
          <a:p>
            <a:r>
              <a:rPr lang="en-GB" sz="2400" dirty="0"/>
              <a:t>En general, </a:t>
            </a:r>
            <a:r>
              <a:rPr lang="en-GB" sz="2400" dirty="0" err="1"/>
              <a:t>cada</a:t>
            </a:r>
            <a:r>
              <a:rPr lang="en-GB" sz="2400" dirty="0"/>
              <a:t> API de forma individual </a:t>
            </a:r>
            <a:r>
              <a:rPr lang="en-GB" sz="2400" dirty="0" err="1"/>
              <a:t>es</a:t>
            </a:r>
            <a:r>
              <a:rPr lang="en-GB" sz="2400" dirty="0"/>
              <a:t> </a:t>
            </a:r>
            <a:r>
              <a:rPr lang="en-GB" sz="2400" dirty="0" err="1"/>
              <a:t>relativamente</a:t>
            </a:r>
            <a:r>
              <a:rPr lang="en-GB" sz="2400" dirty="0"/>
              <a:t> </a:t>
            </a:r>
            <a:r>
              <a:rPr lang="en-GB" sz="2400" dirty="0" err="1"/>
              <a:t>sencilla</a:t>
            </a:r>
            <a:r>
              <a:rPr lang="en-GB" sz="2400" dirty="0"/>
              <a:t>. La </a:t>
            </a:r>
            <a:r>
              <a:rPr lang="en-GB" sz="2400" dirty="0" err="1"/>
              <a:t>dificultad</a:t>
            </a:r>
            <a:r>
              <a:rPr lang="en-GB" sz="2400" dirty="0"/>
              <a:t>/</a:t>
            </a:r>
            <a:r>
              <a:rPr lang="en-GB" sz="2400" dirty="0" err="1"/>
              <a:t>gracia</a:t>
            </a:r>
            <a:r>
              <a:rPr lang="en-GB" sz="2400" dirty="0"/>
              <a:t> </a:t>
            </a:r>
            <a:r>
              <a:rPr lang="en-GB" sz="2400" dirty="0" err="1"/>
              <a:t>radica</a:t>
            </a:r>
            <a:r>
              <a:rPr lang="en-GB" sz="2400" dirty="0"/>
              <a:t> en </a:t>
            </a:r>
            <a:r>
              <a:rPr lang="en-GB" sz="2400" dirty="0" err="1"/>
              <a:t>combinarlas</a:t>
            </a:r>
            <a:r>
              <a:rPr lang="en-GB" sz="2400" dirty="0"/>
              <a:t>…</a:t>
            </a:r>
          </a:p>
          <a:p>
            <a:r>
              <a:rPr lang="en-GB" sz="2400" dirty="0"/>
              <a:t>Para </a:t>
            </a:r>
            <a:r>
              <a:rPr lang="en-GB" sz="2400" dirty="0" err="1"/>
              <a:t>saber</a:t>
            </a:r>
            <a:r>
              <a:rPr lang="en-GB" sz="2400" dirty="0"/>
              <a:t> </a:t>
            </a:r>
            <a:r>
              <a:rPr lang="en-GB" sz="2400" dirty="0" err="1"/>
              <a:t>más</a:t>
            </a:r>
            <a:r>
              <a:rPr lang="en-GB" sz="2400" dirty="0"/>
              <a:t>: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https://html.spec.whatwg.org/multipage/index.html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46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Eventos</a:t>
            </a:r>
            <a:r>
              <a:rPr lang="en-US" b="1" dirty="0"/>
              <a:t> </a:t>
            </a:r>
            <a:r>
              <a:rPr lang="en-US" b="1" dirty="0" err="1"/>
              <a:t>enviados</a:t>
            </a:r>
            <a:r>
              <a:rPr lang="en-US" b="1" dirty="0"/>
              <a:t> </a:t>
            </a:r>
            <a:r>
              <a:rPr lang="en-US" b="1" dirty="0" err="1"/>
              <a:t>desde</a:t>
            </a:r>
            <a:r>
              <a:rPr lang="en-US" b="1" dirty="0"/>
              <a:t> el </a:t>
            </a:r>
            <a:r>
              <a:rPr lang="en-US" b="1" dirty="0" err="1"/>
              <a:t>servidor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2400" dirty="0"/>
              <a:t>Id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http://danigayo.info/HTML5/chat/ 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GB" sz="2400" dirty="0"/>
              <a:t>Dad </a:t>
            </a:r>
            <a:r>
              <a:rPr lang="en-GB" sz="2400" dirty="0" err="1"/>
              <a:t>vuestro</a:t>
            </a:r>
            <a:r>
              <a:rPr lang="en-GB" sz="2400" dirty="0"/>
              <a:t> </a:t>
            </a:r>
            <a:r>
              <a:rPr lang="en-GB" sz="2400" dirty="0" err="1"/>
              <a:t>nombre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C00000"/>
                </a:solidFill>
              </a:rPr>
              <a:t>(el de </a:t>
            </a:r>
            <a:r>
              <a:rPr lang="en-GB" sz="2400" dirty="0" err="1">
                <a:solidFill>
                  <a:srgbClr val="C00000"/>
                </a:solidFill>
              </a:rPr>
              <a:t>verdad</a:t>
            </a:r>
            <a:r>
              <a:rPr lang="en-GB" sz="2400" dirty="0">
                <a:solidFill>
                  <a:srgbClr val="C00000"/>
                </a:solidFill>
              </a:rPr>
              <a:t>) </a:t>
            </a:r>
            <a:r>
              <a:rPr lang="en-GB" sz="2400" dirty="0"/>
              <a:t>y </a:t>
            </a:r>
            <a:r>
              <a:rPr lang="en-GB" sz="2400" dirty="0" err="1"/>
              <a:t>probadlo</a:t>
            </a:r>
            <a:r>
              <a:rPr lang="en-GB" sz="2400" dirty="0"/>
              <a:t> un </a:t>
            </a:r>
            <a:r>
              <a:rPr lang="en-GB" sz="2400" dirty="0" err="1"/>
              <a:t>poco</a:t>
            </a:r>
            <a:r>
              <a:rPr lang="en-GB" sz="2400" dirty="0"/>
              <a:t>…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 descr="C:\Users\Daniel\Documents\NEW 2015-16\IMG_31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7" b="10135"/>
          <a:stretch/>
        </p:blipFill>
        <p:spPr bwMode="auto">
          <a:xfrm>
            <a:off x="0" y="0"/>
            <a:ext cx="9252520" cy="69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191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Eventos</a:t>
            </a:r>
            <a:r>
              <a:rPr lang="en-US" b="1" dirty="0"/>
              <a:t> </a:t>
            </a:r>
            <a:r>
              <a:rPr lang="en-US" b="1" dirty="0" err="1"/>
              <a:t>enviados</a:t>
            </a:r>
            <a:r>
              <a:rPr lang="en-US" b="1" dirty="0"/>
              <a:t> </a:t>
            </a:r>
            <a:r>
              <a:rPr lang="en-US" b="1" dirty="0" err="1"/>
              <a:t>desde</a:t>
            </a:r>
            <a:r>
              <a:rPr lang="en-US" b="1" dirty="0"/>
              <a:t> el </a:t>
            </a:r>
            <a:r>
              <a:rPr lang="en-US" b="1" dirty="0" err="1"/>
              <a:t>servidor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2400" dirty="0"/>
              <a:t>Id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http://danigayo.info/HTML5/chat/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GB" sz="2400" dirty="0"/>
              <a:t>Dad </a:t>
            </a:r>
            <a:r>
              <a:rPr lang="en-GB" sz="2400" dirty="0" err="1"/>
              <a:t>vuestro</a:t>
            </a:r>
            <a:r>
              <a:rPr lang="en-GB" sz="2400" dirty="0"/>
              <a:t> </a:t>
            </a:r>
            <a:r>
              <a:rPr lang="en-GB" sz="2400" dirty="0" err="1"/>
              <a:t>nombre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C00000"/>
                </a:solidFill>
              </a:rPr>
              <a:t>(el de </a:t>
            </a:r>
            <a:r>
              <a:rPr lang="en-GB" sz="2400" dirty="0" err="1">
                <a:solidFill>
                  <a:srgbClr val="C00000"/>
                </a:solidFill>
              </a:rPr>
              <a:t>verdad</a:t>
            </a:r>
            <a:r>
              <a:rPr lang="en-GB" sz="2400" dirty="0">
                <a:solidFill>
                  <a:srgbClr val="C00000"/>
                </a:solidFill>
              </a:rPr>
              <a:t>) </a:t>
            </a:r>
            <a:r>
              <a:rPr lang="en-GB" sz="2400" dirty="0"/>
              <a:t>y </a:t>
            </a:r>
            <a:r>
              <a:rPr lang="en-GB" sz="2400" dirty="0" err="1"/>
              <a:t>probadlo</a:t>
            </a:r>
            <a:r>
              <a:rPr lang="en-GB" sz="2400" dirty="0"/>
              <a:t> un </a:t>
            </a:r>
            <a:r>
              <a:rPr lang="en-GB" sz="2400" dirty="0" err="1"/>
              <a:t>poco</a:t>
            </a:r>
            <a:r>
              <a:rPr lang="en-GB" sz="2400" dirty="0"/>
              <a:t>…</a:t>
            </a:r>
          </a:p>
          <a:p>
            <a:pPr>
              <a:spcBef>
                <a:spcPts val="400"/>
              </a:spcBef>
            </a:pPr>
            <a:r>
              <a:rPr lang="en-GB" sz="2400" dirty="0">
                <a:latin typeface="+mj-lt"/>
                <a:cs typeface="Courier New" panose="02070309020205020404" pitchFamily="49" charset="0"/>
              </a:rPr>
              <a:t>¿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Cómo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está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hecho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? ¿Ideas?</a:t>
            </a:r>
            <a:endParaRPr lang="en-GB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35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Eventos</a:t>
            </a:r>
            <a:r>
              <a:rPr lang="en-US" b="1" dirty="0"/>
              <a:t> </a:t>
            </a:r>
            <a:r>
              <a:rPr lang="en-US" b="1" dirty="0" err="1"/>
              <a:t>enviados</a:t>
            </a:r>
            <a:r>
              <a:rPr lang="en-US" b="1" dirty="0"/>
              <a:t> </a:t>
            </a:r>
            <a:r>
              <a:rPr lang="en-US" b="1" dirty="0" err="1"/>
              <a:t>desde</a:t>
            </a:r>
            <a:r>
              <a:rPr lang="en-US" b="1" dirty="0"/>
              <a:t> el </a:t>
            </a:r>
            <a:r>
              <a:rPr lang="en-US" b="1" dirty="0" err="1"/>
              <a:t>servidor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Id a </a:t>
            </a:r>
            <a:r>
              <a:rPr lang="en-GB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http://danigayo.info/HTML5/chat/ </a:t>
            </a:r>
            <a:endParaRPr lang="en-GB" sz="24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Dad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vuestro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 (el de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verdad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) y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probadlo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poco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>
              <a:spcBef>
                <a:spcPts val="400"/>
              </a:spcBef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¿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Cómo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está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hecho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? ¿Ideas?</a:t>
            </a:r>
            <a:endParaRPr lang="en-GB" sz="1800" dirty="0">
              <a:solidFill>
                <a:schemeClr val="bg1">
                  <a:lumMod val="6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719140" y="316984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listener.php</a:t>
            </a:r>
            <a:endParaRPr lang="en-GB" sz="1100" dirty="0"/>
          </a:p>
        </p:txBody>
      </p:sp>
      <p:sp>
        <p:nvSpPr>
          <p:cNvPr id="5" name="4 Cilindro"/>
          <p:cNvSpPr/>
          <p:nvPr/>
        </p:nvSpPr>
        <p:spPr>
          <a:xfrm>
            <a:off x="7308304" y="3861048"/>
            <a:ext cx="1008112" cy="1233825"/>
          </a:xfrm>
          <a:prstGeom prst="can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5 Rectángulo"/>
          <p:cNvSpPr/>
          <p:nvPr/>
        </p:nvSpPr>
        <p:spPr>
          <a:xfrm>
            <a:off x="5719140" y="509341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broadcaster.php</a:t>
            </a:r>
            <a:endParaRPr lang="en-GB" sz="1100" dirty="0"/>
          </a:p>
        </p:txBody>
      </p:sp>
      <p:cxnSp>
        <p:nvCxnSpPr>
          <p:cNvPr id="8" name="7 Conector recto de flecha"/>
          <p:cNvCxnSpPr>
            <a:stCxn id="4" idx="3"/>
            <a:endCxn id="5" idx="1"/>
          </p:cNvCxnSpPr>
          <p:nvPr/>
        </p:nvCxnSpPr>
        <p:spPr>
          <a:xfrm>
            <a:off x="6619140" y="3619846"/>
            <a:ext cx="1193220" cy="241202"/>
          </a:xfrm>
          <a:prstGeom prst="curvedConnector2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5" idx="3"/>
            <a:endCxn id="6" idx="3"/>
          </p:cNvCxnSpPr>
          <p:nvPr/>
        </p:nvCxnSpPr>
        <p:spPr>
          <a:xfrm rot="5400000">
            <a:off x="6991479" y="4722534"/>
            <a:ext cx="448543" cy="1193220"/>
          </a:xfrm>
          <a:prstGeom prst="curvedConnector2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907704" y="4027960"/>
            <a:ext cx="900000" cy="900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chat.js</a:t>
            </a:r>
          </a:p>
        </p:txBody>
      </p:sp>
      <p:cxnSp>
        <p:nvCxnSpPr>
          <p:cNvPr id="12" name="7 Conector recto de flecha"/>
          <p:cNvCxnSpPr>
            <a:stCxn id="11" idx="0"/>
            <a:endCxn id="4" idx="1"/>
          </p:cNvCxnSpPr>
          <p:nvPr/>
        </p:nvCxnSpPr>
        <p:spPr>
          <a:xfrm rot="5400000" flipH="1" flipV="1">
            <a:off x="3834365" y="2143185"/>
            <a:ext cx="408114" cy="3361436"/>
          </a:xfrm>
          <a:prstGeom prst="curvedConnector2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2987824" y="3358236"/>
            <a:ext cx="2388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Envío</a:t>
            </a:r>
            <a:r>
              <a:rPr lang="en-GB" sz="1100" dirty="0"/>
              <a:t> del </a:t>
            </a:r>
            <a:r>
              <a:rPr lang="en-GB" sz="1100" dirty="0" err="1"/>
              <a:t>mensaje</a:t>
            </a:r>
            <a:r>
              <a:rPr lang="en-GB" sz="1100" dirty="0"/>
              <a:t> </a:t>
            </a:r>
            <a:r>
              <a:rPr lang="en-GB" sz="1100" dirty="0" err="1"/>
              <a:t>mediante</a:t>
            </a:r>
            <a:r>
              <a:rPr lang="en-GB" sz="1100" dirty="0"/>
              <a:t> HTTP GET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749961" y="2850405"/>
            <a:ext cx="1705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listener.php</a:t>
            </a:r>
            <a:r>
              <a:rPr lang="en-GB" sz="1100" dirty="0"/>
              <a:t> </a:t>
            </a:r>
            <a:r>
              <a:rPr lang="en-GB" sz="1100" dirty="0" err="1"/>
              <a:t>almacena</a:t>
            </a:r>
            <a:r>
              <a:rPr lang="en-GB" sz="1100" dirty="0"/>
              <a:t> en disco </a:t>
            </a:r>
            <a:r>
              <a:rPr lang="en-GB" sz="1100" dirty="0" err="1"/>
              <a:t>cada</a:t>
            </a:r>
            <a:r>
              <a:rPr lang="en-GB" sz="1100" dirty="0"/>
              <a:t> </a:t>
            </a:r>
            <a:r>
              <a:rPr lang="en-GB" sz="1100" dirty="0" err="1"/>
              <a:t>mensaje</a:t>
            </a:r>
            <a:r>
              <a:rPr lang="en-GB" sz="1100" dirty="0"/>
              <a:t> </a:t>
            </a:r>
            <a:r>
              <a:rPr lang="en-GB" sz="1100" dirty="0" err="1"/>
              <a:t>recibido</a:t>
            </a:r>
            <a:r>
              <a:rPr lang="en-GB" sz="1100" dirty="0"/>
              <a:t> con timestamp </a:t>
            </a:r>
            <a:r>
              <a:rPr lang="en-GB" sz="1100" dirty="0" err="1"/>
              <a:t>asociado</a:t>
            </a:r>
            <a:endParaRPr lang="en-GB" sz="1100" dirty="0"/>
          </a:p>
        </p:txBody>
      </p:sp>
      <p:cxnSp>
        <p:nvCxnSpPr>
          <p:cNvPr id="17" name="7 Conector recto de flecha"/>
          <p:cNvCxnSpPr>
            <a:stCxn id="6" idx="1"/>
            <a:endCxn id="11" idx="2"/>
          </p:cNvCxnSpPr>
          <p:nvPr/>
        </p:nvCxnSpPr>
        <p:spPr>
          <a:xfrm rot="10800000">
            <a:off x="2357704" y="4927960"/>
            <a:ext cx="3361436" cy="615456"/>
          </a:xfrm>
          <a:prstGeom prst="curvedConnector2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486083" y="5605690"/>
            <a:ext cx="28905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El script JavaScript </a:t>
            </a:r>
            <a:r>
              <a:rPr lang="en-GB" sz="1100" dirty="0" err="1"/>
              <a:t>está</a:t>
            </a:r>
            <a:r>
              <a:rPr lang="en-GB" sz="1100" dirty="0"/>
              <a:t> “</a:t>
            </a:r>
            <a:r>
              <a:rPr lang="en-GB" sz="1100" dirty="0" err="1"/>
              <a:t>suscrito</a:t>
            </a:r>
            <a:r>
              <a:rPr lang="en-GB" sz="1100" dirty="0"/>
              <a:t>” a un</a:t>
            </a:r>
            <a:br>
              <a:rPr lang="en-GB" sz="1100" dirty="0"/>
            </a:br>
            <a:r>
              <a:rPr lang="en-GB" sz="1100" dirty="0"/>
              <a:t>stream de </a:t>
            </a:r>
            <a:r>
              <a:rPr lang="en-GB" sz="1100" dirty="0" err="1"/>
              <a:t>datos</a:t>
            </a:r>
            <a:r>
              <a:rPr lang="en-GB" sz="1100" dirty="0"/>
              <a:t> </a:t>
            </a:r>
            <a:r>
              <a:rPr lang="en-GB" sz="1100" dirty="0" err="1"/>
              <a:t>generado</a:t>
            </a:r>
            <a:r>
              <a:rPr lang="en-GB" sz="1100" dirty="0"/>
              <a:t> </a:t>
            </a:r>
            <a:r>
              <a:rPr lang="en-GB" sz="1100" dirty="0" err="1"/>
              <a:t>por</a:t>
            </a:r>
            <a:r>
              <a:rPr lang="en-GB" sz="1100" dirty="0"/>
              <a:t> </a:t>
            </a:r>
            <a:r>
              <a:rPr lang="en-GB" sz="1100" dirty="0" err="1"/>
              <a:t>broadcaster.php</a:t>
            </a:r>
            <a:endParaRPr lang="en-GB" sz="11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244413" y="5397940"/>
            <a:ext cx="17052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broadcaster.php</a:t>
            </a:r>
            <a:r>
              <a:rPr lang="en-GB" sz="1100" dirty="0"/>
              <a:t> </a:t>
            </a:r>
            <a:r>
              <a:rPr lang="en-GB" sz="1100" dirty="0" err="1"/>
              <a:t>es</a:t>
            </a:r>
            <a:r>
              <a:rPr lang="en-GB" sz="1100" dirty="0"/>
              <a:t> un </a:t>
            </a:r>
            <a:r>
              <a:rPr lang="en-GB" sz="1100" dirty="0" err="1"/>
              <a:t>bucle</a:t>
            </a:r>
            <a:r>
              <a:rPr lang="en-GB" sz="1100" dirty="0"/>
              <a:t> </a:t>
            </a:r>
            <a:r>
              <a:rPr lang="en-GB" sz="1100" dirty="0" err="1"/>
              <a:t>infinito</a:t>
            </a:r>
            <a:r>
              <a:rPr lang="en-GB" sz="1100" dirty="0"/>
              <a:t> </a:t>
            </a:r>
            <a:r>
              <a:rPr lang="en-GB" sz="1100" dirty="0" err="1"/>
              <a:t>que</a:t>
            </a:r>
            <a:r>
              <a:rPr lang="en-GB" sz="1100" dirty="0"/>
              <a:t> </a:t>
            </a:r>
            <a:r>
              <a:rPr lang="en-GB" sz="1100" dirty="0" err="1"/>
              <a:t>comprueba</a:t>
            </a:r>
            <a:r>
              <a:rPr lang="en-GB" sz="1100" dirty="0"/>
              <a:t> </a:t>
            </a:r>
            <a:r>
              <a:rPr lang="en-GB" sz="1100" dirty="0" err="1"/>
              <a:t>si</a:t>
            </a:r>
            <a:r>
              <a:rPr lang="en-GB" sz="1100" dirty="0"/>
              <a:t> hay </a:t>
            </a:r>
            <a:r>
              <a:rPr lang="en-GB" sz="1100" dirty="0" err="1"/>
              <a:t>mensajes</a:t>
            </a:r>
            <a:r>
              <a:rPr lang="en-GB" sz="1100" dirty="0"/>
              <a:t> </a:t>
            </a:r>
            <a:r>
              <a:rPr lang="en-GB" sz="1100" dirty="0" err="1"/>
              <a:t>nuevos</a:t>
            </a:r>
            <a:r>
              <a:rPr lang="en-GB" sz="1100" dirty="0"/>
              <a:t> </a:t>
            </a:r>
            <a:r>
              <a:rPr lang="en-GB" sz="1100" dirty="0" err="1"/>
              <a:t>desde</a:t>
            </a:r>
            <a:r>
              <a:rPr lang="en-GB" sz="1100" dirty="0"/>
              <a:t> la </a:t>
            </a:r>
            <a:r>
              <a:rPr lang="en-GB" sz="1100" dirty="0" err="1"/>
              <a:t>última</a:t>
            </a:r>
            <a:r>
              <a:rPr lang="en-GB" sz="1100" dirty="0"/>
              <a:t> </a:t>
            </a:r>
            <a:r>
              <a:rPr lang="en-GB" sz="1100" dirty="0" err="1"/>
              <a:t>vez</a:t>
            </a:r>
            <a:r>
              <a:rPr lang="en-GB" sz="1100" dirty="0"/>
              <a:t> </a:t>
            </a:r>
            <a:r>
              <a:rPr lang="en-GB" sz="1100" dirty="0" err="1"/>
              <a:t>que</a:t>
            </a:r>
            <a:r>
              <a:rPr lang="en-GB" sz="1100" dirty="0"/>
              <a:t> lo </a:t>
            </a:r>
            <a:r>
              <a:rPr lang="en-GB" sz="1100" dirty="0" err="1"/>
              <a:t>comprobó</a:t>
            </a:r>
            <a:r>
              <a:rPr lang="en-GB" sz="1100" dirty="0"/>
              <a:t> y los </a:t>
            </a:r>
            <a:r>
              <a:rPr lang="en-GB" sz="1100" dirty="0" err="1"/>
              <a:t>vuelva</a:t>
            </a:r>
            <a:r>
              <a:rPr lang="en-GB" sz="1100" dirty="0"/>
              <a:t> al stream.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7554" y="3754685"/>
            <a:ext cx="17052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chat.js </a:t>
            </a:r>
            <a:r>
              <a:rPr lang="en-GB" sz="1100" dirty="0" err="1"/>
              <a:t>recoge</a:t>
            </a:r>
            <a:r>
              <a:rPr lang="en-GB" sz="1100" dirty="0"/>
              <a:t> los </a:t>
            </a:r>
            <a:r>
              <a:rPr lang="en-GB" sz="1100" dirty="0" err="1"/>
              <a:t>mensajes</a:t>
            </a:r>
            <a:r>
              <a:rPr lang="en-GB" sz="1100" dirty="0"/>
              <a:t> del </a:t>
            </a:r>
            <a:r>
              <a:rPr lang="en-GB" sz="1100" dirty="0" err="1"/>
              <a:t>interfaz</a:t>
            </a:r>
            <a:r>
              <a:rPr lang="en-GB" sz="1100" dirty="0"/>
              <a:t> de </a:t>
            </a:r>
            <a:r>
              <a:rPr lang="en-GB" sz="1100" dirty="0" err="1"/>
              <a:t>usuario</a:t>
            </a:r>
            <a:r>
              <a:rPr lang="en-GB" sz="1100" dirty="0"/>
              <a:t>, los </a:t>
            </a:r>
            <a:r>
              <a:rPr lang="en-GB" sz="1100" dirty="0" err="1"/>
              <a:t>envía</a:t>
            </a:r>
            <a:r>
              <a:rPr lang="en-GB" sz="1100" dirty="0"/>
              <a:t> </a:t>
            </a:r>
            <a:r>
              <a:rPr lang="en-GB" sz="1100" dirty="0" err="1"/>
              <a:t>vía</a:t>
            </a:r>
            <a:r>
              <a:rPr lang="en-GB" sz="1100" dirty="0"/>
              <a:t> GET al </a:t>
            </a:r>
            <a:r>
              <a:rPr lang="en-GB" sz="1100" dirty="0" err="1"/>
              <a:t>servidor</a:t>
            </a:r>
            <a:r>
              <a:rPr lang="en-GB" sz="1100" dirty="0"/>
              <a:t> y </a:t>
            </a:r>
            <a:r>
              <a:rPr lang="en-GB" sz="1100" dirty="0" err="1"/>
              <a:t>vuelca</a:t>
            </a:r>
            <a:r>
              <a:rPr lang="en-GB" sz="1100" dirty="0"/>
              <a:t> </a:t>
            </a:r>
            <a:r>
              <a:rPr lang="en-GB" sz="1100" dirty="0" err="1"/>
              <a:t>por</a:t>
            </a:r>
            <a:r>
              <a:rPr lang="en-GB" sz="1100" dirty="0"/>
              <a:t> </a:t>
            </a:r>
            <a:r>
              <a:rPr lang="en-GB" sz="1100" dirty="0" err="1"/>
              <a:t>pantalla</a:t>
            </a:r>
            <a:r>
              <a:rPr lang="en-GB" sz="1100" dirty="0"/>
              <a:t> la </a:t>
            </a:r>
            <a:r>
              <a:rPr lang="en-GB" sz="1100" dirty="0" err="1"/>
              <a:t>información</a:t>
            </a:r>
            <a:r>
              <a:rPr lang="en-GB" sz="1100" dirty="0"/>
              <a:t> </a:t>
            </a:r>
            <a:r>
              <a:rPr lang="en-GB" sz="1100" dirty="0" err="1"/>
              <a:t>que</a:t>
            </a:r>
            <a:r>
              <a:rPr lang="en-GB" sz="1100" dirty="0"/>
              <a:t> </a:t>
            </a:r>
            <a:r>
              <a:rPr lang="en-GB" sz="1100" dirty="0" err="1"/>
              <a:t>recibe</a:t>
            </a:r>
            <a:r>
              <a:rPr lang="en-GB" sz="1100" dirty="0"/>
              <a:t> del stream </a:t>
            </a:r>
            <a:r>
              <a:rPr lang="en-GB" sz="1100" dirty="0" err="1"/>
              <a:t>generado</a:t>
            </a:r>
            <a:r>
              <a:rPr lang="en-GB" sz="1100" dirty="0"/>
              <a:t> </a:t>
            </a:r>
            <a:r>
              <a:rPr lang="en-GB" sz="1100" dirty="0" err="1"/>
              <a:t>por</a:t>
            </a:r>
            <a:r>
              <a:rPr lang="en-GB" sz="1100" dirty="0"/>
              <a:t> </a:t>
            </a:r>
            <a:r>
              <a:rPr lang="en-GB" sz="1100" dirty="0" err="1"/>
              <a:t>broadcaster.php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03142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Eventos</a:t>
            </a:r>
            <a:r>
              <a:rPr lang="en-US" b="1" dirty="0"/>
              <a:t> </a:t>
            </a:r>
            <a:r>
              <a:rPr lang="en-US" b="1" dirty="0" err="1"/>
              <a:t>enviados</a:t>
            </a:r>
            <a:r>
              <a:rPr lang="en-US" b="1" dirty="0"/>
              <a:t> </a:t>
            </a:r>
            <a:r>
              <a:rPr lang="en-US" b="1" dirty="0" err="1"/>
              <a:t>desde</a:t>
            </a:r>
            <a:r>
              <a:rPr lang="en-US" b="1" dirty="0"/>
              <a:t> el </a:t>
            </a:r>
            <a:r>
              <a:rPr lang="en-US" b="1" dirty="0" err="1"/>
              <a:t>servidor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Id a </a:t>
            </a:r>
            <a:r>
              <a:rPr lang="en-GB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http://danigayo.info/HTML5/chat/ </a:t>
            </a:r>
            <a:endParaRPr lang="en-GB" sz="24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Dad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vuestro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 (el de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verdad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) y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probadlo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poco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>
              <a:spcBef>
                <a:spcPts val="400"/>
              </a:spcBef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¿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Cómo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está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hecho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  <a:cs typeface="Courier New" panose="02070309020205020404" pitchFamily="49" charset="0"/>
              </a:rPr>
              <a:t>? ¿Ideas?</a:t>
            </a:r>
            <a:endParaRPr lang="en-GB" sz="1800" dirty="0">
              <a:solidFill>
                <a:schemeClr val="bg1">
                  <a:lumMod val="6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719140" y="316984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listener.php</a:t>
            </a:r>
            <a:endParaRPr lang="en-GB" sz="1100" dirty="0"/>
          </a:p>
        </p:txBody>
      </p:sp>
      <p:sp>
        <p:nvSpPr>
          <p:cNvPr id="5" name="4 Cilindro"/>
          <p:cNvSpPr/>
          <p:nvPr/>
        </p:nvSpPr>
        <p:spPr>
          <a:xfrm>
            <a:off x="7308304" y="3861048"/>
            <a:ext cx="1008112" cy="1233825"/>
          </a:xfrm>
          <a:prstGeom prst="can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5 Rectángulo"/>
          <p:cNvSpPr/>
          <p:nvPr/>
        </p:nvSpPr>
        <p:spPr>
          <a:xfrm>
            <a:off x="5719140" y="509341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broadcaster.php</a:t>
            </a:r>
            <a:endParaRPr lang="en-GB" sz="1100" dirty="0"/>
          </a:p>
        </p:txBody>
      </p:sp>
      <p:cxnSp>
        <p:nvCxnSpPr>
          <p:cNvPr id="8" name="7 Conector recto de flecha"/>
          <p:cNvCxnSpPr>
            <a:stCxn id="4" idx="3"/>
            <a:endCxn id="5" idx="1"/>
          </p:cNvCxnSpPr>
          <p:nvPr/>
        </p:nvCxnSpPr>
        <p:spPr>
          <a:xfrm>
            <a:off x="6619140" y="3619846"/>
            <a:ext cx="1193220" cy="241202"/>
          </a:xfrm>
          <a:prstGeom prst="curvedConnector2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5" idx="3"/>
            <a:endCxn id="6" idx="3"/>
          </p:cNvCxnSpPr>
          <p:nvPr/>
        </p:nvCxnSpPr>
        <p:spPr>
          <a:xfrm rot="5400000">
            <a:off x="6991479" y="4722534"/>
            <a:ext cx="448543" cy="1193220"/>
          </a:xfrm>
          <a:prstGeom prst="curvedConnector2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907704" y="4027960"/>
            <a:ext cx="900000" cy="900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chat.js</a:t>
            </a:r>
          </a:p>
        </p:txBody>
      </p:sp>
      <p:cxnSp>
        <p:nvCxnSpPr>
          <p:cNvPr id="12" name="7 Conector recto de flecha"/>
          <p:cNvCxnSpPr>
            <a:stCxn id="11" idx="0"/>
            <a:endCxn id="4" idx="1"/>
          </p:cNvCxnSpPr>
          <p:nvPr/>
        </p:nvCxnSpPr>
        <p:spPr>
          <a:xfrm rot="5400000" flipH="1" flipV="1">
            <a:off x="3834365" y="2143185"/>
            <a:ext cx="408114" cy="3361436"/>
          </a:xfrm>
          <a:prstGeom prst="curvedConnector2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316526" y="2705206"/>
            <a:ext cx="170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8 </a:t>
            </a:r>
            <a:r>
              <a:rPr lang="en-GB" sz="1600" dirty="0" err="1"/>
              <a:t>líneas</a:t>
            </a:r>
            <a:r>
              <a:rPr lang="en-GB" sz="1600" dirty="0"/>
              <a:t> de </a:t>
            </a:r>
            <a:r>
              <a:rPr lang="en-GB" sz="1600" dirty="0" err="1"/>
              <a:t>código</a:t>
            </a:r>
            <a:endParaRPr lang="en-GB" sz="1600" dirty="0"/>
          </a:p>
        </p:txBody>
      </p:sp>
      <p:cxnSp>
        <p:nvCxnSpPr>
          <p:cNvPr id="17" name="7 Conector recto de flecha"/>
          <p:cNvCxnSpPr>
            <a:stCxn id="6" idx="1"/>
            <a:endCxn id="11" idx="2"/>
          </p:cNvCxnSpPr>
          <p:nvPr/>
        </p:nvCxnSpPr>
        <p:spPr>
          <a:xfrm rot="10800000">
            <a:off x="2357704" y="4927960"/>
            <a:ext cx="3361436" cy="615456"/>
          </a:xfrm>
          <a:prstGeom prst="curvedConnector2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5316526" y="6165304"/>
            <a:ext cx="1705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29 </a:t>
            </a:r>
            <a:r>
              <a:rPr lang="en-GB" sz="1600" dirty="0" err="1"/>
              <a:t>líneas</a:t>
            </a:r>
            <a:r>
              <a:rPr lang="en-GB" sz="1600" dirty="0"/>
              <a:t> de </a:t>
            </a:r>
            <a:r>
              <a:rPr lang="en-GB" sz="1600" dirty="0" err="1"/>
              <a:t>código</a:t>
            </a:r>
            <a:endParaRPr lang="en-GB" sz="16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77554" y="3985517"/>
            <a:ext cx="17052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GB" sz="1600" dirty="0"/>
              <a:t>6 </a:t>
            </a:r>
            <a:r>
              <a:rPr lang="en-GB" sz="1600" dirty="0" err="1"/>
              <a:t>funciones</a:t>
            </a:r>
            <a:endParaRPr lang="en-GB" sz="1600" dirty="0"/>
          </a:p>
          <a:p>
            <a:pPr algn="ctr">
              <a:spcBef>
                <a:spcPts val="1200"/>
              </a:spcBef>
            </a:pPr>
            <a:r>
              <a:rPr lang="en-GB" sz="1600" dirty="0"/>
              <a:t>30 </a:t>
            </a:r>
            <a:r>
              <a:rPr lang="en-GB" sz="1600" dirty="0" err="1"/>
              <a:t>líneas</a:t>
            </a:r>
            <a:r>
              <a:rPr lang="en-GB" sz="1600" dirty="0"/>
              <a:t> de </a:t>
            </a:r>
            <a:r>
              <a:rPr lang="en-GB" sz="1600" dirty="0" err="1"/>
              <a:t>código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16137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Sockets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1900" dirty="0" err="1"/>
              <a:t>WebSocket</a:t>
            </a:r>
            <a:r>
              <a:rPr lang="en-GB" sz="1900" dirty="0"/>
              <a:t> </a:t>
            </a:r>
            <a:r>
              <a:rPr lang="en-GB" sz="1900" dirty="0" err="1"/>
              <a:t>es</a:t>
            </a:r>
            <a:r>
              <a:rPr lang="en-GB" sz="1900" dirty="0"/>
              <a:t> un </a:t>
            </a:r>
            <a:r>
              <a:rPr lang="en-GB" sz="1900" dirty="0" err="1"/>
              <a:t>protocolo</a:t>
            </a:r>
            <a:r>
              <a:rPr lang="en-GB" sz="1900" dirty="0"/>
              <a:t> </a:t>
            </a:r>
            <a:r>
              <a:rPr lang="en-GB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que</a:t>
            </a:r>
            <a:r>
              <a:rPr lang="en-GB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 </a:t>
            </a:r>
            <a:r>
              <a:rPr lang="en-GB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voy</a:t>
            </a:r>
            <a:r>
              <a:rPr lang="en-GB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GB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describir</a:t>
            </a:r>
            <a:r>
              <a:rPr lang="en-GB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1900" dirty="0"/>
              <a:t> </a:t>
            </a:r>
            <a:r>
              <a:rPr lang="en-GB" sz="1900" dirty="0" err="1"/>
              <a:t>que</a:t>
            </a:r>
            <a:r>
              <a:rPr lang="en-GB" sz="1900" dirty="0"/>
              <a:t> </a:t>
            </a:r>
            <a:r>
              <a:rPr lang="en-GB" sz="1900" dirty="0" err="1"/>
              <a:t>permite</a:t>
            </a:r>
            <a:r>
              <a:rPr lang="en-GB" sz="1900" dirty="0"/>
              <a:t> </a:t>
            </a:r>
            <a:r>
              <a:rPr lang="en-GB" sz="1900" dirty="0" err="1"/>
              <a:t>ofrecer</a:t>
            </a:r>
            <a:r>
              <a:rPr lang="en-GB" sz="1900" dirty="0"/>
              <a:t> </a:t>
            </a:r>
            <a:r>
              <a:rPr lang="en-GB" sz="1900" dirty="0" err="1"/>
              <a:t>conexiones</a:t>
            </a:r>
            <a:r>
              <a:rPr lang="en-GB" sz="1900" dirty="0"/>
              <a:t> full duplex </a:t>
            </a:r>
            <a:r>
              <a:rPr lang="en-GB" sz="1900" dirty="0" err="1"/>
              <a:t>sobre</a:t>
            </a:r>
            <a:r>
              <a:rPr lang="en-GB" sz="1900" dirty="0"/>
              <a:t> TCP. </a:t>
            </a:r>
            <a:r>
              <a:rPr lang="en-GB" sz="1900" dirty="0" err="1"/>
              <a:t>Es</a:t>
            </a:r>
            <a:r>
              <a:rPr lang="en-GB" sz="1900" dirty="0"/>
              <a:t> </a:t>
            </a:r>
            <a:r>
              <a:rPr lang="en-GB" sz="1900" dirty="0" err="1"/>
              <a:t>decir</a:t>
            </a:r>
            <a:r>
              <a:rPr lang="en-GB" sz="1900" dirty="0"/>
              <a:t>, dos </a:t>
            </a:r>
            <a:r>
              <a:rPr lang="en-GB" sz="1900" dirty="0" err="1"/>
              <a:t>agentes</a:t>
            </a:r>
            <a:r>
              <a:rPr lang="en-GB" sz="1900" dirty="0"/>
              <a:t> </a:t>
            </a:r>
            <a:r>
              <a:rPr lang="en-GB" sz="1900" dirty="0" err="1"/>
              <a:t>pueden</a:t>
            </a:r>
            <a:r>
              <a:rPr lang="en-GB" sz="1900" dirty="0"/>
              <a:t> </a:t>
            </a:r>
            <a:r>
              <a:rPr lang="en-GB" sz="1900" dirty="0" err="1"/>
              <a:t>establecer</a:t>
            </a:r>
            <a:r>
              <a:rPr lang="en-GB" sz="1900" dirty="0"/>
              <a:t> un canal de </a:t>
            </a:r>
            <a:r>
              <a:rPr lang="en-GB" sz="1900" dirty="0" err="1"/>
              <a:t>comunicación</a:t>
            </a:r>
            <a:r>
              <a:rPr lang="en-GB" sz="1900" dirty="0"/>
              <a:t> </a:t>
            </a:r>
            <a:r>
              <a:rPr lang="en-GB" sz="1900" dirty="0" err="1"/>
              <a:t>bidireccional</a:t>
            </a:r>
            <a:r>
              <a:rPr lang="en-GB" sz="19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https://html.spec.whatwg.org/multipage/web-sockets.html</a:t>
            </a: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http://os.alfajango.com/websockets-slides/#/</a:t>
            </a: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GB" sz="1900" dirty="0"/>
              <a:t>¿En </a:t>
            </a:r>
            <a:r>
              <a:rPr lang="en-GB" sz="1900" dirty="0" err="1"/>
              <a:t>qué</a:t>
            </a:r>
            <a:r>
              <a:rPr lang="en-GB" sz="1900" dirty="0"/>
              <a:t> se </a:t>
            </a:r>
            <a:r>
              <a:rPr lang="en-GB" sz="1900" dirty="0" err="1"/>
              <a:t>diferencia</a:t>
            </a:r>
            <a:r>
              <a:rPr lang="en-GB" sz="1900" dirty="0"/>
              <a:t> de lo visto hasta </a:t>
            </a:r>
            <a:r>
              <a:rPr lang="en-GB" sz="1900" dirty="0" err="1"/>
              <a:t>ahora</a:t>
            </a:r>
            <a:r>
              <a:rPr lang="en-GB" sz="1900" dirty="0"/>
              <a:t>?</a:t>
            </a:r>
          </a:p>
          <a:p>
            <a:pPr lvl="1">
              <a:spcBef>
                <a:spcPts val="400"/>
              </a:spcBef>
            </a:pPr>
            <a:r>
              <a:rPr lang="en-GB" sz="1700" dirty="0"/>
              <a:t>Ni </a:t>
            </a:r>
            <a:r>
              <a:rPr lang="en-GB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window.postMessage</a:t>
            </a:r>
            <a:r>
              <a:rPr lang="en-GB" sz="1700" dirty="0"/>
              <a:t> </a:t>
            </a:r>
            <a:r>
              <a:rPr lang="en-GB" sz="1700" dirty="0" err="1"/>
              <a:t>ni</a:t>
            </a:r>
            <a:r>
              <a:rPr lang="en-GB" sz="1700" dirty="0"/>
              <a:t> channel messaging son </a:t>
            </a:r>
            <a:r>
              <a:rPr lang="en-GB" sz="1700" dirty="0" err="1"/>
              <a:t>verdaderamente</a:t>
            </a:r>
            <a:r>
              <a:rPr lang="en-GB" sz="1700" dirty="0"/>
              <a:t> APIs de </a:t>
            </a:r>
            <a:r>
              <a:rPr lang="en-GB" sz="1700" dirty="0" err="1"/>
              <a:t>comunicaciones</a:t>
            </a:r>
            <a:r>
              <a:rPr lang="en-GB" sz="1700" dirty="0"/>
              <a:t>. Lo </a:t>
            </a:r>
            <a:r>
              <a:rPr lang="en-GB" sz="1700" dirty="0" err="1"/>
              <a:t>que</a:t>
            </a:r>
            <a:r>
              <a:rPr lang="en-GB" sz="1700" dirty="0"/>
              <a:t> </a:t>
            </a:r>
            <a:r>
              <a:rPr lang="en-GB" sz="1700" dirty="0" err="1"/>
              <a:t>permiten</a:t>
            </a:r>
            <a:r>
              <a:rPr lang="en-GB" sz="1700" dirty="0"/>
              <a:t> </a:t>
            </a:r>
            <a:r>
              <a:rPr lang="en-GB" sz="1700" dirty="0" err="1"/>
              <a:t>es</a:t>
            </a:r>
            <a:r>
              <a:rPr lang="en-GB" sz="1700" dirty="0"/>
              <a:t> el </a:t>
            </a:r>
            <a:r>
              <a:rPr lang="en-GB" sz="1700" dirty="0" err="1"/>
              <a:t>intercambio</a:t>
            </a:r>
            <a:r>
              <a:rPr lang="en-GB" sz="1700" dirty="0"/>
              <a:t> de </a:t>
            </a:r>
            <a:r>
              <a:rPr lang="en-GB" sz="1700" dirty="0" err="1"/>
              <a:t>mensajes</a:t>
            </a:r>
            <a:r>
              <a:rPr lang="en-GB" sz="1700" dirty="0"/>
              <a:t> entre </a:t>
            </a:r>
            <a:r>
              <a:rPr lang="en-GB" sz="1700" dirty="0" err="1"/>
              <a:t>código</a:t>
            </a:r>
            <a:r>
              <a:rPr lang="en-GB" sz="1700" dirty="0"/>
              <a:t> de </a:t>
            </a:r>
            <a:r>
              <a:rPr lang="en-GB" sz="1700" dirty="0" err="1"/>
              <a:t>distintos</a:t>
            </a:r>
            <a:r>
              <a:rPr lang="en-GB" sz="1700" dirty="0"/>
              <a:t> </a:t>
            </a:r>
            <a:r>
              <a:rPr lang="en-GB" sz="1700" dirty="0" err="1"/>
              <a:t>dominios</a:t>
            </a:r>
            <a:r>
              <a:rPr lang="en-GB" sz="1700" dirty="0"/>
              <a:t> (</a:t>
            </a:r>
            <a:r>
              <a:rPr lang="en-GB" sz="1700" dirty="0" err="1"/>
              <a:t>potencialmente</a:t>
            </a:r>
            <a:r>
              <a:rPr lang="en-GB" sz="1700" dirty="0"/>
              <a:t> </a:t>
            </a:r>
            <a:r>
              <a:rPr lang="en-GB" sz="1700" dirty="0" err="1"/>
              <a:t>inseguro</a:t>
            </a:r>
            <a:r>
              <a:rPr lang="en-GB" sz="1700" dirty="0"/>
              <a:t>) </a:t>
            </a:r>
            <a:r>
              <a:rPr lang="en-GB" sz="1700" dirty="0" err="1"/>
              <a:t>pero</a:t>
            </a:r>
            <a:r>
              <a:rPr lang="en-GB" sz="1700" dirty="0"/>
              <a:t> </a:t>
            </a:r>
            <a:r>
              <a:rPr lang="en-GB" sz="1700" dirty="0" err="1"/>
              <a:t>siempre</a:t>
            </a:r>
            <a:r>
              <a:rPr lang="en-GB" sz="1700" dirty="0"/>
              <a:t> </a:t>
            </a:r>
            <a:r>
              <a:rPr lang="en-GB" sz="1700" dirty="0" err="1"/>
              <a:t>dentro</a:t>
            </a:r>
            <a:r>
              <a:rPr lang="en-GB" sz="1700" dirty="0"/>
              <a:t> del </a:t>
            </a:r>
            <a:r>
              <a:rPr lang="en-GB" sz="1700" dirty="0" err="1"/>
              <a:t>cliente</a:t>
            </a:r>
            <a:r>
              <a:rPr lang="en-GB" sz="17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GB" sz="1700" dirty="0"/>
              <a:t>Server-side events </a:t>
            </a:r>
            <a:r>
              <a:rPr lang="en-GB" sz="1700" dirty="0" err="1"/>
              <a:t>sí</a:t>
            </a:r>
            <a:r>
              <a:rPr lang="en-GB" sz="1700" dirty="0"/>
              <a:t> </a:t>
            </a:r>
            <a:r>
              <a:rPr lang="en-GB" sz="1700" dirty="0" err="1"/>
              <a:t>es</a:t>
            </a:r>
            <a:r>
              <a:rPr lang="en-GB" sz="1700" dirty="0"/>
              <a:t> un API de </a:t>
            </a:r>
            <a:r>
              <a:rPr lang="en-GB" sz="1700" dirty="0" err="1"/>
              <a:t>comunicaciones</a:t>
            </a:r>
            <a:r>
              <a:rPr lang="en-GB" sz="1700" dirty="0"/>
              <a:t> </a:t>
            </a:r>
            <a:r>
              <a:rPr lang="en-GB" sz="1700" dirty="0" err="1"/>
              <a:t>pero</a:t>
            </a:r>
            <a:r>
              <a:rPr lang="en-GB" sz="1700" dirty="0"/>
              <a:t>:</a:t>
            </a:r>
          </a:p>
          <a:p>
            <a:pPr lvl="2">
              <a:spcBef>
                <a:spcPts val="400"/>
              </a:spcBef>
            </a:pPr>
            <a:r>
              <a:rPr lang="en-GB" sz="1400" dirty="0" err="1"/>
              <a:t>Sólo</a:t>
            </a:r>
            <a:r>
              <a:rPr lang="en-GB" sz="1400" dirty="0"/>
              <a:t> </a:t>
            </a:r>
            <a:r>
              <a:rPr lang="en-GB" sz="1400" dirty="0" err="1"/>
              <a:t>proporciona</a:t>
            </a:r>
            <a:r>
              <a:rPr lang="en-GB" sz="1400" dirty="0"/>
              <a:t> </a:t>
            </a:r>
            <a:r>
              <a:rPr lang="en-GB" sz="1400" dirty="0" err="1"/>
              <a:t>paso</a:t>
            </a:r>
            <a:r>
              <a:rPr lang="en-GB" sz="1400" dirty="0"/>
              <a:t> de </a:t>
            </a:r>
            <a:r>
              <a:rPr lang="en-GB" sz="1400" dirty="0" err="1"/>
              <a:t>eventos</a:t>
            </a:r>
            <a:r>
              <a:rPr lang="en-GB" sz="1400" dirty="0"/>
              <a:t> del </a:t>
            </a:r>
            <a:r>
              <a:rPr lang="en-GB" sz="1400" dirty="0" err="1"/>
              <a:t>servidor</a:t>
            </a:r>
            <a:r>
              <a:rPr lang="en-GB" sz="1400" dirty="0"/>
              <a:t> al </a:t>
            </a:r>
            <a:r>
              <a:rPr lang="en-GB" sz="1400" dirty="0" err="1"/>
              <a:t>cliente</a:t>
            </a:r>
            <a:r>
              <a:rPr lang="en-GB" sz="1400" dirty="0"/>
              <a:t> (para </a:t>
            </a:r>
            <a:r>
              <a:rPr lang="en-GB" sz="1400" dirty="0" err="1"/>
              <a:t>enviar</a:t>
            </a:r>
            <a:r>
              <a:rPr lang="en-GB" sz="1400" dirty="0"/>
              <a:t> </a:t>
            </a:r>
            <a:r>
              <a:rPr lang="en-GB" sz="1400" dirty="0" err="1"/>
              <a:t>datos</a:t>
            </a:r>
            <a:r>
              <a:rPr lang="en-GB" sz="1400" dirty="0"/>
              <a:t> de </a:t>
            </a:r>
            <a:r>
              <a:rPr lang="en-GB" sz="1400" dirty="0" err="1"/>
              <a:t>cliente</a:t>
            </a:r>
            <a:r>
              <a:rPr lang="en-GB" sz="1400" dirty="0"/>
              <a:t> a </a:t>
            </a:r>
            <a:r>
              <a:rPr lang="en-GB" sz="1400" dirty="0" err="1"/>
              <a:t>servidor</a:t>
            </a:r>
            <a:r>
              <a:rPr lang="en-GB" sz="1400" dirty="0"/>
              <a:t> </a:t>
            </a:r>
            <a:r>
              <a:rPr lang="en-GB" sz="1400" dirty="0" err="1"/>
              <a:t>tenemos</a:t>
            </a:r>
            <a:r>
              <a:rPr lang="en-GB" sz="1400" dirty="0"/>
              <a:t> AJAX).</a:t>
            </a:r>
          </a:p>
          <a:p>
            <a:pPr lvl="2">
              <a:spcBef>
                <a:spcPts val="400"/>
              </a:spcBef>
            </a:pPr>
            <a:r>
              <a:rPr lang="en-GB" sz="1400" dirty="0"/>
              <a:t>No </a:t>
            </a:r>
            <a:r>
              <a:rPr lang="en-GB" sz="1400" dirty="0" err="1"/>
              <a:t>tiene</a:t>
            </a:r>
            <a:r>
              <a:rPr lang="en-GB" sz="1400" dirty="0"/>
              <a:t> </a:t>
            </a:r>
            <a:r>
              <a:rPr lang="en-GB" sz="1400" dirty="0" err="1"/>
              <a:t>por</a:t>
            </a:r>
            <a:r>
              <a:rPr lang="en-GB" sz="1400" dirty="0"/>
              <a:t> </a:t>
            </a:r>
            <a:r>
              <a:rPr lang="en-GB" sz="1400" dirty="0" err="1"/>
              <a:t>qué</a:t>
            </a:r>
            <a:r>
              <a:rPr lang="en-GB" sz="1400" dirty="0"/>
              <a:t> </a:t>
            </a:r>
            <a:r>
              <a:rPr lang="en-GB" sz="1400" dirty="0" err="1"/>
              <a:t>ser</a:t>
            </a:r>
            <a:r>
              <a:rPr lang="en-GB" sz="1400" dirty="0"/>
              <a:t> </a:t>
            </a:r>
            <a:r>
              <a:rPr lang="en-GB" sz="1400" dirty="0" err="1"/>
              <a:t>punto</a:t>
            </a:r>
            <a:r>
              <a:rPr lang="en-GB" sz="1400" dirty="0"/>
              <a:t> a </a:t>
            </a:r>
            <a:r>
              <a:rPr lang="en-GB" sz="1400" dirty="0" err="1"/>
              <a:t>punto</a:t>
            </a:r>
            <a:r>
              <a:rPr lang="en-GB" sz="1400" dirty="0"/>
              <a:t>, </a:t>
            </a:r>
            <a:r>
              <a:rPr lang="en-GB" sz="1400" dirty="0" err="1"/>
              <a:t>permite</a:t>
            </a:r>
            <a:r>
              <a:rPr lang="en-GB" sz="1400" dirty="0"/>
              <a:t> “broadcasting” al </a:t>
            </a:r>
            <a:r>
              <a:rPr lang="en-GB" sz="1400" dirty="0" err="1"/>
              <a:t>poder</a:t>
            </a:r>
            <a:r>
              <a:rPr lang="en-GB" sz="1400" dirty="0"/>
              <a:t> </a:t>
            </a:r>
            <a:r>
              <a:rPr lang="en-GB" sz="1400" dirty="0" err="1"/>
              <a:t>suscribirse</a:t>
            </a:r>
            <a:r>
              <a:rPr lang="en-GB" sz="1400" dirty="0"/>
              <a:t> </a:t>
            </a:r>
            <a:r>
              <a:rPr lang="en-GB" sz="1400" dirty="0" err="1"/>
              <a:t>múltiples</a:t>
            </a:r>
            <a:r>
              <a:rPr lang="en-GB" sz="1400" dirty="0"/>
              <a:t> </a:t>
            </a:r>
            <a:r>
              <a:rPr lang="en-GB" sz="1400" dirty="0" err="1"/>
              <a:t>clientes</a:t>
            </a:r>
            <a:r>
              <a:rPr lang="en-GB" sz="1400" dirty="0"/>
              <a:t> al </a:t>
            </a:r>
            <a:r>
              <a:rPr lang="en-GB" sz="1400" dirty="0" err="1"/>
              <a:t>mismo</a:t>
            </a:r>
            <a:r>
              <a:rPr lang="en-GB" sz="1400" dirty="0"/>
              <a:t> endpoint en un </a:t>
            </a:r>
            <a:r>
              <a:rPr lang="en-GB" sz="1400" dirty="0" err="1"/>
              <a:t>servidor</a:t>
            </a:r>
            <a:r>
              <a:rPr lang="en-GB" sz="14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GB" sz="1700" dirty="0" err="1"/>
              <a:t>Requiere</a:t>
            </a:r>
            <a:r>
              <a:rPr lang="en-GB" sz="1700" dirty="0"/>
              <a:t> </a:t>
            </a:r>
            <a:r>
              <a:rPr lang="en-GB" sz="1700" dirty="0" err="1"/>
              <a:t>cambios</a:t>
            </a:r>
            <a:r>
              <a:rPr lang="en-GB" sz="1700" dirty="0"/>
              <a:t> en el </a:t>
            </a:r>
            <a:r>
              <a:rPr lang="en-GB" sz="1700" dirty="0" err="1"/>
              <a:t>lado</a:t>
            </a:r>
            <a:r>
              <a:rPr lang="en-GB" sz="1700" dirty="0"/>
              <a:t> del </a:t>
            </a:r>
            <a:r>
              <a:rPr lang="en-GB" sz="1700" dirty="0" err="1"/>
              <a:t>servidor</a:t>
            </a:r>
            <a:r>
              <a:rPr lang="en-GB" sz="1700" dirty="0"/>
              <a:t>, </a:t>
            </a:r>
            <a:r>
              <a:rPr lang="en-GB" sz="1700" dirty="0" err="1"/>
              <a:t>concretamente</a:t>
            </a:r>
            <a:r>
              <a:rPr lang="en-GB" sz="1700" dirty="0"/>
              <a:t> </a:t>
            </a:r>
            <a:r>
              <a:rPr lang="en-GB" sz="1700" dirty="0" err="1"/>
              <a:t>disponer</a:t>
            </a:r>
            <a:r>
              <a:rPr lang="en-GB" sz="1700" dirty="0"/>
              <a:t> de un </a:t>
            </a:r>
            <a:r>
              <a:rPr lang="en-GB" sz="1700" dirty="0" err="1"/>
              <a:t>servidor</a:t>
            </a:r>
            <a:r>
              <a:rPr lang="en-GB" sz="1700" dirty="0"/>
              <a:t> </a:t>
            </a:r>
            <a:r>
              <a:rPr lang="en-GB" sz="1700" dirty="0" err="1"/>
              <a:t>WebSocket</a:t>
            </a:r>
            <a:r>
              <a:rPr lang="en-GB" sz="17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GB" sz="1700" dirty="0"/>
              <a:t>No </a:t>
            </a:r>
            <a:r>
              <a:rPr lang="en-GB" sz="1700" dirty="0" err="1"/>
              <a:t>permite</a:t>
            </a:r>
            <a:r>
              <a:rPr lang="en-GB" sz="1700" dirty="0"/>
              <a:t> </a:t>
            </a:r>
            <a:r>
              <a:rPr lang="en-GB" sz="1700" dirty="0" err="1"/>
              <a:t>conexión</a:t>
            </a:r>
            <a:r>
              <a:rPr lang="en-GB" sz="1700" dirty="0"/>
              <a:t> </a:t>
            </a:r>
            <a:r>
              <a:rPr lang="en-GB" sz="1700" dirty="0" err="1"/>
              <a:t>punto</a:t>
            </a:r>
            <a:r>
              <a:rPr lang="en-GB" sz="1700" dirty="0"/>
              <a:t> a </a:t>
            </a:r>
            <a:r>
              <a:rPr lang="en-GB" sz="1700" dirty="0" err="1"/>
              <a:t>punto</a:t>
            </a:r>
            <a:r>
              <a:rPr lang="en-GB" sz="1700" dirty="0"/>
              <a:t> entre </a:t>
            </a:r>
            <a:r>
              <a:rPr lang="en-GB" sz="1700" dirty="0" err="1"/>
              <a:t>clientes</a:t>
            </a:r>
            <a:r>
              <a:rPr lang="en-GB" sz="1700" dirty="0"/>
              <a:t> (</a:t>
            </a:r>
            <a:r>
              <a:rPr lang="en-GB" sz="1700" dirty="0" err="1"/>
              <a:t>navegadores</a:t>
            </a:r>
            <a:r>
              <a:rPr lang="en-GB" sz="17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423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Sockets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2800" dirty="0"/>
              <a:t>¿</a:t>
            </a:r>
            <a:r>
              <a:rPr lang="en-GB" sz="2800" dirty="0" err="1"/>
              <a:t>Qué</a:t>
            </a:r>
            <a:r>
              <a:rPr lang="en-GB" sz="2800" dirty="0"/>
              <a:t> </a:t>
            </a:r>
            <a:r>
              <a:rPr lang="en-GB" sz="2800" dirty="0" err="1"/>
              <a:t>servidor</a:t>
            </a:r>
            <a:r>
              <a:rPr lang="en-GB" sz="2800" dirty="0"/>
              <a:t> de </a:t>
            </a:r>
            <a:r>
              <a:rPr lang="en-GB" sz="2800" dirty="0" err="1"/>
              <a:t>WebSocket</a:t>
            </a:r>
            <a:r>
              <a:rPr lang="en-GB" sz="2800" dirty="0"/>
              <a:t>?</a:t>
            </a:r>
          </a:p>
          <a:p>
            <a:pPr lvl="1">
              <a:spcBef>
                <a:spcPts val="400"/>
              </a:spcBef>
            </a:pPr>
            <a:r>
              <a:rPr lang="en-GB" sz="2400" dirty="0" err="1"/>
              <a:t>Estrictamente</a:t>
            </a:r>
            <a:r>
              <a:rPr lang="en-GB" sz="2400" dirty="0"/>
              <a:t> </a:t>
            </a:r>
            <a:r>
              <a:rPr lang="en-GB" sz="2400" dirty="0" err="1"/>
              <a:t>hablando</a:t>
            </a:r>
            <a:r>
              <a:rPr lang="en-GB" sz="2400" dirty="0"/>
              <a:t> </a:t>
            </a:r>
            <a:r>
              <a:rPr lang="en-GB" sz="2400" dirty="0" err="1"/>
              <a:t>puede</a:t>
            </a:r>
            <a:r>
              <a:rPr lang="en-GB" sz="2400" dirty="0"/>
              <a:t> </a:t>
            </a:r>
            <a:r>
              <a:rPr lang="en-GB" sz="2400" dirty="0" err="1"/>
              <a:t>implementarse</a:t>
            </a:r>
            <a:r>
              <a:rPr lang="en-GB" sz="2400" dirty="0"/>
              <a:t> un </a:t>
            </a:r>
            <a:r>
              <a:rPr lang="en-GB" sz="2400" dirty="0" err="1"/>
              <a:t>servidor</a:t>
            </a:r>
            <a:r>
              <a:rPr lang="en-GB" sz="2400" dirty="0"/>
              <a:t> </a:t>
            </a:r>
            <a:r>
              <a:rPr lang="en-GB" sz="2400" dirty="0" err="1"/>
              <a:t>WebSocket</a:t>
            </a:r>
            <a:r>
              <a:rPr lang="en-GB" sz="2400" dirty="0"/>
              <a:t> en </a:t>
            </a:r>
            <a:r>
              <a:rPr lang="en-GB" sz="2400" dirty="0" err="1"/>
              <a:t>casi</a:t>
            </a:r>
            <a:r>
              <a:rPr lang="en-GB" sz="2400" dirty="0"/>
              <a:t> </a:t>
            </a:r>
            <a:r>
              <a:rPr lang="en-GB" sz="2400" dirty="0" err="1"/>
              <a:t>cualquier</a:t>
            </a:r>
            <a:r>
              <a:rPr lang="en-GB" sz="2400" dirty="0"/>
              <a:t> </a:t>
            </a:r>
            <a:r>
              <a:rPr lang="en-GB" sz="2400" dirty="0" err="1"/>
              <a:t>lenguaje</a:t>
            </a:r>
            <a:r>
              <a:rPr lang="en-GB" sz="2400" dirty="0"/>
              <a:t> de </a:t>
            </a:r>
            <a:r>
              <a:rPr lang="en-GB" sz="2400" dirty="0" err="1"/>
              <a:t>programación</a:t>
            </a:r>
            <a:r>
              <a:rPr lang="en-GB" sz="2400" dirty="0"/>
              <a:t> y, en </a:t>
            </a:r>
            <a:r>
              <a:rPr lang="en-GB" sz="2400" dirty="0" err="1"/>
              <a:t>consecuencia</a:t>
            </a:r>
            <a:r>
              <a:rPr lang="en-GB" sz="2400" dirty="0"/>
              <a:t>, hay gran </a:t>
            </a:r>
            <a:r>
              <a:rPr lang="en-GB" sz="2400" dirty="0" err="1"/>
              <a:t>variedad</a:t>
            </a:r>
            <a:r>
              <a:rPr lang="en-GB" sz="2400" dirty="0"/>
              <a:t> de </a:t>
            </a:r>
            <a:r>
              <a:rPr lang="en-GB" sz="2400" dirty="0" err="1"/>
              <a:t>bibliotecas</a:t>
            </a:r>
            <a:r>
              <a:rPr lang="en-GB" sz="2400" dirty="0"/>
              <a:t> e </a:t>
            </a:r>
            <a:r>
              <a:rPr lang="en-GB" sz="2400" dirty="0" err="1"/>
              <a:t>implementaciones</a:t>
            </a:r>
            <a:r>
              <a:rPr lang="en-GB" sz="24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GB" sz="2400" dirty="0"/>
              <a:t>En la </a:t>
            </a:r>
            <a:r>
              <a:rPr lang="en-GB" sz="2400" dirty="0" err="1"/>
              <a:t>práctica</a:t>
            </a:r>
            <a:r>
              <a:rPr lang="en-GB" sz="2400" dirty="0"/>
              <a:t> se </a:t>
            </a:r>
            <a:r>
              <a:rPr lang="en-GB" sz="2400" dirty="0" err="1"/>
              <a:t>suele</a:t>
            </a:r>
            <a:r>
              <a:rPr lang="en-GB" sz="2400" dirty="0"/>
              <a:t> </a:t>
            </a:r>
            <a:r>
              <a:rPr lang="en-GB" sz="2400" dirty="0" err="1"/>
              <a:t>utilizar</a:t>
            </a:r>
            <a:r>
              <a:rPr lang="en-GB" sz="2400" dirty="0"/>
              <a:t> </a:t>
            </a:r>
            <a:r>
              <a:rPr lang="en-GB" sz="2400" b="1" dirty="0"/>
              <a:t>Node.js</a:t>
            </a:r>
            <a:r>
              <a:rPr lang="en-GB" sz="2400" dirty="0"/>
              <a:t> (JavaScript en el </a:t>
            </a:r>
            <a:r>
              <a:rPr lang="en-GB" sz="2400" dirty="0" err="1"/>
              <a:t>lado</a:t>
            </a:r>
            <a:r>
              <a:rPr lang="en-GB" sz="2400" dirty="0"/>
              <a:t> del </a:t>
            </a:r>
            <a:r>
              <a:rPr lang="en-GB" sz="2400" dirty="0" err="1"/>
              <a:t>servidor</a:t>
            </a:r>
            <a:r>
              <a:rPr lang="en-GB" sz="2400" dirty="0"/>
              <a:t>) y </a:t>
            </a:r>
            <a:r>
              <a:rPr lang="en-GB" sz="2400" b="1" dirty="0"/>
              <a:t>Socket.io</a:t>
            </a:r>
            <a:r>
              <a:rPr lang="en-GB" sz="2400" dirty="0"/>
              <a:t> (</a:t>
            </a:r>
            <a:r>
              <a:rPr lang="en-GB" sz="2400" dirty="0" err="1"/>
              <a:t>basado</a:t>
            </a:r>
            <a:r>
              <a:rPr lang="en-GB" sz="2400" dirty="0"/>
              <a:t> en Node.js)</a:t>
            </a:r>
          </a:p>
          <a:p>
            <a:pPr>
              <a:spcBef>
                <a:spcPts val="400"/>
              </a:spcBef>
            </a:pPr>
            <a:r>
              <a:rPr lang="en-GB" dirty="0"/>
              <a:t>¡¿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ver</a:t>
            </a:r>
            <a:r>
              <a:rPr lang="en-GB" dirty="0"/>
              <a:t> Node.js?!</a:t>
            </a:r>
          </a:p>
        </p:txBody>
      </p:sp>
    </p:spTree>
    <p:extLst>
      <p:ext uri="{BB962C8B-B14F-4D97-AF65-F5344CB8AC3E}">
        <p14:creationId xmlns:p14="http://schemas.microsoft.com/office/powerpoint/2010/main" val="527634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Sockets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2800" dirty="0"/>
              <a:t>¿</a:t>
            </a:r>
            <a:r>
              <a:rPr lang="en-GB" sz="2800" dirty="0" err="1"/>
              <a:t>Qué</a:t>
            </a:r>
            <a:r>
              <a:rPr lang="en-GB" sz="2800" dirty="0"/>
              <a:t> </a:t>
            </a:r>
            <a:r>
              <a:rPr lang="en-GB" sz="2800" dirty="0" err="1"/>
              <a:t>servidor</a:t>
            </a:r>
            <a:r>
              <a:rPr lang="en-GB" sz="2800" dirty="0"/>
              <a:t> de </a:t>
            </a:r>
            <a:r>
              <a:rPr lang="en-GB" sz="2800" dirty="0" err="1"/>
              <a:t>WebSocket</a:t>
            </a:r>
            <a:r>
              <a:rPr lang="en-GB" sz="2800" dirty="0"/>
              <a:t>?</a:t>
            </a:r>
          </a:p>
          <a:p>
            <a:pPr lvl="1">
              <a:spcBef>
                <a:spcPts val="400"/>
              </a:spcBef>
            </a:pPr>
            <a:r>
              <a:rPr lang="en-GB" sz="2400" dirty="0" err="1"/>
              <a:t>Estrictamente</a:t>
            </a:r>
            <a:r>
              <a:rPr lang="en-GB" sz="2400" dirty="0"/>
              <a:t> </a:t>
            </a:r>
            <a:r>
              <a:rPr lang="en-GB" sz="2400" dirty="0" err="1"/>
              <a:t>hablando</a:t>
            </a:r>
            <a:r>
              <a:rPr lang="en-GB" sz="2400" dirty="0"/>
              <a:t> </a:t>
            </a:r>
            <a:r>
              <a:rPr lang="en-GB" sz="2400" dirty="0" err="1"/>
              <a:t>puede</a:t>
            </a:r>
            <a:r>
              <a:rPr lang="en-GB" sz="2400" dirty="0"/>
              <a:t> </a:t>
            </a:r>
            <a:r>
              <a:rPr lang="en-GB" sz="2400" dirty="0" err="1"/>
              <a:t>implementarse</a:t>
            </a:r>
            <a:r>
              <a:rPr lang="en-GB" sz="2400" dirty="0"/>
              <a:t> un </a:t>
            </a:r>
            <a:r>
              <a:rPr lang="en-GB" sz="2400" dirty="0" err="1"/>
              <a:t>servidor</a:t>
            </a:r>
            <a:r>
              <a:rPr lang="en-GB" sz="2400" dirty="0"/>
              <a:t> </a:t>
            </a:r>
            <a:r>
              <a:rPr lang="en-GB" sz="2400" dirty="0" err="1"/>
              <a:t>WebSocket</a:t>
            </a:r>
            <a:r>
              <a:rPr lang="en-GB" sz="2400" dirty="0"/>
              <a:t> en </a:t>
            </a:r>
            <a:r>
              <a:rPr lang="en-GB" sz="2400" dirty="0" err="1"/>
              <a:t>casi</a:t>
            </a:r>
            <a:r>
              <a:rPr lang="en-GB" sz="2400" dirty="0"/>
              <a:t> </a:t>
            </a:r>
            <a:r>
              <a:rPr lang="en-GB" sz="2400" dirty="0" err="1"/>
              <a:t>cualquier</a:t>
            </a:r>
            <a:r>
              <a:rPr lang="en-GB" sz="2400" dirty="0"/>
              <a:t> </a:t>
            </a:r>
            <a:r>
              <a:rPr lang="en-GB" sz="2400" dirty="0" err="1"/>
              <a:t>lenguaje</a:t>
            </a:r>
            <a:r>
              <a:rPr lang="en-GB" sz="2400" dirty="0"/>
              <a:t> de </a:t>
            </a:r>
            <a:r>
              <a:rPr lang="en-GB" sz="2400" dirty="0" err="1"/>
              <a:t>programación</a:t>
            </a:r>
            <a:r>
              <a:rPr lang="en-GB" sz="2400" dirty="0"/>
              <a:t> y, en </a:t>
            </a:r>
            <a:r>
              <a:rPr lang="en-GB" sz="2400" dirty="0" err="1"/>
              <a:t>consecuencia</a:t>
            </a:r>
            <a:r>
              <a:rPr lang="en-GB" sz="2400" dirty="0"/>
              <a:t>, hay gran </a:t>
            </a:r>
            <a:r>
              <a:rPr lang="en-GB" sz="2400" dirty="0" err="1"/>
              <a:t>variedad</a:t>
            </a:r>
            <a:r>
              <a:rPr lang="en-GB" sz="2400" dirty="0"/>
              <a:t> de </a:t>
            </a:r>
            <a:r>
              <a:rPr lang="en-GB" sz="2400" dirty="0" err="1"/>
              <a:t>bibliotecas</a:t>
            </a:r>
            <a:r>
              <a:rPr lang="en-GB" sz="2400" dirty="0"/>
              <a:t> e </a:t>
            </a:r>
            <a:r>
              <a:rPr lang="en-GB" sz="2400" dirty="0" err="1"/>
              <a:t>implementaciones</a:t>
            </a:r>
            <a:r>
              <a:rPr lang="en-GB" sz="24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GB" sz="2400" dirty="0" err="1"/>
              <a:t>Están</a:t>
            </a:r>
            <a:r>
              <a:rPr lang="en-GB" sz="2400" dirty="0"/>
              <a:t> </a:t>
            </a:r>
            <a:r>
              <a:rPr lang="en-GB" sz="2400" dirty="0" err="1"/>
              <a:t>muy</a:t>
            </a:r>
            <a:r>
              <a:rPr lang="en-GB" sz="2400" dirty="0"/>
              <a:t> de </a:t>
            </a:r>
            <a:r>
              <a:rPr lang="en-GB" sz="2400" dirty="0" err="1"/>
              <a:t>moda</a:t>
            </a:r>
            <a:r>
              <a:rPr lang="en-GB" sz="2400" dirty="0"/>
              <a:t> </a:t>
            </a:r>
            <a:r>
              <a:rPr lang="en-GB" sz="2400" b="1" dirty="0"/>
              <a:t>Node.js</a:t>
            </a:r>
            <a:r>
              <a:rPr lang="en-GB" sz="2400" dirty="0"/>
              <a:t> (JavaScript en el </a:t>
            </a:r>
            <a:r>
              <a:rPr lang="en-GB" sz="2400" dirty="0" err="1"/>
              <a:t>lado</a:t>
            </a:r>
            <a:r>
              <a:rPr lang="en-GB" sz="2400" dirty="0"/>
              <a:t> del </a:t>
            </a:r>
            <a:r>
              <a:rPr lang="en-GB" sz="2400" dirty="0" err="1"/>
              <a:t>servidor</a:t>
            </a:r>
            <a:r>
              <a:rPr lang="en-GB" sz="2400" dirty="0"/>
              <a:t>) y </a:t>
            </a:r>
            <a:r>
              <a:rPr lang="en-GB" sz="2400" b="1" dirty="0"/>
              <a:t>Socket.io</a:t>
            </a:r>
            <a:r>
              <a:rPr lang="en-GB" sz="2400" dirty="0"/>
              <a:t> (</a:t>
            </a:r>
            <a:r>
              <a:rPr lang="en-GB" sz="2400" dirty="0" err="1"/>
              <a:t>basado</a:t>
            </a:r>
            <a:r>
              <a:rPr lang="en-GB" sz="2400" dirty="0"/>
              <a:t> en Node.js)</a:t>
            </a:r>
          </a:p>
          <a:p>
            <a:pPr>
              <a:spcBef>
                <a:spcPts val="400"/>
              </a:spcBef>
            </a:pPr>
            <a:r>
              <a:rPr lang="en-GB" dirty="0"/>
              <a:t>¡¿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ver</a:t>
            </a:r>
            <a:r>
              <a:rPr lang="en-GB" dirty="0"/>
              <a:t> Node.js?!</a:t>
            </a:r>
          </a:p>
          <a:p>
            <a:pPr>
              <a:spcBef>
                <a:spcPts val="400"/>
              </a:spcBef>
            </a:pPr>
            <a:r>
              <a:rPr lang="en-GB" b="1" dirty="0">
                <a:solidFill>
                  <a:srgbClr val="C00000"/>
                </a:solidFill>
              </a:rPr>
              <a:t>No way!</a:t>
            </a:r>
          </a:p>
        </p:txBody>
      </p:sp>
      <p:pic>
        <p:nvPicPr>
          <p:cNvPr id="1026" name="Picture 2" descr="http://i.stack.imgur.com/MeN4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40" y="4509120"/>
            <a:ext cx="3357966" cy="22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810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Sockets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2800" dirty="0"/>
              <a:t>De Web Sockets me </a:t>
            </a:r>
            <a:r>
              <a:rPr lang="en-GB" sz="2800" dirty="0" err="1"/>
              <a:t>gustaría</a:t>
            </a:r>
            <a:r>
              <a:rPr lang="en-GB" sz="2800" dirty="0"/>
              <a:t> </a:t>
            </a:r>
            <a:r>
              <a:rPr lang="en-GB" sz="2800" dirty="0" err="1"/>
              <a:t>que</a:t>
            </a:r>
            <a:r>
              <a:rPr lang="en-GB" sz="2800" dirty="0"/>
              <a:t> </a:t>
            </a:r>
            <a:r>
              <a:rPr lang="en-GB" sz="2800" dirty="0" err="1"/>
              <a:t>os</a:t>
            </a:r>
            <a:r>
              <a:rPr lang="en-GB" sz="2800" dirty="0"/>
              <a:t> </a:t>
            </a:r>
            <a:r>
              <a:rPr lang="en-GB" sz="2800" dirty="0" err="1"/>
              <a:t>quedárais</a:t>
            </a:r>
            <a:r>
              <a:rPr lang="en-GB" sz="2800" dirty="0"/>
              <a:t> con lo </a:t>
            </a:r>
            <a:r>
              <a:rPr lang="en-GB" sz="2800" dirty="0" err="1"/>
              <a:t>siguiente</a:t>
            </a:r>
            <a:r>
              <a:rPr lang="en-GB" sz="2800" dirty="0"/>
              <a:t>:</a:t>
            </a:r>
          </a:p>
          <a:p>
            <a:pPr lvl="1">
              <a:spcBef>
                <a:spcPts val="400"/>
              </a:spcBef>
            </a:pPr>
            <a:r>
              <a:rPr lang="en-GB" sz="2400" dirty="0" err="1"/>
              <a:t>Es</a:t>
            </a:r>
            <a:r>
              <a:rPr lang="en-GB" sz="2400" dirty="0"/>
              <a:t> </a:t>
            </a:r>
            <a:r>
              <a:rPr lang="en-GB" sz="2400" dirty="0" err="1"/>
              <a:t>relativamente</a:t>
            </a:r>
            <a:r>
              <a:rPr lang="en-GB" sz="2400" dirty="0"/>
              <a:t> </a:t>
            </a:r>
            <a:r>
              <a:rPr lang="en-GB" sz="2400" dirty="0" err="1"/>
              <a:t>sencillo</a:t>
            </a:r>
            <a:r>
              <a:rPr lang="en-GB" sz="2400" dirty="0"/>
              <a:t> </a:t>
            </a:r>
            <a:r>
              <a:rPr lang="en-GB" sz="2400" dirty="0" err="1"/>
              <a:t>crear</a:t>
            </a:r>
            <a:r>
              <a:rPr lang="en-GB" sz="2400" dirty="0"/>
              <a:t> </a:t>
            </a:r>
            <a:r>
              <a:rPr lang="en-GB" sz="2400" dirty="0" err="1"/>
              <a:t>una</a:t>
            </a:r>
            <a:r>
              <a:rPr lang="en-GB" sz="2400" dirty="0"/>
              <a:t> </a:t>
            </a:r>
            <a:r>
              <a:rPr lang="en-GB" sz="2400" dirty="0" err="1"/>
              <a:t>aplicación</a:t>
            </a:r>
            <a:r>
              <a:rPr lang="en-GB" sz="2400" dirty="0"/>
              <a:t> JavaScript </a:t>
            </a:r>
            <a:r>
              <a:rPr lang="en-GB" sz="2400" dirty="0" err="1"/>
              <a:t>que</a:t>
            </a:r>
            <a:r>
              <a:rPr lang="en-GB" sz="2400" dirty="0"/>
              <a:t> los </a:t>
            </a:r>
            <a:r>
              <a:rPr lang="en-GB" sz="2400" dirty="0" err="1"/>
              <a:t>utilice</a:t>
            </a:r>
            <a:r>
              <a:rPr lang="en-GB" sz="24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GB" sz="2400" dirty="0"/>
              <a:t>Con </a:t>
            </a:r>
            <a:r>
              <a:rPr lang="en-GB" sz="2400" dirty="0" err="1"/>
              <a:t>una</a:t>
            </a:r>
            <a:r>
              <a:rPr lang="en-GB" sz="2400" dirty="0"/>
              <a:t> </a:t>
            </a:r>
            <a:r>
              <a:rPr lang="en-GB" sz="2400" dirty="0" err="1"/>
              <a:t>biblioteca</a:t>
            </a:r>
            <a:r>
              <a:rPr lang="en-GB" sz="2400" dirty="0"/>
              <a:t> </a:t>
            </a:r>
            <a:r>
              <a:rPr lang="en-GB" sz="2400" dirty="0" err="1"/>
              <a:t>adecuada</a:t>
            </a:r>
            <a:r>
              <a:rPr lang="en-GB" sz="2400" dirty="0"/>
              <a:t> no </a:t>
            </a:r>
            <a:r>
              <a:rPr lang="en-GB" sz="2400" dirty="0" err="1"/>
              <a:t>es</a:t>
            </a:r>
            <a:r>
              <a:rPr lang="en-GB" sz="2400" dirty="0"/>
              <a:t> </a:t>
            </a:r>
            <a:r>
              <a:rPr lang="en-GB" sz="2400" dirty="0" err="1"/>
              <a:t>difícil</a:t>
            </a:r>
            <a:r>
              <a:rPr lang="en-GB" sz="2400" dirty="0"/>
              <a:t> </a:t>
            </a:r>
            <a:r>
              <a:rPr lang="en-GB" sz="2400" dirty="0" err="1"/>
              <a:t>crear</a:t>
            </a:r>
            <a:r>
              <a:rPr lang="en-GB" sz="2400" dirty="0"/>
              <a:t> un </a:t>
            </a:r>
            <a:r>
              <a:rPr lang="en-GB" sz="2400" dirty="0" err="1"/>
              <a:t>servidor</a:t>
            </a:r>
            <a:r>
              <a:rPr lang="en-GB" sz="2400" dirty="0"/>
              <a:t> </a:t>
            </a:r>
            <a:r>
              <a:rPr lang="en-GB" sz="2400" dirty="0" err="1"/>
              <a:t>WebSocket</a:t>
            </a:r>
            <a:r>
              <a:rPr lang="en-GB" sz="2400" dirty="0"/>
              <a:t> para un </a:t>
            </a:r>
            <a:r>
              <a:rPr lang="en-GB" sz="2400" dirty="0" err="1"/>
              <a:t>servicio</a:t>
            </a:r>
            <a:r>
              <a:rPr lang="en-GB" sz="24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GB" sz="2400" dirty="0"/>
              <a:t>Si </a:t>
            </a:r>
            <a:r>
              <a:rPr lang="en-GB" sz="2400" dirty="0" err="1"/>
              <a:t>verdaderamente</a:t>
            </a:r>
            <a:r>
              <a:rPr lang="en-GB" sz="2400" dirty="0"/>
              <a:t> </a:t>
            </a:r>
            <a:r>
              <a:rPr lang="en-GB" sz="2400" dirty="0" err="1"/>
              <a:t>hace</a:t>
            </a:r>
            <a:r>
              <a:rPr lang="en-GB" sz="2400" dirty="0"/>
              <a:t> </a:t>
            </a:r>
            <a:r>
              <a:rPr lang="en-GB" sz="2400" dirty="0" err="1"/>
              <a:t>falta</a:t>
            </a:r>
            <a:r>
              <a:rPr lang="en-GB" sz="2400" dirty="0"/>
              <a:t> </a:t>
            </a:r>
            <a:r>
              <a:rPr lang="en-GB" sz="2400" dirty="0" err="1"/>
              <a:t>comunicación</a:t>
            </a:r>
            <a:r>
              <a:rPr lang="en-GB" sz="2400" dirty="0"/>
              <a:t> full </a:t>
            </a:r>
            <a:r>
              <a:rPr lang="en-GB" sz="2400" b="1" dirty="0"/>
              <a:t>duplex</a:t>
            </a:r>
            <a:r>
              <a:rPr lang="en-GB" sz="2400" dirty="0"/>
              <a:t> Web Sockets </a:t>
            </a:r>
            <a:r>
              <a:rPr lang="en-GB" sz="2400" dirty="0" err="1"/>
              <a:t>es</a:t>
            </a:r>
            <a:r>
              <a:rPr lang="en-GB" sz="2400" dirty="0"/>
              <a:t> </a:t>
            </a:r>
            <a:r>
              <a:rPr lang="en-GB" sz="2400" dirty="0" err="1"/>
              <a:t>imprescindible</a:t>
            </a:r>
            <a:r>
              <a:rPr lang="en-GB" sz="2400" dirty="0"/>
              <a:t>. Si </a:t>
            </a:r>
            <a:r>
              <a:rPr lang="en-GB" sz="2400" dirty="0" err="1"/>
              <a:t>casi</a:t>
            </a:r>
            <a:r>
              <a:rPr lang="en-GB" sz="2400" dirty="0"/>
              <a:t> </a:t>
            </a:r>
            <a:r>
              <a:rPr lang="en-GB" sz="2400" dirty="0" err="1"/>
              <a:t>toda</a:t>
            </a:r>
            <a:r>
              <a:rPr lang="en-GB" sz="2400" dirty="0"/>
              <a:t> la </a:t>
            </a:r>
            <a:r>
              <a:rPr lang="en-GB" sz="2400" dirty="0" err="1"/>
              <a:t>comunicación</a:t>
            </a:r>
            <a:r>
              <a:rPr lang="en-GB" sz="2400" dirty="0"/>
              <a:t> </a:t>
            </a:r>
            <a:r>
              <a:rPr lang="en-GB" sz="2400" dirty="0" err="1"/>
              <a:t>va</a:t>
            </a:r>
            <a:r>
              <a:rPr lang="en-GB" sz="2400" dirty="0"/>
              <a:t> a </a:t>
            </a:r>
            <a:r>
              <a:rPr lang="en-GB" sz="2400" dirty="0" err="1"/>
              <a:t>ir</a:t>
            </a:r>
            <a:r>
              <a:rPr lang="en-GB" sz="2400" dirty="0"/>
              <a:t> del </a:t>
            </a:r>
            <a:r>
              <a:rPr lang="en-GB" sz="2400" dirty="0" err="1"/>
              <a:t>servidor</a:t>
            </a:r>
            <a:r>
              <a:rPr lang="en-GB" sz="2400" dirty="0"/>
              <a:t> al </a:t>
            </a:r>
            <a:r>
              <a:rPr lang="en-GB" sz="2400" dirty="0" err="1"/>
              <a:t>cliente</a:t>
            </a:r>
            <a:r>
              <a:rPr lang="en-GB" sz="2400" dirty="0"/>
              <a:t> (o </a:t>
            </a:r>
            <a:r>
              <a:rPr lang="en-GB" sz="2400" dirty="0" err="1"/>
              <a:t>clientes</a:t>
            </a:r>
            <a:r>
              <a:rPr lang="en-GB" sz="2400" dirty="0"/>
              <a:t>) server-side events </a:t>
            </a:r>
            <a:r>
              <a:rPr lang="en-GB" sz="2400" dirty="0" err="1"/>
              <a:t>siguen</a:t>
            </a:r>
            <a:r>
              <a:rPr lang="en-GB" sz="2400" dirty="0"/>
              <a:t> </a:t>
            </a:r>
            <a:r>
              <a:rPr lang="en-GB" sz="2400" dirty="0" err="1"/>
              <a:t>siendo</a:t>
            </a:r>
            <a:r>
              <a:rPr lang="en-GB" sz="2400" dirty="0"/>
              <a:t> </a:t>
            </a:r>
            <a:r>
              <a:rPr lang="en-GB" sz="2400" dirty="0" err="1"/>
              <a:t>una</a:t>
            </a:r>
            <a:r>
              <a:rPr lang="en-GB" sz="2400" dirty="0"/>
              <a:t> </a:t>
            </a:r>
            <a:r>
              <a:rPr lang="en-GB" sz="2400" dirty="0" err="1"/>
              <a:t>opción</a:t>
            </a:r>
            <a:r>
              <a:rPr lang="en-GB" sz="2400" dirty="0"/>
              <a:t> </a:t>
            </a:r>
            <a:r>
              <a:rPr lang="en-GB" sz="2400" dirty="0" err="1"/>
              <a:t>muy</a:t>
            </a:r>
            <a:r>
              <a:rPr lang="en-GB" sz="2400" dirty="0"/>
              <a:t> </a:t>
            </a:r>
            <a:r>
              <a:rPr lang="en-GB" sz="2400" dirty="0" err="1"/>
              <a:t>válida</a:t>
            </a:r>
            <a:r>
              <a:rPr lang="en-GB" sz="2400" dirty="0"/>
              <a:t>.</a:t>
            </a:r>
            <a:endParaRPr lang="en-GB" sz="2400" b="1" dirty="0"/>
          </a:p>
          <a:p>
            <a:pPr lvl="1">
              <a:spcBef>
                <a:spcPts val="400"/>
              </a:spcBef>
            </a:pPr>
            <a:r>
              <a:rPr lang="en-GB" sz="2400" b="1" dirty="0"/>
              <a:t>¡</a:t>
            </a:r>
            <a:r>
              <a:rPr lang="en-GB" sz="2400" b="1" dirty="0" err="1"/>
              <a:t>Sigue</a:t>
            </a:r>
            <a:r>
              <a:rPr lang="en-GB" sz="2400" b="1" dirty="0"/>
              <a:t> </a:t>
            </a:r>
            <a:r>
              <a:rPr lang="en-GB" sz="2400" b="1" dirty="0" err="1"/>
              <a:t>siendo</a:t>
            </a:r>
            <a:r>
              <a:rPr lang="en-GB" sz="2400" b="1" dirty="0"/>
              <a:t> </a:t>
            </a:r>
            <a:r>
              <a:rPr lang="en-GB" sz="2400" b="1" dirty="0" err="1"/>
              <a:t>capa</a:t>
            </a:r>
            <a:r>
              <a:rPr lang="en-GB" sz="2400" b="1" dirty="0"/>
              <a:t> de </a:t>
            </a:r>
            <a:r>
              <a:rPr lang="en-GB" sz="2400" b="1" dirty="0" err="1"/>
              <a:t>transporte</a:t>
            </a:r>
            <a:r>
              <a:rPr lang="en-GB" sz="2400" b="1" dirty="0"/>
              <a:t>!</a:t>
            </a:r>
            <a:r>
              <a:rPr lang="en-GB" sz="2400" dirty="0"/>
              <a:t> </a:t>
            </a:r>
            <a:r>
              <a:rPr lang="en-GB" sz="2400" dirty="0" err="1"/>
              <a:t>Todas</a:t>
            </a:r>
            <a:r>
              <a:rPr lang="en-GB" sz="2400" dirty="0"/>
              <a:t> </a:t>
            </a:r>
            <a:r>
              <a:rPr lang="en-GB" sz="2400" dirty="0" err="1"/>
              <a:t>las</a:t>
            </a:r>
            <a:r>
              <a:rPr lang="en-GB" sz="2400" dirty="0"/>
              <a:t> </a:t>
            </a:r>
            <a:r>
              <a:rPr lang="en-GB" sz="2400" dirty="0" err="1"/>
              <a:t>cuestiones</a:t>
            </a:r>
            <a:r>
              <a:rPr lang="en-GB" sz="2400" dirty="0"/>
              <a:t> de </a:t>
            </a:r>
            <a:r>
              <a:rPr lang="en-GB" sz="2400" dirty="0" err="1"/>
              <a:t>verificación</a:t>
            </a:r>
            <a:r>
              <a:rPr lang="en-GB" sz="2400" dirty="0"/>
              <a:t> de los </a:t>
            </a:r>
            <a:r>
              <a:rPr lang="en-GB" sz="2400" dirty="0" err="1"/>
              <a:t>usuarios</a:t>
            </a:r>
            <a:r>
              <a:rPr lang="en-GB" sz="2400" dirty="0"/>
              <a:t>, </a:t>
            </a:r>
            <a:r>
              <a:rPr lang="en-GB" sz="2400" dirty="0" err="1"/>
              <a:t>gestión</a:t>
            </a:r>
            <a:r>
              <a:rPr lang="en-GB" sz="2400" dirty="0"/>
              <a:t> de la </a:t>
            </a:r>
            <a:r>
              <a:rPr lang="en-GB" sz="2400" dirty="0" err="1"/>
              <a:t>sesiones</a:t>
            </a:r>
            <a:r>
              <a:rPr lang="en-GB" sz="2400" dirty="0"/>
              <a:t>, </a:t>
            </a:r>
            <a:r>
              <a:rPr lang="en-GB" sz="2400" dirty="0" err="1"/>
              <a:t>validación</a:t>
            </a:r>
            <a:r>
              <a:rPr lang="en-GB" sz="2400" dirty="0"/>
              <a:t> de los </a:t>
            </a:r>
            <a:r>
              <a:rPr lang="en-GB" sz="2400" dirty="0" err="1"/>
              <a:t>mensajes</a:t>
            </a:r>
            <a:r>
              <a:rPr lang="en-GB" sz="2400" dirty="0"/>
              <a:t>, etc. </a:t>
            </a:r>
            <a:r>
              <a:rPr lang="en-GB" sz="2400" dirty="0" err="1"/>
              <a:t>es</a:t>
            </a:r>
            <a:r>
              <a:rPr lang="en-GB" sz="2400" dirty="0"/>
              <a:t> </a:t>
            </a:r>
            <a:r>
              <a:rPr lang="en-GB" sz="2400" dirty="0" err="1"/>
              <a:t>trabajo</a:t>
            </a:r>
            <a:r>
              <a:rPr lang="en-GB" sz="2400" dirty="0"/>
              <a:t> </a:t>
            </a:r>
            <a:r>
              <a:rPr lang="en-GB" sz="2400" dirty="0" err="1"/>
              <a:t>nuestro</a:t>
            </a:r>
            <a:r>
              <a:rPr lang="en-GB" sz="2400" dirty="0"/>
              <a:t> :(</a:t>
            </a:r>
          </a:p>
        </p:txBody>
      </p:sp>
    </p:spTree>
    <p:extLst>
      <p:ext uri="{BB962C8B-B14F-4D97-AF65-F5344CB8AC3E}">
        <p14:creationId xmlns:p14="http://schemas.microsoft.com/office/powerpoint/2010/main" val="985753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Sockets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1800" dirty="0"/>
              <a:t>Un </a:t>
            </a:r>
            <a:r>
              <a:rPr lang="en-GB" sz="1800" dirty="0" err="1"/>
              <a:t>ejemplo</a:t>
            </a:r>
            <a:r>
              <a:rPr lang="en-GB" sz="1800" dirty="0"/>
              <a:t> </a:t>
            </a:r>
            <a:r>
              <a:rPr lang="en-GB" sz="1800" dirty="0" err="1"/>
              <a:t>completo</a:t>
            </a:r>
            <a:r>
              <a:rPr lang="en-GB" sz="1800" dirty="0"/>
              <a:t>: </a:t>
            </a:r>
            <a:r>
              <a:rPr lang="en-GB" sz="1800" b="1" dirty="0"/>
              <a:t>¡</a:t>
            </a:r>
            <a:r>
              <a:rPr lang="en-GB" sz="1800" b="1" dirty="0" err="1"/>
              <a:t>otro</a:t>
            </a:r>
            <a:r>
              <a:rPr lang="en-GB" sz="1800" b="1" dirty="0"/>
              <a:t> chat!</a:t>
            </a:r>
          </a:p>
          <a:p>
            <a:pPr>
              <a:spcBef>
                <a:spcPts val="400"/>
              </a:spcBef>
            </a:pPr>
            <a:r>
              <a:rPr lang="en-GB" sz="1800" dirty="0" err="1"/>
              <a:t>Aspectos</a:t>
            </a:r>
            <a:r>
              <a:rPr lang="en-GB" sz="1800" dirty="0"/>
              <a:t> </a:t>
            </a:r>
            <a:r>
              <a:rPr lang="en-GB" sz="1800" dirty="0" err="1"/>
              <a:t>interesantes</a:t>
            </a:r>
            <a:r>
              <a:rPr lang="en-GB" sz="1800" dirty="0"/>
              <a:t> </a:t>
            </a:r>
            <a:r>
              <a:rPr lang="en-GB" sz="1800" dirty="0" err="1"/>
              <a:t>frente</a:t>
            </a:r>
            <a:r>
              <a:rPr lang="en-GB" sz="1800" dirty="0"/>
              <a:t> al </a:t>
            </a:r>
            <a:r>
              <a:rPr lang="en-GB" sz="1800" dirty="0" err="1"/>
              <a:t>basado</a:t>
            </a:r>
            <a:r>
              <a:rPr lang="en-GB" sz="1800" dirty="0"/>
              <a:t> en </a:t>
            </a:r>
            <a:r>
              <a:rPr lang="en-GB" sz="1800" dirty="0" err="1"/>
              <a:t>en</a:t>
            </a:r>
            <a:r>
              <a:rPr lang="en-GB" sz="1800" dirty="0"/>
              <a:t> server-sent events:</a:t>
            </a:r>
          </a:p>
          <a:p>
            <a:pPr lvl="1">
              <a:spcBef>
                <a:spcPts val="400"/>
              </a:spcBef>
            </a:pPr>
            <a:r>
              <a:rPr lang="en-GB" sz="1600" dirty="0" err="1"/>
              <a:t>Es</a:t>
            </a:r>
            <a:r>
              <a:rPr lang="en-GB" sz="1600" dirty="0"/>
              <a:t> </a:t>
            </a:r>
            <a:r>
              <a:rPr lang="en-GB" sz="1600" dirty="0" err="1"/>
              <a:t>bastante</a:t>
            </a:r>
            <a:r>
              <a:rPr lang="en-GB" sz="1600" dirty="0"/>
              <a:t> </a:t>
            </a:r>
            <a:r>
              <a:rPr lang="en-GB" sz="1600" dirty="0" err="1"/>
              <a:t>más</a:t>
            </a:r>
            <a:r>
              <a:rPr lang="en-GB" sz="1600" dirty="0"/>
              <a:t> </a:t>
            </a:r>
            <a:r>
              <a:rPr lang="en-GB" sz="1600" dirty="0" err="1"/>
              <a:t>elaborado</a:t>
            </a:r>
            <a:r>
              <a:rPr lang="en-GB" sz="1600" dirty="0"/>
              <a:t>:</a:t>
            </a:r>
          </a:p>
          <a:p>
            <a:pPr lvl="2">
              <a:spcBef>
                <a:spcPts val="400"/>
              </a:spcBef>
            </a:pPr>
            <a:r>
              <a:rPr lang="en-GB" sz="1400" dirty="0"/>
              <a:t>En el chat SSE </a:t>
            </a:r>
            <a:r>
              <a:rPr lang="en-GB" sz="1400" dirty="0" err="1"/>
              <a:t>simplemente</a:t>
            </a:r>
            <a:r>
              <a:rPr lang="en-GB" sz="1400" dirty="0"/>
              <a:t> se </a:t>
            </a:r>
            <a:r>
              <a:rPr lang="en-GB" sz="1400" dirty="0" err="1"/>
              <a:t>enviaban</a:t>
            </a:r>
            <a:r>
              <a:rPr lang="en-GB" sz="1400" dirty="0"/>
              <a:t> </a:t>
            </a:r>
            <a:r>
              <a:rPr lang="en-GB" sz="1400" dirty="0" err="1"/>
              <a:t>mensajes</a:t>
            </a:r>
            <a:r>
              <a:rPr lang="en-GB" sz="1400" dirty="0"/>
              <a:t>, el </a:t>
            </a:r>
            <a:r>
              <a:rPr lang="en-GB" sz="1400" dirty="0" err="1"/>
              <a:t>cliente</a:t>
            </a:r>
            <a:r>
              <a:rPr lang="en-GB" sz="1400" dirty="0"/>
              <a:t> </a:t>
            </a:r>
            <a:r>
              <a:rPr lang="en-GB" sz="1400" dirty="0" err="1"/>
              <a:t>fija</a:t>
            </a:r>
            <a:r>
              <a:rPr lang="en-GB" sz="1400" dirty="0"/>
              <a:t> el </a:t>
            </a:r>
            <a:r>
              <a:rPr lang="en-GB" sz="1400" dirty="0" err="1"/>
              <a:t>nombre</a:t>
            </a:r>
            <a:r>
              <a:rPr lang="en-GB" sz="1400" dirty="0"/>
              <a:t> </a:t>
            </a:r>
            <a:r>
              <a:rPr lang="en-GB" sz="1400" dirty="0" err="1"/>
              <a:t>pero</a:t>
            </a:r>
            <a:r>
              <a:rPr lang="en-GB" sz="1400" dirty="0"/>
              <a:t> no se </a:t>
            </a:r>
            <a:r>
              <a:rPr lang="en-GB" sz="1400" dirty="0" err="1"/>
              <a:t>comprueba</a:t>
            </a:r>
            <a:r>
              <a:rPr lang="en-GB" sz="1400" dirty="0"/>
              <a:t> </a:t>
            </a:r>
            <a:r>
              <a:rPr lang="en-GB" sz="1400" dirty="0" err="1"/>
              <a:t>que</a:t>
            </a:r>
            <a:r>
              <a:rPr lang="en-GB" sz="1400" dirty="0"/>
              <a:t> </a:t>
            </a:r>
            <a:r>
              <a:rPr lang="en-GB" sz="1400" dirty="0" err="1"/>
              <a:t>esté</a:t>
            </a:r>
            <a:r>
              <a:rPr lang="en-GB" sz="1400" dirty="0"/>
              <a:t> </a:t>
            </a:r>
            <a:r>
              <a:rPr lang="en-GB" sz="1400" dirty="0" err="1"/>
              <a:t>ya</a:t>
            </a:r>
            <a:r>
              <a:rPr lang="en-GB" sz="1400" dirty="0"/>
              <a:t> </a:t>
            </a:r>
            <a:r>
              <a:rPr lang="en-GB" sz="1400" dirty="0" err="1"/>
              <a:t>presente</a:t>
            </a:r>
            <a:r>
              <a:rPr lang="en-GB" sz="1400" dirty="0"/>
              <a:t> o no. </a:t>
            </a:r>
            <a:r>
              <a:rPr lang="en-GB" sz="1400" dirty="0" err="1"/>
              <a:t>Tampoco</a:t>
            </a:r>
            <a:r>
              <a:rPr lang="en-GB" sz="1400" dirty="0"/>
              <a:t> se </a:t>
            </a:r>
            <a:r>
              <a:rPr lang="en-GB" sz="1400" dirty="0" err="1"/>
              <a:t>gestiona</a:t>
            </a:r>
            <a:r>
              <a:rPr lang="en-GB" sz="1400" dirty="0"/>
              <a:t> la </a:t>
            </a:r>
            <a:r>
              <a:rPr lang="en-GB" sz="1400" dirty="0" err="1"/>
              <a:t>salida</a:t>
            </a:r>
            <a:r>
              <a:rPr lang="en-GB" sz="1400" dirty="0"/>
              <a:t> del chat.</a:t>
            </a:r>
          </a:p>
          <a:p>
            <a:pPr lvl="2">
              <a:spcBef>
                <a:spcPts val="400"/>
              </a:spcBef>
            </a:pPr>
            <a:r>
              <a:rPr lang="en-GB" sz="1400" dirty="0"/>
              <a:t>En la </a:t>
            </a:r>
            <a:r>
              <a:rPr lang="en-GB" sz="1400" dirty="0" err="1"/>
              <a:t>versión</a:t>
            </a:r>
            <a:r>
              <a:rPr lang="en-GB" sz="1400" dirty="0"/>
              <a:t> de Web Sockets se </a:t>
            </a:r>
            <a:r>
              <a:rPr lang="en-GB" sz="1400" dirty="0" err="1"/>
              <a:t>han</a:t>
            </a:r>
            <a:r>
              <a:rPr lang="en-GB" sz="1400" dirty="0"/>
              <a:t> </a:t>
            </a:r>
            <a:r>
              <a:rPr lang="en-GB" sz="1400" dirty="0" err="1"/>
              <a:t>creado</a:t>
            </a:r>
            <a:r>
              <a:rPr lang="en-GB" sz="1400" dirty="0"/>
              <a:t> los </a:t>
            </a:r>
            <a:r>
              <a:rPr lang="en-GB" sz="1400" dirty="0" err="1"/>
              <a:t>comandos</a:t>
            </a:r>
            <a:r>
              <a:rPr lang="en-GB" sz="1400" dirty="0"/>
              <a:t> HELLO, BYE y WHOSTHERE (con sus </a:t>
            </a:r>
            <a:r>
              <a:rPr lang="en-GB" sz="1400" dirty="0" err="1"/>
              <a:t>correspondientes</a:t>
            </a:r>
            <a:r>
              <a:rPr lang="en-GB" sz="1400" dirty="0"/>
              <a:t> </a:t>
            </a:r>
            <a:r>
              <a:rPr lang="en-GB" sz="1400" dirty="0" err="1"/>
              <a:t>mensajes</a:t>
            </a:r>
            <a:r>
              <a:rPr lang="en-GB" sz="1400" dirty="0"/>
              <a:t> de OK y ERROR). No se </a:t>
            </a:r>
            <a:r>
              <a:rPr lang="en-GB" sz="1400" dirty="0" err="1"/>
              <a:t>pueden</a:t>
            </a:r>
            <a:r>
              <a:rPr lang="en-GB" sz="1400" dirty="0"/>
              <a:t> </a:t>
            </a:r>
            <a:r>
              <a:rPr lang="en-GB" sz="1400" dirty="0" err="1"/>
              <a:t>tener</a:t>
            </a:r>
            <a:r>
              <a:rPr lang="en-GB" sz="1400" dirty="0"/>
              <a:t> </a:t>
            </a:r>
            <a:r>
              <a:rPr lang="en-GB" sz="1400" dirty="0" err="1"/>
              <a:t>nombres</a:t>
            </a:r>
            <a:r>
              <a:rPr lang="en-GB" sz="1400" dirty="0"/>
              <a:t> de </a:t>
            </a:r>
            <a:r>
              <a:rPr lang="en-GB" sz="1400" dirty="0" err="1"/>
              <a:t>usuarios</a:t>
            </a:r>
            <a:r>
              <a:rPr lang="en-GB" sz="1400" dirty="0"/>
              <a:t> </a:t>
            </a:r>
            <a:r>
              <a:rPr lang="en-GB" sz="1400" dirty="0" err="1"/>
              <a:t>repetidos</a:t>
            </a:r>
            <a:r>
              <a:rPr lang="en-GB" sz="14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GB" sz="1600" dirty="0"/>
              <a:t>Se </a:t>
            </a:r>
            <a:r>
              <a:rPr lang="en-GB" sz="1600" dirty="0" err="1"/>
              <a:t>simplifica</a:t>
            </a:r>
            <a:r>
              <a:rPr lang="en-GB" sz="1600" dirty="0"/>
              <a:t> el </a:t>
            </a:r>
            <a:r>
              <a:rPr lang="en-GB" sz="1600" dirty="0" err="1"/>
              <a:t>lado</a:t>
            </a:r>
            <a:r>
              <a:rPr lang="en-GB" sz="1600" dirty="0"/>
              <a:t> del </a:t>
            </a:r>
            <a:r>
              <a:rPr lang="en-GB" sz="1600" dirty="0" err="1"/>
              <a:t>servidor</a:t>
            </a:r>
            <a:r>
              <a:rPr lang="en-GB" sz="1600" dirty="0"/>
              <a:t>:</a:t>
            </a:r>
          </a:p>
          <a:p>
            <a:pPr lvl="2">
              <a:spcBef>
                <a:spcPts val="400"/>
              </a:spcBef>
            </a:pPr>
            <a:r>
              <a:rPr lang="en-GB" sz="1400" dirty="0"/>
              <a:t>En el chat </a:t>
            </a:r>
            <a:r>
              <a:rPr lang="en-GB" sz="1400" dirty="0" err="1"/>
              <a:t>sólo</a:t>
            </a:r>
            <a:r>
              <a:rPr lang="en-GB" sz="1400" dirty="0"/>
              <a:t> se </a:t>
            </a:r>
            <a:r>
              <a:rPr lang="en-GB" sz="1400" dirty="0" err="1"/>
              <a:t>usa</a:t>
            </a:r>
            <a:r>
              <a:rPr lang="en-GB" sz="1400" dirty="0"/>
              <a:t> SSE para </a:t>
            </a:r>
            <a:r>
              <a:rPr lang="en-GB" sz="1400" dirty="0" err="1"/>
              <a:t>hacer</a:t>
            </a:r>
            <a:r>
              <a:rPr lang="en-GB" sz="1400" dirty="0"/>
              <a:t> el “broadcasting” (en </a:t>
            </a:r>
            <a:r>
              <a:rPr lang="en-GB" sz="1400" dirty="0" err="1"/>
              <a:t>realidad</a:t>
            </a:r>
            <a:r>
              <a:rPr lang="en-GB" sz="1400" dirty="0"/>
              <a:t> </a:t>
            </a:r>
            <a:r>
              <a:rPr lang="en-GB" sz="1400" dirty="0" err="1"/>
              <a:t>múltiples</a:t>
            </a:r>
            <a:r>
              <a:rPr lang="en-GB" sz="1400" dirty="0"/>
              <a:t> </a:t>
            </a:r>
            <a:r>
              <a:rPr lang="en-GB" sz="1400" dirty="0" err="1"/>
              <a:t>clientes</a:t>
            </a:r>
            <a:r>
              <a:rPr lang="en-GB" sz="1400" dirty="0"/>
              <a:t> </a:t>
            </a:r>
            <a:r>
              <a:rPr lang="en-GB" sz="1400" dirty="0" err="1"/>
              <a:t>suscritos</a:t>
            </a:r>
            <a:r>
              <a:rPr lang="en-GB" sz="1400" dirty="0"/>
              <a:t> a un stream); </a:t>
            </a:r>
            <a:r>
              <a:rPr lang="en-GB" sz="1400" dirty="0" err="1"/>
              <a:t>hace</a:t>
            </a:r>
            <a:r>
              <a:rPr lang="en-GB" sz="1400" dirty="0"/>
              <a:t> </a:t>
            </a:r>
            <a:r>
              <a:rPr lang="en-GB" sz="1400" dirty="0" err="1"/>
              <a:t>falta</a:t>
            </a:r>
            <a:r>
              <a:rPr lang="en-GB" sz="1400" dirty="0"/>
              <a:t> AJAX para el </a:t>
            </a:r>
            <a:r>
              <a:rPr lang="en-GB" sz="1400" dirty="0" err="1"/>
              <a:t>envío</a:t>
            </a:r>
            <a:r>
              <a:rPr lang="en-GB" sz="1400" dirty="0"/>
              <a:t> de </a:t>
            </a:r>
            <a:r>
              <a:rPr lang="en-GB" sz="1400" dirty="0" err="1"/>
              <a:t>mensajes</a:t>
            </a:r>
            <a:r>
              <a:rPr lang="en-GB" sz="1400" dirty="0"/>
              <a:t>. </a:t>
            </a:r>
            <a:r>
              <a:rPr lang="en-GB" sz="1400" dirty="0" err="1"/>
              <a:t>Además</a:t>
            </a:r>
            <a:r>
              <a:rPr lang="en-GB" sz="1400" dirty="0"/>
              <a:t>, los </a:t>
            </a:r>
            <a:r>
              <a:rPr lang="en-GB" sz="1400" dirty="0" err="1"/>
              <a:t>mensajes</a:t>
            </a:r>
            <a:r>
              <a:rPr lang="en-GB" sz="1400" dirty="0"/>
              <a:t> </a:t>
            </a:r>
            <a:r>
              <a:rPr lang="en-GB" sz="1400" dirty="0" err="1"/>
              <a:t>eran</a:t>
            </a:r>
            <a:r>
              <a:rPr lang="en-GB" sz="1400" dirty="0"/>
              <a:t> </a:t>
            </a:r>
            <a:r>
              <a:rPr lang="en-GB" sz="1400" dirty="0" err="1"/>
              <a:t>guardados</a:t>
            </a:r>
            <a:r>
              <a:rPr lang="en-GB" sz="1400" dirty="0"/>
              <a:t> </a:t>
            </a:r>
            <a:r>
              <a:rPr lang="en-GB" sz="1400" dirty="0" err="1"/>
              <a:t>por</a:t>
            </a:r>
            <a:r>
              <a:rPr lang="en-GB" sz="1400" dirty="0"/>
              <a:t> el </a:t>
            </a:r>
            <a:r>
              <a:rPr lang="en-GB" sz="1400" dirty="0" err="1"/>
              <a:t>servicio</a:t>
            </a:r>
            <a:r>
              <a:rPr lang="en-GB" sz="1400" dirty="0"/>
              <a:t> REST para </a:t>
            </a:r>
            <a:r>
              <a:rPr lang="en-GB" sz="1400" dirty="0" err="1"/>
              <a:t>que</a:t>
            </a:r>
            <a:r>
              <a:rPr lang="en-GB" sz="1400" dirty="0"/>
              <a:t> el stream </a:t>
            </a:r>
            <a:r>
              <a:rPr lang="en-GB" sz="1400" dirty="0" err="1"/>
              <a:t>pudiera</a:t>
            </a:r>
            <a:r>
              <a:rPr lang="en-GB" sz="1400" dirty="0"/>
              <a:t> </a:t>
            </a:r>
            <a:r>
              <a:rPr lang="en-GB" sz="1400" dirty="0" err="1"/>
              <a:t>servirlos</a:t>
            </a:r>
            <a:r>
              <a:rPr lang="en-GB" sz="1400" dirty="0"/>
              <a:t>.</a:t>
            </a:r>
          </a:p>
          <a:p>
            <a:pPr lvl="2">
              <a:spcBef>
                <a:spcPts val="400"/>
              </a:spcBef>
            </a:pPr>
            <a:r>
              <a:rPr lang="en-GB" sz="1400" dirty="0"/>
              <a:t>En la </a:t>
            </a:r>
            <a:r>
              <a:rPr lang="en-GB" sz="1400" dirty="0" err="1"/>
              <a:t>versión</a:t>
            </a:r>
            <a:r>
              <a:rPr lang="en-GB" sz="1400" dirty="0"/>
              <a:t> de Web Sockets </a:t>
            </a:r>
            <a:r>
              <a:rPr lang="en-GB" sz="1400" dirty="0" err="1"/>
              <a:t>sólo</a:t>
            </a:r>
            <a:r>
              <a:rPr lang="en-GB" sz="1400" dirty="0"/>
              <a:t> hay un script en el </a:t>
            </a:r>
            <a:r>
              <a:rPr lang="en-GB" sz="1400" dirty="0" err="1"/>
              <a:t>lado</a:t>
            </a:r>
            <a:r>
              <a:rPr lang="en-GB" sz="1400" dirty="0"/>
              <a:t> del </a:t>
            </a:r>
            <a:r>
              <a:rPr lang="en-GB" sz="1400" dirty="0" err="1"/>
              <a:t>servidor</a:t>
            </a:r>
            <a:r>
              <a:rPr lang="en-GB" sz="1400" dirty="0"/>
              <a:t>; </a:t>
            </a:r>
            <a:r>
              <a:rPr lang="en-GB" sz="1400" dirty="0" err="1"/>
              <a:t>después</a:t>
            </a:r>
            <a:r>
              <a:rPr lang="en-GB" sz="1400" dirty="0"/>
              <a:t> de </a:t>
            </a:r>
            <a:r>
              <a:rPr lang="en-GB" sz="1400" dirty="0" err="1"/>
              <a:t>todo</a:t>
            </a:r>
            <a:r>
              <a:rPr lang="en-GB" sz="1400" dirty="0"/>
              <a:t> Web Sockets </a:t>
            </a:r>
            <a:r>
              <a:rPr lang="en-GB" sz="1400" dirty="0" err="1"/>
              <a:t>es</a:t>
            </a:r>
            <a:r>
              <a:rPr lang="en-GB" sz="1400" dirty="0"/>
              <a:t> full duplex. Los </a:t>
            </a:r>
            <a:r>
              <a:rPr lang="en-GB" sz="1400" dirty="0" err="1"/>
              <a:t>mensajes</a:t>
            </a:r>
            <a:r>
              <a:rPr lang="en-GB" sz="1400" dirty="0"/>
              <a:t> </a:t>
            </a:r>
            <a:r>
              <a:rPr lang="en-GB" sz="1400" dirty="0" err="1"/>
              <a:t>nunca</a:t>
            </a:r>
            <a:r>
              <a:rPr lang="en-GB" sz="1400" dirty="0"/>
              <a:t> se </a:t>
            </a:r>
            <a:r>
              <a:rPr lang="en-GB" sz="1400" dirty="0" err="1"/>
              <a:t>guardan</a:t>
            </a:r>
            <a:r>
              <a:rPr lang="en-GB" sz="1400" dirty="0"/>
              <a:t> en disco, </a:t>
            </a:r>
            <a:r>
              <a:rPr lang="en-GB" sz="1400" dirty="0" err="1"/>
              <a:t>están</a:t>
            </a:r>
            <a:r>
              <a:rPr lang="en-GB" sz="1400" dirty="0"/>
              <a:t> en </a:t>
            </a:r>
            <a:r>
              <a:rPr lang="en-GB" sz="1400" dirty="0" err="1"/>
              <a:t>memoria</a:t>
            </a:r>
            <a:r>
              <a:rPr lang="en-GB" sz="1400" dirty="0"/>
              <a:t> </a:t>
            </a:r>
            <a:r>
              <a:rPr lang="en-GB" sz="1400" dirty="0" err="1"/>
              <a:t>compartida</a:t>
            </a:r>
            <a:r>
              <a:rPr lang="en-GB" sz="1400" dirty="0"/>
              <a:t> </a:t>
            </a:r>
            <a:r>
              <a:rPr lang="en-GB" sz="1400" dirty="0" err="1"/>
              <a:t>por</a:t>
            </a:r>
            <a:r>
              <a:rPr lang="en-GB" sz="1400" dirty="0"/>
              <a:t> </a:t>
            </a:r>
            <a:r>
              <a:rPr lang="en-GB" sz="1400" dirty="0" err="1"/>
              <a:t>todas</a:t>
            </a:r>
            <a:r>
              <a:rPr lang="en-GB" sz="1400" dirty="0"/>
              <a:t> </a:t>
            </a:r>
            <a:r>
              <a:rPr lang="en-GB" sz="1400" dirty="0" err="1"/>
              <a:t>las</a:t>
            </a:r>
            <a:r>
              <a:rPr lang="en-GB" sz="1400" dirty="0"/>
              <a:t> </a:t>
            </a:r>
            <a:r>
              <a:rPr lang="en-GB" sz="1400" dirty="0" err="1"/>
              <a:t>instancias</a:t>
            </a:r>
            <a:r>
              <a:rPr lang="en-GB" sz="1400" dirty="0"/>
              <a:t> del </a:t>
            </a:r>
            <a:r>
              <a:rPr lang="en-GB" sz="1400" dirty="0" err="1"/>
              <a:t>servidor</a:t>
            </a:r>
            <a:r>
              <a:rPr lang="en-GB" sz="1400" dirty="0"/>
              <a:t> de Web Socket y se </a:t>
            </a:r>
            <a:r>
              <a:rPr lang="en-GB" sz="1400" dirty="0" err="1"/>
              <a:t>distribuyen</a:t>
            </a:r>
            <a:r>
              <a:rPr lang="en-GB" sz="1400" dirty="0"/>
              <a:t> </a:t>
            </a:r>
            <a:r>
              <a:rPr lang="en-GB" sz="1400" dirty="0" err="1"/>
              <a:t>mediante</a:t>
            </a:r>
            <a:r>
              <a:rPr lang="en-GB" sz="1400" dirty="0"/>
              <a:t> broadcast </a:t>
            </a:r>
            <a:r>
              <a:rPr lang="en-GB" sz="1400" dirty="0" err="1"/>
              <a:t>auténtico</a:t>
            </a:r>
            <a:r>
              <a:rPr lang="en-GB" sz="1400" dirty="0"/>
              <a:t> </a:t>
            </a:r>
            <a:r>
              <a:rPr lang="en-GB" sz="1400" dirty="0" err="1"/>
              <a:t>puesto</a:t>
            </a:r>
            <a:r>
              <a:rPr lang="en-GB" sz="1400" dirty="0"/>
              <a:t> </a:t>
            </a:r>
            <a:r>
              <a:rPr lang="en-GB" sz="1400" dirty="0" err="1"/>
              <a:t>que</a:t>
            </a:r>
            <a:r>
              <a:rPr lang="en-GB" sz="1400" dirty="0"/>
              <a:t> </a:t>
            </a:r>
            <a:r>
              <a:rPr lang="en-GB" sz="1400" dirty="0" err="1"/>
              <a:t>todas</a:t>
            </a:r>
            <a:r>
              <a:rPr lang="en-GB" sz="1400" dirty="0"/>
              <a:t> </a:t>
            </a:r>
            <a:r>
              <a:rPr lang="en-GB" sz="1400" dirty="0" err="1"/>
              <a:t>las</a:t>
            </a:r>
            <a:r>
              <a:rPr lang="en-GB" sz="1400" dirty="0"/>
              <a:t> </a:t>
            </a:r>
            <a:r>
              <a:rPr lang="en-GB" sz="1400" dirty="0" err="1"/>
              <a:t>instancias</a:t>
            </a:r>
            <a:r>
              <a:rPr lang="en-GB" sz="1400" dirty="0"/>
              <a:t> </a:t>
            </a:r>
            <a:r>
              <a:rPr lang="en-GB" sz="1400" dirty="0" err="1"/>
              <a:t>comparten</a:t>
            </a:r>
            <a:r>
              <a:rPr lang="en-GB" sz="1400" dirty="0"/>
              <a:t> la </a:t>
            </a:r>
            <a:r>
              <a:rPr lang="en-GB" sz="1400" dirty="0" err="1"/>
              <a:t>lista</a:t>
            </a:r>
            <a:r>
              <a:rPr lang="en-GB" sz="1400" dirty="0"/>
              <a:t> de los </a:t>
            </a:r>
            <a:r>
              <a:rPr lang="en-GB" sz="1400" dirty="0" err="1"/>
              <a:t>clientes</a:t>
            </a:r>
            <a:r>
              <a:rPr lang="en-GB" sz="1400" dirty="0"/>
              <a:t> </a:t>
            </a:r>
            <a:r>
              <a:rPr lang="en-GB" sz="1400" dirty="0" err="1"/>
              <a:t>conectados</a:t>
            </a:r>
            <a:r>
              <a:rPr lang="en-GB" sz="1400" dirty="0"/>
              <a:t>.</a:t>
            </a:r>
          </a:p>
          <a:p>
            <a:pPr lvl="1">
              <a:spcBef>
                <a:spcPts val="400"/>
              </a:spcBef>
            </a:pPr>
            <a:r>
              <a:rPr lang="en-GB" sz="1600" dirty="0"/>
              <a:t>El </a:t>
            </a:r>
            <a:r>
              <a:rPr lang="en-GB" sz="1600" dirty="0" err="1"/>
              <a:t>código</a:t>
            </a:r>
            <a:r>
              <a:rPr lang="en-GB" sz="1600" dirty="0"/>
              <a:t> ha </a:t>
            </a:r>
            <a:r>
              <a:rPr lang="en-GB" sz="1600" dirty="0" err="1"/>
              <a:t>aumentado</a:t>
            </a:r>
            <a:r>
              <a:rPr lang="en-GB" sz="1600" dirty="0"/>
              <a:t>:</a:t>
            </a:r>
          </a:p>
          <a:p>
            <a:pPr lvl="2">
              <a:spcBef>
                <a:spcPts val="400"/>
              </a:spcBef>
            </a:pPr>
            <a:r>
              <a:rPr lang="en-GB" sz="1400" dirty="0"/>
              <a:t>En el chat SSE se </a:t>
            </a:r>
            <a:r>
              <a:rPr lang="en-GB" sz="1400" dirty="0" err="1"/>
              <a:t>usaron</a:t>
            </a:r>
            <a:r>
              <a:rPr lang="en-GB" sz="1400" dirty="0"/>
              <a:t> 30 </a:t>
            </a:r>
            <a:r>
              <a:rPr lang="en-GB" sz="1400" dirty="0" err="1"/>
              <a:t>líneas</a:t>
            </a:r>
            <a:r>
              <a:rPr lang="en-GB" sz="1400" dirty="0"/>
              <a:t> de JavaScript y 37 de PHP.</a:t>
            </a:r>
          </a:p>
          <a:p>
            <a:pPr lvl="2">
              <a:spcBef>
                <a:spcPts val="400"/>
              </a:spcBef>
            </a:pPr>
            <a:r>
              <a:rPr lang="en-GB" sz="1400" dirty="0"/>
              <a:t>En el </a:t>
            </a:r>
            <a:r>
              <a:rPr lang="en-GB" sz="1400" dirty="0" err="1"/>
              <a:t>nuevo</a:t>
            </a:r>
            <a:r>
              <a:rPr lang="en-GB" sz="1400" dirty="0"/>
              <a:t> chat se </a:t>
            </a:r>
            <a:r>
              <a:rPr lang="en-GB" sz="1400" dirty="0" err="1"/>
              <a:t>usaron</a:t>
            </a:r>
            <a:r>
              <a:rPr lang="en-GB" sz="1400" dirty="0"/>
              <a:t> 96 </a:t>
            </a:r>
            <a:r>
              <a:rPr lang="en-GB" sz="1400" dirty="0" err="1"/>
              <a:t>líneas</a:t>
            </a:r>
            <a:r>
              <a:rPr lang="en-GB" sz="1400" dirty="0"/>
              <a:t> de JavaScript y 98 de PHP.</a:t>
            </a:r>
          </a:p>
        </p:txBody>
      </p:sp>
    </p:spTree>
    <p:extLst>
      <p:ext uri="{BB962C8B-B14F-4D97-AF65-F5344CB8AC3E}">
        <p14:creationId xmlns:p14="http://schemas.microsoft.com/office/powerpoint/2010/main" val="4178613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29"/>
          <a:stretch/>
        </p:blipFill>
        <p:spPr bwMode="auto">
          <a:xfrm>
            <a:off x="-1" y="0"/>
            <a:ext cx="957187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9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HTML5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algunas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partes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aparentemente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“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fáciles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”)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semánticos</a:t>
            </a:r>
            <a:r>
              <a:rPr lang="en-US" dirty="0"/>
              <a:t>.</a:t>
            </a:r>
          </a:p>
          <a:p>
            <a:pPr marL="514350" indent="-514350"/>
            <a:r>
              <a:rPr lang="en-US" dirty="0" err="1"/>
              <a:t>Nuevas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en </a:t>
            </a:r>
            <a:r>
              <a:rPr lang="en-US" dirty="0" err="1"/>
              <a:t>formularios</a:t>
            </a:r>
            <a:r>
              <a:rPr lang="en-US" dirty="0"/>
              <a:t>.</a:t>
            </a:r>
          </a:p>
          <a:p>
            <a:pPr marL="514350" indent="-514350"/>
            <a:r>
              <a:rPr lang="en-US" dirty="0" err="1"/>
              <a:t>Microdata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fácil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tiene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…)</a:t>
            </a:r>
            <a:endParaRPr lang="en-US" dirty="0"/>
          </a:p>
          <a:p>
            <a:pPr marL="514350" indent="-514350"/>
            <a:r>
              <a:rPr lang="en-US" dirty="0" err="1"/>
              <a:t>Reproducción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de audio y video.</a:t>
            </a:r>
          </a:p>
          <a:p>
            <a:pPr marL="514350" indent="-514350"/>
            <a:r>
              <a:rPr lang="en-US" dirty="0"/>
              <a:t>Web storage.</a:t>
            </a:r>
          </a:p>
          <a:p>
            <a:pPr marL="514350" indent="-514350"/>
            <a:r>
              <a:rPr lang="en-US" dirty="0"/>
              <a:t>El </a:t>
            </a:r>
            <a:r>
              <a:rPr lang="en-US" dirty="0" err="1"/>
              <a:t>elemento</a:t>
            </a:r>
            <a:r>
              <a:rPr lang="en-US" dirty="0"/>
              <a:t> canvas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realidad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del canvas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dificilísimo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…)</a:t>
            </a:r>
            <a:endParaRPr lang="en-US" dirty="0"/>
          </a:p>
          <a:p>
            <a:pPr marL="514350" indent="-514350"/>
            <a:r>
              <a:rPr lang="en-US" dirty="0" err="1"/>
              <a:t>Geolocalización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17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Sockets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2400" dirty="0"/>
              <a:t>Id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http://danigayo.info/HTML5/websockets/</a:t>
            </a:r>
            <a:r>
              <a:rPr lang="en-GB" sz="2400" dirty="0"/>
              <a:t> y </a:t>
            </a:r>
            <a:r>
              <a:rPr lang="en-GB" sz="2400" dirty="0" err="1"/>
              <a:t>probad</a:t>
            </a:r>
            <a:r>
              <a:rPr lang="en-GB" sz="2400" dirty="0"/>
              <a:t> el chat.</a:t>
            </a:r>
            <a:endParaRPr lang="en-GB" sz="2400" b="1" dirty="0"/>
          </a:p>
          <a:p>
            <a:pPr>
              <a:spcBef>
                <a:spcPts val="400"/>
              </a:spcBef>
            </a:pPr>
            <a:r>
              <a:rPr lang="en-GB" sz="2400" dirty="0" err="1"/>
              <a:t>Abrid</a:t>
            </a:r>
            <a:r>
              <a:rPr lang="en-GB" sz="2400" dirty="0"/>
              <a:t> el </a:t>
            </a:r>
            <a:r>
              <a:rPr lang="en-GB" sz="2400" dirty="0" err="1"/>
              <a:t>archivo</a:t>
            </a:r>
            <a:r>
              <a:rPr lang="en-GB" sz="2400" dirty="0"/>
              <a:t>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websock_chat.js</a:t>
            </a:r>
            <a:r>
              <a:rPr lang="en-GB" sz="2400" dirty="0"/>
              <a:t>, </a:t>
            </a:r>
            <a:r>
              <a:rPr lang="en-GB" sz="2400" dirty="0" err="1"/>
              <a:t>nos</a:t>
            </a:r>
            <a:r>
              <a:rPr lang="en-GB" sz="2400" dirty="0"/>
              <a:t> </a:t>
            </a:r>
            <a:r>
              <a:rPr lang="en-GB" sz="2400" dirty="0" err="1"/>
              <a:t>interesa</a:t>
            </a:r>
            <a:r>
              <a:rPr lang="en-GB" sz="2400" dirty="0"/>
              <a:t> </a:t>
            </a:r>
            <a:r>
              <a:rPr lang="en-GB" sz="2400" dirty="0" err="1"/>
              <a:t>analizar</a:t>
            </a:r>
            <a:r>
              <a:rPr lang="en-GB" sz="2400" dirty="0"/>
              <a:t> </a:t>
            </a:r>
            <a:r>
              <a:rPr lang="en-GB" sz="2400" dirty="0" err="1"/>
              <a:t>las</a:t>
            </a:r>
            <a:r>
              <a:rPr lang="en-GB" sz="2400" dirty="0"/>
              <a:t> </a:t>
            </a:r>
            <a:r>
              <a:rPr lang="en-GB" sz="2400" dirty="0" err="1"/>
              <a:t>siguientes</a:t>
            </a:r>
            <a:r>
              <a:rPr lang="en-GB" sz="2400" dirty="0"/>
              <a:t> </a:t>
            </a:r>
            <a:r>
              <a:rPr lang="en-GB" sz="2400" dirty="0" err="1"/>
              <a:t>funciones</a:t>
            </a:r>
            <a:r>
              <a:rPr lang="en-GB" sz="2400" dirty="0"/>
              <a:t>:</a:t>
            </a:r>
          </a:p>
          <a:p>
            <a:pPr lvl="1">
              <a:spcBef>
                <a:spcPts val="40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</a:t>
            </a:r>
          </a:p>
          <a:p>
            <a:pPr lvl="1">
              <a:spcBef>
                <a:spcPts val="400"/>
              </a:spcBef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establecerWebSocket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enviarWebSocket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</a:p>
          <a:p>
            <a:pPr lvl="1">
              <a:spcBef>
                <a:spcPts val="400"/>
              </a:spcBef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preguntarNombre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manejadorTeclado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GB" sz="2400" dirty="0" err="1"/>
              <a:t>Ahora</a:t>
            </a:r>
            <a:r>
              <a:rPr lang="en-GB" sz="2400" dirty="0"/>
              <a:t> </a:t>
            </a:r>
            <a:r>
              <a:rPr lang="en-GB" sz="2400" dirty="0" err="1"/>
              <a:t>abrid</a:t>
            </a:r>
            <a:r>
              <a:rPr lang="en-GB" sz="2400" dirty="0"/>
              <a:t> el </a:t>
            </a:r>
            <a:r>
              <a:rPr lang="en-GB" sz="2400" dirty="0" err="1"/>
              <a:t>archivo</a:t>
            </a:r>
            <a:r>
              <a:rPr lang="en-GB" sz="2400" dirty="0"/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websock_chat.php</a:t>
            </a:r>
            <a:r>
              <a:rPr lang="en-GB" sz="2400" dirty="0"/>
              <a:t>, los </a:t>
            </a:r>
            <a:r>
              <a:rPr lang="en-GB" sz="2400" dirty="0" err="1"/>
              <a:t>métodos</a:t>
            </a:r>
            <a:r>
              <a:rPr lang="en-GB" sz="2400" dirty="0"/>
              <a:t> </a:t>
            </a:r>
            <a:r>
              <a:rPr lang="en-GB" sz="2400" dirty="0" err="1"/>
              <a:t>fundamentales</a:t>
            </a:r>
            <a:r>
              <a:rPr lang="en-GB" sz="2400" dirty="0"/>
              <a:t> son:</a:t>
            </a:r>
          </a:p>
          <a:p>
            <a:pPr lvl="1">
              <a:spcBef>
                <a:spcPts val="40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GB" sz="1800" dirty="0"/>
              <a:t> </a:t>
            </a:r>
            <a:r>
              <a:rPr lang="en-GB" sz="2000" dirty="0"/>
              <a:t>(</a:t>
            </a:r>
            <a:r>
              <a:rPr lang="en-GB" sz="2000" dirty="0" err="1"/>
              <a:t>redefinido</a:t>
            </a:r>
            <a:r>
              <a:rPr lang="en-GB" sz="2000" dirty="0"/>
              <a:t> </a:t>
            </a:r>
            <a:r>
              <a:rPr lang="en-GB" sz="2000" dirty="0" err="1"/>
              <a:t>frente</a:t>
            </a:r>
            <a:r>
              <a:rPr lang="en-GB" sz="2000" dirty="0"/>
              <a:t> al de la </a:t>
            </a:r>
            <a:r>
              <a:rPr lang="en-GB" sz="2000" dirty="0" err="1"/>
              <a:t>clase</a:t>
            </a:r>
            <a:r>
              <a:rPr lang="en-GB" sz="2000" dirty="0"/>
              <a:t> base </a:t>
            </a:r>
            <a:r>
              <a:rPr lang="en-GB" sz="2000" dirty="0" err="1"/>
              <a:t>WebSocketServer</a:t>
            </a:r>
            <a:r>
              <a:rPr lang="en-GB" sz="2000" dirty="0"/>
              <a:t>).</a:t>
            </a:r>
          </a:p>
          <a:p>
            <a:pPr lvl="1">
              <a:spcBef>
                <a:spcPts val="400"/>
              </a:spcBef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enviarTodos</a:t>
            </a:r>
            <a:r>
              <a:rPr lang="en-GB" sz="1800" dirty="0"/>
              <a:t> </a:t>
            </a:r>
            <a:r>
              <a:rPr lang="en-GB" sz="2000" dirty="0"/>
              <a:t>(</a:t>
            </a:r>
            <a:r>
              <a:rPr lang="en-GB" sz="2000" dirty="0" err="1"/>
              <a:t>implementa</a:t>
            </a:r>
            <a:r>
              <a:rPr lang="en-GB" sz="2000" dirty="0"/>
              <a:t> el broadcasting).</a:t>
            </a:r>
          </a:p>
        </p:txBody>
      </p:sp>
    </p:spTree>
    <p:extLst>
      <p:ext uri="{BB962C8B-B14F-4D97-AF65-F5344CB8AC3E}">
        <p14:creationId xmlns:p14="http://schemas.microsoft.com/office/powerpoint/2010/main" val="3157420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Sockets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2000" dirty="0"/>
              <a:t>Hay </a:t>
            </a:r>
            <a:r>
              <a:rPr lang="en-GB" sz="2000" dirty="0" err="1"/>
              <a:t>varias</a:t>
            </a:r>
            <a:r>
              <a:rPr lang="en-GB" sz="2000" dirty="0"/>
              <a:t> </a:t>
            </a:r>
            <a:r>
              <a:rPr lang="en-GB" sz="2000" dirty="0" err="1"/>
              <a:t>cuestiones</a:t>
            </a:r>
            <a:r>
              <a:rPr lang="en-GB" sz="2000" dirty="0"/>
              <a:t> </a:t>
            </a:r>
            <a:r>
              <a:rPr lang="en-GB" sz="2000" dirty="0" err="1"/>
              <a:t>que</a:t>
            </a:r>
            <a:r>
              <a:rPr lang="en-GB" sz="2000" dirty="0"/>
              <a:t> no </a:t>
            </a:r>
            <a:r>
              <a:rPr lang="en-GB" sz="2000" dirty="0" err="1"/>
              <a:t>están</a:t>
            </a:r>
            <a:r>
              <a:rPr lang="en-GB" sz="2000" dirty="0"/>
              <a:t> </a:t>
            </a:r>
            <a:r>
              <a:rPr lang="en-GB" sz="2000" dirty="0" err="1"/>
              <a:t>implementadas</a:t>
            </a:r>
            <a:r>
              <a:rPr lang="en-GB" sz="2000" dirty="0"/>
              <a:t>:</a:t>
            </a:r>
          </a:p>
          <a:p>
            <a:pPr lvl="1">
              <a:spcBef>
                <a:spcPts val="400"/>
              </a:spcBef>
            </a:pPr>
            <a:r>
              <a:rPr lang="en-GB" sz="1800" dirty="0"/>
              <a:t>El </a:t>
            </a:r>
            <a:r>
              <a:rPr lang="en-GB" sz="1800" dirty="0" err="1"/>
              <a:t>cliente</a:t>
            </a:r>
            <a:r>
              <a:rPr lang="en-GB" sz="1800" dirty="0"/>
              <a:t> </a:t>
            </a:r>
            <a:r>
              <a:rPr lang="en-GB" sz="1800" dirty="0" err="1"/>
              <a:t>ignora</a:t>
            </a:r>
            <a:r>
              <a:rPr lang="en-GB" sz="1800" dirty="0"/>
              <a:t> </a:t>
            </a:r>
            <a:r>
              <a:rPr lang="en-GB" sz="1800" dirty="0" err="1"/>
              <a:t>prácticamente</a:t>
            </a:r>
            <a:r>
              <a:rPr lang="en-GB" sz="1800" dirty="0"/>
              <a:t> </a:t>
            </a:r>
            <a:r>
              <a:rPr lang="en-GB" sz="1800" dirty="0" err="1"/>
              <a:t>todos</a:t>
            </a:r>
            <a:r>
              <a:rPr lang="en-GB" sz="1800" dirty="0"/>
              <a:t> los </a:t>
            </a:r>
            <a:r>
              <a:rPr lang="en-GB" sz="1800" dirty="0" err="1"/>
              <a:t>mensajes</a:t>
            </a:r>
            <a:r>
              <a:rPr lang="en-GB" sz="1800" dirty="0"/>
              <a:t> de OK y ERROR del </a:t>
            </a:r>
            <a:r>
              <a:rPr lang="en-GB" sz="1800" dirty="0" err="1"/>
              <a:t>servidor</a:t>
            </a:r>
            <a:r>
              <a:rPr lang="en-GB" sz="1800" dirty="0"/>
              <a:t>: </a:t>
            </a:r>
            <a:r>
              <a:rPr lang="en-GB" sz="1800" dirty="0" err="1"/>
              <a:t>sólo</a:t>
            </a:r>
            <a:r>
              <a:rPr lang="en-GB" sz="1800" dirty="0"/>
              <a:t> </a:t>
            </a:r>
            <a:r>
              <a:rPr lang="en-GB" sz="1800" dirty="0" err="1"/>
              <a:t>maneja</a:t>
            </a:r>
            <a:r>
              <a:rPr lang="en-GB" sz="1800" dirty="0"/>
              <a:t> el error en el </a:t>
            </a:r>
            <a:r>
              <a:rPr lang="en-GB" sz="1800" dirty="0" err="1"/>
              <a:t>caso</a:t>
            </a:r>
            <a:r>
              <a:rPr lang="en-GB" sz="1800" dirty="0"/>
              <a:t> de </a:t>
            </a:r>
            <a:r>
              <a:rPr lang="en-GB" sz="1800" dirty="0" err="1"/>
              <a:t>nombre</a:t>
            </a:r>
            <a:r>
              <a:rPr lang="en-GB" sz="1800" dirty="0"/>
              <a:t> </a:t>
            </a:r>
            <a:r>
              <a:rPr lang="en-GB" sz="1800" dirty="0" err="1"/>
              <a:t>repetido</a:t>
            </a:r>
            <a:r>
              <a:rPr lang="en-GB" sz="1800" dirty="0"/>
              <a:t> y los OK de WHOSTHERE y BYE.</a:t>
            </a:r>
          </a:p>
          <a:p>
            <a:pPr lvl="1">
              <a:spcBef>
                <a:spcPts val="400"/>
              </a:spcBef>
            </a:pPr>
            <a:r>
              <a:rPr lang="en-GB" sz="1800" dirty="0"/>
              <a:t>El </a:t>
            </a:r>
            <a:r>
              <a:rPr lang="en-GB" sz="1800" dirty="0" err="1"/>
              <a:t>servidor</a:t>
            </a:r>
            <a:r>
              <a:rPr lang="en-GB" sz="1800" dirty="0"/>
              <a:t> no </a:t>
            </a:r>
            <a:r>
              <a:rPr lang="en-GB" sz="1800" dirty="0" err="1"/>
              <a:t>implementa</a:t>
            </a:r>
            <a:r>
              <a:rPr lang="en-GB" sz="1800" dirty="0"/>
              <a:t> </a:t>
            </a:r>
            <a:r>
              <a:rPr lang="en-GB" sz="1800" dirty="0" err="1"/>
              <a:t>funcionalidad</a:t>
            </a:r>
            <a:r>
              <a:rPr lang="en-GB" sz="1800" dirty="0"/>
              <a:t> </a:t>
            </a:r>
            <a:r>
              <a:rPr lang="en-GB" sz="1800" dirty="0" err="1"/>
              <a:t>que</a:t>
            </a:r>
            <a:r>
              <a:rPr lang="en-GB" sz="1800" dirty="0"/>
              <a:t> </a:t>
            </a:r>
            <a:r>
              <a:rPr lang="en-GB" sz="1800" dirty="0" err="1"/>
              <a:t>sería</a:t>
            </a:r>
            <a:r>
              <a:rPr lang="en-GB" sz="1800" dirty="0"/>
              <a:t> </a:t>
            </a:r>
            <a:r>
              <a:rPr lang="en-GB" sz="1800" dirty="0" err="1"/>
              <a:t>interesante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:</a:t>
            </a:r>
          </a:p>
          <a:p>
            <a:pPr lvl="2">
              <a:spcBef>
                <a:spcPts val="400"/>
              </a:spcBef>
            </a:pPr>
            <a:r>
              <a:rPr lang="en-GB" sz="1600" dirty="0"/>
              <a:t>Registrar un </a:t>
            </a:r>
            <a:r>
              <a:rPr lang="en-GB" sz="1600" dirty="0" err="1"/>
              <a:t>nombre</a:t>
            </a:r>
            <a:r>
              <a:rPr lang="en-GB" sz="1600" dirty="0"/>
              <a:t> de </a:t>
            </a:r>
            <a:r>
              <a:rPr lang="en-GB" sz="1600" dirty="0" err="1"/>
              <a:t>usuario</a:t>
            </a:r>
            <a:r>
              <a:rPr lang="en-GB" sz="1600" dirty="0"/>
              <a:t> (con </a:t>
            </a:r>
            <a:r>
              <a:rPr lang="en-GB" sz="1600" dirty="0" err="1"/>
              <a:t>una</a:t>
            </a:r>
            <a:r>
              <a:rPr lang="en-GB" sz="1600" dirty="0"/>
              <a:t> </a:t>
            </a:r>
            <a:r>
              <a:rPr lang="en-GB" sz="1600" dirty="0" err="1"/>
              <a:t>contraseña</a:t>
            </a:r>
            <a:r>
              <a:rPr lang="en-GB" sz="1600" dirty="0"/>
              <a:t> </a:t>
            </a:r>
            <a:r>
              <a:rPr lang="en-GB" sz="1600" dirty="0" err="1"/>
              <a:t>asociada</a:t>
            </a:r>
            <a:r>
              <a:rPr lang="en-GB" sz="1600" dirty="0"/>
              <a:t>) de </a:t>
            </a:r>
            <a:r>
              <a:rPr lang="en-GB" sz="1600" dirty="0" err="1"/>
              <a:t>tal</a:t>
            </a:r>
            <a:r>
              <a:rPr lang="en-GB" sz="1600" dirty="0"/>
              <a:t> </a:t>
            </a:r>
            <a:r>
              <a:rPr lang="en-GB" sz="1600" dirty="0" err="1"/>
              <a:t>modo</a:t>
            </a:r>
            <a:r>
              <a:rPr lang="en-GB" sz="1600" dirty="0"/>
              <a:t> </a:t>
            </a:r>
            <a:r>
              <a:rPr lang="en-GB" sz="1600" dirty="0" err="1"/>
              <a:t>que</a:t>
            </a:r>
            <a:r>
              <a:rPr lang="en-GB" sz="1600" dirty="0"/>
              <a:t> </a:t>
            </a:r>
            <a:r>
              <a:rPr lang="en-GB" sz="1600" dirty="0" err="1"/>
              <a:t>pueda</a:t>
            </a:r>
            <a:r>
              <a:rPr lang="en-GB" sz="1600" dirty="0"/>
              <a:t> </a:t>
            </a:r>
            <a:r>
              <a:rPr lang="en-GB" sz="1600" dirty="0" err="1"/>
              <a:t>usarse</a:t>
            </a:r>
            <a:r>
              <a:rPr lang="en-GB" sz="1600" dirty="0"/>
              <a:t> entre </a:t>
            </a:r>
            <a:r>
              <a:rPr lang="en-GB" sz="1600" dirty="0" err="1"/>
              <a:t>sesiones</a:t>
            </a:r>
            <a:r>
              <a:rPr lang="en-GB" sz="1600" dirty="0"/>
              <a:t> y no </a:t>
            </a:r>
            <a:r>
              <a:rPr lang="en-GB" sz="1600" dirty="0" err="1"/>
              <a:t>pueda</a:t>
            </a:r>
            <a:r>
              <a:rPr lang="en-GB" sz="1600" dirty="0"/>
              <a:t> </a:t>
            </a:r>
            <a:r>
              <a:rPr lang="en-GB" sz="1600" dirty="0" err="1"/>
              <a:t>ser</a:t>
            </a:r>
            <a:r>
              <a:rPr lang="en-GB" sz="1600" dirty="0"/>
              <a:t> </a:t>
            </a:r>
            <a:r>
              <a:rPr lang="en-GB" sz="1600" dirty="0" err="1"/>
              <a:t>usurpado</a:t>
            </a:r>
            <a:r>
              <a:rPr lang="en-GB" sz="1600" dirty="0"/>
              <a:t> al </a:t>
            </a:r>
            <a:r>
              <a:rPr lang="en-GB" sz="1600" dirty="0" err="1"/>
              <a:t>salir</a:t>
            </a:r>
            <a:r>
              <a:rPr lang="en-GB" sz="1600" dirty="0"/>
              <a:t> el </a:t>
            </a:r>
            <a:r>
              <a:rPr lang="en-GB" sz="1600" dirty="0" err="1"/>
              <a:t>usuario</a:t>
            </a:r>
            <a:r>
              <a:rPr lang="en-GB" sz="1600" dirty="0"/>
              <a:t> del chat.</a:t>
            </a:r>
          </a:p>
          <a:p>
            <a:pPr lvl="2">
              <a:spcBef>
                <a:spcPts val="400"/>
              </a:spcBef>
            </a:pPr>
            <a:r>
              <a:rPr lang="en-GB" sz="1600" dirty="0"/>
              <a:t>Dar la </a:t>
            </a:r>
            <a:r>
              <a:rPr lang="en-GB" sz="1600" dirty="0" err="1"/>
              <a:t>opción</a:t>
            </a:r>
            <a:r>
              <a:rPr lang="en-GB" sz="1600" dirty="0"/>
              <a:t> de </a:t>
            </a:r>
            <a:r>
              <a:rPr lang="en-GB" sz="1600" dirty="0" err="1"/>
              <a:t>reconectar</a:t>
            </a:r>
            <a:r>
              <a:rPr lang="en-GB" sz="1600" dirty="0"/>
              <a:t> con </a:t>
            </a:r>
            <a:r>
              <a:rPr lang="en-GB" sz="1600" dirty="0" err="1"/>
              <a:t>ese</a:t>
            </a:r>
            <a:r>
              <a:rPr lang="en-GB" sz="1600" dirty="0"/>
              <a:t> </a:t>
            </a:r>
            <a:r>
              <a:rPr lang="en-GB" sz="1600" dirty="0" err="1"/>
              <a:t>nombre</a:t>
            </a:r>
            <a:r>
              <a:rPr lang="en-GB" sz="1600" dirty="0"/>
              <a:t> de </a:t>
            </a:r>
            <a:r>
              <a:rPr lang="en-GB" sz="1600" dirty="0" err="1"/>
              <a:t>usuario</a:t>
            </a:r>
            <a:r>
              <a:rPr lang="en-GB" sz="1600" dirty="0"/>
              <a:t> </a:t>
            </a:r>
            <a:r>
              <a:rPr lang="en-GB" sz="1600" dirty="0" err="1"/>
              <a:t>si</a:t>
            </a:r>
            <a:r>
              <a:rPr lang="en-GB" sz="1600" dirty="0"/>
              <a:t>, </a:t>
            </a:r>
            <a:r>
              <a:rPr lang="en-GB" sz="1600" dirty="0" err="1"/>
              <a:t>por</a:t>
            </a:r>
            <a:r>
              <a:rPr lang="en-GB" sz="1600" dirty="0"/>
              <a:t> la </a:t>
            </a:r>
            <a:r>
              <a:rPr lang="en-GB" sz="1600" dirty="0" err="1"/>
              <a:t>razón</a:t>
            </a:r>
            <a:r>
              <a:rPr lang="en-GB" sz="1600" dirty="0"/>
              <a:t> </a:t>
            </a:r>
            <a:r>
              <a:rPr lang="en-GB" sz="1600" dirty="0" err="1"/>
              <a:t>que</a:t>
            </a:r>
            <a:r>
              <a:rPr lang="en-GB" sz="1600" dirty="0"/>
              <a:t> </a:t>
            </a:r>
            <a:r>
              <a:rPr lang="en-GB" sz="1600" dirty="0" err="1"/>
              <a:t>fuese</a:t>
            </a:r>
            <a:r>
              <a:rPr lang="en-GB" sz="1600" dirty="0"/>
              <a:t>, el </a:t>
            </a:r>
            <a:r>
              <a:rPr lang="en-GB" sz="1600" dirty="0" err="1"/>
              <a:t>cliente</a:t>
            </a:r>
            <a:r>
              <a:rPr lang="en-GB" sz="1600" dirty="0"/>
              <a:t> </a:t>
            </a:r>
            <a:r>
              <a:rPr lang="en-GB" sz="1600" dirty="0" err="1"/>
              <a:t>perdiese</a:t>
            </a:r>
            <a:r>
              <a:rPr lang="en-GB" sz="1600" dirty="0"/>
              <a:t> la </a:t>
            </a:r>
            <a:r>
              <a:rPr lang="en-GB" sz="1600" dirty="0" err="1"/>
              <a:t>conexión</a:t>
            </a:r>
            <a:r>
              <a:rPr lang="en-GB" sz="1600" dirty="0"/>
              <a:t>. De </a:t>
            </a:r>
            <a:r>
              <a:rPr lang="en-GB" sz="1600" dirty="0" err="1"/>
              <a:t>hecho</a:t>
            </a:r>
            <a:r>
              <a:rPr lang="en-GB" sz="1600" dirty="0"/>
              <a:t>, </a:t>
            </a:r>
            <a:r>
              <a:rPr lang="en-GB" sz="1600" dirty="0" err="1"/>
              <a:t>una</a:t>
            </a:r>
            <a:r>
              <a:rPr lang="en-GB" sz="1600" dirty="0"/>
              <a:t> </a:t>
            </a:r>
            <a:r>
              <a:rPr lang="en-GB" sz="1600" dirty="0" err="1"/>
              <a:t>vez</a:t>
            </a:r>
            <a:r>
              <a:rPr lang="en-GB" sz="1600" dirty="0"/>
              <a:t> </a:t>
            </a:r>
            <a:r>
              <a:rPr lang="en-GB" sz="1600" dirty="0" err="1"/>
              <a:t>que</a:t>
            </a:r>
            <a:r>
              <a:rPr lang="en-GB" sz="1600" dirty="0"/>
              <a:t> un </a:t>
            </a:r>
            <a:r>
              <a:rPr lang="en-GB" sz="1600" dirty="0" err="1"/>
              <a:t>nombre</a:t>
            </a:r>
            <a:r>
              <a:rPr lang="en-GB" sz="1600" dirty="0"/>
              <a:t> ha </a:t>
            </a:r>
            <a:r>
              <a:rPr lang="en-GB" sz="1600" dirty="0" err="1"/>
              <a:t>sido</a:t>
            </a:r>
            <a:r>
              <a:rPr lang="en-GB" sz="1600" dirty="0"/>
              <a:t> </a:t>
            </a:r>
            <a:r>
              <a:rPr lang="en-GB" sz="1600" dirty="0" err="1"/>
              <a:t>utilizado</a:t>
            </a:r>
            <a:r>
              <a:rPr lang="en-GB" sz="1600" dirty="0"/>
              <a:t> la </a:t>
            </a:r>
            <a:r>
              <a:rPr lang="en-GB" sz="1600" dirty="0" err="1"/>
              <a:t>única</a:t>
            </a:r>
            <a:r>
              <a:rPr lang="en-GB" sz="1600" dirty="0"/>
              <a:t> </a:t>
            </a:r>
            <a:r>
              <a:rPr lang="en-GB" sz="1600" dirty="0" err="1"/>
              <a:t>opción</a:t>
            </a:r>
            <a:r>
              <a:rPr lang="en-GB" sz="1600" dirty="0"/>
              <a:t> para “</a:t>
            </a:r>
            <a:r>
              <a:rPr lang="en-GB" sz="1600" dirty="0" err="1"/>
              <a:t>purgarlo</a:t>
            </a:r>
            <a:r>
              <a:rPr lang="en-GB" sz="1600" dirty="0"/>
              <a:t>” </a:t>
            </a:r>
            <a:r>
              <a:rPr lang="en-GB" sz="1600" dirty="0" err="1"/>
              <a:t>si</a:t>
            </a:r>
            <a:r>
              <a:rPr lang="en-GB" sz="1600" dirty="0"/>
              <a:t> el </a:t>
            </a:r>
            <a:r>
              <a:rPr lang="en-GB" sz="1600" dirty="0" err="1"/>
              <a:t>usuario</a:t>
            </a:r>
            <a:r>
              <a:rPr lang="en-GB" sz="1600" dirty="0"/>
              <a:t> no </a:t>
            </a:r>
            <a:r>
              <a:rPr lang="en-GB" sz="1600" dirty="0" err="1"/>
              <a:t>abandona</a:t>
            </a:r>
            <a:r>
              <a:rPr lang="en-GB" sz="1600" dirty="0"/>
              <a:t> </a:t>
            </a:r>
            <a:r>
              <a:rPr lang="en-GB" sz="1600" dirty="0" err="1"/>
              <a:t>correctamente</a:t>
            </a:r>
            <a:r>
              <a:rPr lang="en-GB" sz="1600" dirty="0"/>
              <a:t> el chat </a:t>
            </a:r>
            <a:r>
              <a:rPr lang="en-GB" sz="1600" dirty="0" err="1"/>
              <a:t>es</a:t>
            </a:r>
            <a:r>
              <a:rPr lang="en-GB" sz="1600" dirty="0"/>
              <a:t> </a:t>
            </a:r>
            <a:r>
              <a:rPr lang="en-GB" sz="1600" dirty="0" err="1"/>
              <a:t>reiniciando</a:t>
            </a:r>
            <a:r>
              <a:rPr lang="en-GB" sz="1600" dirty="0"/>
              <a:t> el </a:t>
            </a:r>
            <a:r>
              <a:rPr lang="en-GB" sz="1600" dirty="0" err="1"/>
              <a:t>servidor</a:t>
            </a:r>
            <a:r>
              <a:rPr lang="en-GB" sz="1600" dirty="0"/>
              <a:t> de chat.</a:t>
            </a:r>
          </a:p>
          <a:p>
            <a:pPr lvl="2">
              <a:spcBef>
                <a:spcPts val="400"/>
              </a:spcBef>
            </a:pPr>
            <a:r>
              <a:rPr lang="en-GB" sz="1600" dirty="0" err="1"/>
              <a:t>Tener</a:t>
            </a:r>
            <a:r>
              <a:rPr lang="en-GB" sz="1600" dirty="0"/>
              <a:t> un </a:t>
            </a:r>
            <a:r>
              <a:rPr lang="en-GB" sz="1600" dirty="0" err="1"/>
              <a:t>administrador</a:t>
            </a:r>
            <a:r>
              <a:rPr lang="en-GB" sz="1600" dirty="0"/>
              <a:t> </a:t>
            </a:r>
            <a:r>
              <a:rPr lang="en-GB" sz="1600" dirty="0" err="1"/>
              <a:t>que</a:t>
            </a:r>
            <a:r>
              <a:rPr lang="en-GB" sz="1600" dirty="0"/>
              <a:t> </a:t>
            </a:r>
            <a:r>
              <a:rPr lang="en-GB" sz="1600" dirty="0" err="1"/>
              <a:t>pueda</a:t>
            </a:r>
            <a:r>
              <a:rPr lang="en-GB" sz="1600" dirty="0"/>
              <a:t> “</a:t>
            </a:r>
            <a:r>
              <a:rPr lang="en-GB" sz="1600" dirty="0" err="1"/>
              <a:t>echar</a:t>
            </a:r>
            <a:r>
              <a:rPr lang="en-GB" sz="1600" dirty="0"/>
              <a:t>” a </a:t>
            </a:r>
            <a:r>
              <a:rPr lang="en-GB" sz="1600" dirty="0" err="1"/>
              <a:t>usuarios</a:t>
            </a:r>
            <a:r>
              <a:rPr lang="en-GB" sz="1600" dirty="0"/>
              <a:t>.</a:t>
            </a:r>
          </a:p>
          <a:p>
            <a:pPr lvl="2">
              <a:spcBef>
                <a:spcPts val="400"/>
              </a:spcBef>
            </a:pPr>
            <a:r>
              <a:rPr lang="en-GB" sz="1600" dirty="0" err="1"/>
              <a:t>Sacar</a:t>
            </a:r>
            <a:r>
              <a:rPr lang="en-GB" sz="1600" dirty="0"/>
              <a:t> del chat a </a:t>
            </a:r>
            <a:r>
              <a:rPr lang="en-GB" sz="1600" dirty="0" err="1"/>
              <a:t>gente</a:t>
            </a:r>
            <a:r>
              <a:rPr lang="en-GB" sz="1600" dirty="0"/>
              <a:t> </a:t>
            </a:r>
            <a:r>
              <a:rPr lang="en-GB" sz="1600" dirty="0" err="1"/>
              <a:t>que</a:t>
            </a:r>
            <a:r>
              <a:rPr lang="en-GB" sz="1600" dirty="0"/>
              <a:t> </a:t>
            </a:r>
            <a:r>
              <a:rPr lang="en-GB" sz="1600" dirty="0" err="1"/>
              <a:t>lleva</a:t>
            </a:r>
            <a:r>
              <a:rPr lang="en-GB" sz="1600" dirty="0"/>
              <a:t> </a:t>
            </a:r>
            <a:r>
              <a:rPr lang="en-GB" sz="1600" dirty="0" err="1"/>
              <a:t>demasiado</a:t>
            </a:r>
            <a:r>
              <a:rPr lang="en-GB" sz="1600" dirty="0"/>
              <a:t> </a:t>
            </a:r>
            <a:r>
              <a:rPr lang="en-GB" sz="1600" dirty="0" err="1"/>
              <a:t>tiempo</a:t>
            </a:r>
            <a:r>
              <a:rPr lang="en-GB" sz="1600" dirty="0"/>
              <a:t> </a:t>
            </a:r>
            <a:r>
              <a:rPr lang="en-GB" sz="1600" dirty="0" err="1"/>
              <a:t>inactiva</a:t>
            </a:r>
            <a:r>
              <a:rPr lang="en-GB" sz="1600" dirty="0"/>
              <a:t> (</a:t>
            </a:r>
            <a:r>
              <a:rPr lang="en-GB" sz="1600" dirty="0" err="1"/>
              <a:t>p.ej</a:t>
            </a:r>
            <a:r>
              <a:rPr lang="en-GB" sz="1600" dirty="0"/>
              <a:t>. </a:t>
            </a:r>
            <a:r>
              <a:rPr lang="en-GB" sz="1600" dirty="0" err="1"/>
              <a:t>Sería</a:t>
            </a:r>
            <a:r>
              <a:rPr lang="en-GB" sz="1600" dirty="0"/>
              <a:t> </a:t>
            </a:r>
            <a:r>
              <a:rPr lang="en-GB" sz="1600" dirty="0" err="1"/>
              <a:t>interesante</a:t>
            </a:r>
            <a:r>
              <a:rPr lang="en-GB" sz="1600" dirty="0"/>
              <a:t> </a:t>
            </a:r>
            <a:r>
              <a:rPr lang="en-GB" sz="1600" dirty="0" err="1"/>
              <a:t>que</a:t>
            </a:r>
            <a:r>
              <a:rPr lang="en-GB" sz="1600" dirty="0"/>
              <a:t> el </a:t>
            </a:r>
            <a:r>
              <a:rPr lang="en-GB" sz="1600" dirty="0" err="1"/>
              <a:t>cliente</a:t>
            </a:r>
            <a:r>
              <a:rPr lang="en-GB" sz="1600" dirty="0"/>
              <a:t> </a:t>
            </a:r>
            <a:r>
              <a:rPr lang="en-GB" sz="1600" dirty="0" err="1"/>
              <a:t>informase</a:t>
            </a:r>
            <a:r>
              <a:rPr lang="en-GB" sz="1600" dirty="0"/>
              <a:t> al </a:t>
            </a:r>
            <a:r>
              <a:rPr lang="en-GB" sz="1600" dirty="0" err="1"/>
              <a:t>servidor</a:t>
            </a:r>
            <a:r>
              <a:rPr lang="en-GB" sz="1600" dirty="0"/>
              <a:t> </a:t>
            </a:r>
            <a:r>
              <a:rPr lang="en-GB" sz="1600" dirty="0" err="1"/>
              <a:t>si</a:t>
            </a:r>
            <a:r>
              <a:rPr lang="en-GB" sz="1600" dirty="0"/>
              <a:t> el </a:t>
            </a:r>
            <a:r>
              <a:rPr lang="en-GB" sz="1600" dirty="0" err="1"/>
              <a:t>usuario</a:t>
            </a:r>
            <a:r>
              <a:rPr lang="en-GB" sz="1600" dirty="0"/>
              <a:t> </a:t>
            </a:r>
            <a:r>
              <a:rPr lang="en-GB" sz="1600" dirty="0" err="1"/>
              <a:t>está</a:t>
            </a:r>
            <a:r>
              <a:rPr lang="en-GB" sz="1600" dirty="0"/>
              <a:t> o no en la </a:t>
            </a:r>
            <a:r>
              <a:rPr lang="en-GB" sz="1600" dirty="0" err="1"/>
              <a:t>ventana</a:t>
            </a:r>
            <a:r>
              <a:rPr lang="en-GB" sz="1600" dirty="0"/>
              <a:t> del chat).</a:t>
            </a:r>
          </a:p>
          <a:p>
            <a:pPr lvl="2">
              <a:spcBef>
                <a:spcPts val="400"/>
              </a:spcBef>
            </a:pPr>
            <a:r>
              <a:rPr lang="en-GB" sz="1600" dirty="0" err="1"/>
              <a:t>Permitir</a:t>
            </a:r>
            <a:r>
              <a:rPr lang="en-GB" sz="1600" dirty="0"/>
              <a:t> </a:t>
            </a:r>
            <a:r>
              <a:rPr lang="en-GB" sz="1600" dirty="0" err="1"/>
              <a:t>que</a:t>
            </a:r>
            <a:r>
              <a:rPr lang="en-GB" sz="1600" dirty="0"/>
              <a:t> </a:t>
            </a:r>
            <a:r>
              <a:rPr lang="en-GB" sz="1600" dirty="0" err="1"/>
              <a:t>haya</a:t>
            </a:r>
            <a:r>
              <a:rPr lang="en-GB" sz="1600" dirty="0"/>
              <a:t> </a:t>
            </a:r>
            <a:r>
              <a:rPr lang="en-GB" sz="1600" dirty="0" err="1"/>
              <a:t>más</a:t>
            </a:r>
            <a:r>
              <a:rPr lang="en-GB" sz="1600" dirty="0"/>
              <a:t> de </a:t>
            </a:r>
            <a:r>
              <a:rPr lang="en-GB" sz="1600" dirty="0" err="1"/>
              <a:t>una</a:t>
            </a:r>
            <a:r>
              <a:rPr lang="en-GB" sz="1600" dirty="0"/>
              <a:t> “</a:t>
            </a:r>
            <a:r>
              <a:rPr lang="en-GB" sz="1600" dirty="0" err="1"/>
              <a:t>habitación</a:t>
            </a:r>
            <a:r>
              <a:rPr lang="en-GB" sz="1600" dirty="0"/>
              <a:t>”, </a:t>
            </a:r>
            <a:r>
              <a:rPr lang="en-GB" sz="1600" dirty="0" err="1"/>
              <a:t>ofrecer</a:t>
            </a:r>
            <a:r>
              <a:rPr lang="en-GB" sz="1600" dirty="0"/>
              <a:t> a los </a:t>
            </a:r>
            <a:r>
              <a:rPr lang="en-GB" sz="1600" dirty="0" err="1"/>
              <a:t>usuarios</a:t>
            </a:r>
            <a:r>
              <a:rPr lang="en-GB" sz="1600" dirty="0"/>
              <a:t> la </a:t>
            </a:r>
            <a:r>
              <a:rPr lang="en-GB" sz="1600" dirty="0" err="1"/>
              <a:t>posibilidad</a:t>
            </a:r>
            <a:r>
              <a:rPr lang="en-GB" sz="1600" dirty="0"/>
              <a:t> de </a:t>
            </a:r>
            <a:r>
              <a:rPr lang="en-GB" sz="1600" dirty="0" err="1"/>
              <a:t>crearlas</a:t>
            </a:r>
            <a:r>
              <a:rPr lang="en-GB" sz="1600" dirty="0"/>
              <a:t>.</a:t>
            </a:r>
          </a:p>
          <a:p>
            <a:pPr>
              <a:spcBef>
                <a:spcPts val="400"/>
              </a:spcBef>
            </a:pPr>
            <a:r>
              <a:rPr lang="en-GB" sz="2000" dirty="0">
                <a:solidFill>
                  <a:srgbClr val="C00000"/>
                </a:solidFill>
              </a:rPr>
              <a:t>Si </a:t>
            </a:r>
            <a:r>
              <a:rPr lang="en-GB" sz="2000" dirty="0" err="1">
                <a:solidFill>
                  <a:srgbClr val="C00000"/>
                </a:solidFill>
              </a:rPr>
              <a:t>alguien</a:t>
            </a:r>
            <a:r>
              <a:rPr lang="en-GB" sz="2000" dirty="0">
                <a:solidFill>
                  <a:srgbClr val="C00000"/>
                </a:solidFill>
              </a:rPr>
              <a:t> se anima a </a:t>
            </a:r>
            <a:r>
              <a:rPr lang="en-GB" sz="2000" dirty="0" err="1">
                <a:solidFill>
                  <a:srgbClr val="C00000"/>
                </a:solidFill>
              </a:rPr>
              <a:t>implementar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>
                <a:solidFill>
                  <a:srgbClr val="C00000"/>
                </a:solidFill>
              </a:rPr>
              <a:t>algo</a:t>
            </a:r>
            <a:r>
              <a:rPr lang="en-GB" sz="2000" dirty="0">
                <a:solidFill>
                  <a:srgbClr val="C00000"/>
                </a:solidFill>
              </a:rPr>
              <a:t> de </a:t>
            </a:r>
            <a:r>
              <a:rPr lang="en-GB" sz="2000" dirty="0" err="1">
                <a:solidFill>
                  <a:srgbClr val="C00000"/>
                </a:solidFill>
              </a:rPr>
              <a:t>esto</a:t>
            </a:r>
            <a:r>
              <a:rPr lang="en-GB" sz="2000" dirty="0">
                <a:solidFill>
                  <a:srgbClr val="C00000"/>
                </a:solidFill>
              </a:rPr>
              <a:t> se </a:t>
            </a:r>
            <a:r>
              <a:rPr lang="en-GB" sz="2000" dirty="0" err="1">
                <a:solidFill>
                  <a:srgbClr val="C00000"/>
                </a:solidFill>
              </a:rPr>
              <a:t>evaluará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>
                <a:solidFill>
                  <a:srgbClr val="C00000"/>
                </a:solidFill>
              </a:rPr>
              <a:t>como</a:t>
            </a:r>
            <a:r>
              <a:rPr lang="en-GB" sz="2000" dirty="0">
                <a:solidFill>
                  <a:srgbClr val="C00000"/>
                </a:solidFill>
              </a:rPr>
              <a:t> un </a:t>
            </a:r>
            <a:r>
              <a:rPr lang="en-GB" sz="2000" dirty="0" err="1">
                <a:solidFill>
                  <a:srgbClr val="C00000"/>
                </a:solidFill>
              </a:rPr>
              <a:t>ejercicio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>
                <a:solidFill>
                  <a:srgbClr val="C00000"/>
                </a:solidFill>
              </a:rPr>
              <a:t>opcional</a:t>
            </a:r>
            <a:r>
              <a:rPr lang="en-GB" sz="2000" dirty="0">
                <a:solidFill>
                  <a:srgbClr val="C00000"/>
                </a:solidFill>
              </a:rPr>
              <a:t> y </a:t>
            </a:r>
            <a:r>
              <a:rPr lang="en-GB" sz="2000" dirty="0" err="1">
                <a:solidFill>
                  <a:srgbClr val="C00000"/>
                </a:solidFill>
              </a:rPr>
              <a:t>puntuará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>
                <a:solidFill>
                  <a:srgbClr val="C00000"/>
                </a:solidFill>
              </a:rPr>
              <a:t>sobre</a:t>
            </a:r>
            <a:r>
              <a:rPr lang="en-GB" sz="2000" dirty="0">
                <a:solidFill>
                  <a:srgbClr val="C00000"/>
                </a:solidFill>
              </a:rPr>
              <a:t> los </a:t>
            </a:r>
            <a:r>
              <a:rPr lang="en-GB" sz="2000" dirty="0" err="1">
                <a:solidFill>
                  <a:srgbClr val="C00000"/>
                </a:solidFill>
              </a:rPr>
              <a:t>ejercicios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>
                <a:solidFill>
                  <a:srgbClr val="C00000"/>
                </a:solidFill>
              </a:rPr>
              <a:t>obligatorios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>
                <a:solidFill>
                  <a:srgbClr val="C00000"/>
                </a:solidFill>
              </a:rPr>
              <a:t>entregados</a:t>
            </a:r>
            <a:r>
              <a:rPr lang="en-GB" sz="20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118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DD7085A-2F74-4724-A2A1-5FF1C7414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6" b="39934"/>
          <a:stretch/>
        </p:blipFill>
        <p:spPr>
          <a:xfrm>
            <a:off x="-6361" y="0"/>
            <a:ext cx="9187060" cy="31409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F8ED7EE-FFD2-4F22-BF0A-748ADB8C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23" r="1106"/>
          <a:stretch/>
        </p:blipFill>
        <p:spPr>
          <a:xfrm>
            <a:off x="-6361" y="3096956"/>
            <a:ext cx="9150361" cy="3746158"/>
          </a:xfrm>
          <a:prstGeom prst="rect">
            <a:avLst/>
          </a:prstGeom>
        </p:spPr>
      </p:pic>
      <p:sp>
        <p:nvSpPr>
          <p:cNvPr id="2" name="1 Forma libre"/>
          <p:cNvSpPr/>
          <p:nvPr/>
        </p:nvSpPr>
        <p:spPr>
          <a:xfrm>
            <a:off x="-658091" y="3027218"/>
            <a:ext cx="10612582" cy="347641"/>
          </a:xfrm>
          <a:custGeom>
            <a:avLst/>
            <a:gdLst>
              <a:gd name="connsiteX0" fmla="*/ 0 w 10612582"/>
              <a:gd name="connsiteY0" fmla="*/ 391236 h 587410"/>
              <a:gd name="connsiteX1" fmla="*/ 2147455 w 10612582"/>
              <a:gd name="connsiteY1" fmla="*/ 3308 h 587410"/>
              <a:gd name="connsiteX2" fmla="*/ 4281055 w 10612582"/>
              <a:gd name="connsiteY2" fmla="*/ 585199 h 587410"/>
              <a:gd name="connsiteX3" fmla="*/ 6345382 w 10612582"/>
              <a:gd name="connsiteY3" fmla="*/ 211126 h 587410"/>
              <a:gd name="connsiteX4" fmla="*/ 8742218 w 10612582"/>
              <a:gd name="connsiteY4" fmla="*/ 432799 h 587410"/>
              <a:gd name="connsiteX5" fmla="*/ 10612582 w 10612582"/>
              <a:gd name="connsiteY5" fmla="*/ 127999 h 587410"/>
              <a:gd name="connsiteX0" fmla="*/ 0 w 10612582"/>
              <a:gd name="connsiteY0" fmla="*/ 263237 h 457468"/>
              <a:gd name="connsiteX1" fmla="*/ 2140140 w 10612582"/>
              <a:gd name="connsiteY1" fmla="*/ 14298 h 457468"/>
              <a:gd name="connsiteX2" fmla="*/ 4281055 w 10612582"/>
              <a:gd name="connsiteY2" fmla="*/ 457200 h 457468"/>
              <a:gd name="connsiteX3" fmla="*/ 6345382 w 10612582"/>
              <a:gd name="connsiteY3" fmla="*/ 83127 h 457468"/>
              <a:gd name="connsiteX4" fmla="*/ 8742218 w 10612582"/>
              <a:gd name="connsiteY4" fmla="*/ 304800 h 457468"/>
              <a:gd name="connsiteX5" fmla="*/ 10612582 w 10612582"/>
              <a:gd name="connsiteY5" fmla="*/ 0 h 457468"/>
              <a:gd name="connsiteX0" fmla="*/ 0 w 10612582"/>
              <a:gd name="connsiteY0" fmla="*/ 263237 h 457326"/>
              <a:gd name="connsiteX1" fmla="*/ 2088933 w 10612582"/>
              <a:gd name="connsiteY1" fmla="*/ 36244 h 457326"/>
              <a:gd name="connsiteX2" fmla="*/ 4281055 w 10612582"/>
              <a:gd name="connsiteY2" fmla="*/ 457200 h 457326"/>
              <a:gd name="connsiteX3" fmla="*/ 6345382 w 10612582"/>
              <a:gd name="connsiteY3" fmla="*/ 83127 h 457326"/>
              <a:gd name="connsiteX4" fmla="*/ 8742218 w 10612582"/>
              <a:gd name="connsiteY4" fmla="*/ 304800 h 457326"/>
              <a:gd name="connsiteX5" fmla="*/ 10612582 w 10612582"/>
              <a:gd name="connsiteY5" fmla="*/ 0 h 457326"/>
              <a:gd name="connsiteX0" fmla="*/ 0 w 10612582"/>
              <a:gd name="connsiteY0" fmla="*/ 263237 h 305394"/>
              <a:gd name="connsiteX1" fmla="*/ 2088933 w 10612582"/>
              <a:gd name="connsiteY1" fmla="*/ 36244 h 305394"/>
              <a:gd name="connsiteX2" fmla="*/ 4317631 w 10612582"/>
              <a:gd name="connsiteY2" fmla="*/ 288950 h 305394"/>
              <a:gd name="connsiteX3" fmla="*/ 6345382 w 10612582"/>
              <a:gd name="connsiteY3" fmla="*/ 83127 h 305394"/>
              <a:gd name="connsiteX4" fmla="*/ 8742218 w 10612582"/>
              <a:gd name="connsiteY4" fmla="*/ 304800 h 305394"/>
              <a:gd name="connsiteX5" fmla="*/ 10612582 w 10612582"/>
              <a:gd name="connsiteY5" fmla="*/ 0 h 305394"/>
              <a:gd name="connsiteX0" fmla="*/ 0 w 10612582"/>
              <a:gd name="connsiteY0" fmla="*/ 263237 h 347641"/>
              <a:gd name="connsiteX1" fmla="*/ 2088933 w 10612582"/>
              <a:gd name="connsiteY1" fmla="*/ 36244 h 347641"/>
              <a:gd name="connsiteX2" fmla="*/ 4310316 w 10612582"/>
              <a:gd name="connsiteY2" fmla="*/ 347472 h 347641"/>
              <a:gd name="connsiteX3" fmla="*/ 6345382 w 10612582"/>
              <a:gd name="connsiteY3" fmla="*/ 83127 h 347641"/>
              <a:gd name="connsiteX4" fmla="*/ 8742218 w 10612582"/>
              <a:gd name="connsiteY4" fmla="*/ 304800 h 347641"/>
              <a:gd name="connsiteX5" fmla="*/ 10612582 w 10612582"/>
              <a:gd name="connsiteY5" fmla="*/ 0 h 34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12582" h="347641">
                <a:moveTo>
                  <a:pt x="0" y="263237"/>
                </a:moveTo>
                <a:cubicBezTo>
                  <a:pt x="716973" y="53109"/>
                  <a:pt x="1370547" y="22205"/>
                  <a:pt x="2088933" y="36244"/>
                </a:cubicBezTo>
                <a:cubicBezTo>
                  <a:pt x="2807319" y="50283"/>
                  <a:pt x="3600908" y="339658"/>
                  <a:pt x="4310316" y="347472"/>
                </a:cubicBezTo>
                <a:cubicBezTo>
                  <a:pt x="5019724" y="355286"/>
                  <a:pt x="5606732" y="90239"/>
                  <a:pt x="6345382" y="83127"/>
                </a:cubicBezTo>
                <a:cubicBezTo>
                  <a:pt x="7084032" y="76015"/>
                  <a:pt x="8031018" y="318654"/>
                  <a:pt x="8742218" y="304800"/>
                </a:cubicBezTo>
                <a:cubicBezTo>
                  <a:pt x="9453418" y="290946"/>
                  <a:pt x="10033000" y="145473"/>
                  <a:pt x="10612582" y="0"/>
                </a:cubicBezTo>
              </a:path>
            </a:pathLst>
          </a:custGeom>
          <a:noFill/>
          <a:ln w="342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Forma libre"/>
          <p:cNvSpPr/>
          <p:nvPr/>
        </p:nvSpPr>
        <p:spPr>
          <a:xfrm>
            <a:off x="-658091" y="3027218"/>
            <a:ext cx="10612582" cy="347641"/>
          </a:xfrm>
          <a:custGeom>
            <a:avLst/>
            <a:gdLst>
              <a:gd name="connsiteX0" fmla="*/ 0 w 10612582"/>
              <a:gd name="connsiteY0" fmla="*/ 391236 h 587410"/>
              <a:gd name="connsiteX1" fmla="*/ 2147455 w 10612582"/>
              <a:gd name="connsiteY1" fmla="*/ 3308 h 587410"/>
              <a:gd name="connsiteX2" fmla="*/ 4281055 w 10612582"/>
              <a:gd name="connsiteY2" fmla="*/ 585199 h 587410"/>
              <a:gd name="connsiteX3" fmla="*/ 6345382 w 10612582"/>
              <a:gd name="connsiteY3" fmla="*/ 211126 h 587410"/>
              <a:gd name="connsiteX4" fmla="*/ 8742218 w 10612582"/>
              <a:gd name="connsiteY4" fmla="*/ 432799 h 587410"/>
              <a:gd name="connsiteX5" fmla="*/ 10612582 w 10612582"/>
              <a:gd name="connsiteY5" fmla="*/ 127999 h 587410"/>
              <a:gd name="connsiteX0" fmla="*/ 0 w 10612582"/>
              <a:gd name="connsiteY0" fmla="*/ 263237 h 457468"/>
              <a:gd name="connsiteX1" fmla="*/ 2140140 w 10612582"/>
              <a:gd name="connsiteY1" fmla="*/ 14298 h 457468"/>
              <a:gd name="connsiteX2" fmla="*/ 4281055 w 10612582"/>
              <a:gd name="connsiteY2" fmla="*/ 457200 h 457468"/>
              <a:gd name="connsiteX3" fmla="*/ 6345382 w 10612582"/>
              <a:gd name="connsiteY3" fmla="*/ 83127 h 457468"/>
              <a:gd name="connsiteX4" fmla="*/ 8742218 w 10612582"/>
              <a:gd name="connsiteY4" fmla="*/ 304800 h 457468"/>
              <a:gd name="connsiteX5" fmla="*/ 10612582 w 10612582"/>
              <a:gd name="connsiteY5" fmla="*/ 0 h 457468"/>
              <a:gd name="connsiteX0" fmla="*/ 0 w 10612582"/>
              <a:gd name="connsiteY0" fmla="*/ 263237 h 457326"/>
              <a:gd name="connsiteX1" fmla="*/ 2088933 w 10612582"/>
              <a:gd name="connsiteY1" fmla="*/ 36244 h 457326"/>
              <a:gd name="connsiteX2" fmla="*/ 4281055 w 10612582"/>
              <a:gd name="connsiteY2" fmla="*/ 457200 h 457326"/>
              <a:gd name="connsiteX3" fmla="*/ 6345382 w 10612582"/>
              <a:gd name="connsiteY3" fmla="*/ 83127 h 457326"/>
              <a:gd name="connsiteX4" fmla="*/ 8742218 w 10612582"/>
              <a:gd name="connsiteY4" fmla="*/ 304800 h 457326"/>
              <a:gd name="connsiteX5" fmla="*/ 10612582 w 10612582"/>
              <a:gd name="connsiteY5" fmla="*/ 0 h 457326"/>
              <a:gd name="connsiteX0" fmla="*/ 0 w 10612582"/>
              <a:gd name="connsiteY0" fmla="*/ 263237 h 305394"/>
              <a:gd name="connsiteX1" fmla="*/ 2088933 w 10612582"/>
              <a:gd name="connsiteY1" fmla="*/ 36244 h 305394"/>
              <a:gd name="connsiteX2" fmla="*/ 4317631 w 10612582"/>
              <a:gd name="connsiteY2" fmla="*/ 288950 h 305394"/>
              <a:gd name="connsiteX3" fmla="*/ 6345382 w 10612582"/>
              <a:gd name="connsiteY3" fmla="*/ 83127 h 305394"/>
              <a:gd name="connsiteX4" fmla="*/ 8742218 w 10612582"/>
              <a:gd name="connsiteY4" fmla="*/ 304800 h 305394"/>
              <a:gd name="connsiteX5" fmla="*/ 10612582 w 10612582"/>
              <a:gd name="connsiteY5" fmla="*/ 0 h 305394"/>
              <a:gd name="connsiteX0" fmla="*/ 0 w 10612582"/>
              <a:gd name="connsiteY0" fmla="*/ 263237 h 347641"/>
              <a:gd name="connsiteX1" fmla="*/ 2088933 w 10612582"/>
              <a:gd name="connsiteY1" fmla="*/ 36244 h 347641"/>
              <a:gd name="connsiteX2" fmla="*/ 4310316 w 10612582"/>
              <a:gd name="connsiteY2" fmla="*/ 347472 h 347641"/>
              <a:gd name="connsiteX3" fmla="*/ 6345382 w 10612582"/>
              <a:gd name="connsiteY3" fmla="*/ 83127 h 347641"/>
              <a:gd name="connsiteX4" fmla="*/ 8742218 w 10612582"/>
              <a:gd name="connsiteY4" fmla="*/ 304800 h 347641"/>
              <a:gd name="connsiteX5" fmla="*/ 10612582 w 10612582"/>
              <a:gd name="connsiteY5" fmla="*/ 0 h 34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12582" h="347641">
                <a:moveTo>
                  <a:pt x="0" y="263237"/>
                </a:moveTo>
                <a:cubicBezTo>
                  <a:pt x="716973" y="53109"/>
                  <a:pt x="1370547" y="22205"/>
                  <a:pt x="2088933" y="36244"/>
                </a:cubicBezTo>
                <a:cubicBezTo>
                  <a:pt x="2807319" y="50283"/>
                  <a:pt x="3600908" y="339658"/>
                  <a:pt x="4310316" y="347472"/>
                </a:cubicBezTo>
                <a:cubicBezTo>
                  <a:pt x="5019724" y="355286"/>
                  <a:pt x="5606732" y="90239"/>
                  <a:pt x="6345382" y="83127"/>
                </a:cubicBezTo>
                <a:cubicBezTo>
                  <a:pt x="7084032" y="76015"/>
                  <a:pt x="8031018" y="318654"/>
                  <a:pt x="8742218" y="304800"/>
                </a:cubicBezTo>
                <a:cubicBezTo>
                  <a:pt x="9453418" y="290946"/>
                  <a:pt x="10033000" y="145473"/>
                  <a:pt x="10612582" y="0"/>
                </a:cubicBezTo>
              </a:path>
            </a:pathLst>
          </a:cu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368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DD7085A-2F74-4724-A2A1-5FF1C7414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6" b="39934"/>
          <a:stretch/>
        </p:blipFill>
        <p:spPr>
          <a:xfrm>
            <a:off x="-6361" y="0"/>
            <a:ext cx="9187060" cy="31409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F8ED7EE-FFD2-4F22-BF0A-748ADB8C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23" r="1106"/>
          <a:stretch/>
        </p:blipFill>
        <p:spPr>
          <a:xfrm>
            <a:off x="-6361" y="3096956"/>
            <a:ext cx="9150361" cy="3746158"/>
          </a:xfrm>
          <a:prstGeom prst="rect">
            <a:avLst/>
          </a:prstGeom>
        </p:spPr>
      </p:pic>
      <p:sp>
        <p:nvSpPr>
          <p:cNvPr id="2" name="1 Forma libre"/>
          <p:cNvSpPr/>
          <p:nvPr/>
        </p:nvSpPr>
        <p:spPr>
          <a:xfrm>
            <a:off x="-658091" y="3027218"/>
            <a:ext cx="10612582" cy="347641"/>
          </a:xfrm>
          <a:custGeom>
            <a:avLst/>
            <a:gdLst>
              <a:gd name="connsiteX0" fmla="*/ 0 w 10612582"/>
              <a:gd name="connsiteY0" fmla="*/ 391236 h 587410"/>
              <a:gd name="connsiteX1" fmla="*/ 2147455 w 10612582"/>
              <a:gd name="connsiteY1" fmla="*/ 3308 h 587410"/>
              <a:gd name="connsiteX2" fmla="*/ 4281055 w 10612582"/>
              <a:gd name="connsiteY2" fmla="*/ 585199 h 587410"/>
              <a:gd name="connsiteX3" fmla="*/ 6345382 w 10612582"/>
              <a:gd name="connsiteY3" fmla="*/ 211126 h 587410"/>
              <a:gd name="connsiteX4" fmla="*/ 8742218 w 10612582"/>
              <a:gd name="connsiteY4" fmla="*/ 432799 h 587410"/>
              <a:gd name="connsiteX5" fmla="*/ 10612582 w 10612582"/>
              <a:gd name="connsiteY5" fmla="*/ 127999 h 587410"/>
              <a:gd name="connsiteX0" fmla="*/ 0 w 10612582"/>
              <a:gd name="connsiteY0" fmla="*/ 263237 h 457468"/>
              <a:gd name="connsiteX1" fmla="*/ 2140140 w 10612582"/>
              <a:gd name="connsiteY1" fmla="*/ 14298 h 457468"/>
              <a:gd name="connsiteX2" fmla="*/ 4281055 w 10612582"/>
              <a:gd name="connsiteY2" fmla="*/ 457200 h 457468"/>
              <a:gd name="connsiteX3" fmla="*/ 6345382 w 10612582"/>
              <a:gd name="connsiteY3" fmla="*/ 83127 h 457468"/>
              <a:gd name="connsiteX4" fmla="*/ 8742218 w 10612582"/>
              <a:gd name="connsiteY4" fmla="*/ 304800 h 457468"/>
              <a:gd name="connsiteX5" fmla="*/ 10612582 w 10612582"/>
              <a:gd name="connsiteY5" fmla="*/ 0 h 457468"/>
              <a:gd name="connsiteX0" fmla="*/ 0 w 10612582"/>
              <a:gd name="connsiteY0" fmla="*/ 263237 h 457326"/>
              <a:gd name="connsiteX1" fmla="*/ 2088933 w 10612582"/>
              <a:gd name="connsiteY1" fmla="*/ 36244 h 457326"/>
              <a:gd name="connsiteX2" fmla="*/ 4281055 w 10612582"/>
              <a:gd name="connsiteY2" fmla="*/ 457200 h 457326"/>
              <a:gd name="connsiteX3" fmla="*/ 6345382 w 10612582"/>
              <a:gd name="connsiteY3" fmla="*/ 83127 h 457326"/>
              <a:gd name="connsiteX4" fmla="*/ 8742218 w 10612582"/>
              <a:gd name="connsiteY4" fmla="*/ 304800 h 457326"/>
              <a:gd name="connsiteX5" fmla="*/ 10612582 w 10612582"/>
              <a:gd name="connsiteY5" fmla="*/ 0 h 457326"/>
              <a:gd name="connsiteX0" fmla="*/ 0 w 10612582"/>
              <a:gd name="connsiteY0" fmla="*/ 263237 h 305394"/>
              <a:gd name="connsiteX1" fmla="*/ 2088933 w 10612582"/>
              <a:gd name="connsiteY1" fmla="*/ 36244 h 305394"/>
              <a:gd name="connsiteX2" fmla="*/ 4317631 w 10612582"/>
              <a:gd name="connsiteY2" fmla="*/ 288950 h 305394"/>
              <a:gd name="connsiteX3" fmla="*/ 6345382 w 10612582"/>
              <a:gd name="connsiteY3" fmla="*/ 83127 h 305394"/>
              <a:gd name="connsiteX4" fmla="*/ 8742218 w 10612582"/>
              <a:gd name="connsiteY4" fmla="*/ 304800 h 305394"/>
              <a:gd name="connsiteX5" fmla="*/ 10612582 w 10612582"/>
              <a:gd name="connsiteY5" fmla="*/ 0 h 305394"/>
              <a:gd name="connsiteX0" fmla="*/ 0 w 10612582"/>
              <a:gd name="connsiteY0" fmla="*/ 263237 h 347641"/>
              <a:gd name="connsiteX1" fmla="*/ 2088933 w 10612582"/>
              <a:gd name="connsiteY1" fmla="*/ 36244 h 347641"/>
              <a:gd name="connsiteX2" fmla="*/ 4310316 w 10612582"/>
              <a:gd name="connsiteY2" fmla="*/ 347472 h 347641"/>
              <a:gd name="connsiteX3" fmla="*/ 6345382 w 10612582"/>
              <a:gd name="connsiteY3" fmla="*/ 83127 h 347641"/>
              <a:gd name="connsiteX4" fmla="*/ 8742218 w 10612582"/>
              <a:gd name="connsiteY4" fmla="*/ 304800 h 347641"/>
              <a:gd name="connsiteX5" fmla="*/ 10612582 w 10612582"/>
              <a:gd name="connsiteY5" fmla="*/ 0 h 34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12582" h="347641">
                <a:moveTo>
                  <a:pt x="0" y="263237"/>
                </a:moveTo>
                <a:cubicBezTo>
                  <a:pt x="716973" y="53109"/>
                  <a:pt x="1370547" y="22205"/>
                  <a:pt x="2088933" y="36244"/>
                </a:cubicBezTo>
                <a:cubicBezTo>
                  <a:pt x="2807319" y="50283"/>
                  <a:pt x="3600908" y="339658"/>
                  <a:pt x="4310316" y="347472"/>
                </a:cubicBezTo>
                <a:cubicBezTo>
                  <a:pt x="5019724" y="355286"/>
                  <a:pt x="5606732" y="90239"/>
                  <a:pt x="6345382" y="83127"/>
                </a:cubicBezTo>
                <a:cubicBezTo>
                  <a:pt x="7084032" y="76015"/>
                  <a:pt x="8031018" y="318654"/>
                  <a:pt x="8742218" y="304800"/>
                </a:cubicBezTo>
                <a:cubicBezTo>
                  <a:pt x="9453418" y="290946"/>
                  <a:pt x="10033000" y="145473"/>
                  <a:pt x="10612582" y="0"/>
                </a:cubicBezTo>
              </a:path>
            </a:pathLst>
          </a:custGeom>
          <a:noFill/>
          <a:ln w="342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Forma libre"/>
          <p:cNvSpPr/>
          <p:nvPr/>
        </p:nvSpPr>
        <p:spPr>
          <a:xfrm>
            <a:off x="-658091" y="3027218"/>
            <a:ext cx="10612582" cy="347641"/>
          </a:xfrm>
          <a:custGeom>
            <a:avLst/>
            <a:gdLst>
              <a:gd name="connsiteX0" fmla="*/ 0 w 10612582"/>
              <a:gd name="connsiteY0" fmla="*/ 391236 h 587410"/>
              <a:gd name="connsiteX1" fmla="*/ 2147455 w 10612582"/>
              <a:gd name="connsiteY1" fmla="*/ 3308 h 587410"/>
              <a:gd name="connsiteX2" fmla="*/ 4281055 w 10612582"/>
              <a:gd name="connsiteY2" fmla="*/ 585199 h 587410"/>
              <a:gd name="connsiteX3" fmla="*/ 6345382 w 10612582"/>
              <a:gd name="connsiteY3" fmla="*/ 211126 h 587410"/>
              <a:gd name="connsiteX4" fmla="*/ 8742218 w 10612582"/>
              <a:gd name="connsiteY4" fmla="*/ 432799 h 587410"/>
              <a:gd name="connsiteX5" fmla="*/ 10612582 w 10612582"/>
              <a:gd name="connsiteY5" fmla="*/ 127999 h 587410"/>
              <a:gd name="connsiteX0" fmla="*/ 0 w 10612582"/>
              <a:gd name="connsiteY0" fmla="*/ 263237 h 457468"/>
              <a:gd name="connsiteX1" fmla="*/ 2140140 w 10612582"/>
              <a:gd name="connsiteY1" fmla="*/ 14298 h 457468"/>
              <a:gd name="connsiteX2" fmla="*/ 4281055 w 10612582"/>
              <a:gd name="connsiteY2" fmla="*/ 457200 h 457468"/>
              <a:gd name="connsiteX3" fmla="*/ 6345382 w 10612582"/>
              <a:gd name="connsiteY3" fmla="*/ 83127 h 457468"/>
              <a:gd name="connsiteX4" fmla="*/ 8742218 w 10612582"/>
              <a:gd name="connsiteY4" fmla="*/ 304800 h 457468"/>
              <a:gd name="connsiteX5" fmla="*/ 10612582 w 10612582"/>
              <a:gd name="connsiteY5" fmla="*/ 0 h 457468"/>
              <a:gd name="connsiteX0" fmla="*/ 0 w 10612582"/>
              <a:gd name="connsiteY0" fmla="*/ 263237 h 457326"/>
              <a:gd name="connsiteX1" fmla="*/ 2088933 w 10612582"/>
              <a:gd name="connsiteY1" fmla="*/ 36244 h 457326"/>
              <a:gd name="connsiteX2" fmla="*/ 4281055 w 10612582"/>
              <a:gd name="connsiteY2" fmla="*/ 457200 h 457326"/>
              <a:gd name="connsiteX3" fmla="*/ 6345382 w 10612582"/>
              <a:gd name="connsiteY3" fmla="*/ 83127 h 457326"/>
              <a:gd name="connsiteX4" fmla="*/ 8742218 w 10612582"/>
              <a:gd name="connsiteY4" fmla="*/ 304800 h 457326"/>
              <a:gd name="connsiteX5" fmla="*/ 10612582 w 10612582"/>
              <a:gd name="connsiteY5" fmla="*/ 0 h 457326"/>
              <a:gd name="connsiteX0" fmla="*/ 0 w 10612582"/>
              <a:gd name="connsiteY0" fmla="*/ 263237 h 305394"/>
              <a:gd name="connsiteX1" fmla="*/ 2088933 w 10612582"/>
              <a:gd name="connsiteY1" fmla="*/ 36244 h 305394"/>
              <a:gd name="connsiteX2" fmla="*/ 4317631 w 10612582"/>
              <a:gd name="connsiteY2" fmla="*/ 288950 h 305394"/>
              <a:gd name="connsiteX3" fmla="*/ 6345382 w 10612582"/>
              <a:gd name="connsiteY3" fmla="*/ 83127 h 305394"/>
              <a:gd name="connsiteX4" fmla="*/ 8742218 w 10612582"/>
              <a:gd name="connsiteY4" fmla="*/ 304800 h 305394"/>
              <a:gd name="connsiteX5" fmla="*/ 10612582 w 10612582"/>
              <a:gd name="connsiteY5" fmla="*/ 0 h 305394"/>
              <a:gd name="connsiteX0" fmla="*/ 0 w 10612582"/>
              <a:gd name="connsiteY0" fmla="*/ 263237 h 347641"/>
              <a:gd name="connsiteX1" fmla="*/ 2088933 w 10612582"/>
              <a:gd name="connsiteY1" fmla="*/ 36244 h 347641"/>
              <a:gd name="connsiteX2" fmla="*/ 4310316 w 10612582"/>
              <a:gd name="connsiteY2" fmla="*/ 347472 h 347641"/>
              <a:gd name="connsiteX3" fmla="*/ 6345382 w 10612582"/>
              <a:gd name="connsiteY3" fmla="*/ 83127 h 347641"/>
              <a:gd name="connsiteX4" fmla="*/ 8742218 w 10612582"/>
              <a:gd name="connsiteY4" fmla="*/ 304800 h 347641"/>
              <a:gd name="connsiteX5" fmla="*/ 10612582 w 10612582"/>
              <a:gd name="connsiteY5" fmla="*/ 0 h 34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12582" h="347641">
                <a:moveTo>
                  <a:pt x="0" y="263237"/>
                </a:moveTo>
                <a:cubicBezTo>
                  <a:pt x="716973" y="53109"/>
                  <a:pt x="1370547" y="22205"/>
                  <a:pt x="2088933" y="36244"/>
                </a:cubicBezTo>
                <a:cubicBezTo>
                  <a:pt x="2807319" y="50283"/>
                  <a:pt x="3600908" y="339658"/>
                  <a:pt x="4310316" y="347472"/>
                </a:cubicBezTo>
                <a:cubicBezTo>
                  <a:pt x="5019724" y="355286"/>
                  <a:pt x="5606732" y="90239"/>
                  <a:pt x="6345382" y="83127"/>
                </a:cubicBezTo>
                <a:cubicBezTo>
                  <a:pt x="7084032" y="76015"/>
                  <a:pt x="8031018" y="318654"/>
                  <a:pt x="8742218" y="304800"/>
                </a:cubicBezTo>
                <a:cubicBezTo>
                  <a:pt x="9453418" y="290946"/>
                  <a:pt x="10033000" y="145473"/>
                  <a:pt x="10612582" y="0"/>
                </a:cubicBezTo>
              </a:path>
            </a:pathLst>
          </a:cu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2 Rectángulo">
            <a:extLst>
              <a:ext uri="{FF2B5EF4-FFF2-40B4-BE49-F238E27FC236}">
                <a16:creationId xmlns:a16="http://schemas.microsoft.com/office/drawing/2014/main" id="{AE0C4543-0035-499C-B79D-8CF9587CF76C}"/>
              </a:ext>
            </a:extLst>
          </p:cNvPr>
          <p:cNvSpPr/>
          <p:nvPr/>
        </p:nvSpPr>
        <p:spPr>
          <a:xfrm>
            <a:off x="0" y="-1"/>
            <a:ext cx="9110230" cy="6830211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EC6DE507-F239-4A64-BE95-9A9FC59E50E3}"/>
              </a:ext>
            </a:extLst>
          </p:cNvPr>
          <p:cNvSpPr txBox="1">
            <a:spLocks/>
          </p:cNvSpPr>
          <p:nvPr/>
        </p:nvSpPr>
        <p:spPr>
          <a:xfrm>
            <a:off x="446856" y="214198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931 APIs</a:t>
            </a:r>
            <a:br>
              <a:rPr lang="en-US" sz="5400" b="1" dirty="0"/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aprox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obsoletas</a:t>
            </a:r>
            <a:endParaRPr lang="en-US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600" b="1" dirty="0">
              <a:solidFill>
                <a:srgbClr val="C00000"/>
              </a:solidFill>
            </a:endParaRPr>
          </a:p>
          <a:p>
            <a:r>
              <a:rPr lang="en-US" b="1" dirty="0" err="1"/>
              <a:t>Sólo</a:t>
            </a:r>
            <a:r>
              <a:rPr lang="en-US" b="1" dirty="0"/>
              <a:t> </a:t>
            </a:r>
            <a:r>
              <a:rPr lang="en-US" b="1" dirty="0" err="1"/>
              <a:t>hemos</a:t>
            </a:r>
            <a:r>
              <a:rPr lang="en-US" b="1" dirty="0"/>
              <a:t> </a:t>
            </a:r>
            <a:r>
              <a:rPr lang="en-US" b="1" dirty="0" err="1"/>
              <a:t>arañado</a:t>
            </a:r>
            <a:r>
              <a:rPr lang="en-US" b="1" dirty="0"/>
              <a:t> la </a:t>
            </a:r>
            <a:r>
              <a:rPr lang="en-US" b="1" dirty="0" err="1"/>
              <a:t>superficie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1403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allpapers55.com/wp-content/uploads/2013/12/thats-all-fol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1" y="-2526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7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Nuevos</a:t>
            </a:r>
            <a:r>
              <a:rPr lang="en-US" b="1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semánticos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semantigtags.html</a:t>
            </a:r>
            <a:r>
              <a:rPr lang="en-US" dirty="0"/>
              <a:t>.</a:t>
            </a:r>
          </a:p>
          <a:p>
            <a:pPr marL="514350" indent="-514350"/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cuestiones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estudiar</a:t>
            </a:r>
            <a:r>
              <a:rPr lang="en-US" dirty="0"/>
              <a:t>:</a:t>
            </a:r>
          </a:p>
          <a:p>
            <a:pPr marL="914400" lvl="1" indent="-514350"/>
            <a:r>
              <a:rPr lang="en-US" b="1" dirty="0">
                <a:latin typeface="Courier New" pitchFamily="49" charset="0"/>
                <a:cs typeface="Courier New" pitchFamily="49" charset="0"/>
              </a:rPr>
              <a:t>!DOCTYPE</a:t>
            </a:r>
          </a:p>
          <a:p>
            <a:pPr marL="914400" lvl="1" indent="-514350"/>
            <a:r>
              <a:rPr lang="en-US" dirty="0"/>
              <a:t>Las </a:t>
            </a:r>
            <a:r>
              <a:rPr lang="en-US" dirty="0" err="1"/>
              <a:t>etiquetas</a:t>
            </a:r>
            <a:endParaRPr lang="en-US" dirty="0"/>
          </a:p>
          <a:p>
            <a:pPr marL="1314450" lvl="2" indent="-514350"/>
            <a:r>
              <a:rPr lang="en-US" b="1" dirty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dirty="0"/>
              <a:t> 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footer</a:t>
            </a:r>
          </a:p>
          <a:p>
            <a:pPr marL="1314450" lvl="2" indent="-514350"/>
            <a:r>
              <a:rPr lang="en-US" b="1" dirty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dirty="0"/>
              <a:t> 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article</a:t>
            </a:r>
          </a:p>
          <a:p>
            <a:pPr marL="1314450" lvl="2" indent="-514350"/>
            <a:r>
              <a:rPr lang="en-US" b="1" dirty="0" err="1">
                <a:latin typeface="Courier New" pitchFamily="49" charset="0"/>
                <a:cs typeface="Courier New" pitchFamily="49" charset="0"/>
              </a:rPr>
              <a:t>nav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1314450" lvl="2" indent="-514350"/>
            <a:r>
              <a:rPr lang="en-US" b="1" dirty="0">
                <a:latin typeface="Courier New" pitchFamily="49" charset="0"/>
                <a:cs typeface="Courier New" pitchFamily="49" charset="0"/>
              </a:rPr>
              <a:t>figure</a:t>
            </a:r>
            <a:r>
              <a:rPr lang="en-US" dirty="0"/>
              <a:t> 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figcaption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1314450" lvl="2" indent="-514350"/>
            <a:r>
              <a:rPr lang="en-US" b="1" dirty="0">
                <a:latin typeface="Courier New" pitchFamily="49" charset="0"/>
                <a:cs typeface="Courier New" pitchFamily="49" charset="0"/>
              </a:rPr>
              <a:t>aside</a:t>
            </a:r>
          </a:p>
          <a:p>
            <a:pPr marL="1314450" lvl="2" indent="-514350"/>
            <a:r>
              <a:rPr lang="en-US" b="1" dirty="0">
                <a:latin typeface="Courier New" pitchFamily="49" charset="0"/>
                <a:cs typeface="Courier New" pitchFamily="49" charset="0"/>
              </a:rPr>
              <a:t>time</a:t>
            </a:r>
          </a:p>
          <a:p>
            <a:pPr marL="914400" lvl="1" indent="-514350"/>
            <a:r>
              <a:rPr lang="en-US" dirty="0"/>
              <a:t>La </a:t>
            </a:r>
            <a:r>
              <a:rPr lang="en-US" dirty="0" err="1"/>
              <a:t>jerarquía</a:t>
            </a:r>
            <a:r>
              <a:rPr lang="en-US" dirty="0"/>
              <a:t> de </a:t>
            </a:r>
            <a:r>
              <a:rPr lang="en-US" dirty="0" err="1"/>
              <a:t>cabeceras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86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Nuevos</a:t>
            </a:r>
            <a:r>
              <a:rPr lang="en-US" b="1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semánticos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!DOCTYPE</a:t>
            </a:r>
            <a:r>
              <a:rPr lang="en-US" sz="2000" dirty="0"/>
              <a:t> se </a:t>
            </a:r>
            <a:r>
              <a:rPr lang="en-US" sz="2000" dirty="0" err="1"/>
              <a:t>simplifica</a:t>
            </a:r>
            <a:r>
              <a:rPr lang="en-US" sz="2000" dirty="0"/>
              <a:t> </a:t>
            </a:r>
            <a:r>
              <a:rPr lang="en-US" sz="2000" dirty="0" err="1"/>
              <a:t>enormemente</a:t>
            </a:r>
            <a:r>
              <a:rPr lang="en-US" sz="2000" dirty="0"/>
              <a:t>:</a:t>
            </a:r>
          </a:p>
          <a:p>
            <a:pPr marL="914400" lvl="1" indent="-51435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514350" indent="-514350"/>
            <a:endParaRPr lang="en-US" sz="2000" dirty="0"/>
          </a:p>
          <a:p>
            <a:pPr marL="514350" indent="-514350"/>
            <a:r>
              <a:rPr lang="en-US" sz="2000" dirty="0" err="1"/>
              <a:t>Casi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etiquetas</a:t>
            </a:r>
            <a:r>
              <a:rPr lang="en-US" sz="2000" dirty="0"/>
              <a:t> </a:t>
            </a:r>
            <a:r>
              <a:rPr lang="en-US" sz="2000" dirty="0" err="1"/>
              <a:t>nuevas</a:t>
            </a:r>
            <a:r>
              <a:rPr lang="en-US" sz="2000" dirty="0"/>
              <a:t> </a:t>
            </a:r>
            <a:r>
              <a:rPr lang="en-US" sz="2000" dirty="0" err="1"/>
              <a:t>tienen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 </a:t>
            </a:r>
            <a:r>
              <a:rPr lang="en-US" sz="2000" dirty="0" err="1"/>
              <a:t>mejorar</a:t>
            </a:r>
            <a:r>
              <a:rPr lang="en-US" sz="2000" dirty="0"/>
              <a:t> la </a:t>
            </a:r>
            <a:r>
              <a:rPr lang="en-US" sz="2000" dirty="0" err="1"/>
              <a:t>estructura</a:t>
            </a:r>
            <a:r>
              <a:rPr lang="en-US" sz="2000" dirty="0"/>
              <a:t> </a:t>
            </a:r>
            <a:r>
              <a:rPr lang="en-US" sz="2000" dirty="0" err="1"/>
              <a:t>semántica</a:t>
            </a:r>
            <a:r>
              <a:rPr lang="en-US" sz="2000" dirty="0"/>
              <a:t> (</a:t>
            </a:r>
            <a:r>
              <a:rPr lang="en-US" sz="2000" i="1" dirty="0"/>
              <a:t>aka</a:t>
            </a:r>
            <a:r>
              <a:rPr lang="en-US" sz="2000" dirty="0"/>
              <a:t> </a:t>
            </a:r>
            <a:r>
              <a:rPr lang="en-US" sz="2000" dirty="0" err="1"/>
              <a:t>arquitectura</a:t>
            </a:r>
            <a:r>
              <a:rPr lang="en-US" sz="2000" dirty="0"/>
              <a:t> de la </a:t>
            </a:r>
            <a:r>
              <a:rPr lang="en-US" sz="2000" dirty="0" err="1"/>
              <a:t>información</a:t>
            </a:r>
            <a:r>
              <a:rPr lang="en-US" sz="2000" dirty="0"/>
              <a:t>) del </a:t>
            </a:r>
            <a:r>
              <a:rPr lang="en-US" sz="2000" dirty="0" err="1"/>
              <a:t>documento</a:t>
            </a:r>
            <a:r>
              <a:rPr lang="en-US" sz="2000" dirty="0"/>
              <a:t>.</a:t>
            </a:r>
          </a:p>
          <a:p>
            <a:pPr marL="514350" indent="-514350"/>
            <a:r>
              <a:rPr lang="en-US" sz="2000" dirty="0"/>
              <a:t>Se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los </a:t>
            </a:r>
            <a:r>
              <a:rPr lang="en-US" sz="2000" dirty="0" err="1"/>
              <a:t>documentos</a:t>
            </a:r>
            <a:r>
              <a:rPr lang="en-US" sz="2000" dirty="0"/>
              <a:t> HTML5 </a:t>
            </a:r>
            <a:r>
              <a:rPr lang="en-US" sz="2000" dirty="0" err="1"/>
              <a:t>estén</a:t>
            </a:r>
            <a:r>
              <a:rPr lang="en-US" sz="2000" dirty="0"/>
              <a:t> </a:t>
            </a:r>
            <a:r>
              <a:rPr lang="en-US" sz="2000" dirty="0" err="1"/>
              <a:t>organizados</a:t>
            </a:r>
            <a:r>
              <a:rPr lang="en-US" sz="2000" dirty="0"/>
              <a:t> en </a:t>
            </a:r>
            <a:r>
              <a:rPr lang="en-US" sz="2000" b="1" dirty="0" err="1"/>
              <a:t>secciones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, en principio, </a:t>
            </a:r>
            <a:r>
              <a:rPr lang="en-US" sz="2000" dirty="0" err="1"/>
              <a:t>deberían</a:t>
            </a:r>
            <a:r>
              <a:rPr lang="en-US" sz="2000" dirty="0"/>
              <a:t> </a:t>
            </a:r>
            <a:r>
              <a:rPr lang="en-US" sz="2000" dirty="0" err="1"/>
              <a:t>aglutinar</a:t>
            </a:r>
            <a:r>
              <a:rPr lang="en-US" sz="2000" dirty="0"/>
              <a:t> </a:t>
            </a:r>
            <a:r>
              <a:rPr lang="en-US" sz="2000" dirty="0" err="1"/>
              <a:t>contenidos</a:t>
            </a:r>
            <a:r>
              <a:rPr lang="en-US" sz="2000" dirty="0"/>
              <a:t> </a:t>
            </a:r>
            <a:r>
              <a:rPr lang="en-US" sz="2000" dirty="0" err="1"/>
              <a:t>relacionados</a:t>
            </a:r>
            <a:r>
              <a:rPr lang="en-US" sz="2000" dirty="0"/>
              <a:t>.</a:t>
            </a:r>
          </a:p>
          <a:p>
            <a:pPr marL="514350" indent="-514350"/>
            <a:r>
              <a:rPr lang="en-US" sz="2000" dirty="0"/>
              <a:t>Si no se </a:t>
            </a:r>
            <a:r>
              <a:rPr lang="en-US" sz="2000" dirty="0" err="1"/>
              <a:t>indicase</a:t>
            </a:r>
            <a:r>
              <a:rPr lang="en-US" sz="2000" dirty="0"/>
              <a:t> </a:t>
            </a:r>
            <a:r>
              <a:rPr lang="en-US" sz="2000" dirty="0" err="1"/>
              <a:t>ninguna</a:t>
            </a:r>
            <a:r>
              <a:rPr lang="en-US" sz="2000" dirty="0"/>
              <a:t> </a:t>
            </a:r>
            <a:r>
              <a:rPr lang="en-US" sz="2000" dirty="0" err="1"/>
              <a:t>sección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el </a:t>
            </a:r>
            <a:r>
              <a:rPr lang="en-US" sz="2000" dirty="0" err="1"/>
              <a:t>contenido</a:t>
            </a:r>
            <a:r>
              <a:rPr lang="en-US" sz="2000" dirty="0"/>
              <a:t> del </a:t>
            </a:r>
            <a:r>
              <a:rPr lang="en-US" sz="2000" dirty="0" err="1"/>
              <a:t>documento</a:t>
            </a:r>
            <a:r>
              <a:rPr lang="en-US" sz="2000" dirty="0"/>
              <a:t>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000" dirty="0"/>
              <a:t>) </a:t>
            </a:r>
            <a:r>
              <a:rPr lang="en-US" sz="2000" dirty="0" err="1"/>
              <a:t>constituiría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.</a:t>
            </a:r>
          </a:p>
          <a:p>
            <a:pPr marL="514350" indent="-514350"/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sección</a:t>
            </a:r>
            <a:r>
              <a:rPr lang="en-US" sz="2000" dirty="0"/>
              <a:t> (o </a:t>
            </a:r>
            <a:r>
              <a:rPr lang="en-US" sz="2000" dirty="0" err="1"/>
              <a:t>elemento</a:t>
            </a:r>
            <a:r>
              <a:rPr lang="en-US" sz="2000" dirty="0"/>
              <a:t> </a:t>
            </a:r>
            <a:r>
              <a:rPr lang="en-US" sz="2000" dirty="0" err="1"/>
              <a:t>asimilable</a:t>
            </a:r>
            <a:r>
              <a:rPr lang="en-US" sz="2000" dirty="0"/>
              <a:t> 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sección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000" dirty="0"/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en-US" sz="2000" dirty="0"/>
              <a:t> y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figure</a:t>
            </a:r>
            <a:r>
              <a:rPr lang="en-US" sz="2000" dirty="0"/>
              <a:t>)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:</a:t>
            </a:r>
          </a:p>
          <a:p>
            <a:pPr marL="914400" lvl="1" indent="-514350"/>
            <a:r>
              <a:rPr lang="en-US" sz="1800" dirty="0" err="1"/>
              <a:t>Cabecera</a:t>
            </a:r>
            <a:r>
              <a:rPr lang="en-US" sz="1800" dirty="0"/>
              <a:t> 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sz="1800" dirty="0"/>
              <a:t>).</a:t>
            </a:r>
          </a:p>
          <a:p>
            <a:pPr marL="914400" lvl="1" indent="-514350"/>
            <a:r>
              <a:rPr lang="en-US" sz="1800" dirty="0"/>
              <a:t>Pie 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footer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738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Nuevos</a:t>
            </a:r>
            <a:r>
              <a:rPr lang="en-US" b="1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semánticos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2000" dirty="0"/>
              <a:t>Las </a:t>
            </a:r>
            <a:r>
              <a:rPr lang="en-US" sz="2000" dirty="0" err="1"/>
              <a:t>secciones</a:t>
            </a:r>
            <a:r>
              <a:rPr lang="en-US" sz="2000" dirty="0"/>
              <a:t> </a:t>
            </a:r>
            <a:r>
              <a:rPr lang="en-US" sz="2000" dirty="0" err="1"/>
              <a:t>permiten</a:t>
            </a:r>
            <a:r>
              <a:rPr lang="en-US" sz="2000" dirty="0"/>
              <a:t> </a:t>
            </a:r>
            <a:r>
              <a:rPr lang="en-US" sz="2000" dirty="0" err="1"/>
              <a:t>organizar</a:t>
            </a:r>
            <a:r>
              <a:rPr lang="en-US" sz="2000" dirty="0"/>
              <a:t> </a:t>
            </a:r>
            <a:r>
              <a:rPr lang="en-US" sz="2000" dirty="0" err="1"/>
              <a:t>jerárquicamente</a:t>
            </a:r>
            <a:r>
              <a:rPr lang="en-US" sz="2000" dirty="0"/>
              <a:t> los </a:t>
            </a:r>
            <a:r>
              <a:rPr lang="en-US" sz="2000" dirty="0" err="1"/>
              <a:t>contenidos</a:t>
            </a:r>
            <a:r>
              <a:rPr lang="en-US" sz="2000" dirty="0"/>
              <a:t> de un </a:t>
            </a:r>
            <a:r>
              <a:rPr lang="en-US" sz="2000" dirty="0" err="1"/>
              <a:t>documento</a:t>
            </a:r>
            <a:r>
              <a:rPr lang="en-US" sz="2000" dirty="0"/>
              <a:t>. </a:t>
            </a:r>
          </a:p>
          <a:p>
            <a:pPr marL="514350" indent="-514350"/>
            <a:r>
              <a:rPr lang="en-US" sz="2000" b="1" dirty="0"/>
              <a:t>¡No </a:t>
            </a:r>
            <a:r>
              <a:rPr lang="en-US" sz="2000" b="1" dirty="0" err="1"/>
              <a:t>utilizar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2000" b="1" dirty="0"/>
              <a:t> y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2000" b="1" dirty="0"/>
              <a:t> de </a:t>
            </a:r>
            <a:r>
              <a:rPr lang="en-US" sz="2000" b="1" dirty="0" err="1"/>
              <a:t>manera</a:t>
            </a:r>
            <a:r>
              <a:rPr lang="en-US" sz="2000" b="1" dirty="0"/>
              <a:t> </a:t>
            </a:r>
            <a:r>
              <a:rPr lang="en-US" sz="2000" b="1" dirty="0" err="1"/>
              <a:t>intercambiable</a:t>
            </a:r>
            <a:r>
              <a:rPr lang="en-US" sz="2000" b="1" dirty="0"/>
              <a:t>!</a:t>
            </a:r>
          </a:p>
          <a:p>
            <a:pPr marL="514350" indent="-514350"/>
            <a:r>
              <a:rPr lang="en-US" sz="2000" dirty="0" err="1"/>
              <a:t>Ejemplos</a:t>
            </a:r>
            <a:r>
              <a:rPr lang="en-US" sz="2000" dirty="0"/>
              <a:t> de </a:t>
            </a:r>
            <a:r>
              <a:rPr lang="en-US" sz="2000" dirty="0" err="1"/>
              <a:t>uso</a:t>
            </a:r>
            <a:r>
              <a:rPr lang="en-US" sz="2000" dirty="0"/>
              <a:t> de </a:t>
            </a:r>
            <a:r>
              <a:rPr lang="en-US" sz="2000" dirty="0" err="1"/>
              <a:t>secciones</a:t>
            </a:r>
            <a:r>
              <a:rPr lang="en-US" sz="2000" dirty="0"/>
              <a:t>:</a:t>
            </a:r>
          </a:p>
          <a:p>
            <a:pPr marL="914400" lvl="1" indent="-514350"/>
            <a:r>
              <a:rPr lang="en-US" sz="1600" dirty="0" err="1"/>
              <a:t>Áreas</a:t>
            </a:r>
            <a:r>
              <a:rPr lang="en-US" sz="1600" dirty="0"/>
              <a:t> de </a:t>
            </a:r>
            <a:r>
              <a:rPr lang="en-US" sz="1600" dirty="0" err="1"/>
              <a:t>distintos</a:t>
            </a:r>
            <a:r>
              <a:rPr lang="en-US" sz="1600" dirty="0"/>
              <a:t> </a:t>
            </a:r>
            <a:r>
              <a:rPr lang="en-US" sz="1600" dirty="0" err="1"/>
              <a:t>contenidos</a:t>
            </a:r>
            <a:r>
              <a:rPr lang="en-US" sz="1600" dirty="0"/>
              <a:t> en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página</a:t>
            </a:r>
            <a:r>
              <a:rPr lang="en-US" sz="1600" dirty="0"/>
              <a:t> web (</a:t>
            </a:r>
            <a:r>
              <a:rPr lang="en-US" sz="1600" dirty="0" err="1"/>
              <a:t>p.ej</a:t>
            </a:r>
            <a:r>
              <a:rPr lang="en-US" sz="1600" dirty="0"/>
              <a:t>. </a:t>
            </a:r>
            <a:r>
              <a:rPr lang="en-US" sz="1600" dirty="0" err="1"/>
              <a:t>Noticias</a:t>
            </a:r>
            <a:r>
              <a:rPr lang="en-US" sz="1600" dirty="0"/>
              <a:t> y </a:t>
            </a:r>
            <a:r>
              <a:rPr lang="en-US" sz="1600" dirty="0" err="1"/>
              <a:t>eventos</a:t>
            </a:r>
            <a:r>
              <a:rPr lang="en-US" sz="1600" dirty="0"/>
              <a:t>).</a:t>
            </a:r>
          </a:p>
          <a:p>
            <a:pPr marL="914400" lvl="1" indent="-514350"/>
            <a:r>
              <a:rPr lang="en-US" sz="1600" dirty="0" err="1"/>
              <a:t>Subdivisiones</a:t>
            </a:r>
            <a:r>
              <a:rPr lang="en-US" sz="1600" dirty="0"/>
              <a:t> dentro de un </a:t>
            </a:r>
            <a:r>
              <a:rPr lang="en-US" sz="1600" dirty="0" err="1"/>
              <a:t>único</a:t>
            </a:r>
            <a:r>
              <a:rPr lang="en-US" sz="1600" dirty="0"/>
              <a:t> </a:t>
            </a:r>
            <a:r>
              <a:rPr lang="en-US" sz="1600" dirty="0" err="1"/>
              <a:t>contenido</a:t>
            </a:r>
            <a:r>
              <a:rPr lang="en-US" sz="1600" dirty="0"/>
              <a:t> (de </a:t>
            </a:r>
            <a:r>
              <a:rPr lang="en-US" sz="1600" dirty="0" err="1"/>
              <a:t>manera</a:t>
            </a:r>
            <a:r>
              <a:rPr lang="en-US" sz="1600" dirty="0"/>
              <a:t> </a:t>
            </a:r>
            <a:r>
              <a:rPr lang="en-US" sz="1600" dirty="0" err="1"/>
              <a:t>análoga</a:t>
            </a:r>
            <a:r>
              <a:rPr lang="en-US" sz="1600" dirty="0"/>
              <a:t> a </a:t>
            </a:r>
            <a:r>
              <a:rPr lang="en-US" sz="1600" dirty="0" err="1"/>
              <a:t>capítulos</a:t>
            </a:r>
            <a:r>
              <a:rPr lang="en-US" sz="1600" dirty="0"/>
              <a:t> y </a:t>
            </a:r>
            <a:r>
              <a:rPr lang="en-US" sz="1600" dirty="0" err="1"/>
              <a:t>subcapítulos</a:t>
            </a:r>
            <a:r>
              <a:rPr lang="en-US" sz="1600" dirty="0"/>
              <a:t>).</a:t>
            </a:r>
          </a:p>
          <a:p>
            <a:pPr marL="914400" lvl="1" indent="-514350"/>
            <a:r>
              <a:rPr lang="en-US" sz="1600" dirty="0"/>
              <a:t>El framework para </a:t>
            </a:r>
            <a:r>
              <a:rPr lang="en-US" sz="1600" dirty="0" err="1"/>
              <a:t>presentaciones</a:t>
            </a: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reveal.js </a:t>
            </a:r>
            <a:r>
              <a:rPr lang="en-US" sz="1600" dirty="0" err="1"/>
              <a:t>usa</a:t>
            </a:r>
            <a:r>
              <a:rPr lang="en-US" sz="1600" dirty="0"/>
              <a:t> una </a:t>
            </a:r>
            <a:r>
              <a:rPr lang="en-US" sz="1600" dirty="0" err="1"/>
              <a:t>sección</a:t>
            </a:r>
            <a:r>
              <a:rPr lang="en-US" sz="1600" dirty="0"/>
              <a:t> por </a:t>
            </a:r>
            <a:r>
              <a:rPr lang="en-US" sz="1600" dirty="0" err="1"/>
              <a:t>transparencia</a:t>
            </a:r>
            <a:r>
              <a:rPr lang="en-US" sz="1600" dirty="0"/>
              <a:t>.</a:t>
            </a:r>
          </a:p>
          <a:p>
            <a:pPr marL="514350" indent="-514350"/>
            <a:r>
              <a:rPr lang="en-US" sz="2000" dirty="0"/>
              <a:t>La </a:t>
            </a:r>
            <a:r>
              <a:rPr lang="en-US" sz="2000" dirty="0" err="1"/>
              <a:t>etiqueta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article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relacionada</a:t>
            </a:r>
            <a:r>
              <a:rPr lang="en-US" sz="2000" dirty="0"/>
              <a:t> con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n-US" sz="2000" dirty="0"/>
              <a:t> y </a:t>
            </a:r>
            <a:r>
              <a:rPr lang="en-US" sz="2000" dirty="0" err="1"/>
              <a:t>contribuye</a:t>
            </a:r>
            <a:r>
              <a:rPr lang="en-US" sz="2000" dirty="0"/>
              <a:t> a </a:t>
            </a:r>
            <a:r>
              <a:rPr lang="en-US" sz="2000" dirty="0" err="1"/>
              <a:t>facilitar</a:t>
            </a:r>
            <a:r>
              <a:rPr lang="en-US" sz="2000" dirty="0"/>
              <a:t> la </a:t>
            </a:r>
            <a:r>
              <a:rPr lang="en-US" sz="2000" dirty="0" err="1"/>
              <a:t>arquitectura</a:t>
            </a:r>
            <a:r>
              <a:rPr lang="en-US" sz="2000" dirty="0"/>
              <a:t> de </a:t>
            </a:r>
            <a:r>
              <a:rPr lang="en-US" sz="2000" dirty="0" err="1"/>
              <a:t>información</a:t>
            </a:r>
            <a:r>
              <a:rPr lang="en-US" sz="2000" dirty="0"/>
              <a:t>:</a:t>
            </a:r>
          </a:p>
          <a:p>
            <a:pPr marL="914400" lvl="1" indent="-514350"/>
            <a:r>
              <a:rPr lang="en-US" sz="1600" i="1" dirty="0"/>
              <a:t>The article element represents an independent section of a document, page, or site. This could be a forum post, a magazine or newspaper article, a blog entry, a user-submitted comment, or any other independent item of content.</a:t>
            </a:r>
          </a:p>
          <a:p>
            <a:pPr marL="514350" indent="-514350"/>
            <a:r>
              <a:rPr lang="en-US" sz="2000" dirty="0"/>
              <a:t>“</a:t>
            </a:r>
            <a:r>
              <a:rPr lang="en-US" sz="2000" dirty="0" err="1"/>
              <a:t>Truco</a:t>
            </a:r>
            <a:r>
              <a:rPr lang="en-US" sz="2000" dirty="0"/>
              <a:t>”: </a:t>
            </a:r>
            <a:r>
              <a:rPr lang="en-US" sz="2000" dirty="0" err="1"/>
              <a:t>si</a:t>
            </a:r>
            <a:r>
              <a:rPr lang="en-US" sz="2000" dirty="0"/>
              <a:t> un </a:t>
            </a:r>
            <a:r>
              <a:rPr lang="en-US" sz="2000" dirty="0" err="1"/>
              <a:t>contenido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reutilizable</a:t>
            </a:r>
            <a:r>
              <a:rPr lang="en-US" sz="2000" dirty="0"/>
              <a:t> de </a:t>
            </a:r>
            <a:r>
              <a:rPr lang="en-US" sz="2000" dirty="0" err="1"/>
              <a:t>manera</a:t>
            </a:r>
            <a:r>
              <a:rPr lang="en-US" sz="2000" dirty="0"/>
              <a:t> </a:t>
            </a:r>
            <a:r>
              <a:rPr lang="en-US" sz="2000" dirty="0" err="1"/>
              <a:t>atómica</a:t>
            </a:r>
            <a:r>
              <a:rPr lang="en-US" sz="2000" dirty="0"/>
              <a:t> (</a:t>
            </a:r>
            <a:r>
              <a:rPr lang="en-US" sz="2000" dirty="0" err="1"/>
              <a:t>p.ej</a:t>
            </a:r>
            <a:r>
              <a:rPr lang="en-US" sz="2000" dirty="0"/>
              <a:t>. </a:t>
            </a:r>
            <a:r>
              <a:rPr lang="en-US" sz="2000" dirty="0" err="1"/>
              <a:t>vía</a:t>
            </a:r>
            <a:r>
              <a:rPr lang="en-US" sz="2000" dirty="0"/>
              <a:t> RSS)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probable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debiese</a:t>
            </a:r>
            <a:r>
              <a:rPr lang="en-US" sz="2000" dirty="0"/>
              <a:t> </a:t>
            </a:r>
            <a:r>
              <a:rPr lang="en-US" sz="2000" dirty="0" err="1"/>
              <a:t>estar</a:t>
            </a:r>
            <a:r>
              <a:rPr lang="en-US" sz="2000" dirty="0"/>
              <a:t> “</a:t>
            </a:r>
            <a:r>
              <a:rPr lang="en-US" sz="2000" dirty="0" err="1"/>
              <a:t>envuelto</a:t>
            </a:r>
            <a:r>
              <a:rPr lang="en-US" sz="2000" dirty="0"/>
              <a:t>”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&lt;article&gt;</a:t>
            </a:r>
            <a:r>
              <a:rPr lang="en-US" sz="2000" dirty="0"/>
              <a:t> …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&lt;/article&gt;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24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Nuevos</a:t>
            </a:r>
            <a:r>
              <a:rPr lang="en-US" b="1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semánticos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2400" dirty="0"/>
              <a:t>La </a:t>
            </a:r>
            <a:r>
              <a:rPr lang="en-US" sz="2400" dirty="0" err="1"/>
              <a:t>jerarquía</a:t>
            </a:r>
            <a:r>
              <a:rPr lang="en-US" sz="2400" dirty="0"/>
              <a:t> de </a:t>
            </a:r>
            <a:r>
              <a:rPr lang="en-US" sz="2400" dirty="0" err="1"/>
              <a:t>cabeceras</a:t>
            </a:r>
            <a:r>
              <a:rPr lang="en-US" sz="2400" dirty="0"/>
              <a:t> </a:t>
            </a:r>
            <a:r>
              <a:rPr lang="en-US" sz="2400" dirty="0" err="1"/>
              <a:t>depende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del </a:t>
            </a:r>
            <a:r>
              <a:rPr lang="en-US" sz="2400" dirty="0" err="1"/>
              <a:t>uso</a:t>
            </a:r>
            <a:r>
              <a:rPr lang="en-US" sz="2400" dirty="0"/>
              <a:t> de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article</a:t>
            </a:r>
            <a:r>
              <a:rPr lang="en-US" sz="2400" dirty="0"/>
              <a:t> 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2400" dirty="0"/>
              <a:t> y de la forma en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están</a:t>
            </a:r>
            <a:r>
              <a:rPr lang="en-US" sz="2400" dirty="0"/>
              <a:t> </a:t>
            </a:r>
            <a:r>
              <a:rPr lang="en-US" sz="2400" dirty="0" err="1"/>
              <a:t>anidadas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del </a:t>
            </a:r>
            <a:r>
              <a:rPr lang="en-US" sz="2400" dirty="0" err="1"/>
              <a:t>uso</a:t>
            </a:r>
            <a:r>
              <a:rPr lang="en-US" sz="2400" dirty="0"/>
              <a:t> de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h1</a:t>
            </a:r>
            <a:r>
              <a:rPr lang="en-US" sz="2400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h2</a:t>
            </a:r>
            <a:r>
              <a:rPr lang="en-US" sz="2400" dirty="0"/>
              <a:t>, …,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h6</a:t>
            </a:r>
            <a:r>
              <a:rPr lang="en-US" sz="2400" dirty="0"/>
              <a:t>.</a:t>
            </a:r>
          </a:p>
          <a:p>
            <a:pPr marL="514350" indent="-514350"/>
            <a:r>
              <a:rPr lang="en-US" sz="2400" dirty="0"/>
              <a:t>El </a:t>
            </a:r>
            <a:r>
              <a:rPr lang="en-US" sz="2400" dirty="0" err="1"/>
              <a:t>objetivo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facilitar</a:t>
            </a:r>
            <a:r>
              <a:rPr lang="en-US" sz="2400" dirty="0"/>
              <a:t> la </a:t>
            </a:r>
            <a:r>
              <a:rPr lang="en-US" sz="2400" dirty="0" err="1"/>
              <a:t>sindicación</a:t>
            </a:r>
            <a:r>
              <a:rPr lang="en-US" sz="2400" dirty="0"/>
              <a:t> de </a:t>
            </a:r>
            <a:r>
              <a:rPr lang="en-US" sz="2400" dirty="0" err="1"/>
              <a:t>contenidos</a:t>
            </a:r>
            <a:r>
              <a:rPr lang="en-US" sz="2400" dirty="0"/>
              <a:t> entre </a:t>
            </a:r>
            <a:r>
              <a:rPr lang="en-US" sz="2400" dirty="0" err="1"/>
              <a:t>distintos</a:t>
            </a:r>
            <a:r>
              <a:rPr lang="en-US" sz="2400" dirty="0"/>
              <a:t> CMS sin </a:t>
            </a:r>
            <a:r>
              <a:rPr lang="en-US" sz="2400" dirty="0" err="1"/>
              <a:t>que</a:t>
            </a:r>
            <a:r>
              <a:rPr lang="en-US" sz="2400" dirty="0"/>
              <a:t> el </a:t>
            </a:r>
            <a:r>
              <a:rPr lang="en-US" sz="2400" dirty="0" err="1"/>
              <a:t>autor</a:t>
            </a:r>
            <a:r>
              <a:rPr lang="en-US" sz="2400" dirty="0"/>
              <a:t> </a:t>
            </a:r>
            <a:r>
              <a:rPr lang="en-US" sz="2400" dirty="0" err="1"/>
              <a:t>deba</a:t>
            </a:r>
            <a:r>
              <a:rPr lang="en-US" sz="2400" dirty="0"/>
              <a:t> </a:t>
            </a:r>
            <a:r>
              <a:rPr lang="en-US" sz="2400" dirty="0" err="1"/>
              <a:t>preocuparse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la forma en </a:t>
            </a:r>
            <a:r>
              <a:rPr lang="en-US" sz="2400" dirty="0" err="1"/>
              <a:t>que</a:t>
            </a:r>
            <a:r>
              <a:rPr lang="en-US" sz="2400" dirty="0"/>
              <a:t> la </a:t>
            </a:r>
            <a:r>
              <a:rPr lang="en-US" sz="2400" dirty="0" err="1"/>
              <a:t>jerarquía</a:t>
            </a:r>
            <a:r>
              <a:rPr lang="en-US" sz="2400" dirty="0"/>
              <a:t> de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documento</a:t>
            </a:r>
            <a:r>
              <a:rPr lang="en-US" sz="2400" dirty="0"/>
              <a:t> se </a:t>
            </a:r>
            <a:r>
              <a:rPr lang="en-US" sz="2400" dirty="0" err="1"/>
              <a:t>integrará</a:t>
            </a:r>
            <a:r>
              <a:rPr lang="en-US" sz="2400" dirty="0"/>
              <a:t> con la </a:t>
            </a:r>
            <a:r>
              <a:rPr lang="en-US" sz="2400" dirty="0" err="1"/>
              <a:t>jerarquía</a:t>
            </a:r>
            <a:r>
              <a:rPr lang="en-US" sz="2400" dirty="0"/>
              <a:t> del </a:t>
            </a:r>
            <a:r>
              <a:rPr lang="en-US" sz="2400" dirty="0" err="1"/>
              <a:t>sitio</a:t>
            </a:r>
            <a:r>
              <a:rPr lang="en-US" sz="2400" dirty="0"/>
              <a:t> web </a:t>
            </a:r>
            <a:r>
              <a:rPr lang="en-US" sz="2400" dirty="0" err="1"/>
              <a:t>anfitrión</a:t>
            </a:r>
            <a:r>
              <a:rPr lang="en-US" sz="2400" dirty="0"/>
              <a:t>.</a:t>
            </a:r>
          </a:p>
          <a:p>
            <a:pPr marL="514350" indent="-514350"/>
            <a:r>
              <a:rPr lang="en-US" sz="2400" dirty="0" err="1"/>
              <a:t>Dicho</a:t>
            </a:r>
            <a:r>
              <a:rPr lang="en-US" sz="2400" dirty="0"/>
              <a:t> de </a:t>
            </a:r>
            <a:r>
              <a:rPr lang="en-US" sz="2400" dirty="0" err="1"/>
              <a:t>otro</a:t>
            </a:r>
            <a:r>
              <a:rPr lang="en-US" sz="2400" dirty="0"/>
              <a:t> </a:t>
            </a:r>
            <a:r>
              <a:rPr lang="en-US" sz="2400" dirty="0" err="1"/>
              <a:t>modo</a:t>
            </a:r>
            <a:r>
              <a:rPr lang="en-US" sz="2400" dirty="0"/>
              <a:t>, la </a:t>
            </a:r>
            <a:r>
              <a:rPr lang="en-US" sz="2400" dirty="0" err="1"/>
              <a:t>jerarquía</a:t>
            </a:r>
            <a:r>
              <a:rPr lang="en-US" sz="2400" dirty="0"/>
              <a:t> de </a:t>
            </a:r>
            <a:r>
              <a:rPr lang="en-US" sz="2400" dirty="0" err="1"/>
              <a:t>cabeceras</a:t>
            </a:r>
            <a:r>
              <a:rPr lang="en-US" sz="2400" dirty="0"/>
              <a:t> a </a:t>
            </a:r>
            <a:r>
              <a:rPr lang="en-US" sz="2400" dirty="0" err="1"/>
              <a:t>usar</a:t>
            </a:r>
            <a:r>
              <a:rPr lang="en-US" sz="2400" dirty="0"/>
              <a:t> en un </a:t>
            </a:r>
            <a:r>
              <a:rPr lang="en-US" sz="2400" dirty="0" err="1"/>
              <a:t>documento</a:t>
            </a:r>
            <a:r>
              <a:rPr lang="en-US" sz="2400" dirty="0"/>
              <a:t>  (o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2400" dirty="0"/>
              <a:t> 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article</a:t>
            </a:r>
            <a:r>
              <a:rPr lang="en-US" sz="2400" dirty="0"/>
              <a:t>) </a:t>
            </a:r>
            <a:r>
              <a:rPr lang="en-US" sz="2400" dirty="0" err="1"/>
              <a:t>debe</a:t>
            </a:r>
            <a:r>
              <a:rPr lang="en-US" sz="2400" dirty="0"/>
              <a:t> ser </a:t>
            </a:r>
            <a:r>
              <a:rPr lang="en-US" sz="2400" dirty="0" err="1"/>
              <a:t>consistente</a:t>
            </a:r>
            <a:r>
              <a:rPr lang="en-US" sz="2400" dirty="0"/>
              <a:t> </a:t>
            </a:r>
            <a:r>
              <a:rPr lang="en-US" sz="2400" b="1" dirty="0" err="1"/>
              <a:t>dentro</a:t>
            </a:r>
            <a:r>
              <a:rPr lang="en-US" sz="2400" dirty="0"/>
              <a:t> del </a:t>
            </a:r>
            <a:r>
              <a:rPr lang="en-US" sz="2400" dirty="0" err="1"/>
              <a:t>documento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461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7652</TotalTime>
  <Words>4407</Words>
  <Application>Microsoft Office PowerPoint</Application>
  <PresentationFormat>Presentación en pantalla (4:3)</PresentationFormat>
  <Paragraphs>375</Paragraphs>
  <Slides>54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8" baseType="lpstr">
      <vt:lpstr>Arial</vt:lpstr>
      <vt:lpstr>Calibri</vt:lpstr>
      <vt:lpstr>Courier New</vt:lpstr>
      <vt:lpstr>Tema de Office</vt:lpstr>
      <vt:lpstr>Nuevos Estándares para la Web</vt:lpstr>
      <vt:lpstr>Aviso para navegantes respecto a mi materia</vt:lpstr>
      <vt:lpstr>Antes de nada</vt:lpstr>
      <vt:lpstr>Sobre HTML5</vt:lpstr>
      <vt:lpstr>HTML5 (algunas partes aparentemente “fáciles”)</vt:lpstr>
      <vt:lpstr>Nuevos elementos semánticos</vt:lpstr>
      <vt:lpstr>Nuevos elementos semánticos</vt:lpstr>
      <vt:lpstr>Nuevos elementos semánticos</vt:lpstr>
      <vt:lpstr>Nuevos elementos semánticos</vt:lpstr>
      <vt:lpstr>Nuevos elementos semánticos</vt:lpstr>
      <vt:lpstr>Nuevos elementos semánticos</vt:lpstr>
      <vt:lpstr>Nuevas características en formularios</vt:lpstr>
      <vt:lpstr>Microdata</vt:lpstr>
      <vt:lpstr>Microdata</vt:lpstr>
      <vt:lpstr>Microdata</vt:lpstr>
      <vt:lpstr>Reproducción nativa de audio y video</vt:lpstr>
      <vt:lpstr>Web Storage</vt:lpstr>
      <vt:lpstr>El elemento canvas</vt:lpstr>
      <vt:lpstr>Geolocalización</vt:lpstr>
      <vt:lpstr>Web Workers</vt:lpstr>
      <vt:lpstr>Web Workers</vt:lpstr>
      <vt:lpstr>Web Workers</vt:lpstr>
      <vt:lpstr>Otras APIs interesantes y no excesivamente complejas</vt:lpstr>
      <vt:lpstr>Segundo ejercicio</vt:lpstr>
      <vt:lpstr>Cross-domain messaging</vt:lpstr>
      <vt:lpstr>Window.postMessage()</vt:lpstr>
      <vt:lpstr>Window.postMessage()</vt:lpstr>
      <vt:lpstr>Window.postMessage()</vt:lpstr>
      <vt:lpstr>Presentación de PowerPoint</vt:lpstr>
      <vt:lpstr>Presentación de PowerPoint</vt:lpstr>
      <vt:lpstr>Presentación de PowerPoint</vt:lpstr>
      <vt:lpstr>Window.postMessage()</vt:lpstr>
      <vt:lpstr>Channel Messaging API</vt:lpstr>
      <vt:lpstr>Channel Messaging API</vt:lpstr>
      <vt:lpstr>Channel Messaging API</vt:lpstr>
      <vt:lpstr>Channel Messaging API</vt:lpstr>
      <vt:lpstr>Channel Messaging API</vt:lpstr>
      <vt:lpstr>Channel Messaging API</vt:lpstr>
      <vt:lpstr>Eventos enviados desde el servidor</vt:lpstr>
      <vt:lpstr>Eventos enviados desde el servidor</vt:lpstr>
      <vt:lpstr>Eventos enviados desde el servidor</vt:lpstr>
      <vt:lpstr>Eventos enviados desde el servidor</vt:lpstr>
      <vt:lpstr>Eventos enviados desde el servidor</vt:lpstr>
      <vt:lpstr>Web Sockets</vt:lpstr>
      <vt:lpstr>Web Sockets</vt:lpstr>
      <vt:lpstr>Web Sockets</vt:lpstr>
      <vt:lpstr>Web Sockets</vt:lpstr>
      <vt:lpstr>Web Sockets</vt:lpstr>
      <vt:lpstr>Presentación de PowerPoint</vt:lpstr>
      <vt:lpstr>Web Sockets</vt:lpstr>
      <vt:lpstr>Web Sockets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Gayo-Avello</dc:creator>
  <cp:lastModifiedBy>Daniel Gayo-Avello</cp:lastModifiedBy>
  <cp:revision>240</cp:revision>
  <dcterms:created xsi:type="dcterms:W3CDTF">2015-11-03T21:29:51Z</dcterms:created>
  <dcterms:modified xsi:type="dcterms:W3CDTF">2019-12-05T11:52:03Z</dcterms:modified>
</cp:coreProperties>
</file>