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394469-AC4F-431D-8176-B8ECD83DDBA5}"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849348AA-7E04-4CB3-9BD6-E8CBD64E3E49}">
      <dgm:prSet/>
      <dgm:spPr/>
      <dgm:t>
        <a:bodyPr/>
        <a:lstStyle/>
        <a:p>
          <a:r>
            <a:rPr lang="en-US"/>
            <a:t>Admin Module:  Admin login, Add/delete/update account, Withdrawal/deposit/statements, transaction , Account Information , User details list , View transaction histories.</a:t>
          </a:r>
        </a:p>
      </dgm:t>
    </dgm:pt>
    <dgm:pt modelId="{FD0869F1-1199-4CF4-81D2-F532A07FC328}" type="parTrans" cxnId="{8E17681B-8495-446C-8D60-D7407A163B87}">
      <dgm:prSet/>
      <dgm:spPr/>
      <dgm:t>
        <a:bodyPr/>
        <a:lstStyle/>
        <a:p>
          <a:endParaRPr lang="en-US"/>
        </a:p>
      </dgm:t>
    </dgm:pt>
    <dgm:pt modelId="{92238FB6-7C96-4A71-9EA0-EBB66E0CA65C}" type="sibTrans" cxnId="{8E17681B-8495-446C-8D60-D7407A163B87}">
      <dgm:prSet/>
      <dgm:spPr/>
      <dgm:t>
        <a:bodyPr/>
        <a:lstStyle/>
        <a:p>
          <a:endParaRPr lang="en-US"/>
        </a:p>
      </dgm:t>
    </dgm:pt>
    <dgm:pt modelId="{38814F75-1F22-4083-87CA-06A44B566D43}">
      <dgm:prSet/>
      <dgm:spPr/>
      <dgm:t>
        <a:bodyPr/>
        <a:lstStyle/>
        <a:p>
          <a:r>
            <a:rPr lang="en-US"/>
            <a:t>User Module: User login, use PIN system, Creating/open new account registration, Funds transfer (local/international/domestic), View statements transaction,User account details , Change Password and PIN.</a:t>
          </a:r>
        </a:p>
      </dgm:t>
    </dgm:pt>
    <dgm:pt modelId="{9C4AF63D-E3F3-4F63-A244-61B91742E7DA}" type="parTrans" cxnId="{A76A3ADD-F94F-4506-9A5F-E4A936703BDF}">
      <dgm:prSet/>
      <dgm:spPr/>
      <dgm:t>
        <a:bodyPr/>
        <a:lstStyle/>
        <a:p>
          <a:endParaRPr lang="en-US"/>
        </a:p>
      </dgm:t>
    </dgm:pt>
    <dgm:pt modelId="{1ED24D07-FEE0-4C62-8CA6-917E2635C789}" type="sibTrans" cxnId="{A76A3ADD-F94F-4506-9A5F-E4A936703BDF}">
      <dgm:prSet/>
      <dgm:spPr/>
      <dgm:t>
        <a:bodyPr/>
        <a:lstStyle/>
        <a:p>
          <a:endParaRPr lang="en-US"/>
        </a:p>
      </dgm:t>
    </dgm:pt>
    <dgm:pt modelId="{4DDCC149-B866-4267-B7F2-8EE754FC3F20}" type="pres">
      <dgm:prSet presAssocID="{AC394469-AC4F-431D-8176-B8ECD83DDBA5}" presName="hierChild1" presStyleCnt="0">
        <dgm:presLayoutVars>
          <dgm:chPref val="1"/>
          <dgm:dir/>
          <dgm:animOne val="branch"/>
          <dgm:animLvl val="lvl"/>
          <dgm:resizeHandles/>
        </dgm:presLayoutVars>
      </dgm:prSet>
      <dgm:spPr/>
    </dgm:pt>
    <dgm:pt modelId="{FAD7E92F-1563-46DB-BF05-D39A68A06F9E}" type="pres">
      <dgm:prSet presAssocID="{849348AA-7E04-4CB3-9BD6-E8CBD64E3E49}" presName="hierRoot1" presStyleCnt="0"/>
      <dgm:spPr/>
    </dgm:pt>
    <dgm:pt modelId="{BCFEA30A-A217-430A-839D-146A25A6B7D3}" type="pres">
      <dgm:prSet presAssocID="{849348AA-7E04-4CB3-9BD6-E8CBD64E3E49}" presName="composite" presStyleCnt="0"/>
      <dgm:spPr/>
    </dgm:pt>
    <dgm:pt modelId="{A831F914-77DE-4875-BEDD-63C1284CB3B8}" type="pres">
      <dgm:prSet presAssocID="{849348AA-7E04-4CB3-9BD6-E8CBD64E3E49}" presName="background" presStyleLbl="node0" presStyleIdx="0" presStyleCnt="2"/>
      <dgm:spPr/>
    </dgm:pt>
    <dgm:pt modelId="{8F67D657-B1B3-4DC1-8D89-85464E8CAF3D}" type="pres">
      <dgm:prSet presAssocID="{849348AA-7E04-4CB3-9BD6-E8CBD64E3E49}" presName="text" presStyleLbl="fgAcc0" presStyleIdx="0" presStyleCnt="2">
        <dgm:presLayoutVars>
          <dgm:chPref val="3"/>
        </dgm:presLayoutVars>
      </dgm:prSet>
      <dgm:spPr/>
    </dgm:pt>
    <dgm:pt modelId="{51957767-905F-4BBF-AC73-C1FFBD1D02CC}" type="pres">
      <dgm:prSet presAssocID="{849348AA-7E04-4CB3-9BD6-E8CBD64E3E49}" presName="hierChild2" presStyleCnt="0"/>
      <dgm:spPr/>
    </dgm:pt>
    <dgm:pt modelId="{2AB5AB3E-1034-4CE5-AA40-8F4A90BBF11C}" type="pres">
      <dgm:prSet presAssocID="{38814F75-1F22-4083-87CA-06A44B566D43}" presName="hierRoot1" presStyleCnt="0"/>
      <dgm:spPr/>
    </dgm:pt>
    <dgm:pt modelId="{846F39F9-EA4A-45A4-98B7-019F5549E017}" type="pres">
      <dgm:prSet presAssocID="{38814F75-1F22-4083-87CA-06A44B566D43}" presName="composite" presStyleCnt="0"/>
      <dgm:spPr/>
    </dgm:pt>
    <dgm:pt modelId="{C83884CC-C735-48B1-ACD1-DB76F1AF012F}" type="pres">
      <dgm:prSet presAssocID="{38814F75-1F22-4083-87CA-06A44B566D43}" presName="background" presStyleLbl="node0" presStyleIdx="1" presStyleCnt="2"/>
      <dgm:spPr/>
    </dgm:pt>
    <dgm:pt modelId="{46F9B294-3DC5-40BB-A466-CA4B671C100E}" type="pres">
      <dgm:prSet presAssocID="{38814F75-1F22-4083-87CA-06A44B566D43}" presName="text" presStyleLbl="fgAcc0" presStyleIdx="1" presStyleCnt="2">
        <dgm:presLayoutVars>
          <dgm:chPref val="3"/>
        </dgm:presLayoutVars>
      </dgm:prSet>
      <dgm:spPr/>
    </dgm:pt>
    <dgm:pt modelId="{C69847D9-5E69-414C-A042-8BB3DF0D6AA5}" type="pres">
      <dgm:prSet presAssocID="{38814F75-1F22-4083-87CA-06A44B566D43}" presName="hierChild2" presStyleCnt="0"/>
      <dgm:spPr/>
    </dgm:pt>
  </dgm:ptLst>
  <dgm:cxnLst>
    <dgm:cxn modelId="{79768B18-4F57-4CBB-ACE7-E94159A737A9}" type="presOf" srcId="{38814F75-1F22-4083-87CA-06A44B566D43}" destId="{46F9B294-3DC5-40BB-A466-CA4B671C100E}" srcOrd="0" destOrd="0" presId="urn:microsoft.com/office/officeart/2005/8/layout/hierarchy1"/>
    <dgm:cxn modelId="{8E17681B-8495-446C-8D60-D7407A163B87}" srcId="{AC394469-AC4F-431D-8176-B8ECD83DDBA5}" destId="{849348AA-7E04-4CB3-9BD6-E8CBD64E3E49}" srcOrd="0" destOrd="0" parTransId="{FD0869F1-1199-4CF4-81D2-F532A07FC328}" sibTransId="{92238FB6-7C96-4A71-9EA0-EBB66E0CA65C}"/>
    <dgm:cxn modelId="{35DF2B92-6243-48ED-93A5-9802CAEE6C4B}" type="presOf" srcId="{AC394469-AC4F-431D-8176-B8ECD83DDBA5}" destId="{4DDCC149-B866-4267-B7F2-8EE754FC3F20}" srcOrd="0" destOrd="0" presId="urn:microsoft.com/office/officeart/2005/8/layout/hierarchy1"/>
    <dgm:cxn modelId="{B8B0E4C6-F079-4341-AD0A-58AF78C9B7A5}" type="presOf" srcId="{849348AA-7E04-4CB3-9BD6-E8CBD64E3E49}" destId="{8F67D657-B1B3-4DC1-8D89-85464E8CAF3D}" srcOrd="0" destOrd="0" presId="urn:microsoft.com/office/officeart/2005/8/layout/hierarchy1"/>
    <dgm:cxn modelId="{A76A3ADD-F94F-4506-9A5F-E4A936703BDF}" srcId="{AC394469-AC4F-431D-8176-B8ECD83DDBA5}" destId="{38814F75-1F22-4083-87CA-06A44B566D43}" srcOrd="1" destOrd="0" parTransId="{9C4AF63D-E3F3-4F63-A244-61B91742E7DA}" sibTransId="{1ED24D07-FEE0-4C62-8CA6-917E2635C789}"/>
    <dgm:cxn modelId="{28D0DF07-9505-4F58-AF58-3C9E6EA09D8E}" type="presParOf" srcId="{4DDCC149-B866-4267-B7F2-8EE754FC3F20}" destId="{FAD7E92F-1563-46DB-BF05-D39A68A06F9E}" srcOrd="0" destOrd="0" presId="urn:microsoft.com/office/officeart/2005/8/layout/hierarchy1"/>
    <dgm:cxn modelId="{E1D99CF0-7B37-4773-A103-F5AA88E3FD04}" type="presParOf" srcId="{FAD7E92F-1563-46DB-BF05-D39A68A06F9E}" destId="{BCFEA30A-A217-430A-839D-146A25A6B7D3}" srcOrd="0" destOrd="0" presId="urn:microsoft.com/office/officeart/2005/8/layout/hierarchy1"/>
    <dgm:cxn modelId="{222D58FF-80A6-4680-9F7F-B46EF3B3BEF3}" type="presParOf" srcId="{BCFEA30A-A217-430A-839D-146A25A6B7D3}" destId="{A831F914-77DE-4875-BEDD-63C1284CB3B8}" srcOrd="0" destOrd="0" presId="urn:microsoft.com/office/officeart/2005/8/layout/hierarchy1"/>
    <dgm:cxn modelId="{C4E056F4-4C9A-45BA-B6EC-30568A27ADFC}" type="presParOf" srcId="{BCFEA30A-A217-430A-839D-146A25A6B7D3}" destId="{8F67D657-B1B3-4DC1-8D89-85464E8CAF3D}" srcOrd="1" destOrd="0" presId="urn:microsoft.com/office/officeart/2005/8/layout/hierarchy1"/>
    <dgm:cxn modelId="{D407634C-5769-415E-8D80-AF6D62C48EDA}" type="presParOf" srcId="{FAD7E92F-1563-46DB-BF05-D39A68A06F9E}" destId="{51957767-905F-4BBF-AC73-C1FFBD1D02CC}" srcOrd="1" destOrd="0" presId="urn:microsoft.com/office/officeart/2005/8/layout/hierarchy1"/>
    <dgm:cxn modelId="{F53A95D7-C0FF-4979-91AB-9DE4A10B3A38}" type="presParOf" srcId="{4DDCC149-B866-4267-B7F2-8EE754FC3F20}" destId="{2AB5AB3E-1034-4CE5-AA40-8F4A90BBF11C}" srcOrd="1" destOrd="0" presId="urn:microsoft.com/office/officeart/2005/8/layout/hierarchy1"/>
    <dgm:cxn modelId="{293F3708-F55B-460E-B5A9-6090BBB4EE22}" type="presParOf" srcId="{2AB5AB3E-1034-4CE5-AA40-8F4A90BBF11C}" destId="{846F39F9-EA4A-45A4-98B7-019F5549E017}" srcOrd="0" destOrd="0" presId="urn:microsoft.com/office/officeart/2005/8/layout/hierarchy1"/>
    <dgm:cxn modelId="{11270C98-BB0B-4EF2-8F73-B8D7099E8425}" type="presParOf" srcId="{846F39F9-EA4A-45A4-98B7-019F5549E017}" destId="{C83884CC-C735-48B1-ACD1-DB76F1AF012F}" srcOrd="0" destOrd="0" presId="urn:microsoft.com/office/officeart/2005/8/layout/hierarchy1"/>
    <dgm:cxn modelId="{38780CF3-0661-42B4-938A-EED680B0966E}" type="presParOf" srcId="{846F39F9-EA4A-45A4-98B7-019F5549E017}" destId="{46F9B294-3DC5-40BB-A466-CA4B671C100E}" srcOrd="1" destOrd="0" presId="urn:microsoft.com/office/officeart/2005/8/layout/hierarchy1"/>
    <dgm:cxn modelId="{B91CD994-DFC9-43E6-86C1-25D62F96119C}" type="presParOf" srcId="{2AB5AB3E-1034-4CE5-AA40-8F4A90BBF11C}" destId="{C69847D9-5E69-414C-A042-8BB3DF0D6AA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1F914-77DE-4875-BEDD-63C1284CB3B8}">
      <dsp:nvSpPr>
        <dsp:cNvPr id="0" name=""/>
        <dsp:cNvSpPr/>
      </dsp:nvSpPr>
      <dsp:spPr>
        <a:xfrm>
          <a:off x="1172" y="138496"/>
          <a:ext cx="4115155" cy="261312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F67D657-B1B3-4DC1-8D89-85464E8CAF3D}">
      <dsp:nvSpPr>
        <dsp:cNvPr id="0" name=""/>
        <dsp:cNvSpPr/>
      </dsp:nvSpPr>
      <dsp:spPr>
        <a:xfrm>
          <a:off x="458411" y="572873"/>
          <a:ext cx="4115155" cy="261312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Admin Module:  Admin login, Add/delete/update account, Withdrawal/deposit/statements, transaction , Account Information , User details list , View transaction histories.</a:t>
          </a:r>
        </a:p>
      </dsp:txBody>
      <dsp:txXfrm>
        <a:off x="534947" y="649409"/>
        <a:ext cx="3962083" cy="2460051"/>
      </dsp:txXfrm>
    </dsp:sp>
    <dsp:sp modelId="{C83884CC-C735-48B1-ACD1-DB76F1AF012F}">
      <dsp:nvSpPr>
        <dsp:cNvPr id="0" name=""/>
        <dsp:cNvSpPr/>
      </dsp:nvSpPr>
      <dsp:spPr>
        <a:xfrm>
          <a:off x="5030807" y="138496"/>
          <a:ext cx="4115155" cy="261312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6F9B294-3DC5-40BB-A466-CA4B671C100E}">
      <dsp:nvSpPr>
        <dsp:cNvPr id="0" name=""/>
        <dsp:cNvSpPr/>
      </dsp:nvSpPr>
      <dsp:spPr>
        <a:xfrm>
          <a:off x="5488046" y="572873"/>
          <a:ext cx="4115155" cy="261312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User Module: User login, use PIN system, Creating/open new account registration, Funds transfer (local/international/domestic), View statements transaction,User account details , Change Password and PIN.</a:t>
          </a:r>
        </a:p>
      </dsp:txBody>
      <dsp:txXfrm>
        <a:off x="5564582" y="649409"/>
        <a:ext cx="3962083" cy="24600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D1EADE-8E88-4C7C-8AC5-FB148DE4940E}" type="datetime1">
              <a:rPr lang="en-US" smtClean="0"/>
              <a:t>7/19/2024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87E7843D-FF13-4365-9478-9625B70A270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045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C8B9C-477D-492A-96AD-1FC2CC997A73}" type="datetime1">
              <a:rPr lang="en-US" smtClean="0"/>
              <a:t>7/19/2024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2957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3AED5-E26D-4E29-B1B3-7847B6779594}" type="datetime1">
              <a:rPr lang="en-US" smtClean="0"/>
              <a:t>7/19/2024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3273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B6794-849E-4626-908B-D15793550EFB}" type="datetime1">
              <a:rPr lang="en-US" smtClean="0"/>
              <a:t>7/19/2024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00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64E7-5594-42A3-ADBF-E95A7ACEAD64}" type="datetime1">
              <a:rPr lang="en-US" smtClean="0"/>
              <a:t>7/19/2024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572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462B0B-D248-4FFB-8695-AD7FA4B1284A}" type="datetime1">
              <a:rPr lang="en-US" smtClean="0"/>
              <a:t>7/19/2024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5665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378EFB-9159-4510-B73F-4F0409ADE937}" type="datetime1">
              <a:rPr lang="en-US" smtClean="0"/>
              <a:t>7/19/2024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E7843D-FF13-4365-9478-9625B70A270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3322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BC9412-2452-4BED-A324-9D8C115361AD}" type="datetime1">
              <a:rPr lang="en-US" smtClean="0"/>
              <a:t>7/19/2024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E7843D-FF13-4365-9478-9625B70A270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784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18F62-D251-40E8-A23C-F4CFE9FEAB41}" type="datetime1">
              <a:rPr lang="en-US" smtClean="0"/>
              <a:t>7/19/2024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08252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F76144-149E-4874-93A5-554A0357CF82}" type="datetime1">
              <a:rPr lang="en-US" smtClean="0"/>
              <a:t>7/19/2024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958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0BA65D8-0540-4835-AE5C-25D29DBA01BE}" type="datetime1">
              <a:rPr lang="en-US" smtClean="0"/>
              <a:t>7/19/2024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501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31BA835-12AC-4E8F-955A-EA3F4DE2791F}" type="datetime1">
              <a:rPr lang="en-US" smtClean="0"/>
              <a:t>7/19/2024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7E7843D-FF13-4365-9478-9625B70A270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790505"/>
      </p:ext>
    </p:extLst>
  </p:cSld>
  <p:clrMap bg1="lt1" tx1="dk1" bg2="lt2" tx2="dk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26" name="Picture 25">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0" name="Rectangle 29">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ABAD14B-1C6E-18B3-462D-ED6E70546769}"/>
              </a:ext>
            </a:extLst>
          </p:cNvPr>
          <p:cNvSpPr>
            <a:spLocks noGrp="1"/>
          </p:cNvSpPr>
          <p:nvPr>
            <p:ph type="ctrTitle"/>
          </p:nvPr>
        </p:nvSpPr>
        <p:spPr>
          <a:xfrm>
            <a:off x="1451579" y="804519"/>
            <a:ext cx="5550357" cy="1049235"/>
          </a:xfrm>
        </p:spPr>
        <p:txBody>
          <a:bodyPr vert="horz" lIns="91440" tIns="45720" rIns="91440" bIns="45720" rtlCol="0" anchor="t">
            <a:normAutofit/>
          </a:bodyPr>
          <a:lstStyle/>
          <a:p>
            <a:r>
              <a:rPr lang="en-US" sz="3200"/>
              <a:t>BANK MANAGEMENT SYSTEM</a:t>
            </a:r>
          </a:p>
        </p:txBody>
      </p:sp>
      <p:sp>
        <p:nvSpPr>
          <p:cNvPr id="23" name="Rectangle 22">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Subtitle 2">
            <a:extLst>
              <a:ext uri="{FF2B5EF4-FFF2-40B4-BE49-F238E27FC236}">
                <a16:creationId xmlns:a16="http://schemas.microsoft.com/office/drawing/2014/main" id="{0224D0A9-F278-CD5F-49DE-BD1B87D5D925}"/>
              </a:ext>
            </a:extLst>
          </p:cNvPr>
          <p:cNvSpPr>
            <a:spLocks noGrp="1"/>
          </p:cNvSpPr>
          <p:nvPr>
            <p:ph type="subTitle" idx="1"/>
          </p:nvPr>
        </p:nvSpPr>
        <p:spPr>
          <a:xfrm>
            <a:off x="1451579" y="2015732"/>
            <a:ext cx="5550357" cy="3450613"/>
          </a:xfrm>
        </p:spPr>
        <p:txBody>
          <a:bodyPr vert="horz" lIns="91440" tIns="45720" rIns="91440" bIns="45720" rtlCol="0" anchor="t">
            <a:normAutofit/>
          </a:bodyPr>
          <a:lstStyle/>
          <a:p>
            <a:pPr indent="-228600">
              <a:buFont typeface="Arial" panose="020B0604020202020204" pitchFamily="34" charset="0"/>
              <a:buChar char="•"/>
            </a:pPr>
            <a:r>
              <a:rPr lang="en-US" dirty="0"/>
              <a:t>   Developed by:</a:t>
            </a:r>
          </a:p>
          <a:p>
            <a:pPr indent="-228600">
              <a:buFont typeface="Arial" panose="020B0604020202020204" pitchFamily="34" charset="0"/>
              <a:buChar char="•"/>
            </a:pPr>
            <a:r>
              <a:rPr lang="en-US" dirty="0"/>
              <a:t>   ANSHU </a:t>
            </a:r>
            <a:r>
              <a:rPr lang="en-US" dirty="0" err="1"/>
              <a:t>PanDEY</a:t>
            </a:r>
            <a:endParaRPr lang="en-US" dirty="0"/>
          </a:p>
          <a:p>
            <a:pPr indent="-228600">
              <a:buFont typeface="Arial" panose="020B0604020202020204" pitchFamily="34" charset="0"/>
              <a:buChar char="•"/>
            </a:pPr>
            <a:r>
              <a:rPr lang="en-US" dirty="0"/>
              <a:t>   Section:  A2</a:t>
            </a:r>
          </a:p>
          <a:p>
            <a:pPr indent="-228600">
              <a:buFont typeface="Arial" panose="020B0604020202020204" pitchFamily="34" charset="0"/>
              <a:buChar char="•"/>
            </a:pPr>
            <a:r>
              <a:rPr lang="en-US" dirty="0"/>
              <a:t>   Roll No: 2218403</a:t>
            </a:r>
          </a:p>
          <a:p>
            <a:pPr indent="-228600">
              <a:buFont typeface="Arial" panose="020B0604020202020204" pitchFamily="34" charset="0"/>
              <a:buChar char="•"/>
            </a:pPr>
            <a:r>
              <a:rPr lang="en-US" dirty="0"/>
              <a:t>   Date: 20/07/2024</a:t>
            </a:r>
          </a:p>
        </p:txBody>
      </p:sp>
      <p:pic>
        <p:nvPicPr>
          <p:cNvPr id="6" name="Picture 5" descr="A blue and white building with columns&#10;&#10;Description automatically generated">
            <a:extLst>
              <a:ext uri="{FF2B5EF4-FFF2-40B4-BE49-F238E27FC236}">
                <a16:creationId xmlns:a16="http://schemas.microsoft.com/office/drawing/2014/main" id="{4C631BA9-3345-B922-C82E-3F126CC692A8}"/>
              </a:ext>
            </a:extLst>
          </p:cNvPr>
          <p:cNvPicPr>
            <a:picLocks noChangeAspect="1"/>
          </p:cNvPicPr>
          <p:nvPr/>
        </p:nvPicPr>
        <p:blipFill>
          <a:blip r:embed="rId3">
            <a:extLst>
              <a:ext uri="{28A0092B-C50C-407E-A947-70E740481C1C}">
                <a14:useLocalDpi xmlns:a14="http://schemas.microsoft.com/office/drawing/2010/main" val="0"/>
              </a:ext>
            </a:extLst>
          </a:blip>
          <a:srcRect t="11149" r="-3" b="4109"/>
          <a:stretch/>
        </p:blipFill>
        <p:spPr>
          <a:xfrm>
            <a:off x="8917707" y="83183"/>
            <a:ext cx="2940666" cy="2491906"/>
          </a:xfrm>
          <a:prstGeom prst="rect">
            <a:avLst/>
          </a:prstGeom>
        </p:spPr>
      </p:pic>
      <p:pic>
        <p:nvPicPr>
          <p:cNvPr id="25" name="Picture 24">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684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563A0-236B-9E1D-FD29-E80C7066A3E3}"/>
              </a:ext>
            </a:extLst>
          </p:cNvPr>
          <p:cNvSpPr>
            <a:spLocks noGrp="1"/>
          </p:cNvSpPr>
          <p:nvPr>
            <p:ph type="title"/>
          </p:nvPr>
        </p:nvSpPr>
        <p:spPr>
          <a:xfrm>
            <a:off x="844476" y="1600199"/>
            <a:ext cx="3539266" cy="4297680"/>
          </a:xfrm>
        </p:spPr>
        <p:txBody>
          <a:bodyPr anchor="ctr">
            <a:normAutofit/>
          </a:bodyPr>
          <a:lstStyle/>
          <a:p>
            <a:r>
              <a:rPr lang="en-US"/>
              <a:t>                                                 Conclusion</a:t>
            </a:r>
            <a:endParaRPr lang="en-IN"/>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814935F9-0E60-70EB-9260-284D83BC4DCE}"/>
              </a:ext>
            </a:extLst>
          </p:cNvPr>
          <p:cNvSpPr>
            <a:spLocks noGrp="1"/>
          </p:cNvSpPr>
          <p:nvPr>
            <p:ph idx="1"/>
          </p:nvPr>
        </p:nvSpPr>
        <p:spPr>
          <a:xfrm>
            <a:off x="4924851" y="1600199"/>
            <a:ext cx="6130003" cy="4297680"/>
          </a:xfrm>
        </p:spPr>
        <p:txBody>
          <a:bodyPr anchor="ctr">
            <a:normAutofit/>
          </a:bodyPr>
          <a:lstStyle/>
          <a:p>
            <a:pPr>
              <a:lnSpc>
                <a:spcPct val="110000"/>
              </a:lnSpc>
            </a:pPr>
            <a:r>
              <a:rPr lang="en-US" sz="1700"/>
              <a:t>Banks are providing internet banking services also so that the customers can be attracted. By asking the bank employees we came to know that maximum number of Internet bank account holders are youth and businessmen. </a:t>
            </a:r>
          </a:p>
          <a:p>
            <a:pPr>
              <a:lnSpc>
                <a:spcPct val="110000"/>
              </a:lnSpc>
            </a:pPr>
            <a:r>
              <a:rPr lang="en-US" sz="1700"/>
              <a:t>Online banking is an innovative tool that is fast becoming a necessity. It is a successful strategic weapon for banks to remain profitable in a volatile and competitive marketplace of today. </a:t>
            </a:r>
          </a:p>
          <a:p>
            <a:pPr>
              <a:lnSpc>
                <a:spcPct val="110000"/>
              </a:lnSpc>
            </a:pPr>
            <a:r>
              <a:rPr lang="en-US" sz="1700"/>
              <a:t>If proper training should be given to customers by the bank employees to open an account, it will be beneficial secondly the website should be made friendlier from where the customers can directly make and access their accounts. Thus, the Bank Management System it is developed and executed successfully. </a:t>
            </a:r>
            <a:endParaRPr lang="en-IN" sz="1700"/>
          </a:p>
        </p:txBody>
      </p:sp>
    </p:spTree>
    <p:extLst>
      <p:ext uri="{BB962C8B-B14F-4D97-AF65-F5344CB8AC3E}">
        <p14:creationId xmlns:p14="http://schemas.microsoft.com/office/powerpoint/2010/main" val="171270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2B80514-043D-6F90-F345-F1E41829809A}"/>
              </a:ext>
            </a:extLst>
          </p:cNvPr>
          <p:cNvSpPr>
            <a:spLocks noGrp="1"/>
          </p:cNvSpPr>
          <p:nvPr>
            <p:ph type="ctrTitle"/>
          </p:nvPr>
        </p:nvSpPr>
        <p:spPr>
          <a:xfrm>
            <a:off x="1452616" y="962902"/>
            <a:ext cx="4176384" cy="2380828"/>
          </a:xfrm>
        </p:spPr>
        <p:txBody>
          <a:bodyPr>
            <a:normAutofit/>
          </a:bodyPr>
          <a:lstStyle/>
          <a:p>
            <a:r>
              <a:rPr lang="en-US" sz="4800"/>
              <a:t>THANK YOU</a:t>
            </a:r>
            <a:endParaRPr lang="en-IN" sz="4800"/>
          </a:p>
        </p:txBody>
      </p:sp>
      <p:sp>
        <p:nvSpPr>
          <p:cNvPr id="3" name="Subtitle 2">
            <a:extLst>
              <a:ext uri="{FF2B5EF4-FFF2-40B4-BE49-F238E27FC236}">
                <a16:creationId xmlns:a16="http://schemas.microsoft.com/office/drawing/2014/main" id="{0066A0F5-5075-E8C4-3D74-D6551092ABDD}"/>
              </a:ext>
            </a:extLst>
          </p:cNvPr>
          <p:cNvSpPr>
            <a:spLocks noGrp="1"/>
          </p:cNvSpPr>
          <p:nvPr>
            <p:ph type="subTitle" idx="1"/>
          </p:nvPr>
        </p:nvSpPr>
        <p:spPr>
          <a:xfrm>
            <a:off x="1452617" y="3531204"/>
            <a:ext cx="4171479" cy="1610643"/>
          </a:xfrm>
        </p:spPr>
        <p:txBody>
          <a:bodyPr>
            <a:normAutofit/>
          </a:bodyPr>
          <a:lstStyle/>
          <a:p>
            <a:r>
              <a:rPr lang="en-US" sz="1600" dirty="0"/>
              <a:t>BY:  Anshu </a:t>
            </a:r>
            <a:r>
              <a:rPr lang="en-US" sz="1600" dirty="0" err="1"/>
              <a:t>pandey</a:t>
            </a:r>
            <a:endParaRPr lang="en-IN" sz="1600" dirty="0"/>
          </a:p>
        </p:txBody>
      </p:sp>
      <p:cxnSp>
        <p:nvCxnSpPr>
          <p:cNvPr id="48" name="Straight Connector 47">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4" name="Graphic 23" descr="Accept">
            <a:extLst>
              <a:ext uri="{FF2B5EF4-FFF2-40B4-BE49-F238E27FC236}">
                <a16:creationId xmlns:a16="http://schemas.microsoft.com/office/drawing/2014/main" id="{EECA4FD1-50BF-EC1C-EE3B-DE5B6EFFB5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pic>
        <p:nvPicPr>
          <p:cNvPr id="33" name="Picture 3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41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24"/>
                                        </p:tgtEl>
                                        <p:attrNameLst>
                                          <p:attrName>style.visibility</p:attrName>
                                        </p:attrNameLst>
                                      </p:cBhvr>
                                      <p:to>
                                        <p:strVal val="visible"/>
                                      </p:to>
                                    </p:set>
                                    <p:animEffect transition="in" filter="fade">
                                      <p:cBhvr>
                                        <p:cTn id="13" dur="7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3A0-236B-9E1D-FD29-E80C7066A3E3}"/>
              </a:ext>
            </a:extLst>
          </p:cNvPr>
          <p:cNvSpPr>
            <a:spLocks noGrp="1"/>
          </p:cNvSpPr>
          <p:nvPr>
            <p:ph type="title"/>
          </p:nvPr>
        </p:nvSpPr>
        <p:spPr>
          <a:xfrm>
            <a:off x="964788" y="804333"/>
            <a:ext cx="3391900" cy="5249334"/>
          </a:xfrm>
        </p:spPr>
        <p:txBody>
          <a:bodyPr>
            <a:normAutofit/>
          </a:bodyPr>
          <a:lstStyle/>
          <a:p>
            <a:pPr algn="r"/>
            <a:r>
              <a:rPr lang="en-US" dirty="0"/>
              <a:t>                                                 INTRODUCTION</a:t>
            </a:r>
            <a:endParaRPr lang="en-IN" dirty="0"/>
          </a:p>
        </p:txBody>
      </p:sp>
      <p:sp>
        <p:nvSpPr>
          <p:cNvPr id="3" name="Content Placeholder 2">
            <a:extLst>
              <a:ext uri="{FF2B5EF4-FFF2-40B4-BE49-F238E27FC236}">
                <a16:creationId xmlns:a16="http://schemas.microsoft.com/office/drawing/2014/main" id="{814935F9-0E60-70EB-9260-284D83BC4DCE}"/>
              </a:ext>
            </a:extLst>
          </p:cNvPr>
          <p:cNvSpPr>
            <a:spLocks noGrp="1"/>
          </p:cNvSpPr>
          <p:nvPr>
            <p:ph idx="1"/>
          </p:nvPr>
        </p:nvSpPr>
        <p:spPr>
          <a:xfrm>
            <a:off x="2064774" y="1838632"/>
            <a:ext cx="9192277" cy="4215035"/>
          </a:xfrm>
        </p:spPr>
        <p:txBody>
          <a:bodyPr anchor="ctr">
            <a:normAutofit/>
          </a:bodyPr>
          <a:lstStyle/>
          <a:p>
            <a:r>
              <a:rPr lang="en-US" dirty="0"/>
              <a:t>The “Bank Account Management System” project is a model Internet Banking Site. This site enables the customers to perform the basic banking transactions by sitting at their office or at homes through PC or laptop. The system provides the access to the customer to create an account, deposit/withdraw the cash from his account, also to view reports of all accounts present.</a:t>
            </a:r>
          </a:p>
          <a:p>
            <a:r>
              <a:rPr lang="en-US" dirty="0"/>
              <a:t> The customers can access the banks website for viewing their Account details and perform the transactions on account as per their requirements.</a:t>
            </a:r>
            <a:endParaRPr lang="en-IN" dirty="0"/>
          </a:p>
        </p:txBody>
      </p:sp>
    </p:spTree>
    <p:extLst>
      <p:ext uri="{BB962C8B-B14F-4D97-AF65-F5344CB8AC3E}">
        <p14:creationId xmlns:p14="http://schemas.microsoft.com/office/powerpoint/2010/main" val="133034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5A073-5FD2-8406-6AD3-1D488AB273B1}"/>
              </a:ext>
            </a:extLst>
          </p:cNvPr>
          <p:cNvSpPr>
            <a:spLocks noGrp="1"/>
          </p:cNvSpPr>
          <p:nvPr>
            <p:ph type="title"/>
          </p:nvPr>
        </p:nvSpPr>
        <p:spPr>
          <a:xfrm>
            <a:off x="1451579" y="804519"/>
            <a:ext cx="9603275" cy="1049235"/>
          </a:xfrm>
        </p:spPr>
        <p:txBody>
          <a:bodyPr>
            <a:normAutofit/>
          </a:bodyPr>
          <a:lstStyle/>
          <a:p>
            <a:r>
              <a:rPr lang="en-US" dirty="0"/>
              <a:t>Components:</a:t>
            </a:r>
            <a:br>
              <a:rPr lang="en-US" dirty="0"/>
            </a:br>
            <a:endParaRPr lang="en-IN" dirty="0"/>
          </a:p>
        </p:txBody>
      </p:sp>
      <p:graphicFrame>
        <p:nvGraphicFramePr>
          <p:cNvPr id="5" name="Content Placeholder 2">
            <a:extLst>
              <a:ext uri="{FF2B5EF4-FFF2-40B4-BE49-F238E27FC236}">
                <a16:creationId xmlns:a16="http://schemas.microsoft.com/office/drawing/2014/main" id="{BFB9ACAD-8709-0B6A-19F6-848B2C3362E8}"/>
              </a:ext>
            </a:extLst>
          </p:cNvPr>
          <p:cNvGraphicFramePr>
            <a:graphicFrameLocks noGrp="1"/>
          </p:cNvGraphicFramePr>
          <p:nvPr>
            <p:ph idx="1"/>
            <p:extLst>
              <p:ext uri="{D42A27DB-BD31-4B8C-83A1-F6EECF244321}">
                <p14:modId xmlns:p14="http://schemas.microsoft.com/office/powerpoint/2010/main" val="2364083428"/>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8281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6E61D-D06A-1452-8E62-AF7C1105E161}"/>
              </a:ext>
            </a:extLst>
          </p:cNvPr>
          <p:cNvSpPr>
            <a:spLocks noGrp="1"/>
          </p:cNvSpPr>
          <p:nvPr>
            <p:ph type="title"/>
          </p:nvPr>
        </p:nvSpPr>
        <p:spPr>
          <a:xfrm>
            <a:off x="1451579" y="804519"/>
            <a:ext cx="9603275" cy="1049235"/>
          </a:xfrm>
        </p:spPr>
        <p:txBody>
          <a:bodyPr>
            <a:normAutofit/>
          </a:bodyPr>
          <a:lstStyle/>
          <a:p>
            <a:r>
              <a:rPr lang="en-US" dirty="0"/>
              <a:t>Practical working:</a:t>
            </a:r>
            <a:br>
              <a:rPr lang="en-US" dirty="0"/>
            </a:br>
            <a:endParaRPr lang="en-IN" dirty="0"/>
          </a:p>
        </p:txBody>
      </p:sp>
      <p:sp>
        <p:nvSpPr>
          <p:cNvPr id="3" name="Content Placeholder 2">
            <a:extLst>
              <a:ext uri="{FF2B5EF4-FFF2-40B4-BE49-F238E27FC236}">
                <a16:creationId xmlns:a16="http://schemas.microsoft.com/office/drawing/2014/main" id="{3FE05525-1926-4C14-7624-D41764461B59}"/>
              </a:ext>
            </a:extLst>
          </p:cNvPr>
          <p:cNvSpPr>
            <a:spLocks noGrp="1"/>
          </p:cNvSpPr>
          <p:nvPr>
            <p:ph idx="1"/>
          </p:nvPr>
        </p:nvSpPr>
        <p:spPr>
          <a:xfrm>
            <a:off x="1451579" y="2015734"/>
            <a:ext cx="4162555" cy="3450613"/>
          </a:xfrm>
        </p:spPr>
        <p:txBody>
          <a:bodyPr>
            <a:normAutofit/>
          </a:bodyPr>
          <a:lstStyle/>
          <a:p>
            <a:pPr marL="0" indent="0">
              <a:buNone/>
            </a:pPr>
            <a:r>
              <a:rPr lang="en-US" dirty="0"/>
              <a:t>Technologies used : java(AWT &amp; SWING) for application , MYSQL for database</a:t>
            </a:r>
          </a:p>
          <a:p>
            <a:pPr marL="0" indent="0">
              <a:buNone/>
            </a:pPr>
            <a:r>
              <a:rPr lang="en-US" b="1" dirty="0"/>
              <a:t>Admin login page</a:t>
            </a:r>
            <a:r>
              <a:rPr lang="en-US" dirty="0"/>
              <a:t>: checks user card number &amp; PIN if a user is new he can create his/her new account by clicking the signup button otherwise click the sign-in button.  </a:t>
            </a:r>
          </a:p>
          <a:p>
            <a:pPr marL="0" indent="0">
              <a:buNone/>
            </a:pPr>
            <a:endParaRPr lang="en-US" dirty="0"/>
          </a:p>
          <a:p>
            <a:pPr marL="0" indent="0">
              <a:buNone/>
            </a:pPr>
            <a:endParaRPr lang="en-IN" dirty="0"/>
          </a:p>
        </p:txBody>
      </p:sp>
      <p:pic>
        <p:nvPicPr>
          <p:cNvPr id="5" name="Picture 4" descr="A screenshot of a credit card&#10;&#10;Description automatically generated">
            <a:extLst>
              <a:ext uri="{FF2B5EF4-FFF2-40B4-BE49-F238E27FC236}">
                <a16:creationId xmlns:a16="http://schemas.microsoft.com/office/drawing/2014/main" id="{212DA6C6-5F03-63E6-E70E-20A3FC597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1" y="2308713"/>
            <a:ext cx="4960443" cy="2864655"/>
          </a:xfrm>
          <a:prstGeom prst="rect">
            <a:avLst/>
          </a:prstGeom>
        </p:spPr>
      </p:pic>
    </p:spTree>
    <p:extLst>
      <p:ext uri="{BB962C8B-B14F-4D97-AF65-F5344CB8AC3E}">
        <p14:creationId xmlns:p14="http://schemas.microsoft.com/office/powerpoint/2010/main" val="40020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1" name="Picture 10">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E7ABCFA2-55B0-438C-A39A-637FFC624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BD2C934-710E-4E0E-9ED4-03F07E019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BCBBF1E-80AD-40CD-8E49-725E9D0184B9}"/>
              </a:ext>
            </a:extLst>
          </p:cNvPr>
          <p:cNvSpPr>
            <a:spLocks noGrp="1"/>
          </p:cNvSpPr>
          <p:nvPr>
            <p:ph type="title"/>
          </p:nvPr>
        </p:nvSpPr>
        <p:spPr>
          <a:xfrm>
            <a:off x="485695" y="1474969"/>
            <a:ext cx="3026558" cy="1868760"/>
          </a:xfrm>
        </p:spPr>
        <p:txBody>
          <a:bodyPr vert="horz" lIns="91440" tIns="45720" rIns="91440" bIns="0" rtlCol="0" anchor="b">
            <a:normAutofit/>
          </a:bodyPr>
          <a:lstStyle/>
          <a:p>
            <a:r>
              <a:rPr lang="en-US" sz="3600" dirty="0"/>
              <a:t>SIGN UP PAGE 1 and 2 page:</a:t>
            </a:r>
          </a:p>
        </p:txBody>
      </p:sp>
      <p:cxnSp>
        <p:nvCxnSpPr>
          <p:cNvPr id="24" name="Straight Connector 23">
            <a:extLst>
              <a:ext uri="{FF2B5EF4-FFF2-40B4-BE49-F238E27FC236}">
                <a16:creationId xmlns:a16="http://schemas.microsoft.com/office/drawing/2014/main" id="{0AD0F4F3-8F5C-421F-9FC1-DB3ED0BF6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09" y="3526496"/>
            <a:ext cx="3023617"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 name="Content Placeholder 2">
            <a:extLst>
              <a:ext uri="{FF2B5EF4-FFF2-40B4-BE49-F238E27FC236}">
                <a16:creationId xmlns:a16="http://schemas.microsoft.com/office/drawing/2014/main" id="{E7C302C4-3890-2B7E-D754-BB826BA5C761}"/>
              </a:ext>
            </a:extLst>
          </p:cNvPr>
          <p:cNvSpPr>
            <a:spLocks noGrp="1"/>
          </p:cNvSpPr>
          <p:nvPr>
            <p:ph idx="1"/>
          </p:nvPr>
        </p:nvSpPr>
        <p:spPr>
          <a:xfrm>
            <a:off x="485695" y="3531204"/>
            <a:ext cx="3026557" cy="1603844"/>
          </a:xfrm>
        </p:spPr>
        <p:txBody>
          <a:bodyPr vert="horz" lIns="91440" tIns="91440" rIns="91440" bIns="91440" rtlCol="0">
            <a:normAutofit/>
          </a:bodyPr>
          <a:lstStyle/>
          <a:p>
            <a:pPr marL="0" indent="0">
              <a:buNone/>
            </a:pPr>
            <a:r>
              <a:rPr lang="en-US" sz="1600" cap="all" dirty="0"/>
              <a:t>If a user is new first he/she fills their details on the signup page.</a:t>
            </a:r>
          </a:p>
        </p:txBody>
      </p:sp>
      <p:pic>
        <p:nvPicPr>
          <p:cNvPr id="7" name="Picture 6" descr="A screenshot of a computer&#10;&#10;Description automatically generated">
            <a:extLst>
              <a:ext uri="{FF2B5EF4-FFF2-40B4-BE49-F238E27FC236}">
                <a16:creationId xmlns:a16="http://schemas.microsoft.com/office/drawing/2014/main" id="{8CB473F0-879D-7249-C6EC-619CA9890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2204" y="1275702"/>
            <a:ext cx="3692411" cy="3572406"/>
          </a:xfrm>
          <a:prstGeom prst="rect">
            <a:avLst/>
          </a:prstGeom>
        </p:spPr>
      </p:pic>
      <p:pic>
        <p:nvPicPr>
          <p:cNvPr id="5" name="Picture 4" descr="A screen shot of a computer&#10;&#10;Description automatically generated">
            <a:extLst>
              <a:ext uri="{FF2B5EF4-FFF2-40B4-BE49-F238E27FC236}">
                <a16:creationId xmlns:a16="http://schemas.microsoft.com/office/drawing/2014/main" id="{2ADAACC5-43B3-CF8E-BBAF-1C5DB672D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8342" y="1404936"/>
            <a:ext cx="3692411" cy="3313938"/>
          </a:xfrm>
          <a:prstGeom prst="rect">
            <a:avLst/>
          </a:prstGeom>
        </p:spPr>
      </p:pic>
      <p:pic>
        <p:nvPicPr>
          <p:cNvPr id="26" name="Picture 25">
            <a:extLst>
              <a:ext uri="{FF2B5EF4-FFF2-40B4-BE49-F238E27FC236}">
                <a16:creationId xmlns:a16="http://schemas.microsoft.com/office/drawing/2014/main" id="{B0A40572-62E5-460B-AD24-B6628527AC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F1D872D4-D7E5-4CD8-9DAC-2BC612F08E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073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676BC0-F9CF-52C5-F560-375B03AF9A7F}"/>
              </a:ext>
            </a:extLst>
          </p:cNvPr>
          <p:cNvSpPr>
            <a:spLocks noGrp="1"/>
          </p:cNvSpPr>
          <p:nvPr>
            <p:ph type="title"/>
          </p:nvPr>
        </p:nvSpPr>
        <p:spPr>
          <a:xfrm>
            <a:off x="1451580" y="804519"/>
            <a:ext cx="4325112" cy="1049235"/>
          </a:xfrm>
        </p:spPr>
        <p:txBody>
          <a:bodyPr vert="horz" lIns="91440" tIns="45720" rIns="91440" bIns="45720" rtlCol="0">
            <a:normAutofit/>
          </a:bodyPr>
          <a:lstStyle/>
          <a:p>
            <a:r>
              <a:rPr lang="en-US" sz="2800" dirty="0"/>
              <a:t>Sign up 3 page:</a:t>
            </a:r>
            <a:br>
              <a:rPr lang="en-US" sz="2800" dirty="0"/>
            </a:br>
            <a:endParaRPr lang="en-US" sz="2800" dirty="0"/>
          </a:p>
        </p:txBody>
      </p:sp>
      <p:cxnSp>
        <p:nvCxnSpPr>
          <p:cNvPr id="94" name="Straight Connector 93">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6" name="Rectangle 95">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8" name="Content Placeholder 57">
            <a:extLst>
              <a:ext uri="{FF2B5EF4-FFF2-40B4-BE49-F238E27FC236}">
                <a16:creationId xmlns:a16="http://schemas.microsoft.com/office/drawing/2014/main" id="{1049F593-4A30-7167-042A-90DCF2D91EDD}"/>
              </a:ext>
            </a:extLst>
          </p:cNvPr>
          <p:cNvSpPr>
            <a:spLocks noGrp="1"/>
          </p:cNvSpPr>
          <p:nvPr>
            <p:ph idx="1"/>
          </p:nvPr>
        </p:nvSpPr>
        <p:spPr>
          <a:xfrm>
            <a:off x="1451579" y="2015732"/>
            <a:ext cx="4325113" cy="4074172"/>
          </a:xfrm>
        </p:spPr>
        <p:txBody>
          <a:bodyPr>
            <a:normAutofit/>
          </a:bodyPr>
          <a:lstStyle/>
          <a:p>
            <a:r>
              <a:rPr lang="en-US" dirty="0"/>
              <a:t>Here user has to filled their account type and services required then after that user get their card number </a:t>
            </a:r>
            <a:r>
              <a:rPr lang="en-US" dirty="0" err="1"/>
              <a:t>number</a:t>
            </a:r>
            <a:r>
              <a:rPr lang="en-US" dirty="0"/>
              <a:t> and PIN</a:t>
            </a:r>
          </a:p>
        </p:txBody>
      </p:sp>
      <p:pic>
        <p:nvPicPr>
          <p:cNvPr id="5" name="Content Placeholder 4" descr="A screenshot of a computer&#10;&#10;Description automatically generated">
            <a:extLst>
              <a:ext uri="{FF2B5EF4-FFF2-40B4-BE49-F238E27FC236}">
                <a16:creationId xmlns:a16="http://schemas.microsoft.com/office/drawing/2014/main" id="{C31EAF34-51F4-C3BF-8BD2-DE4EF63A5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7733" y="1377897"/>
            <a:ext cx="4637119" cy="4138628"/>
          </a:xfrm>
          <a:prstGeom prst="rect">
            <a:avLst/>
          </a:prstGeom>
        </p:spPr>
      </p:pic>
    </p:spTree>
    <p:extLst>
      <p:ext uri="{BB962C8B-B14F-4D97-AF65-F5344CB8AC3E}">
        <p14:creationId xmlns:p14="http://schemas.microsoft.com/office/powerpoint/2010/main" val="986317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676BC0-F9CF-52C5-F560-375B03AF9A7F}"/>
              </a:ext>
            </a:extLst>
          </p:cNvPr>
          <p:cNvSpPr>
            <a:spLocks noGrp="1"/>
          </p:cNvSpPr>
          <p:nvPr>
            <p:ph type="title"/>
          </p:nvPr>
        </p:nvSpPr>
        <p:spPr>
          <a:xfrm>
            <a:off x="1451580" y="804519"/>
            <a:ext cx="4325112" cy="1049235"/>
          </a:xfrm>
        </p:spPr>
        <p:txBody>
          <a:bodyPr vert="horz" lIns="91440" tIns="45720" rIns="91440" bIns="45720" rtlCol="0">
            <a:normAutofit/>
          </a:bodyPr>
          <a:lstStyle/>
          <a:p>
            <a:r>
              <a:rPr lang="en-US" sz="2800" dirty="0"/>
              <a:t>Transaction page:</a:t>
            </a:r>
            <a:br>
              <a:rPr lang="en-US" sz="2800" dirty="0"/>
            </a:br>
            <a:endParaRPr lang="en-US" sz="2800" dirty="0"/>
          </a:p>
        </p:txBody>
      </p:sp>
      <p:cxnSp>
        <p:nvCxnSpPr>
          <p:cNvPr id="103" name="Straight Connector 102">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5" name="Rectangle 104">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8" name="Content Placeholder 57">
            <a:extLst>
              <a:ext uri="{FF2B5EF4-FFF2-40B4-BE49-F238E27FC236}">
                <a16:creationId xmlns:a16="http://schemas.microsoft.com/office/drawing/2014/main" id="{1049F593-4A30-7167-042A-90DCF2D91EDD}"/>
              </a:ext>
            </a:extLst>
          </p:cNvPr>
          <p:cNvSpPr>
            <a:spLocks noGrp="1"/>
          </p:cNvSpPr>
          <p:nvPr>
            <p:ph idx="1"/>
          </p:nvPr>
        </p:nvSpPr>
        <p:spPr>
          <a:xfrm>
            <a:off x="1451579" y="2015732"/>
            <a:ext cx="4325113" cy="4074172"/>
          </a:xfrm>
        </p:spPr>
        <p:txBody>
          <a:bodyPr>
            <a:normAutofit/>
          </a:bodyPr>
          <a:lstStyle/>
          <a:p>
            <a:r>
              <a:rPr lang="en-US" dirty="0"/>
              <a:t>After entering their PIN and card Number user can do their transaction</a:t>
            </a:r>
          </a:p>
        </p:txBody>
      </p:sp>
      <p:pic>
        <p:nvPicPr>
          <p:cNvPr id="4" name="Picture 3" descr="A screen shot of a machine&#10;&#10;Description automatically generated">
            <a:extLst>
              <a:ext uri="{FF2B5EF4-FFF2-40B4-BE49-F238E27FC236}">
                <a16:creationId xmlns:a16="http://schemas.microsoft.com/office/drawing/2014/main" id="{2C5D0CCF-2A8D-E8E5-6983-039D257FF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485" y="1032389"/>
            <a:ext cx="5300744" cy="4739146"/>
          </a:xfrm>
          <a:prstGeom prst="rect">
            <a:avLst/>
          </a:prstGeom>
        </p:spPr>
      </p:pic>
    </p:spTree>
    <p:extLst>
      <p:ext uri="{BB962C8B-B14F-4D97-AF65-F5344CB8AC3E}">
        <p14:creationId xmlns:p14="http://schemas.microsoft.com/office/powerpoint/2010/main" val="3575954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3A0-236B-9E1D-FD29-E80C7066A3E3}"/>
              </a:ext>
            </a:extLst>
          </p:cNvPr>
          <p:cNvSpPr>
            <a:spLocks noGrp="1"/>
          </p:cNvSpPr>
          <p:nvPr>
            <p:ph type="title"/>
          </p:nvPr>
        </p:nvSpPr>
        <p:spPr>
          <a:xfrm>
            <a:off x="1451579" y="804519"/>
            <a:ext cx="9603275" cy="1049235"/>
          </a:xfrm>
        </p:spPr>
        <p:txBody>
          <a:bodyPr>
            <a:normAutofit/>
          </a:bodyPr>
          <a:lstStyle/>
          <a:p>
            <a:r>
              <a:rPr lang="en-US"/>
              <a:t>                                                 Benefits</a:t>
            </a:r>
            <a:endParaRPr lang="en-IN"/>
          </a:p>
        </p:txBody>
      </p:sp>
      <p:sp>
        <p:nvSpPr>
          <p:cNvPr id="8" name="Content Placeholder 2">
            <a:extLst>
              <a:ext uri="{FF2B5EF4-FFF2-40B4-BE49-F238E27FC236}">
                <a16:creationId xmlns:a16="http://schemas.microsoft.com/office/drawing/2014/main" id="{814935F9-0E60-70EB-9260-284D83BC4DCE}"/>
              </a:ext>
            </a:extLst>
          </p:cNvPr>
          <p:cNvSpPr>
            <a:spLocks noGrp="1"/>
          </p:cNvSpPr>
          <p:nvPr>
            <p:ph idx="1"/>
          </p:nvPr>
        </p:nvSpPr>
        <p:spPr>
          <a:xfrm>
            <a:off x="1451579" y="2015734"/>
            <a:ext cx="5622284" cy="3450613"/>
          </a:xfrm>
        </p:spPr>
        <p:txBody>
          <a:bodyPr>
            <a:normAutofit/>
          </a:bodyPr>
          <a:lstStyle/>
          <a:p>
            <a:r>
              <a:rPr lang="en-US"/>
              <a:t> You don't have to wait in line. </a:t>
            </a:r>
          </a:p>
          <a:p>
            <a:r>
              <a:rPr lang="en-US"/>
              <a:t>You don't have to plan your day around the bank's hours.</a:t>
            </a:r>
          </a:p>
          <a:p>
            <a:r>
              <a:rPr lang="en-US"/>
              <a:t>  You can look at your balance whenever you want, not just when you get a statement.</a:t>
            </a:r>
            <a:endParaRPr lang="en-IN"/>
          </a:p>
        </p:txBody>
      </p:sp>
      <p:pic>
        <p:nvPicPr>
          <p:cNvPr id="7" name="Graphic 6" descr="Bank">
            <a:extLst>
              <a:ext uri="{FF2B5EF4-FFF2-40B4-BE49-F238E27FC236}">
                <a16:creationId xmlns:a16="http://schemas.microsoft.com/office/drawing/2014/main" id="{9066ED5A-8530-6213-A751-2F8903BEE4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9190" y="2015734"/>
            <a:ext cx="3450613" cy="3450613"/>
          </a:xfrm>
          <a:prstGeom prst="rect">
            <a:avLst/>
          </a:prstGeom>
        </p:spPr>
      </p:pic>
    </p:spTree>
    <p:extLst>
      <p:ext uri="{BB962C8B-B14F-4D97-AF65-F5344CB8AC3E}">
        <p14:creationId xmlns:p14="http://schemas.microsoft.com/office/powerpoint/2010/main" val="3615417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3A0-236B-9E1D-FD29-E80C7066A3E3}"/>
              </a:ext>
            </a:extLst>
          </p:cNvPr>
          <p:cNvSpPr>
            <a:spLocks noGrp="1"/>
          </p:cNvSpPr>
          <p:nvPr>
            <p:ph type="title"/>
          </p:nvPr>
        </p:nvSpPr>
        <p:spPr>
          <a:xfrm>
            <a:off x="1451579" y="804519"/>
            <a:ext cx="9603275" cy="1049235"/>
          </a:xfrm>
        </p:spPr>
        <p:txBody>
          <a:bodyPr>
            <a:normAutofit/>
          </a:bodyPr>
          <a:lstStyle/>
          <a:p>
            <a:r>
              <a:rPr lang="en-US" dirty="0"/>
              <a:t>Future look                                                 </a:t>
            </a:r>
            <a:endParaRPr lang="en-IN" dirty="0"/>
          </a:p>
        </p:txBody>
      </p:sp>
      <p:sp>
        <p:nvSpPr>
          <p:cNvPr id="3" name="Content Placeholder 2">
            <a:extLst>
              <a:ext uri="{FF2B5EF4-FFF2-40B4-BE49-F238E27FC236}">
                <a16:creationId xmlns:a16="http://schemas.microsoft.com/office/drawing/2014/main" id="{814935F9-0E60-70EB-9260-284D83BC4DCE}"/>
              </a:ext>
            </a:extLst>
          </p:cNvPr>
          <p:cNvSpPr>
            <a:spLocks noGrp="1"/>
          </p:cNvSpPr>
          <p:nvPr>
            <p:ph idx="1"/>
          </p:nvPr>
        </p:nvSpPr>
        <p:spPr>
          <a:xfrm>
            <a:off x="1451579" y="2015734"/>
            <a:ext cx="5622284" cy="3450613"/>
          </a:xfrm>
        </p:spPr>
        <p:txBody>
          <a:bodyPr>
            <a:normAutofit/>
          </a:bodyPr>
          <a:lstStyle/>
          <a:p>
            <a:pPr>
              <a:lnSpc>
                <a:spcPct val="110000"/>
              </a:lnSpc>
            </a:pPr>
            <a:r>
              <a:rPr lang="en-US" sz="1700" dirty="0"/>
              <a:t>More branches of the bank, maybe it will be international, that means more ATM machines outside. </a:t>
            </a:r>
          </a:p>
          <a:p>
            <a:pPr>
              <a:lnSpc>
                <a:spcPct val="110000"/>
              </a:lnSpc>
            </a:pPr>
            <a:r>
              <a:rPr lang="en-US" sz="1700" dirty="0"/>
              <a:t>Customer issues development based on their needs, so the help desk will be aware of their needs and easy to use. </a:t>
            </a:r>
          </a:p>
          <a:p>
            <a:pPr>
              <a:lnSpc>
                <a:spcPct val="110000"/>
              </a:lnSpc>
            </a:pPr>
            <a:r>
              <a:rPr lang="en-US" sz="1700" dirty="0"/>
              <a:t> Developing a mobile App for banking system that help users to do the obtained his operations without go to the bank only he needs to sign in using his A/C NO. And password and then use your own PIN. Finally the system will update automatically.</a:t>
            </a:r>
            <a:endParaRPr lang="en-IN" sz="1700" dirty="0"/>
          </a:p>
        </p:txBody>
      </p:sp>
      <p:pic>
        <p:nvPicPr>
          <p:cNvPr id="7" name="Graphic 6" descr="Laptop Secure">
            <a:extLst>
              <a:ext uri="{FF2B5EF4-FFF2-40B4-BE49-F238E27FC236}">
                <a16:creationId xmlns:a16="http://schemas.microsoft.com/office/drawing/2014/main" id="{76D503A3-C3D3-38F1-5FEE-29DBF878C5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9190" y="2015734"/>
            <a:ext cx="3450613" cy="3450613"/>
          </a:xfrm>
          <a:prstGeom prst="rect">
            <a:avLst/>
          </a:prstGeom>
        </p:spPr>
      </p:pic>
    </p:spTree>
    <p:extLst>
      <p:ext uri="{BB962C8B-B14F-4D97-AF65-F5344CB8AC3E}">
        <p14:creationId xmlns:p14="http://schemas.microsoft.com/office/powerpoint/2010/main" val="113337523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72</TotalTime>
  <Words>583</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BANK MANAGEMENT SYSTEM</vt:lpstr>
      <vt:lpstr>                                                 INTRODUCTION</vt:lpstr>
      <vt:lpstr>Components: </vt:lpstr>
      <vt:lpstr>Practical working: </vt:lpstr>
      <vt:lpstr>SIGN UP PAGE 1 and 2 page:</vt:lpstr>
      <vt:lpstr>Sign up 3 page: </vt:lpstr>
      <vt:lpstr>Transaction page: </vt:lpstr>
      <vt:lpstr>                                                 Benefits</vt:lpstr>
      <vt:lpstr>Future look                                                 </vt:lpstr>
      <vt:lpstr>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SINGH PANWAR</dc:creator>
  <cp:lastModifiedBy>Anshu Pandey</cp:lastModifiedBy>
  <cp:revision>2</cp:revision>
  <dcterms:created xsi:type="dcterms:W3CDTF">2024-07-19T14:31:54Z</dcterms:created>
  <dcterms:modified xsi:type="dcterms:W3CDTF">2024-07-19T18:21:59Z</dcterms:modified>
</cp:coreProperties>
</file>