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u Pandey" userId="e8c00c5abdba9435" providerId="LiveId" clId="{A09C5710-8FB0-489F-A396-9A6E36096929}"/>
    <pc:docChg chg="modSld">
      <pc:chgData name="Anshu Pandey" userId="e8c00c5abdba9435" providerId="LiveId" clId="{A09C5710-8FB0-489F-A396-9A6E36096929}" dt="2025-04-17T10:42:41.582" v="3" actId="1076"/>
      <pc:docMkLst>
        <pc:docMk/>
      </pc:docMkLst>
      <pc:sldChg chg="modSp mod">
        <pc:chgData name="Anshu Pandey" userId="e8c00c5abdba9435" providerId="LiveId" clId="{A09C5710-8FB0-489F-A396-9A6E36096929}" dt="2025-04-17T10:42:41.582" v="3" actId="1076"/>
        <pc:sldMkLst>
          <pc:docMk/>
          <pc:sldMk cId="4043737824" sldId="257"/>
        </pc:sldMkLst>
        <pc:spChg chg="mod">
          <ac:chgData name="Anshu Pandey" userId="e8c00c5abdba9435" providerId="LiveId" clId="{A09C5710-8FB0-489F-A396-9A6E36096929}" dt="2025-04-17T10:42:38.140" v="2" actId="14100"/>
          <ac:spMkLst>
            <pc:docMk/>
            <pc:sldMk cId="4043737824" sldId="257"/>
            <ac:spMk id="2" creationId="{78FD68DA-43BA-4508-8DE2-BA9BB7B2FA5B}"/>
          </ac:spMkLst>
        </pc:spChg>
        <pc:spChg chg="mod">
          <ac:chgData name="Anshu Pandey" userId="e8c00c5abdba9435" providerId="LiveId" clId="{A09C5710-8FB0-489F-A396-9A6E36096929}" dt="2025-04-17T10:42:41.582" v="3" actId="1076"/>
          <ac:spMkLst>
            <pc:docMk/>
            <pc:sldMk cId="4043737824" sldId="257"/>
            <ac:spMk id="3" creationId="{A8E9CFF2-3777-4FF4-A759-8491175B0B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677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60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69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05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30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207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89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743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687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347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4/17/2025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393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4/17/2025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59624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2789903"/>
          </a:xfrm>
        </p:spPr>
        <p:txBody>
          <a:bodyPr>
            <a:normAutofit/>
          </a:bodyPr>
          <a:lstStyle/>
          <a:p>
            <a:r>
              <a:rPr lang="en-IN" sz="6000" dirty="0"/>
              <a:t>Introduction</a:t>
            </a:r>
            <a:endParaRPr lang="en-US" sz="6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05778" y="4038257"/>
            <a:ext cx="6269347" cy="1021498"/>
          </a:xfrm>
        </p:spPr>
        <p:txBody>
          <a:bodyPr>
            <a:noAutofit/>
          </a:bodyPr>
          <a:lstStyle/>
          <a:p>
            <a:r>
              <a:rPr lang="en-US" sz="1600" dirty="0"/>
              <a:t>A single-pass compiler is a streamlined compiler design that reads the source code once and directly generates LLVM Intermediate Representation (IR) during parsing. It aims to reduce overhead and improve compilation speed by combining multiple traditional compiler phases into a single traversal.</a:t>
            </a:r>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B1F59-15E1-A2AA-EBD0-98AB1701FD8C}"/>
              </a:ext>
            </a:extLst>
          </p:cNvPr>
          <p:cNvSpPr>
            <a:spLocks noGrp="1"/>
          </p:cNvSpPr>
          <p:nvPr>
            <p:ph type="title"/>
          </p:nvPr>
        </p:nvSpPr>
        <p:spPr/>
        <p:txBody>
          <a:bodyPr/>
          <a:lstStyle/>
          <a:p>
            <a:r>
              <a:rPr lang="en-IN" dirty="0"/>
              <a:t>Objective</a:t>
            </a:r>
          </a:p>
        </p:txBody>
      </p:sp>
      <p:sp>
        <p:nvSpPr>
          <p:cNvPr id="4" name="Rectangle 1">
            <a:extLst>
              <a:ext uri="{FF2B5EF4-FFF2-40B4-BE49-F238E27FC236}">
                <a16:creationId xmlns:a16="http://schemas.microsoft.com/office/drawing/2014/main" id="{C9E5F190-0976-0B0A-AE59-DB8C1D75C70A}"/>
              </a:ext>
            </a:extLst>
          </p:cNvPr>
          <p:cNvSpPr>
            <a:spLocks noGrp="1" noChangeArrowheads="1"/>
          </p:cNvSpPr>
          <p:nvPr>
            <p:ph idx="1"/>
          </p:nvPr>
        </p:nvSpPr>
        <p:spPr bwMode="auto">
          <a:xfrm>
            <a:off x="1451578" y="3323733"/>
            <a:ext cx="814962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implement a lightweight and efficient compiler.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Process source code in one pass without building full intermediate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Generate LLVM IR on-the-fly during parsing.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Demonstrate the feasibility and performance of a one-pass design.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333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17B8-4089-9D09-D8AE-45F51DE36D5E}"/>
              </a:ext>
            </a:extLst>
          </p:cNvPr>
          <p:cNvSpPr>
            <a:spLocks noGrp="1"/>
          </p:cNvSpPr>
          <p:nvPr>
            <p:ph type="title"/>
          </p:nvPr>
        </p:nvSpPr>
        <p:spPr/>
        <p:txBody>
          <a:bodyPr/>
          <a:lstStyle/>
          <a:p>
            <a:r>
              <a:rPr lang="en-IN" dirty="0"/>
              <a:t>Phases Overview</a:t>
            </a:r>
          </a:p>
        </p:txBody>
      </p:sp>
      <p:sp>
        <p:nvSpPr>
          <p:cNvPr id="4" name="Rectangle 1">
            <a:extLst>
              <a:ext uri="{FF2B5EF4-FFF2-40B4-BE49-F238E27FC236}">
                <a16:creationId xmlns:a16="http://schemas.microsoft.com/office/drawing/2014/main" id="{20AD21A2-C1B5-72A0-6376-E1886F4F9E6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Design Language</a:t>
            </a:r>
            <a:r>
              <a:rPr kumimoji="0" lang="en-US" altLang="en-US" sz="1800" b="0" i="0" u="none" strike="noStrike" cap="none" normalizeH="0" baseline="0">
                <a:ln>
                  <a:noFill/>
                </a:ln>
                <a:solidFill>
                  <a:schemeClr val="tx1"/>
                </a:solidFill>
                <a:effectLst/>
                <a:latin typeface="Arial" panose="020B0604020202020204" pitchFamily="34" charset="0"/>
              </a:rPr>
              <a:t> – Define syntax, grammar, and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Lexical Analysis</a:t>
            </a:r>
            <a:r>
              <a:rPr kumimoji="0" lang="en-US" altLang="en-US" sz="1800" b="0" i="0" u="none" strike="noStrike" cap="none" normalizeH="0" baseline="0">
                <a:ln>
                  <a:noFill/>
                </a:ln>
                <a:solidFill>
                  <a:schemeClr val="tx1"/>
                </a:solidFill>
                <a:effectLst/>
                <a:latin typeface="Arial" panose="020B0604020202020204" pitchFamily="34" charset="0"/>
              </a:rPr>
              <a:t> – Tokenize input source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Parsing + Immediate Analysis</a:t>
            </a:r>
            <a:r>
              <a:rPr kumimoji="0" lang="en-US" altLang="en-US" sz="1800" b="0" i="0" u="none" strike="noStrike" cap="none" normalizeH="0" baseline="0">
                <a:ln>
                  <a:noFill/>
                </a:ln>
                <a:solidFill>
                  <a:schemeClr val="tx1"/>
                </a:solidFill>
                <a:effectLst/>
                <a:latin typeface="Arial" panose="020B0604020202020204" pitchFamily="34" charset="0"/>
              </a:rPr>
              <a:t> – Validate syntax and semantics.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Transpile</a:t>
            </a:r>
            <a:r>
              <a:rPr kumimoji="0" lang="en-US" altLang="en-US" sz="1800" b="0" i="0" u="none" strike="noStrike" cap="none" normalizeH="0" baseline="0">
                <a:ln>
                  <a:noFill/>
                </a:ln>
                <a:solidFill>
                  <a:schemeClr val="tx1"/>
                </a:solidFill>
                <a:effectLst/>
                <a:latin typeface="Arial" panose="020B0604020202020204" pitchFamily="34" charset="0"/>
              </a:rPr>
              <a:t> – Generate LLVM IR code during parsing.</a:t>
            </a:r>
          </a:p>
        </p:txBody>
      </p:sp>
    </p:spTree>
    <p:extLst>
      <p:ext uri="{BB962C8B-B14F-4D97-AF65-F5344CB8AC3E}">
        <p14:creationId xmlns:p14="http://schemas.microsoft.com/office/powerpoint/2010/main" val="1856779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BA4D-71C7-DFDC-9D87-8DC6991D6B9A}"/>
              </a:ext>
            </a:extLst>
          </p:cNvPr>
          <p:cNvSpPr>
            <a:spLocks noGrp="1"/>
          </p:cNvSpPr>
          <p:nvPr>
            <p:ph type="title"/>
          </p:nvPr>
        </p:nvSpPr>
        <p:spPr/>
        <p:txBody>
          <a:bodyPr/>
          <a:lstStyle/>
          <a:p>
            <a:r>
              <a:rPr lang="en-IN" dirty="0"/>
              <a:t>Phase 1 – Design Language</a:t>
            </a:r>
          </a:p>
        </p:txBody>
      </p:sp>
      <p:sp>
        <p:nvSpPr>
          <p:cNvPr id="4" name="Rectangle 1">
            <a:extLst>
              <a:ext uri="{FF2B5EF4-FFF2-40B4-BE49-F238E27FC236}">
                <a16:creationId xmlns:a16="http://schemas.microsoft.com/office/drawing/2014/main" id="{BEB37D98-3F7C-3AC9-AD05-32D65921981B}"/>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Syntax &amp; Grammar:</a:t>
            </a:r>
            <a:r>
              <a:rPr kumimoji="0" lang="en-US" altLang="en-US" sz="1800" b="0" i="0" u="none" strike="noStrike" cap="none" normalizeH="0" baseline="0">
                <a:ln>
                  <a:noFill/>
                </a:ln>
                <a:solidFill>
                  <a:schemeClr val="tx1"/>
                </a:solidFill>
                <a:effectLst/>
                <a:latin typeface="Arial" panose="020B0604020202020204" pitchFamily="34" charset="0"/>
              </a:rPr>
              <a:t> Decide how the language looks and behaves.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BNF/EBNF Rules:</a:t>
            </a:r>
            <a:r>
              <a:rPr kumimoji="0" lang="en-US" altLang="en-US" sz="1800" b="0" i="0" u="none" strike="noStrike" cap="none" normalizeH="0" baseline="0">
                <a:ln>
                  <a:noFill/>
                </a:ln>
                <a:solidFill>
                  <a:schemeClr val="tx1"/>
                </a:solidFill>
                <a:effectLst/>
                <a:latin typeface="Arial" panose="020B0604020202020204" pitchFamily="34" charset="0"/>
              </a:rPr>
              <a:t> Use formal grammar to define valid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Tokens:</a:t>
            </a:r>
            <a:r>
              <a:rPr kumimoji="0" lang="en-US" altLang="en-US" sz="1800" b="0" i="0" u="none" strike="noStrike" cap="none" normalizeH="0" baseline="0">
                <a:ln>
                  <a:noFill/>
                </a:ln>
                <a:solidFill>
                  <a:schemeClr val="tx1"/>
                </a:solidFill>
                <a:effectLst/>
                <a:latin typeface="Arial" panose="020B0604020202020204" pitchFamily="34" charset="0"/>
              </a:rPr>
              <a:t> Define keywords, identifiers, literals, operators.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Operator Precedence:</a:t>
            </a:r>
            <a:r>
              <a:rPr kumimoji="0" lang="en-US" altLang="en-US" sz="1800" b="0" i="0" u="none" strike="noStrike" cap="none" normalizeH="0" baseline="0">
                <a:ln>
                  <a:noFill/>
                </a:ln>
                <a:solidFill>
                  <a:schemeClr val="tx1"/>
                </a:solidFill>
                <a:effectLst/>
                <a:latin typeface="Arial" panose="020B0604020202020204" pitchFamily="34" charset="0"/>
              </a:rPr>
              <a:t> Decide order of operations and associativity.</a:t>
            </a:r>
          </a:p>
        </p:txBody>
      </p:sp>
    </p:spTree>
    <p:extLst>
      <p:ext uri="{BB962C8B-B14F-4D97-AF65-F5344CB8AC3E}">
        <p14:creationId xmlns:p14="http://schemas.microsoft.com/office/powerpoint/2010/main" val="3085540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470A-01F1-D9E9-8F70-957EA53005B8}"/>
              </a:ext>
            </a:extLst>
          </p:cNvPr>
          <p:cNvSpPr>
            <a:spLocks noGrp="1"/>
          </p:cNvSpPr>
          <p:nvPr>
            <p:ph type="title"/>
          </p:nvPr>
        </p:nvSpPr>
        <p:spPr/>
        <p:txBody>
          <a:bodyPr/>
          <a:lstStyle/>
          <a:p>
            <a:r>
              <a:rPr lang="en-IN" dirty="0"/>
              <a:t>Phase 2 – Lexical Analysis</a:t>
            </a:r>
          </a:p>
        </p:txBody>
      </p:sp>
      <p:sp>
        <p:nvSpPr>
          <p:cNvPr id="4" name="Rectangle 1">
            <a:extLst>
              <a:ext uri="{FF2B5EF4-FFF2-40B4-BE49-F238E27FC236}">
                <a16:creationId xmlns:a16="http://schemas.microsoft.com/office/drawing/2014/main" id="{F4CE7D18-577E-6A17-BFF3-45F50E50474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Converts raw source code into a stream of tokens.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Removes whitespaces and 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Identifies token types: keywords, operators, identifiers,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Errors like invalid characters are caught here.</a:t>
            </a:r>
          </a:p>
        </p:txBody>
      </p:sp>
    </p:spTree>
    <p:extLst>
      <p:ext uri="{BB962C8B-B14F-4D97-AF65-F5344CB8AC3E}">
        <p14:creationId xmlns:p14="http://schemas.microsoft.com/office/powerpoint/2010/main" val="199200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C253-5926-FE06-FE1F-67E50EF41E6F}"/>
              </a:ext>
            </a:extLst>
          </p:cNvPr>
          <p:cNvSpPr>
            <a:spLocks noGrp="1"/>
          </p:cNvSpPr>
          <p:nvPr>
            <p:ph type="title"/>
          </p:nvPr>
        </p:nvSpPr>
        <p:spPr/>
        <p:txBody>
          <a:bodyPr/>
          <a:lstStyle/>
          <a:p>
            <a:r>
              <a:rPr lang="en-IN" dirty="0"/>
              <a:t>Phase 3 – Parsing + Immediate Analysis</a:t>
            </a:r>
          </a:p>
        </p:txBody>
      </p:sp>
      <p:sp>
        <p:nvSpPr>
          <p:cNvPr id="5" name="Rectangle 2">
            <a:extLst>
              <a:ext uri="{FF2B5EF4-FFF2-40B4-BE49-F238E27FC236}">
                <a16:creationId xmlns:a16="http://schemas.microsoft.com/office/drawing/2014/main" id="{3114C52A-175D-9F69-3AA5-5705536EA33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Parse tokens into valid language constructs (expressions, statements).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Validate syntax and basic semantics during parsing.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Instead of building ASTs, directly analyze and 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Immediate generation of LLVM IR for recognized constructs.</a:t>
            </a:r>
          </a:p>
        </p:txBody>
      </p:sp>
    </p:spTree>
    <p:extLst>
      <p:ext uri="{BB962C8B-B14F-4D97-AF65-F5344CB8AC3E}">
        <p14:creationId xmlns:p14="http://schemas.microsoft.com/office/powerpoint/2010/main" val="319264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121D-53C6-791F-91CA-463C0A95A5E3}"/>
              </a:ext>
            </a:extLst>
          </p:cNvPr>
          <p:cNvSpPr>
            <a:spLocks noGrp="1"/>
          </p:cNvSpPr>
          <p:nvPr>
            <p:ph type="title"/>
          </p:nvPr>
        </p:nvSpPr>
        <p:spPr/>
        <p:txBody>
          <a:bodyPr/>
          <a:lstStyle/>
          <a:p>
            <a:r>
              <a:rPr lang="en-IN" dirty="0"/>
              <a:t>Phase 4 – </a:t>
            </a:r>
            <a:r>
              <a:rPr lang="en-IN" dirty="0" err="1"/>
              <a:t>Transpile</a:t>
            </a:r>
            <a:endParaRPr lang="en-IN" dirty="0"/>
          </a:p>
        </p:txBody>
      </p:sp>
      <p:sp>
        <p:nvSpPr>
          <p:cNvPr id="4" name="Rectangle 1">
            <a:extLst>
              <a:ext uri="{FF2B5EF4-FFF2-40B4-BE49-F238E27FC236}">
                <a16:creationId xmlns:a16="http://schemas.microsoft.com/office/drawing/2014/main" id="{0594448F-463F-9DFD-1F2B-74DDFE11EF1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Emit LLVM IR instructions as parsing progresses.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No intermediate representations; codegen is inline.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Uses LLVM libraries or custom IR emitters.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Final output is ready-to-use IR for optimization or execution.</a:t>
            </a:r>
          </a:p>
        </p:txBody>
      </p:sp>
    </p:spTree>
    <p:extLst>
      <p:ext uri="{BB962C8B-B14F-4D97-AF65-F5344CB8AC3E}">
        <p14:creationId xmlns:p14="http://schemas.microsoft.com/office/powerpoint/2010/main" val="290035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AEDF-8468-684B-EF11-9D86EA7E15FA}"/>
              </a:ext>
            </a:extLst>
          </p:cNvPr>
          <p:cNvSpPr>
            <a:spLocks noGrp="1"/>
          </p:cNvSpPr>
          <p:nvPr>
            <p:ph type="title"/>
          </p:nvPr>
        </p:nvSpPr>
        <p:spPr/>
        <p:txBody>
          <a:bodyPr/>
          <a:lstStyle/>
          <a:p>
            <a:r>
              <a:rPr lang="en-IN" dirty="0"/>
              <a:t>Conclusion</a:t>
            </a:r>
          </a:p>
        </p:txBody>
      </p:sp>
      <p:sp>
        <p:nvSpPr>
          <p:cNvPr id="6" name="Rectangle 3">
            <a:extLst>
              <a:ext uri="{FF2B5EF4-FFF2-40B4-BE49-F238E27FC236}">
                <a16:creationId xmlns:a16="http://schemas.microsoft.com/office/drawing/2014/main" id="{DED67A50-3EA8-0D70-4BF6-515F003ABE15}"/>
              </a:ext>
            </a:extLst>
          </p:cNvPr>
          <p:cNvSpPr>
            <a:spLocks noGrp="1" noChangeArrowheads="1"/>
          </p:cNvSpPr>
          <p:nvPr>
            <p:ph idx="1"/>
          </p:nvPr>
        </p:nvSpPr>
        <p:spPr bwMode="auto">
          <a:xfrm>
            <a:off x="1097280" y="3111483"/>
            <a:ext cx="981871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single-pass compiler offers a fast and memory-efficient approach to code translation.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combining parsing and code generation, we minimize overhead and improve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Direct LLVM IR generation during parsing simplifies the compilation pipeline.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method is ideal for small to mid-sized languages or embedded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While it trades off flexibility (e.g., no deep optimization phases)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it demonstrates that efficient, real-time compilation is achievable.</a:t>
            </a:r>
          </a:p>
        </p:txBody>
      </p:sp>
    </p:spTree>
    <p:extLst>
      <p:ext uri="{BB962C8B-B14F-4D97-AF65-F5344CB8AC3E}">
        <p14:creationId xmlns:p14="http://schemas.microsoft.com/office/powerpoint/2010/main" val="4373566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9</TotalTime>
  <Words>377</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Introduction</vt:lpstr>
      <vt:lpstr>Objective</vt:lpstr>
      <vt:lpstr>Phases Overview</vt:lpstr>
      <vt:lpstr>Phase 1 – Design Language</vt:lpstr>
      <vt:lpstr>Phase 2 – Lexical Analysis</vt:lpstr>
      <vt:lpstr>Phase 3 – Parsing + Immediate Analysis</vt:lpstr>
      <vt:lpstr>Phase 4 – Transpile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Salil kumar</dc:creator>
  <cp:lastModifiedBy>Anshu Pandey</cp:lastModifiedBy>
  <cp:revision>2</cp:revision>
  <dcterms:created xsi:type="dcterms:W3CDTF">2025-04-15T18:04:42Z</dcterms:created>
  <dcterms:modified xsi:type="dcterms:W3CDTF">2025-04-17T10:42:41Z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