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0" r:id="rId3"/>
    <p:sldId id="315" r:id="rId4"/>
    <p:sldId id="316" r:id="rId5"/>
    <p:sldId id="342" r:id="rId6"/>
    <p:sldId id="343" r:id="rId7"/>
    <p:sldId id="344" r:id="rId8"/>
    <p:sldId id="31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fx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76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106" y="-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65" d="100"/>
          <a:sy n="65" d="100"/>
        </p:scale>
        <p:origin x="-2299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CD46D-A5F7-4F45-BE1B-E01C28EFC4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BE399-00E4-4E72-B3C0-32A306FA3C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4752977" y="2696039"/>
            <a:ext cx="2438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zh-CN" altLang="en-US" sz="4000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smtClean="0">
                <a:solidFill>
                  <a:srgbClr val="FFFFFF">
                    <a:lumMod val="50000"/>
                  </a:srgbClr>
                </a:solidFill>
                <a:ea typeface="宋体" panose="02010600030101010101" pitchFamily="2" charset="-122"/>
              </a:rPr>
              <a:t>THANK </a:t>
            </a:r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412716" y="5550257"/>
            <a:ext cx="3477336" cy="369332"/>
            <a:chOff x="1139058" y="5604513"/>
            <a:chExt cx="3477336" cy="369332"/>
          </a:xfrm>
        </p:grpSpPr>
        <p:grpSp>
          <p:nvGrpSpPr>
            <p:cNvPr id="3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1816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Mark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446106311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5"/>
            </p:custDataLst>
          </p:nvPr>
        </p:nvGrpSpPr>
        <p:grpSpPr>
          <a:xfrm>
            <a:off x="0" y="3928725"/>
            <a:ext cx="12192000" cy="271486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393262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10027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31423" y="849187"/>
            <a:ext cx="1077000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快速排序（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Quicksort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）是对冒泡排序的一种改进，也是采用分治法的一个典型的应用。</a:t>
            </a:r>
            <a:endParaRPr lang="en-US" altLang="zh-CN" sz="2000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首先任意选取一个数据（比如数组的第一个数）作为关键数据，我们称为基准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(Pivot)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然后将所有比它小的数都放到它前面，所有比它大的数都放到它后面，这个过程称为一趟快速排序，也称为分区（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）操作。</a:t>
            </a:r>
            <a:endParaRPr lang="en-US" altLang="zh-CN" sz="2000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一趟快速排序将要排序的数据分割成独立的两部分，其中一部分的所有数据都比另外一部分的所有数据都要小，然后再按此方法对这两部分数据分别进行快速排序，整个排序过程可以递归进行，以此达到整个数组变成有序序列。</a:t>
            </a:r>
            <a:endParaRPr lang="en-US" altLang="zh-CN" sz="2000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为了提升性能，有时我们在分割后独立的两部分的个数小于某个数（比如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）的情况下，会采用其他排序算法，比如插入排序。</a:t>
            </a:r>
            <a:endParaRPr lang="zh-CN" altLang="en-US" sz="2000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10027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快速排序原理图示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924050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2545711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3167372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410694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3789033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032355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5654016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6275677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9600" y="1323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原始数组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962775" y="1333500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选择数组的第一个数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35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为基准，切分数组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6638925" y="21431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7260586" y="21431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7882247" y="21431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9125569" y="2143125"/>
            <a:ext cx="485775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8503908" y="21431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86" name="圆角矩形 85"/>
          <p:cNvSpPr/>
          <p:nvPr/>
        </p:nvSpPr>
        <p:spPr>
          <a:xfrm>
            <a:off x="10242530" y="21431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87" name="圆角矩形 86"/>
          <p:cNvSpPr/>
          <p:nvPr/>
        </p:nvSpPr>
        <p:spPr>
          <a:xfrm>
            <a:off x="10864191" y="21431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88" name="圆角矩形 87"/>
          <p:cNvSpPr/>
          <p:nvPr/>
        </p:nvSpPr>
        <p:spPr>
          <a:xfrm>
            <a:off x="11485852" y="21431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cxnSp>
        <p:nvCxnSpPr>
          <p:cNvPr id="90" name="直接箭头连接符 89"/>
          <p:cNvCxnSpPr>
            <a:stCxn id="66" idx="2"/>
          </p:cNvCxnSpPr>
          <p:nvPr/>
        </p:nvCxnSpPr>
        <p:spPr>
          <a:xfrm rot="5400000">
            <a:off x="1151413" y="877413"/>
            <a:ext cx="752475" cy="2521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67" idx="2"/>
          </p:cNvCxnSpPr>
          <p:nvPr/>
        </p:nvCxnSpPr>
        <p:spPr>
          <a:xfrm rot="5400000">
            <a:off x="1647981" y="771370"/>
            <a:ext cx="771525" cy="275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4" idx="2"/>
          </p:cNvCxnSpPr>
          <p:nvPr/>
        </p:nvCxnSpPr>
        <p:spPr>
          <a:xfrm rot="5400000">
            <a:off x="2498240" y="359261"/>
            <a:ext cx="752478" cy="3558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7" idx="2"/>
          </p:cNvCxnSpPr>
          <p:nvPr/>
        </p:nvCxnSpPr>
        <p:spPr>
          <a:xfrm rot="5400000">
            <a:off x="3343740" y="-38565"/>
            <a:ext cx="752475" cy="4353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V="1">
            <a:off x="142875" y="2514600"/>
            <a:ext cx="176212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下箭头 105"/>
          <p:cNvSpPr/>
          <p:nvPr/>
        </p:nvSpPr>
        <p:spPr>
          <a:xfrm>
            <a:off x="2019300" y="1895475"/>
            <a:ext cx="247650" cy="628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/>
          <p:cNvCxnSpPr/>
          <p:nvPr/>
        </p:nvCxnSpPr>
        <p:spPr>
          <a:xfrm flipV="1">
            <a:off x="2524125" y="2514600"/>
            <a:ext cx="1762125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75" idx="2"/>
          </p:cNvCxnSpPr>
          <p:nvPr/>
        </p:nvCxnSpPr>
        <p:spPr>
          <a:xfrm rot="5400000">
            <a:off x="2977986" y="1470190"/>
            <a:ext cx="762000" cy="1345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76" idx="2"/>
          </p:cNvCxnSpPr>
          <p:nvPr/>
        </p:nvCxnSpPr>
        <p:spPr>
          <a:xfrm rot="5400000">
            <a:off x="3937784" y="1205716"/>
            <a:ext cx="781050" cy="1893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78" idx="2"/>
          </p:cNvCxnSpPr>
          <p:nvPr/>
        </p:nvCxnSpPr>
        <p:spPr>
          <a:xfrm rot="5400000">
            <a:off x="4835671" y="831705"/>
            <a:ext cx="752475" cy="2613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 flipV="1">
            <a:off x="5867400" y="3333750"/>
            <a:ext cx="5334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83" idx="2"/>
          </p:cNvCxnSpPr>
          <p:nvPr/>
        </p:nvCxnSpPr>
        <p:spPr>
          <a:xfrm rot="5400000">
            <a:off x="6786718" y="1985808"/>
            <a:ext cx="647700" cy="2029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下箭头 119"/>
          <p:cNvSpPr/>
          <p:nvPr/>
        </p:nvSpPr>
        <p:spPr>
          <a:xfrm>
            <a:off x="6696075" y="2762250"/>
            <a:ext cx="247650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/>
          <p:cNvCxnSpPr/>
          <p:nvPr/>
        </p:nvCxnSpPr>
        <p:spPr>
          <a:xfrm>
            <a:off x="7267575" y="3314700"/>
            <a:ext cx="1257300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stCxn id="82" idx="2"/>
          </p:cNvCxnSpPr>
          <p:nvPr/>
        </p:nvCxnSpPr>
        <p:spPr>
          <a:xfrm rot="16200000" flipH="1">
            <a:off x="7199787" y="2980211"/>
            <a:ext cx="638175" cy="30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85" idx="2"/>
          </p:cNvCxnSpPr>
          <p:nvPr/>
        </p:nvCxnSpPr>
        <p:spPr>
          <a:xfrm rot="5400000">
            <a:off x="8188161" y="2756064"/>
            <a:ext cx="638175" cy="479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9696450" y="33147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rot="5400000">
            <a:off x="10111253" y="2309348"/>
            <a:ext cx="638175" cy="1372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88" idx="2"/>
          </p:cNvCxnSpPr>
          <p:nvPr/>
        </p:nvCxnSpPr>
        <p:spPr>
          <a:xfrm rot="5400000">
            <a:off x="10560196" y="2127105"/>
            <a:ext cx="619125" cy="1717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下箭头 133"/>
          <p:cNvSpPr/>
          <p:nvPr/>
        </p:nvSpPr>
        <p:spPr>
          <a:xfrm>
            <a:off x="10391775" y="2762250"/>
            <a:ext cx="18097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圆角矩形 134"/>
          <p:cNvSpPr/>
          <p:nvPr/>
        </p:nvSpPr>
        <p:spPr>
          <a:xfrm>
            <a:off x="476250" y="39909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36" name="圆角矩形 135"/>
          <p:cNvSpPr/>
          <p:nvPr/>
        </p:nvSpPr>
        <p:spPr>
          <a:xfrm>
            <a:off x="1097911" y="3990975"/>
            <a:ext cx="485775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37" name="圆角矩形 136"/>
          <p:cNvSpPr/>
          <p:nvPr/>
        </p:nvSpPr>
        <p:spPr>
          <a:xfrm>
            <a:off x="2176772" y="39909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38" name="圆角矩形 137"/>
          <p:cNvSpPr/>
          <p:nvPr/>
        </p:nvSpPr>
        <p:spPr>
          <a:xfrm>
            <a:off x="3420094" y="3990975"/>
            <a:ext cx="485775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39" name="圆角矩形 138"/>
          <p:cNvSpPr/>
          <p:nvPr/>
        </p:nvSpPr>
        <p:spPr>
          <a:xfrm>
            <a:off x="2798433" y="39909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4041755" y="39909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41" name="圆角矩形 140"/>
          <p:cNvSpPr/>
          <p:nvPr/>
        </p:nvSpPr>
        <p:spPr>
          <a:xfrm>
            <a:off x="4663416" y="39909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42" name="圆角矩形 141"/>
          <p:cNvSpPr/>
          <p:nvPr/>
        </p:nvSpPr>
        <p:spPr>
          <a:xfrm>
            <a:off x="5285077" y="3990975"/>
            <a:ext cx="485775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cxnSp>
        <p:nvCxnSpPr>
          <p:cNvPr id="146" name="直接连接符 145"/>
          <p:cNvCxnSpPr/>
          <p:nvPr/>
        </p:nvCxnSpPr>
        <p:spPr>
          <a:xfrm>
            <a:off x="1685925" y="5000625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39" idx="2"/>
          </p:cNvCxnSpPr>
          <p:nvPr/>
        </p:nvCxnSpPr>
        <p:spPr>
          <a:xfrm rot="5400000">
            <a:off x="2196936" y="4146714"/>
            <a:ext cx="466725" cy="1222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下箭头 148"/>
          <p:cNvSpPr/>
          <p:nvPr/>
        </p:nvSpPr>
        <p:spPr>
          <a:xfrm>
            <a:off x="2333625" y="4572000"/>
            <a:ext cx="180975" cy="447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连接符 149"/>
          <p:cNvCxnSpPr/>
          <p:nvPr/>
        </p:nvCxnSpPr>
        <p:spPr>
          <a:xfrm>
            <a:off x="4695825" y="5029200"/>
            <a:ext cx="3524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1" idx="2"/>
          </p:cNvCxnSpPr>
          <p:nvPr/>
        </p:nvCxnSpPr>
        <p:spPr>
          <a:xfrm rot="5400000">
            <a:off x="4658190" y="4762035"/>
            <a:ext cx="485775" cy="10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下箭头 152"/>
          <p:cNvSpPr/>
          <p:nvPr/>
        </p:nvSpPr>
        <p:spPr>
          <a:xfrm>
            <a:off x="4210050" y="4552950"/>
            <a:ext cx="190500" cy="447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圆角矩形 153"/>
          <p:cNvSpPr/>
          <p:nvPr/>
        </p:nvSpPr>
        <p:spPr>
          <a:xfrm>
            <a:off x="6286500" y="49625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55" name="圆角矩形 154"/>
          <p:cNvSpPr/>
          <p:nvPr/>
        </p:nvSpPr>
        <p:spPr>
          <a:xfrm>
            <a:off x="6908161" y="4962525"/>
            <a:ext cx="485775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56" name="圆角矩形 155"/>
          <p:cNvSpPr/>
          <p:nvPr/>
        </p:nvSpPr>
        <p:spPr>
          <a:xfrm>
            <a:off x="7558397" y="49720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57" name="圆角矩形 156"/>
          <p:cNvSpPr/>
          <p:nvPr/>
        </p:nvSpPr>
        <p:spPr>
          <a:xfrm>
            <a:off x="8801719" y="4972050"/>
            <a:ext cx="485775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58" name="圆角矩形 157"/>
          <p:cNvSpPr/>
          <p:nvPr/>
        </p:nvSpPr>
        <p:spPr>
          <a:xfrm>
            <a:off x="8180058" y="4972050"/>
            <a:ext cx="485775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9423380" y="4972050"/>
            <a:ext cx="485775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60" name="圆角矩形 159"/>
          <p:cNvSpPr/>
          <p:nvPr/>
        </p:nvSpPr>
        <p:spPr>
          <a:xfrm>
            <a:off x="10045041" y="49720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61" name="圆角矩形 160"/>
          <p:cNvSpPr/>
          <p:nvPr/>
        </p:nvSpPr>
        <p:spPr>
          <a:xfrm>
            <a:off x="10666702" y="4972050"/>
            <a:ext cx="485775" cy="5334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62" name="右箭头 161"/>
          <p:cNvSpPr/>
          <p:nvPr/>
        </p:nvSpPr>
        <p:spPr>
          <a:xfrm>
            <a:off x="5372100" y="2352675"/>
            <a:ext cx="428625" cy="457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下箭头 162"/>
          <p:cNvSpPr/>
          <p:nvPr/>
        </p:nvSpPr>
        <p:spPr>
          <a:xfrm rot="3249738">
            <a:off x="5343524" y="3381375"/>
            <a:ext cx="476250" cy="371475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右箭头 163"/>
          <p:cNvSpPr/>
          <p:nvPr/>
        </p:nvSpPr>
        <p:spPr>
          <a:xfrm rot="2447961">
            <a:off x="5943599" y="4314824"/>
            <a:ext cx="342900" cy="46672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422378" y="5692259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在实际实现时，一般会在原数组上直接操作。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10027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快速排序（升序）实现图示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924050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2545711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3167372" y="1228725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4410694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3789033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5032355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5654016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6275677" y="12287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09600" y="13239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原始数组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848475" y="1162050"/>
            <a:ext cx="5293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随机选择数组的一个数，比如</a:t>
            </a:r>
            <a: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48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为基准，切分数组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同时引入一个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分区指示器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885825" y="25431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1507486" y="25431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73" name="圆角矩形 72"/>
          <p:cNvSpPr/>
          <p:nvPr/>
        </p:nvSpPr>
        <p:spPr>
          <a:xfrm>
            <a:off x="2129147" y="254317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3372469" y="25431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2750808" y="25431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3994130" y="25431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>
            <a:off x="4615791" y="25431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97" name="圆角矩形 96"/>
          <p:cNvSpPr/>
          <p:nvPr/>
        </p:nvSpPr>
        <p:spPr>
          <a:xfrm>
            <a:off x="5237452" y="2543175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98" name="下箭头 97"/>
          <p:cNvSpPr/>
          <p:nvPr/>
        </p:nvSpPr>
        <p:spPr>
          <a:xfrm>
            <a:off x="619125" y="2266949"/>
            <a:ext cx="152400" cy="2190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71450" y="19335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分区指示器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02" name="曲线连接符 101"/>
          <p:cNvCxnSpPr>
            <a:stCxn id="73" idx="0"/>
            <a:endCxn id="97" idx="0"/>
          </p:cNvCxnSpPr>
          <p:nvPr/>
        </p:nvCxnSpPr>
        <p:spPr>
          <a:xfrm rot="5400000" flipH="1" flipV="1">
            <a:off x="3926187" y="989023"/>
            <a:ext cx="1588" cy="3108305"/>
          </a:xfrm>
          <a:prstGeom prst="curvedConnector3">
            <a:avLst>
              <a:gd name="adj1" fmla="val 14395466"/>
            </a:avLst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90800" y="19335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交换基准数和数组尾元素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4" name="圆角矩形 103"/>
          <p:cNvSpPr/>
          <p:nvPr/>
        </p:nvSpPr>
        <p:spPr>
          <a:xfrm>
            <a:off x="6210300" y="5124450"/>
            <a:ext cx="485775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6831961" y="51244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7453622" y="51244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8696944" y="51244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12" name="圆角矩形 111"/>
          <p:cNvSpPr/>
          <p:nvPr/>
        </p:nvSpPr>
        <p:spPr>
          <a:xfrm>
            <a:off x="8075283" y="51244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14" name="圆角矩形 113"/>
          <p:cNvSpPr/>
          <p:nvPr/>
        </p:nvSpPr>
        <p:spPr>
          <a:xfrm>
            <a:off x="9318605" y="51244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16" name="圆角矩形 115"/>
          <p:cNvSpPr/>
          <p:nvPr/>
        </p:nvSpPr>
        <p:spPr>
          <a:xfrm>
            <a:off x="9940266" y="51244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10561927" y="5124450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19" name="下箭头 118"/>
          <p:cNvSpPr/>
          <p:nvPr/>
        </p:nvSpPr>
        <p:spPr>
          <a:xfrm>
            <a:off x="6391275" y="4829174"/>
            <a:ext cx="152400" cy="2190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6572250" y="470535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当前元素小于等于基准数，分割指示器右移一位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00750" y="592455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当前元素小于基准数且下标和分割指示器相等，无需交换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0" name="右箭头 129"/>
          <p:cNvSpPr/>
          <p:nvPr/>
        </p:nvSpPr>
        <p:spPr>
          <a:xfrm rot="16200000">
            <a:off x="6324600" y="5753100"/>
            <a:ext cx="2571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右箭头 182"/>
          <p:cNvSpPr/>
          <p:nvPr/>
        </p:nvSpPr>
        <p:spPr>
          <a:xfrm>
            <a:off x="5686425" y="5162550"/>
            <a:ext cx="285750" cy="40005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4705350" y="50673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开始遍</a:t>
            </a:r>
            <a:endParaRPr lang="en-US" altLang="zh-CN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历数组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66700" y="3200400"/>
            <a:ext cx="11687175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进行数组的遍历，将数组中的元素和基准数进行比较，为了满足所有比基准数小的数都放到基准数前面，所有比基准数大的数都放到基准数后面，我们需要遵循着这样的规则：</a:t>
            </a:r>
            <a:endParaRPr kumimoji="0" 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1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、当前元素大于等于基准数，我们不做任何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变化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2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、</a:t>
            </a: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当前元素小于等于基准数时，分割指示器右移一位 ，当前元素下标小于等于分割指示器时当前元素保持不动，当前元素下标大于分割指示器时，当前元素和分割指示器所指元素交换；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10027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快速排序（升序）实现图示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647700" y="303847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72" name="圆角矩形 171"/>
          <p:cNvSpPr/>
          <p:nvPr/>
        </p:nvSpPr>
        <p:spPr>
          <a:xfrm>
            <a:off x="1269361" y="303847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73" name="圆角矩形 172"/>
          <p:cNvSpPr/>
          <p:nvPr/>
        </p:nvSpPr>
        <p:spPr>
          <a:xfrm>
            <a:off x="1891022" y="3038475"/>
            <a:ext cx="485775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74" name="圆角矩形 173"/>
          <p:cNvSpPr/>
          <p:nvPr/>
        </p:nvSpPr>
        <p:spPr>
          <a:xfrm>
            <a:off x="3134344" y="30384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75" name="圆角矩形 174"/>
          <p:cNvSpPr/>
          <p:nvPr/>
        </p:nvSpPr>
        <p:spPr>
          <a:xfrm>
            <a:off x="2512683" y="30384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76" name="圆角矩形 175"/>
          <p:cNvSpPr/>
          <p:nvPr/>
        </p:nvSpPr>
        <p:spPr>
          <a:xfrm>
            <a:off x="3756005" y="30384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77" name="圆角矩形 176"/>
          <p:cNvSpPr/>
          <p:nvPr/>
        </p:nvSpPr>
        <p:spPr>
          <a:xfrm>
            <a:off x="4377666" y="30384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78" name="圆角矩形 177"/>
          <p:cNvSpPr/>
          <p:nvPr/>
        </p:nvSpPr>
        <p:spPr>
          <a:xfrm>
            <a:off x="4999327" y="3038475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79" name="下箭头 178"/>
          <p:cNvSpPr/>
          <p:nvPr/>
        </p:nvSpPr>
        <p:spPr>
          <a:xfrm>
            <a:off x="1447800" y="2762249"/>
            <a:ext cx="152400" cy="2190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638175" y="243840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当前元素小于等于基准数，分割指示器右移一位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42875" y="39243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当前元素小于基准数且下标大于分割指示器，需要交换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2" name="右箭头 181"/>
          <p:cNvSpPr/>
          <p:nvPr/>
        </p:nvSpPr>
        <p:spPr>
          <a:xfrm rot="16200000">
            <a:off x="2009775" y="3705225"/>
            <a:ext cx="2571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6772275" y="30099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69" name="圆角矩形 68"/>
          <p:cNvSpPr/>
          <p:nvPr/>
        </p:nvSpPr>
        <p:spPr>
          <a:xfrm>
            <a:off x="7393936" y="3009900"/>
            <a:ext cx="485775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70" name="圆角矩形 69"/>
          <p:cNvSpPr/>
          <p:nvPr/>
        </p:nvSpPr>
        <p:spPr>
          <a:xfrm>
            <a:off x="8015597" y="30099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81" name="圆角矩形 80"/>
          <p:cNvSpPr/>
          <p:nvPr/>
        </p:nvSpPr>
        <p:spPr>
          <a:xfrm>
            <a:off x="9258919" y="300990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82" name="圆角矩形 81"/>
          <p:cNvSpPr/>
          <p:nvPr/>
        </p:nvSpPr>
        <p:spPr>
          <a:xfrm>
            <a:off x="8637258" y="300990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83" name="圆角矩形 82"/>
          <p:cNvSpPr/>
          <p:nvPr/>
        </p:nvSpPr>
        <p:spPr>
          <a:xfrm>
            <a:off x="9880580" y="300990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10502241" y="300990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85" name="圆角矩形 84"/>
          <p:cNvSpPr/>
          <p:nvPr/>
        </p:nvSpPr>
        <p:spPr>
          <a:xfrm>
            <a:off x="11123902" y="3009900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86" name="下箭头 85"/>
          <p:cNvSpPr/>
          <p:nvPr/>
        </p:nvSpPr>
        <p:spPr>
          <a:xfrm>
            <a:off x="7572375" y="2733674"/>
            <a:ext cx="152400" cy="2190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 rot="16200000">
            <a:off x="8134350" y="3676650"/>
            <a:ext cx="2571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曲线连接符 93"/>
          <p:cNvCxnSpPr>
            <a:stCxn id="69" idx="2"/>
            <a:endCxn id="70" idx="2"/>
          </p:cNvCxnSpPr>
          <p:nvPr/>
        </p:nvCxnSpPr>
        <p:spPr>
          <a:xfrm rot="16200000" flipH="1">
            <a:off x="7947654" y="3232469"/>
            <a:ext cx="1588" cy="621661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304800" y="498157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00" name="圆角矩形 99"/>
          <p:cNvSpPr/>
          <p:nvPr/>
        </p:nvSpPr>
        <p:spPr>
          <a:xfrm>
            <a:off x="926461" y="498157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1548122" y="4981575"/>
            <a:ext cx="485775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2791444" y="49815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07" name="圆角矩形 106"/>
          <p:cNvSpPr/>
          <p:nvPr/>
        </p:nvSpPr>
        <p:spPr>
          <a:xfrm>
            <a:off x="2169783" y="498157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3413105" y="49815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11" name="圆角矩形 110"/>
          <p:cNvSpPr/>
          <p:nvPr/>
        </p:nvSpPr>
        <p:spPr>
          <a:xfrm>
            <a:off x="4034766" y="49815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4656427" y="4981575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15" name="下箭头 114"/>
          <p:cNvSpPr/>
          <p:nvPr/>
        </p:nvSpPr>
        <p:spPr>
          <a:xfrm>
            <a:off x="1695450" y="4724399"/>
            <a:ext cx="152400" cy="2190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85825" y="440055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当前元素小于等于基准数，分割指示器右移一位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00050" y="586740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当前元素小于基准数且下标大于分割指示器，需要交换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2" name="右箭头 121"/>
          <p:cNvSpPr/>
          <p:nvPr/>
        </p:nvSpPr>
        <p:spPr>
          <a:xfrm rot="16200000">
            <a:off x="2324100" y="5648325"/>
            <a:ext cx="2571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3" name="曲线连接符 122"/>
          <p:cNvCxnSpPr/>
          <p:nvPr/>
        </p:nvCxnSpPr>
        <p:spPr>
          <a:xfrm rot="16200000" flipH="1">
            <a:off x="2137404" y="5204144"/>
            <a:ext cx="1588" cy="621661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圆角矩形 123"/>
          <p:cNvSpPr/>
          <p:nvPr/>
        </p:nvSpPr>
        <p:spPr>
          <a:xfrm>
            <a:off x="6876931" y="5114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7498592" y="5114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8120253" y="5114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9363575" y="5114925"/>
            <a:ext cx="485775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>
            <a:off x="8741914" y="5114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9985236" y="51149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10606897" y="511492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34" name="圆角矩形 133"/>
          <p:cNvSpPr/>
          <p:nvPr/>
        </p:nvSpPr>
        <p:spPr>
          <a:xfrm>
            <a:off x="11228558" y="5114925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35" name="下箭头 134"/>
          <p:cNvSpPr/>
          <p:nvPr/>
        </p:nvSpPr>
        <p:spPr>
          <a:xfrm>
            <a:off x="8219956" y="4857749"/>
            <a:ext cx="152400" cy="2190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7410331" y="45339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当前元素大于基准数，分割指示器保持不变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8134231" y="59531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大于基准数，无需交换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8" name="右箭头 137"/>
          <p:cNvSpPr/>
          <p:nvPr/>
        </p:nvSpPr>
        <p:spPr>
          <a:xfrm rot="16200000">
            <a:off x="9458206" y="5724525"/>
            <a:ext cx="2571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右箭头 57"/>
          <p:cNvSpPr/>
          <p:nvPr/>
        </p:nvSpPr>
        <p:spPr>
          <a:xfrm>
            <a:off x="6010275" y="3248025"/>
            <a:ext cx="257175" cy="333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6315075" y="5181600"/>
            <a:ext cx="21907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5648325" y="120967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269986" y="1209675"/>
            <a:ext cx="485775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6891647" y="120967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8134969" y="12096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7513308" y="12096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8756630" y="12096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9378291" y="1209675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9999952" y="1209675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>
            <a:off x="5829300" y="933449"/>
            <a:ext cx="152400" cy="2190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067425" y="8382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当前元素大于基准数，分割指示器保持不变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819775" y="20574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大于基准数，无需交换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4" name="右箭头 73"/>
          <p:cNvSpPr/>
          <p:nvPr/>
        </p:nvSpPr>
        <p:spPr>
          <a:xfrm rot="16200000">
            <a:off x="6372225" y="1838325"/>
            <a:ext cx="2571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右箭头 74"/>
          <p:cNvSpPr/>
          <p:nvPr/>
        </p:nvSpPr>
        <p:spPr>
          <a:xfrm>
            <a:off x="4724400" y="1247775"/>
            <a:ext cx="704850" cy="40005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705225" y="1266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接上图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4302871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快速排序（升序）实现图示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180856" y="17335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25" name="圆角矩形 124"/>
          <p:cNvSpPr/>
          <p:nvPr/>
        </p:nvSpPr>
        <p:spPr>
          <a:xfrm>
            <a:off x="802517" y="17335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26" name="圆角矩形 125"/>
          <p:cNvSpPr/>
          <p:nvPr/>
        </p:nvSpPr>
        <p:spPr>
          <a:xfrm>
            <a:off x="1424178" y="17335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28" name="圆角矩形 127"/>
          <p:cNvSpPr/>
          <p:nvPr/>
        </p:nvSpPr>
        <p:spPr>
          <a:xfrm>
            <a:off x="2667500" y="17335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29" name="圆角矩形 128"/>
          <p:cNvSpPr/>
          <p:nvPr/>
        </p:nvSpPr>
        <p:spPr>
          <a:xfrm>
            <a:off x="2045839" y="1733550"/>
            <a:ext cx="485775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31" name="圆角矩形 130"/>
          <p:cNvSpPr/>
          <p:nvPr/>
        </p:nvSpPr>
        <p:spPr>
          <a:xfrm>
            <a:off x="3289161" y="17335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33" name="圆角矩形 132"/>
          <p:cNvSpPr/>
          <p:nvPr/>
        </p:nvSpPr>
        <p:spPr>
          <a:xfrm>
            <a:off x="3910822" y="1733550"/>
            <a:ext cx="48577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34" name="圆角矩形 133"/>
          <p:cNvSpPr/>
          <p:nvPr/>
        </p:nvSpPr>
        <p:spPr>
          <a:xfrm>
            <a:off x="4532483" y="1733550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35" name="下箭头 134"/>
          <p:cNvSpPr/>
          <p:nvPr/>
        </p:nvSpPr>
        <p:spPr>
          <a:xfrm>
            <a:off x="2200156" y="1457324"/>
            <a:ext cx="152400" cy="2190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361831" y="114300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当前元素小于等于基准数，分割指示器右移一位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81081" y="253365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当前元素小于基准数且下标</a:t>
            </a:r>
            <a:b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大于分割指示器，需要交换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8" name="右箭头 137"/>
          <p:cNvSpPr/>
          <p:nvPr/>
        </p:nvSpPr>
        <p:spPr>
          <a:xfrm rot="16200000">
            <a:off x="3409831" y="2333625"/>
            <a:ext cx="2571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5876806" y="19621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6498467" y="19621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7120128" y="19621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8363450" y="19621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7741789" y="19621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8985111" y="196215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89" name="圆角矩形 88"/>
          <p:cNvSpPr/>
          <p:nvPr/>
        </p:nvSpPr>
        <p:spPr>
          <a:xfrm>
            <a:off x="9606772" y="1962150"/>
            <a:ext cx="485775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91" name="圆角矩形 90"/>
          <p:cNvSpPr/>
          <p:nvPr/>
        </p:nvSpPr>
        <p:spPr>
          <a:xfrm>
            <a:off x="10228433" y="1962150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92" name="下箭头 91"/>
          <p:cNvSpPr/>
          <p:nvPr/>
        </p:nvSpPr>
        <p:spPr>
          <a:xfrm>
            <a:off x="7896106" y="1685924"/>
            <a:ext cx="152400" cy="2190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7086481" y="136207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当前元素大于等于基准数，分割指示器保持不变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600956" y="27717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大于基准数，无需交换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7" name="右箭头 96"/>
          <p:cNvSpPr/>
          <p:nvPr/>
        </p:nvSpPr>
        <p:spPr>
          <a:xfrm rot="16200000">
            <a:off x="9715381" y="2552700"/>
            <a:ext cx="2571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228481" y="40767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99" name="圆角矩形 98"/>
          <p:cNvSpPr/>
          <p:nvPr/>
        </p:nvSpPr>
        <p:spPr>
          <a:xfrm>
            <a:off x="850142" y="40767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02" name="圆角矩形 101"/>
          <p:cNvSpPr/>
          <p:nvPr/>
        </p:nvSpPr>
        <p:spPr>
          <a:xfrm>
            <a:off x="1471803" y="40767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2715125" y="40767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2093464" y="40767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3336786" y="40767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3958447" y="4076700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10" name="圆角矩形 109"/>
          <p:cNvSpPr/>
          <p:nvPr/>
        </p:nvSpPr>
        <p:spPr>
          <a:xfrm>
            <a:off x="4580108" y="4076700"/>
            <a:ext cx="485775" cy="533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12" name="下箭头 111"/>
          <p:cNvSpPr/>
          <p:nvPr/>
        </p:nvSpPr>
        <p:spPr>
          <a:xfrm>
            <a:off x="2857381" y="3800474"/>
            <a:ext cx="152400" cy="21907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685681" y="34671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当前元素等于基准数，分割指示器右移一位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57431" y="494347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当前元素等于基准数且下标</a:t>
            </a:r>
            <a:br>
              <a:rPr lang="en-US" altLang="zh-CN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大于分割指示器，需要交换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8" name="右箭头 117"/>
          <p:cNvSpPr/>
          <p:nvPr/>
        </p:nvSpPr>
        <p:spPr>
          <a:xfrm rot="16200000">
            <a:off x="4667131" y="4686300"/>
            <a:ext cx="257175" cy="180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曲线连接符 120"/>
          <p:cNvCxnSpPr>
            <a:stCxn id="103" idx="2"/>
            <a:endCxn id="110" idx="2"/>
          </p:cNvCxnSpPr>
          <p:nvPr/>
        </p:nvCxnSpPr>
        <p:spPr>
          <a:xfrm rot="16200000" flipH="1">
            <a:off x="3890504" y="3677608"/>
            <a:ext cx="1588" cy="1864983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圆角矩形 126"/>
          <p:cNvSpPr/>
          <p:nvPr/>
        </p:nvSpPr>
        <p:spPr>
          <a:xfrm>
            <a:off x="6648331" y="3590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35</a:t>
            </a:r>
            <a:endParaRPr lang="zh-CN" altLang="en-US"/>
          </a:p>
        </p:txBody>
      </p:sp>
      <p:sp>
        <p:nvSpPr>
          <p:cNvPr id="130" name="圆角矩形 129"/>
          <p:cNvSpPr/>
          <p:nvPr/>
        </p:nvSpPr>
        <p:spPr>
          <a:xfrm>
            <a:off x="7269992" y="3590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11</a:t>
            </a:r>
            <a:endParaRPr lang="zh-CN" altLang="en-US"/>
          </a:p>
        </p:txBody>
      </p:sp>
      <p:sp>
        <p:nvSpPr>
          <p:cNvPr id="132" name="圆角矩形 131"/>
          <p:cNvSpPr/>
          <p:nvPr/>
        </p:nvSpPr>
        <p:spPr>
          <a:xfrm>
            <a:off x="7891653" y="3590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9</a:t>
            </a:r>
            <a:endParaRPr lang="zh-CN" altLang="en-US"/>
          </a:p>
        </p:txBody>
      </p:sp>
      <p:sp>
        <p:nvSpPr>
          <p:cNvPr id="139" name="圆角矩形 138"/>
          <p:cNvSpPr/>
          <p:nvPr/>
        </p:nvSpPr>
        <p:spPr>
          <a:xfrm>
            <a:off x="9134975" y="3590925"/>
            <a:ext cx="485775" cy="533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48</a:t>
            </a:r>
            <a:endParaRPr lang="zh-CN" altLang="en-US"/>
          </a:p>
        </p:txBody>
      </p:sp>
      <p:sp>
        <p:nvSpPr>
          <p:cNvPr id="140" name="圆角矩形 139"/>
          <p:cNvSpPr/>
          <p:nvPr/>
        </p:nvSpPr>
        <p:spPr>
          <a:xfrm>
            <a:off x="8513314" y="3590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24</a:t>
            </a:r>
            <a:endParaRPr lang="zh-CN" altLang="en-US"/>
          </a:p>
        </p:txBody>
      </p:sp>
      <p:sp>
        <p:nvSpPr>
          <p:cNvPr id="141" name="圆角矩形 140"/>
          <p:cNvSpPr/>
          <p:nvPr/>
        </p:nvSpPr>
        <p:spPr>
          <a:xfrm>
            <a:off x="9756636" y="3590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63</a:t>
            </a:r>
            <a:endParaRPr lang="zh-CN" altLang="en-US"/>
          </a:p>
        </p:txBody>
      </p:sp>
      <p:sp>
        <p:nvSpPr>
          <p:cNvPr id="142" name="圆角矩形 141"/>
          <p:cNvSpPr/>
          <p:nvPr/>
        </p:nvSpPr>
        <p:spPr>
          <a:xfrm>
            <a:off x="10378297" y="3590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53</a:t>
            </a:r>
            <a:endParaRPr lang="zh-CN" altLang="en-US"/>
          </a:p>
        </p:txBody>
      </p:sp>
      <p:sp>
        <p:nvSpPr>
          <p:cNvPr id="143" name="圆角矩形 142"/>
          <p:cNvSpPr/>
          <p:nvPr/>
        </p:nvSpPr>
        <p:spPr>
          <a:xfrm>
            <a:off x="10999958" y="3590925"/>
            <a:ext cx="485775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86</a:t>
            </a:r>
            <a:endParaRPr lang="zh-CN" altLang="en-US"/>
          </a:p>
        </p:txBody>
      </p:sp>
      <p:sp>
        <p:nvSpPr>
          <p:cNvPr id="147" name="TextBox 146"/>
          <p:cNvSpPr txBox="1"/>
          <p:nvPr/>
        </p:nvSpPr>
        <p:spPr>
          <a:xfrm>
            <a:off x="6657856" y="4257675"/>
            <a:ext cx="5162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所有比基准数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48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小的数都已到它左边，所有比基准数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48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大的数都已到它右边，完成一趟快速排序（分区（</a:t>
            </a:r>
            <a:r>
              <a:rPr lang="en-US" altLang="zh-CN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partition</a:t>
            </a:r>
            <a:r>
              <a:rPr lang="zh-CN" altLang="en-US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）操作）。将左边和右边再按快速排序继续排序下去，就可完成最终的排序。</a:t>
            </a:r>
            <a:endParaRPr lang="zh-CN" altLang="en-US" b="1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7" name="曲线连接符 56"/>
          <p:cNvCxnSpPr>
            <a:stCxn id="129" idx="2"/>
            <a:endCxn id="131" idx="2"/>
          </p:cNvCxnSpPr>
          <p:nvPr/>
        </p:nvCxnSpPr>
        <p:spPr>
          <a:xfrm rot="16200000" flipH="1">
            <a:off x="2910388" y="1645289"/>
            <a:ext cx="1588" cy="1243322"/>
          </a:xfrm>
          <a:prstGeom prst="curvedConnector3">
            <a:avLst>
              <a:gd name="adj1" fmla="val 14395466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100273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smtClean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快速排序中的基准数</a:t>
            </a:r>
            <a:endParaRPr lang="zh-CN" altLang="en-US" sz="2665" smtClean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31423" y="1030162"/>
            <a:ext cx="1077000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准的选取：最优的情况是基准值刚好取在无序区数值的中位数，这样能够最大效率地让两边排序，同时最大地减少递归划分的次数，但是一般很难做到最优。基准的选取一般有三种方式，选取数组的第一个元素，选取数组的最后一个元素，以及选取第一个、最后一个以及中间的元素的中位数（如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4 5 6 7, 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第一个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4, 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最后一个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7, 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中间的为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5, 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这三个数的中位数为５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所以选择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作为基准）。</a:t>
            </a:r>
            <a:endParaRPr lang="en-US" altLang="zh-CN" sz="2000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Dual-Pivot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快排：双基准快速排序算法，其实就是用两个基准数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把整个数组分成三份来进行快速排序，在这种新的算法下面，比经典快排从实验来看节省了</a:t>
            </a:r>
            <a:r>
              <a:rPr lang="en-US" altLang="zh-CN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10%</a:t>
            </a:r>
            <a:r>
              <a:rPr lang="zh-CN" altLang="en-US" sz="2000" b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的时间。</a:t>
            </a:r>
            <a:endParaRPr lang="zh-CN" altLang="en-US" sz="2000" b="1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演示</Application>
  <PresentationFormat>自定义</PresentationFormat>
  <Paragraphs>340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Calibri</vt:lpstr>
      <vt:lpstr>微软雅黑 Light</vt:lpstr>
      <vt:lpstr>Arial Unicode MS</vt:lpstr>
      <vt:lpstr>等线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Administrator</cp:lastModifiedBy>
  <cp:revision>6311</cp:revision>
  <dcterms:created xsi:type="dcterms:W3CDTF">2016-08-30T15:34:00Z</dcterms:created>
  <dcterms:modified xsi:type="dcterms:W3CDTF">2020-01-16T06:24:43Z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