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62" r:id="rId7"/>
    <p:sldId id="259" r:id="rId8"/>
    <p:sldId id="263" r:id="rId9"/>
    <p:sldId id="264" r:id="rId10"/>
    <p:sldId id="265" r:id="rId11"/>
    <p:sldId id="266" r:id="rId12"/>
    <p:sldId id="267" r:id="rId13"/>
    <p:sldId id="268" r:id="rId14"/>
    <p:sldId id="272"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84122-ED4D-4881-9D7C-F01F9919D6EB}" v="1" dt="2024-03-19T21:55:0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6625-554D-14CD-CDB4-63C21777A8D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772216F-D98E-391E-C6BA-1C7EF387A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F19DB43-727B-86F7-3424-22DFBFEFC40C}"/>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5" name="Footer Placeholder 4">
            <a:extLst>
              <a:ext uri="{FF2B5EF4-FFF2-40B4-BE49-F238E27FC236}">
                <a16:creationId xmlns:a16="http://schemas.microsoft.com/office/drawing/2014/main" id="{134527AC-E915-A4CB-E631-4FFCF938C3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1B5986-F18A-F8BD-A540-33A6D06D09AC}"/>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369780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103A-FF4C-380B-5630-E1301DBD9E1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CBAA83F-4FB2-FA42-8E4E-AD6D7C86E95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38D86A0-8619-078B-FF78-2A670CAF3905}"/>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5" name="Footer Placeholder 4">
            <a:extLst>
              <a:ext uri="{FF2B5EF4-FFF2-40B4-BE49-F238E27FC236}">
                <a16:creationId xmlns:a16="http://schemas.microsoft.com/office/drawing/2014/main" id="{1F024259-0D6F-0AF7-F8A7-1512885992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6D2D6E-F96F-6236-ADF5-43C34AC96E5B}"/>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9066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85924-5A1A-F619-ADB4-EC1C9AEA1A9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BB4C241-87FD-B89D-A3EC-F32BC437B81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E27704-0DFD-5BAE-89F1-809AD96A43CC}"/>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5" name="Footer Placeholder 4">
            <a:extLst>
              <a:ext uri="{FF2B5EF4-FFF2-40B4-BE49-F238E27FC236}">
                <a16:creationId xmlns:a16="http://schemas.microsoft.com/office/drawing/2014/main" id="{E3852B0E-9AA8-2787-3453-4DC176C654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891420-5998-6E0C-8C11-FCFEB38E6CB3}"/>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238150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D663-87F1-F5B1-4C3D-321EE70D275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ADBAEAC-8D09-B2D9-3569-AA77323B88A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43CA6A-BAA7-A852-F1ED-2686388DB9C7}"/>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5" name="Footer Placeholder 4">
            <a:extLst>
              <a:ext uri="{FF2B5EF4-FFF2-40B4-BE49-F238E27FC236}">
                <a16:creationId xmlns:a16="http://schemas.microsoft.com/office/drawing/2014/main" id="{A7F4ABE5-4BA1-732D-C336-015C43B4B7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415EC2-4EBF-86BD-F17A-E73EF18ED873}"/>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12431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7A4E-DFE8-85AD-7D6B-336DEEE852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2798C23-B812-E5CF-74FD-53A7DAC7C4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682354E-6E53-543B-EC26-37CC09DDA0A4}"/>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5" name="Footer Placeholder 4">
            <a:extLst>
              <a:ext uri="{FF2B5EF4-FFF2-40B4-BE49-F238E27FC236}">
                <a16:creationId xmlns:a16="http://schemas.microsoft.com/office/drawing/2014/main" id="{7DF6FA7A-429F-E859-8D95-E447491980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237C2C-B9DB-7199-D9E2-CA15D3D77E22}"/>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110358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D0BB-AC64-2BCD-A043-1F5CE47808D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78CADD4-C4AD-D9DC-EA70-D4FE8F64FFC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D802984-B018-A1A3-B4C8-C85479F2E6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4B6335D-DEDD-101A-8C45-0299A6CEB252}"/>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6" name="Footer Placeholder 5">
            <a:extLst>
              <a:ext uri="{FF2B5EF4-FFF2-40B4-BE49-F238E27FC236}">
                <a16:creationId xmlns:a16="http://schemas.microsoft.com/office/drawing/2014/main" id="{46B0AC36-E4DF-849A-4250-A6E3E0D9FE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47B68F-0196-C961-12F9-1729041C659A}"/>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401200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64D5-525B-9065-359E-DD6551D9EA3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8249DDF-B429-EA0F-E784-6C9DEE71B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356CCA-0F5C-2E11-07AD-A86358BD1F5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5491CBF-39C9-D0A8-ACA9-40F1C8CB5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CACFA7-B272-84DB-3F4B-ACFC814112E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A1DE5B7-B68B-F678-2927-FC2A5AFE2A16}"/>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8" name="Footer Placeholder 7">
            <a:extLst>
              <a:ext uri="{FF2B5EF4-FFF2-40B4-BE49-F238E27FC236}">
                <a16:creationId xmlns:a16="http://schemas.microsoft.com/office/drawing/2014/main" id="{D32AA6D6-ACB3-6A92-4D6C-C7928C7002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1B0389-9CF9-9F8D-60A0-509D65917DAF}"/>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27159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74E0-7669-289F-FB5B-69A1E54E444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5C4E1A4-80FC-AEFD-6153-029F4FC3B2EC}"/>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4" name="Footer Placeholder 3">
            <a:extLst>
              <a:ext uri="{FF2B5EF4-FFF2-40B4-BE49-F238E27FC236}">
                <a16:creationId xmlns:a16="http://schemas.microsoft.com/office/drawing/2014/main" id="{9443DAB7-E460-FC67-4B3E-6C04328E0B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9CEC3F-41F4-2D18-EFFB-75186D7335E9}"/>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58078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1C6B5-2EA1-4F44-06D3-CA89F7068FF0}"/>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3" name="Footer Placeholder 2">
            <a:extLst>
              <a:ext uri="{FF2B5EF4-FFF2-40B4-BE49-F238E27FC236}">
                <a16:creationId xmlns:a16="http://schemas.microsoft.com/office/drawing/2014/main" id="{675EDE5C-ED2B-4829-BDE1-E84B16A03A4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30F662-9425-05BF-E8C9-454677BCB29F}"/>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290541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37D1-9299-79D8-5595-58451CE508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16557B4-9957-9638-2F55-493A03FC0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E62BBC4-C8CD-0425-84D9-2B10BDBA5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9CAF4D-F209-7AD0-DD43-19AFBFE20FB4}"/>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6" name="Footer Placeholder 5">
            <a:extLst>
              <a:ext uri="{FF2B5EF4-FFF2-40B4-BE49-F238E27FC236}">
                <a16:creationId xmlns:a16="http://schemas.microsoft.com/office/drawing/2014/main" id="{310509BE-7DA2-ECDD-A75A-FBDD99A6ED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078141-4951-752F-7984-0570E98768FA}"/>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1551227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720E-E573-908D-1F44-D4B2940B1D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07F7C93-FB1C-5AC1-2EC6-42B37F09C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AC45BA-B91D-49B0-A245-D361A6E65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7763E5-B86A-2D3C-EC91-3703AB288C49}"/>
              </a:ext>
            </a:extLst>
          </p:cNvPr>
          <p:cNvSpPr>
            <a:spLocks noGrp="1"/>
          </p:cNvSpPr>
          <p:nvPr>
            <p:ph type="dt" sz="half" idx="10"/>
          </p:nvPr>
        </p:nvSpPr>
        <p:spPr/>
        <p:txBody>
          <a:bodyPr/>
          <a:lstStyle/>
          <a:p>
            <a:fld id="{4C8C653F-3160-46C5-AA11-FBB1E217E221}" type="datetimeFigureOut">
              <a:rPr lang="en-GB" smtClean="0"/>
              <a:t>20/03/2024</a:t>
            </a:fld>
            <a:endParaRPr lang="en-GB"/>
          </a:p>
        </p:txBody>
      </p:sp>
      <p:sp>
        <p:nvSpPr>
          <p:cNvPr id="6" name="Footer Placeholder 5">
            <a:extLst>
              <a:ext uri="{FF2B5EF4-FFF2-40B4-BE49-F238E27FC236}">
                <a16:creationId xmlns:a16="http://schemas.microsoft.com/office/drawing/2014/main" id="{61D03022-C1AE-3706-3291-226120FD60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083799-78C6-DEE2-AA7E-4F49FC820A36}"/>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298662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A00C8-6998-FAB2-93ED-8D7C68B27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0C500651-8C98-B23B-784D-B54B15888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080D685-0CB0-84BF-093A-636E277C3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8C653F-3160-46C5-AA11-FBB1E217E221}" type="datetimeFigureOut">
              <a:rPr lang="en-GB" smtClean="0"/>
              <a:t>20/03/2024</a:t>
            </a:fld>
            <a:endParaRPr lang="en-GB"/>
          </a:p>
        </p:txBody>
      </p:sp>
      <p:sp>
        <p:nvSpPr>
          <p:cNvPr id="5" name="Footer Placeholder 4">
            <a:extLst>
              <a:ext uri="{FF2B5EF4-FFF2-40B4-BE49-F238E27FC236}">
                <a16:creationId xmlns:a16="http://schemas.microsoft.com/office/drawing/2014/main" id="{9E1EAFD9-EEBA-536F-BBD4-973CBD947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5A54A71-AC2D-29FA-2C55-816739166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6F32D4-439F-42CD-8890-62A033B4471D}" type="slidenum">
              <a:rPr lang="en-GB" smtClean="0"/>
              <a:t>‹#›</a:t>
            </a:fld>
            <a:endParaRPr lang="en-GB"/>
          </a:p>
        </p:txBody>
      </p:sp>
    </p:spTree>
    <p:extLst>
      <p:ext uri="{BB962C8B-B14F-4D97-AF65-F5344CB8AC3E}">
        <p14:creationId xmlns:p14="http://schemas.microsoft.com/office/powerpoint/2010/main" val="250194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FBC4-8DD0-B5D0-E035-C88CC8243B22}"/>
              </a:ext>
            </a:extLst>
          </p:cNvPr>
          <p:cNvSpPr>
            <a:spLocks noGrp="1"/>
          </p:cNvSpPr>
          <p:nvPr>
            <p:ph type="ctrTitle"/>
          </p:nvPr>
        </p:nvSpPr>
        <p:spPr/>
        <p:txBody>
          <a:bodyPr/>
          <a:lstStyle/>
          <a:p>
            <a:r>
              <a:rPr lang="en-GB" dirty="0"/>
              <a:t>SCOTBANK</a:t>
            </a:r>
          </a:p>
        </p:txBody>
      </p:sp>
      <p:sp>
        <p:nvSpPr>
          <p:cNvPr id="3" name="Subtitle 2">
            <a:extLst>
              <a:ext uri="{FF2B5EF4-FFF2-40B4-BE49-F238E27FC236}">
                <a16:creationId xmlns:a16="http://schemas.microsoft.com/office/drawing/2014/main" id="{BB77686A-4134-CB09-41A8-7E7374D1ABB8}"/>
              </a:ext>
            </a:extLst>
          </p:cNvPr>
          <p:cNvSpPr>
            <a:spLocks noGrp="1"/>
          </p:cNvSpPr>
          <p:nvPr>
            <p:ph type="subTitle" idx="1"/>
          </p:nvPr>
        </p:nvSpPr>
        <p:spPr/>
        <p:txBody>
          <a:bodyPr/>
          <a:lstStyle/>
          <a:p>
            <a:r>
              <a:rPr lang="en-GB" dirty="0"/>
              <a:t>Group 7</a:t>
            </a:r>
          </a:p>
        </p:txBody>
      </p:sp>
    </p:spTree>
    <p:extLst>
      <p:ext uri="{BB962C8B-B14F-4D97-AF65-F5344CB8AC3E}">
        <p14:creationId xmlns:p14="http://schemas.microsoft.com/office/powerpoint/2010/main" val="427332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6E6C-19D8-B32C-B2EB-43CD98A87AF6}"/>
              </a:ext>
            </a:extLst>
          </p:cNvPr>
          <p:cNvSpPr>
            <a:spLocks noGrp="1"/>
          </p:cNvSpPr>
          <p:nvPr>
            <p:ph type="title"/>
          </p:nvPr>
        </p:nvSpPr>
        <p:spPr/>
        <p:txBody>
          <a:bodyPr/>
          <a:lstStyle/>
          <a:p>
            <a:r>
              <a:rPr lang="en-GB" dirty="0"/>
              <a:t>WCAG2 Compliancy</a:t>
            </a:r>
          </a:p>
        </p:txBody>
      </p:sp>
      <p:sp>
        <p:nvSpPr>
          <p:cNvPr id="3" name="Content Placeholder 2">
            <a:extLst>
              <a:ext uri="{FF2B5EF4-FFF2-40B4-BE49-F238E27FC236}">
                <a16:creationId xmlns:a16="http://schemas.microsoft.com/office/drawing/2014/main" id="{C7F0ECB8-40E5-C837-26A5-A9C5A991CC94}"/>
              </a:ext>
            </a:extLst>
          </p:cNvPr>
          <p:cNvSpPr>
            <a:spLocks noGrp="1"/>
          </p:cNvSpPr>
          <p:nvPr>
            <p:ph idx="1"/>
          </p:nvPr>
        </p:nvSpPr>
        <p:spPr/>
        <p:txBody>
          <a:bodyPr/>
          <a:lstStyle/>
          <a:p>
            <a:r>
              <a:rPr lang="en-GB" dirty="0"/>
              <a:t>All of the webpages in our website are WCAG2 compliant, attempting to be as accessible to our users as possible. This includes our webpages ensuring they can be used with only a keyboard, sufficient colour contrast between text and background to improve readability and using ARIA roles.  </a:t>
            </a:r>
          </a:p>
        </p:txBody>
      </p:sp>
    </p:spTree>
    <p:extLst>
      <p:ext uri="{BB962C8B-B14F-4D97-AF65-F5344CB8AC3E}">
        <p14:creationId xmlns:p14="http://schemas.microsoft.com/office/powerpoint/2010/main" val="365338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9135-6BAE-A495-2DD8-FD8AF3AF1AA9}"/>
              </a:ext>
            </a:extLst>
          </p:cNvPr>
          <p:cNvSpPr>
            <a:spLocks noGrp="1"/>
          </p:cNvSpPr>
          <p:nvPr>
            <p:ph type="title"/>
          </p:nvPr>
        </p:nvSpPr>
        <p:spPr/>
        <p:txBody>
          <a:bodyPr/>
          <a:lstStyle/>
          <a:p>
            <a:r>
              <a:rPr lang="en-GB" dirty="0"/>
              <a:t>UI examples</a:t>
            </a:r>
          </a:p>
        </p:txBody>
      </p:sp>
      <p:pic>
        <p:nvPicPr>
          <p:cNvPr id="9" name="Content Placeholder 8">
            <a:extLst>
              <a:ext uri="{FF2B5EF4-FFF2-40B4-BE49-F238E27FC236}">
                <a16:creationId xmlns:a16="http://schemas.microsoft.com/office/drawing/2014/main" id="{B20067DA-8D7B-0457-B1D8-4CE8F8A84FE3}"/>
              </a:ext>
            </a:extLst>
          </p:cNvPr>
          <p:cNvPicPr>
            <a:picLocks noGrp="1" noChangeAspect="1"/>
          </p:cNvPicPr>
          <p:nvPr>
            <p:ph idx="1"/>
          </p:nvPr>
        </p:nvPicPr>
        <p:blipFill>
          <a:blip r:embed="rId2"/>
          <a:stretch>
            <a:fillRect/>
          </a:stretch>
        </p:blipFill>
        <p:spPr>
          <a:xfrm>
            <a:off x="4687774" y="3429000"/>
            <a:ext cx="4455695" cy="2118444"/>
          </a:xfrm>
        </p:spPr>
      </p:pic>
      <p:pic>
        <p:nvPicPr>
          <p:cNvPr id="5" name="Picture 4">
            <a:extLst>
              <a:ext uri="{FF2B5EF4-FFF2-40B4-BE49-F238E27FC236}">
                <a16:creationId xmlns:a16="http://schemas.microsoft.com/office/drawing/2014/main" id="{EDFB3579-DE53-546B-41B9-06EA17A5C678}"/>
              </a:ext>
            </a:extLst>
          </p:cNvPr>
          <p:cNvPicPr>
            <a:picLocks noChangeAspect="1"/>
          </p:cNvPicPr>
          <p:nvPr/>
        </p:nvPicPr>
        <p:blipFill>
          <a:blip r:embed="rId3"/>
          <a:stretch>
            <a:fillRect/>
          </a:stretch>
        </p:blipFill>
        <p:spPr>
          <a:xfrm>
            <a:off x="838200" y="1825625"/>
            <a:ext cx="3353720" cy="3429000"/>
          </a:xfrm>
          <a:prstGeom prst="rect">
            <a:avLst/>
          </a:prstGeom>
        </p:spPr>
      </p:pic>
      <p:pic>
        <p:nvPicPr>
          <p:cNvPr id="7" name="Picture 6">
            <a:extLst>
              <a:ext uri="{FF2B5EF4-FFF2-40B4-BE49-F238E27FC236}">
                <a16:creationId xmlns:a16="http://schemas.microsoft.com/office/drawing/2014/main" id="{4E6E1C4A-44EE-E10F-F8E4-9DE0B4E87A3B}"/>
              </a:ext>
            </a:extLst>
          </p:cNvPr>
          <p:cNvPicPr>
            <a:picLocks noChangeAspect="1"/>
          </p:cNvPicPr>
          <p:nvPr/>
        </p:nvPicPr>
        <p:blipFill>
          <a:blip r:embed="rId4"/>
          <a:stretch>
            <a:fillRect/>
          </a:stretch>
        </p:blipFill>
        <p:spPr>
          <a:xfrm>
            <a:off x="4607563" y="515273"/>
            <a:ext cx="4455695" cy="2620704"/>
          </a:xfrm>
          <a:prstGeom prst="rect">
            <a:avLst/>
          </a:prstGeom>
        </p:spPr>
      </p:pic>
    </p:spTree>
    <p:extLst>
      <p:ext uri="{BB962C8B-B14F-4D97-AF65-F5344CB8AC3E}">
        <p14:creationId xmlns:p14="http://schemas.microsoft.com/office/powerpoint/2010/main" val="165536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21C-A124-13D0-F2F4-E93133DE7F5F}"/>
              </a:ext>
            </a:extLst>
          </p:cNvPr>
          <p:cNvSpPr>
            <a:spLocks noGrp="1"/>
          </p:cNvSpPr>
          <p:nvPr>
            <p:ph type="title"/>
          </p:nvPr>
        </p:nvSpPr>
        <p:spPr/>
        <p:txBody>
          <a:bodyPr>
            <a:normAutofit/>
          </a:bodyPr>
          <a:lstStyle/>
          <a:p>
            <a:r>
              <a:rPr lang="en-GB" sz="4000" dirty="0" err="1"/>
              <a:t>Sonarqube</a:t>
            </a:r>
            <a:r>
              <a:rPr lang="en-GB" sz="4000" dirty="0"/>
              <a:t> Code Coverage &amp; Security Scanning</a:t>
            </a:r>
          </a:p>
        </p:txBody>
      </p:sp>
      <p:sp>
        <p:nvSpPr>
          <p:cNvPr id="3" name="Content Placeholder 2">
            <a:extLst>
              <a:ext uri="{FF2B5EF4-FFF2-40B4-BE49-F238E27FC236}">
                <a16:creationId xmlns:a16="http://schemas.microsoft.com/office/drawing/2014/main" id="{2AAB6DE3-B610-7A11-46C4-76FF73C844A6}"/>
              </a:ext>
            </a:extLst>
          </p:cNvPr>
          <p:cNvSpPr>
            <a:spLocks noGrp="1"/>
          </p:cNvSpPr>
          <p:nvPr>
            <p:ph idx="1"/>
          </p:nvPr>
        </p:nvSpPr>
        <p:spPr/>
        <p:txBody>
          <a:bodyPr/>
          <a:lstStyle/>
          <a:p>
            <a:r>
              <a:rPr lang="en-GB" dirty="0"/>
              <a:t>Our total code coverage within our program was 72% which increased over multiple sprints. We also met our security requirement of no security hotspots or vulnerabilities. </a:t>
            </a:r>
          </a:p>
        </p:txBody>
      </p:sp>
      <p:pic>
        <p:nvPicPr>
          <p:cNvPr id="4" name="Picture 3">
            <a:extLst>
              <a:ext uri="{FF2B5EF4-FFF2-40B4-BE49-F238E27FC236}">
                <a16:creationId xmlns:a16="http://schemas.microsoft.com/office/drawing/2014/main" id="{289D45D8-F913-4F26-FB5E-4C1BAE26C641}"/>
              </a:ext>
            </a:extLst>
          </p:cNvPr>
          <p:cNvPicPr>
            <a:picLocks noChangeAspect="1"/>
          </p:cNvPicPr>
          <p:nvPr/>
        </p:nvPicPr>
        <p:blipFill>
          <a:blip r:embed="rId2"/>
          <a:stretch>
            <a:fillRect/>
          </a:stretch>
        </p:blipFill>
        <p:spPr>
          <a:xfrm>
            <a:off x="2430379" y="3125085"/>
            <a:ext cx="7331242" cy="3367790"/>
          </a:xfrm>
          <a:prstGeom prst="rect">
            <a:avLst/>
          </a:prstGeom>
        </p:spPr>
      </p:pic>
    </p:spTree>
    <p:extLst>
      <p:ext uri="{BB962C8B-B14F-4D97-AF65-F5344CB8AC3E}">
        <p14:creationId xmlns:p14="http://schemas.microsoft.com/office/powerpoint/2010/main" val="72362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BBBB-821E-D715-DF24-D58832381D13}"/>
              </a:ext>
            </a:extLst>
          </p:cNvPr>
          <p:cNvSpPr>
            <a:spLocks noGrp="1"/>
          </p:cNvSpPr>
          <p:nvPr>
            <p:ph type="title"/>
          </p:nvPr>
        </p:nvSpPr>
        <p:spPr/>
        <p:txBody>
          <a:bodyPr/>
          <a:lstStyle/>
          <a:p>
            <a:r>
              <a:rPr lang="en-GB" dirty="0"/>
              <a:t>API and Database Usage</a:t>
            </a:r>
          </a:p>
        </p:txBody>
      </p:sp>
      <p:sp>
        <p:nvSpPr>
          <p:cNvPr id="3" name="Content Placeholder 2">
            <a:extLst>
              <a:ext uri="{FF2B5EF4-FFF2-40B4-BE49-F238E27FC236}">
                <a16:creationId xmlns:a16="http://schemas.microsoft.com/office/drawing/2014/main" id="{57FFF427-6E37-4266-DF5B-9F623F416F90}"/>
              </a:ext>
            </a:extLst>
          </p:cNvPr>
          <p:cNvSpPr>
            <a:spLocks noGrp="1"/>
          </p:cNvSpPr>
          <p:nvPr>
            <p:ph idx="1"/>
          </p:nvPr>
        </p:nvSpPr>
        <p:spPr/>
        <p:txBody>
          <a:bodyPr/>
          <a:lstStyle/>
          <a:p>
            <a:r>
              <a:rPr lang="en-GB" dirty="0"/>
              <a:t>We read in from all APIs required: Transactions, Accounts and Businesses. We stored each of the API's data within array lists as well as in a database and passed all of this data through to our controller. </a:t>
            </a:r>
          </a:p>
        </p:txBody>
      </p:sp>
    </p:spTree>
    <p:extLst>
      <p:ext uri="{BB962C8B-B14F-4D97-AF65-F5344CB8AC3E}">
        <p14:creationId xmlns:p14="http://schemas.microsoft.com/office/powerpoint/2010/main" val="1736125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C5B9-20CE-8032-401A-9A7DA45C7E79}"/>
              </a:ext>
            </a:extLst>
          </p:cNvPr>
          <p:cNvSpPr>
            <a:spLocks noGrp="1"/>
          </p:cNvSpPr>
          <p:nvPr>
            <p:ph type="title"/>
          </p:nvPr>
        </p:nvSpPr>
        <p:spPr/>
        <p:txBody>
          <a:bodyPr/>
          <a:lstStyle/>
          <a:p>
            <a:r>
              <a:rPr lang="en-GB" dirty="0"/>
              <a:t>More on testing</a:t>
            </a:r>
          </a:p>
        </p:txBody>
      </p:sp>
      <p:sp>
        <p:nvSpPr>
          <p:cNvPr id="3" name="Content Placeholder 2">
            <a:extLst>
              <a:ext uri="{FF2B5EF4-FFF2-40B4-BE49-F238E27FC236}">
                <a16:creationId xmlns:a16="http://schemas.microsoft.com/office/drawing/2014/main" id="{14FDDE01-3C57-B31A-FDBA-6517CC94DDA3}"/>
              </a:ext>
            </a:extLst>
          </p:cNvPr>
          <p:cNvSpPr>
            <a:spLocks noGrp="1"/>
          </p:cNvSpPr>
          <p:nvPr>
            <p:ph idx="1"/>
          </p:nvPr>
        </p:nvSpPr>
        <p:spPr/>
        <p:txBody>
          <a:bodyPr/>
          <a:lstStyle/>
          <a:p>
            <a:r>
              <a:rPr lang="en-GB" dirty="0"/>
              <a:t>Our code coverage for this project was 72%. We were able to complete this using libraries such as JUnit and Mockito. </a:t>
            </a:r>
          </a:p>
          <a:p>
            <a:r>
              <a:rPr lang="en-GB" dirty="0"/>
              <a:t>Our team has used JUnit before in previous projects, but Mockito was a brand new idea. It allowed us to mock dependencies required for testing. This enabled us to increase coverage on the controller, as before we all learnt how to utilise it, our coverage was extremely poor.</a:t>
            </a:r>
          </a:p>
        </p:txBody>
      </p:sp>
    </p:spTree>
    <p:extLst>
      <p:ext uri="{BB962C8B-B14F-4D97-AF65-F5344CB8AC3E}">
        <p14:creationId xmlns:p14="http://schemas.microsoft.com/office/powerpoint/2010/main" val="153763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947D-8A70-61B2-571E-A289EC8F7FCE}"/>
              </a:ext>
            </a:extLst>
          </p:cNvPr>
          <p:cNvSpPr>
            <a:spLocks noGrp="1"/>
          </p:cNvSpPr>
          <p:nvPr>
            <p:ph type="title"/>
          </p:nvPr>
        </p:nvSpPr>
        <p:spPr/>
        <p:txBody>
          <a:bodyPr/>
          <a:lstStyle/>
          <a:p>
            <a:r>
              <a:rPr lang="en-GB" dirty="0"/>
              <a:t>Implemented Requirements</a:t>
            </a:r>
          </a:p>
        </p:txBody>
      </p:sp>
      <p:sp>
        <p:nvSpPr>
          <p:cNvPr id="3" name="Content Placeholder 2">
            <a:extLst>
              <a:ext uri="{FF2B5EF4-FFF2-40B4-BE49-F238E27FC236}">
                <a16:creationId xmlns:a16="http://schemas.microsoft.com/office/drawing/2014/main" id="{058D1595-927D-1728-5F17-EA1C31EDC2C5}"/>
              </a:ext>
            </a:extLst>
          </p:cNvPr>
          <p:cNvSpPr>
            <a:spLocks noGrp="1"/>
          </p:cNvSpPr>
          <p:nvPr>
            <p:ph idx="1"/>
          </p:nvPr>
        </p:nvSpPr>
        <p:spPr/>
        <p:txBody>
          <a:bodyPr>
            <a:normAutofit fontScale="92500"/>
          </a:bodyPr>
          <a:lstStyle/>
          <a:p>
            <a:r>
              <a:rPr lang="en-GB" dirty="0"/>
              <a:t>We were able to implement all MVP requirements, as well as other requirements. The only requirements we did not implement were:</a:t>
            </a:r>
          </a:p>
          <a:p>
            <a:r>
              <a:rPr lang="en-GB" dirty="0"/>
              <a:t>Big Spenders</a:t>
            </a:r>
          </a:p>
          <a:p>
            <a:r>
              <a:rPr lang="en-GB" dirty="0"/>
              <a:t>Round Ups</a:t>
            </a:r>
          </a:p>
          <a:p>
            <a:r>
              <a:rPr lang="en-GB" dirty="0"/>
              <a:t>Round Ups Reclamation</a:t>
            </a:r>
          </a:p>
          <a:p>
            <a:r>
              <a:rPr lang="en-GB" dirty="0"/>
              <a:t>This was due to time constraints on the project, and we felt as if developing the features would hinder our projects progress. We made the decision to further develop and prioritise other features that were already implemented to reach deadlines and improve our overall app. This included prioritising testing, usability and security. </a:t>
            </a:r>
          </a:p>
        </p:txBody>
      </p:sp>
    </p:spTree>
    <p:extLst>
      <p:ext uri="{BB962C8B-B14F-4D97-AF65-F5344CB8AC3E}">
        <p14:creationId xmlns:p14="http://schemas.microsoft.com/office/powerpoint/2010/main" val="81598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838D-B08E-45FA-5B24-AFEB4B46B470}"/>
              </a:ext>
            </a:extLst>
          </p:cNvPr>
          <p:cNvSpPr>
            <a:spLocks noGrp="1"/>
          </p:cNvSpPr>
          <p:nvPr>
            <p:ph type="title"/>
          </p:nvPr>
        </p:nvSpPr>
        <p:spPr/>
        <p:txBody>
          <a:bodyPr/>
          <a:lstStyle/>
          <a:p>
            <a:r>
              <a:rPr lang="en-GB" dirty="0"/>
              <a:t>Cloud Deployment Report</a:t>
            </a:r>
          </a:p>
        </p:txBody>
      </p:sp>
      <p:sp>
        <p:nvSpPr>
          <p:cNvPr id="3" name="Content Placeholder 2">
            <a:extLst>
              <a:ext uri="{FF2B5EF4-FFF2-40B4-BE49-F238E27FC236}">
                <a16:creationId xmlns:a16="http://schemas.microsoft.com/office/drawing/2014/main" id="{5A53D08C-2FFA-E0E1-20D7-285648FDF4F3}"/>
              </a:ext>
            </a:extLst>
          </p:cNvPr>
          <p:cNvSpPr>
            <a:spLocks noGrp="1"/>
          </p:cNvSpPr>
          <p:nvPr>
            <p:ph idx="1"/>
          </p:nvPr>
        </p:nvSpPr>
        <p:spPr/>
        <p:txBody>
          <a:bodyPr/>
          <a:lstStyle/>
          <a:p>
            <a:r>
              <a:rPr lang="en-GB" dirty="0"/>
              <a:t>Available on GitLab project</a:t>
            </a:r>
          </a:p>
          <a:p>
            <a:pPr marL="0" indent="0">
              <a:buNone/>
            </a:pPr>
            <a:endParaRPr lang="en-GB" dirty="0"/>
          </a:p>
        </p:txBody>
      </p:sp>
    </p:spTree>
    <p:extLst>
      <p:ext uri="{BB962C8B-B14F-4D97-AF65-F5344CB8AC3E}">
        <p14:creationId xmlns:p14="http://schemas.microsoft.com/office/powerpoint/2010/main" val="3916074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5287-FA13-D2BB-CFAD-78D53C14B7EC}"/>
              </a:ext>
            </a:extLst>
          </p:cNvPr>
          <p:cNvSpPr>
            <a:spLocks noGrp="1"/>
          </p:cNvSpPr>
          <p:nvPr>
            <p:ph type="ctrTitle"/>
          </p:nvPr>
        </p:nvSpPr>
        <p:spPr/>
        <p:txBody>
          <a:bodyPr/>
          <a:lstStyle/>
          <a:p>
            <a:r>
              <a:rPr lang="en-GB" dirty="0"/>
              <a:t>We will now show off our program</a:t>
            </a:r>
          </a:p>
        </p:txBody>
      </p:sp>
      <p:sp>
        <p:nvSpPr>
          <p:cNvPr id="3" name="Subtitle 2">
            <a:extLst>
              <a:ext uri="{FF2B5EF4-FFF2-40B4-BE49-F238E27FC236}">
                <a16:creationId xmlns:a16="http://schemas.microsoft.com/office/drawing/2014/main" id="{033A83A9-A956-271E-800E-47930107EB2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2821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8F60-8C36-360A-F57C-32E94B4D715C}"/>
              </a:ext>
            </a:extLst>
          </p:cNvPr>
          <p:cNvSpPr>
            <a:spLocks noGrp="1"/>
          </p:cNvSpPr>
          <p:nvPr>
            <p:ph type="ctrTitle"/>
          </p:nvPr>
        </p:nvSpPr>
        <p:spPr/>
        <p:txBody>
          <a:bodyPr/>
          <a:lstStyle/>
          <a:p>
            <a:r>
              <a:rPr lang="en-GB" dirty="0"/>
              <a:t>The Development Cycle</a:t>
            </a:r>
          </a:p>
        </p:txBody>
      </p:sp>
      <p:sp>
        <p:nvSpPr>
          <p:cNvPr id="3" name="Subtitle 2">
            <a:extLst>
              <a:ext uri="{FF2B5EF4-FFF2-40B4-BE49-F238E27FC236}">
                <a16:creationId xmlns:a16="http://schemas.microsoft.com/office/drawing/2014/main" id="{ACF970C0-A06A-3CB6-DB4A-BF8FDACD4D4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9356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C4B0-DD46-4F03-BCBA-66681B355100}"/>
              </a:ext>
            </a:extLst>
          </p:cNvPr>
          <p:cNvSpPr>
            <a:spLocks noGrp="1"/>
          </p:cNvSpPr>
          <p:nvPr>
            <p:ph type="title"/>
          </p:nvPr>
        </p:nvSpPr>
        <p:spPr/>
        <p:txBody>
          <a:bodyPr/>
          <a:lstStyle/>
          <a:p>
            <a:r>
              <a:rPr lang="en-GB" dirty="0"/>
              <a:t>Retros:</a:t>
            </a:r>
          </a:p>
        </p:txBody>
      </p:sp>
      <p:sp>
        <p:nvSpPr>
          <p:cNvPr id="3" name="Content Placeholder 2">
            <a:extLst>
              <a:ext uri="{FF2B5EF4-FFF2-40B4-BE49-F238E27FC236}">
                <a16:creationId xmlns:a16="http://schemas.microsoft.com/office/drawing/2014/main" id="{A138DCA9-739F-A4A8-63E4-740F6E8B3CDC}"/>
              </a:ext>
            </a:extLst>
          </p:cNvPr>
          <p:cNvSpPr>
            <a:spLocks noGrp="1"/>
          </p:cNvSpPr>
          <p:nvPr>
            <p:ph idx="1"/>
          </p:nvPr>
        </p:nvSpPr>
        <p:spPr/>
        <p:txBody>
          <a:bodyPr/>
          <a:lstStyle/>
          <a:p>
            <a:r>
              <a:rPr lang="en-GB" dirty="0"/>
              <a:t>We completed retros throughout our sprints, giving us ideas on how we can improve our development process and our web app. It also allowed us to improve our communication with </a:t>
            </a:r>
            <a:r>
              <a:rPr lang="en-GB" dirty="0" err="1"/>
              <a:t>eachother</a:t>
            </a:r>
            <a:r>
              <a:rPr lang="en-GB" dirty="0"/>
              <a:t> as we all knew exactly what to complete for that sprint, as well as what we had already completed. </a:t>
            </a:r>
          </a:p>
          <a:p>
            <a:r>
              <a:rPr lang="en-GB" dirty="0"/>
              <a:t>Example: </a:t>
            </a:r>
          </a:p>
        </p:txBody>
      </p:sp>
      <p:pic>
        <p:nvPicPr>
          <p:cNvPr id="5" name="Picture 4">
            <a:extLst>
              <a:ext uri="{FF2B5EF4-FFF2-40B4-BE49-F238E27FC236}">
                <a16:creationId xmlns:a16="http://schemas.microsoft.com/office/drawing/2014/main" id="{BD7E847B-0C4C-A665-878E-E5A465C9A696}"/>
              </a:ext>
            </a:extLst>
          </p:cNvPr>
          <p:cNvPicPr>
            <a:picLocks noChangeAspect="1"/>
          </p:cNvPicPr>
          <p:nvPr/>
        </p:nvPicPr>
        <p:blipFill>
          <a:blip r:embed="rId2"/>
          <a:stretch>
            <a:fillRect/>
          </a:stretch>
        </p:blipFill>
        <p:spPr>
          <a:xfrm>
            <a:off x="2867774" y="4001294"/>
            <a:ext cx="8496363" cy="2175669"/>
          </a:xfrm>
          <a:prstGeom prst="rect">
            <a:avLst/>
          </a:prstGeom>
        </p:spPr>
      </p:pic>
    </p:spTree>
    <p:extLst>
      <p:ext uri="{BB962C8B-B14F-4D97-AF65-F5344CB8AC3E}">
        <p14:creationId xmlns:p14="http://schemas.microsoft.com/office/powerpoint/2010/main" val="124240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F7B2-64CB-7FF9-C05D-7F11165D0C76}"/>
              </a:ext>
            </a:extLst>
          </p:cNvPr>
          <p:cNvSpPr>
            <a:spLocks noGrp="1"/>
          </p:cNvSpPr>
          <p:nvPr>
            <p:ph type="title"/>
          </p:nvPr>
        </p:nvSpPr>
        <p:spPr/>
        <p:txBody>
          <a:bodyPr/>
          <a:lstStyle/>
          <a:p>
            <a:r>
              <a:rPr lang="en-GB" dirty="0"/>
              <a:t>Beginning of development</a:t>
            </a:r>
          </a:p>
        </p:txBody>
      </p:sp>
      <p:sp>
        <p:nvSpPr>
          <p:cNvPr id="3" name="Content Placeholder 2">
            <a:extLst>
              <a:ext uri="{FF2B5EF4-FFF2-40B4-BE49-F238E27FC236}">
                <a16:creationId xmlns:a16="http://schemas.microsoft.com/office/drawing/2014/main" id="{3C4335A1-4569-96FB-1ED2-5DE7286C64CF}"/>
              </a:ext>
            </a:extLst>
          </p:cNvPr>
          <p:cNvSpPr>
            <a:spLocks noGrp="1"/>
          </p:cNvSpPr>
          <p:nvPr>
            <p:ph idx="1"/>
          </p:nvPr>
        </p:nvSpPr>
        <p:spPr/>
        <p:txBody>
          <a:bodyPr/>
          <a:lstStyle/>
          <a:p>
            <a:r>
              <a:rPr lang="en-GB" dirty="0"/>
              <a:t>At the start of this project, we did not know each other and none of us knew how to use Mockito, </a:t>
            </a:r>
            <a:r>
              <a:rPr lang="en-GB" dirty="0" err="1"/>
              <a:t>Jooby</a:t>
            </a:r>
            <a:r>
              <a:rPr lang="en-GB" dirty="0"/>
              <a:t> and Maven. Throughout our development cycle we have improved relationships between each other as well as our own personal skills including project management, team collaboration and problem solving.</a:t>
            </a:r>
          </a:p>
          <a:p>
            <a:r>
              <a:rPr lang="en-GB" dirty="0"/>
              <a:t>We now know how to build web applications within Java, as well as conducting conclusive testing and following the agile methodology.</a:t>
            </a:r>
          </a:p>
        </p:txBody>
      </p:sp>
    </p:spTree>
    <p:extLst>
      <p:ext uri="{BB962C8B-B14F-4D97-AF65-F5344CB8AC3E}">
        <p14:creationId xmlns:p14="http://schemas.microsoft.com/office/powerpoint/2010/main" val="28247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6DAD-5DFC-F7EE-FFA6-47B3502050C7}"/>
              </a:ext>
            </a:extLst>
          </p:cNvPr>
          <p:cNvSpPr>
            <a:spLocks noGrp="1"/>
          </p:cNvSpPr>
          <p:nvPr>
            <p:ph type="title"/>
          </p:nvPr>
        </p:nvSpPr>
        <p:spPr/>
        <p:txBody>
          <a:bodyPr/>
          <a:lstStyle/>
          <a:p>
            <a:r>
              <a:rPr lang="en-GB" dirty="0"/>
              <a:t>GitLab</a:t>
            </a:r>
          </a:p>
        </p:txBody>
      </p:sp>
      <p:sp>
        <p:nvSpPr>
          <p:cNvPr id="3" name="Content Placeholder 2">
            <a:extLst>
              <a:ext uri="{FF2B5EF4-FFF2-40B4-BE49-F238E27FC236}">
                <a16:creationId xmlns:a16="http://schemas.microsoft.com/office/drawing/2014/main" id="{E1ABB7B7-C6B1-73B8-EE53-EBC257EDC428}"/>
              </a:ext>
            </a:extLst>
          </p:cNvPr>
          <p:cNvSpPr>
            <a:spLocks noGrp="1"/>
          </p:cNvSpPr>
          <p:nvPr>
            <p:ph idx="1"/>
          </p:nvPr>
        </p:nvSpPr>
        <p:spPr/>
        <p:txBody>
          <a:bodyPr/>
          <a:lstStyle/>
          <a:p>
            <a:r>
              <a:rPr lang="en-GB" dirty="0"/>
              <a:t>It was also an experience utilising </a:t>
            </a:r>
            <a:r>
              <a:rPr lang="en-GB" dirty="0" err="1"/>
              <a:t>gitlab</a:t>
            </a:r>
            <a:r>
              <a:rPr lang="en-GB" dirty="0"/>
              <a:t> properly for the first time, allowing us to learn about fixing pipelines; how to pull, push, commit, merge etc; Creating a project through version control. We also utilised branches within our project, allowing the programming cycle to be much easier</a:t>
            </a:r>
          </a:p>
          <a:p>
            <a:r>
              <a:rPr lang="en-GB" dirty="0"/>
              <a:t> It also allowed us to collaborate with each other easier and allow for an easier development, especially with the use of the issue board.</a:t>
            </a:r>
          </a:p>
        </p:txBody>
      </p:sp>
    </p:spTree>
    <p:extLst>
      <p:ext uri="{BB962C8B-B14F-4D97-AF65-F5344CB8AC3E}">
        <p14:creationId xmlns:p14="http://schemas.microsoft.com/office/powerpoint/2010/main" val="112994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711B-52AE-5910-BC6F-41E5A924AF1A}"/>
              </a:ext>
            </a:extLst>
          </p:cNvPr>
          <p:cNvSpPr>
            <a:spLocks noGrp="1"/>
          </p:cNvSpPr>
          <p:nvPr>
            <p:ph type="title"/>
          </p:nvPr>
        </p:nvSpPr>
        <p:spPr/>
        <p:txBody>
          <a:bodyPr/>
          <a:lstStyle/>
          <a:p>
            <a:r>
              <a:rPr lang="en-GB" dirty="0"/>
              <a:t>Issue Board</a:t>
            </a:r>
          </a:p>
        </p:txBody>
      </p:sp>
      <p:sp>
        <p:nvSpPr>
          <p:cNvPr id="3" name="Content Placeholder 2">
            <a:extLst>
              <a:ext uri="{FF2B5EF4-FFF2-40B4-BE49-F238E27FC236}">
                <a16:creationId xmlns:a16="http://schemas.microsoft.com/office/drawing/2014/main" id="{86CD7DF2-0061-FC35-84FA-0F737BAC3F16}"/>
              </a:ext>
            </a:extLst>
          </p:cNvPr>
          <p:cNvSpPr>
            <a:spLocks noGrp="1"/>
          </p:cNvSpPr>
          <p:nvPr>
            <p:ph idx="1"/>
          </p:nvPr>
        </p:nvSpPr>
        <p:spPr/>
        <p:txBody>
          <a:bodyPr/>
          <a:lstStyle/>
          <a:p>
            <a:r>
              <a:rPr lang="en-GB" dirty="0"/>
              <a:t>A first time experience for all of us, the utilisation of an Issue Board enhanced the development cycle for our project. It allowed us to see what User Stories and features to implement within our project, and to see who was tackling what problems. </a:t>
            </a:r>
          </a:p>
          <a:p>
            <a:r>
              <a:rPr lang="en-GB" dirty="0"/>
              <a:t>Regular updates of the issue board occurred to allow for the development process to be smoother and easier.</a:t>
            </a:r>
          </a:p>
        </p:txBody>
      </p:sp>
      <p:pic>
        <p:nvPicPr>
          <p:cNvPr id="5" name="Picture 4">
            <a:extLst>
              <a:ext uri="{FF2B5EF4-FFF2-40B4-BE49-F238E27FC236}">
                <a16:creationId xmlns:a16="http://schemas.microsoft.com/office/drawing/2014/main" id="{5FAD4054-F9DF-2382-3EA8-3720C4295FC3}"/>
              </a:ext>
            </a:extLst>
          </p:cNvPr>
          <p:cNvPicPr>
            <a:picLocks noChangeAspect="1"/>
          </p:cNvPicPr>
          <p:nvPr/>
        </p:nvPicPr>
        <p:blipFill>
          <a:blip r:embed="rId2"/>
          <a:stretch>
            <a:fillRect/>
          </a:stretch>
        </p:blipFill>
        <p:spPr>
          <a:xfrm>
            <a:off x="3406708" y="4301413"/>
            <a:ext cx="5598940" cy="2313992"/>
          </a:xfrm>
          <a:prstGeom prst="rect">
            <a:avLst/>
          </a:prstGeom>
        </p:spPr>
      </p:pic>
    </p:spTree>
    <p:extLst>
      <p:ext uri="{BB962C8B-B14F-4D97-AF65-F5344CB8AC3E}">
        <p14:creationId xmlns:p14="http://schemas.microsoft.com/office/powerpoint/2010/main" val="18078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2D2-9949-C952-4F48-AA7AC98E06A6}"/>
              </a:ext>
            </a:extLst>
          </p:cNvPr>
          <p:cNvSpPr>
            <a:spLocks noGrp="1"/>
          </p:cNvSpPr>
          <p:nvPr>
            <p:ph type="ctrTitle"/>
          </p:nvPr>
        </p:nvSpPr>
        <p:spPr/>
        <p:txBody>
          <a:bodyPr/>
          <a:lstStyle/>
          <a:p>
            <a:r>
              <a:rPr lang="en-GB" dirty="0"/>
              <a:t>The Project</a:t>
            </a:r>
          </a:p>
        </p:txBody>
      </p:sp>
      <p:sp>
        <p:nvSpPr>
          <p:cNvPr id="3" name="Subtitle 2">
            <a:extLst>
              <a:ext uri="{FF2B5EF4-FFF2-40B4-BE49-F238E27FC236}">
                <a16:creationId xmlns:a16="http://schemas.microsoft.com/office/drawing/2014/main" id="{4092DC77-E280-1DD6-559C-8D93A2CBB99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609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C645-F9EF-26DE-ED04-A170544F0DD5}"/>
              </a:ext>
            </a:extLst>
          </p:cNvPr>
          <p:cNvSpPr>
            <a:spLocks noGrp="1"/>
          </p:cNvSpPr>
          <p:nvPr>
            <p:ph type="title"/>
          </p:nvPr>
        </p:nvSpPr>
        <p:spPr/>
        <p:txBody>
          <a:bodyPr/>
          <a:lstStyle/>
          <a:p>
            <a:r>
              <a:rPr lang="en-GB" dirty="0"/>
              <a:t>Wireframes</a:t>
            </a:r>
          </a:p>
        </p:txBody>
      </p:sp>
      <p:sp>
        <p:nvSpPr>
          <p:cNvPr id="3" name="Content Placeholder 2">
            <a:extLst>
              <a:ext uri="{FF2B5EF4-FFF2-40B4-BE49-F238E27FC236}">
                <a16:creationId xmlns:a16="http://schemas.microsoft.com/office/drawing/2014/main" id="{82E2A643-9218-1CEF-9276-A2DD97CE54DE}"/>
              </a:ext>
            </a:extLst>
          </p:cNvPr>
          <p:cNvSpPr>
            <a:spLocks noGrp="1"/>
          </p:cNvSpPr>
          <p:nvPr>
            <p:ph idx="1"/>
          </p:nvPr>
        </p:nvSpPr>
        <p:spPr/>
        <p:txBody>
          <a:bodyPr/>
          <a:lstStyle/>
          <a:p>
            <a:r>
              <a:rPr lang="en-GB" dirty="0"/>
              <a:t>For our user interfaces, we developed wireframes to follow to allow for a more structured and accessible design of our UIs. Some of the designs changed due to new requirements. Some examples: </a:t>
            </a:r>
          </a:p>
        </p:txBody>
      </p:sp>
      <p:pic>
        <p:nvPicPr>
          <p:cNvPr id="5" name="Picture 4">
            <a:extLst>
              <a:ext uri="{FF2B5EF4-FFF2-40B4-BE49-F238E27FC236}">
                <a16:creationId xmlns:a16="http://schemas.microsoft.com/office/drawing/2014/main" id="{3F3EA5C4-D951-0817-6CAF-C1F7EDA2357E}"/>
              </a:ext>
            </a:extLst>
          </p:cNvPr>
          <p:cNvPicPr>
            <a:picLocks noChangeAspect="1"/>
          </p:cNvPicPr>
          <p:nvPr/>
        </p:nvPicPr>
        <p:blipFill>
          <a:blip r:embed="rId2"/>
          <a:stretch>
            <a:fillRect/>
          </a:stretch>
        </p:blipFill>
        <p:spPr>
          <a:xfrm>
            <a:off x="4404190" y="3103526"/>
            <a:ext cx="3249182" cy="3460056"/>
          </a:xfrm>
          <a:prstGeom prst="rect">
            <a:avLst/>
          </a:prstGeom>
        </p:spPr>
      </p:pic>
      <p:pic>
        <p:nvPicPr>
          <p:cNvPr id="7" name="Picture 6">
            <a:extLst>
              <a:ext uri="{FF2B5EF4-FFF2-40B4-BE49-F238E27FC236}">
                <a16:creationId xmlns:a16="http://schemas.microsoft.com/office/drawing/2014/main" id="{1ED75113-95E6-F989-30A6-8615484C2803}"/>
              </a:ext>
            </a:extLst>
          </p:cNvPr>
          <p:cNvPicPr>
            <a:picLocks noChangeAspect="1"/>
          </p:cNvPicPr>
          <p:nvPr/>
        </p:nvPicPr>
        <p:blipFill>
          <a:blip r:embed="rId3"/>
          <a:stretch>
            <a:fillRect/>
          </a:stretch>
        </p:blipFill>
        <p:spPr>
          <a:xfrm>
            <a:off x="8420178" y="3103526"/>
            <a:ext cx="3254331" cy="3558755"/>
          </a:xfrm>
          <a:prstGeom prst="rect">
            <a:avLst/>
          </a:prstGeom>
        </p:spPr>
      </p:pic>
    </p:spTree>
    <p:extLst>
      <p:ext uri="{BB962C8B-B14F-4D97-AF65-F5344CB8AC3E}">
        <p14:creationId xmlns:p14="http://schemas.microsoft.com/office/powerpoint/2010/main" val="76078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7885-7258-98FD-0DB1-A62A4BEBE9D9}"/>
              </a:ext>
            </a:extLst>
          </p:cNvPr>
          <p:cNvSpPr>
            <a:spLocks noGrp="1"/>
          </p:cNvSpPr>
          <p:nvPr>
            <p:ph type="title"/>
          </p:nvPr>
        </p:nvSpPr>
        <p:spPr/>
        <p:txBody>
          <a:bodyPr/>
          <a:lstStyle/>
          <a:p>
            <a:r>
              <a:rPr lang="en-GB" dirty="0"/>
              <a:t>User Walkthroughs</a:t>
            </a:r>
          </a:p>
        </p:txBody>
      </p:sp>
      <p:sp>
        <p:nvSpPr>
          <p:cNvPr id="3" name="Content Placeholder 2">
            <a:extLst>
              <a:ext uri="{FF2B5EF4-FFF2-40B4-BE49-F238E27FC236}">
                <a16:creationId xmlns:a16="http://schemas.microsoft.com/office/drawing/2014/main" id="{4DED8EE8-B26A-CF5B-96AE-D7D86EEADDDF}"/>
              </a:ext>
            </a:extLst>
          </p:cNvPr>
          <p:cNvSpPr>
            <a:spLocks noGrp="1"/>
          </p:cNvSpPr>
          <p:nvPr>
            <p:ph idx="1"/>
          </p:nvPr>
        </p:nvSpPr>
        <p:spPr/>
        <p:txBody>
          <a:bodyPr/>
          <a:lstStyle/>
          <a:p>
            <a:r>
              <a:rPr lang="en-GB" dirty="0"/>
              <a:t>We also developed some user walkthroughs throughout the development cycle to give us a better idea on how our consumers would utilise our app. This allowed us to design our app suited towards our customer's needs. Here is a version of our user walkthrough, aimed towards the consumer:</a:t>
            </a:r>
          </a:p>
        </p:txBody>
      </p:sp>
      <p:pic>
        <p:nvPicPr>
          <p:cNvPr id="5" name="Picture 4">
            <a:extLst>
              <a:ext uri="{FF2B5EF4-FFF2-40B4-BE49-F238E27FC236}">
                <a16:creationId xmlns:a16="http://schemas.microsoft.com/office/drawing/2014/main" id="{8D025542-5B5D-983A-4550-8B75C74595C5}"/>
              </a:ext>
            </a:extLst>
          </p:cNvPr>
          <p:cNvPicPr>
            <a:picLocks noChangeAspect="1"/>
          </p:cNvPicPr>
          <p:nvPr/>
        </p:nvPicPr>
        <p:blipFill>
          <a:blip r:embed="rId2"/>
          <a:stretch>
            <a:fillRect/>
          </a:stretch>
        </p:blipFill>
        <p:spPr>
          <a:xfrm>
            <a:off x="1149608" y="4001294"/>
            <a:ext cx="5395428" cy="2629128"/>
          </a:xfrm>
          <a:prstGeom prst="rect">
            <a:avLst/>
          </a:prstGeom>
        </p:spPr>
      </p:pic>
    </p:spTree>
    <p:extLst>
      <p:ext uri="{BB962C8B-B14F-4D97-AF65-F5344CB8AC3E}">
        <p14:creationId xmlns:p14="http://schemas.microsoft.com/office/powerpoint/2010/main" val="237941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709</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SCOTBANK</vt:lpstr>
      <vt:lpstr>The Development Cycle</vt:lpstr>
      <vt:lpstr>Retros:</vt:lpstr>
      <vt:lpstr>Beginning of development</vt:lpstr>
      <vt:lpstr>GitLab</vt:lpstr>
      <vt:lpstr>Issue Board</vt:lpstr>
      <vt:lpstr>The Project</vt:lpstr>
      <vt:lpstr>Wireframes</vt:lpstr>
      <vt:lpstr>User Walkthroughs</vt:lpstr>
      <vt:lpstr>WCAG2 Compliancy</vt:lpstr>
      <vt:lpstr>UI examples</vt:lpstr>
      <vt:lpstr>Sonarqube Code Coverage &amp; Security Scanning</vt:lpstr>
      <vt:lpstr>API and Database Usage</vt:lpstr>
      <vt:lpstr>More on testing</vt:lpstr>
      <vt:lpstr>Implemented Requirements</vt:lpstr>
      <vt:lpstr>Cloud Deployment Report</vt:lpstr>
      <vt:lpstr>We will now show off our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SCOTBANK</dc:title>
  <dc:creator>Michael McGallagly (Student)</dc:creator>
  <cp:lastModifiedBy>Michael McGallagly (Student)</cp:lastModifiedBy>
  <cp:revision>3</cp:revision>
  <dcterms:created xsi:type="dcterms:W3CDTF">2024-03-19T21:13:05Z</dcterms:created>
  <dcterms:modified xsi:type="dcterms:W3CDTF">2024-03-20T15:27:01Z</dcterms:modified>
</cp:coreProperties>
</file>