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2D" charset="1" panose="00000500000000000000"/>
      <p:regular r:id="rId10"/>
    </p:embeddedFont>
    <p:embeddedFont>
      <p:font typeface="K2D Bold" charset="1" panose="00000800000000000000"/>
      <p:regular r:id="rId11"/>
    </p:embeddedFont>
    <p:embeddedFont>
      <p:font typeface="K2D Italics" charset="1" panose="00000500000000000000"/>
      <p:regular r:id="rId12"/>
    </p:embeddedFont>
    <p:embeddedFont>
      <p:font typeface="K2D Bold Italics" charset="1" panose="00000800000000000000"/>
      <p:regular r:id="rId13"/>
    </p:embeddedFont>
    <p:embeddedFont>
      <p:font typeface="K2D Thin" charset="1" panose="00000200000000000000"/>
      <p:regular r:id="rId14"/>
    </p:embeddedFont>
    <p:embeddedFont>
      <p:font typeface="K2D Thin Italics" charset="1" panose="00000200000000000000"/>
      <p:regular r:id="rId15"/>
    </p:embeddedFont>
    <p:embeddedFont>
      <p:font typeface="K2D Medium" charset="1" panose="00000600000000000000"/>
      <p:regular r:id="rId16"/>
    </p:embeddedFont>
    <p:embeddedFont>
      <p:font typeface="K2D Medium Italics" charset="1" panose="00000600000000000000"/>
      <p:regular r:id="rId17"/>
    </p:embeddedFont>
    <p:embeddedFont>
      <p:font typeface="Muli" charset="1" panose="00000500000000000000"/>
      <p:regular r:id="rId18"/>
    </p:embeddedFont>
    <p:embeddedFont>
      <p:font typeface="Muli Bold" charset="1" panose="00000800000000000000"/>
      <p:regular r:id="rId19"/>
    </p:embeddedFont>
    <p:embeddedFont>
      <p:font typeface="Muli Italics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Muli Extra-Light" charset="1" panose="00000300000000000000"/>
      <p:regular r:id="rId22"/>
    </p:embeddedFont>
    <p:embeddedFont>
      <p:font typeface="Muli Extra-Light Italics" charset="1" panose="00000300000000000000"/>
      <p:regular r:id="rId23"/>
    </p:embeddedFont>
    <p:embeddedFont>
      <p:font typeface="Muli Light" charset="1" panose="00000400000000000000"/>
      <p:regular r:id="rId24"/>
    </p:embeddedFont>
    <p:embeddedFont>
      <p:font typeface="Muli Light Italics" charset="1" panose="00000400000000000000"/>
      <p:regular r:id="rId25"/>
    </p:embeddedFont>
    <p:embeddedFont>
      <p:font typeface="Muli Semi-Bold" charset="1" panose="00000700000000000000"/>
      <p:regular r:id="rId26"/>
    </p:embeddedFont>
    <p:embeddedFont>
      <p:font typeface="Muli Semi-Bold Italics" charset="1" panose="00000700000000000000"/>
      <p:regular r:id="rId27"/>
    </p:embeddedFont>
    <p:embeddedFont>
      <p:font typeface="Muli Ultra-Bold" charset="1" panose="00000900000000000000"/>
      <p:regular r:id="rId28"/>
    </p:embeddedFont>
    <p:embeddedFont>
      <p:font typeface="Muli Ultra-Bold Italics" charset="1" panose="00000900000000000000"/>
      <p:regular r:id="rId29"/>
    </p:embeddedFont>
    <p:embeddedFont>
      <p:font typeface="Muli Heavy" charset="1" panose="00000A00000000000000"/>
      <p:regular r:id="rId30"/>
    </p:embeddedFont>
    <p:embeddedFont>
      <p:font typeface="Muli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40" Target="slides/slide9.xml" Type="http://schemas.openxmlformats.org/officeDocument/2006/relationships/slide"/><Relationship Id="rId41" Target="slides/slide1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51770" y="4201140"/>
            <a:ext cx="7873276" cy="6818294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432315" y="193727"/>
            <a:ext cx="5388781" cy="4666709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31015" y="1321800"/>
            <a:ext cx="8246160" cy="7140803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4946" t="0" r="-1494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869361"/>
            <a:ext cx="4212844" cy="904877"/>
            <a:chOff x="0" y="0"/>
            <a:chExt cx="5617125" cy="12065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293956" y="-104775"/>
              <a:ext cx="4323169" cy="1311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  <a:spcBef>
                  <a:spcPct val="0"/>
                </a:spcBef>
              </a:pPr>
              <a:r>
                <a:rPr lang="en-US" sz="5999">
                  <a:solidFill>
                    <a:srgbClr val="000000"/>
                  </a:solidFill>
                  <a:latin typeface="K2D Bold"/>
                </a:rPr>
                <a:t>CYCLOP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212452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599"/>
                  </a:lnTo>
                  <a:lnTo>
                    <a:pt x="0" y="781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92916" y="2214373"/>
            <a:ext cx="7746173" cy="91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451" indent="-576225" lvl="1">
              <a:lnSpc>
                <a:spcPts val="7473"/>
              </a:lnSpc>
              <a:buFont typeface="Arial"/>
              <a:buChar char="•"/>
            </a:pPr>
            <a:r>
              <a:rPr lang="en-US" sz="5337" spc="-58">
                <a:solidFill>
                  <a:srgbClr val="004651"/>
                </a:solidFill>
                <a:latin typeface="K2D Bold"/>
              </a:rPr>
              <a:t>Nguyễn Nhật Phi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2916" y="3830372"/>
            <a:ext cx="7746173" cy="91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451" indent="-576225" lvl="1">
              <a:lnSpc>
                <a:spcPts val="7473"/>
              </a:lnSpc>
              <a:buFont typeface="Arial"/>
              <a:buChar char="•"/>
            </a:pPr>
            <a:r>
              <a:rPr lang="en-US" sz="5337" spc="-58">
                <a:solidFill>
                  <a:srgbClr val="00A181"/>
                </a:solidFill>
                <a:latin typeface="K2D Bold"/>
              </a:rPr>
              <a:t>Nguyễn Minh Phúc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2916" y="5447389"/>
            <a:ext cx="9889311" cy="91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451" indent="-576225" lvl="1">
              <a:lnSpc>
                <a:spcPts val="7473"/>
              </a:lnSpc>
              <a:buFont typeface="Arial"/>
              <a:buChar char="•"/>
            </a:pPr>
            <a:r>
              <a:rPr lang="en-US" sz="5337" spc="-58">
                <a:solidFill>
                  <a:srgbClr val="004651"/>
                </a:solidFill>
                <a:latin typeface="K2D Bold"/>
              </a:rPr>
              <a:t>Phạm Nguyễn Thanh Tâm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2916" y="8678743"/>
            <a:ext cx="7746173" cy="91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451" indent="-576225" lvl="1">
              <a:lnSpc>
                <a:spcPts val="7473"/>
              </a:lnSpc>
              <a:buFont typeface="Arial"/>
              <a:buChar char="•"/>
            </a:pPr>
            <a:r>
              <a:rPr lang="en-US" sz="5337" spc="-58">
                <a:solidFill>
                  <a:srgbClr val="004651"/>
                </a:solidFill>
                <a:latin typeface="K2D Bold"/>
              </a:rPr>
              <a:t>Nguyễn Kim Bình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2916" y="7064407"/>
            <a:ext cx="7746173" cy="91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52451" indent="-576225" lvl="1">
              <a:lnSpc>
                <a:spcPts val="7473"/>
              </a:lnSpc>
              <a:buFont typeface="Arial"/>
              <a:buChar char="•"/>
            </a:pPr>
            <a:r>
              <a:rPr lang="en-US" sz="5337" spc="-58">
                <a:solidFill>
                  <a:srgbClr val="00A181"/>
                </a:solidFill>
                <a:latin typeface="K2D Bold"/>
              </a:rPr>
              <a:t>Lương Xuân Bảo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112156" y="-433568"/>
            <a:ext cx="13201334" cy="1143241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859005" y="-2085434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90066" y="3400557"/>
            <a:ext cx="6426104" cy="3764169"/>
            <a:chOff x="0" y="0"/>
            <a:chExt cx="8568139" cy="501889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4150985"/>
              <a:ext cx="8568139" cy="8679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21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8568139" cy="35889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0787"/>
                </a:lnSpc>
                <a:spcBef>
                  <a:spcPct val="0"/>
                </a:spcBef>
              </a:pPr>
              <a:r>
                <a:rPr lang="en-US" sz="8297" spc="-232">
                  <a:solidFill>
                    <a:srgbClr val="F4F4F4"/>
                  </a:solidFill>
                  <a:latin typeface="Muli Bold"/>
                </a:rPr>
                <a:t>Thank you for watching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86565" y="127761"/>
            <a:ext cx="6516409" cy="2259022"/>
          </a:xfrm>
          <a:custGeom>
            <a:avLst/>
            <a:gdLst/>
            <a:ahLst/>
            <a:cxnLst/>
            <a:rect r="r" b="b" t="t" l="l"/>
            <a:pathLst>
              <a:path h="2259022" w="6516409">
                <a:moveTo>
                  <a:pt x="0" y="0"/>
                </a:moveTo>
                <a:lnTo>
                  <a:pt x="6516408" y="0"/>
                </a:lnTo>
                <a:lnTo>
                  <a:pt x="6516408" y="2259022"/>
                </a:lnTo>
                <a:lnTo>
                  <a:pt x="0" y="2259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72660" y="3168831"/>
            <a:ext cx="8788175" cy="447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3225" indent="-346613" lvl="1">
              <a:lnSpc>
                <a:spcPts val="4495"/>
              </a:lnSpc>
              <a:buFont typeface="Arial"/>
              <a:buChar char="•"/>
            </a:pPr>
            <a:r>
              <a:rPr lang="en-US" sz="3210">
                <a:solidFill>
                  <a:srgbClr val="F4F4F4"/>
                </a:solidFill>
                <a:latin typeface="K2D Bold"/>
              </a:rPr>
              <a:t>Bạn có lo ngại về nguy cơ  dính mã độc trên hệ thống của mình?.</a:t>
            </a:r>
          </a:p>
          <a:p>
            <a:pPr>
              <a:lnSpc>
                <a:spcPts val="4495"/>
              </a:lnSpc>
            </a:pPr>
          </a:p>
          <a:p>
            <a:pPr marL="693225" indent="-346613" lvl="1">
              <a:lnSpc>
                <a:spcPts val="4495"/>
              </a:lnSpc>
              <a:buFont typeface="Arial"/>
              <a:buChar char="•"/>
            </a:pPr>
            <a:r>
              <a:rPr lang="en-US" sz="3210">
                <a:solidFill>
                  <a:srgbClr val="F4F4F4"/>
                </a:solidFill>
                <a:latin typeface="K2D Bold"/>
              </a:rPr>
              <a:t>APL</a:t>
            </a:r>
            <a:r>
              <a:rPr lang="en-US" sz="3210">
                <a:solidFill>
                  <a:srgbClr val="F4F4F4"/>
                </a:solidFill>
                <a:latin typeface="K2D Bold"/>
              </a:rPr>
              <a:t> là giải pháp mà bạn đang tìm kiếm. </a:t>
            </a:r>
          </a:p>
          <a:p>
            <a:pPr>
              <a:lnSpc>
                <a:spcPts val="4495"/>
              </a:lnSpc>
            </a:pPr>
          </a:p>
          <a:p>
            <a:pPr marL="693225" indent="-346613" lvl="1">
              <a:lnSpc>
                <a:spcPts val="4495"/>
              </a:lnSpc>
              <a:buFont typeface="Arial"/>
              <a:buChar char="•"/>
            </a:pPr>
            <a:r>
              <a:rPr lang="en-US" sz="3210">
                <a:solidFill>
                  <a:srgbClr val="F4F4F4"/>
                </a:solidFill>
                <a:latin typeface="K2D Bold"/>
              </a:rPr>
              <a:t>APL</a:t>
            </a:r>
            <a:r>
              <a:rPr lang="en-US" sz="3210">
                <a:solidFill>
                  <a:srgbClr val="F4F4F4"/>
                </a:solidFill>
                <a:latin typeface="K2D Bold"/>
              </a:rPr>
              <a:t> là một ứng dụng chống thiết kế để giám sát các services đang hoạt động hệ thống của bạn khỏi các cuộc tấn công.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95900"/>
            <a:ext cx="6237790" cy="163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2051826" indent="-1025913" lvl="1">
              <a:lnSpc>
                <a:spcPts val="13305"/>
              </a:lnSpc>
              <a:buFont typeface="Arial"/>
              <a:buChar char="•"/>
            </a:pPr>
            <a:r>
              <a:rPr lang="en-US" sz="9503">
                <a:solidFill>
                  <a:srgbClr val="F4F4F4"/>
                </a:solidFill>
                <a:latin typeface="K2D"/>
              </a:rPr>
              <a:t>APL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68572" y="4059126"/>
            <a:ext cx="17019428" cy="0"/>
          </a:xfrm>
          <a:prstGeom prst="line">
            <a:avLst/>
          </a:prstGeom>
          <a:ln cap="rnd" w="19050">
            <a:solidFill>
              <a:srgbClr val="00465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42310" y="4547604"/>
            <a:ext cx="3364925" cy="100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K2D Bold"/>
              </a:rPr>
              <a:t>Quét các line services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05817" y="4547604"/>
            <a:ext cx="3364925" cy="151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K2D Bold"/>
              </a:rPr>
              <a:t>So sánh với chữ ký số có sẵn trong chương trình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07360" y="4484311"/>
            <a:ext cx="3097032" cy="151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K2D Bold"/>
              </a:rPr>
              <a:t>Behavior (kiểm xem tất cả các services)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42866" y="4547604"/>
            <a:ext cx="3364925" cy="48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K2D Bold"/>
              </a:rPr>
              <a:t>Checksum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28700"/>
            <a:ext cx="8577117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60"/>
              </a:lnSpc>
              <a:spcBef>
                <a:spcPct val="0"/>
              </a:spcBef>
            </a:pPr>
            <a:r>
              <a:rPr lang="en-US" sz="6300" spc="-63">
                <a:solidFill>
                  <a:srgbClr val="000000"/>
                </a:solidFill>
                <a:latin typeface="Muli Bold"/>
              </a:rPr>
              <a:t>Cách thức hoạt động: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31805" y="3884972"/>
            <a:ext cx="380203" cy="329258"/>
            <a:chOff x="0" y="0"/>
            <a:chExt cx="3619627" cy="31346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317258" y="3884972"/>
            <a:ext cx="380203" cy="329258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605817" y="3904022"/>
            <a:ext cx="380203" cy="329258"/>
            <a:chOff x="0" y="0"/>
            <a:chExt cx="3619627" cy="31346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894375" y="3884972"/>
            <a:ext cx="380203" cy="329258"/>
            <a:chOff x="0" y="0"/>
            <a:chExt cx="3619627" cy="31346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0414" y="3142672"/>
            <a:ext cx="5962191" cy="3318857"/>
            <a:chOff x="0" y="0"/>
            <a:chExt cx="929717" cy="517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717" cy="517528"/>
            </a:xfrm>
            <a:custGeom>
              <a:avLst/>
              <a:gdLst/>
              <a:ahLst/>
              <a:cxnLst/>
              <a:rect r="r" b="b" t="t" l="l"/>
              <a:pathLst>
                <a:path h="517528" w="929717">
                  <a:moveTo>
                    <a:pt x="0" y="0"/>
                  </a:moveTo>
                  <a:lnTo>
                    <a:pt x="929717" y="0"/>
                  </a:lnTo>
                  <a:lnTo>
                    <a:pt x="929717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29717" cy="5461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K2D Bold"/>
                </a:rPr>
                <a:t>UI dễ sử dụng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2915828" y="-3678236"/>
            <a:ext cx="10072483" cy="6226137"/>
            <a:chOff x="0" y="0"/>
            <a:chExt cx="8690844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90845" cy="5372100"/>
            </a:xfrm>
            <a:custGeom>
              <a:avLst/>
              <a:gdLst/>
              <a:ahLst/>
              <a:cxnLst/>
              <a:rect r="r" b="b" t="t" l="l"/>
              <a:pathLst>
                <a:path h="5372100" w="8690845">
                  <a:moveTo>
                    <a:pt x="714017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140174" y="5372100"/>
                  </a:lnTo>
                  <a:lnTo>
                    <a:pt x="8690845" y="2686050"/>
                  </a:lnTo>
                  <a:lnTo>
                    <a:pt x="7140174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267596" y="-914719"/>
            <a:ext cx="2695438" cy="2334501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91193" y="624602"/>
            <a:ext cx="7752807" cy="1095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807"/>
              </a:lnSpc>
              <a:spcBef>
                <a:spcPct val="0"/>
              </a:spcBef>
            </a:pPr>
            <a:r>
              <a:rPr lang="en-US" sz="6774" spc="-67">
                <a:solidFill>
                  <a:srgbClr val="000000"/>
                </a:solidFill>
                <a:latin typeface="K2D Bold"/>
              </a:rPr>
              <a:t>Ưu điểm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959577" y="3142672"/>
            <a:ext cx="5848094" cy="3318857"/>
            <a:chOff x="0" y="0"/>
            <a:chExt cx="911926" cy="5175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1926" cy="517528"/>
            </a:xfrm>
            <a:custGeom>
              <a:avLst/>
              <a:gdLst/>
              <a:ahLst/>
              <a:cxnLst/>
              <a:rect r="r" b="b" t="t" l="l"/>
              <a:pathLst>
                <a:path h="517528" w="911926">
                  <a:moveTo>
                    <a:pt x="0" y="0"/>
                  </a:moveTo>
                  <a:lnTo>
                    <a:pt x="911926" y="0"/>
                  </a:lnTo>
                  <a:lnTo>
                    <a:pt x="911926" y="517528"/>
                  </a:lnTo>
                  <a:lnTo>
                    <a:pt x="0" y="51752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911926" cy="5461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K2D Bold"/>
                </a:rPr>
                <a:t>Thân thiện với người dùng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39887" y="1698135"/>
            <a:ext cx="7957376" cy="6890729"/>
            <a:chOff x="0" y="0"/>
            <a:chExt cx="4282440" cy="3708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0" t="0" r="-2989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5050" y="2620386"/>
            <a:ext cx="5705011" cy="283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58489" indent="-329245" lvl="1">
              <a:lnSpc>
                <a:spcPts val="4574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K2D Bold"/>
              </a:rPr>
              <a:t>Không có nhiều chức năng</a:t>
            </a:r>
          </a:p>
          <a:p>
            <a:pPr marL="658489" indent="-329245" lvl="1">
              <a:lnSpc>
                <a:spcPts val="4574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K2D Bold"/>
              </a:rPr>
              <a:t>Chỉ sử dụng được một chức năng một lần</a:t>
            </a:r>
          </a:p>
          <a:p>
            <a:pPr marL="658489" indent="-329245" lvl="1">
              <a:lnSpc>
                <a:spcPts val="4574"/>
              </a:lnSpc>
              <a:buFont typeface="Arial"/>
              <a:buChar char="•"/>
            </a:pPr>
            <a:r>
              <a:rPr lang="en-US" sz="3049">
                <a:solidFill>
                  <a:srgbClr val="000000"/>
                </a:solidFill>
                <a:latin typeface="K2D Bold"/>
              </a:rPr>
              <a:t>Giao diện UI chưa có thẩm mỹ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98574"/>
            <a:ext cx="681771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K2D Bold"/>
              </a:rPr>
              <a:t>Nhược điểm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6647119" y="7356773"/>
            <a:ext cx="3801687" cy="3292279"/>
            <a:chOff x="0" y="0"/>
            <a:chExt cx="3619627" cy="31346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38225"/>
            <a:ext cx="5512745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Muli Bold"/>
              </a:rPr>
              <a:t>Giá trị mang lại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986898" y="1110856"/>
            <a:ext cx="827240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uli Bold"/>
              </a:rPr>
              <a:t>Bảo vệ an toàn hệ thống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6898" y="3520138"/>
            <a:ext cx="827240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uli Bold"/>
              </a:rPr>
              <a:t>Phát hiện sớm và ứng phó nhanh chóng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86898" y="5929421"/>
            <a:ext cx="827240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uli Bold"/>
              </a:rPr>
              <a:t>Tăng cường kiểm soát và giám sát hệ thống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9067" y="8956719"/>
            <a:ext cx="5231327" cy="27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F4F4F4"/>
                </a:solidFill>
                <a:latin typeface="Muli Semi-Bold"/>
                <a:hlinkClick r:id="rId2" action="ppaction://hlinksldjump"/>
              </a:rPr>
              <a:t>Quay lại Trang Chương trình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8986898" y="2871516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8986898" y="5280798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8294"/>
            <a:ext cx="162306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4F4F4"/>
                </a:solidFill>
                <a:latin typeface="Muli Bold"/>
              </a:rPr>
              <a:t>Lịch và các Ngày quan trọng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132232"/>
          <a:ext cx="16230600" cy="6736896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636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Một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Hai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Ba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Tư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</a:tr>
              <a:tr h="1525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6531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Năm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Sáu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Bảy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Tám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</a:tr>
              <a:tr h="1820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6531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Chín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Mười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Mười Một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uli Bold"/>
                        </a:rPr>
                        <a:t>Tháng Mười Hai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</a:tr>
              <a:tr h="14484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Nhấp đúp chuột để thêm nhiệm vụ</a:t>
                      </a: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>
                          <a:solidFill>
                            <a:srgbClr val="F4F4F4"/>
                          </a:solidFill>
                          <a:latin typeface="Muli"/>
                        </a:rPr>
                        <a:t>hoặc sự kiện</a:t>
                      </a:r>
                    </a:p>
                  </a:txBody>
                  <a:tcPr marL="120373" marR="120373" marT="120373" marB="120373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9288706"/>
            <a:ext cx="5231327" cy="27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  <a:spcBef>
                <a:spcPct val="0"/>
              </a:spcBef>
            </a:pPr>
            <a:r>
              <a:rPr lang="en-US" sz="1700" u="sng">
                <a:solidFill>
                  <a:srgbClr val="F4F4F4"/>
                </a:solidFill>
                <a:latin typeface="Muli Semi-Bold"/>
                <a:hlinkClick r:id="rId2" action="ppaction://hlinksldjump"/>
              </a:rPr>
              <a:t>Quay lại Trang Chương trình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85950" y="-517425"/>
            <a:ext cx="6210236" cy="5378093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9993" y="306851"/>
            <a:ext cx="3151914" cy="272957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243397"/>
          <a:ext cx="16230600" cy="6502709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509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K2D Bold"/>
                        </a:rPr>
                        <a:t>Cải thiện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Tối ưu hóa tài nguyên sử dụng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6383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K2D Bold"/>
                        </a:rPr>
                        <a:t>Checksum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K2D Bold"/>
                        </a:rPr>
                        <a:t>Đưa ra nhiều phiên bản phù hợp với mọi đối tượng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6776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K2D Bold"/>
                        </a:rPr>
                        <a:t>Sử dụng nhiều chức năng cùng lúc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Chạy được trên nhiều hệ điều hành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6776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K2D Bold"/>
                        </a:rPr>
                        <a:t>Tạo ra một chữ ký số riêng cho sản phẩm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4F4F4"/>
                          </a:solidFill>
                          <a:latin typeface="Muli Bold"/>
                        </a:rPr>
                        <a:t>Kết hợp AI để tự động hóa chương trình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A4E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1028700"/>
            <a:ext cx="8614905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69"/>
              </a:lnSpc>
              <a:spcBef>
                <a:spcPct val="0"/>
              </a:spcBef>
            </a:pPr>
            <a:r>
              <a:rPr lang="en-US" sz="5724" spc="-57">
                <a:solidFill>
                  <a:srgbClr val="F4F4F4"/>
                </a:solidFill>
                <a:latin typeface="K2D Bold"/>
              </a:rPr>
              <a:t>Khả năng mở rộng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DAGCUTwEd_4</dc:identifier>
  <dcterms:modified xsi:type="dcterms:W3CDTF">2011-08-01T06:04:30Z</dcterms:modified>
  <cp:revision>1</cp:revision>
  <dc:title>CYCLOP</dc:title>
</cp:coreProperties>
</file>