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7" r:id="rId3"/>
    <p:sldId id="266" r:id="rId4"/>
    <p:sldId id="259" r:id="rId5"/>
    <p:sldId id="258" r:id="rId6"/>
    <p:sldId id="261" r:id="rId7"/>
    <p:sldId id="262" r:id="rId8"/>
    <p:sldId id="269" r:id="rId9"/>
    <p:sldId id="270" r:id="rId10"/>
    <p:sldId id="265" r:id="rId11"/>
    <p:sldId id="267"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7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Summary of Predictive Models for Illegal Logging and Poaching</a:t>
            </a:r>
          </a:p>
        </c:rich>
      </c:tx>
      <c:layout>
        <c:manualLayout>
          <c:xMode val="edge"/>
          <c:yMode val="edge"/>
          <c:x val="0.12213962447301213"/>
          <c:y val="2.9197133915057762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KE"/>
        </a:p>
      </c:txPr>
    </c:title>
    <c:autoTitleDeleted val="0"/>
    <c:plotArea>
      <c:layout/>
      <c:barChart>
        <c:barDir val="bar"/>
        <c:grouping val="clustered"/>
        <c:varyColors val="0"/>
        <c:ser>
          <c:idx val="0"/>
          <c:order val="0"/>
          <c:tx>
            <c:strRef>
              <c:f>Sheet1!$F$3</c:f>
              <c:strCache>
                <c:ptCount val="1"/>
                <c:pt idx="0">
                  <c:v>RMSE</c:v>
                </c:pt>
              </c:strCache>
            </c:strRef>
          </c:tx>
          <c:spPr>
            <a:solidFill>
              <a:schemeClr val="accent1"/>
            </a:solidFill>
            <a:ln>
              <a:noFill/>
            </a:ln>
            <a:effectLst/>
          </c:spPr>
          <c:invertIfNegative val="0"/>
          <c:cat>
            <c:multiLvlStrRef>
              <c:f>Sheet1!$D$4:$E$10</c:f>
              <c:multiLvlStrCache>
                <c:ptCount val="7"/>
                <c:lvl>
                  <c:pt idx="0">
                    <c:v>Logging</c:v>
                  </c:pt>
                  <c:pt idx="1">
                    <c:v>Poaching</c:v>
                  </c:pt>
                  <c:pt idx="3">
                    <c:v>VAR</c:v>
                  </c:pt>
                  <c:pt idx="5">
                    <c:v>train set</c:v>
                  </c:pt>
                  <c:pt idx="6">
                    <c:v>Test set</c:v>
                  </c:pt>
                </c:lvl>
                <c:lvl>
                  <c:pt idx="0">
                    <c:v>ARIMA</c:v>
                  </c:pt>
                  <c:pt idx="3">
                    <c:v>VAR</c:v>
                  </c:pt>
                  <c:pt idx="5">
                    <c:v>Xbg</c:v>
                  </c:pt>
                </c:lvl>
              </c:multiLvlStrCache>
            </c:multiLvlStrRef>
          </c:cat>
          <c:val>
            <c:numRef>
              <c:f>Sheet1!$F$4:$F$10</c:f>
              <c:numCache>
                <c:formatCode>General</c:formatCode>
                <c:ptCount val="7"/>
                <c:pt idx="0">
                  <c:v>5.57</c:v>
                </c:pt>
                <c:pt idx="1">
                  <c:v>10.35</c:v>
                </c:pt>
                <c:pt idx="3">
                  <c:v>8.31</c:v>
                </c:pt>
                <c:pt idx="5">
                  <c:v>9.91</c:v>
                </c:pt>
                <c:pt idx="6">
                  <c:v>9.31</c:v>
                </c:pt>
              </c:numCache>
            </c:numRef>
          </c:val>
          <c:extLst>
            <c:ext xmlns:c16="http://schemas.microsoft.com/office/drawing/2014/chart" uri="{C3380CC4-5D6E-409C-BE32-E72D297353CC}">
              <c16:uniqueId val="{00000000-2109-4A3B-9DB9-0594FB2B6C99}"/>
            </c:ext>
          </c:extLst>
        </c:ser>
        <c:dLbls>
          <c:showLegendKey val="0"/>
          <c:showVal val="0"/>
          <c:showCatName val="0"/>
          <c:showSerName val="0"/>
          <c:showPercent val="0"/>
          <c:showBubbleSize val="0"/>
        </c:dLbls>
        <c:gapWidth val="182"/>
        <c:axId val="388688783"/>
        <c:axId val="388690031"/>
      </c:barChart>
      <c:catAx>
        <c:axId val="388688783"/>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Predictive Model</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K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KE"/>
          </a:p>
        </c:txPr>
        <c:crossAx val="388690031"/>
        <c:crosses val="autoZero"/>
        <c:auto val="1"/>
        <c:lblAlgn val="ctr"/>
        <c:lblOffset val="100"/>
        <c:noMultiLvlLbl val="0"/>
      </c:catAx>
      <c:valAx>
        <c:axId val="3886900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RMSE </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K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KE"/>
          </a:p>
        </c:txPr>
        <c:crossAx val="38868878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KE"/>
          </a:p>
        </c:txPr>
      </c:dTable>
      <c:spPr>
        <a:noFill/>
        <a:ln>
          <a:noFill/>
        </a:ln>
        <a:effectLst/>
      </c:spPr>
    </c:plotArea>
    <c:plotVisOnly val="1"/>
    <c:dispBlanksAs val="gap"/>
    <c:showDLblsOverMax val="0"/>
  </c:chart>
  <c:spPr>
    <a:noFill/>
    <a:ln>
      <a:noFill/>
    </a:ln>
    <a:effectLst/>
  </c:spPr>
  <c:txPr>
    <a:bodyPr/>
    <a:lstStyle/>
    <a:p>
      <a:pPr>
        <a:defRPr sz="1400">
          <a:latin typeface="Times New Roman" panose="02020603050405020304" pitchFamily="18" charset="0"/>
          <a:cs typeface="Times New Roman" panose="02020603050405020304" pitchFamily="18" charset="0"/>
        </a:defRPr>
      </a:pPr>
      <a:endParaRPr lang="en-K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52346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4567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01542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84071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F5D662-6ABA-4404-89E8-F5EA9376F5F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428346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5D662-6ABA-4404-89E8-F5EA9376F5F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55957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5D662-6ABA-4404-89E8-F5EA9376F5F4}"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31823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5D662-6ABA-4404-89E8-F5EA9376F5F4}"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319719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5D662-6ABA-4404-89E8-F5EA9376F5F4}"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194566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5D662-6ABA-4404-89E8-F5EA9376F5F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195809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5D662-6ABA-4404-89E8-F5EA9376F5F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392697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5D662-6ABA-4404-89E8-F5EA9376F5F4}" type="datetimeFigureOut">
              <a:rPr lang="en-US" smtClean="0"/>
              <a:t>5/3/2024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B5B85-70CA-4248-AA9F-4336EA590F90}" type="slidenum">
              <a:rPr lang="en-US" smtClean="0"/>
              <a:t>‹#›</a:t>
            </a:fld>
            <a:endParaRPr lang="en-US"/>
          </a:p>
        </p:txBody>
      </p:sp>
    </p:spTree>
    <p:extLst>
      <p:ext uri="{BB962C8B-B14F-4D97-AF65-F5344CB8AC3E}">
        <p14:creationId xmlns:p14="http://schemas.microsoft.com/office/powerpoint/2010/main" val="3513408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6" descr="An animal with horns standing in a grassy area">
            <a:extLst>
              <a:ext uri="{FF2B5EF4-FFF2-40B4-BE49-F238E27FC236}">
                <a16:creationId xmlns:a16="http://schemas.microsoft.com/office/drawing/2014/main" id="{16FFBD0C-E24A-AF47-2939-254E1CF0C5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182" b="-1"/>
          <a:stretch/>
        </p:blipFill>
        <p:spPr>
          <a:xfrm>
            <a:off x="20" y="10"/>
            <a:ext cx="9947062" cy="6857990"/>
          </a:xfrm>
          <a:prstGeom prst="rect">
            <a:avLst/>
          </a:prstGeom>
        </p:spPr>
      </p:pic>
      <p:sp>
        <p:nvSpPr>
          <p:cNvPr id="21" name="Freeform: Shape 2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3" name="Freeform: Shape 22">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72E06611-F4ED-12A6-CC71-8C52257B44B2}"/>
              </a:ext>
            </a:extLst>
          </p:cNvPr>
          <p:cNvSpPr/>
          <p:nvPr/>
        </p:nvSpPr>
        <p:spPr>
          <a:xfrm>
            <a:off x="8046719" y="2722729"/>
            <a:ext cx="3633747" cy="2700062"/>
          </a:xfrm>
          <a:prstGeom prst="rect">
            <a:avLst/>
          </a:prstGeom>
        </p:spPr>
        <p:txBody>
          <a:bodyPr vert="horz" lIns="91440" tIns="45720" rIns="91440" bIns="45720" rtlCol="0">
            <a:normAutofit/>
          </a:bodyPr>
          <a:lstStyle/>
          <a:p>
            <a:pPr defTabSz="914400">
              <a:lnSpc>
                <a:spcPct val="90000"/>
              </a:lnSpc>
              <a:spcAft>
                <a:spcPts val="600"/>
              </a:spcAft>
            </a:pPr>
            <a:r>
              <a:rPr lang="en-US" sz="2000" b="1" dirty="0">
                <a:effectLst>
                  <a:outerShdw blurRad="38100" dist="38100" dir="2700000" algn="tl">
                    <a:srgbClr val="000000">
                      <a:alpha val="43137"/>
                    </a:srgbClr>
                  </a:outerShdw>
                </a:effectLst>
              </a:rPr>
              <a:t>LEVERAGING MACHINE LEARNING TO COMBAT BUSHMEAT POACHING AND ILLEGAL LOGGING IN ARABUKO-SOKOKE FOREST RESERVE, KENYA</a:t>
            </a:r>
          </a:p>
        </p:txBody>
      </p:sp>
    </p:spTree>
    <p:extLst>
      <p:ext uri="{BB962C8B-B14F-4D97-AF65-F5344CB8AC3E}">
        <p14:creationId xmlns:p14="http://schemas.microsoft.com/office/powerpoint/2010/main" val="2591014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61240" y="1555531"/>
            <a:ext cx="9900745" cy="3416320"/>
          </a:xfrm>
          <a:prstGeom prst="rect">
            <a:avLst/>
          </a:prstGeom>
        </p:spPr>
        <p:txBody>
          <a:bodyPr wrap="square">
            <a:spAutoFit/>
          </a:bodyPr>
          <a:lstStyle/>
          <a:p>
            <a:pPr marL="285750" indent="-285750">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ARIMA model demonstrates relatively low RMSE values, indicating good predictive performance for both logging and poaching activities</a:t>
            </a:r>
          </a:p>
          <a:p>
            <a:pPr marL="285750" indent="-285750">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VAR model shows moderate RMSE, suggesting reasonable predictive accuracy for capturing the relationship between logging and poaching activities.</a:t>
            </a:r>
          </a:p>
          <a:p>
            <a:pPr marL="285750" indent="-285750">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XGBoost regressor model exhibits comparable performance with the VAR model, providing reliable forecasts for logging and poaching incidents in the </a:t>
            </a:r>
            <a:r>
              <a:rPr lang="en-US" dirty="0" err="1">
                <a:latin typeface="Times New Roman" panose="02020603050405020304" pitchFamily="18" charset="0"/>
                <a:cs typeface="Times New Roman" panose="02020603050405020304" pitchFamily="18" charset="0"/>
              </a:rPr>
              <a:t>Arabuko-Sokoke</a:t>
            </a:r>
            <a:r>
              <a:rPr lang="en-US" dirty="0">
                <a:latin typeface="Times New Roman" panose="02020603050405020304" pitchFamily="18" charset="0"/>
                <a:cs typeface="Times New Roman" panose="02020603050405020304" pitchFamily="18" charset="0"/>
              </a:rPr>
              <a:t> Forest.</a:t>
            </a:r>
          </a:p>
        </p:txBody>
      </p:sp>
    </p:spTree>
    <p:extLst>
      <p:ext uri="{BB962C8B-B14F-4D97-AF65-F5344CB8AC3E}">
        <p14:creationId xmlns:p14="http://schemas.microsoft.com/office/powerpoint/2010/main" val="2171169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RECOMMENDATIONS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8200" y="1929384"/>
            <a:ext cx="10515600" cy="4251960"/>
          </a:xfrm>
          <a:prstGeom prst="rect">
            <a:avLst/>
          </a:prstGeom>
        </p:spPr>
        <p:txBody>
          <a:bodyPr vert="horz" lIns="91440" tIns="45720" rIns="91440" bIns="45720" rtlCol="0">
            <a:normAutofit/>
          </a:bodyPr>
          <a:lstStyle/>
          <a:p>
            <a:pPr marL="976313" indent="-795338" defTabSz="914400">
              <a:lnSpc>
                <a:spcPct val="90000"/>
              </a:lnSpc>
              <a:spcAft>
                <a:spcPts val="600"/>
              </a:spcAft>
              <a:buFont typeface="Wingdings" panose="05000000000000000000" pitchFamily="2" charset="2"/>
              <a:buChar char="§"/>
            </a:pPr>
            <a:r>
              <a:rPr lang="en-US" sz="2000" dirty="0"/>
              <a:t>Enhancing the predictive models developed using time series analysis techniques</a:t>
            </a:r>
          </a:p>
          <a:p>
            <a:pPr marL="976313" indent="-795338" defTabSz="914400">
              <a:lnSpc>
                <a:spcPct val="90000"/>
              </a:lnSpc>
              <a:spcAft>
                <a:spcPts val="600"/>
              </a:spcAft>
              <a:buFont typeface="Wingdings" panose="05000000000000000000" pitchFamily="2" charset="2"/>
              <a:buChar char="§"/>
            </a:pPr>
            <a:r>
              <a:rPr lang="en-US" sz="2000" dirty="0"/>
              <a:t>Use of ensemble techniques, which combine the strengths of multiple algorithms such as ARIMA, VAR, and </a:t>
            </a:r>
            <a:r>
              <a:rPr lang="en-US" sz="2000" dirty="0" err="1"/>
              <a:t>XGBoost</a:t>
            </a:r>
            <a:r>
              <a:rPr lang="en-US" sz="2000" dirty="0"/>
              <a:t>, to: </a:t>
            </a:r>
          </a:p>
          <a:p>
            <a:pPr marL="180975" defTabSz="914400">
              <a:lnSpc>
                <a:spcPct val="90000"/>
              </a:lnSpc>
              <a:spcAft>
                <a:spcPts val="600"/>
              </a:spcAft>
            </a:pPr>
            <a:r>
              <a:rPr lang="en-US" sz="2000" dirty="0"/>
              <a:t>                  - Improve the accuracy</a:t>
            </a:r>
          </a:p>
          <a:p>
            <a:pPr marL="180975" defTabSz="914400">
              <a:lnSpc>
                <a:spcPct val="90000"/>
              </a:lnSpc>
              <a:spcAft>
                <a:spcPts val="600"/>
              </a:spcAft>
            </a:pPr>
            <a:r>
              <a:rPr lang="en-US" sz="2000" dirty="0"/>
              <a:t>                  - Improve Robustness of the predictive models</a:t>
            </a:r>
          </a:p>
          <a:p>
            <a:pPr marL="976313" indent="-795338" defTabSz="914400">
              <a:lnSpc>
                <a:spcPct val="90000"/>
              </a:lnSpc>
              <a:spcAft>
                <a:spcPts val="600"/>
              </a:spcAft>
              <a:buFont typeface="Wingdings" panose="05000000000000000000" pitchFamily="2" charset="2"/>
              <a:buChar char="§"/>
            </a:pPr>
            <a:r>
              <a:rPr lang="en-US" sz="2000" dirty="0"/>
              <a:t>Continuous monitoring and evaluation of the predictive models' performance.</a:t>
            </a:r>
          </a:p>
          <a:p>
            <a:pPr marL="976313" indent="-795338" defTabSz="914400">
              <a:lnSpc>
                <a:spcPct val="90000"/>
              </a:lnSpc>
              <a:spcAft>
                <a:spcPts val="600"/>
              </a:spcAft>
              <a:buFont typeface="Wingdings" panose="05000000000000000000" pitchFamily="2" charset="2"/>
              <a:buChar char="§"/>
            </a:pPr>
            <a:r>
              <a:rPr lang="en-US" sz="2000" dirty="0"/>
              <a:t>This can be done using metrics such as Root Mean Squared Error (RMSE), should be undertaken to ensure their effectiveness in guiding conservation interventions and law enforcement strategies.</a:t>
            </a:r>
          </a:p>
          <a:p>
            <a:pPr marL="976313" indent="-795338" defTabSz="914400">
              <a:lnSpc>
                <a:spcPct val="90000"/>
              </a:lnSpc>
              <a:spcAft>
                <a:spcPts val="600"/>
              </a:spcAft>
              <a:buFont typeface="Wingdings" panose="05000000000000000000" pitchFamily="2" charset="2"/>
              <a:buChar char="§"/>
            </a:pPr>
            <a:r>
              <a:rPr lang="en-US" sz="2000" b="1" dirty="0"/>
              <a:t>NOTE</a:t>
            </a:r>
            <a:r>
              <a:rPr lang="en-US" sz="2000" dirty="0"/>
              <a:t>: By refining the predictive models and enhancing their accuracy in forecasting illegal activities, stakeholders can proactively implement targeted conservation strategies and allocate resources more efficiently to mitigate the threats posed to the </a:t>
            </a:r>
            <a:r>
              <a:rPr lang="en-US" sz="2000" dirty="0" err="1"/>
              <a:t>Arabuko</a:t>
            </a:r>
            <a:r>
              <a:rPr lang="en-US" sz="2000" dirty="0"/>
              <a:t>-Sokoke Forest ecosystem and support the livelihoods of local communities.</a:t>
            </a:r>
          </a:p>
        </p:txBody>
      </p:sp>
    </p:spTree>
    <p:extLst>
      <p:ext uri="{BB962C8B-B14F-4D97-AF65-F5344CB8AC3E}">
        <p14:creationId xmlns:p14="http://schemas.microsoft.com/office/powerpoint/2010/main" val="380078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9036" y="365125"/>
            <a:ext cx="10684764" cy="1325563"/>
          </a:xfrm>
        </p:spPr>
        <p:txBody>
          <a:bodyPr vert="horz" lIns="91440" tIns="45720" rIns="91440" bIns="45720" rtlCol="0" anchor="ctr">
            <a:normAutofit/>
          </a:bodyPr>
          <a:lstStyle/>
          <a:p>
            <a:r>
              <a:rPr lang="en-US" sz="5400" b="1" kern="1200" dirty="0">
                <a:solidFill>
                  <a:schemeClr val="tx1"/>
                </a:solidFill>
                <a:latin typeface="+mj-lt"/>
                <a:ea typeface="+mj-ea"/>
                <a:cs typeface="+mj-cs"/>
              </a:rPr>
              <a:t>CONCLUSION</a:t>
            </a:r>
            <a:endParaRPr lang="en-US" sz="5400" kern="120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8200" y="1929384"/>
            <a:ext cx="10515600" cy="4251960"/>
          </a:xfrm>
          <a:prstGeom prst="rect">
            <a:avLst/>
          </a:prstGeom>
        </p:spPr>
        <p:txBody>
          <a:bodyPr vert="horz" lIns="91440" tIns="45720" rIns="91440" bIns="45720" rtlCol="0">
            <a:normAutofit/>
          </a:bodyPr>
          <a:lstStyle/>
          <a:p>
            <a:pPr defTabSz="342900">
              <a:lnSpc>
                <a:spcPct val="150000"/>
              </a:lnSpc>
              <a:spcAft>
                <a:spcPts val="600"/>
              </a:spcAft>
            </a:pPr>
            <a:r>
              <a:rPr lang="en-US" sz="2000" kern="1200" dirty="0">
                <a:solidFill>
                  <a:schemeClr val="tx1"/>
                </a:solidFill>
                <a:cs typeface="Times New Roman" panose="02020603050405020304" pitchFamily="18" charset="0"/>
              </a:rPr>
              <a:t> The integration of machine learning techniques into conservation planning and management offers a promising approach to combat illegal activities threatening the </a:t>
            </a:r>
            <a:r>
              <a:rPr lang="en-US" sz="2000" kern="1200" dirty="0" err="1">
                <a:solidFill>
                  <a:schemeClr val="tx1"/>
                </a:solidFill>
                <a:cs typeface="Times New Roman" panose="02020603050405020304" pitchFamily="18" charset="0"/>
              </a:rPr>
              <a:t>Arabuko</a:t>
            </a:r>
            <a:r>
              <a:rPr lang="en-US" sz="2000" kern="1200" dirty="0">
                <a:solidFill>
                  <a:schemeClr val="tx1"/>
                </a:solidFill>
                <a:cs typeface="Times New Roman" panose="02020603050405020304" pitchFamily="18" charset="0"/>
              </a:rPr>
              <a:t>-Sokoke Forest. By harnessing the power of predictive analytics, stakeholders can work towards a sustainable future for ASF, preserving its biodiversity and ecosystem services for generations to come. </a:t>
            </a:r>
            <a:endParaRPr lang="en-US" sz="3200" dirty="0">
              <a:cs typeface="Times New Roman" panose="02020603050405020304" pitchFamily="18" charset="0"/>
            </a:endParaRPr>
          </a:p>
        </p:txBody>
      </p:sp>
      <p:sp>
        <p:nvSpPr>
          <p:cNvPr id="4" name="TextBox 3">
            <a:extLst>
              <a:ext uri="{FF2B5EF4-FFF2-40B4-BE49-F238E27FC236}">
                <a16:creationId xmlns:a16="http://schemas.microsoft.com/office/drawing/2014/main" id="{96085518-ACBC-E79D-C5FD-DD5218698EE6}"/>
              </a:ext>
            </a:extLst>
          </p:cNvPr>
          <p:cNvSpPr txBox="1"/>
          <p:nvPr/>
        </p:nvSpPr>
        <p:spPr>
          <a:xfrm>
            <a:off x="5163127" y="4574205"/>
            <a:ext cx="5920509" cy="1600438"/>
          </a:xfrm>
          <a:prstGeom prst="rect">
            <a:avLst/>
          </a:prstGeom>
          <a:noFill/>
        </p:spPr>
        <p:txBody>
          <a:bodyPr wrap="square" rtlCol="0">
            <a:spAutoFit/>
          </a:bodyPr>
          <a:lstStyle/>
          <a:p>
            <a:pPr marL="1714500" lvl="5" algn="ctr" defTabSz="342900">
              <a:spcAft>
                <a:spcPts val="600"/>
              </a:spcAft>
            </a:pPr>
            <a:r>
              <a:rPr lang="en-US" sz="1400" b="1" kern="1200" dirty="0">
                <a:solidFill>
                  <a:schemeClr val="accent5">
                    <a:lumMod val="50000"/>
                  </a:schemeClr>
                </a:solidFill>
                <a:latin typeface="+mj-lt"/>
                <a:ea typeface="+mn-ea"/>
                <a:cs typeface="Times New Roman" panose="02020603050405020304" pitchFamily="18" charset="0"/>
              </a:rPr>
              <a:t>"In harnessing the power of predictive analytics, we chart a course towards a sustainable future for the </a:t>
            </a:r>
            <a:r>
              <a:rPr lang="en-US" sz="1400" b="1" kern="1200" dirty="0" err="1">
                <a:solidFill>
                  <a:schemeClr val="accent5">
                    <a:lumMod val="50000"/>
                  </a:schemeClr>
                </a:solidFill>
                <a:latin typeface="+mj-lt"/>
                <a:ea typeface="+mn-ea"/>
                <a:cs typeface="Times New Roman" panose="02020603050405020304" pitchFamily="18" charset="0"/>
              </a:rPr>
              <a:t>Arabuko</a:t>
            </a:r>
            <a:r>
              <a:rPr lang="en-US" sz="1400" b="1" kern="1200" dirty="0">
                <a:solidFill>
                  <a:schemeClr val="accent5">
                    <a:lumMod val="50000"/>
                  </a:schemeClr>
                </a:solidFill>
                <a:latin typeface="+mj-lt"/>
                <a:ea typeface="+mn-ea"/>
                <a:cs typeface="Times New Roman" panose="02020603050405020304" pitchFamily="18" charset="0"/>
              </a:rPr>
              <a:t>-Sokoke Forest, preserving its biodiversity and ecosystem services for generations to come”</a:t>
            </a:r>
          </a:p>
          <a:p>
            <a:pPr marL="2743200" lvl="8" algn="ctr" defTabSz="342900">
              <a:spcAft>
                <a:spcPts val="600"/>
              </a:spcAft>
            </a:pPr>
            <a:r>
              <a:rPr lang="en-US" sz="1400" b="1" kern="1200" dirty="0">
                <a:solidFill>
                  <a:schemeClr val="accent5">
                    <a:lumMod val="50000"/>
                  </a:schemeClr>
                </a:solidFill>
                <a:latin typeface="+mj-lt"/>
                <a:ea typeface="+mn-ea"/>
                <a:cs typeface="Times New Roman" panose="02020603050405020304" pitchFamily="18" charset="0"/>
              </a:rPr>
              <a:t>― </a:t>
            </a:r>
            <a:r>
              <a:rPr lang="en-US" sz="1400" b="1" kern="1200" dirty="0" err="1">
                <a:solidFill>
                  <a:schemeClr val="accent5">
                    <a:lumMod val="50000"/>
                  </a:schemeClr>
                </a:solidFill>
                <a:latin typeface="+mj-lt"/>
                <a:ea typeface="+mn-ea"/>
                <a:cs typeface="Times New Roman" panose="02020603050405020304" pitchFamily="18" charset="0"/>
              </a:rPr>
              <a:t>Mlati,Philip</a:t>
            </a:r>
            <a:r>
              <a:rPr lang="en-US" sz="1400" b="1" kern="1200" dirty="0">
                <a:solidFill>
                  <a:schemeClr val="accent5">
                    <a:lumMod val="50000"/>
                  </a:schemeClr>
                </a:solidFill>
                <a:latin typeface="+mj-lt"/>
                <a:ea typeface="+mn-ea"/>
                <a:cs typeface="Times New Roman" panose="02020603050405020304" pitchFamily="18" charset="0"/>
              </a:rPr>
              <a:t>, Stella, Ahmed, and Allan</a:t>
            </a:r>
            <a:endParaRPr lang="en-US" b="1" dirty="0">
              <a:solidFill>
                <a:schemeClr val="accent5">
                  <a:lumMod val="50000"/>
                </a:schemeClr>
              </a:solidFill>
              <a:latin typeface="+mj-lt"/>
              <a:cs typeface="Times New Roman" panose="02020603050405020304" pitchFamily="18" charset="0"/>
            </a:endParaRPr>
          </a:p>
          <a:p>
            <a:endParaRPr lang="en-KE" dirty="0"/>
          </a:p>
        </p:txBody>
      </p:sp>
    </p:spTree>
    <p:extLst>
      <p:ext uri="{BB962C8B-B14F-4D97-AF65-F5344CB8AC3E}">
        <p14:creationId xmlns:p14="http://schemas.microsoft.com/office/powerpoint/2010/main" val="386265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54296" y="329184"/>
            <a:ext cx="6894576" cy="1783080"/>
          </a:xfrm>
        </p:spPr>
        <p:txBody>
          <a:bodyPr vert="horz" lIns="91440" tIns="45720" rIns="91440" bIns="45720" rtlCol="0" anchor="b">
            <a:normAutofit/>
          </a:bodyPr>
          <a:lstStyle/>
          <a:p>
            <a:r>
              <a:rPr lang="en-US" sz="5400" b="1"/>
              <a:t>Problem Statement</a:t>
            </a:r>
          </a:p>
        </p:txBody>
      </p:sp>
      <p:pic>
        <p:nvPicPr>
          <p:cNvPr id="7" name="Picture 6" descr="A tree stumps on the ground&#10;&#10;Description automatically generated">
            <a:extLst>
              <a:ext uri="{FF2B5EF4-FFF2-40B4-BE49-F238E27FC236}">
                <a16:creationId xmlns:a16="http://schemas.microsoft.com/office/drawing/2014/main" id="{8FB82EEC-09EC-9F1A-0206-C86310061B2C}"/>
              </a:ext>
            </a:extLst>
          </p:cNvPr>
          <p:cNvPicPr>
            <a:picLocks noChangeAspect="1"/>
          </p:cNvPicPr>
          <p:nvPr/>
        </p:nvPicPr>
        <p:blipFill rotWithShape="1">
          <a:blip r:embed="rId2">
            <a:extLst>
              <a:ext uri="{28A0092B-C50C-407E-A947-70E740481C1C}">
                <a14:useLocalDpi xmlns:a14="http://schemas.microsoft.com/office/drawing/2010/main" val="0"/>
              </a:ext>
            </a:extLst>
          </a:blip>
          <a:srcRect l="14186" r="14187"/>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55"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54296" y="2706624"/>
            <a:ext cx="6894576" cy="3483864"/>
          </a:xfrm>
          <a:prstGeom prst="rect">
            <a:avLst/>
          </a:prstGeom>
        </p:spPr>
        <p:txBody>
          <a:bodyPr vert="horz" lIns="91440" tIns="45720" rIns="91440" bIns="45720" rtlCol="0">
            <a:normAutofit/>
          </a:bodyPr>
          <a:lstStyle/>
          <a:p>
            <a:pPr defTabSz="914400">
              <a:lnSpc>
                <a:spcPct val="90000"/>
              </a:lnSpc>
              <a:spcAft>
                <a:spcPts val="600"/>
              </a:spcAft>
            </a:pPr>
            <a:r>
              <a:rPr lang="en-US" sz="2000" dirty="0"/>
              <a:t>The </a:t>
            </a:r>
            <a:r>
              <a:rPr lang="en-US" sz="2000" dirty="0" err="1"/>
              <a:t>Arabuko</a:t>
            </a:r>
            <a:r>
              <a:rPr lang="en-US" sz="2000" dirty="0"/>
              <a:t>-Sokoke Forest (ASF), designated as a UNESCO Man and Biosphere Reserve and recognized as a biodiversity hotspot, faces persistent threats from illegal poaching and logging activities. These threats are exacerbated by the significant demand for forest products from nearby urban centers, including Malindi, </a:t>
            </a:r>
            <a:r>
              <a:rPr lang="en-US" sz="2000" dirty="0" err="1"/>
              <a:t>Watamu</a:t>
            </a:r>
            <a:r>
              <a:rPr lang="en-US" sz="2000" dirty="0"/>
              <a:t>, Kilifi, and Mombasa. Additionally, the presence of over 200,000 people residing at the forest boundary further intensifies these challenges, endangering the forest ecosystem's integrity, biodiversity, and the livelihoods of local communities. Effective strategies are imperative to combat the illegal exploitation of forest resources and to safeguard the ecological and socio-economic value of ASF.</a:t>
            </a:r>
          </a:p>
        </p:txBody>
      </p:sp>
      <p:sp>
        <p:nvSpPr>
          <p:cNvPr id="3" name="Rectangle 2"/>
          <p:cNvSpPr/>
          <p:nvPr/>
        </p:nvSpPr>
        <p:spPr>
          <a:xfrm>
            <a:off x="2198876" y="2159779"/>
            <a:ext cx="9499137" cy="369332"/>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12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3816095" cy="1938076"/>
          </a:xfrm>
        </p:spPr>
        <p:txBody>
          <a:bodyPr vert="horz" lIns="91440" tIns="45720" rIns="91440" bIns="45720" rtlCol="0" anchor="ctr">
            <a:normAutofit/>
          </a:bodyPr>
          <a:lstStyle/>
          <a:p>
            <a:r>
              <a:rPr lang="en-US" b="1" kern="1200">
                <a:solidFill>
                  <a:schemeClr val="tx1"/>
                </a:solidFill>
                <a:latin typeface="+mj-lt"/>
                <a:ea typeface="+mj-ea"/>
                <a:cs typeface="+mj-cs"/>
              </a:rPr>
              <a:t>Objectives </a:t>
            </a:r>
          </a:p>
        </p:txBody>
      </p:sp>
      <p:sp>
        <p:nvSpPr>
          <p:cNvPr id="3" name="Rectangle 2"/>
          <p:cNvSpPr/>
          <p:nvPr/>
        </p:nvSpPr>
        <p:spPr>
          <a:xfrm>
            <a:off x="838200" y="1941923"/>
            <a:ext cx="4063067" cy="4235040"/>
          </a:xfrm>
          <a:prstGeom prst="rect">
            <a:avLst/>
          </a:prstGeom>
        </p:spPr>
        <p:txBody>
          <a:bodyPr vert="horz" lIns="91440" tIns="45720" rIns="91440" bIns="45720" rtlCol="0">
            <a:normAutofit fontScale="92500" lnSpcReduction="10000"/>
          </a:bodyPr>
          <a:lstStyle/>
          <a:p>
            <a:pPr indent="-228600" defTabSz="914400">
              <a:lnSpc>
                <a:spcPct val="90000"/>
              </a:lnSpc>
              <a:spcAft>
                <a:spcPts val="600"/>
              </a:spcAft>
              <a:buFont typeface="Arial" panose="020B0604020202020204" pitchFamily="34" charset="0"/>
              <a:buChar char="•"/>
            </a:pPr>
            <a:r>
              <a:rPr lang="en-US" sz="1300" b="1" dirty="0"/>
              <a:t>General Objectives: </a:t>
            </a:r>
          </a:p>
          <a:p>
            <a:pPr defTabSz="914400">
              <a:lnSpc>
                <a:spcPct val="90000"/>
              </a:lnSpc>
              <a:spcAft>
                <a:spcPts val="600"/>
              </a:spcAft>
            </a:pPr>
            <a:r>
              <a:rPr lang="en-US" sz="1300" dirty="0"/>
              <a:t>To leverage machine learning techniques for combating illegal poaching and logging activities in the </a:t>
            </a:r>
            <a:r>
              <a:rPr lang="en-US" sz="1300" dirty="0" err="1"/>
              <a:t>Arabuko</a:t>
            </a:r>
            <a:r>
              <a:rPr lang="en-US" sz="1300" dirty="0"/>
              <a:t>-Sokoke Forest (ASF) by analyzing historical data to develop predictive models that guide conservation interventions and law enforcement strategies.</a:t>
            </a:r>
          </a:p>
          <a:p>
            <a:pPr indent="-228600" defTabSz="914400">
              <a:lnSpc>
                <a:spcPct val="90000"/>
              </a:lnSpc>
              <a:spcAft>
                <a:spcPts val="600"/>
              </a:spcAft>
              <a:buFont typeface="Arial" panose="020B0604020202020204" pitchFamily="34" charset="0"/>
              <a:buChar char="•"/>
            </a:pPr>
            <a:endParaRPr lang="en-US" sz="1300" dirty="0"/>
          </a:p>
          <a:p>
            <a:pPr indent="-228600" defTabSz="914400">
              <a:lnSpc>
                <a:spcPct val="90000"/>
              </a:lnSpc>
              <a:spcAft>
                <a:spcPts val="600"/>
              </a:spcAft>
              <a:buFont typeface="Arial" panose="020B0604020202020204" pitchFamily="34" charset="0"/>
              <a:buChar char="•"/>
            </a:pPr>
            <a:r>
              <a:rPr lang="en-US" sz="1300" b="1" dirty="0"/>
              <a:t>Specific Objectives:</a:t>
            </a:r>
          </a:p>
          <a:p>
            <a:pPr marL="285750" indent="-228600" defTabSz="914400">
              <a:lnSpc>
                <a:spcPct val="90000"/>
              </a:lnSpc>
              <a:spcAft>
                <a:spcPts val="600"/>
              </a:spcAft>
              <a:buFont typeface="Arial" panose="020B0604020202020204" pitchFamily="34" charset="0"/>
              <a:buChar char="•"/>
            </a:pPr>
            <a:r>
              <a:rPr lang="en-US" sz="1300" dirty="0"/>
              <a:t>Utilize time series analysis techniques, including ARIMA, VAR, and </a:t>
            </a:r>
            <a:r>
              <a:rPr lang="en-US" sz="1300" dirty="0" err="1"/>
              <a:t>XGBoost</a:t>
            </a:r>
            <a:r>
              <a:rPr lang="en-US" sz="1300" dirty="0"/>
              <a:t>, to develop predictive models for forecasting illegal logging and bushmeat poaching activities in ASF.</a:t>
            </a:r>
          </a:p>
          <a:p>
            <a:pPr marL="285750" indent="-228600" defTabSz="914400">
              <a:lnSpc>
                <a:spcPct val="90000"/>
              </a:lnSpc>
              <a:spcAft>
                <a:spcPts val="600"/>
              </a:spcAft>
              <a:buFont typeface="Arial" panose="020B0604020202020204" pitchFamily="34" charset="0"/>
              <a:buChar char="•"/>
            </a:pPr>
            <a:r>
              <a:rPr lang="en-US" sz="1300" dirty="0"/>
              <a:t>Identify trends and patterns of illegal logging and poaching activities in ASF through comprehensive analysis of historical data.</a:t>
            </a:r>
          </a:p>
          <a:p>
            <a:pPr marL="285750" indent="-228600" defTabSz="914400">
              <a:lnSpc>
                <a:spcPct val="90000"/>
              </a:lnSpc>
              <a:spcAft>
                <a:spcPts val="600"/>
              </a:spcAft>
              <a:buFont typeface="Arial" panose="020B0604020202020204" pitchFamily="34" charset="0"/>
              <a:buChar char="•"/>
            </a:pPr>
            <a:r>
              <a:rPr lang="en-US" sz="1300" dirty="0"/>
              <a:t>Compare the performance of different machine learning algorithms, including ARIMA, VAR, and </a:t>
            </a:r>
            <a:r>
              <a:rPr lang="en-US" sz="1300" dirty="0" err="1"/>
              <a:t>XGBoost</a:t>
            </a:r>
            <a:r>
              <a:rPr lang="en-US" sz="1300" dirty="0"/>
              <a:t>, in predicting and understanding illegal logging and poaching patterns in ASF.</a:t>
            </a:r>
          </a:p>
          <a:p>
            <a:pPr marL="285750" indent="-228600" defTabSz="914400">
              <a:lnSpc>
                <a:spcPct val="90000"/>
              </a:lnSpc>
              <a:spcAft>
                <a:spcPts val="600"/>
              </a:spcAft>
              <a:buFont typeface="Arial" panose="020B0604020202020204" pitchFamily="34" charset="0"/>
              <a:buChar char="•"/>
            </a:pPr>
            <a:r>
              <a:rPr lang="en-US" sz="1300" dirty="0"/>
              <a:t>Evaluate the practical implications of the predictive models in informing conservation strategies and policy decisions aimed at safeguarding ASF's ecological integrity and supporting local communities. </a:t>
            </a:r>
          </a:p>
          <a:p>
            <a:pPr indent="-228600" defTabSz="914400">
              <a:lnSpc>
                <a:spcPct val="90000"/>
              </a:lnSpc>
              <a:spcAft>
                <a:spcPts val="600"/>
              </a:spcAft>
              <a:buFont typeface="Arial" panose="020B0604020202020204" pitchFamily="34" charset="0"/>
              <a:buChar char="•"/>
            </a:pPr>
            <a:endParaRPr lang="en-US" sz="1000" dirty="0"/>
          </a:p>
        </p:txBody>
      </p:sp>
      <p:pic>
        <p:nvPicPr>
          <p:cNvPr id="6" name="Picture 5" descr="A close up of a pile of waste&#10;&#10;Description automatically generated">
            <a:extLst>
              <a:ext uri="{FF2B5EF4-FFF2-40B4-BE49-F238E27FC236}">
                <a16:creationId xmlns:a16="http://schemas.microsoft.com/office/drawing/2014/main" id="{B3B05F0F-2480-F44F-DE75-232F3C8D3D2C}"/>
              </a:ext>
            </a:extLst>
          </p:cNvPr>
          <p:cNvPicPr>
            <a:picLocks noChangeAspect="1"/>
          </p:cNvPicPr>
          <p:nvPr/>
        </p:nvPicPr>
        <p:blipFill rotWithShape="1">
          <a:blip r:embed="rId2">
            <a:extLst>
              <a:ext uri="{28A0092B-C50C-407E-A947-70E740481C1C}">
                <a14:useLocalDpi xmlns:a14="http://schemas.microsoft.com/office/drawing/2010/main" val="0"/>
              </a:ext>
            </a:extLst>
          </a:blip>
          <a:srcRect t="4534" r="-1" b="266"/>
          <a:stretch/>
        </p:blipFill>
        <p:spPr>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pic>
        <p:nvPicPr>
          <p:cNvPr id="4" name="Picture 3"/>
          <p:cNvPicPr>
            <a:picLocks noChangeAspect="1"/>
          </p:cNvPicPr>
          <p:nvPr/>
        </p:nvPicPr>
        <p:blipFill rotWithShape="1">
          <a:blip r:embed="rId3"/>
          <a:srcRect t="24453" b="2539"/>
          <a:stretch/>
        </p:blipFill>
        <p:spPr>
          <a:xfrm>
            <a:off x="4726728" y="3802961"/>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spTree>
    <p:extLst>
      <p:ext uri="{BB962C8B-B14F-4D97-AF65-F5344CB8AC3E}">
        <p14:creationId xmlns:p14="http://schemas.microsoft.com/office/powerpoint/2010/main" val="220513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vert="horz" lIns="91440" tIns="45720" rIns="91440" bIns="45720" rtlCol="0" anchor="b">
            <a:normAutofit/>
          </a:bodyPr>
          <a:lstStyle/>
          <a:p>
            <a:br>
              <a:rPr lang="en-US" sz="4200" b="1"/>
            </a:br>
            <a:r>
              <a:rPr lang="en-US" sz="4200" b="1"/>
              <a:t>Research Questions</a:t>
            </a:r>
            <a:br>
              <a:rPr lang="en-US" sz="4200"/>
            </a:br>
            <a:endParaRPr lang="en-US" sz="4200" dirty="0"/>
          </a:p>
        </p:txBody>
      </p:sp>
      <p:sp>
        <p:nvSpPr>
          <p:cNvPr id="2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40080" y="2872899"/>
            <a:ext cx="4368602" cy="3659732"/>
          </a:xfrm>
          <a:prstGeom prst="rect">
            <a:avLst/>
          </a:prstGeom>
        </p:spPr>
        <p:txBody>
          <a:bodyPr vert="horz" lIns="91440" tIns="45720" rIns="91440" bIns="45720" rtlCol="0">
            <a:normAutofit fontScale="92500" lnSpcReduction="10000"/>
          </a:bodyPr>
          <a:lstStyle/>
          <a:p>
            <a:pPr marL="285750" indent="-228600" defTabSz="914400">
              <a:lnSpc>
                <a:spcPct val="90000"/>
              </a:lnSpc>
              <a:spcAft>
                <a:spcPts val="600"/>
              </a:spcAft>
              <a:buFont typeface="Arial" panose="020B0604020202020204" pitchFamily="34" charset="0"/>
              <a:buChar char="•"/>
            </a:pPr>
            <a:r>
              <a:rPr lang="en-US" sz="1600" dirty="0"/>
              <a:t>How effectively can time series analysis techniques, such as ARIMA, VAR, and </a:t>
            </a:r>
            <a:r>
              <a:rPr lang="en-US" sz="1600" dirty="0" err="1"/>
              <a:t>XGBoost</a:t>
            </a:r>
            <a:r>
              <a:rPr lang="en-US" sz="1600" dirty="0"/>
              <a:t>, forecast illegal logging and bushmeat poaching activities in ASF based on historical data?</a:t>
            </a:r>
          </a:p>
          <a:p>
            <a:pPr marL="285750" indent="-228600" defTabSz="914400">
              <a:lnSpc>
                <a:spcPct val="90000"/>
              </a:lnSpc>
              <a:spcAft>
                <a:spcPts val="600"/>
              </a:spcAft>
              <a:buFont typeface="Arial" panose="020B0604020202020204" pitchFamily="34" charset="0"/>
              <a:buChar char="•"/>
            </a:pPr>
            <a:r>
              <a:rPr lang="en-US" sz="1600" dirty="0"/>
              <a:t>What are the trends and patterns illegal logging and poaching activities in ASF, as revealed by the analysis?</a:t>
            </a:r>
          </a:p>
          <a:p>
            <a:pPr marL="285750" indent="-228600" defTabSz="914400">
              <a:lnSpc>
                <a:spcPct val="90000"/>
              </a:lnSpc>
              <a:spcAft>
                <a:spcPts val="600"/>
              </a:spcAft>
              <a:buFont typeface="Arial" panose="020B0604020202020204" pitchFamily="34" charset="0"/>
              <a:buChar char="•"/>
            </a:pPr>
            <a:r>
              <a:rPr lang="en-US" sz="1600" dirty="0"/>
              <a:t>Among the utilized machine learning algorithms, namely ARIMA, VAR, and </a:t>
            </a:r>
            <a:r>
              <a:rPr lang="en-US" sz="1600" dirty="0" err="1"/>
              <a:t>XGBoost</a:t>
            </a:r>
            <a:r>
              <a:rPr lang="en-US" sz="1600" dirty="0"/>
              <a:t>, which demonstrate the highest efficacy in predicting and understanding illegal logging and poaching patterns in ASF?</a:t>
            </a:r>
          </a:p>
          <a:p>
            <a:pPr marL="285750" indent="-228600" defTabSz="914400">
              <a:lnSpc>
                <a:spcPct val="90000"/>
              </a:lnSpc>
              <a:spcAft>
                <a:spcPts val="600"/>
              </a:spcAft>
              <a:buFont typeface="Arial" panose="020B0604020202020204" pitchFamily="34" charset="0"/>
              <a:buChar char="•"/>
            </a:pPr>
            <a:r>
              <a:rPr lang="en-US" sz="1600" dirty="0"/>
              <a:t>How can the actionable insights derived from these predictive models contribute to the development and implementation of effective conservation strategies and policies for ASF, considering ecological preservation and community livelihoods?</a:t>
            </a:r>
          </a:p>
        </p:txBody>
      </p:sp>
      <p:pic>
        <p:nvPicPr>
          <p:cNvPr id="6" name="Picture 5" descr="A map of the world with a map and a map of the world&#10;&#10;Description automatically generated">
            <a:extLst>
              <a:ext uri="{FF2B5EF4-FFF2-40B4-BE49-F238E27FC236}">
                <a16:creationId xmlns:a16="http://schemas.microsoft.com/office/drawing/2014/main" id="{CA5F03F7-5AA4-B595-BBAC-4E35830F1926}"/>
              </a:ext>
            </a:extLst>
          </p:cNvPr>
          <p:cNvPicPr>
            <a:picLocks noChangeAspect="1"/>
          </p:cNvPicPr>
          <p:nvPr/>
        </p:nvPicPr>
        <p:blipFill rotWithShape="1">
          <a:blip r:embed="rId2">
            <a:extLst>
              <a:ext uri="{28A0092B-C50C-407E-A947-70E740481C1C}">
                <a14:useLocalDpi xmlns:a14="http://schemas.microsoft.com/office/drawing/2010/main" val="0"/>
              </a:ext>
            </a:extLst>
          </a:blip>
          <a:srcRect l="22838" r="720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951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vert="horz" lIns="91440" tIns="45720" rIns="91440" bIns="45720" rtlCol="0" anchor="b">
            <a:normAutofit/>
          </a:bodyPr>
          <a:lstStyle/>
          <a:p>
            <a:r>
              <a:rPr lang="en-US" sz="4600" b="1" kern="1200">
                <a:solidFill>
                  <a:schemeClr val="tx1"/>
                </a:solidFill>
                <a:latin typeface="+mj-lt"/>
                <a:ea typeface="+mj-ea"/>
                <a:cs typeface="+mj-cs"/>
              </a:rPr>
              <a:t>Methodology </a:t>
            </a:r>
          </a:p>
        </p:txBody>
      </p:sp>
      <p:sp>
        <p:nvSpPr>
          <p:cNvPr id="1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6822" y="2704057"/>
            <a:ext cx="3429000" cy="1231969"/>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1100" b="1" dirty="0"/>
              <a:t>Source of data: </a:t>
            </a:r>
            <a:r>
              <a:rPr lang="en-US" sz="1100" dirty="0"/>
              <a:t>Survey 2018-2024</a:t>
            </a:r>
          </a:p>
          <a:p>
            <a:pPr marL="285750" indent="-228600" defTabSz="914400">
              <a:lnSpc>
                <a:spcPct val="90000"/>
              </a:lnSpc>
              <a:spcAft>
                <a:spcPts val="600"/>
              </a:spcAft>
              <a:buFont typeface="Arial" panose="020B0604020202020204" pitchFamily="34" charset="0"/>
              <a:buChar char="•"/>
            </a:pPr>
            <a:r>
              <a:rPr lang="en-US" sz="1100" b="1" dirty="0"/>
              <a:t>Tool used</a:t>
            </a:r>
            <a:r>
              <a:rPr lang="en-US" sz="1100" dirty="0"/>
              <a:t>:  SMART tech</a:t>
            </a:r>
          </a:p>
          <a:p>
            <a:pPr marL="285750" indent="-228600" defTabSz="914400">
              <a:lnSpc>
                <a:spcPct val="90000"/>
              </a:lnSpc>
              <a:spcAft>
                <a:spcPts val="600"/>
              </a:spcAft>
              <a:buFont typeface="Arial" panose="020B0604020202020204" pitchFamily="34" charset="0"/>
              <a:buChar char="•"/>
            </a:pPr>
            <a:r>
              <a:rPr lang="en-US" sz="1100" b="1" dirty="0"/>
              <a:t>Data description: </a:t>
            </a:r>
            <a:r>
              <a:rPr lang="en-US" sz="1100" dirty="0"/>
              <a:t>18761 observations; total 28 columns)</a:t>
            </a:r>
          </a:p>
          <a:p>
            <a:pPr marL="285750" indent="-228600" defTabSz="914400">
              <a:lnSpc>
                <a:spcPct val="90000"/>
              </a:lnSpc>
              <a:spcAft>
                <a:spcPts val="600"/>
              </a:spcAft>
              <a:buFont typeface="Arial" panose="020B0604020202020204" pitchFamily="34" charset="0"/>
              <a:buChar char="•"/>
            </a:pPr>
            <a:r>
              <a:rPr lang="en-US" sz="1100" dirty="0"/>
              <a:t>Numerical and categorical data types</a:t>
            </a:r>
          </a:p>
        </p:txBody>
      </p:sp>
      <p:pic>
        <p:nvPicPr>
          <p:cNvPr id="3" name="Picture 2"/>
          <p:cNvPicPr>
            <a:picLocks noChangeAspect="1"/>
          </p:cNvPicPr>
          <p:nvPr/>
        </p:nvPicPr>
        <p:blipFill>
          <a:blip r:embed="rId2"/>
          <a:stretch>
            <a:fillRect/>
          </a:stretch>
        </p:blipFill>
        <p:spPr>
          <a:xfrm>
            <a:off x="3913271" y="1154361"/>
            <a:ext cx="7958345" cy="4701494"/>
          </a:xfrm>
          <a:prstGeom prst="rect">
            <a:avLst/>
          </a:prstGeom>
        </p:spPr>
      </p:pic>
      <p:sp>
        <p:nvSpPr>
          <p:cNvPr id="4" name="Rectangle 3"/>
          <p:cNvSpPr/>
          <p:nvPr/>
        </p:nvSpPr>
        <p:spPr>
          <a:xfrm>
            <a:off x="320384" y="1977711"/>
            <a:ext cx="8019906" cy="723275"/>
          </a:xfrm>
          <a:prstGeom prst="rect">
            <a:avLst/>
          </a:prstGeom>
        </p:spPr>
        <p:txBody>
          <a:bodyPr wrap="square">
            <a:spAutoFit/>
          </a:bodyPr>
          <a:lstStyle/>
          <a:p>
            <a:pPr>
              <a:spcAft>
                <a:spcPts val="600"/>
              </a:spcAft>
            </a:pPr>
            <a:endParaRPr lang="en-US">
              <a:latin typeface="Times New Roman" panose="02020603050405020304" pitchFamily="18" charset="0"/>
              <a:cs typeface="Times New Roman" panose="02020603050405020304" pitchFamily="18" charset="0"/>
            </a:endParaRPr>
          </a:p>
          <a:p>
            <a:pPr>
              <a:spcAft>
                <a:spcPts val="600"/>
              </a:spcAft>
            </a:pPr>
            <a:r>
              <a:rPr lang="en-US"/>
              <a:t> </a:t>
            </a:r>
          </a:p>
        </p:txBody>
      </p:sp>
    </p:spTree>
    <p:extLst>
      <p:ext uri="{BB962C8B-B14F-4D97-AF65-F5344CB8AC3E}">
        <p14:creationId xmlns:p14="http://schemas.microsoft.com/office/powerpoint/2010/main" val="127844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Exploratory Data Analysis</a:t>
            </a:r>
            <a:r>
              <a:rPr lang="en-US" sz="6600" kern="1200" dirty="0">
                <a:solidFill>
                  <a:schemeClr val="tx1"/>
                </a:solidFill>
                <a:latin typeface="+mj-lt"/>
                <a:ea typeface="+mj-ea"/>
                <a:cs typeface="+mj-cs"/>
              </a:rPr>
              <a:t> </a:t>
            </a:r>
          </a:p>
        </p:txBody>
      </p:sp>
      <p:sp>
        <p:nvSpPr>
          <p:cNvPr id="5" name="Rectangle 4"/>
          <p:cNvSpPr/>
          <p:nvPr/>
        </p:nvSpPr>
        <p:spPr>
          <a:xfrm>
            <a:off x="638881" y="1809541"/>
            <a:ext cx="10909643" cy="687406"/>
          </a:xfrm>
          <a:prstGeom prst="rect">
            <a:avLst/>
          </a:prstGeom>
        </p:spPr>
        <p:txBody>
          <a:bodyPr vert="horz" lIns="91440" tIns="45720" rIns="91440" bIns="45720" rtlCol="0" anchor="ctr">
            <a:normAutofit/>
          </a:bodyPr>
          <a:lstStyle/>
          <a:p>
            <a:pPr algn="ctr" defTabSz="914400">
              <a:lnSpc>
                <a:spcPct val="90000"/>
              </a:lnSpc>
              <a:spcBef>
                <a:spcPts val="1000"/>
              </a:spcBef>
            </a:pPr>
            <a:r>
              <a:rPr lang="en-US" sz="2000" kern="1200">
                <a:solidFill>
                  <a:schemeClr val="tx1"/>
                </a:solidFill>
                <a:latin typeface="+mn-lt"/>
                <a:ea typeface="+mn-ea"/>
                <a:cs typeface="+mn-cs"/>
              </a:rPr>
              <a:t>The trends and patterns in illegal activities from 2018 to 2024. </a:t>
            </a:r>
            <a:endParaRPr lang="en-US" sz="2000" kern="1200" dirty="0">
              <a:solidFill>
                <a:schemeClr val="tx1"/>
              </a:solidFill>
              <a:latin typeface="+mn-lt"/>
              <a:ea typeface="+mn-ea"/>
              <a:cs typeface="+mn-cs"/>
            </a:endParaRP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858923" y="2633472"/>
            <a:ext cx="10471105" cy="3586353"/>
          </a:xfrm>
          <a:prstGeom prst="rect">
            <a:avLst/>
          </a:prstGeom>
        </p:spPr>
      </p:pic>
    </p:spTree>
    <p:extLst>
      <p:ext uri="{BB962C8B-B14F-4D97-AF65-F5344CB8AC3E}">
        <p14:creationId xmlns:p14="http://schemas.microsoft.com/office/powerpoint/2010/main" val="257199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371094" y="2718054"/>
            <a:ext cx="3438906" cy="3207258"/>
          </a:xfrm>
          <a:prstGeom prst="rect">
            <a:avLst/>
          </a:prstGeom>
        </p:spPr>
        <p:txBody>
          <a:bodyPr vert="horz" lIns="91440" tIns="45720" rIns="91440" bIns="45720" rtlCol="0" anchor="t">
            <a:normAutofit/>
          </a:bodyPr>
          <a:lstStyle/>
          <a:p>
            <a:pPr defTabSz="914400">
              <a:lnSpc>
                <a:spcPct val="90000"/>
              </a:lnSpc>
              <a:spcAft>
                <a:spcPts val="600"/>
              </a:spcAft>
            </a:pPr>
            <a:r>
              <a:rPr lang="en-US" sz="1700" b="1" dirty="0"/>
              <a:t>Positive trend; the illegal activities increases with time (2018 to 2024)</a:t>
            </a:r>
          </a:p>
        </p:txBody>
      </p:sp>
      <p:pic>
        <p:nvPicPr>
          <p:cNvPr id="2" name="Picture 1"/>
          <p:cNvPicPr>
            <a:picLocks noChangeAspect="1"/>
          </p:cNvPicPr>
          <p:nvPr/>
        </p:nvPicPr>
        <p:blipFill rotWithShape="1">
          <a:blip r:embed="rId2"/>
          <a:srcRect l="942"/>
          <a:stretch/>
        </p:blipFill>
        <p:spPr>
          <a:xfrm>
            <a:off x="4901184" y="1880826"/>
            <a:ext cx="6922008" cy="3196932"/>
          </a:xfrm>
          <a:prstGeom prst="rect">
            <a:avLst/>
          </a:prstGeom>
        </p:spPr>
      </p:pic>
    </p:spTree>
    <p:extLst>
      <p:ext uri="{BB962C8B-B14F-4D97-AF65-F5344CB8AC3E}">
        <p14:creationId xmlns:p14="http://schemas.microsoft.com/office/powerpoint/2010/main" val="2752714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371094" y="2718054"/>
            <a:ext cx="3438906" cy="3207258"/>
          </a:xfrm>
          <a:prstGeom prst="rect">
            <a:avLst/>
          </a:prstGeom>
        </p:spPr>
        <p:txBody>
          <a:bodyPr vert="horz" lIns="91440" tIns="45720" rIns="91440" bIns="45720" rtlCol="0" anchor="t">
            <a:normAutofit/>
          </a:bodyPr>
          <a:lstStyle/>
          <a:p>
            <a:pPr defTabSz="914400">
              <a:lnSpc>
                <a:spcPct val="90000"/>
              </a:lnSpc>
              <a:spcAft>
                <a:spcPts val="600"/>
              </a:spcAft>
            </a:pPr>
            <a:r>
              <a:rPr lang="en-US" sz="1700" dirty="0"/>
              <a:t>Monthly Quartiles and Median for  Arrest of Illegal Poaching and Logging in </a:t>
            </a:r>
            <a:r>
              <a:rPr lang="en-US" sz="1700" dirty="0" err="1"/>
              <a:t>Arabuko</a:t>
            </a:r>
            <a:r>
              <a:rPr lang="en-US" sz="1700" dirty="0"/>
              <a:t> Sokoke Forest</a:t>
            </a:r>
          </a:p>
        </p:txBody>
      </p:sp>
      <p:pic>
        <p:nvPicPr>
          <p:cNvPr id="2" name="Picture 1"/>
          <p:cNvPicPr>
            <a:picLocks noChangeAspect="1"/>
          </p:cNvPicPr>
          <p:nvPr/>
        </p:nvPicPr>
        <p:blipFill>
          <a:blip r:embed="rId2"/>
          <a:stretch>
            <a:fillRect/>
          </a:stretch>
        </p:blipFill>
        <p:spPr>
          <a:xfrm>
            <a:off x="4901184" y="1818010"/>
            <a:ext cx="6922008" cy="3322563"/>
          </a:xfrm>
          <a:prstGeom prst="rect">
            <a:avLst/>
          </a:prstGeom>
        </p:spPr>
      </p:pic>
    </p:spTree>
    <p:extLst>
      <p:ext uri="{BB962C8B-B14F-4D97-AF65-F5344CB8AC3E}">
        <p14:creationId xmlns:p14="http://schemas.microsoft.com/office/powerpoint/2010/main" val="70802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30936" y="639520"/>
            <a:ext cx="3429000" cy="171907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800" kern="1200">
                <a:solidFill>
                  <a:schemeClr val="tx1"/>
                </a:solidFill>
                <a:latin typeface="+mj-lt"/>
                <a:ea typeface="+mj-ea"/>
                <a:cs typeface="+mj-cs"/>
              </a:rPr>
              <a:t>SUMMARY: MODEL PERFORMANCE</a:t>
            </a:r>
          </a:p>
        </p:txBody>
      </p:sp>
      <p:sp>
        <p:nvSpPr>
          <p:cNvPr id="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30936" y="2807208"/>
            <a:ext cx="3429000" cy="3410712"/>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2200"/>
              <a:t>XGBoost regressor model exhibits comparable performance</a:t>
            </a:r>
          </a:p>
          <a:p>
            <a:pPr marL="285750" indent="-228600" defTabSz="914400">
              <a:lnSpc>
                <a:spcPct val="90000"/>
              </a:lnSpc>
              <a:spcAft>
                <a:spcPts val="600"/>
              </a:spcAft>
              <a:buFont typeface="Arial" panose="020B0604020202020204" pitchFamily="34" charset="0"/>
              <a:buChar char="•"/>
            </a:pPr>
            <a:r>
              <a:rPr lang="en-US" sz="2200"/>
              <a:t>VAR model shows moderate RMSE</a:t>
            </a:r>
          </a:p>
          <a:p>
            <a:pPr marL="285750" indent="-228600" defTabSz="914400">
              <a:lnSpc>
                <a:spcPct val="90000"/>
              </a:lnSpc>
              <a:spcAft>
                <a:spcPts val="600"/>
              </a:spcAft>
              <a:buFont typeface="Arial" panose="020B0604020202020204" pitchFamily="34" charset="0"/>
              <a:buChar char="•"/>
            </a:pPr>
            <a:r>
              <a:rPr lang="en-US" sz="2200"/>
              <a:t>and ARIMA model: relatively low RMSE </a:t>
            </a:r>
          </a:p>
          <a:p>
            <a:pPr indent="-228600" defTabSz="914400">
              <a:lnSpc>
                <a:spcPct val="90000"/>
              </a:lnSpc>
              <a:spcAft>
                <a:spcPts val="600"/>
              </a:spcAft>
              <a:buFont typeface="Arial" panose="020B0604020202020204" pitchFamily="34" charset="0"/>
              <a:buChar char="•"/>
            </a:pPr>
            <a:r>
              <a:rPr lang="en-US" sz="2200" b="1"/>
              <a:t>  </a:t>
            </a:r>
          </a:p>
        </p:txBody>
      </p:sp>
      <p:graphicFrame>
        <p:nvGraphicFramePr>
          <p:cNvPr id="7" name="Chart 6"/>
          <p:cNvGraphicFramePr>
            <a:graphicFrameLocks/>
          </p:cNvGraphicFramePr>
          <p:nvPr>
            <p:extLst>
              <p:ext uri="{D42A27DB-BD31-4B8C-83A1-F6EECF244321}">
                <p14:modId xmlns:p14="http://schemas.microsoft.com/office/powerpoint/2010/main" val="3691711277"/>
              </p:ext>
            </p:extLst>
          </p:nvPr>
        </p:nvGraphicFramePr>
        <p:xfrm>
          <a:off x="4654296" y="640080"/>
          <a:ext cx="6903720" cy="5577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834598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810</TotalTime>
  <Words>802</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Meiryo</vt:lpstr>
      <vt:lpstr>Arial</vt:lpstr>
      <vt:lpstr>Calibri</vt:lpstr>
      <vt:lpstr>Calibri Light</vt:lpstr>
      <vt:lpstr>Times New Roman</vt:lpstr>
      <vt:lpstr>Wingdings</vt:lpstr>
      <vt:lpstr>Office 2013 - 2022 Theme</vt:lpstr>
      <vt:lpstr>PowerPoint Presentation</vt:lpstr>
      <vt:lpstr>Problem Statement</vt:lpstr>
      <vt:lpstr>Objectives </vt:lpstr>
      <vt:lpstr> Research Questions </vt:lpstr>
      <vt:lpstr>Methodology </vt:lpstr>
      <vt:lpstr>Exploratory Data Analysis </vt:lpstr>
      <vt:lpstr>PowerPoint Presentation</vt:lpstr>
      <vt:lpstr>PowerPoint Presentation</vt:lpstr>
      <vt:lpstr>PowerPoint Presentation</vt:lpstr>
      <vt:lpstr>PowerPoint Presentation</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Machine Learning to Combat Bushmeat Poaching and Illegal Logging in Arabuko-Sokoke Forest Reserve, Kenya</dc:title>
  <dc:creator>hp</dc:creator>
  <cp:lastModifiedBy>duke baya</cp:lastModifiedBy>
  <cp:revision>48</cp:revision>
  <dcterms:created xsi:type="dcterms:W3CDTF">2024-04-27T14:18:16Z</dcterms:created>
  <dcterms:modified xsi:type="dcterms:W3CDTF">2024-05-03T13:43:15Z</dcterms:modified>
</cp:coreProperties>
</file>