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8"/>
    <p:restoredTop sz="94705"/>
  </p:normalViewPr>
  <p:slideViewPr>
    <p:cSldViewPr snapToGrid="0">
      <p:cViewPr varScale="1">
        <p:scale>
          <a:sx n="123" d="100"/>
          <a:sy n="123" d="100"/>
        </p:scale>
        <p:origin x="1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502CA8A-6C6E-214C-9E54-8314590022F9}" type="datetimeFigureOut">
              <a:rPr lang="en-RU" smtClean="0"/>
              <a:t>03.05.2025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A1B556A-7EC1-234D-992F-9A2F61EBBA8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71816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CA8A-6C6E-214C-9E54-8314590022F9}" type="datetimeFigureOut">
              <a:rPr lang="en-RU" smtClean="0"/>
              <a:t>03.05.2025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556A-7EC1-234D-992F-9A2F61EBBA8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630223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CA8A-6C6E-214C-9E54-8314590022F9}" type="datetimeFigureOut">
              <a:rPr lang="en-RU" smtClean="0"/>
              <a:t>03.05.2025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556A-7EC1-234D-992F-9A2F61EBBA8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55497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CA8A-6C6E-214C-9E54-8314590022F9}" type="datetimeFigureOut">
              <a:rPr lang="en-RU" smtClean="0"/>
              <a:t>03.05.2025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556A-7EC1-234D-992F-9A2F61EBBA8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445325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CA8A-6C6E-214C-9E54-8314590022F9}" type="datetimeFigureOut">
              <a:rPr lang="en-RU" smtClean="0"/>
              <a:t>03.05.2025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556A-7EC1-234D-992F-9A2F61EBBA8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19253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CA8A-6C6E-214C-9E54-8314590022F9}" type="datetimeFigureOut">
              <a:rPr lang="en-RU" smtClean="0"/>
              <a:t>03.05.2025</a:t>
            </a:fld>
            <a:endParaRPr lang="en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556A-7EC1-234D-992F-9A2F61EBBA8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04778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CA8A-6C6E-214C-9E54-8314590022F9}" type="datetimeFigureOut">
              <a:rPr lang="en-RU" smtClean="0"/>
              <a:t>03.05.2025</a:t>
            </a:fld>
            <a:endParaRPr lang="en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556A-7EC1-234D-992F-9A2F61EBBA8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8266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502CA8A-6C6E-214C-9E54-8314590022F9}" type="datetimeFigureOut">
              <a:rPr lang="en-RU" smtClean="0"/>
              <a:t>03.05.2025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556A-7EC1-234D-992F-9A2F61EBBA8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78052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502CA8A-6C6E-214C-9E54-8314590022F9}" type="datetimeFigureOut">
              <a:rPr lang="en-RU" smtClean="0"/>
              <a:t>03.05.2025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556A-7EC1-234D-992F-9A2F61EBBA8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1895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CA8A-6C6E-214C-9E54-8314590022F9}" type="datetimeFigureOut">
              <a:rPr lang="en-RU" smtClean="0"/>
              <a:t>03.05.2025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556A-7EC1-234D-992F-9A2F61EBBA8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64003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CA8A-6C6E-214C-9E54-8314590022F9}" type="datetimeFigureOut">
              <a:rPr lang="en-RU" smtClean="0"/>
              <a:t>03.05.2025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556A-7EC1-234D-992F-9A2F61EBBA8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6969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CA8A-6C6E-214C-9E54-8314590022F9}" type="datetimeFigureOut">
              <a:rPr lang="en-RU" smtClean="0"/>
              <a:t>03.05.2025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556A-7EC1-234D-992F-9A2F61EBBA8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66641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CA8A-6C6E-214C-9E54-8314590022F9}" type="datetimeFigureOut">
              <a:rPr lang="en-RU" smtClean="0"/>
              <a:t>03.05.2025</a:t>
            </a:fld>
            <a:endParaRPr lang="en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556A-7EC1-234D-992F-9A2F61EBBA8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8078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CA8A-6C6E-214C-9E54-8314590022F9}" type="datetimeFigureOut">
              <a:rPr lang="en-RU" smtClean="0"/>
              <a:t>03.05.2025</a:t>
            </a:fld>
            <a:endParaRPr lang="en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556A-7EC1-234D-992F-9A2F61EBBA8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3144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CA8A-6C6E-214C-9E54-8314590022F9}" type="datetimeFigureOut">
              <a:rPr lang="en-RU" smtClean="0"/>
              <a:t>03.05.2025</a:t>
            </a:fld>
            <a:endParaRPr lang="en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556A-7EC1-234D-992F-9A2F61EBBA8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2086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CA8A-6C6E-214C-9E54-8314590022F9}" type="datetimeFigureOut">
              <a:rPr lang="en-RU" smtClean="0"/>
              <a:t>03.05.2025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556A-7EC1-234D-992F-9A2F61EBBA8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2943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2CA8A-6C6E-214C-9E54-8314590022F9}" type="datetimeFigureOut">
              <a:rPr lang="en-RU" smtClean="0"/>
              <a:t>03.05.2025</a:t>
            </a:fld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B556A-7EC1-234D-992F-9A2F61EBBA8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94950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502CA8A-6C6E-214C-9E54-8314590022F9}" type="datetimeFigureOut">
              <a:rPr lang="en-RU" smtClean="0"/>
              <a:t>03.05.2025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A1B556A-7EC1-234D-992F-9A2F61EBBA8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04088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18BA-D55E-1081-1F6D-410D6A7DF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Ведущие производители СУБД</a:t>
            </a:r>
            <a:endParaRPr lang="en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EE912-CAD1-E0AF-D0C5-3044ECB745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 Павленко Павел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15220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C4A65-A2C2-5873-F7CE-7D12A5625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Oracle Database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74F73-2F05-9C4E-D322-151F58E44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Мощная и масштабируемая реляционная СУБД, ориентированная на крупный бизнес и государственные организации. Поддерживает сложные транзакции, отказоустойчивость, кластеризацию и встроенные инструменты аналитики. Отличается высокой надёжностью, но требует лицензирования и компетентной поддержки.</a:t>
            </a:r>
          </a:p>
          <a:p>
            <a:endParaRPr lang="en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DA44F-2D95-D20C-CE61-05F4E0B78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RU" dirty="0"/>
          </a:p>
        </p:txBody>
      </p:sp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0E17508C-D66A-2446-6940-8F827466E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01" y="3129280"/>
            <a:ext cx="3280063" cy="218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478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29BF-69E0-6F68-E633-FD4907E1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MySQL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8DB27-21B4-E4A2-8E50-7AA6BB50A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Легковесная и широко используемая СУБД с открытым исходным кодом, особенно популярна в веб-разработке. Обеспечивает хорошую производительность, простоту настройки и широкую совместимость с языками программирования. Часто используется в составе </a:t>
            </a:r>
            <a:r>
              <a:rPr lang="en-GB" dirty="0"/>
              <a:t>LAMP-</a:t>
            </a:r>
            <a:r>
              <a:rPr lang="ru-RU" dirty="0"/>
              <a:t>стека (</a:t>
            </a:r>
            <a:r>
              <a:rPr lang="en-GB" dirty="0"/>
              <a:t>Linux, Apache, MySQL, PHP/Python).</a:t>
            </a:r>
          </a:p>
          <a:p>
            <a:endParaRPr lang="en-RU" dirty="0"/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A296C62F-7456-A003-3175-8A27F9852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774" y="3046471"/>
            <a:ext cx="4539263" cy="283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42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CAFA-16D3-C009-17AA-431504CD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925" y="838199"/>
            <a:ext cx="8761413" cy="706964"/>
          </a:xfrm>
        </p:spPr>
        <p:txBody>
          <a:bodyPr/>
          <a:lstStyle/>
          <a:p>
            <a:r>
              <a:rPr lang="en-GB" dirty="0"/>
              <a:t>Microsoft SQL Server</a:t>
            </a:r>
            <a:endParaRPr lang="en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BD31F-1757-E608-91EF-BB636CA1A5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Корпоративная СУБД от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Microsoft, </a:t>
            </a: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глубоко интегрирована в экосистему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Windows. </a:t>
            </a: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Обладает мощными средствами бизнес-аналитики (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SSRS, SSIS, SSAS) </a:t>
            </a: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и удобной системой управления через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SQL Server Management Studio. </a:t>
            </a: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Подходит для работы с большими объёмами данных и критически важными системами.</a:t>
            </a:r>
          </a:p>
          <a:p>
            <a:endParaRPr lang="en-RU" dirty="0"/>
          </a:p>
        </p:txBody>
      </p:sp>
      <p:pic>
        <p:nvPicPr>
          <p:cNvPr id="3076" name="Picture 4" descr="Picture background">
            <a:extLst>
              <a:ext uri="{FF2B5EF4-FFF2-40B4-BE49-F238E27FC236}">
                <a16:creationId xmlns:a16="http://schemas.microsoft.com/office/drawing/2014/main" id="{BFF72A14-92B2-5570-4069-9D4E0493F99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419" y="2914650"/>
            <a:ext cx="4191000" cy="279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93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E36546-BE8F-CF1B-85F2-3E0A655AE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PostgreSQL</a:t>
            </a:r>
            <a:endParaRPr lang="en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E4D502-49F7-BF07-88A5-3ACC3DE0E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Надёжная и функционально богатая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open-source </a:t>
            </a: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СУБД с поддержкой расширений, пользовательских типов и полнотекстового поиска. Поддерживает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ACID-</a:t>
            </a: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транзакции, репликацию и сложные запросы. Часто используется там, где важна точность данных и расширяемость.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02C91A-3E76-A6C3-07C6-1626524D1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-1747741" y="4395097"/>
            <a:ext cx="1868971" cy="1898097"/>
          </a:xfrm>
        </p:spPr>
        <p:txBody>
          <a:bodyPr/>
          <a:lstStyle/>
          <a:p>
            <a:endParaRPr lang="en-RU" dirty="0"/>
          </a:p>
        </p:txBody>
      </p:sp>
      <p:pic>
        <p:nvPicPr>
          <p:cNvPr id="4098" name="Picture 2" descr="Postgresql 10">
            <a:extLst>
              <a:ext uri="{FF2B5EF4-FFF2-40B4-BE49-F238E27FC236}">
                <a16:creationId xmlns:a16="http://schemas.microsoft.com/office/drawing/2014/main" id="{1DFC2C46-F92C-DE97-A9BF-AEC22DB52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5" y="3152829"/>
            <a:ext cx="2793158" cy="278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19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E59406-8F4A-36E2-A157-2A371266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MongoDB</a:t>
            </a:r>
            <a:endParaRPr lang="en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37F21-94DB-FD07-F449-7A6A964CCC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b="0" i="0" u="none" strike="noStrike" dirty="0" err="1">
                <a:solidFill>
                  <a:srgbClr val="000000"/>
                </a:solidFill>
                <a:effectLst/>
              </a:rPr>
              <a:t>Документо</a:t>
            </a: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-ориентированная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NoSQL </a:t>
            </a: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СУБД, где данные хранятся в формате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BSON (</a:t>
            </a: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расширенный 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JSON). </a:t>
            </a: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Отличается высокой гибкостью, масштабируемостью и возможностью горизонтального </a:t>
            </a:r>
            <a:r>
              <a:rPr lang="ru-RU" b="0" i="0" u="none" strike="noStrike" dirty="0" err="1">
                <a:solidFill>
                  <a:srgbClr val="000000"/>
                </a:solidFill>
                <a:effectLst/>
              </a:rPr>
              <a:t>шардинга</a:t>
            </a: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. Подходит для приложений с динамически меняющейся схемой данных.</a:t>
            </a:r>
          </a:p>
          <a:p>
            <a:endParaRPr lang="en-RU" dirty="0"/>
          </a:p>
        </p:txBody>
      </p:sp>
      <p:pic>
        <p:nvPicPr>
          <p:cNvPr id="5122" name="Picture 2" descr="Picture background">
            <a:extLst>
              <a:ext uri="{FF2B5EF4-FFF2-40B4-BE49-F238E27FC236}">
                <a16:creationId xmlns:a16="http://schemas.microsoft.com/office/drawing/2014/main" id="{6A7B40D1-571E-3097-9FA6-DDDC9B978E8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597" y="2603500"/>
            <a:ext cx="3602643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41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1A8495-6D30-B4A1-0E60-A3393AF07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Redis</a:t>
            </a:r>
            <a:endParaRPr lang="en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578370-26AB-BB83-A34F-B38042808E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Высокоскоростная СУБД, работающая в оперативной памяти и поддерживающая структуры данных, такие как списки, множества и хэши. Часто используется как кэш, брокер сообщений и база для </a:t>
            </a:r>
            <a:r>
              <a:rPr lang="ru-RU" b="0" i="0" u="none" strike="noStrike" dirty="0" err="1">
                <a:solidFill>
                  <a:srgbClr val="000000"/>
                </a:solidFill>
                <a:effectLst/>
              </a:rPr>
              <a:t>микросервисов</a:t>
            </a:r>
            <a:r>
              <a:rPr lang="ru-RU" b="0" i="0" u="none" strike="noStrike" dirty="0">
                <a:solidFill>
                  <a:srgbClr val="000000"/>
                </a:solidFill>
                <a:effectLst/>
              </a:rPr>
              <a:t>. Поддерживает кластеризацию, репликацию и устойчивость к сбоям.</a:t>
            </a:r>
          </a:p>
          <a:p>
            <a:endParaRPr lang="en-RU" dirty="0"/>
          </a:p>
        </p:txBody>
      </p:sp>
      <p:pic>
        <p:nvPicPr>
          <p:cNvPr id="6146" name="Picture 2" descr="Picture background">
            <a:extLst>
              <a:ext uri="{FF2B5EF4-FFF2-40B4-BE49-F238E27FC236}">
                <a16:creationId xmlns:a16="http://schemas.microsoft.com/office/drawing/2014/main" id="{85F28A21-3017-20D2-D611-ACB5AAA110A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306" y="2692400"/>
            <a:ext cx="32512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778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</TotalTime>
  <Words>251</Words>
  <Application>Microsoft Macintosh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Ведущие производители СУБД</vt:lpstr>
      <vt:lpstr>Oracle Database</vt:lpstr>
      <vt:lpstr>MySQL</vt:lpstr>
      <vt:lpstr>Microsoft SQL Server</vt:lpstr>
      <vt:lpstr>PostgreSQL</vt:lpstr>
      <vt:lpstr>MongoDB</vt:lpstr>
      <vt:lpstr>Redis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Павел Павленко</dc:creator>
  <cp:lastModifiedBy>Павел Павленко</cp:lastModifiedBy>
  <cp:revision>1</cp:revision>
  <dcterms:created xsi:type="dcterms:W3CDTF">2025-05-03T13:47:36Z</dcterms:created>
  <dcterms:modified xsi:type="dcterms:W3CDTF">2025-05-03T14:08:54Z</dcterms:modified>
</cp:coreProperties>
</file>