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1"/>
  </p:notesMasterIdLst>
  <p:sldIdLst>
    <p:sldId id="333" r:id="rId2"/>
    <p:sldId id="394" r:id="rId3"/>
    <p:sldId id="330" r:id="rId4"/>
    <p:sldId id="326" r:id="rId5"/>
    <p:sldId id="370" r:id="rId6"/>
    <p:sldId id="359" r:id="rId7"/>
    <p:sldId id="358" r:id="rId8"/>
    <p:sldId id="357" r:id="rId9"/>
    <p:sldId id="354" r:id="rId10"/>
    <p:sldId id="328" r:id="rId11"/>
    <p:sldId id="332" r:id="rId12"/>
    <p:sldId id="353" r:id="rId13"/>
    <p:sldId id="324" r:id="rId14"/>
    <p:sldId id="360" r:id="rId15"/>
    <p:sldId id="325" r:id="rId16"/>
    <p:sldId id="351" r:id="rId17"/>
    <p:sldId id="398" r:id="rId18"/>
    <p:sldId id="376" r:id="rId19"/>
    <p:sldId id="395" r:id="rId20"/>
    <p:sldId id="396" r:id="rId21"/>
    <p:sldId id="399" r:id="rId22"/>
    <p:sldId id="378" r:id="rId23"/>
    <p:sldId id="379" r:id="rId24"/>
    <p:sldId id="380" r:id="rId25"/>
    <p:sldId id="381" r:id="rId26"/>
    <p:sldId id="401" r:id="rId27"/>
    <p:sldId id="387" r:id="rId28"/>
    <p:sldId id="388" r:id="rId29"/>
    <p:sldId id="390" r:id="rId30"/>
    <p:sldId id="389" r:id="rId31"/>
    <p:sldId id="400" r:id="rId32"/>
    <p:sldId id="363" r:id="rId33"/>
    <p:sldId id="364" r:id="rId34"/>
    <p:sldId id="365" r:id="rId35"/>
    <p:sldId id="402" r:id="rId36"/>
    <p:sldId id="404" r:id="rId37"/>
    <p:sldId id="405" r:id="rId38"/>
    <p:sldId id="366" r:id="rId39"/>
    <p:sldId id="406" r:id="rId40"/>
    <p:sldId id="367" r:id="rId41"/>
    <p:sldId id="407" r:id="rId42"/>
    <p:sldId id="369" r:id="rId43"/>
    <p:sldId id="382" r:id="rId44"/>
    <p:sldId id="383" r:id="rId45"/>
    <p:sldId id="338" r:id="rId46"/>
    <p:sldId id="339" r:id="rId47"/>
    <p:sldId id="349" r:id="rId48"/>
    <p:sldId id="350" r:id="rId49"/>
    <p:sldId id="372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612CCBE-9FC7-47F5-A948-78B10E3DB07D}">
          <p14:sldIdLst>
            <p14:sldId id="333"/>
            <p14:sldId id="394"/>
            <p14:sldId id="330"/>
            <p14:sldId id="326"/>
            <p14:sldId id="370"/>
            <p14:sldId id="359"/>
            <p14:sldId id="358"/>
            <p14:sldId id="357"/>
            <p14:sldId id="354"/>
            <p14:sldId id="328"/>
            <p14:sldId id="332"/>
            <p14:sldId id="353"/>
            <p14:sldId id="324"/>
            <p14:sldId id="360"/>
            <p14:sldId id="325"/>
            <p14:sldId id="351"/>
            <p14:sldId id="398"/>
            <p14:sldId id="376"/>
            <p14:sldId id="395"/>
            <p14:sldId id="396"/>
            <p14:sldId id="399"/>
            <p14:sldId id="378"/>
            <p14:sldId id="379"/>
            <p14:sldId id="380"/>
            <p14:sldId id="381"/>
            <p14:sldId id="401"/>
            <p14:sldId id="387"/>
            <p14:sldId id="388"/>
            <p14:sldId id="390"/>
            <p14:sldId id="389"/>
            <p14:sldId id="400"/>
            <p14:sldId id="363"/>
            <p14:sldId id="364"/>
            <p14:sldId id="365"/>
            <p14:sldId id="402"/>
            <p14:sldId id="404"/>
            <p14:sldId id="405"/>
            <p14:sldId id="366"/>
            <p14:sldId id="406"/>
            <p14:sldId id="367"/>
            <p14:sldId id="407"/>
            <p14:sldId id="369"/>
            <p14:sldId id="382"/>
            <p14:sldId id="383"/>
            <p14:sldId id="338"/>
            <p14:sldId id="339"/>
            <p14:sldId id="349"/>
            <p14:sldId id="350"/>
            <p14:sldId id="372"/>
          </p14:sldIdLst>
        </p14:section>
        <p14:section name="未命名的章節" id="{375E1C1F-B3DA-4B6E-A839-9F643ED4B4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99FF"/>
    <a:srgbClr val="336699"/>
    <a:srgbClr val="66CCFF"/>
    <a:srgbClr val="420042"/>
    <a:srgbClr val="540054"/>
    <a:srgbClr val="FFFFB7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01" autoAdjust="0"/>
  </p:normalViewPr>
  <p:slideViewPr>
    <p:cSldViewPr>
      <p:cViewPr varScale="1">
        <p:scale>
          <a:sx n="68" d="100"/>
          <a:sy n="68" d="100"/>
        </p:scale>
        <p:origin x="1167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27"/>
    </p:cViewPr>
  </p:sorterViewPr>
  <p:notesViewPr>
    <p:cSldViewPr>
      <p:cViewPr varScale="1">
        <p:scale>
          <a:sx n="43" d="100"/>
          <a:sy n="43" d="100"/>
        </p:scale>
        <p:origin x="-91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E8A8E2-D726-4521-A720-DBC0EB30CAD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6221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2038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05650" y="0"/>
            <a:ext cx="2038350" cy="6477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0"/>
            <a:ext cx="5962650" cy="6477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814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599" cy="2352675"/>
          </a:xfrm>
        </p:spPr>
        <p:txBody>
          <a:bodyPr anchor="t"/>
          <a:lstStyle>
            <a:lvl1pPr algn="ctr">
              <a:lnSpc>
                <a:spcPct val="150000"/>
              </a:lnSpc>
              <a:defRPr sz="4400" b="0" cap="all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1" y="4214813"/>
            <a:ext cx="7848599" cy="1500187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5949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2954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67300" y="12954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2201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2797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00251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5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3043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4761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2106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_bkgrd_slid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95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152400" y="6172200"/>
            <a:ext cx="557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b="1">
                <a:solidFill>
                  <a:srgbClr val="FAEDDE"/>
                </a:solidFill>
                <a:ea typeface="新細明體" panose="02020500000000000000" pitchFamily="18" charset="-120"/>
              </a:rPr>
              <a:t>1-</a:t>
            </a:r>
            <a:fld id="{E219198C-045E-4F15-A2CD-C68C76A23110}" type="slidenum">
              <a:rPr lang="en-US" altLang="zh-TW" sz="1400" b="1" smtClean="0">
                <a:solidFill>
                  <a:srgbClr val="FAEDDE"/>
                </a:solidFill>
                <a:ea typeface="新細明體" panose="02020500000000000000" pitchFamily="18" charset="-120"/>
              </a:rPr>
              <a:pPr eaLnBrk="1" hangingPunct="1">
                <a:defRPr/>
              </a:pPr>
              <a:t>‹#›</a:t>
            </a:fld>
            <a:endParaRPr lang="en-US" altLang="zh-TW" sz="1400" b="1">
              <a:solidFill>
                <a:srgbClr val="FAEDDE"/>
              </a:solidFill>
              <a:ea typeface="新細明體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workbench/en/wb-data-modeling.html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600" cy="2352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資料庫管理 </a:t>
            </a:r>
            <a:r>
              <a:rPr lang="en-US" altLang="zh-TW" dirty="0"/>
              <a:t>Homework #2</a:t>
            </a:r>
            <a:endParaRPr lang="zh-TW" altLang="en-US" dirty="0"/>
          </a:p>
        </p:txBody>
      </p:sp>
      <p:sp>
        <p:nvSpPr>
          <p:cNvPr id="3075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4214813"/>
            <a:ext cx="7848600" cy="1500187"/>
          </a:xfrm>
        </p:spPr>
        <p:txBody>
          <a:bodyPr/>
          <a:lstStyle/>
          <a:p>
            <a:r>
              <a:rPr lang="zh-TW" altLang="en-US" dirty="0"/>
              <a:t>楊立偉教授</a:t>
            </a:r>
          </a:p>
          <a:p>
            <a:r>
              <a:rPr lang="zh-TW" altLang="en-US" dirty="0"/>
              <a:t>台灣大學工管系</a:t>
            </a:r>
            <a:endParaRPr lang="en-US" altLang="zh-TW" dirty="0"/>
          </a:p>
        </p:txBody>
      </p:sp>
    </p:spTree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作業要求 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AutoNum type="arabicPeriod"/>
            </a:pPr>
            <a:r>
              <a:rPr lang="zh-TW" altLang="pt-BR" sz="2800"/>
              <a:t>完整的 E-R model diagram</a:t>
            </a:r>
            <a:endParaRPr lang="en-US" altLang="zh-TW" sz="2800"/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/>
              <a:t>有幾個</a:t>
            </a:r>
            <a:r>
              <a:rPr lang="en-US" altLang="zh-TW" sz="2400"/>
              <a:t>Entity</a:t>
            </a:r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/>
              <a:t>有哪些</a:t>
            </a:r>
            <a:r>
              <a:rPr lang="en-US" altLang="zh-TW" sz="2400"/>
              <a:t>Relationship? Cardinality</a:t>
            </a:r>
            <a:r>
              <a:rPr lang="zh-TW" altLang="en-US" sz="2400"/>
              <a:t>為何</a:t>
            </a:r>
            <a:endParaRPr lang="en-US" altLang="zh-TW" sz="2400"/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/>
              <a:t>標上屬性</a:t>
            </a:r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/>
              <a:t>檢查</a:t>
            </a:r>
            <a:r>
              <a:rPr lang="en-US" altLang="zh-TW" sz="2400"/>
              <a:t>Entity</a:t>
            </a:r>
            <a:r>
              <a:rPr lang="zh-TW" altLang="en-US" sz="2400"/>
              <a:t>、</a:t>
            </a:r>
            <a:r>
              <a:rPr lang="en-US" altLang="zh-TW" sz="2400"/>
              <a:t>Relationship</a:t>
            </a:r>
            <a:r>
              <a:rPr lang="zh-TW" altLang="en-US" sz="2400"/>
              <a:t>、屬性的名稱是否適當</a:t>
            </a:r>
          </a:p>
        </p:txBody>
      </p:sp>
    </p:spTree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作業要求 </a:t>
            </a:r>
            <a:r>
              <a:rPr lang="en-US" altLang="zh-TW"/>
              <a:t>(2)</a:t>
            </a:r>
            <a:endParaRPr lang="zh-TW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8153400" cy="51816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AutoNum type="arabicPeriod" startAt="2"/>
            </a:pPr>
            <a:r>
              <a:rPr lang="zh-TW" altLang="en-US" sz="2800" dirty="0"/>
              <a:t>以</a:t>
            </a:r>
            <a:r>
              <a:rPr lang="en-US" altLang="zh-TW" sz="2800" dirty="0"/>
              <a:t>MySQL</a:t>
            </a:r>
            <a:r>
              <a:rPr lang="zh-TW" altLang="zh-TW" sz="2800" dirty="0"/>
              <a:t>建立表格與關聯</a:t>
            </a:r>
            <a:endParaRPr lang="zh-TW" altLang="en-US" sz="2800" dirty="0"/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 dirty="0"/>
              <a:t>除了</a:t>
            </a:r>
            <a:r>
              <a:rPr lang="en-US" altLang="zh-TW" sz="2400" dirty="0"/>
              <a:t>Entity</a:t>
            </a:r>
            <a:r>
              <a:rPr lang="zh-TW" altLang="en-US" sz="2400" dirty="0"/>
              <a:t>，有哪些</a:t>
            </a:r>
            <a:r>
              <a:rPr lang="en-US" altLang="zh-TW" sz="2400" dirty="0"/>
              <a:t>Relationship</a:t>
            </a:r>
            <a:r>
              <a:rPr lang="zh-TW" altLang="en-US" sz="2400" dirty="0"/>
              <a:t>要轉成表格</a:t>
            </a:r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 dirty="0"/>
              <a:t>將屬性開成欄位，並訂出 </a:t>
            </a:r>
            <a:r>
              <a:rPr lang="en-US" altLang="zh-TW" sz="2400" dirty="0"/>
              <a:t>type, length, constraint</a:t>
            </a:r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 dirty="0"/>
              <a:t>檢查所有表格的</a:t>
            </a:r>
            <a:r>
              <a:rPr lang="en-US" altLang="zh-TW" sz="2400" dirty="0"/>
              <a:t>PK</a:t>
            </a:r>
            <a:endParaRPr lang="zh-TW" altLang="en-US" sz="2400" dirty="0"/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 dirty="0"/>
              <a:t>不同的</a:t>
            </a:r>
            <a:r>
              <a:rPr lang="en-US" altLang="zh-TW" sz="2400" dirty="0"/>
              <a:t>Relationship / Cardinality</a:t>
            </a:r>
            <a:r>
              <a:rPr lang="zh-TW" altLang="en-US" sz="2400" dirty="0"/>
              <a:t>要怎麼轉成</a:t>
            </a:r>
            <a:r>
              <a:rPr lang="en-US" altLang="zh-TW" sz="2400" dirty="0"/>
              <a:t>FK</a:t>
            </a:r>
          </a:p>
          <a:p>
            <a:pPr marL="609600" indent="-609600" eaLnBrk="1" hangingPunct="1">
              <a:lnSpc>
                <a:spcPct val="150000"/>
              </a:lnSpc>
              <a:buFontTx/>
              <a:buAutoNum type="arabicPeriod" startAt="3"/>
            </a:pPr>
            <a:r>
              <a:rPr lang="zh-TW" altLang="en-US" dirty="0"/>
              <a:t>每張表格建立 </a:t>
            </a:r>
            <a:r>
              <a:rPr lang="en-US" altLang="zh-TW" dirty="0"/>
              <a:t>30 </a:t>
            </a:r>
            <a:r>
              <a:rPr lang="zh-TW" altLang="en-US" dirty="0"/>
              <a:t>筆測試資料，越多越好</a:t>
            </a:r>
            <a:endParaRPr lang="en-US" altLang="zh-TW" dirty="0"/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dirty="0"/>
              <a:t>滿足資料合理性，並檢查關聯是否正確</a:t>
            </a:r>
          </a:p>
        </p:txBody>
      </p:sp>
    </p:spTree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評分標準</a:t>
            </a:r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/>
              <a:t>分成</a:t>
            </a:r>
            <a:r>
              <a:rPr lang="en-US" altLang="zh-TW" sz="2800"/>
              <a:t>10</a:t>
            </a:r>
            <a:r>
              <a:rPr lang="zh-TW" altLang="en-US" sz="2800"/>
              <a:t>個等級</a:t>
            </a:r>
            <a:endParaRPr lang="en-US" altLang="zh-TW" sz="280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TW" sz="2400"/>
              <a:t>Entity, Attribute </a:t>
            </a:r>
            <a:r>
              <a:rPr lang="zh-TW" altLang="en-US" sz="2400"/>
              <a:t>正確合理</a:t>
            </a:r>
            <a:endParaRPr lang="en-US" altLang="zh-TW" sz="240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TW" sz="2400"/>
              <a:t>Relationship, Degree </a:t>
            </a:r>
            <a:r>
              <a:rPr lang="zh-TW" altLang="en-US" sz="2400"/>
              <a:t>正確合理</a:t>
            </a:r>
            <a:endParaRPr lang="en-US" altLang="zh-TW" sz="240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TW" sz="2400"/>
              <a:t>Cardinality</a:t>
            </a:r>
            <a:r>
              <a:rPr lang="zh-TW" altLang="en-US" sz="2400"/>
              <a:t> 正確合理</a:t>
            </a:r>
            <a:endParaRPr lang="en-US" altLang="zh-TW" sz="240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/>
              <a:t>轉成表格後</a:t>
            </a:r>
            <a:r>
              <a:rPr lang="en-US" altLang="zh-TW" sz="2400"/>
              <a:t> PK, FK </a:t>
            </a:r>
            <a:r>
              <a:rPr lang="zh-TW" altLang="en-US" sz="2400"/>
              <a:t>正確清楚</a:t>
            </a:r>
            <a:endParaRPr lang="en-US" altLang="zh-TW" sz="240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/>
              <a:t>符合正規化 </a:t>
            </a:r>
            <a:r>
              <a:rPr lang="en-US" altLang="zh-TW" sz="2400"/>
              <a:t>(</a:t>
            </a:r>
            <a:r>
              <a:rPr lang="zh-TW" altLang="en-US" sz="2400"/>
              <a:t>表格內無彼此相依欄位</a:t>
            </a:r>
            <a:r>
              <a:rPr lang="en-US" altLang="zh-TW" sz="2400"/>
              <a:t>)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/>
              <a:t>測試資料 正確合理</a:t>
            </a:r>
            <a:endParaRPr lang="en-US" altLang="zh-TW" sz="240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TW" sz="2400"/>
              <a:t>Business Rules </a:t>
            </a:r>
            <a:r>
              <a:rPr lang="zh-TW" altLang="en-US" sz="2400"/>
              <a:t>均滿足 </a:t>
            </a:r>
            <a:r>
              <a:rPr lang="en-US" altLang="zh-TW" sz="2400"/>
              <a:t>… </a:t>
            </a:r>
            <a:r>
              <a:rPr lang="zh-TW" altLang="en-US" sz="2400"/>
              <a:t>♥ 滿分</a:t>
            </a:r>
            <a:endParaRPr lang="en-US" altLang="zh-TW" sz="240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/>
              <a:t>依詳盡用心程度加分</a:t>
            </a:r>
            <a:endParaRPr lang="zh-TW" altLang="en-US" sz="2400"/>
          </a:p>
        </p:txBody>
      </p:sp>
    </p:spTree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/>
              <a:t>Deadline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/>
              <a:t>於 </a:t>
            </a:r>
            <a:r>
              <a:rPr lang="en-US" altLang="zh-TW" sz="2800" dirty="0"/>
              <a:t>2020.10.29 6am </a:t>
            </a:r>
            <a:r>
              <a:rPr lang="zh-TW" altLang="en-US" sz="2800" dirty="0"/>
              <a:t>前繳至 </a:t>
            </a:r>
            <a:r>
              <a:rPr lang="en-US" altLang="zh-TW" sz="2800" dirty="0" err="1"/>
              <a:t>ceiba</a:t>
            </a:r>
            <a:endParaRPr lang="zh-TW" altLang="en-US" sz="2800" dirty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由組長繳交即可；遲交規則：逾期</a:t>
            </a:r>
            <a:r>
              <a:rPr lang="en-US" altLang="zh-TW" sz="2400" dirty="0"/>
              <a:t>24</a:t>
            </a:r>
            <a:r>
              <a:rPr lang="zh-TW" altLang="en-US" sz="2400" dirty="0"/>
              <a:t>小時內</a:t>
            </a:r>
            <a:r>
              <a:rPr lang="en-US" altLang="zh-TW" sz="2400" dirty="0"/>
              <a:t>8</a:t>
            </a:r>
            <a:r>
              <a:rPr lang="zh-TW" altLang="en-US" sz="2400" dirty="0"/>
              <a:t>折計分，超過</a:t>
            </a:r>
            <a:r>
              <a:rPr lang="en-US" altLang="zh-TW" sz="2400" dirty="0"/>
              <a:t>24</a:t>
            </a:r>
            <a:r>
              <a:rPr lang="zh-TW" altLang="en-US" sz="2400" dirty="0"/>
              <a:t>小時後不收 </a:t>
            </a:r>
            <a:r>
              <a:rPr lang="en-US" altLang="zh-TW" sz="2400" dirty="0"/>
              <a:t>(0</a:t>
            </a:r>
            <a:r>
              <a:rPr lang="zh-TW" altLang="en-US" sz="2400" dirty="0"/>
              <a:t>分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400" dirty="0"/>
              <a:t>MySQL</a:t>
            </a:r>
            <a:r>
              <a:rPr lang="zh-TW" altLang="en-US" sz="2400" dirty="0"/>
              <a:t>請繳交</a:t>
            </a:r>
            <a:r>
              <a:rPr lang="en-US" altLang="zh-TW" sz="2400" dirty="0" err="1"/>
              <a:t>mwb</a:t>
            </a:r>
            <a:r>
              <a:rPr lang="zh-TW" altLang="en-US" sz="2400" dirty="0"/>
              <a:t>及</a:t>
            </a:r>
            <a:r>
              <a:rPr lang="en-US" altLang="zh-TW" sz="2400" dirty="0" err="1"/>
              <a:t>sql</a:t>
            </a:r>
            <a:r>
              <a:rPr lang="zh-TW" altLang="en-US" sz="2400" dirty="0"/>
              <a:t>檔</a:t>
            </a:r>
            <a:r>
              <a:rPr lang="en-US" altLang="zh-TW" sz="2400" dirty="0"/>
              <a:t>(</a:t>
            </a:r>
            <a:r>
              <a:rPr lang="zh-TW" altLang="en-US" sz="2400" dirty="0"/>
              <a:t>後述</a:t>
            </a:r>
            <a:r>
              <a:rPr lang="en-US" altLang="zh-TW" sz="2400" dirty="0"/>
              <a:t>)</a:t>
            </a:r>
            <a:r>
              <a:rPr lang="zh-TW" altLang="en-US" sz="2400" dirty="0"/>
              <a:t>，檔案名稱請取名「組別</a:t>
            </a:r>
            <a:r>
              <a:rPr lang="en-US" altLang="zh-TW" sz="2400" dirty="0"/>
              <a:t>_</a:t>
            </a:r>
            <a:r>
              <a:rPr lang="zh-TW" altLang="en-US" sz="2400" dirty="0"/>
              <a:t>題號</a:t>
            </a:r>
            <a:r>
              <a:rPr lang="en-US" altLang="zh-TW" sz="2400" dirty="0"/>
              <a:t>_hw2.mwb</a:t>
            </a:r>
            <a:r>
              <a:rPr lang="zh-TW" altLang="en-US" sz="2400" dirty="0"/>
              <a:t>」、「組別</a:t>
            </a:r>
            <a:r>
              <a:rPr lang="en-US" altLang="zh-TW" sz="2400" dirty="0"/>
              <a:t>_</a:t>
            </a:r>
            <a:r>
              <a:rPr lang="zh-TW" altLang="en-US" sz="2400" dirty="0"/>
              <a:t>題號</a:t>
            </a:r>
            <a:r>
              <a:rPr lang="en-US" altLang="zh-TW" sz="2400" dirty="0"/>
              <a:t>_hw2.sql</a:t>
            </a:r>
            <a:r>
              <a:rPr lang="zh-TW" altLang="en-US" sz="2400" dirty="0"/>
              <a:t>」</a:t>
            </a:r>
            <a:endParaRPr lang="en-US" altLang="zh-TW" sz="24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TW" sz="2400" dirty="0"/>
              <a:t>E-R model</a:t>
            </a:r>
            <a:r>
              <a:rPr lang="zh-TW" altLang="en-US" sz="2400" dirty="0"/>
              <a:t>請貼在一個 </a:t>
            </a:r>
            <a:r>
              <a:rPr lang="en-US" altLang="zh-TW" sz="2400" dirty="0"/>
              <a:t>Word </a:t>
            </a:r>
            <a:r>
              <a:rPr lang="zh-TW" altLang="en-US" sz="2400" dirty="0"/>
              <a:t>檔中，並加入文字說明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TW" altLang="en-US" sz="2400" dirty="0"/>
              <a:t>	取名為「組別</a:t>
            </a:r>
            <a:r>
              <a:rPr lang="en-US" altLang="zh-TW" sz="2400" dirty="0"/>
              <a:t>_</a:t>
            </a:r>
            <a:r>
              <a:rPr lang="zh-TW" altLang="en-US" sz="2400" dirty="0"/>
              <a:t>題號</a:t>
            </a:r>
            <a:r>
              <a:rPr lang="en-US" altLang="zh-TW" sz="2400" dirty="0"/>
              <a:t>_hw2.doc</a:t>
            </a:r>
            <a:r>
              <a:rPr lang="zh-TW" altLang="en-US" sz="2400" dirty="0"/>
              <a:t>」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所有檔案一同壓縮為「組別</a:t>
            </a:r>
            <a:r>
              <a:rPr lang="en-US" altLang="zh-TW" sz="2400" dirty="0"/>
              <a:t>_hw2.zip</a:t>
            </a:r>
            <a:r>
              <a:rPr lang="zh-TW" altLang="en-US" sz="2400" dirty="0"/>
              <a:t>」</a:t>
            </a:r>
            <a:endParaRPr lang="en-US" altLang="zh-TW" sz="2400" dirty="0"/>
          </a:p>
        </p:txBody>
      </p:sp>
    </p:spTree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/>
              <a:t>題目分派</a:t>
            </a:r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30480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/>
              <a:t>每組分派二題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每組</a:t>
            </a:r>
            <a:r>
              <a:rPr lang="en-US" altLang="zh-TW" sz="2400" dirty="0"/>
              <a:t>5~6</a:t>
            </a:r>
            <a:r>
              <a:rPr lang="zh-TW" altLang="en-US" sz="2400" dirty="0"/>
              <a:t>人，向助教登記後取得組別序號</a:t>
            </a:r>
            <a:endParaRPr lang="en-US" altLang="zh-TW" sz="2400" dirty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期中考前後將每題挑選優秀組別上台簡報</a:t>
            </a:r>
            <a:endParaRPr lang="en-US" altLang="zh-TW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497784"/>
              </p:ext>
            </p:extLst>
          </p:nvPr>
        </p:nvGraphicFramePr>
        <p:xfrm>
          <a:off x="4267200" y="1267265"/>
          <a:ext cx="3276600" cy="39624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組別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分派 </a:t>
                      </a:r>
                      <a:r>
                        <a:rPr kumimoji="0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#1</a:t>
                      </a: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分派 </a:t>
                      </a:r>
                      <a:r>
                        <a:rPr kumimoji="0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#2</a:t>
                      </a: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1, 13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2, 14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3, 15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4, 16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5, 17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C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6, 18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7, 19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8, 20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9, 21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10, 22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11, 23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2696941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12, 24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92442697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附錄</a:t>
            </a:r>
            <a:r>
              <a:rPr lang="en-US" altLang="zh-TW"/>
              <a:t> : </a:t>
            </a:r>
            <a:r>
              <a:rPr lang="zh-TW" altLang="en-US"/>
              <a:t>製圖工具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8153400" cy="51816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TW" altLang="en-US" sz="2400" dirty="0"/>
              <a:t>以</a:t>
            </a:r>
            <a:r>
              <a:rPr lang="en-US" altLang="zh-TW" sz="2400" dirty="0"/>
              <a:t>MySQL Workbench</a:t>
            </a:r>
            <a:r>
              <a:rPr lang="zh-TW" altLang="en-US" sz="2400" dirty="0"/>
              <a:t>製作後截圖下來</a:t>
            </a:r>
            <a:endParaRPr lang="en-US" altLang="zh-TW" sz="2400" dirty="0"/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/>
              <a:t>以雲端服務</a:t>
            </a:r>
            <a:r>
              <a:rPr lang="en-US" altLang="zh-TW" sz="2400" dirty="0"/>
              <a:t>draw.io</a:t>
            </a:r>
            <a:r>
              <a:rPr lang="zh-TW" altLang="en-US" sz="2400" dirty="0"/>
              <a:t>繪製後匯出圖檔</a:t>
            </a:r>
            <a:endParaRPr lang="en-US" altLang="zh-TW" sz="2400" dirty="0"/>
          </a:p>
          <a:p>
            <a:pPr lvl="1" eaLnBrk="1" hangingPunct="1">
              <a:spcBef>
                <a:spcPts val="1200"/>
              </a:spcBef>
            </a:pPr>
            <a:r>
              <a:rPr lang="en-US" altLang="zh-TW" sz="2000" dirty="0">
                <a:hlinkClick r:id="rId2"/>
              </a:rPr>
              <a:t>https://www.draw.io</a:t>
            </a:r>
            <a:endParaRPr lang="en-US" altLang="zh-TW" sz="2000" dirty="0"/>
          </a:p>
          <a:p>
            <a:pPr eaLnBrk="1" hangingPunct="1">
              <a:spcBef>
                <a:spcPts val="1200"/>
              </a:spcBef>
            </a:pPr>
            <a:endParaRPr lang="en-US" altLang="zh-TW" sz="2400" dirty="0"/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/>
              <a:t>以</a:t>
            </a:r>
            <a:r>
              <a:rPr lang="en-US" altLang="zh-TW" sz="2400" dirty="0"/>
              <a:t>Microsoft Visio</a:t>
            </a:r>
            <a:r>
              <a:rPr lang="zh-TW" altLang="en-US" sz="2400" dirty="0"/>
              <a:t>繪製</a:t>
            </a:r>
            <a:endParaRPr lang="en-US" altLang="zh-TW" sz="2400" dirty="0"/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/>
              <a:t>以</a:t>
            </a:r>
            <a:r>
              <a:rPr lang="en-US" altLang="zh-TW" sz="2400" dirty="0"/>
              <a:t>Microsoft Excel</a:t>
            </a:r>
            <a:r>
              <a:rPr lang="zh-TW" altLang="en-US" sz="2400" dirty="0"/>
              <a:t>或</a:t>
            </a:r>
            <a:r>
              <a:rPr lang="en-US" altLang="zh-TW" sz="2400" dirty="0"/>
              <a:t>PowerPoint</a:t>
            </a:r>
            <a:r>
              <a:rPr lang="zh-TW" altLang="en-US" sz="2400" dirty="0"/>
              <a:t>製作 </a:t>
            </a:r>
            <a:r>
              <a:rPr lang="en-US" altLang="zh-TW" sz="2400" dirty="0"/>
              <a:t>(</a:t>
            </a:r>
            <a:r>
              <a:rPr lang="zh-TW" altLang="en-US" sz="2400" dirty="0"/>
              <a:t>不建議</a:t>
            </a:r>
            <a:r>
              <a:rPr lang="en-US" altLang="zh-TW" sz="2400" dirty="0"/>
              <a:t>)</a:t>
            </a:r>
            <a:endParaRPr lang="zh-TW" altLang="en-US" sz="2400" dirty="0"/>
          </a:p>
          <a:p>
            <a:pPr eaLnBrk="1" hangingPunct="1">
              <a:spcBef>
                <a:spcPts val="1200"/>
              </a:spcBef>
            </a:pPr>
            <a:endParaRPr lang="en-US" altLang="zh-TW" sz="2400" dirty="0"/>
          </a:p>
        </p:txBody>
      </p:sp>
    </p:spTree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600" cy="2352675"/>
          </a:xfrm>
        </p:spPr>
        <p:txBody>
          <a:bodyPr/>
          <a:lstStyle/>
          <a:p>
            <a:pPr>
              <a:defRPr/>
            </a:pPr>
            <a:br>
              <a:rPr lang="en-US" altLang="zh-TW" cap="none" dirty="0"/>
            </a:br>
            <a:r>
              <a:rPr lang="en-US" altLang="zh-TW" cap="none" dirty="0"/>
              <a:t>2. </a:t>
            </a:r>
            <a:r>
              <a:rPr lang="zh-TW" altLang="en-US" cap="none" dirty="0"/>
              <a:t>安裝</a:t>
            </a:r>
            <a:r>
              <a:rPr lang="en-US" altLang="zh-TW" cap="none" dirty="0"/>
              <a:t>MySQL</a:t>
            </a:r>
            <a:endParaRPr lang="zh-TW" altLang="en-US" cap="none" dirty="0"/>
          </a:p>
        </p:txBody>
      </p:sp>
      <p:sp>
        <p:nvSpPr>
          <p:cNvPr id="16387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4214813"/>
            <a:ext cx="7848600" cy="1500187"/>
          </a:xfrm>
        </p:spPr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概念圖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MySQL Community Server</a:t>
            </a:r>
            <a:r>
              <a:rPr lang="zh-TW" altLang="en-US" sz="2800" dirty="0"/>
              <a:t>是目前最受歡迎的關聯式資料庫管理系統之一</a:t>
            </a:r>
            <a:endParaRPr lang="en-US" altLang="zh-TW" sz="2800" dirty="0"/>
          </a:p>
          <a:p>
            <a:r>
              <a:rPr lang="zh-TW" altLang="en-US" sz="2800" dirty="0"/>
              <a:t>採</a:t>
            </a:r>
            <a:r>
              <a:rPr lang="en-US" altLang="zh-TW" sz="2800" dirty="0"/>
              <a:t>GPL</a:t>
            </a:r>
            <a:r>
              <a:rPr lang="zh-TW" altLang="en-US" sz="2800" dirty="0"/>
              <a:t>授權</a:t>
            </a:r>
            <a:r>
              <a:rPr lang="en-US" altLang="zh-TW" sz="2800" dirty="0"/>
              <a:t>(</a:t>
            </a:r>
            <a:r>
              <a:rPr lang="zh-TW" altLang="en-US" sz="2800" dirty="0"/>
              <a:t>開放免費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 bwMode="auto">
          <a:xfrm>
            <a:off x="5791200" y="3848492"/>
            <a:ext cx="20574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MySQL Server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057400" y="3848492"/>
            <a:ext cx="20574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MySQL Workbench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419790" y="310156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685990" y="310156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4191000" y="4458092"/>
            <a:ext cx="152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文字方塊 11"/>
          <p:cNvSpPr txBox="1"/>
          <p:nvPr/>
        </p:nvSpPr>
        <p:spPr>
          <a:xfrm>
            <a:off x="4590990" y="38484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958124" y="5341203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資料庫系統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DBMS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286001" y="5341203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管理及設計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2455904268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2.1 for Windows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400" dirty="0"/>
              <a:t>先在本機安裝</a:t>
            </a:r>
            <a:r>
              <a:rPr lang="en-US" altLang="zh-TW" sz="2400" dirty="0"/>
              <a:t>MySQL Server</a:t>
            </a:r>
            <a:r>
              <a:rPr lang="zh-TW" altLang="en-US" sz="2400" dirty="0"/>
              <a:t>及</a:t>
            </a:r>
            <a:r>
              <a:rPr lang="en-US" altLang="zh-TW" sz="2400" dirty="0"/>
              <a:t>MySQL Workbench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TW" sz="2000" dirty="0"/>
              <a:t>https://dev.mysql.com/downloads/mysql/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dirty="0"/>
              <a:t>Windows</a:t>
            </a:r>
            <a:r>
              <a:rPr lang="zh-TW" altLang="en-US" sz="2000" dirty="0"/>
              <a:t>請下載</a:t>
            </a:r>
            <a:r>
              <a:rPr lang="en-US" altLang="zh-TW" sz="2000" dirty="0"/>
              <a:t>MySQL Installer for Windows</a:t>
            </a:r>
            <a:r>
              <a:rPr lang="zh-TW" altLang="en-US" sz="2000" dirty="0"/>
              <a:t>完整包</a:t>
            </a:r>
            <a:endParaRPr lang="en-US" altLang="zh-TW" sz="2400" dirty="0"/>
          </a:p>
          <a:p>
            <a:pPr eaLnBrk="1" hangingPunct="1">
              <a:lnSpc>
                <a:spcPct val="150000"/>
              </a:lnSpc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2675644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"/>
            <a:ext cx="6480810" cy="3840480"/>
          </a:xfrm>
          <a:prstGeom prst="rect">
            <a:avLst/>
          </a:prstGeom>
        </p:spPr>
      </p:pic>
      <p:sp>
        <p:nvSpPr>
          <p:cNvPr id="7" name="向左箭號圖說文字 6"/>
          <p:cNvSpPr/>
          <p:nvPr/>
        </p:nvSpPr>
        <p:spPr bwMode="auto">
          <a:xfrm>
            <a:off x="6252210" y="2788920"/>
            <a:ext cx="2205990" cy="91440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212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點此下載，之後選線上安裝版或下載安裝版均可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43" y="4614908"/>
            <a:ext cx="6195060" cy="124587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203803" y="47208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線上安裝版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221946" y="52712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下載安裝版</a:t>
            </a:r>
          </a:p>
        </p:txBody>
      </p:sp>
    </p:spTree>
    <p:extLst>
      <p:ext uri="{BB962C8B-B14F-4D97-AF65-F5344CB8AC3E}">
        <p14:creationId xmlns:p14="http://schemas.microsoft.com/office/powerpoint/2010/main" val="34668080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作業說明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安裝</a:t>
            </a:r>
            <a:r>
              <a:rPr lang="en-US" altLang="zh-TW" dirty="0"/>
              <a:t>MySQL</a:t>
            </a:r>
          </a:p>
          <a:p>
            <a:pPr marL="400050" lvl="1" indent="0">
              <a:buNone/>
            </a:pPr>
            <a:r>
              <a:rPr lang="en-US" altLang="zh-TW" dirty="0"/>
              <a:t>2.1 for Windows</a:t>
            </a:r>
          </a:p>
          <a:p>
            <a:pPr marL="400050" lvl="1" indent="0">
              <a:buNone/>
            </a:pPr>
            <a:r>
              <a:rPr lang="en-US" altLang="zh-TW" dirty="0"/>
              <a:t>2.2 for Mac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使用</a:t>
            </a:r>
            <a:r>
              <a:rPr lang="en-US" altLang="zh-TW" dirty="0"/>
              <a:t>MySQL</a:t>
            </a:r>
          </a:p>
          <a:p>
            <a:pPr marL="400050" lvl="1" indent="0">
              <a:buNone/>
            </a:pPr>
            <a:r>
              <a:rPr lang="en-US" altLang="zh-TW" dirty="0"/>
              <a:t>3.1 </a:t>
            </a:r>
            <a:r>
              <a:rPr lang="zh-TW" altLang="en-US" dirty="0"/>
              <a:t>設計</a:t>
            </a:r>
            <a:endParaRPr lang="en-US" altLang="zh-TW" dirty="0"/>
          </a:p>
          <a:p>
            <a:pPr marL="400050" lvl="1" indent="0">
              <a:buNone/>
            </a:pPr>
            <a:r>
              <a:rPr lang="en-US" altLang="zh-TW" dirty="0"/>
              <a:t>3.2 </a:t>
            </a:r>
            <a:r>
              <a:rPr lang="zh-TW" altLang="en-US" dirty="0"/>
              <a:t>建表</a:t>
            </a:r>
            <a:endParaRPr lang="en-US" altLang="zh-TW" dirty="0"/>
          </a:p>
          <a:p>
            <a:pPr marL="400050" lvl="1" indent="0">
              <a:buNone/>
            </a:pPr>
            <a:r>
              <a:rPr lang="en-US" altLang="zh-TW" dirty="0"/>
              <a:t>3.3 </a:t>
            </a:r>
            <a:r>
              <a:rPr lang="zh-TW" altLang="en-US" dirty="0"/>
              <a:t>建資料</a:t>
            </a:r>
            <a:endParaRPr lang="en-US" altLang="zh-TW" dirty="0"/>
          </a:p>
          <a:p>
            <a:pPr marL="400050" lvl="1" indent="0">
              <a:buNone/>
            </a:pPr>
            <a:r>
              <a:rPr lang="en-US" altLang="zh-TW" dirty="0"/>
              <a:t>3.4 </a:t>
            </a:r>
            <a:r>
              <a:rPr lang="zh-TW" altLang="en-US" dirty="0"/>
              <a:t>備份及還原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2097483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2400"/>
            <a:ext cx="6543675" cy="5757863"/>
          </a:xfrm>
          <a:prstGeom prst="rect">
            <a:avLst/>
          </a:prstGeom>
        </p:spPr>
      </p:pic>
      <p:sp>
        <p:nvSpPr>
          <p:cNvPr id="7" name="向左箭號圖說文字 6"/>
          <p:cNvSpPr/>
          <p:nvPr/>
        </p:nvSpPr>
        <p:spPr bwMode="auto">
          <a:xfrm>
            <a:off x="3581400" y="5279230"/>
            <a:ext cx="2205990" cy="91440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212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註冊登入或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直接下載均可</a:t>
            </a:r>
          </a:p>
        </p:txBody>
      </p:sp>
    </p:spTree>
    <p:extLst>
      <p:ext uri="{BB962C8B-B14F-4D97-AF65-F5344CB8AC3E}">
        <p14:creationId xmlns:p14="http://schemas.microsoft.com/office/powerpoint/2010/main" val="826049672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6200"/>
            <a:ext cx="7486650" cy="5648325"/>
          </a:xfrm>
          <a:prstGeom prst="rect">
            <a:avLst/>
          </a:prstGeom>
        </p:spPr>
      </p:pic>
      <p:sp>
        <p:nvSpPr>
          <p:cNvPr id="9" name="向左箭號圖說文字 8"/>
          <p:cNvSpPr/>
          <p:nvPr/>
        </p:nvSpPr>
        <p:spPr bwMode="auto">
          <a:xfrm>
            <a:off x="6096000" y="2895600"/>
            <a:ext cx="2971800" cy="1828800"/>
          </a:xfrm>
          <a:prstGeom prst="leftArrowCallout">
            <a:avLst>
              <a:gd name="adj1" fmla="val 18651"/>
              <a:gd name="adj2" fmla="val 21429"/>
              <a:gd name="adj3" fmla="val 17064"/>
              <a:gd name="adj4" fmla="val 8212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latin typeface="Arial" charset="0"/>
              </a:rPr>
              <a:t>選</a:t>
            </a:r>
            <a:r>
              <a:rPr lang="en-US" altLang="zh-TW" dirty="0">
                <a:latin typeface="Arial" charset="0"/>
              </a:rPr>
              <a:t>Custom</a:t>
            </a:r>
            <a:r>
              <a:rPr lang="zh-TW" altLang="en-US" dirty="0">
                <a:latin typeface="Arial" charset="0"/>
              </a:rPr>
              <a:t>自訂安裝，選擇這三項</a:t>
            </a:r>
            <a:endParaRPr lang="en-US" altLang="zh-TW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MySQL Server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Arial" charset="0"/>
              </a:rPr>
              <a:t>MySQL Workbench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Arial" charset="0"/>
              </a:rPr>
              <a:t>Connector/ODBC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Arial" charset="0"/>
              </a:rPr>
              <a:t>(</a:t>
            </a:r>
            <a:r>
              <a:rPr lang="zh-TW" altLang="en-US" dirty="0">
                <a:latin typeface="Arial" charset="0"/>
              </a:rPr>
              <a:t>最後這項</a:t>
            </a:r>
            <a:r>
              <a:rPr lang="en-US" altLang="zh-TW" dirty="0">
                <a:latin typeface="Arial" charset="0"/>
              </a:rPr>
              <a:t>Ch8</a:t>
            </a:r>
            <a:r>
              <a:rPr lang="zh-TW" altLang="en-US" dirty="0">
                <a:latin typeface="Arial" charset="0"/>
              </a:rPr>
              <a:t>會教</a:t>
            </a:r>
            <a:r>
              <a:rPr lang="en-US" altLang="zh-TW" dirty="0">
                <a:latin typeface="Arial" charset="0"/>
              </a:rPr>
              <a:t>)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0600" y="5791200"/>
            <a:ext cx="5904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64</a:t>
            </a:r>
            <a:r>
              <a:rPr lang="zh-TW" altLang="en-US" dirty="0"/>
              <a:t>位元版為例，請選擇適合自己電腦作業系統的版本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7790584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TW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TW" altLang="en-US" sz="2000" dirty="0"/>
              <a:t>部分</a:t>
            </a:r>
            <a:r>
              <a:rPr lang="en-US" altLang="zh-TW" sz="2000" dirty="0"/>
              <a:t>Windows</a:t>
            </a:r>
            <a:r>
              <a:rPr lang="zh-TW" altLang="en-US" sz="2000" dirty="0"/>
              <a:t>機器需先安裝</a:t>
            </a:r>
            <a:r>
              <a:rPr lang="en-US" altLang="zh-TW" sz="2000" dirty="0"/>
              <a:t>Microsoft Visual C++ 2013/2015 redistributable</a:t>
            </a:r>
            <a:r>
              <a:rPr lang="zh-TW" altLang="en-US" sz="2000" dirty="0"/>
              <a:t>可轉發套件，請至微軟網站下載</a:t>
            </a:r>
            <a:endParaRPr lang="en-US" altLang="zh-TW" sz="2000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TW" sz="2000" dirty="0"/>
              <a:t>https://support.microsoft.com/zh-tw/help/2977003/the-latest-supported-visual-c-downloads</a:t>
            </a:r>
          </a:p>
          <a:p>
            <a:pPr eaLnBrk="1" hangingPunct="1">
              <a:lnSpc>
                <a:spcPct val="150000"/>
              </a:lnSpc>
            </a:pPr>
            <a:endParaRPr lang="en-US" altLang="zh-TW" sz="2400" dirty="0"/>
          </a:p>
          <a:p>
            <a:pPr eaLnBrk="1" hangingPunct="1">
              <a:lnSpc>
                <a:spcPct val="150000"/>
              </a:lnSpc>
            </a:pPr>
            <a:endParaRPr lang="en-US" altLang="zh-TW" sz="2400" dirty="0"/>
          </a:p>
          <a:p>
            <a:pPr eaLnBrk="1" hangingPunct="1">
              <a:lnSpc>
                <a:spcPct val="150000"/>
              </a:lnSpc>
            </a:pP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29000"/>
            <a:ext cx="6429375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10909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TW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TW" altLang="en-US" sz="2000" dirty="0"/>
              <a:t>安裝完成後，進行</a:t>
            </a:r>
            <a:r>
              <a:rPr lang="en-US" altLang="zh-TW" sz="2000" dirty="0"/>
              <a:t>MySQL Server</a:t>
            </a:r>
            <a:r>
              <a:rPr lang="zh-TW" altLang="en-US" sz="2000" dirty="0"/>
              <a:t>設定</a:t>
            </a:r>
            <a:endParaRPr lang="en-US" altLang="zh-TW" sz="2000" dirty="0"/>
          </a:p>
          <a:p>
            <a:pPr lvl="2" eaLnBrk="1" hangingPunct="1">
              <a:lnSpc>
                <a:spcPct val="150000"/>
              </a:lnSpc>
            </a:pPr>
            <a:r>
              <a:rPr lang="zh-TW" altLang="en-US" sz="1600" dirty="0"/>
              <a:t>選擇</a:t>
            </a:r>
            <a:r>
              <a:rPr lang="en-US" altLang="zh-TW" sz="1600" dirty="0"/>
              <a:t>Standalone MySQL Server (</a:t>
            </a:r>
            <a:r>
              <a:rPr lang="zh-TW" altLang="en-US" sz="1600" dirty="0"/>
              <a:t>單機伺服器</a:t>
            </a:r>
            <a:r>
              <a:rPr lang="en-US" altLang="zh-TW" sz="1600" dirty="0"/>
              <a:t>)</a:t>
            </a:r>
          </a:p>
          <a:p>
            <a:pPr lvl="2" eaLnBrk="1" hangingPunct="1">
              <a:lnSpc>
                <a:spcPct val="150000"/>
              </a:lnSpc>
            </a:pPr>
            <a:r>
              <a:rPr lang="zh-TW" altLang="en-US" sz="1600" dirty="0"/>
              <a:t>選擇</a:t>
            </a:r>
            <a:r>
              <a:rPr lang="en-US" altLang="zh-TW" sz="1600" dirty="0"/>
              <a:t>Development Computer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開發機</a:t>
            </a:r>
            <a:r>
              <a:rPr lang="en-US" altLang="zh-TW" sz="1600" dirty="0"/>
              <a:t>)</a:t>
            </a:r>
            <a:r>
              <a:rPr lang="zh-TW" altLang="en-US" sz="1600" dirty="0"/>
              <a:t>，預設連接埠號為</a:t>
            </a:r>
            <a:r>
              <a:rPr lang="en-US" altLang="zh-TW" sz="1600" dirty="0"/>
              <a:t>3306</a:t>
            </a:r>
            <a:r>
              <a:rPr lang="zh-TW" altLang="en-US" sz="1600" dirty="0"/>
              <a:t>，並開啟防火牆以供網路存取</a:t>
            </a:r>
            <a:endParaRPr lang="en-US" altLang="zh-TW" sz="1600" dirty="0"/>
          </a:p>
          <a:p>
            <a:pPr lvl="2" eaLnBrk="1" hangingPunct="1">
              <a:lnSpc>
                <a:spcPct val="150000"/>
              </a:lnSpc>
            </a:pPr>
            <a:r>
              <a:rPr lang="zh-TW" altLang="en-US" sz="1600" dirty="0"/>
              <a:t>最高權限帳號為</a:t>
            </a:r>
            <a:r>
              <a:rPr lang="en-US" altLang="zh-TW" sz="1600" dirty="0"/>
              <a:t>root</a:t>
            </a:r>
            <a:r>
              <a:rPr lang="zh-TW" altLang="en-US" sz="1600" dirty="0"/>
              <a:t>，設定密碼；必要時，也可在下方增加使用者帳號</a:t>
            </a:r>
            <a:endParaRPr lang="en-US" altLang="zh-TW" sz="1600" dirty="0"/>
          </a:p>
          <a:p>
            <a:pPr lvl="2" eaLnBrk="1" hangingPunct="1">
              <a:lnSpc>
                <a:spcPct val="150000"/>
              </a:lnSpc>
            </a:pPr>
            <a:r>
              <a:rPr lang="zh-TW" altLang="en-US" sz="1600" dirty="0"/>
              <a:t>勾選</a:t>
            </a:r>
            <a:r>
              <a:rPr lang="en-US" altLang="zh-TW" sz="1600" dirty="0"/>
              <a:t>Configure MySQL Server as a Windows Service (</a:t>
            </a:r>
            <a:r>
              <a:rPr lang="zh-TW" altLang="en-US" sz="1600" dirty="0"/>
              <a:t>安裝成系統服務</a:t>
            </a:r>
            <a:r>
              <a:rPr lang="en-US" altLang="zh-TW" sz="1600" dirty="0"/>
              <a:t>)</a:t>
            </a:r>
          </a:p>
          <a:p>
            <a:pPr lvl="2" eaLnBrk="1" hangingPunct="1">
              <a:lnSpc>
                <a:spcPct val="150000"/>
              </a:lnSpc>
            </a:pPr>
            <a:r>
              <a:rPr lang="zh-TW" altLang="en-US" sz="1600" dirty="0"/>
              <a:t>勾選</a:t>
            </a:r>
            <a:r>
              <a:rPr lang="en-US" altLang="zh-TW" sz="1600" dirty="0"/>
              <a:t>Start the MySQL Server at System Startup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開機即執行</a:t>
            </a:r>
            <a:r>
              <a:rPr lang="en-US" altLang="zh-TW" sz="1600" dirty="0"/>
              <a:t>)</a:t>
            </a:r>
          </a:p>
          <a:p>
            <a:pPr lvl="2" eaLnBrk="1" hangingPunct="1">
              <a:lnSpc>
                <a:spcPct val="150000"/>
              </a:lnSpc>
            </a:pPr>
            <a:r>
              <a:rPr lang="zh-TW" altLang="en-US" sz="1600" dirty="0"/>
              <a:t>其他預設不變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264523745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TW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TW" altLang="en-US" sz="2000" dirty="0"/>
              <a:t>設定完成畫面</a:t>
            </a:r>
            <a:endParaRPr lang="en-US" altLang="zh-TW" sz="1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05000"/>
            <a:ext cx="5989320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28434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測試連通</a:t>
            </a:r>
            <a:endParaRPr lang="en-US" altLang="zh-TW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TW" altLang="en-US" sz="2000" dirty="0"/>
              <a:t>啟動</a:t>
            </a:r>
            <a:r>
              <a:rPr lang="en-US" altLang="zh-TW" sz="2000" dirty="0"/>
              <a:t>MySQL Workbench</a:t>
            </a:r>
            <a:r>
              <a:rPr lang="zh-TW" altLang="en-US" sz="2000" dirty="0"/>
              <a:t>，選擇</a:t>
            </a:r>
            <a:r>
              <a:rPr lang="en-US" altLang="zh-TW" sz="2000" dirty="0"/>
              <a:t>localhost(</a:t>
            </a:r>
            <a:r>
              <a:rPr lang="zh-TW" altLang="en-US" sz="2000" dirty="0"/>
              <a:t>本機</a:t>
            </a:r>
            <a:r>
              <a:rPr lang="en-US" altLang="zh-TW" sz="2000" dirty="0"/>
              <a:t>)</a:t>
            </a:r>
            <a:r>
              <a:rPr lang="zh-TW" altLang="en-US" sz="2000" dirty="0"/>
              <a:t>連線，或是按加號以新增一個連線，取一個名字，連至</a:t>
            </a:r>
            <a:r>
              <a:rPr lang="en-US" altLang="zh-TW" sz="2000" dirty="0"/>
              <a:t>localhost</a:t>
            </a:r>
            <a:r>
              <a:rPr lang="zh-TW" altLang="en-US" sz="2000" dirty="0"/>
              <a:t>或</a:t>
            </a:r>
            <a:r>
              <a:rPr lang="en-US" altLang="zh-TW" sz="2000" dirty="0"/>
              <a:t>127.0.0.1(</a:t>
            </a:r>
            <a:r>
              <a:rPr lang="zh-TW" altLang="en-US" sz="2000" dirty="0"/>
              <a:t>均為本機之意</a:t>
            </a:r>
            <a:r>
              <a:rPr lang="en-US" altLang="zh-TW" sz="2000" dirty="0"/>
              <a:t>)</a:t>
            </a:r>
            <a:r>
              <a:rPr lang="zh-TW" altLang="en-US" sz="2000" dirty="0"/>
              <a:t>，輸入帳號密碼，測試連線成功即可</a:t>
            </a:r>
            <a:endParaRPr lang="en-US" altLang="zh-TW" sz="1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96540"/>
            <a:ext cx="5989320" cy="37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10341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52400"/>
            <a:ext cx="7856982" cy="524865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90600" y="548640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進入此畫面表示安裝及連接成功</a:t>
            </a:r>
          </a:p>
        </p:txBody>
      </p:sp>
    </p:spTree>
    <p:extLst>
      <p:ext uri="{BB962C8B-B14F-4D97-AF65-F5344CB8AC3E}">
        <p14:creationId xmlns:p14="http://schemas.microsoft.com/office/powerpoint/2010/main" val="1374320508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2.2 for Mac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400" dirty="0"/>
              <a:t>先在本機安裝</a:t>
            </a:r>
            <a:r>
              <a:rPr lang="en-US" altLang="zh-TW" sz="2400" dirty="0"/>
              <a:t>MySQL Server</a:t>
            </a:r>
            <a:r>
              <a:rPr lang="zh-TW" altLang="en-US" sz="2400" dirty="0"/>
              <a:t>及</a:t>
            </a:r>
            <a:r>
              <a:rPr lang="en-US" altLang="zh-TW" sz="2400" dirty="0"/>
              <a:t>MySQL Workbench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TW" sz="2000" dirty="0"/>
              <a:t>https://dev.mysql.com/downloads/mysql/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dirty="0"/>
              <a:t>Mac</a:t>
            </a:r>
            <a:r>
              <a:rPr lang="zh-TW" altLang="en-US" sz="2000" dirty="0"/>
              <a:t>請分開安裝。其中</a:t>
            </a:r>
            <a:r>
              <a:rPr lang="en-US" altLang="zh-TW" sz="2000" dirty="0"/>
              <a:t>MySQL Server</a:t>
            </a:r>
            <a:r>
              <a:rPr lang="zh-TW" altLang="en-US" sz="2000" dirty="0"/>
              <a:t>如下圖</a:t>
            </a:r>
            <a:endParaRPr lang="en-US" altLang="zh-TW" sz="2400" dirty="0"/>
          </a:p>
          <a:p>
            <a:pPr eaLnBrk="1" hangingPunct="1">
              <a:lnSpc>
                <a:spcPct val="150000"/>
              </a:lnSpc>
            </a:pPr>
            <a:endParaRPr lang="en-US" altLang="zh-TW" sz="2400" dirty="0"/>
          </a:p>
          <a:p>
            <a:pPr eaLnBrk="1" hangingPunct="1">
              <a:lnSpc>
                <a:spcPct val="150000"/>
              </a:lnSpc>
            </a:pP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3124198"/>
            <a:ext cx="6028365" cy="32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01889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TW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zh-TW" sz="2000" dirty="0"/>
              <a:t>Mac</a:t>
            </a:r>
            <a:r>
              <a:rPr lang="zh-TW" altLang="en-US" sz="2000" dirty="0"/>
              <a:t>安裝過程會產生最高權限帳號</a:t>
            </a:r>
            <a:r>
              <a:rPr lang="en-US" altLang="zh-TW" sz="2000" dirty="0"/>
              <a:t>root</a:t>
            </a:r>
            <a:r>
              <a:rPr lang="zh-TW" altLang="en-US" sz="2000" dirty="0"/>
              <a:t>的暫存密碼，請牢記 </a:t>
            </a:r>
            <a:r>
              <a:rPr lang="en-US" altLang="zh-TW" sz="2000" dirty="0"/>
              <a:t>(</a:t>
            </a:r>
            <a:r>
              <a:rPr lang="zh-TW" altLang="en-US" sz="2000" dirty="0"/>
              <a:t>或是新版會提示請輸入自訂密碼</a:t>
            </a:r>
            <a:r>
              <a:rPr lang="en-US" altLang="zh-TW" sz="2000" dirty="0"/>
              <a:t>)</a:t>
            </a:r>
          </a:p>
          <a:p>
            <a:pPr eaLnBrk="1" hangingPunct="1">
              <a:lnSpc>
                <a:spcPct val="150000"/>
              </a:lnSpc>
            </a:pPr>
            <a:endParaRPr lang="en-US" altLang="zh-TW" sz="2400" dirty="0"/>
          </a:p>
          <a:p>
            <a:pPr eaLnBrk="1" hangingPunct="1">
              <a:lnSpc>
                <a:spcPct val="150000"/>
              </a:lnSpc>
            </a:pP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620" y="2572429"/>
            <a:ext cx="5440959" cy="389402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 bwMode="auto">
          <a:xfrm>
            <a:off x="4762500" y="3352800"/>
            <a:ext cx="1028700" cy="304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644173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TW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TW" altLang="en-US" sz="2000" dirty="0"/>
              <a:t>啟動完</a:t>
            </a:r>
            <a:r>
              <a:rPr lang="en-US" altLang="zh-TW" sz="2000" dirty="0" err="1"/>
              <a:t>mysql</a:t>
            </a:r>
            <a:r>
              <a:rPr lang="zh-TW" altLang="en-US" sz="2000" dirty="0"/>
              <a:t>，開啟</a:t>
            </a:r>
            <a:r>
              <a:rPr lang="en-US" altLang="zh-TW" sz="2000" dirty="0"/>
              <a:t>MySQL Workbench</a:t>
            </a:r>
            <a:r>
              <a:rPr lang="zh-TW" altLang="en-US" sz="2000" dirty="0"/>
              <a:t>，按加號以新增一個連線，取一個名字，連至</a:t>
            </a:r>
            <a:r>
              <a:rPr lang="en-US" altLang="zh-TW" sz="2000" dirty="0"/>
              <a:t>127.0.0.1(</a:t>
            </a:r>
            <a:r>
              <a:rPr lang="zh-TW" altLang="en-US" sz="2000" dirty="0"/>
              <a:t>本機之意</a:t>
            </a:r>
            <a:r>
              <a:rPr lang="en-US" altLang="zh-TW" sz="2000" dirty="0"/>
              <a:t>)</a:t>
            </a:r>
            <a:r>
              <a:rPr lang="zh-TW" altLang="en-US" sz="2000" dirty="0"/>
              <a:t>，輸入帳號</a:t>
            </a:r>
            <a:r>
              <a:rPr lang="en-US" altLang="zh-TW" sz="2000" dirty="0"/>
              <a:t>root</a:t>
            </a:r>
            <a:r>
              <a:rPr lang="zh-TW" altLang="en-US" sz="2000" dirty="0"/>
              <a:t>，以及暫存密碼，之後會被提示需更新密碼</a:t>
            </a:r>
            <a:endParaRPr lang="en-US" altLang="zh-TW" sz="2000" dirty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000" dirty="0"/>
              <a:t>測試連線成功即可</a:t>
            </a:r>
            <a:endParaRPr lang="en-US" altLang="zh-TW" sz="2000" dirty="0"/>
          </a:p>
          <a:p>
            <a:pPr lvl="1" eaLnBrk="1" hangingPunct="1">
              <a:lnSpc>
                <a:spcPct val="150000"/>
              </a:lnSpc>
            </a:pPr>
            <a:endParaRPr lang="en-US" altLang="zh-TW" sz="2400" dirty="0"/>
          </a:p>
          <a:p>
            <a:pPr eaLnBrk="1" hangingPunct="1">
              <a:lnSpc>
                <a:spcPct val="150000"/>
              </a:lnSpc>
            </a:pP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15" y="3599043"/>
            <a:ext cx="4391885" cy="264935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99043"/>
            <a:ext cx="3858458" cy="187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43984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1. </a:t>
            </a:r>
            <a:r>
              <a:rPr lang="zh-TW" altLang="en-US" dirty="0"/>
              <a:t>作業說明</a:t>
            </a:r>
            <a:endParaRPr lang="en-US" altLang="zh-TW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dirty="0"/>
              <a:t>繪製完整的 </a:t>
            </a:r>
            <a:r>
              <a:rPr lang="en-US" altLang="zh-TW" dirty="0"/>
              <a:t>E-R model diagram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dirty="0"/>
              <a:t>利用 </a:t>
            </a:r>
            <a:r>
              <a:rPr lang="en-US" altLang="zh-TW" dirty="0"/>
              <a:t>MySQL </a:t>
            </a:r>
            <a:r>
              <a:rPr lang="zh-TW" altLang="en-US" dirty="0"/>
              <a:t>建立表格與關聯</a:t>
            </a:r>
            <a:endParaRPr lang="en-US" altLang="zh-TW" dirty="0"/>
          </a:p>
          <a:p>
            <a:pPr eaLnBrk="1" hangingPunct="1">
              <a:lnSpc>
                <a:spcPct val="150000"/>
              </a:lnSpc>
            </a:pPr>
            <a:r>
              <a:rPr lang="zh-TW" altLang="en-US" dirty="0"/>
              <a:t>建立測試用的範例資料</a:t>
            </a:r>
            <a:endParaRPr lang="en-US" altLang="zh-TW" dirty="0"/>
          </a:p>
          <a:p>
            <a:pPr eaLnBrk="1" hangingPunct="1">
              <a:lnSpc>
                <a:spcPct val="150000"/>
              </a:lnSpc>
            </a:pPr>
            <a:endParaRPr lang="en-US" altLang="zh-TW" dirty="0"/>
          </a:p>
          <a:p>
            <a:pPr eaLnBrk="1" hangingPunct="1">
              <a:lnSpc>
                <a:spcPct val="150000"/>
              </a:lnSpc>
            </a:pPr>
            <a:r>
              <a:rPr lang="zh-TW" altLang="en-US" dirty="0"/>
              <a:t>共有六題，各組分派二題</a:t>
            </a:r>
          </a:p>
          <a:p>
            <a:pPr eaLnBrk="1" hangingPunct="1">
              <a:lnSpc>
                <a:spcPct val="150000"/>
              </a:lnSpc>
            </a:pPr>
            <a:endParaRPr lang="zh-TW" altLang="en-US" dirty="0"/>
          </a:p>
        </p:txBody>
      </p:sp>
    </p:spTree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TW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TW" altLang="en-US" sz="2000" dirty="0"/>
              <a:t>如果未能連接成功，可能是</a:t>
            </a:r>
            <a:r>
              <a:rPr lang="en-US" altLang="zh-TW" sz="2000" dirty="0"/>
              <a:t>MySQL Server</a:t>
            </a:r>
            <a:r>
              <a:rPr lang="zh-TW" altLang="en-US" sz="2000" dirty="0"/>
              <a:t>未自動啟動，請按</a:t>
            </a:r>
            <a:r>
              <a:rPr lang="en-US" altLang="zh-TW" sz="2000" dirty="0"/>
              <a:t>F4</a:t>
            </a:r>
            <a:r>
              <a:rPr lang="zh-TW" altLang="en-US" sz="2000" dirty="0"/>
              <a:t>搜尋</a:t>
            </a:r>
            <a:r>
              <a:rPr lang="en-US" altLang="zh-TW" sz="2000" dirty="0"/>
              <a:t>terminal</a:t>
            </a:r>
            <a:r>
              <a:rPr lang="zh-TW" altLang="en-US" sz="2000" dirty="0"/>
              <a:t>，開啟終端機，輸入以下指令來啟動或關閉</a:t>
            </a:r>
            <a:r>
              <a:rPr lang="en-US" altLang="zh-TW" sz="2000" dirty="0" err="1"/>
              <a:t>mysql</a:t>
            </a:r>
            <a:r>
              <a:rPr lang="zh-TW" altLang="en-US" sz="2000" dirty="0"/>
              <a:t>，然後再用</a:t>
            </a:r>
            <a:r>
              <a:rPr lang="en-US" altLang="zh-TW" sz="2000" dirty="0"/>
              <a:t>MySQL Workbench</a:t>
            </a:r>
            <a:r>
              <a:rPr lang="zh-TW" altLang="en-US" sz="2000" dirty="0"/>
              <a:t>連接測試一次</a:t>
            </a:r>
            <a:endParaRPr lang="en-US" altLang="zh-TW" sz="2000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TW" sz="2000" dirty="0" err="1"/>
              <a:t>sudo</a:t>
            </a:r>
            <a:r>
              <a:rPr lang="en-US" altLang="zh-TW" sz="2000" dirty="0"/>
              <a:t> /</a:t>
            </a:r>
            <a:r>
              <a:rPr lang="en-US" altLang="zh-TW" sz="2000" dirty="0" err="1"/>
              <a:t>usr</a:t>
            </a:r>
            <a:r>
              <a:rPr lang="en-US" altLang="zh-TW" sz="2000" dirty="0"/>
              <a:t>/local/</a:t>
            </a:r>
            <a:r>
              <a:rPr lang="en-US" altLang="zh-TW" sz="2000" dirty="0" err="1"/>
              <a:t>mysql</a:t>
            </a:r>
            <a:r>
              <a:rPr lang="en-US" altLang="zh-TW" sz="2000" dirty="0"/>
              <a:t>/support-files/</a:t>
            </a:r>
            <a:r>
              <a:rPr lang="en-US" altLang="zh-TW" sz="2000" dirty="0" err="1"/>
              <a:t>mysql.server</a:t>
            </a:r>
            <a:r>
              <a:rPr lang="en-US" altLang="zh-TW" sz="2000" dirty="0"/>
              <a:t> start </a:t>
            </a:r>
            <a:r>
              <a:rPr lang="zh-TW" altLang="en-US" sz="2000" dirty="0"/>
              <a:t>啟動</a:t>
            </a:r>
            <a:endParaRPr lang="en-US" altLang="zh-TW" sz="2000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TW" sz="2000" dirty="0" err="1"/>
              <a:t>sudo</a:t>
            </a:r>
            <a:r>
              <a:rPr lang="en-US" altLang="zh-TW" sz="2000" dirty="0"/>
              <a:t> /</a:t>
            </a:r>
            <a:r>
              <a:rPr lang="en-US" altLang="zh-TW" sz="2000" dirty="0" err="1"/>
              <a:t>usr</a:t>
            </a:r>
            <a:r>
              <a:rPr lang="en-US" altLang="zh-TW" sz="2000" dirty="0"/>
              <a:t>/local/</a:t>
            </a:r>
            <a:r>
              <a:rPr lang="en-US" altLang="zh-TW" sz="2000" dirty="0" err="1"/>
              <a:t>mysql</a:t>
            </a:r>
            <a:r>
              <a:rPr lang="en-US" altLang="zh-TW" sz="2000" dirty="0"/>
              <a:t>/support-files/</a:t>
            </a:r>
            <a:r>
              <a:rPr lang="en-US" altLang="zh-TW" sz="2000" dirty="0" err="1"/>
              <a:t>mysql.server</a:t>
            </a:r>
            <a:r>
              <a:rPr lang="en-US" altLang="zh-TW" sz="2000" dirty="0"/>
              <a:t> stop </a:t>
            </a:r>
            <a:r>
              <a:rPr lang="zh-TW" altLang="en-US" sz="2000" dirty="0"/>
              <a:t>關閉</a:t>
            </a:r>
            <a:endParaRPr lang="en-US" altLang="zh-TW" sz="2000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altLang="zh-TW" sz="2000" dirty="0"/>
          </a:p>
          <a:p>
            <a:pPr eaLnBrk="1" hangingPunct="1">
              <a:lnSpc>
                <a:spcPct val="150000"/>
              </a:lnSpc>
            </a:pPr>
            <a:endParaRPr lang="en-US" altLang="zh-TW" sz="2400" dirty="0"/>
          </a:p>
          <a:p>
            <a:pPr eaLnBrk="1" hangingPunct="1">
              <a:lnSpc>
                <a:spcPct val="150000"/>
              </a:lnSpc>
            </a:pP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97" y="3949629"/>
            <a:ext cx="7874405" cy="13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58185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600" cy="2352675"/>
          </a:xfrm>
        </p:spPr>
        <p:txBody>
          <a:bodyPr/>
          <a:lstStyle/>
          <a:p>
            <a:pPr>
              <a:defRPr/>
            </a:pPr>
            <a:br>
              <a:rPr lang="en-US" altLang="zh-TW" cap="none" dirty="0"/>
            </a:br>
            <a:r>
              <a:rPr lang="en-US" altLang="zh-TW" cap="none" dirty="0"/>
              <a:t>3. </a:t>
            </a:r>
            <a:r>
              <a:rPr lang="zh-TW" altLang="en-US" cap="none" dirty="0"/>
              <a:t>使用</a:t>
            </a:r>
            <a:r>
              <a:rPr lang="en-US" altLang="zh-TW" cap="none" dirty="0"/>
              <a:t>MySQL</a:t>
            </a:r>
            <a:endParaRPr lang="zh-TW" altLang="en-US" cap="none" dirty="0"/>
          </a:p>
        </p:txBody>
      </p:sp>
      <p:sp>
        <p:nvSpPr>
          <p:cNvPr id="16387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4214813"/>
            <a:ext cx="7848600" cy="150018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4349363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 </a:t>
            </a:r>
            <a:r>
              <a:rPr lang="zh-TW" altLang="en-US" dirty="0"/>
              <a:t>設計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30000"/>
              </a:lnSpc>
            </a:pPr>
            <a:r>
              <a:rPr lang="zh-TW" altLang="en-US" dirty="0"/>
              <a:t>啟動</a:t>
            </a:r>
            <a:r>
              <a:rPr lang="en-US" altLang="zh-TW" dirty="0"/>
              <a:t>MySQL Workbench</a:t>
            </a:r>
          </a:p>
          <a:p>
            <a:pPr lvl="2">
              <a:lnSpc>
                <a:spcPct val="130000"/>
              </a:lnSpc>
            </a:pPr>
            <a:r>
              <a:rPr lang="zh-TW" altLang="en-US" dirty="0"/>
              <a:t>選擇</a:t>
            </a:r>
            <a:r>
              <a:rPr lang="en-US" altLang="zh-TW" dirty="0"/>
              <a:t>File &gt; New Model </a:t>
            </a:r>
            <a:r>
              <a:rPr lang="zh-TW" altLang="en-US" dirty="0"/>
              <a:t>開始設計、建表、建資料</a:t>
            </a:r>
            <a:endParaRPr lang="en-US" altLang="zh-TW" dirty="0"/>
          </a:p>
          <a:p>
            <a:pPr lvl="2">
              <a:lnSpc>
                <a:spcPct val="130000"/>
              </a:lnSpc>
            </a:pPr>
            <a:r>
              <a:rPr lang="zh-TW" altLang="en-US" dirty="0"/>
              <a:t>線上教學</a:t>
            </a:r>
            <a:endParaRPr lang="en-US" altLang="zh-TW" dirty="0"/>
          </a:p>
          <a:p>
            <a:pPr lvl="1">
              <a:lnSpc>
                <a:spcPct val="130000"/>
              </a:lnSpc>
            </a:pP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219200" y="2983468"/>
            <a:ext cx="8343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TW" dirty="0">
                <a:hlinkClick r:id="rId2"/>
              </a:rPr>
              <a:t>https://dev.mysql.com/doc/workbench/en/wb-data-modeling.html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92827864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E-R diagram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30000"/>
              </a:lnSpc>
            </a:pPr>
            <a:r>
              <a:rPr lang="en-US" altLang="zh-TW" dirty="0"/>
              <a:t>add Diagram &gt; </a:t>
            </a:r>
            <a:r>
              <a:rPr lang="zh-TW" altLang="en-US" dirty="0"/>
              <a:t>開啟空白畫布</a:t>
            </a:r>
            <a:endParaRPr lang="en-US" altLang="zh-TW" dirty="0"/>
          </a:p>
          <a:p>
            <a:pPr lvl="2">
              <a:lnSpc>
                <a:spcPct val="130000"/>
              </a:lnSpc>
            </a:pPr>
            <a:r>
              <a:rPr lang="zh-TW" altLang="en-US" dirty="0"/>
              <a:t>放置新表格 </a:t>
            </a:r>
            <a:r>
              <a:rPr lang="en-US" altLang="zh-TW" dirty="0"/>
              <a:t>entity</a:t>
            </a:r>
          </a:p>
          <a:p>
            <a:pPr lvl="3">
              <a:lnSpc>
                <a:spcPct val="130000"/>
              </a:lnSpc>
            </a:pPr>
            <a:r>
              <a:rPr lang="zh-TW" altLang="en-US" dirty="0"/>
              <a:t>編輯表格名稱</a:t>
            </a:r>
            <a:endParaRPr lang="en-US" altLang="zh-TW" dirty="0"/>
          </a:p>
          <a:p>
            <a:pPr lvl="3">
              <a:lnSpc>
                <a:spcPct val="130000"/>
              </a:lnSpc>
            </a:pPr>
            <a:r>
              <a:rPr lang="zh-TW" altLang="en-US" dirty="0"/>
              <a:t>編輯欄位、欄位名稱</a:t>
            </a:r>
            <a:endParaRPr lang="en-US" altLang="zh-TW" dirty="0"/>
          </a:p>
          <a:p>
            <a:pPr lvl="3">
              <a:lnSpc>
                <a:spcPct val="130000"/>
              </a:lnSpc>
            </a:pPr>
            <a:r>
              <a:rPr lang="zh-TW" altLang="en-US" dirty="0"/>
              <a:t>欄位型別</a:t>
            </a:r>
            <a:r>
              <a:rPr lang="en-US" altLang="zh-TW" dirty="0"/>
              <a:t>: </a:t>
            </a:r>
            <a:r>
              <a:rPr lang="zh-TW" altLang="en-US" dirty="0"/>
              <a:t>常用 </a:t>
            </a:r>
            <a:r>
              <a:rPr lang="en-US" altLang="zh-TW" dirty="0" err="1"/>
              <a:t>int</a:t>
            </a:r>
            <a:r>
              <a:rPr lang="en-US" altLang="zh-TW" dirty="0"/>
              <a:t>, varchar(n), decimal(</a:t>
            </a:r>
            <a:r>
              <a:rPr lang="en-US" altLang="zh-TW" dirty="0" err="1"/>
              <a:t>p,s</a:t>
            </a:r>
            <a:r>
              <a:rPr lang="en-US" altLang="zh-TW" dirty="0"/>
              <a:t>), </a:t>
            </a:r>
            <a:r>
              <a:rPr lang="en-US" altLang="zh-TW" dirty="0" err="1"/>
              <a:t>datetime</a:t>
            </a:r>
            <a:endParaRPr lang="en-US" altLang="zh-TW" dirty="0"/>
          </a:p>
          <a:p>
            <a:pPr lvl="3">
              <a:lnSpc>
                <a:spcPct val="130000"/>
              </a:lnSpc>
            </a:pPr>
            <a:r>
              <a:rPr lang="zh-TW" altLang="en-US" dirty="0"/>
              <a:t>相關設定</a:t>
            </a:r>
            <a:r>
              <a:rPr lang="en-US" altLang="zh-TW" dirty="0"/>
              <a:t>: </a:t>
            </a:r>
            <a:r>
              <a:rPr lang="en-US" altLang="zh-TW" dirty="0" err="1"/>
              <a:t>pk</a:t>
            </a:r>
            <a:r>
              <a:rPr lang="en-US" altLang="zh-TW" dirty="0"/>
              <a:t>, not null, unique, auto incremental</a:t>
            </a:r>
          </a:p>
          <a:p>
            <a:pPr lvl="3">
              <a:lnSpc>
                <a:spcPct val="130000"/>
              </a:lnSpc>
            </a:pPr>
            <a:r>
              <a:rPr lang="zh-TW" altLang="en-US" dirty="0"/>
              <a:t>預設值</a:t>
            </a:r>
            <a:r>
              <a:rPr lang="en-US" altLang="zh-TW" dirty="0"/>
              <a:t>: default</a:t>
            </a:r>
          </a:p>
          <a:p>
            <a:pPr lvl="2">
              <a:lnSpc>
                <a:spcPct val="130000"/>
              </a:lnSpc>
            </a:pPr>
            <a:r>
              <a:rPr lang="zh-TW" altLang="en-US" dirty="0"/>
              <a:t>放置關係 </a:t>
            </a:r>
            <a:r>
              <a:rPr lang="en-US" altLang="zh-TW" dirty="0"/>
              <a:t>relationship</a:t>
            </a:r>
          </a:p>
          <a:p>
            <a:pPr lvl="3">
              <a:lnSpc>
                <a:spcPct val="130000"/>
              </a:lnSpc>
            </a:pPr>
            <a:r>
              <a:rPr lang="zh-TW" altLang="en-US" dirty="0"/>
              <a:t>選擇</a:t>
            </a:r>
            <a:r>
              <a:rPr lang="en-US" altLang="zh-TW" dirty="0"/>
              <a:t>cardinality</a:t>
            </a:r>
            <a:r>
              <a:rPr lang="zh-TW" altLang="en-US" dirty="0"/>
              <a:t>；有自動修正及完成機制</a:t>
            </a:r>
          </a:p>
        </p:txBody>
      </p:sp>
    </p:spTree>
    <p:extLst>
      <p:ext uri="{BB962C8B-B14F-4D97-AF65-F5344CB8AC3E}">
        <p14:creationId xmlns:p14="http://schemas.microsoft.com/office/powerpoint/2010/main" val="2081716127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30000"/>
              </a:lnSpc>
            </a:pPr>
            <a:r>
              <a:rPr lang="en-US" altLang="zh-TW" dirty="0"/>
              <a:t>Model &gt; Object Notation &gt; Classic, </a:t>
            </a:r>
          </a:p>
          <a:p>
            <a:pPr marL="914400" lvl="2" indent="0">
              <a:lnSpc>
                <a:spcPct val="130000"/>
              </a:lnSpc>
              <a:buNone/>
            </a:pPr>
            <a:r>
              <a:rPr lang="en-US" altLang="zh-TW" dirty="0"/>
              <a:t>Relationship Notation &gt; Crow's Foot</a:t>
            </a:r>
          </a:p>
          <a:p>
            <a:pPr marL="914400" lvl="2" indent="0">
              <a:lnSpc>
                <a:spcPct val="130000"/>
              </a:lnSpc>
              <a:buNone/>
            </a:pP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14600"/>
            <a:ext cx="6858000" cy="386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78372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97012" cy="600989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019800" y="12954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建立表格及欄位</a:t>
            </a:r>
          </a:p>
        </p:txBody>
      </p:sp>
    </p:spTree>
    <p:extLst>
      <p:ext uri="{BB962C8B-B14F-4D97-AF65-F5344CB8AC3E}">
        <p14:creationId xmlns:p14="http://schemas.microsoft.com/office/powerpoint/2010/main" val="602709505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-1"/>
            <a:ext cx="8097012" cy="600989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286000" y="2543281"/>
            <a:ext cx="5301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選取</a:t>
            </a:r>
            <a:r>
              <a:rPr lang="en-US" altLang="zh-TW" dirty="0"/>
              <a:t>1:n</a:t>
            </a:r>
            <a:r>
              <a:rPr lang="zh-TW" altLang="en-US" dirty="0"/>
              <a:t>圖例，先選</a:t>
            </a:r>
            <a:r>
              <a:rPr lang="en-US" altLang="zh-TW" dirty="0"/>
              <a:t>n-side entity</a:t>
            </a:r>
            <a:r>
              <a:rPr lang="zh-TW" altLang="en-US" dirty="0"/>
              <a:t>，再選</a:t>
            </a:r>
            <a:r>
              <a:rPr lang="en-US" altLang="zh-TW" dirty="0"/>
              <a:t>1-side entity</a:t>
            </a:r>
          </a:p>
          <a:p>
            <a:r>
              <a:rPr lang="zh-TW" altLang="en-US" dirty="0"/>
              <a:t>自動建立</a:t>
            </a:r>
            <a:r>
              <a:rPr lang="en-US" altLang="zh-TW" dirty="0"/>
              <a:t>1:n relationship</a:t>
            </a:r>
          </a:p>
          <a:p>
            <a:r>
              <a:rPr lang="zh-TW" altLang="en-US" dirty="0"/>
              <a:t>及</a:t>
            </a:r>
            <a:r>
              <a:rPr lang="en-US" altLang="zh-TW" dirty="0"/>
              <a:t>foreign key</a:t>
            </a:r>
            <a:r>
              <a:rPr lang="zh-TW" altLang="en-US" dirty="0"/>
              <a:t>欄位 </a:t>
            </a:r>
            <a:r>
              <a:rPr lang="en-US" altLang="zh-TW" dirty="0"/>
              <a:t>(</a:t>
            </a:r>
            <a:r>
              <a:rPr lang="zh-TW" altLang="en-US" dirty="0"/>
              <a:t>可事後編輯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1106268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97012" cy="60098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91200" y="1295400"/>
            <a:ext cx="2494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透過</a:t>
            </a:r>
            <a:r>
              <a:rPr lang="en-US" altLang="zh-TW" dirty="0"/>
              <a:t>not null</a:t>
            </a:r>
            <a:r>
              <a:rPr lang="zh-TW" altLang="en-US" dirty="0"/>
              <a:t>之勾選，</a:t>
            </a:r>
            <a:endParaRPr lang="en-US" altLang="zh-TW" dirty="0"/>
          </a:p>
          <a:p>
            <a:r>
              <a:rPr lang="zh-TW" altLang="en-US" dirty="0"/>
              <a:t>決定是否為</a:t>
            </a:r>
            <a:r>
              <a:rPr lang="en-US" altLang="zh-TW" dirty="0"/>
              <a:t>optional</a:t>
            </a:r>
          </a:p>
        </p:txBody>
      </p:sp>
      <p:sp>
        <p:nvSpPr>
          <p:cNvPr id="9" name="橢圓 8"/>
          <p:cNvSpPr/>
          <p:nvPr/>
        </p:nvSpPr>
        <p:spPr bwMode="auto">
          <a:xfrm>
            <a:off x="4572000" y="3429000"/>
            <a:ext cx="304800" cy="304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3276600" y="1447800"/>
            <a:ext cx="304800" cy="304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08595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 </a:t>
            </a:r>
            <a:r>
              <a:rPr lang="zh-TW" altLang="en-US" dirty="0"/>
              <a:t>建表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30000"/>
              </a:lnSpc>
            </a:pPr>
            <a:r>
              <a:rPr lang="en-US" altLang="zh-TW" dirty="0"/>
              <a:t>File &gt; Save Model</a:t>
            </a:r>
          </a:p>
          <a:p>
            <a:pPr lvl="2">
              <a:lnSpc>
                <a:spcPct val="130000"/>
              </a:lnSpc>
            </a:pPr>
            <a:r>
              <a:rPr lang="en-US" altLang="zh-TW" dirty="0"/>
              <a:t>Database &gt; Forward Engineer…</a:t>
            </a:r>
          </a:p>
          <a:p>
            <a:pPr lvl="2">
              <a:lnSpc>
                <a:spcPct val="130000"/>
              </a:lnSpc>
            </a:pPr>
            <a:r>
              <a:rPr lang="zh-TW" altLang="en-US" dirty="0"/>
              <a:t>連接至本地資料庫系統</a:t>
            </a:r>
            <a:r>
              <a:rPr lang="en-US" altLang="zh-TW" dirty="0"/>
              <a:t>, </a:t>
            </a:r>
            <a:r>
              <a:rPr lang="zh-TW" altLang="en-US" dirty="0"/>
              <a:t>預設帳號密碼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82370"/>
            <a:ext cx="7086600" cy="339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65610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補充說明</a:t>
            </a:r>
            <a:endParaRPr lang="en-US" altLang="zh-TW" dirty="0"/>
          </a:p>
          <a:p>
            <a:pPr lvl="1"/>
            <a:r>
              <a:rPr lang="en-US" altLang="zh-TW" dirty="0"/>
              <a:t>Forward Engineer</a:t>
            </a:r>
            <a:r>
              <a:rPr lang="zh-TW" altLang="en-US" dirty="0"/>
              <a:t>動作執行後即建立表格，為一次性動作；</a:t>
            </a:r>
            <a:r>
              <a:rPr lang="en-US" altLang="zh-TW" dirty="0"/>
              <a:t>ER</a:t>
            </a:r>
            <a:r>
              <a:rPr lang="zh-TW" altLang="en-US" dirty="0"/>
              <a:t>圖並不會與</a:t>
            </a:r>
            <a:r>
              <a:rPr lang="en-US" altLang="zh-TW" dirty="0"/>
              <a:t>Database Schema</a:t>
            </a:r>
            <a:r>
              <a:rPr lang="zh-TW" altLang="en-US" dirty="0"/>
              <a:t>同步連動</a:t>
            </a:r>
            <a:endParaRPr lang="en-US" altLang="zh-TW" dirty="0"/>
          </a:p>
          <a:p>
            <a:pPr lvl="1"/>
            <a:r>
              <a:rPr lang="en-US" altLang="zh-TW" dirty="0"/>
              <a:t>ER</a:t>
            </a:r>
            <a:r>
              <a:rPr lang="zh-TW" altLang="en-US" dirty="0"/>
              <a:t>圖若修改，要再重新建立時，需將既有表格刪除，裡面資料也會遺失</a:t>
            </a:r>
          </a:p>
          <a:p>
            <a:pPr lvl="1"/>
            <a:r>
              <a:rPr lang="zh-TW" altLang="en-US" dirty="0"/>
              <a:t>因此建議</a:t>
            </a:r>
            <a:r>
              <a:rPr lang="en-US" altLang="zh-TW" dirty="0"/>
              <a:t>ER</a:t>
            </a:r>
            <a:r>
              <a:rPr lang="zh-TW" altLang="en-US" dirty="0"/>
              <a:t>圖確認後再用此功能，再建立測試資料。</a:t>
            </a:r>
          </a:p>
          <a:p>
            <a:pPr lvl="1"/>
            <a:r>
              <a:rPr lang="zh-TW" altLang="en-US" dirty="0"/>
              <a:t>若要調整</a:t>
            </a:r>
            <a:r>
              <a:rPr lang="en-US" altLang="zh-TW" dirty="0"/>
              <a:t>ER</a:t>
            </a:r>
            <a:r>
              <a:rPr lang="zh-TW" altLang="en-US" dirty="0"/>
              <a:t>圖時，又需保存資料，需自行手動建立或調整一張張的表格</a:t>
            </a: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878529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Scenario 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/>
              <a:t>學校委託你整頓圖書館，你依照學校開出的需求（</a:t>
            </a:r>
            <a:r>
              <a:rPr lang="en-US" altLang="zh-TW" sz="2800"/>
              <a:t>business rules</a:t>
            </a:r>
            <a:r>
              <a:rPr lang="zh-TW" altLang="en-US" sz="2800"/>
              <a:t>）重新規劃資料庫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以本校之圖書館為限，包含多個分館</a:t>
            </a:r>
            <a:endParaRPr lang="en-US" altLang="zh-TW" sz="240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需建立完整書目資訊，每一書目有多本藏書</a:t>
            </a:r>
            <a:endParaRPr lang="en-US" altLang="zh-TW" sz="240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書目資訊至少包含 </a:t>
            </a:r>
            <a:r>
              <a:rPr lang="en-US" altLang="zh-TW" sz="2400"/>
              <a:t>Dublin Core </a:t>
            </a:r>
            <a:r>
              <a:rPr lang="zh-TW" altLang="en-US" sz="2400"/>
              <a:t>的前</a:t>
            </a:r>
            <a:r>
              <a:rPr lang="en-US" altLang="zh-TW" sz="2400"/>
              <a:t>10</a:t>
            </a:r>
            <a:r>
              <a:rPr lang="zh-TW" altLang="en-US" sz="2400"/>
              <a:t>個欄位</a:t>
            </a:r>
            <a:endParaRPr lang="en-US" altLang="zh-TW" sz="240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每一本藏書只會歸屬於一個分館</a:t>
            </a:r>
            <a:endParaRPr lang="en-US" altLang="zh-TW" sz="240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每一本藏書都有獨立的藏書號與藏書日期</a:t>
            </a:r>
            <a:endParaRPr lang="en-US" altLang="zh-TW" sz="240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需建立書目來源（出版商資料）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借書人為學生，每人可以借多本書，需建立借書紀錄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/>
              <a:t>其它部份學校沒意見，請自行發揮</a:t>
            </a:r>
          </a:p>
        </p:txBody>
      </p:sp>
    </p:spTree>
  </p:cSld>
  <p:clrMapOvr>
    <a:masterClrMapping/>
  </p:clrMapOvr>
  <p:transition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3.3 </a:t>
            </a:r>
            <a:r>
              <a:rPr lang="zh-TW" altLang="en-US" dirty="0"/>
              <a:t>建資料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30000"/>
              </a:lnSpc>
            </a:pPr>
            <a:r>
              <a:rPr lang="zh-TW" altLang="en-US" dirty="0"/>
              <a:t>完成後，</a:t>
            </a:r>
            <a:r>
              <a:rPr lang="en-US" altLang="zh-TW" dirty="0"/>
              <a:t>Database &gt; Connect to Database…</a:t>
            </a:r>
          </a:p>
          <a:p>
            <a:pPr lvl="2">
              <a:lnSpc>
                <a:spcPct val="130000"/>
              </a:lnSpc>
            </a:pPr>
            <a:r>
              <a:rPr lang="zh-TW" altLang="en-US" dirty="0"/>
              <a:t>切換頁籤，即可看到建立的表格 </a:t>
            </a:r>
            <a:r>
              <a:rPr lang="en-US" altLang="zh-TW" dirty="0"/>
              <a:t>(</a:t>
            </a:r>
            <a:r>
              <a:rPr lang="zh-TW" altLang="en-US" dirty="0"/>
              <a:t>或按一下更新</a:t>
            </a:r>
            <a:r>
              <a:rPr lang="en-US" altLang="zh-TW" dirty="0"/>
              <a:t>)</a:t>
            </a:r>
          </a:p>
          <a:p>
            <a:pPr lvl="2">
              <a:lnSpc>
                <a:spcPct val="130000"/>
              </a:lnSpc>
            </a:pPr>
            <a:r>
              <a:rPr lang="zh-TW" altLang="en-US" dirty="0"/>
              <a:t>點選表格旁符號可出現</a:t>
            </a:r>
            <a:r>
              <a:rPr lang="en-US" altLang="zh-TW" dirty="0"/>
              <a:t>Result Grid</a:t>
            </a:r>
            <a:r>
              <a:rPr lang="zh-TW" altLang="en-US" dirty="0"/>
              <a:t>資料編輯表格</a:t>
            </a:r>
            <a:endParaRPr lang="en-US" altLang="zh-TW" dirty="0"/>
          </a:p>
          <a:p>
            <a:pPr lvl="2">
              <a:lnSpc>
                <a:spcPct val="130000"/>
              </a:lnSpc>
            </a:pPr>
            <a:r>
              <a:rPr lang="zh-TW" altLang="en-US" dirty="0"/>
              <a:t>逐筆資料編輯後，按下</a:t>
            </a:r>
            <a:r>
              <a:rPr lang="en-US" altLang="zh-TW" dirty="0"/>
              <a:t>apply</a:t>
            </a:r>
            <a:r>
              <a:rPr lang="zh-TW" altLang="en-US" dirty="0"/>
              <a:t>可執行寫入動作 </a:t>
            </a:r>
            <a:r>
              <a:rPr lang="en-US" altLang="zh-TW" dirty="0"/>
              <a:t>(</a:t>
            </a:r>
            <a:r>
              <a:rPr lang="zh-TW" altLang="en-US" dirty="0"/>
              <a:t>更改及刪除時亦同</a:t>
            </a:r>
            <a:r>
              <a:rPr lang="en-US" altLang="zh-TW" dirty="0"/>
              <a:t>)</a:t>
            </a:r>
          </a:p>
          <a:p>
            <a:pPr marL="914400" lvl="2" indent="0">
              <a:lnSpc>
                <a:spcPct val="130000"/>
              </a:lnSpc>
              <a:buNone/>
            </a:pPr>
            <a:endParaRPr lang="en-US" altLang="zh-TW" dirty="0"/>
          </a:p>
          <a:p>
            <a:pPr marL="914400" lvl="2" indent="0">
              <a:lnSpc>
                <a:spcPct val="130000"/>
              </a:lnSpc>
              <a:buNone/>
            </a:pPr>
            <a:r>
              <a:rPr lang="zh-TW" altLang="en-US" dirty="0"/>
              <a:t>註</a:t>
            </a:r>
            <a:r>
              <a:rPr lang="en-US" altLang="zh-TW" dirty="0"/>
              <a:t>: Workbench</a:t>
            </a:r>
            <a:r>
              <a:rPr lang="zh-TW" altLang="en-US" dirty="0"/>
              <a:t>之動作均轉為</a:t>
            </a:r>
            <a:r>
              <a:rPr lang="en-US" altLang="zh-TW" dirty="0"/>
              <a:t>SQL</a:t>
            </a:r>
            <a:r>
              <a:rPr lang="zh-TW" altLang="en-US" dirty="0"/>
              <a:t>指令執行，是很好的自學參考</a:t>
            </a:r>
          </a:p>
        </p:txBody>
      </p:sp>
    </p:spTree>
    <p:extLst>
      <p:ext uri="{BB962C8B-B14F-4D97-AF65-F5344CB8AC3E}">
        <p14:creationId xmlns:p14="http://schemas.microsoft.com/office/powerpoint/2010/main" val="2813888593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9524"/>
            <a:ext cx="8097012" cy="6009894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 bwMode="auto">
          <a:xfrm>
            <a:off x="1257300" y="1028700"/>
            <a:ext cx="342900" cy="3429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1524000" y="1866900"/>
            <a:ext cx="342900" cy="3429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1695450" y="2876358"/>
            <a:ext cx="2571750" cy="933641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6934200" y="3809999"/>
            <a:ext cx="457200" cy="3429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92098" y="228600"/>
            <a:ext cx="546101" cy="3429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105584" y="14536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更新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372284" y="22050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出現編輯表格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805885" y="3435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套用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26154" y="3158512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進行資料編輯 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增刪修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44806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8600" y="1295400"/>
            <a:ext cx="8759371" cy="5181600"/>
          </a:xfrm>
        </p:spPr>
        <p:txBody>
          <a:bodyPr/>
          <a:lstStyle/>
          <a:p>
            <a:pPr lvl="2">
              <a:lnSpc>
                <a:spcPct val="130000"/>
              </a:lnSpc>
            </a:pPr>
            <a:r>
              <a:rPr lang="en-US" altLang="zh-TW" dirty="0"/>
              <a:t>E-R Model </a:t>
            </a:r>
            <a:r>
              <a:rPr lang="zh-TW" altLang="en-US" dirty="0"/>
              <a:t>請存成 </a:t>
            </a:r>
            <a:r>
              <a:rPr lang="en-US" altLang="zh-TW" dirty="0"/>
              <a:t>.</a:t>
            </a:r>
            <a:r>
              <a:rPr lang="en-US" altLang="zh-TW" dirty="0" err="1"/>
              <a:t>mwb</a:t>
            </a:r>
            <a:r>
              <a:rPr lang="en-US" altLang="zh-TW" dirty="0"/>
              <a:t> </a:t>
            </a:r>
            <a:r>
              <a:rPr lang="zh-TW" altLang="en-US" dirty="0"/>
              <a:t>檔案；資料庫請用</a:t>
            </a:r>
            <a:r>
              <a:rPr lang="en-US" altLang="zh-TW" dirty="0"/>
              <a:t>Data Export</a:t>
            </a:r>
            <a:r>
              <a:rPr lang="zh-TW" altLang="en-US" dirty="0"/>
              <a:t>備份成</a:t>
            </a:r>
            <a:r>
              <a:rPr lang="en-US" altLang="zh-TW" dirty="0"/>
              <a:t> .</a:t>
            </a:r>
            <a:r>
              <a:rPr lang="en-US" altLang="zh-TW" dirty="0" err="1"/>
              <a:t>sql</a:t>
            </a:r>
            <a:r>
              <a:rPr lang="en-US" altLang="zh-TW" dirty="0"/>
              <a:t> </a:t>
            </a:r>
            <a:r>
              <a:rPr lang="zh-TW" altLang="en-US" dirty="0"/>
              <a:t>檔案；兩者一同壓縮打包後繳交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 </a:t>
            </a:r>
            <a:r>
              <a:rPr lang="zh-TW" altLang="en-US" dirty="0"/>
              <a:t>備份及還原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62200"/>
            <a:ext cx="5620215" cy="41148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00200" y="4114800"/>
            <a:ext cx="2339102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130000"/>
              </a:lnSpc>
            </a:pPr>
            <a:r>
              <a:rPr lang="zh-TW" altLang="en-US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選取資料庫後</a:t>
            </a:r>
            <a:endParaRPr lang="en-US" altLang="zh-TW" sz="16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130000"/>
              </a:lnSpc>
            </a:pPr>
            <a:r>
              <a:rPr lang="zh-TW" altLang="en-US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輸入備份檔名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1631949" y="3390900"/>
            <a:ext cx="897187" cy="1524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334107" y="3613150"/>
            <a:ext cx="897187" cy="1524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334107" y="6242050"/>
            <a:ext cx="2765193" cy="15875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直線接點 18"/>
          <p:cNvCxnSpPr/>
          <p:nvPr/>
        </p:nvCxnSpPr>
        <p:spPr bwMode="auto">
          <a:xfrm>
            <a:off x="2080542" y="3543300"/>
            <a:ext cx="815058" cy="6158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線接點 21"/>
          <p:cNvCxnSpPr>
            <a:stCxn id="16" idx="1"/>
          </p:cNvCxnSpPr>
          <p:nvPr/>
        </p:nvCxnSpPr>
        <p:spPr bwMode="auto">
          <a:xfrm flipH="1">
            <a:off x="3414315" y="3689350"/>
            <a:ext cx="919792" cy="4697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線接點 24"/>
          <p:cNvCxnSpPr/>
          <p:nvPr/>
        </p:nvCxnSpPr>
        <p:spPr bwMode="auto">
          <a:xfrm flipH="1" flipV="1">
            <a:off x="3414315" y="4832350"/>
            <a:ext cx="919792" cy="140970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93636244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TW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TW" altLang="en-US" sz="2000" dirty="0"/>
              <a:t>選擇左邊</a:t>
            </a:r>
            <a:r>
              <a:rPr lang="en-US" altLang="zh-TW" sz="2000" dirty="0"/>
              <a:t>MANAGEMENT&gt;Data Import</a:t>
            </a:r>
            <a:r>
              <a:rPr lang="zh-TW" altLang="en-US" sz="2000" dirty="0"/>
              <a:t>，選擇</a:t>
            </a:r>
            <a:r>
              <a:rPr lang="en-US" altLang="zh-TW" sz="2000" dirty="0"/>
              <a:t>Import from Self-contained File</a:t>
            </a:r>
            <a:r>
              <a:rPr lang="zh-TW" altLang="en-US" sz="2000" dirty="0"/>
              <a:t>，指向</a:t>
            </a:r>
            <a:r>
              <a:rPr lang="en-US" altLang="zh-TW" sz="2000" dirty="0"/>
              <a:t>.</a:t>
            </a:r>
            <a:r>
              <a:rPr lang="en-US" altLang="zh-TW" sz="2000" dirty="0" err="1"/>
              <a:t>sql</a:t>
            </a:r>
            <a:r>
              <a:rPr lang="zh-TW" altLang="en-US" sz="2000" dirty="0"/>
              <a:t>檔案，點選</a:t>
            </a:r>
            <a:r>
              <a:rPr lang="en-US" altLang="zh-TW" sz="2000" dirty="0"/>
              <a:t>Start Import </a:t>
            </a:r>
            <a:r>
              <a:rPr lang="zh-TW" altLang="en-US" sz="2000" dirty="0"/>
              <a:t>即可還原資料庫 </a:t>
            </a:r>
            <a:r>
              <a:rPr lang="en-US" altLang="zh-TW" sz="2000" dirty="0"/>
              <a:t>(</a:t>
            </a:r>
            <a:r>
              <a:rPr lang="zh-TW" altLang="en-US" sz="2000" dirty="0"/>
              <a:t>如下圖</a:t>
            </a:r>
            <a:r>
              <a:rPr lang="en-US" altLang="zh-TW" sz="2000" dirty="0"/>
              <a:t>)</a:t>
            </a:r>
          </a:p>
          <a:p>
            <a:pPr lvl="1" eaLnBrk="1" hangingPunct="1">
              <a:lnSpc>
                <a:spcPct val="150000"/>
              </a:lnSpc>
            </a:pPr>
            <a:endParaRPr lang="en-US" altLang="zh-TW" sz="2000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TW" altLang="en-US" sz="2000" dirty="0"/>
              <a:t>註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MySQL</a:t>
            </a:r>
            <a:r>
              <a:rPr lang="zh-TW" altLang="en-US" sz="2000" dirty="0"/>
              <a:t>的備份與還原均是透過</a:t>
            </a:r>
            <a:r>
              <a:rPr lang="en-US" altLang="zh-TW" sz="2000" dirty="0"/>
              <a:t>SQL</a:t>
            </a:r>
            <a:r>
              <a:rPr lang="zh-TW" altLang="en-US" sz="2000" dirty="0"/>
              <a:t>指令完成。若欲還原的資料庫已存在，則還原動作會失敗 </a:t>
            </a:r>
            <a:r>
              <a:rPr lang="en-US" altLang="zh-TW" sz="2000" dirty="0"/>
              <a:t>(</a:t>
            </a:r>
            <a:r>
              <a:rPr lang="zh-TW" altLang="en-US" sz="2000" dirty="0"/>
              <a:t>無法覆寫</a:t>
            </a:r>
            <a:r>
              <a:rPr lang="en-US" altLang="zh-TW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4757938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TW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</a:pP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7482840" cy="5181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1371600" y="3276600"/>
            <a:ext cx="1219200" cy="2286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124200" y="3810000"/>
            <a:ext cx="5334000" cy="2286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772400" y="6096000"/>
            <a:ext cx="762000" cy="3048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70752"/>
      </p:ext>
    </p:extLst>
  </p:cSld>
  <p:clrMapOvr>
    <a:masterClrMapping/>
  </p:clrMapOvr>
  <p:transition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補充 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>
          <a:xfrm>
            <a:off x="6019800" y="1295400"/>
            <a:ext cx="31242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dirty="0"/>
              <a:t>A</a:t>
            </a:r>
            <a:r>
              <a:rPr lang="zh-TW" altLang="en-US" dirty="0"/>
              <a:t>部份範例</a:t>
            </a:r>
            <a:endParaRPr lang="en-US" altLang="zh-TW" dirty="0"/>
          </a:p>
          <a:p>
            <a:pPr eaLnBrk="1" hangingPunct="1">
              <a:lnSpc>
                <a:spcPct val="150000"/>
              </a:lnSpc>
            </a:pPr>
            <a:r>
              <a:rPr lang="zh-TW" altLang="en-US" dirty="0"/>
              <a:t>還有其它</a:t>
            </a:r>
            <a:r>
              <a:rPr lang="en-US" altLang="zh-TW" dirty="0"/>
              <a:t>Entity</a:t>
            </a:r>
            <a:r>
              <a:rPr lang="zh-TW" altLang="en-US" dirty="0"/>
              <a:t>與</a:t>
            </a:r>
            <a:r>
              <a:rPr lang="en-US" altLang="zh-TW" dirty="0"/>
              <a:t>Relationship</a:t>
            </a:r>
            <a:r>
              <a:rPr lang="zh-TW" altLang="en-US" dirty="0"/>
              <a:t>要補上</a:t>
            </a:r>
            <a:endParaRPr lang="en-US" altLang="zh-TW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4924425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補充 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dirty="0"/>
              <a:t>注意有的關係上有屬性</a:t>
            </a:r>
            <a:endParaRPr lang="en-US" altLang="zh-TW" dirty="0"/>
          </a:p>
          <a:p>
            <a:pPr eaLnBrk="1" hangingPunct="1">
              <a:lnSpc>
                <a:spcPct val="150000"/>
              </a:lnSpc>
            </a:pPr>
            <a:r>
              <a:rPr lang="zh-TW" altLang="en-US" dirty="0"/>
              <a:t>若是使用其他繪圖工具如</a:t>
            </a:r>
            <a:r>
              <a:rPr lang="en-US" altLang="zh-TW" dirty="0"/>
              <a:t>draw.io</a:t>
            </a:r>
            <a:r>
              <a:rPr lang="zh-TW" altLang="en-US" dirty="0"/>
              <a:t>，可以比照課本轉畫成 </a:t>
            </a:r>
            <a:r>
              <a:rPr lang="en-US" altLang="zh-TW" dirty="0"/>
              <a:t>Associative Entity</a:t>
            </a:r>
            <a:r>
              <a:rPr lang="zh-TW" altLang="en-US" dirty="0"/>
              <a:t>，或直接將屬性標在</a:t>
            </a:r>
            <a:r>
              <a:rPr lang="en-US" altLang="zh-TW" dirty="0"/>
              <a:t>Relationship</a:t>
            </a:r>
            <a:r>
              <a:rPr lang="zh-TW" altLang="en-US" dirty="0"/>
              <a:t>旁邊亦可</a:t>
            </a:r>
          </a:p>
        </p:txBody>
      </p:sp>
    </p:spTree>
  </p:cSld>
  <p:clrMapOvr>
    <a:masterClrMapping/>
  </p:clrMapOvr>
  <p:transition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補充 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亦可使用</a:t>
            </a:r>
            <a:r>
              <a:rPr lang="en-US" altLang="zh-TW"/>
              <a:t>SQL</a:t>
            </a:r>
            <a:r>
              <a:rPr lang="zh-TW" altLang="en-US"/>
              <a:t>指令建立表格與關聯</a:t>
            </a:r>
            <a:endParaRPr lang="en-US" altLang="zh-TW"/>
          </a:p>
          <a:p>
            <a:pPr lvl="1" eaLnBrk="1" hangingPunct="1">
              <a:lnSpc>
                <a:spcPct val="150000"/>
              </a:lnSpc>
            </a:pPr>
            <a:r>
              <a:rPr lang="en-US" altLang="zh-TW"/>
              <a:t>CREATE TABLE</a:t>
            </a:r>
          </a:p>
          <a:p>
            <a:pPr lvl="2" eaLnBrk="1" hangingPunct="1">
              <a:buFontTx/>
              <a:buNone/>
            </a:pPr>
            <a:endParaRPr lang="en-US" altLang="zh-TW" sz="1800"/>
          </a:p>
          <a:p>
            <a:pPr lvl="1" eaLnBrk="1" hangingPunct="1">
              <a:buFontTx/>
              <a:buNone/>
            </a:pPr>
            <a:r>
              <a:rPr lang="en-US" altLang="zh-TW" sz="2000"/>
              <a:t>CREATE TABLE publisher (</a:t>
            </a:r>
          </a:p>
          <a:p>
            <a:pPr lvl="1" eaLnBrk="1" hangingPunct="1">
              <a:buFontTx/>
              <a:buNone/>
            </a:pPr>
            <a:r>
              <a:rPr lang="en-US" altLang="zh-TW" sz="2000"/>
              <a:t>pid char(50), name char(50), addr char(50), tel char(50),</a:t>
            </a:r>
          </a:p>
          <a:p>
            <a:pPr lvl="1" eaLnBrk="1" hangingPunct="1">
              <a:buFontTx/>
              <a:buNone/>
            </a:pPr>
            <a:r>
              <a:rPr lang="en-US" altLang="zh-TW" sz="2000"/>
              <a:t>primary key (pid));</a:t>
            </a:r>
          </a:p>
          <a:p>
            <a:pPr lvl="1" eaLnBrk="1" hangingPunct="1">
              <a:buFontTx/>
              <a:buNone/>
            </a:pPr>
            <a:endParaRPr lang="en-US" altLang="zh-TW" sz="2000"/>
          </a:p>
          <a:p>
            <a:pPr lvl="1" eaLnBrk="1" hangingPunct="1">
              <a:buFontTx/>
              <a:buNone/>
            </a:pPr>
            <a:r>
              <a:rPr lang="en-US" altLang="zh-TW" sz="2000"/>
              <a:t>CREATE TABLE book (</a:t>
            </a:r>
          </a:p>
          <a:p>
            <a:pPr lvl="1" eaLnBrk="1" hangingPunct="1">
              <a:buFontTx/>
              <a:buNone/>
            </a:pPr>
            <a:r>
              <a:rPr lang="en-US" altLang="zh-TW" sz="2000"/>
              <a:t>ISBN char(50), title char(50), creator char(50), subject char(50),</a:t>
            </a:r>
          </a:p>
          <a:p>
            <a:pPr lvl="1" eaLnBrk="1" hangingPunct="1">
              <a:buFontTx/>
              <a:buNone/>
            </a:pPr>
            <a:r>
              <a:rPr lang="en-US" altLang="zh-TW" sz="2000"/>
              <a:t>description char(50), pid char(50),</a:t>
            </a:r>
          </a:p>
          <a:p>
            <a:pPr lvl="1" eaLnBrk="1" hangingPunct="1">
              <a:buFontTx/>
              <a:buNone/>
            </a:pPr>
            <a:r>
              <a:rPr lang="en-US" altLang="zh-TW" sz="2000"/>
              <a:t>primary key (bid),</a:t>
            </a:r>
          </a:p>
          <a:p>
            <a:pPr lvl="1" eaLnBrk="1" hangingPunct="1">
              <a:buFontTx/>
              <a:buNone/>
            </a:pPr>
            <a:r>
              <a:rPr lang="en-US" altLang="zh-TW" sz="2000"/>
              <a:t>foreign key (pid) references publisher(pid));</a:t>
            </a:r>
            <a:endParaRPr lang="zh-TW" altLang="en-US" sz="2000"/>
          </a:p>
        </p:txBody>
      </p:sp>
    </p:spTree>
  </p:cSld>
  <p:clrMapOvr>
    <a:masterClrMapping/>
  </p:clrMapOvr>
  <p:transition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補充 </a:t>
            </a:r>
            <a:r>
              <a:rPr lang="en-US" altLang="zh-TW" dirty="0"/>
              <a:t>(4)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亦可使用</a:t>
            </a:r>
            <a:r>
              <a:rPr lang="en-US" altLang="zh-TW" dirty="0"/>
              <a:t>SQL</a:t>
            </a:r>
            <a:r>
              <a:rPr lang="zh-TW" altLang="en-US" dirty="0"/>
              <a:t>指令來建立範例資料</a:t>
            </a:r>
            <a:endParaRPr lang="en-US" altLang="zh-TW" dirty="0"/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/>
              <a:t>INSERT INTO</a:t>
            </a:r>
          </a:p>
          <a:p>
            <a:pPr lvl="2" eaLnBrk="1" hangingPunct="1">
              <a:buFontTx/>
              <a:buNone/>
            </a:pPr>
            <a:endParaRPr lang="en-US" altLang="zh-TW" sz="1800" dirty="0"/>
          </a:p>
          <a:p>
            <a:pPr lvl="2" eaLnBrk="1" hangingPunct="1">
              <a:buFontTx/>
              <a:buNone/>
            </a:pPr>
            <a:endParaRPr lang="en-US" altLang="zh-TW" sz="1800" dirty="0"/>
          </a:p>
          <a:p>
            <a:pPr lvl="1" eaLnBrk="1" hangingPunct="1">
              <a:buFontTx/>
              <a:buNone/>
            </a:pPr>
            <a:r>
              <a:rPr lang="en-US" altLang="zh-TW" sz="2000" dirty="0"/>
              <a:t>INSERT INTO publisher (</a:t>
            </a:r>
            <a:r>
              <a:rPr lang="en-US" altLang="zh-TW" sz="2000" dirty="0" err="1"/>
              <a:t>pid,name,addr,tel</a:t>
            </a:r>
            <a:r>
              <a:rPr lang="en-US" altLang="zh-TW" sz="2000" dirty="0"/>
              <a:t>) </a:t>
            </a:r>
          </a:p>
          <a:p>
            <a:pPr lvl="1" eaLnBrk="1" hangingPunct="1">
              <a:buFontTx/>
              <a:buNone/>
            </a:pPr>
            <a:r>
              <a:rPr lang="en-US" altLang="zh-TW" sz="2000" dirty="0"/>
              <a:t>VALUES ('P01','</a:t>
            </a:r>
            <a:r>
              <a:rPr lang="zh-TW" altLang="en-US" sz="2000" dirty="0"/>
              <a:t>台大出版社</a:t>
            </a:r>
            <a:r>
              <a:rPr lang="en-US" altLang="zh-TW" sz="2000" dirty="0"/>
              <a:t>','</a:t>
            </a:r>
            <a:r>
              <a:rPr lang="zh-TW" altLang="en-US" sz="2000" dirty="0"/>
              <a:t>台北市</a:t>
            </a:r>
            <a:r>
              <a:rPr lang="en-US" altLang="zh-TW" sz="2000" dirty="0"/>
              <a:t>','23630231');</a:t>
            </a:r>
          </a:p>
          <a:p>
            <a:pPr lvl="1" eaLnBrk="1" hangingPunct="1">
              <a:buFontTx/>
              <a:buNone/>
            </a:pPr>
            <a:endParaRPr lang="en-US" altLang="zh-TW" sz="2000" dirty="0"/>
          </a:p>
          <a:p>
            <a:pPr lvl="1" eaLnBrk="1" hangingPunct="1">
              <a:buFontTx/>
              <a:buNone/>
            </a:pPr>
            <a:r>
              <a:rPr lang="en-US" altLang="zh-TW" sz="2000" dirty="0"/>
              <a:t>INSERT INTO book (</a:t>
            </a:r>
            <a:r>
              <a:rPr lang="en-US" altLang="zh-TW" sz="2000" dirty="0" err="1"/>
              <a:t>ISBN,title,creator,subject,description,pid</a:t>
            </a:r>
            <a:r>
              <a:rPr lang="en-US" altLang="zh-TW" sz="2000" dirty="0"/>
              <a:t>) </a:t>
            </a:r>
          </a:p>
          <a:p>
            <a:pPr lvl="1" eaLnBrk="1" hangingPunct="1">
              <a:buFontTx/>
              <a:buNone/>
            </a:pPr>
            <a:r>
              <a:rPr lang="en-US" altLang="zh-TW" sz="2000" dirty="0"/>
              <a:t>VALUES ('001','</a:t>
            </a:r>
            <a:r>
              <a:rPr lang="zh-TW" altLang="en-US" sz="2000" dirty="0"/>
              <a:t>資料庫管理</a:t>
            </a:r>
            <a:r>
              <a:rPr lang="en-US" altLang="zh-TW" sz="2000" dirty="0"/>
              <a:t>','</a:t>
            </a:r>
            <a:r>
              <a:rPr lang="zh-TW" altLang="en-US" sz="2000" dirty="0"/>
              <a:t>楊大毛</a:t>
            </a:r>
            <a:r>
              <a:rPr lang="en-US" altLang="zh-TW" sz="2000" dirty="0"/>
              <a:t>','</a:t>
            </a:r>
            <a:r>
              <a:rPr lang="zh-TW" altLang="en-US" sz="2000" dirty="0"/>
              <a:t>電腦</a:t>
            </a:r>
            <a:r>
              <a:rPr lang="en-US" altLang="zh-TW" sz="2000" dirty="0"/>
              <a:t>','</a:t>
            </a:r>
            <a:r>
              <a:rPr lang="zh-TW" altLang="en-US" sz="2000" dirty="0"/>
              <a:t>這是一本好書</a:t>
            </a:r>
            <a:r>
              <a:rPr lang="en-US" altLang="zh-TW" sz="2000" dirty="0"/>
              <a:t>','P01');</a:t>
            </a:r>
          </a:p>
          <a:p>
            <a:pPr lvl="1" eaLnBrk="1" hangingPunct="1">
              <a:buFontTx/>
              <a:buNone/>
            </a:pPr>
            <a:endParaRPr lang="en-US" altLang="zh-TW" sz="2000" dirty="0"/>
          </a:p>
          <a:p>
            <a:pPr lvl="1" eaLnBrk="1" hangingPunct="1">
              <a:buFontTx/>
              <a:buNone/>
            </a:pPr>
            <a:r>
              <a:rPr lang="zh-TW" altLang="en-US" sz="2000" dirty="0"/>
              <a:t>可以先編輯好多句指令，一次貼上執行</a:t>
            </a:r>
            <a:endParaRPr lang="en-US" altLang="zh-TW" sz="2000" dirty="0"/>
          </a:p>
          <a:p>
            <a:pPr lvl="1" eaLnBrk="1" hangingPunct="1">
              <a:buFontTx/>
              <a:buNone/>
            </a:pPr>
            <a:r>
              <a:rPr lang="zh-TW" altLang="en-US" sz="2000" dirty="0"/>
              <a:t>方便建立多筆測試資料</a:t>
            </a:r>
          </a:p>
        </p:txBody>
      </p:sp>
    </p:spTree>
  </p:cSld>
  <p:clrMapOvr>
    <a:masterClrMapping/>
  </p:clrMapOvr>
  <p:transition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600" cy="2352675"/>
          </a:xfrm>
        </p:spPr>
        <p:txBody>
          <a:bodyPr/>
          <a:lstStyle/>
          <a:p>
            <a:pPr>
              <a:defRPr/>
            </a:pPr>
            <a:br>
              <a:rPr lang="en-US" altLang="zh-TW" dirty="0"/>
            </a:br>
            <a:r>
              <a:rPr lang="en-US" altLang="zh-TW" dirty="0"/>
              <a:t>Good LUCK !</a:t>
            </a:r>
            <a:endParaRPr lang="zh-TW" altLang="en-US" dirty="0"/>
          </a:p>
        </p:txBody>
      </p:sp>
      <p:sp>
        <p:nvSpPr>
          <p:cNvPr id="16387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4214813"/>
            <a:ext cx="7848600" cy="150018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4399044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Scenario B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 dirty="0"/>
              <a:t>為發掘人才、促進就業，學校請你開發校園徵才求職媒合資料庫，需求（</a:t>
            </a:r>
            <a:r>
              <a:rPr lang="en-US" altLang="zh-TW" sz="2800" dirty="0"/>
              <a:t>business rules</a:t>
            </a:r>
            <a:r>
              <a:rPr lang="zh-TW" altLang="en-US" sz="2800" dirty="0"/>
              <a:t>）如下：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dirty="0"/>
              <a:t>為了嚴格篩選，廠商需先登記基本資料，才能開出職缺。職缺中需描述職稱、工作內容、工作時間、薪資待遇等。廠商及職缺都需指定一到多個產業分類，以方便查找。</a:t>
            </a:r>
            <a:endParaRPr lang="en-US" altLang="zh-TW" sz="2400" dirty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dirty="0"/>
              <a:t>有興趣的同學可登記履歷，包括基本資料、經驗、專長、有興趣的產業分類</a:t>
            </a:r>
            <a:r>
              <a:rPr lang="en-US" altLang="zh-TW" sz="2400" dirty="0"/>
              <a:t>(</a:t>
            </a:r>
            <a:r>
              <a:rPr lang="zh-TW" altLang="en-US" sz="2400" dirty="0"/>
              <a:t>可多選</a:t>
            </a:r>
            <a:r>
              <a:rPr lang="en-US" altLang="zh-TW" sz="2400" dirty="0"/>
              <a:t>)</a:t>
            </a:r>
            <a:r>
              <a:rPr lang="zh-TW" altLang="en-US" sz="2400" dirty="0"/>
              <a:t> 等。</a:t>
            </a:r>
            <a:endParaRPr lang="en-US" altLang="zh-TW" sz="2400" dirty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dirty="0"/>
              <a:t>同學可以把廠商加入最愛清單，也可以對職缺投履歷，</a:t>
            </a:r>
            <a:endParaRPr lang="en-US" altLang="zh-TW" sz="2400" dirty="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 dirty="0"/>
              <a:t>其它部份學校沒意見，請自行發揮</a:t>
            </a:r>
          </a:p>
        </p:txBody>
      </p:sp>
    </p:spTree>
    <p:extLst>
      <p:ext uri="{BB962C8B-B14F-4D97-AF65-F5344CB8AC3E}">
        <p14:creationId xmlns:p14="http://schemas.microsoft.com/office/powerpoint/2010/main" val="213173049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Scenario 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/>
              <a:t>為愛惜資源，保護地球，學校請你開發校園二手物品交易資料庫，需求（</a:t>
            </a:r>
            <a:r>
              <a:rPr lang="en-US" altLang="zh-TW" sz="2800"/>
              <a:t>business rules</a:t>
            </a:r>
            <a:r>
              <a:rPr lang="zh-TW" altLang="en-US" sz="2800"/>
              <a:t>）如下：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以本校同學為限，不論是賣東西或買東西，都需先登記詳細資料</a:t>
            </a:r>
            <a:endParaRPr lang="en-US" altLang="zh-TW" sz="240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同學可建立二手商品資訊，包括商品名稱、規格等，以及歸屬一或多個分類。同學可對商品舉行拍賣，包括拍賣期間、底價、交易方式、交易地點等。</a:t>
            </a:r>
            <a:endParaRPr lang="en-US" altLang="zh-TW" sz="240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同學可以參與拍賣出價</a:t>
            </a:r>
            <a:endParaRPr lang="en-US" altLang="zh-TW" sz="240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歷史出價紀錄需保留，以利未來統計熱門商品之用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/>
              <a:t>其它部份學校沒意見，請自行發揮</a:t>
            </a:r>
          </a:p>
        </p:txBody>
      </p:sp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Scenario 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/>
              <a:t>為造福同學，請你開發新一代交友資料庫，結合交友與活動，需求（</a:t>
            </a:r>
            <a:r>
              <a:rPr lang="en-US" altLang="zh-TW" sz="2800"/>
              <a:t>business rules</a:t>
            </a:r>
            <a:r>
              <a:rPr lang="zh-TW" altLang="en-US" sz="2800"/>
              <a:t>）如下：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以本校同學為限，參加前需先登記詳細資料，其中包括興趣主題（每人可有多個興趣主題）</a:t>
            </a:r>
            <a:endParaRPr lang="en-US" altLang="zh-TW" sz="240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同學可建立活動資訊，包括會展演等，每項活動並可屬於一到多個興趣主題</a:t>
            </a:r>
            <a:endParaRPr lang="en-US" altLang="zh-TW" sz="240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同學間可進行邀約，請其它同學一起參加活動，參加人可決定是否接受</a:t>
            </a:r>
            <a:endParaRPr lang="en-US" altLang="zh-TW" sz="240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歷史邀約紀錄需保留，以利未來統計熱門活動之用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/>
              <a:t>其它部份同學沒意見，請自行發揮</a:t>
            </a:r>
          </a:p>
        </p:txBody>
      </p:sp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Scenario 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/>
              <a:t>學校為整頓腳踏車亂象，委託你開發 </a:t>
            </a:r>
            <a:r>
              <a:rPr lang="en-US" altLang="zh-TW" sz="2800"/>
              <a:t>ntUbike </a:t>
            </a:r>
            <a:r>
              <a:rPr lang="zh-TW" altLang="en-US" sz="2800"/>
              <a:t>資料庫，需求（</a:t>
            </a:r>
            <a:r>
              <a:rPr lang="en-US" altLang="zh-TW" sz="2800"/>
              <a:t>business rules</a:t>
            </a:r>
            <a:r>
              <a:rPr lang="zh-TW" altLang="en-US" sz="2800"/>
              <a:t>）如下：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為記名租借，以本校同學為限，租借前需先註冊</a:t>
            </a:r>
            <a:endParaRPr lang="en-US" altLang="zh-TW" sz="240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腳踏車將編號列管，並詳記廠牌、規格等資訊</a:t>
            </a:r>
            <a:endParaRPr lang="en-US" altLang="zh-TW" sz="240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於校內多個地點建立租借站，需建立租借站資訊</a:t>
            </a:r>
            <a:endParaRPr lang="en-US" altLang="zh-TW" sz="240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採預約租借制，將每日分成若干時段，訂價不同，按時段來出租</a:t>
            </a:r>
            <a:endParaRPr lang="en-US" altLang="zh-TW" sz="240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每人可租借多台；並可甲站借乙站還</a:t>
            </a:r>
            <a:endParaRPr lang="en-US" altLang="zh-TW" sz="240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歷史租借紀錄需保留，以利未來統計腳踏車王之用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/>
              <a:t>其它部份學校沒意見，請自行發揮</a:t>
            </a:r>
          </a:p>
        </p:txBody>
      </p:sp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Scenario F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/>
              <a:t>冬天到了，宿舍同學很不想外出吃飯，請你開發訂便當資料庫，需求（</a:t>
            </a:r>
            <a:r>
              <a:rPr lang="en-US" altLang="zh-TW" sz="2800"/>
              <a:t>business rules</a:t>
            </a:r>
            <a:r>
              <a:rPr lang="zh-TW" altLang="en-US" sz="2800"/>
              <a:t>）如下：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以本校同學為限，包含多個宿舍</a:t>
            </a:r>
            <a:endParaRPr lang="en-US" altLang="zh-TW" sz="240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需建立餐廳與菜單資訊（含價格） ，供同學訂購</a:t>
            </a:r>
            <a:endParaRPr lang="en-US" altLang="zh-TW" sz="240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每張訂單可訂多樣</a:t>
            </a:r>
            <a:r>
              <a:rPr lang="en-US" altLang="zh-TW" sz="2400"/>
              <a:t>/</a:t>
            </a:r>
            <a:r>
              <a:rPr lang="zh-TW" altLang="en-US" sz="2400"/>
              <a:t>多個便當，以滿足大胃需求</a:t>
            </a:r>
            <a:endParaRPr lang="en-US" altLang="zh-TW" sz="240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於固定地點繳費領便當，可提供多個領取地點；同學下訂時可以選擇領取地點</a:t>
            </a:r>
            <a:endParaRPr lang="en-US" altLang="zh-TW" sz="240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每日每餐舉辦，或隨時預約下訂，或其它模式均可</a:t>
            </a:r>
            <a:endParaRPr lang="en-US" altLang="zh-TW" sz="240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/>
              <a:t>歷史訂購紀錄需保留，以利未來統計熱門菜單之用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/>
              <a:t>其它部份宿舍同學沒意見，請自行發揮</a:t>
            </a:r>
          </a:p>
        </p:txBody>
      </p:sp>
    </p:spTree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Whitten_Intro_temp">
  <a:themeElements>
    <a:clrScheme name="Whitten_Intro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hitten_Intro_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hitten_Intro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</TotalTime>
  <Words>2408</Words>
  <Application>Microsoft Office PowerPoint</Application>
  <PresentationFormat>如螢幕大小 (4:3)</PresentationFormat>
  <Paragraphs>285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3" baseType="lpstr">
      <vt:lpstr>微軟正黑體</vt:lpstr>
      <vt:lpstr>新細明體</vt:lpstr>
      <vt:lpstr>Arial</vt:lpstr>
      <vt:lpstr>Whitten_Intro_temp</vt:lpstr>
      <vt:lpstr>資料庫管理 Homework #2</vt:lpstr>
      <vt:lpstr>大綱</vt:lpstr>
      <vt:lpstr>1. 作業說明</vt:lpstr>
      <vt:lpstr>Scenario A</vt:lpstr>
      <vt:lpstr>Scenario B</vt:lpstr>
      <vt:lpstr>Scenario C</vt:lpstr>
      <vt:lpstr>Scenario D</vt:lpstr>
      <vt:lpstr>Scenario E</vt:lpstr>
      <vt:lpstr>Scenario F</vt:lpstr>
      <vt:lpstr>作業要求 (1)</vt:lpstr>
      <vt:lpstr>作業要求 (2)</vt:lpstr>
      <vt:lpstr>評分標準</vt:lpstr>
      <vt:lpstr>Deadline</vt:lpstr>
      <vt:lpstr>題目分派</vt:lpstr>
      <vt:lpstr>附錄 : 製圖工具</vt:lpstr>
      <vt:lpstr> 2. 安裝MySQL</vt:lpstr>
      <vt:lpstr>概念圖</vt:lpstr>
      <vt:lpstr>2.1 for Windows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測試連通</vt:lpstr>
      <vt:lpstr>PowerPoint 簡報</vt:lpstr>
      <vt:lpstr>2.2 for Mac</vt:lpstr>
      <vt:lpstr>PowerPoint 簡報</vt:lpstr>
      <vt:lpstr>PowerPoint 簡報</vt:lpstr>
      <vt:lpstr>PowerPoint 簡報</vt:lpstr>
      <vt:lpstr> 3. 使用MySQL</vt:lpstr>
      <vt:lpstr>3.1 設計</vt:lpstr>
      <vt:lpstr>建立E-R diagram</vt:lpstr>
      <vt:lpstr>PowerPoint 簡報</vt:lpstr>
      <vt:lpstr>PowerPoint 簡報</vt:lpstr>
      <vt:lpstr>PowerPoint 簡報</vt:lpstr>
      <vt:lpstr>PowerPoint 簡報</vt:lpstr>
      <vt:lpstr>3.2 建表</vt:lpstr>
      <vt:lpstr>PowerPoint 簡報</vt:lpstr>
      <vt:lpstr>3.3 建資料</vt:lpstr>
      <vt:lpstr>PowerPoint 簡報</vt:lpstr>
      <vt:lpstr>3.4 備份及還原</vt:lpstr>
      <vt:lpstr>PowerPoint 簡報</vt:lpstr>
      <vt:lpstr>PowerPoint 簡報</vt:lpstr>
      <vt:lpstr>補充 (1)</vt:lpstr>
      <vt:lpstr>補充 (2)</vt:lpstr>
      <vt:lpstr>補充 (3)</vt:lpstr>
      <vt:lpstr>補充 (4)</vt:lpstr>
      <vt:lpstr> Good LUCK !</vt:lpstr>
    </vt:vector>
  </TitlesOfParts>
  <Company>Naitonal Taiwan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subject>資料庫管理</dc:subject>
  <dc:creator>台大工管楊立偉</dc:creator>
  <cp:lastModifiedBy>Willie Yang</cp:lastModifiedBy>
  <cp:revision>107</cp:revision>
  <dcterms:created xsi:type="dcterms:W3CDTF">2005-07-27T16:50:27Z</dcterms:created>
  <dcterms:modified xsi:type="dcterms:W3CDTF">2020-10-08T02:34:55Z</dcterms:modified>
</cp:coreProperties>
</file>