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23"/>
  </p:notesMasterIdLst>
  <p:sldIdLst>
    <p:sldId id="333" r:id="rId2"/>
    <p:sldId id="352" r:id="rId3"/>
    <p:sldId id="363" r:id="rId4"/>
    <p:sldId id="364" r:id="rId5"/>
    <p:sldId id="365" r:id="rId6"/>
    <p:sldId id="370" r:id="rId7"/>
    <p:sldId id="372" r:id="rId8"/>
    <p:sldId id="354" r:id="rId9"/>
    <p:sldId id="366" r:id="rId10"/>
    <p:sldId id="367" r:id="rId11"/>
    <p:sldId id="368" r:id="rId12"/>
    <p:sldId id="369" r:id="rId13"/>
    <p:sldId id="357" r:id="rId14"/>
    <p:sldId id="358" r:id="rId15"/>
    <p:sldId id="359" r:id="rId16"/>
    <p:sldId id="361" r:id="rId17"/>
    <p:sldId id="373" r:id="rId18"/>
    <p:sldId id="374" r:id="rId19"/>
    <p:sldId id="375" r:id="rId20"/>
    <p:sldId id="376" r:id="rId21"/>
    <p:sldId id="371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  <a:srgbClr val="5F5F5F"/>
    <a:srgbClr val="0099FF"/>
    <a:srgbClr val="336699"/>
    <a:srgbClr val="66CCFF"/>
    <a:srgbClr val="420042"/>
    <a:srgbClr val="540054"/>
    <a:srgbClr val="FFFF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878" autoAdjust="0"/>
  </p:normalViewPr>
  <p:slideViewPr>
    <p:cSldViewPr>
      <p:cViewPr varScale="1">
        <p:scale>
          <a:sx n="62" d="100"/>
          <a:sy n="62" d="100"/>
        </p:scale>
        <p:origin x="1332" y="2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5109"/>
    </p:cViewPr>
  </p:sorterViewPr>
  <p:notesViewPr>
    <p:cSldViewPr>
      <p:cViewPr varScale="1">
        <p:scale>
          <a:sx n="43" d="100"/>
          <a:sy n="43" d="100"/>
        </p:scale>
        <p:origin x="-91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9D8A09C-6569-4074-A549-93A261CDA61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913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136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34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126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  <a:lvl2pPr>
              <a:defRPr>
                <a:latin typeface="微軟正黑體" pitchFamily="34" charset="-120"/>
                <a:ea typeface="微軟正黑體" pitchFamily="34" charset="-120"/>
              </a:defRPr>
            </a:lvl2pPr>
            <a:lvl3pPr>
              <a:defRPr>
                <a:latin typeface="微軟正黑體" pitchFamily="34" charset="-120"/>
                <a:ea typeface="微軟正黑體" pitchFamily="34" charset="-120"/>
              </a:defRPr>
            </a:lvl3pPr>
            <a:lvl4pPr>
              <a:defRPr>
                <a:latin typeface="微軟正黑體" pitchFamily="34" charset="-120"/>
                <a:ea typeface="微軟正黑體" pitchFamily="34" charset="-120"/>
              </a:defRPr>
            </a:lvl4pPr>
            <a:lvl5pPr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870778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05650" y="0"/>
            <a:ext cx="2038350" cy="6477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90600" y="0"/>
            <a:ext cx="5962650" cy="64770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312958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1295400"/>
            <a:ext cx="7848599" cy="2352675"/>
          </a:xfrm>
        </p:spPr>
        <p:txBody>
          <a:bodyPr anchor="t"/>
          <a:lstStyle>
            <a:lvl1pPr algn="ctr">
              <a:lnSpc>
                <a:spcPct val="150000"/>
              </a:lnSpc>
              <a:defRPr sz="4400" b="0" cap="all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6801" y="4214813"/>
            <a:ext cx="7848599" cy="1500187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2400">
                <a:latin typeface="微軟正黑體" pitchFamily="34" charset="-120"/>
                <a:ea typeface="微軟正黑體" pitchFamily="34" charset="-12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21093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90600" y="1295400"/>
            <a:ext cx="39243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67300" y="1295400"/>
            <a:ext cx="39243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939668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480659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81053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355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501624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995641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68043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_bkgrd_slide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295400"/>
            <a:ext cx="8001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152400" y="6172200"/>
            <a:ext cx="557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TW" sz="1400" b="1">
                <a:solidFill>
                  <a:srgbClr val="FAEDDE"/>
                </a:solidFill>
                <a:ea typeface="新細明體" panose="02020500000000000000" pitchFamily="18" charset="-120"/>
              </a:rPr>
              <a:t>1-</a:t>
            </a:r>
            <a:fld id="{2DB63A21-840F-42E3-817B-CF7A92023775}" type="slidenum">
              <a:rPr lang="en-US" altLang="zh-TW" sz="1400" b="1" smtClean="0">
                <a:solidFill>
                  <a:srgbClr val="FAEDDE"/>
                </a:solidFill>
                <a:ea typeface="新細明體" panose="02020500000000000000" pitchFamily="18" charset="-120"/>
              </a:rPr>
              <a:pPr eaLnBrk="1" hangingPunct="1">
                <a:defRPr/>
              </a:pPr>
              <a:t>‹#›</a:t>
            </a:fld>
            <a:endParaRPr lang="en-US" altLang="zh-TW" sz="1400" b="1">
              <a:solidFill>
                <a:srgbClr val="FAEDDE"/>
              </a:solidFill>
              <a:ea typeface="新細明體" panose="02020500000000000000" pitchFamily="18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AEDDE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AEDDE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AEDDE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AEDDE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AEDDE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AEDDE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AEDDE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AEDDE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AEDDE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sql.com/downloads/connector/odbc/" TargetMode="External"/><Relationship Id="rId2" Type="http://schemas.openxmlformats.org/officeDocument/2006/relationships/hyperlink" Target="http://www.mysql.com/downloads/workbench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1295400"/>
            <a:ext cx="7848600" cy="2352675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資料庫管理 </a:t>
            </a:r>
            <a:r>
              <a:rPr lang="en-US" altLang="zh-TW" dirty="0"/>
              <a:t>Homework #4</a:t>
            </a:r>
            <a:endParaRPr lang="zh-TW" altLang="en-US" dirty="0"/>
          </a:p>
        </p:txBody>
      </p:sp>
      <p:sp>
        <p:nvSpPr>
          <p:cNvPr id="3075" name="文字版面配置區 2"/>
          <p:cNvSpPr>
            <a:spLocks noGrp="1"/>
          </p:cNvSpPr>
          <p:nvPr>
            <p:ph type="body" idx="1"/>
          </p:nvPr>
        </p:nvSpPr>
        <p:spPr>
          <a:xfrm>
            <a:off x="1066800" y="4214813"/>
            <a:ext cx="7848600" cy="1500187"/>
          </a:xfrm>
        </p:spPr>
        <p:txBody>
          <a:bodyPr/>
          <a:lstStyle/>
          <a:p>
            <a:r>
              <a:rPr lang="zh-TW" altLang="en-US" dirty="0"/>
              <a:t>楊立偉教授</a:t>
            </a:r>
          </a:p>
          <a:p>
            <a:r>
              <a:rPr lang="zh-TW" altLang="en-US" dirty="0"/>
              <a:t>台灣大學工管系</a:t>
            </a:r>
            <a:endParaRPr lang="en-US" altLang="zh-TW" dirty="0"/>
          </a:p>
        </p:txBody>
      </p:sp>
    </p:spTree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(1) </a:t>
            </a:r>
            <a:r>
              <a:rPr lang="zh-TW" altLang="en-US"/>
              <a:t>連接</a:t>
            </a:r>
            <a:r>
              <a:rPr lang="en-US" altLang="zh-TW"/>
              <a:t>AP Server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TW" altLang="en-US" sz="2400" dirty="0"/>
              <a:t>以瀏覽器開啟，輸入帳密後登入 </a:t>
            </a:r>
            <a:r>
              <a:rPr lang="en-US" altLang="zh-TW" sz="2400" dirty="0"/>
              <a:t>http://sqldb.demo.tornado.com.tw/phpmyadmin/</a:t>
            </a:r>
            <a:endParaRPr lang="zh-TW" altLang="en-US" sz="2000" dirty="0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590800"/>
            <a:ext cx="5638800" cy="381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(2) </a:t>
            </a:r>
            <a:r>
              <a:rPr lang="zh-TW" altLang="en-US"/>
              <a:t>瀏覽資料</a:t>
            </a:r>
            <a:endParaRPr lang="en-US" altLang="zh-TW"/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TW" altLang="en-US" sz="2400"/>
              <a:t>點選左方</a:t>
            </a:r>
            <a:r>
              <a:rPr lang="en-US" altLang="zh-TW" sz="2400"/>
              <a:t>shop</a:t>
            </a:r>
            <a:r>
              <a:rPr lang="zh-TW" altLang="en-US" sz="2400"/>
              <a:t>資料庫，可瀏覽表格與資料，並進行操作</a:t>
            </a:r>
            <a:endParaRPr lang="zh-TW" altLang="en-US" sz="2000"/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81200"/>
            <a:ext cx="6557963" cy="443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(3) </a:t>
            </a:r>
            <a:r>
              <a:rPr lang="zh-TW" altLang="en-US"/>
              <a:t>執行</a:t>
            </a:r>
            <a:r>
              <a:rPr lang="en-US" altLang="zh-TW"/>
              <a:t>SQL</a:t>
            </a:r>
          </a:p>
        </p:txBody>
      </p:sp>
      <p:sp>
        <p:nvSpPr>
          <p:cNvPr id="1945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TW" altLang="en-US" sz="2400"/>
              <a:t>點選上方</a:t>
            </a:r>
            <a:r>
              <a:rPr lang="en-US" altLang="zh-TW" sz="2400"/>
              <a:t>SQL</a:t>
            </a:r>
            <a:r>
              <a:rPr lang="zh-TW" altLang="en-US" sz="2400"/>
              <a:t>可帶出命令視窗，點選執行</a:t>
            </a:r>
            <a:endParaRPr lang="zh-TW" altLang="en-US" sz="2000"/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81200"/>
            <a:ext cx="6557963" cy="443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(1) </a:t>
            </a:r>
            <a:r>
              <a:rPr lang="zh-TW" altLang="en-US"/>
              <a:t>設定</a:t>
            </a:r>
            <a:r>
              <a:rPr lang="en-US" altLang="zh-TW"/>
              <a:t>ODBC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TW" sz="2000" dirty="0"/>
              <a:t>Win: </a:t>
            </a:r>
            <a:r>
              <a:rPr lang="zh-TW" altLang="en-US" sz="2000" dirty="0"/>
              <a:t>控制台→系統及安全性→系統管理工具→資料來源</a:t>
            </a:r>
            <a:r>
              <a:rPr lang="en-US" altLang="zh-TW" sz="2000" dirty="0"/>
              <a:t>(ODBC)</a:t>
            </a:r>
            <a:r>
              <a:rPr lang="zh-TW" altLang="en-US" sz="2000" dirty="0"/>
              <a:t>，或直接搜尋</a:t>
            </a:r>
            <a:r>
              <a:rPr lang="en-US" altLang="zh-TW" sz="2000" dirty="0"/>
              <a:t>ODBC</a:t>
            </a:r>
            <a:r>
              <a:rPr lang="zh-TW" altLang="en-US" sz="2000" dirty="0"/>
              <a:t>，注意</a:t>
            </a:r>
            <a:r>
              <a:rPr lang="en-US" altLang="zh-TW" sz="2000" dirty="0"/>
              <a:t>32/64</a:t>
            </a:r>
            <a:r>
              <a:rPr lang="zh-TW" altLang="en-US" sz="2000" dirty="0"/>
              <a:t>位元要匹配</a:t>
            </a:r>
            <a:endParaRPr lang="en-US" altLang="zh-TW" sz="2000" dirty="0"/>
          </a:p>
          <a:p>
            <a:pPr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TW" sz="2000" dirty="0"/>
              <a:t>Mac: </a:t>
            </a:r>
            <a:r>
              <a:rPr lang="zh-TW" altLang="en-US" sz="2000" dirty="0"/>
              <a:t>應用程式</a:t>
            </a:r>
            <a:r>
              <a:rPr lang="en-US" altLang="zh-TW" sz="2000" dirty="0"/>
              <a:t>Application</a:t>
            </a:r>
            <a:r>
              <a:rPr lang="zh-TW" altLang="en-US" sz="1800" dirty="0"/>
              <a:t> →工具程式</a:t>
            </a:r>
            <a:r>
              <a:rPr lang="en-US" altLang="zh-TW" sz="1800" dirty="0"/>
              <a:t>Utilities</a:t>
            </a:r>
            <a:r>
              <a:rPr lang="zh-TW" altLang="en-US" sz="1800" dirty="0"/>
              <a:t> →</a:t>
            </a:r>
            <a:r>
              <a:rPr lang="en-US" altLang="zh-TW" sz="1800" dirty="0"/>
              <a:t>ODBC Manager</a:t>
            </a:r>
            <a:endParaRPr lang="zh-TW" altLang="en-US" sz="1800" dirty="0"/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667000"/>
            <a:ext cx="4191000" cy="3880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(2) </a:t>
            </a:r>
            <a:r>
              <a:rPr lang="zh-TW" altLang="en-US"/>
              <a:t>新增</a:t>
            </a:r>
            <a:r>
              <a:rPr lang="en-US" altLang="zh-TW"/>
              <a:t>ODBC DSN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TW" altLang="en-US" sz="2400" dirty="0"/>
              <a:t>於</a:t>
            </a:r>
            <a:r>
              <a:rPr lang="en-US" altLang="zh-TW" sz="2400" dirty="0"/>
              <a:t>[</a:t>
            </a:r>
            <a:r>
              <a:rPr lang="zh-TW" altLang="en-US" sz="2400" dirty="0"/>
              <a:t>使用者資料來源名稱</a:t>
            </a:r>
            <a:r>
              <a:rPr lang="en-US" altLang="zh-TW" sz="2400" dirty="0"/>
              <a:t>]</a:t>
            </a:r>
            <a:r>
              <a:rPr lang="zh-TW" altLang="en-US" sz="2400" dirty="0"/>
              <a:t>下按</a:t>
            </a:r>
            <a:r>
              <a:rPr lang="en-US" altLang="zh-TW" sz="2400" dirty="0"/>
              <a:t>[</a:t>
            </a:r>
            <a:r>
              <a:rPr lang="zh-TW" altLang="en-US" sz="2400" dirty="0"/>
              <a:t>新增</a:t>
            </a:r>
            <a:r>
              <a:rPr lang="en-US" altLang="zh-TW" sz="2400" dirty="0"/>
              <a:t>]</a:t>
            </a:r>
            <a:r>
              <a:rPr lang="zh-TW" altLang="en-US" sz="2400" dirty="0"/>
              <a:t>，選</a:t>
            </a:r>
            <a:r>
              <a:rPr lang="en-US" altLang="zh-TW" sz="2400" dirty="0"/>
              <a:t>MySQL</a:t>
            </a:r>
            <a:r>
              <a:rPr lang="zh-TW" altLang="en-US" sz="2400" dirty="0"/>
              <a:t>對應的</a:t>
            </a:r>
            <a:r>
              <a:rPr lang="en-US" altLang="zh-TW" sz="2400" dirty="0"/>
              <a:t>ODBC</a:t>
            </a:r>
            <a:r>
              <a:rPr lang="zh-TW" altLang="en-US" sz="2400" dirty="0"/>
              <a:t> </a:t>
            </a:r>
            <a:r>
              <a:rPr lang="en-US" altLang="zh-TW" sz="2400" dirty="0"/>
              <a:t>Driver</a:t>
            </a:r>
            <a:endParaRPr lang="zh-TW" altLang="en-US" sz="2400" dirty="0"/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486025"/>
            <a:ext cx="470535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971800"/>
            <a:ext cx="4448175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TW" altLang="en-US" sz="2400" dirty="0"/>
              <a:t>自行取名 </a:t>
            </a:r>
            <a:r>
              <a:rPr lang="en-US" altLang="zh-TW" sz="2400" dirty="0"/>
              <a:t>(</a:t>
            </a:r>
            <a:r>
              <a:rPr lang="zh-TW" altLang="en-US" sz="2400" dirty="0"/>
              <a:t>例 </a:t>
            </a:r>
            <a:r>
              <a:rPr lang="en-US" altLang="zh-TW" sz="2400"/>
              <a:t>db2017)</a:t>
            </a:r>
            <a:r>
              <a:rPr lang="zh-TW" altLang="en-US" sz="2400" dirty="0"/>
              <a:t>，輸入遠端主機位置，輸入帳號密碼，按下一步直到完成並測試連線成功</a:t>
            </a:r>
            <a:endParaRPr lang="en-US" altLang="zh-TW" sz="2400" dirty="0"/>
          </a:p>
          <a:p>
            <a:pPr eaLnBrk="1" hangingPunct="1">
              <a:lnSpc>
                <a:spcPct val="150000"/>
              </a:lnSpc>
            </a:pPr>
            <a:endParaRPr lang="en-US" altLang="zh-TW" sz="2400" dirty="0"/>
          </a:p>
          <a:p>
            <a:pPr eaLnBrk="1" hangingPunct="1">
              <a:lnSpc>
                <a:spcPct val="150000"/>
              </a:lnSpc>
            </a:pPr>
            <a:r>
              <a:rPr lang="zh-TW" altLang="en-US" sz="2400" dirty="0"/>
              <a:t>主要參數包括</a:t>
            </a:r>
            <a:endParaRPr lang="en-US" altLang="zh-TW" sz="2400" dirty="0"/>
          </a:p>
          <a:p>
            <a:pPr lvl="1" eaLnBrk="1" hangingPunct="1">
              <a:lnSpc>
                <a:spcPct val="150000"/>
              </a:lnSpc>
            </a:pPr>
            <a:r>
              <a:rPr lang="en-US" altLang="zh-TW" sz="2000" dirty="0"/>
              <a:t>server=sqldb.demo.tornado.com.tw</a:t>
            </a:r>
            <a:r>
              <a:rPr lang="zh-TW" altLang="en-US" sz="2000" dirty="0"/>
              <a:t> 主機位置</a:t>
            </a:r>
            <a:endParaRPr lang="en-US" altLang="zh-TW" sz="2000" dirty="0"/>
          </a:p>
          <a:p>
            <a:pPr lvl="1" eaLnBrk="1" hangingPunct="1">
              <a:lnSpc>
                <a:spcPct val="150000"/>
              </a:lnSpc>
            </a:pPr>
            <a:r>
              <a:rPr lang="en-US" altLang="zh-TW" sz="2000" dirty="0"/>
              <a:t>port=3306</a:t>
            </a:r>
            <a:r>
              <a:rPr lang="zh-TW" altLang="en-US" sz="2000" dirty="0"/>
              <a:t> 連接埠號，預設為</a:t>
            </a:r>
            <a:r>
              <a:rPr lang="en-US" altLang="zh-TW" sz="2000" dirty="0"/>
              <a:t>3306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TW" sz="2000" dirty="0"/>
              <a:t>username=</a:t>
            </a:r>
            <a:r>
              <a:rPr lang="en-US" altLang="zh-TW" sz="2000" dirty="0" err="1"/>
              <a:t>xxxx</a:t>
            </a:r>
            <a:r>
              <a:rPr lang="zh-TW" altLang="en-US" sz="2000" dirty="0"/>
              <a:t> 使用者帳號</a:t>
            </a:r>
            <a:endParaRPr lang="en-US" altLang="zh-TW" sz="2000" dirty="0"/>
          </a:p>
          <a:p>
            <a:pPr lvl="1" eaLnBrk="1" hangingPunct="1">
              <a:lnSpc>
                <a:spcPct val="150000"/>
              </a:lnSpc>
            </a:pPr>
            <a:r>
              <a:rPr lang="en-US" altLang="zh-TW" sz="2000" dirty="0"/>
              <a:t>password=</a:t>
            </a:r>
            <a:r>
              <a:rPr lang="en-US" altLang="zh-TW" sz="2000" dirty="0" err="1"/>
              <a:t>xxxx</a:t>
            </a:r>
            <a:r>
              <a:rPr lang="zh-TW" altLang="en-US" sz="2000" dirty="0"/>
              <a:t> 密碼</a:t>
            </a:r>
            <a:endParaRPr lang="en-US" altLang="zh-TW" sz="2000" dirty="0"/>
          </a:p>
          <a:p>
            <a:pPr lvl="1" eaLnBrk="1" hangingPunct="1">
              <a:lnSpc>
                <a:spcPct val="150000"/>
              </a:lnSpc>
            </a:pPr>
            <a:r>
              <a:rPr lang="en-US" altLang="zh-TW" sz="2000" dirty="0"/>
              <a:t>database=shop</a:t>
            </a:r>
            <a:r>
              <a:rPr lang="zh-TW" altLang="en-US" sz="2000" dirty="0"/>
              <a:t> 預設開啟哪一個資料庫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(3) </a:t>
            </a:r>
            <a:r>
              <a:rPr lang="zh-TW" altLang="en-US"/>
              <a:t>設定主機位置與帳密</a:t>
            </a:r>
            <a:endParaRPr lang="en-US" altLang="zh-TW"/>
          </a:p>
        </p:txBody>
      </p:sp>
    </p:spTree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TW" altLang="en-US" sz="2400" dirty="0"/>
              <a:t>開啟</a:t>
            </a:r>
            <a:r>
              <a:rPr lang="en-US" altLang="zh-TW" sz="2400" dirty="0"/>
              <a:t>MS Excel</a:t>
            </a:r>
            <a:r>
              <a:rPr lang="zh-TW" altLang="en-US" sz="2400" dirty="0"/>
              <a:t>工作表，選外部資料→匯入→其它→</a:t>
            </a:r>
            <a:r>
              <a:rPr lang="en-US" altLang="zh-TW" sz="2400" dirty="0"/>
              <a:t>ODBC</a:t>
            </a:r>
            <a:r>
              <a:rPr lang="zh-TW" altLang="en-US" sz="2400" dirty="0"/>
              <a:t>資料庫，選擇</a:t>
            </a:r>
            <a:r>
              <a:rPr lang="zh-TW" altLang="en-US" sz="2400" u="sng" dirty="0"/>
              <a:t>連結</a:t>
            </a:r>
            <a:r>
              <a:rPr lang="zh-TW" altLang="en-US" sz="2400" dirty="0"/>
              <a:t>至資料來源 </a:t>
            </a:r>
            <a:r>
              <a:rPr lang="en-US" altLang="zh-TW" sz="2400" dirty="0"/>
              <a:t>(</a:t>
            </a:r>
            <a:r>
              <a:rPr lang="zh-TW" altLang="en-US" sz="2400" dirty="0"/>
              <a:t>不是</a:t>
            </a:r>
            <a:r>
              <a:rPr lang="zh-TW" altLang="en-US" sz="2400" u="sng" dirty="0"/>
              <a:t>匯入</a:t>
            </a:r>
            <a:r>
              <a:rPr lang="en-US" altLang="zh-TW" sz="2400" dirty="0"/>
              <a:t>)</a:t>
            </a:r>
          </a:p>
          <a:p>
            <a:pPr eaLnBrk="1" hangingPunct="1">
              <a:lnSpc>
                <a:spcPct val="150000"/>
              </a:lnSpc>
            </a:pPr>
            <a:endParaRPr lang="zh-TW" altLang="en-US" sz="2400" dirty="0"/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(4) </a:t>
            </a:r>
            <a:r>
              <a:rPr lang="zh-TW" altLang="en-US" dirty="0"/>
              <a:t>由</a:t>
            </a:r>
            <a:r>
              <a:rPr lang="en-US" altLang="zh-TW" dirty="0"/>
              <a:t>MS Excel</a:t>
            </a:r>
            <a:r>
              <a:rPr lang="zh-TW" altLang="en-US" dirty="0"/>
              <a:t>匯入連結</a:t>
            </a:r>
            <a:endParaRPr lang="en-US" altLang="zh-TW" dirty="0"/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90800"/>
            <a:ext cx="7848600" cy="298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zh-TW" dirty="0">
              <a:latin typeface="Arial" panose="020B0604020202020204" pitchFamily="34" charset="0"/>
            </a:endParaRPr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887" y="1309687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2400" dirty="0">
                <a:ea typeface="新細明體" pitchFamily="18" charset="-120"/>
              </a:rPr>
              <a:t>use MS Query to connect DBMS, and analyze with MS Excel (Power) Pivot</a:t>
            </a:r>
            <a:endParaRPr lang="en-US" altLang="zh-TW" sz="2000" dirty="0"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zh-TW" altLang="en-US" sz="2400" dirty="0">
              <a:ea typeface="新細明體" pitchFamily="18" charset="-120"/>
            </a:endParaRPr>
          </a:p>
        </p:txBody>
      </p:sp>
      <p:pic>
        <p:nvPicPr>
          <p:cNvPr id="57349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7" y="2133600"/>
            <a:ext cx="6629400" cy="342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0" name="文字方塊 2"/>
          <p:cNvSpPr txBox="1">
            <a:spLocks noChangeArrowheads="1"/>
          </p:cNvSpPr>
          <p:nvPr/>
        </p:nvSpPr>
        <p:spPr bwMode="auto">
          <a:xfrm>
            <a:off x="1600200" y="5562600"/>
            <a:ext cx="50926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connect via ODBC, and query by SQL or Wizard 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(to choose tables and fields)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1313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7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7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75" grpId="0" build="p" bldLvl="2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zh-TW" dirty="0">
              <a:latin typeface="Arial" panose="020B0604020202020204" pitchFamily="34" charset="0"/>
            </a:endParaRPr>
          </a:p>
        </p:txBody>
      </p:sp>
      <p:sp>
        <p:nvSpPr>
          <p:cNvPr id="59397" name="文字方塊 2"/>
          <p:cNvSpPr txBox="1">
            <a:spLocks noChangeArrowheads="1"/>
          </p:cNvSpPr>
          <p:nvPr/>
        </p:nvSpPr>
        <p:spPr bwMode="auto">
          <a:xfrm>
            <a:off x="1333500" y="5029200"/>
            <a:ext cx="502047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connect via ODBC, and query by SQL or Wizard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(to join tables)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pic>
        <p:nvPicPr>
          <p:cNvPr id="59398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1462087"/>
            <a:ext cx="871537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7342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zh-TW" dirty="0">
              <a:latin typeface="Arial" panose="020B0604020202020204" pitchFamily="34" charset="0"/>
            </a:endParaRPr>
          </a:p>
        </p:txBody>
      </p:sp>
      <p:sp>
        <p:nvSpPr>
          <p:cNvPr id="61445" name="文字方塊 2"/>
          <p:cNvSpPr txBox="1">
            <a:spLocks noChangeArrowheads="1"/>
          </p:cNvSpPr>
          <p:nvPr/>
        </p:nvSpPr>
        <p:spPr bwMode="auto">
          <a:xfrm>
            <a:off x="2263775" y="5791200"/>
            <a:ext cx="4264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import the data into a sheet in MS Excel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pic>
        <p:nvPicPr>
          <p:cNvPr id="61446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6050"/>
            <a:ext cx="7715250" cy="56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6262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Homework #4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TW" altLang="en-US" dirty="0"/>
              <a:t>了解 </a:t>
            </a:r>
            <a:r>
              <a:rPr lang="en-US" altLang="zh-TW" dirty="0"/>
              <a:t>Client / Server </a:t>
            </a:r>
            <a:r>
              <a:rPr lang="zh-TW" altLang="en-US" dirty="0"/>
              <a:t>架構，</a:t>
            </a:r>
            <a:endParaRPr lang="en-US" altLang="zh-TW" dirty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TW" dirty="0"/>
              <a:t>	</a:t>
            </a:r>
            <a:r>
              <a:rPr lang="zh-TW" altLang="en-US" dirty="0"/>
              <a:t>並學習目前主流商業資料庫系統</a:t>
            </a:r>
            <a:endParaRPr lang="en-US" altLang="zh-TW" dirty="0"/>
          </a:p>
          <a:p>
            <a:pPr lvl="1" eaLnBrk="1" hangingPunct="1">
              <a:lnSpc>
                <a:spcPct val="150000"/>
              </a:lnSpc>
            </a:pPr>
            <a:r>
              <a:rPr lang="zh-TW" altLang="en-US" dirty="0"/>
              <a:t>遠端使用 </a:t>
            </a:r>
            <a:r>
              <a:rPr lang="en-US" altLang="zh-TW" dirty="0"/>
              <a:t>MySQL</a:t>
            </a:r>
            <a:endParaRPr lang="zh-TW" altLang="en-US" dirty="0"/>
          </a:p>
        </p:txBody>
      </p:sp>
    </p:spTree>
  </p:cSld>
  <p:clrMapOvr>
    <a:masterClrMapping/>
  </p:clrMapOvr>
  <p:transition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zh-TW" dirty="0">
              <a:latin typeface="Arial" panose="020B0604020202020204" pitchFamily="34" charset="0"/>
            </a:endParaRPr>
          </a:p>
        </p:txBody>
      </p:sp>
      <p:sp>
        <p:nvSpPr>
          <p:cNvPr id="63493" name="文字方塊 2"/>
          <p:cNvSpPr txBox="1">
            <a:spLocks noChangeArrowheads="1"/>
          </p:cNvSpPr>
          <p:nvPr/>
        </p:nvSpPr>
        <p:spPr bwMode="auto">
          <a:xfrm>
            <a:off x="854075" y="5638800"/>
            <a:ext cx="54705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insert a pivot table, choose fields and measures.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to filter and drill down the data multi-dimensionally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pic>
        <p:nvPicPr>
          <p:cNvPr id="63494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188" y="174625"/>
            <a:ext cx="4191000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5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212" y="182563"/>
            <a:ext cx="2922588" cy="657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246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/>
              <a:t>Deadline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TW" altLang="en-US" sz="2800" dirty="0"/>
              <a:t>於 </a:t>
            </a:r>
            <a:r>
              <a:rPr lang="en-US" altLang="zh-TW" sz="2800" dirty="0"/>
              <a:t>2020.12.10 6am</a:t>
            </a:r>
            <a:r>
              <a:rPr lang="zh-TW" altLang="en-US" sz="2800" dirty="0"/>
              <a:t>前繳至 </a:t>
            </a:r>
            <a:r>
              <a:rPr lang="en-US" altLang="zh-TW" sz="2800" dirty="0" err="1"/>
              <a:t>ceiba</a:t>
            </a:r>
            <a:r>
              <a:rPr lang="zh-TW" altLang="en-US" sz="2800" dirty="0"/>
              <a:t> </a:t>
            </a:r>
            <a:r>
              <a:rPr lang="en-US" altLang="zh-TW" sz="2800" dirty="0"/>
              <a:t>(</a:t>
            </a:r>
            <a:r>
              <a:rPr lang="zh-TW" altLang="en-US" sz="2800" dirty="0"/>
              <a:t>注意截止時間</a:t>
            </a:r>
            <a:r>
              <a:rPr lang="en-US" altLang="zh-TW" sz="2800" dirty="0"/>
              <a:t>)</a:t>
            </a:r>
            <a:endParaRPr lang="zh-TW" altLang="en-US" sz="2800" dirty="0"/>
          </a:p>
          <a:p>
            <a:pPr lvl="2" eaLnBrk="1" hangingPunct="1">
              <a:lnSpc>
                <a:spcPct val="150000"/>
              </a:lnSpc>
            </a:pPr>
            <a:r>
              <a:rPr lang="en-US" altLang="zh-TW" sz="2000" dirty="0"/>
              <a:t>1</a:t>
            </a:r>
            <a:r>
              <a:rPr lang="zh-TW" altLang="en-US" sz="2000" dirty="0"/>
              <a:t>至</a:t>
            </a:r>
            <a:r>
              <a:rPr lang="en-US" altLang="zh-TW" sz="2000" dirty="0"/>
              <a:t>6</a:t>
            </a:r>
            <a:r>
              <a:rPr lang="zh-TW" altLang="en-US" sz="2000" dirty="0"/>
              <a:t>題使用</a:t>
            </a:r>
            <a:r>
              <a:rPr lang="en-US" altLang="zh-TW" sz="2000" dirty="0"/>
              <a:t>MySQL Workbench</a:t>
            </a:r>
            <a:r>
              <a:rPr lang="zh-TW" altLang="en-US" sz="2000" dirty="0"/>
              <a:t>作答</a:t>
            </a:r>
            <a:endParaRPr lang="en-US" altLang="zh-TW" sz="2000" dirty="0"/>
          </a:p>
          <a:p>
            <a:pPr lvl="2" eaLnBrk="1" hangingPunct="1">
              <a:lnSpc>
                <a:spcPct val="150000"/>
              </a:lnSpc>
            </a:pPr>
            <a:r>
              <a:rPr lang="en-US" altLang="zh-TW" sz="2000" dirty="0"/>
              <a:t>7</a:t>
            </a:r>
            <a:r>
              <a:rPr lang="zh-TW" altLang="en-US" sz="2000" dirty="0"/>
              <a:t>至</a:t>
            </a:r>
            <a:r>
              <a:rPr lang="en-US" altLang="zh-TW" sz="2000" dirty="0"/>
              <a:t>11</a:t>
            </a:r>
            <a:r>
              <a:rPr lang="zh-TW" altLang="en-US" sz="2000" dirty="0"/>
              <a:t>題使用</a:t>
            </a:r>
            <a:r>
              <a:rPr lang="en-US" altLang="zh-TW" sz="2000" dirty="0" err="1"/>
              <a:t>phpmyadmin</a:t>
            </a:r>
            <a:r>
              <a:rPr lang="zh-TW" altLang="en-US" sz="2000" dirty="0"/>
              <a:t>作答</a:t>
            </a:r>
            <a:endParaRPr lang="en-US" altLang="zh-TW" sz="2000" dirty="0"/>
          </a:p>
          <a:p>
            <a:pPr lvl="2" eaLnBrk="1" hangingPunct="1">
              <a:lnSpc>
                <a:spcPct val="150000"/>
              </a:lnSpc>
            </a:pPr>
            <a:r>
              <a:rPr lang="en-US" altLang="zh-TW" sz="2000" dirty="0"/>
              <a:t>12</a:t>
            </a:r>
            <a:r>
              <a:rPr lang="zh-TW" altLang="en-US" sz="2000" dirty="0"/>
              <a:t>題使用</a:t>
            </a:r>
            <a:r>
              <a:rPr lang="en-US" altLang="zh-TW" sz="2000" dirty="0"/>
              <a:t>MS</a:t>
            </a:r>
            <a:r>
              <a:rPr lang="zh-TW" altLang="en-US" sz="2000" dirty="0"/>
              <a:t> </a:t>
            </a:r>
            <a:r>
              <a:rPr lang="en-US" altLang="zh-TW" sz="2000" dirty="0" err="1"/>
              <a:t>Excel+ODBC</a:t>
            </a:r>
            <a:r>
              <a:rPr lang="zh-TW" altLang="en-US" sz="2000" dirty="0"/>
              <a:t>作答</a:t>
            </a:r>
            <a:endParaRPr lang="en-US" altLang="zh-TW" sz="2000" dirty="0"/>
          </a:p>
          <a:p>
            <a:pPr lvl="3" eaLnBrk="1" hangingPunct="1">
              <a:lnSpc>
                <a:spcPct val="150000"/>
              </a:lnSpc>
            </a:pPr>
            <a:r>
              <a:rPr lang="zh-TW" altLang="en-US" sz="1600" dirty="0"/>
              <a:t>建議使用</a:t>
            </a:r>
            <a:r>
              <a:rPr lang="en-US" altLang="zh-TW" sz="1600" dirty="0"/>
              <a:t>Windows</a:t>
            </a:r>
            <a:r>
              <a:rPr lang="zh-TW" altLang="en-US" sz="1600" dirty="0"/>
              <a:t>；若</a:t>
            </a:r>
            <a:r>
              <a:rPr lang="en-US" altLang="zh-TW" sz="1600" dirty="0"/>
              <a:t>Mac</a:t>
            </a:r>
            <a:r>
              <a:rPr lang="zh-TW" altLang="en-US" sz="1600" dirty="0"/>
              <a:t>連接</a:t>
            </a:r>
            <a:r>
              <a:rPr lang="en-US" altLang="zh-TW" sz="1600" dirty="0"/>
              <a:t>ODBC</a:t>
            </a:r>
            <a:r>
              <a:rPr lang="zh-TW" altLang="en-US" sz="1600" dirty="0"/>
              <a:t>失敗，可將資料匯出成</a:t>
            </a:r>
            <a:r>
              <a:rPr lang="en-US" altLang="zh-TW" sz="1600" dirty="0"/>
              <a:t>CSV</a:t>
            </a:r>
            <a:r>
              <a:rPr lang="zh-TW" altLang="en-US" sz="1600" dirty="0"/>
              <a:t>檔案再用</a:t>
            </a:r>
            <a:r>
              <a:rPr lang="en-US" altLang="zh-TW" sz="1600" dirty="0"/>
              <a:t>MS</a:t>
            </a:r>
            <a:r>
              <a:rPr lang="zh-TW" altLang="en-US" sz="1600" dirty="0"/>
              <a:t> </a:t>
            </a:r>
            <a:r>
              <a:rPr lang="en-US" altLang="zh-TW" sz="1600" dirty="0"/>
              <a:t>Excel</a:t>
            </a:r>
            <a:r>
              <a:rPr lang="zh-TW" altLang="en-US" sz="1600" dirty="0"/>
              <a:t>處理</a:t>
            </a:r>
            <a:endParaRPr lang="en-US" altLang="zh-TW" sz="1600" dirty="0"/>
          </a:p>
          <a:p>
            <a:pPr lvl="2" eaLnBrk="1" hangingPunct="1">
              <a:lnSpc>
                <a:spcPct val="150000"/>
              </a:lnSpc>
            </a:pPr>
            <a:r>
              <a:rPr lang="en-US" altLang="zh-TW" sz="2000" dirty="0"/>
              <a:t>13~18 </a:t>
            </a:r>
            <a:r>
              <a:rPr lang="zh-TW" altLang="en-US" sz="2000" dirty="0"/>
              <a:t>題不限 </a:t>
            </a:r>
            <a:r>
              <a:rPr lang="en-US" altLang="zh-TW" sz="2000" dirty="0"/>
              <a:t>(</a:t>
            </a:r>
            <a:r>
              <a:rPr lang="zh-TW" altLang="en-US" sz="2000" dirty="0"/>
              <a:t>三種方法均可</a:t>
            </a:r>
            <a:r>
              <a:rPr lang="en-US" altLang="zh-TW" sz="2000" dirty="0"/>
              <a:t>)</a:t>
            </a:r>
          </a:p>
          <a:p>
            <a:pPr lvl="1" eaLnBrk="1" hangingPunct="1">
              <a:lnSpc>
                <a:spcPct val="150000"/>
              </a:lnSpc>
            </a:pPr>
            <a:r>
              <a:rPr lang="zh-TW" altLang="en-US" sz="2400" dirty="0"/>
              <a:t>各題</a:t>
            </a:r>
            <a:r>
              <a:rPr lang="en-US" altLang="zh-TW" sz="2400" dirty="0"/>
              <a:t>SQL</a:t>
            </a:r>
            <a:r>
              <a:rPr lang="zh-TW" altLang="en-US" sz="2400" dirty="0"/>
              <a:t>與結果（畫面截圖）請貼在一個</a:t>
            </a:r>
            <a:r>
              <a:rPr lang="en-US" altLang="zh-TW" sz="2400" dirty="0"/>
              <a:t>Word</a:t>
            </a:r>
            <a:r>
              <a:rPr lang="zh-TW" altLang="en-US" sz="2400" dirty="0"/>
              <a:t>檔中，並以文字說明，連同</a:t>
            </a:r>
            <a:r>
              <a:rPr lang="en-US" altLang="zh-TW" sz="2400" dirty="0"/>
              <a:t>Excel</a:t>
            </a:r>
            <a:r>
              <a:rPr lang="zh-TW" altLang="en-US" sz="2400" dirty="0"/>
              <a:t>檔打包繳交 </a:t>
            </a:r>
            <a:r>
              <a:rPr lang="en-US" altLang="zh-TW" sz="2400" dirty="0"/>
              <a:t>(</a:t>
            </a:r>
            <a:r>
              <a:rPr lang="zh-TW" altLang="en-US" sz="2400" dirty="0"/>
              <a:t>由組長繳交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</p:spTree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大陸地區美食餐廳資料庫介紹</a:t>
            </a:r>
          </a:p>
        </p:txBody>
      </p:sp>
      <p:sp>
        <p:nvSpPr>
          <p:cNvPr id="1229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TW" altLang="en-US"/>
              <a:t>原始資料來源</a:t>
            </a:r>
            <a:endParaRPr lang="en-US" altLang="zh-TW"/>
          </a:p>
          <a:p>
            <a:pPr lvl="1">
              <a:lnSpc>
                <a:spcPct val="140000"/>
              </a:lnSpc>
              <a:spcBef>
                <a:spcPct val="0"/>
              </a:spcBef>
            </a:pPr>
            <a:r>
              <a:rPr lang="zh-TW" altLang="en-US"/>
              <a:t>大眾點評網</a:t>
            </a:r>
            <a:endParaRPr lang="en-US" altLang="zh-TW"/>
          </a:p>
          <a:p>
            <a:pPr lvl="1">
              <a:lnSpc>
                <a:spcPct val="140000"/>
              </a:lnSpc>
              <a:spcBef>
                <a:spcPct val="0"/>
              </a:spcBef>
            </a:pPr>
            <a:r>
              <a:rPr lang="zh-TW" altLang="en-US"/>
              <a:t>新浪生活 餐飲</a:t>
            </a:r>
            <a:endParaRPr lang="en-US" altLang="zh-TW"/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TW" altLang="en-US"/>
              <a:t>原始資料取得方式</a:t>
            </a:r>
            <a:endParaRPr lang="en-US" altLang="zh-TW"/>
          </a:p>
          <a:p>
            <a:pPr lvl="1">
              <a:lnSpc>
                <a:spcPct val="140000"/>
              </a:lnSpc>
              <a:spcBef>
                <a:spcPct val="0"/>
              </a:spcBef>
            </a:pPr>
            <a:r>
              <a:rPr lang="zh-TW" altLang="en-US"/>
              <a:t>網路爬文</a:t>
            </a:r>
            <a:endParaRPr lang="en-US" altLang="zh-TW"/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TW" altLang="en-US"/>
              <a:t>資料庫</a:t>
            </a:r>
            <a:endParaRPr lang="en-US" altLang="zh-TW"/>
          </a:p>
          <a:p>
            <a:pPr lvl="1">
              <a:lnSpc>
                <a:spcPct val="140000"/>
              </a:lnSpc>
              <a:spcBef>
                <a:spcPct val="0"/>
              </a:spcBef>
            </a:pPr>
            <a:r>
              <a:rPr lang="zh-TW" altLang="en-US"/>
              <a:t>共有 </a:t>
            </a:r>
            <a:r>
              <a:rPr lang="en-US" altLang="zh-TW"/>
              <a:t>9 </a:t>
            </a:r>
            <a:r>
              <a:rPr lang="zh-TW" altLang="en-US"/>
              <a:t>張表格</a:t>
            </a:r>
            <a:endParaRPr lang="en-US" altLang="zh-TW"/>
          </a:p>
          <a:p>
            <a:pPr lvl="1">
              <a:lnSpc>
                <a:spcPct val="140000"/>
              </a:lnSpc>
              <a:spcBef>
                <a:spcPct val="0"/>
              </a:spcBef>
            </a:pPr>
            <a:r>
              <a:rPr lang="zh-TW" altLang="en-US"/>
              <a:t>可參考 </a:t>
            </a:r>
            <a:r>
              <a:rPr lang="en-US" altLang="zh-TW"/>
              <a:t>schema </a:t>
            </a:r>
            <a:r>
              <a:rPr lang="zh-TW" altLang="en-US"/>
              <a:t>文件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ER model</a:t>
            </a:r>
            <a:endParaRPr lang="zh-TW" altLang="en-US"/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" y="1327150"/>
            <a:ext cx="8947150" cy="514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Requirements (1)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/>
              <a:t>1.	</a:t>
            </a:r>
            <a:r>
              <a:rPr lang="zh-TW" altLang="en-US" sz="2400" dirty="0"/>
              <a:t>列出大陸地區前十大負評作者、內容、負評分數</a:t>
            </a:r>
            <a:endParaRPr lang="en-US" altLang="zh-TW" sz="2400" dirty="0"/>
          </a:p>
          <a:p>
            <a:pPr marL="514350" indent="-514350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/>
              <a:t>	</a:t>
            </a:r>
            <a:r>
              <a:rPr lang="zh-TW" altLang="en-US" sz="2400" dirty="0"/>
              <a:t>提示　用</a:t>
            </a:r>
            <a:r>
              <a:rPr lang="en-US" altLang="zh-TW" sz="2400" dirty="0"/>
              <a:t>SELECT … LIMIT 0, 10 </a:t>
            </a:r>
            <a:r>
              <a:rPr lang="zh-TW" altLang="en-US" sz="2400" dirty="0"/>
              <a:t>挑前十大</a:t>
            </a:r>
            <a:endParaRPr lang="en-US" altLang="zh-TW" sz="2400" dirty="0"/>
          </a:p>
          <a:p>
            <a:pPr marL="514350" indent="-514350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/>
              <a:t>	</a:t>
            </a:r>
            <a:r>
              <a:rPr lang="zh-TW" altLang="en-US" sz="2400" dirty="0"/>
              <a:t>　　　負評分數欄位為 </a:t>
            </a:r>
            <a:r>
              <a:rPr lang="en-US" altLang="zh-TW" sz="2400" dirty="0" err="1"/>
              <a:t>negativescore</a:t>
            </a:r>
            <a:endParaRPr lang="en-US" altLang="zh-TW" sz="2400" dirty="0"/>
          </a:p>
          <a:p>
            <a:pPr marL="514350" indent="-514350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/>
              <a:t>2.	</a:t>
            </a:r>
            <a:r>
              <a:rPr lang="zh-TW" altLang="en-US" sz="2400" dirty="0"/>
              <a:t>承上，並印出各餐廳名稱與人均單價</a:t>
            </a:r>
            <a:endParaRPr lang="en-US" altLang="zh-TW" sz="2400" dirty="0"/>
          </a:p>
          <a:p>
            <a:pPr marL="514350" indent="-514350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/>
              <a:t>	</a:t>
            </a:r>
            <a:r>
              <a:rPr lang="zh-TW" altLang="en-US" sz="2400" dirty="0"/>
              <a:t>提示　人均單價欄位為 </a:t>
            </a:r>
            <a:r>
              <a:rPr lang="en-US" altLang="zh-TW" sz="2400" dirty="0" err="1"/>
              <a:t>avgprice</a:t>
            </a:r>
            <a:endParaRPr lang="en-US" altLang="zh-TW" sz="2400" dirty="0"/>
          </a:p>
          <a:p>
            <a:pPr marL="514350" indent="-514350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/>
              <a:t>3.	</a:t>
            </a:r>
            <a:r>
              <a:rPr lang="zh-TW" altLang="en-US" sz="2400" dirty="0"/>
              <a:t>列出上海城市的商家總數</a:t>
            </a:r>
            <a:endParaRPr lang="en-US" altLang="zh-TW" sz="2400" dirty="0"/>
          </a:p>
          <a:p>
            <a:pPr marL="514350" indent="-514350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/>
              <a:t>	</a:t>
            </a:r>
            <a:r>
              <a:rPr lang="zh-TW" altLang="en-US" sz="2400" dirty="0"/>
              <a:t>提示　</a:t>
            </a:r>
            <a:r>
              <a:rPr lang="en-US" altLang="zh-TW" sz="2400" dirty="0" err="1"/>
              <a:t>cityname</a:t>
            </a:r>
            <a:r>
              <a:rPr lang="en-US" altLang="zh-TW" sz="2400" dirty="0"/>
              <a:t>='</a:t>
            </a:r>
            <a:r>
              <a:rPr lang="zh-TW" altLang="en-US" sz="2400" dirty="0"/>
              <a:t>上海</a:t>
            </a:r>
            <a:r>
              <a:rPr lang="en-US" altLang="zh-TW" sz="2400" dirty="0"/>
              <a:t>' </a:t>
            </a:r>
            <a:r>
              <a:rPr lang="zh-TW" altLang="en-US" sz="2400" dirty="0"/>
              <a:t>做為過濾條件　</a:t>
            </a:r>
            <a:endParaRPr lang="en-US" altLang="zh-TW" sz="2400" dirty="0"/>
          </a:p>
          <a:p>
            <a:pPr marL="514350" indent="-514350" eaLnBrk="1" hangingPunct="1">
              <a:lnSpc>
                <a:spcPct val="140000"/>
              </a:lnSpc>
              <a:spcBef>
                <a:spcPct val="0"/>
              </a:spcBef>
              <a:buFontTx/>
              <a:buAutoNum type="arabicPeriod" startAt="4"/>
            </a:pPr>
            <a:r>
              <a:rPr lang="zh-TW" altLang="en-US" sz="2400" dirty="0"/>
              <a:t>列出上海城市前十大評論數最多的熱門商家</a:t>
            </a:r>
            <a:endParaRPr lang="en-US" altLang="zh-TW" sz="2400" dirty="0"/>
          </a:p>
          <a:p>
            <a:pPr marL="514350" indent="-514350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/>
              <a:t>	</a:t>
            </a:r>
            <a:r>
              <a:rPr lang="zh-TW" altLang="en-US" sz="2400" dirty="0"/>
              <a:t>提示　以</a:t>
            </a:r>
            <a:r>
              <a:rPr lang="en-US" altLang="zh-TW" sz="2400" dirty="0" err="1"/>
              <a:t>shopname</a:t>
            </a:r>
            <a:r>
              <a:rPr lang="en-US" altLang="zh-TW" sz="2400" dirty="0"/>
              <a:t> </a:t>
            </a:r>
            <a:r>
              <a:rPr lang="zh-TW" altLang="en-US" sz="2400" dirty="0"/>
              <a:t>做統計</a:t>
            </a:r>
            <a:endParaRPr lang="en-US" altLang="zh-TW" sz="2400" dirty="0"/>
          </a:p>
          <a:p>
            <a:pPr marL="514350" indent="-514350" eaLnBrk="1" hangingPunct="1">
              <a:lnSpc>
                <a:spcPct val="140000"/>
              </a:lnSpc>
              <a:spcBef>
                <a:spcPct val="0"/>
              </a:spcBef>
              <a:buFontTx/>
              <a:buAutoNum type="arabicPeriod" startAt="2"/>
            </a:pPr>
            <a:endParaRPr lang="en-US" altLang="zh-TW" sz="2400" dirty="0"/>
          </a:p>
        </p:txBody>
      </p:sp>
    </p:spTree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Requirements (2)</a:t>
            </a:r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/>
              <a:t>5.	</a:t>
            </a:r>
            <a:r>
              <a:rPr lang="zh-TW" altLang="en-US" sz="2400" dirty="0"/>
              <a:t>列出上海城市前十個人均單價最貴的商家</a:t>
            </a:r>
            <a:endParaRPr lang="en-US" altLang="zh-TW" sz="2400" dirty="0"/>
          </a:p>
          <a:p>
            <a:pPr marL="514350" indent="-514350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/>
              <a:t>	</a:t>
            </a:r>
            <a:r>
              <a:rPr lang="zh-TW" altLang="en-US" sz="2400" dirty="0"/>
              <a:t>提示　用</a:t>
            </a:r>
            <a:r>
              <a:rPr lang="en-US" altLang="zh-TW" sz="2400" dirty="0"/>
              <a:t>SELECT … LIMIT 0, 10 </a:t>
            </a:r>
            <a:r>
              <a:rPr lang="zh-TW" altLang="en-US" sz="2400" dirty="0"/>
              <a:t>挑前十大</a:t>
            </a:r>
            <a:endParaRPr lang="en-US" altLang="zh-TW" sz="2400" dirty="0"/>
          </a:p>
          <a:p>
            <a:pPr marL="514350" indent="-514350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/>
              <a:t>6.	</a:t>
            </a:r>
            <a:r>
              <a:rPr lang="zh-TW" altLang="en-US" sz="2400" dirty="0"/>
              <a:t>列出大陸地區前十大商家數最多的熱門菜系</a:t>
            </a:r>
            <a:endParaRPr lang="en-US" altLang="zh-TW" sz="2400" dirty="0"/>
          </a:p>
          <a:p>
            <a:pPr marL="514350" indent="-514350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/>
              <a:t>	</a:t>
            </a:r>
            <a:r>
              <a:rPr lang="zh-TW" altLang="en-US" sz="2400" dirty="0"/>
              <a:t>提示　以</a:t>
            </a:r>
            <a:r>
              <a:rPr lang="en-US" altLang="zh-TW" sz="2400" dirty="0" err="1"/>
              <a:t>dishname</a:t>
            </a:r>
            <a:r>
              <a:rPr lang="en-US" altLang="zh-TW" sz="2400" dirty="0"/>
              <a:t> </a:t>
            </a:r>
            <a:r>
              <a:rPr lang="zh-TW" altLang="en-US" sz="2400" dirty="0"/>
              <a:t>做統計　</a:t>
            </a:r>
            <a:endParaRPr lang="en-US" altLang="zh-TW" sz="2400" dirty="0"/>
          </a:p>
          <a:p>
            <a:pPr marL="514350" indent="-514350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/>
              <a:t>7.	</a:t>
            </a:r>
            <a:r>
              <a:rPr lang="zh-TW" altLang="en-US" sz="2400" dirty="0"/>
              <a:t>列出大陸地區前十大總分最高的評論、作者、總分</a:t>
            </a:r>
          </a:p>
          <a:p>
            <a:pPr marL="514350" indent="-514350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TW" altLang="en-US" sz="2400" dirty="0"/>
              <a:t>	提示　以下列公式為總分</a:t>
            </a:r>
            <a:endParaRPr lang="en-US" altLang="zh-TW" sz="2400" dirty="0"/>
          </a:p>
          <a:p>
            <a:pPr marL="514350" indent="-514350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TW" sz="1600" dirty="0" err="1"/>
              <a:t>CommentMagnitude+CommentTaste+CommentEnvironment+CommentService</a:t>
            </a:r>
            <a:endParaRPr lang="en-US" altLang="zh-TW" sz="2400" dirty="0"/>
          </a:p>
          <a:p>
            <a:pPr marL="514350" indent="-514350" eaLnBrk="1" hangingPunct="1">
              <a:lnSpc>
                <a:spcPct val="140000"/>
              </a:lnSpc>
              <a:spcBef>
                <a:spcPct val="0"/>
              </a:spcBef>
              <a:buFontTx/>
              <a:buAutoNum type="arabicPeriod" startAt="8"/>
            </a:pPr>
            <a:r>
              <a:rPr lang="zh-TW" altLang="en-US" sz="2400" dirty="0"/>
              <a:t>列出西堤牛排在各城市的商家數</a:t>
            </a:r>
            <a:endParaRPr lang="en-US" altLang="zh-TW" sz="2400" dirty="0"/>
          </a:p>
          <a:p>
            <a:pPr marL="514350" indent="-514350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TW" altLang="en-US" sz="2400" dirty="0"/>
              <a:t>	提示　</a:t>
            </a:r>
            <a:r>
              <a:rPr lang="en-US" altLang="zh-TW" sz="2400" dirty="0" err="1"/>
              <a:t>shopname</a:t>
            </a:r>
            <a:r>
              <a:rPr lang="en-US" altLang="zh-TW" sz="2400" dirty="0"/>
              <a:t>='</a:t>
            </a:r>
            <a:r>
              <a:rPr lang="zh-TW" altLang="en-US" sz="2400" dirty="0"/>
              <a:t>西堤牛排</a:t>
            </a:r>
            <a:r>
              <a:rPr lang="en-US" altLang="zh-TW" sz="2400" dirty="0"/>
              <a:t>' </a:t>
            </a:r>
            <a:r>
              <a:rPr lang="zh-TW" altLang="en-US" sz="2400" dirty="0"/>
              <a:t>做為過濾條件</a:t>
            </a:r>
            <a:endParaRPr lang="en-US" altLang="zh-TW" sz="2400" dirty="0"/>
          </a:p>
          <a:p>
            <a:pPr marL="514350" indent="-514350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/>
              <a:t>	</a:t>
            </a:r>
            <a:r>
              <a:rPr lang="zh-TW" altLang="en-US" sz="2400" dirty="0"/>
              <a:t>　　　以</a:t>
            </a:r>
            <a:r>
              <a:rPr lang="en-US" altLang="zh-TW" sz="2400" dirty="0" err="1"/>
              <a:t>cityname</a:t>
            </a:r>
            <a:r>
              <a:rPr lang="en-US" altLang="zh-TW" sz="2400" dirty="0"/>
              <a:t> </a:t>
            </a:r>
            <a:r>
              <a:rPr lang="zh-TW" altLang="en-US" sz="2400" dirty="0"/>
              <a:t>做統計</a:t>
            </a:r>
            <a:endParaRPr lang="en-US" altLang="zh-TW" sz="2400" dirty="0"/>
          </a:p>
        </p:txBody>
      </p:sp>
    </p:spTree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Requirements (3)</a:t>
            </a:r>
          </a:p>
        </p:txBody>
      </p:sp>
      <p:sp>
        <p:nvSpPr>
          <p:cNvPr id="1945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14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2400" dirty="0"/>
              <a:t>9.	</a:t>
            </a:r>
            <a:r>
              <a:rPr lang="zh-TW" altLang="en-US" sz="2400" dirty="0"/>
              <a:t>列出大陸前十大總展店數最多的店家名稱與店數</a:t>
            </a:r>
            <a:endParaRPr lang="en-US" altLang="zh-TW" sz="2400" dirty="0"/>
          </a:p>
          <a:p>
            <a:pPr marL="514350" indent="-514350" eaLnBrk="1" hangingPunct="1">
              <a:lnSpc>
                <a:spcPct val="14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2400" dirty="0"/>
              <a:t>	</a:t>
            </a:r>
            <a:r>
              <a:rPr lang="zh-TW" altLang="en-US" sz="2400" dirty="0"/>
              <a:t>提示　用</a:t>
            </a:r>
            <a:r>
              <a:rPr lang="en-US" altLang="zh-TW" sz="2400" dirty="0" err="1"/>
              <a:t>shopname</a:t>
            </a:r>
            <a:r>
              <a:rPr lang="zh-TW" altLang="en-US" sz="2400" dirty="0"/>
              <a:t>做統計</a:t>
            </a:r>
            <a:endParaRPr lang="en-US" altLang="zh-TW" sz="2400" dirty="0"/>
          </a:p>
          <a:p>
            <a:pPr marL="514350" indent="-514350" eaLnBrk="1" hangingPunct="1">
              <a:lnSpc>
                <a:spcPct val="14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2400" dirty="0"/>
              <a:t>10.	</a:t>
            </a:r>
            <a:r>
              <a:rPr lang="zh-TW" altLang="en-US" sz="2400" dirty="0"/>
              <a:t>分別列出上海、北京前十大熱門討論菜系</a:t>
            </a:r>
            <a:endParaRPr lang="en-US" altLang="zh-TW" sz="2400" dirty="0"/>
          </a:p>
          <a:p>
            <a:pPr marL="514350" indent="-514350" eaLnBrk="1" hangingPunct="1">
              <a:lnSpc>
                <a:spcPct val="14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2400" dirty="0"/>
              <a:t>	</a:t>
            </a:r>
            <a:r>
              <a:rPr lang="zh-TW" altLang="en-US" sz="2400" dirty="0"/>
              <a:t>提示　以</a:t>
            </a:r>
            <a:r>
              <a:rPr lang="en-US" altLang="zh-TW" sz="2400" dirty="0" err="1"/>
              <a:t>dishname</a:t>
            </a:r>
            <a:r>
              <a:rPr lang="en-US" altLang="zh-TW" sz="2400" dirty="0"/>
              <a:t> </a:t>
            </a:r>
            <a:r>
              <a:rPr lang="zh-TW" altLang="en-US" sz="2400" dirty="0"/>
              <a:t>做統計　</a:t>
            </a:r>
            <a:endParaRPr lang="en-US" altLang="zh-TW" sz="2400" dirty="0"/>
          </a:p>
          <a:p>
            <a:pPr marL="514350" indent="-514350" eaLnBrk="1" hangingPunct="1">
              <a:lnSpc>
                <a:spcPct val="14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2400" dirty="0"/>
              <a:t>11.	</a:t>
            </a:r>
            <a:r>
              <a:rPr lang="zh-TW" altLang="en-US" sz="2400" dirty="0"/>
              <a:t>列出上海的川菜餐廳中，評分總分最好與最差前</a:t>
            </a:r>
            <a:r>
              <a:rPr lang="en-US" altLang="zh-TW" sz="2400" dirty="0"/>
              <a:t>20</a:t>
            </a:r>
            <a:r>
              <a:rPr lang="zh-TW" altLang="en-US" sz="2400" dirty="0"/>
              <a:t>名提示　以下列公式為總分</a:t>
            </a:r>
            <a:endParaRPr lang="en-US" altLang="zh-TW" sz="2400" dirty="0"/>
          </a:p>
          <a:p>
            <a:pPr marL="514350" indent="-514350" eaLnBrk="1" hangingPunct="1">
              <a:lnSpc>
                <a:spcPct val="14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1600" dirty="0" err="1"/>
              <a:t>CommentMagnitude+CommentTaste+CommentEnvironment+CommentService</a:t>
            </a:r>
          </a:p>
          <a:p>
            <a:pPr marL="0" indent="0" eaLnBrk="1" hangingPunct="1">
              <a:lnSpc>
                <a:spcPct val="14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2400" dirty="0"/>
              <a:t>12. </a:t>
            </a:r>
            <a:r>
              <a:rPr lang="zh-TW" altLang="en-US" sz="2400" dirty="0"/>
              <a:t>做出以城市</a:t>
            </a:r>
            <a:r>
              <a:rPr lang="en-US" altLang="zh-TW" sz="2400" dirty="0"/>
              <a:t>&gt;</a:t>
            </a:r>
            <a:r>
              <a:rPr lang="zh-TW" altLang="en-US" sz="2400" dirty="0"/>
              <a:t>地區</a:t>
            </a:r>
            <a:r>
              <a:rPr lang="en-US" altLang="zh-TW" sz="2400" dirty="0"/>
              <a:t>&gt;</a:t>
            </a:r>
            <a:r>
              <a:rPr lang="zh-TW" altLang="en-US" sz="2400" dirty="0"/>
              <a:t>菜系對應人均單價的樞紐分析</a:t>
            </a:r>
            <a:endParaRPr lang="en-US" altLang="zh-TW" sz="2400" dirty="0"/>
          </a:p>
          <a:p>
            <a:pPr marL="0" indent="0" eaLnBrk="1" hangingPunct="1">
              <a:lnSpc>
                <a:spcPct val="140000"/>
              </a:lnSpc>
              <a:spcBef>
                <a:spcPct val="0"/>
              </a:spcBef>
              <a:buFontTx/>
              <a:buNone/>
              <a:defRPr/>
            </a:pPr>
            <a:endParaRPr lang="en-US" altLang="zh-TW" sz="2400" dirty="0"/>
          </a:p>
          <a:p>
            <a:pPr marL="0" indent="0" eaLnBrk="1" hangingPunct="1">
              <a:lnSpc>
                <a:spcPct val="14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2400" dirty="0"/>
              <a:t>13~18. </a:t>
            </a:r>
            <a:r>
              <a:rPr lang="zh-TW" altLang="en-US" sz="2400" dirty="0"/>
              <a:t>自行設計 </a:t>
            </a:r>
            <a:r>
              <a:rPr lang="en-US" altLang="zh-TW" sz="2400" dirty="0"/>
              <a:t>6</a:t>
            </a:r>
            <a:r>
              <a:rPr lang="zh-TW" altLang="en-US" sz="2400" dirty="0"/>
              <a:t> 個分析目標，並以</a:t>
            </a:r>
            <a:r>
              <a:rPr lang="en-US" altLang="zh-TW" sz="2400" dirty="0"/>
              <a:t>SQL</a:t>
            </a:r>
            <a:r>
              <a:rPr lang="zh-TW" altLang="en-US" sz="2400" dirty="0"/>
              <a:t>解答</a:t>
            </a:r>
            <a:endParaRPr lang="en-US" altLang="zh-TW" sz="2400" dirty="0"/>
          </a:p>
        </p:txBody>
      </p:sp>
    </p:spTree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遠端使用 </a:t>
            </a:r>
            <a:r>
              <a:rPr lang="en-US" altLang="zh-TW"/>
              <a:t>MySQL</a:t>
            </a:r>
          </a:p>
        </p:txBody>
      </p:sp>
      <p:sp>
        <p:nvSpPr>
          <p:cNvPr id="1536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spcBef>
                <a:spcPts val="0"/>
              </a:spcBef>
            </a:pPr>
            <a:r>
              <a:rPr lang="zh-TW" altLang="en-US" sz="2800" dirty="0"/>
              <a:t>方法一</a:t>
            </a:r>
            <a:endParaRPr lang="en-US" altLang="zh-TW" sz="2800" dirty="0"/>
          </a:p>
          <a:p>
            <a:pPr lvl="1" eaLnBrk="1" hangingPunct="1">
              <a:lnSpc>
                <a:spcPct val="130000"/>
              </a:lnSpc>
              <a:spcBef>
                <a:spcPts val="0"/>
              </a:spcBef>
            </a:pPr>
            <a:r>
              <a:rPr lang="zh-TW" altLang="en-US" sz="2400" dirty="0"/>
              <a:t>安裝</a:t>
            </a:r>
            <a:r>
              <a:rPr lang="en-US" altLang="zh-TW" sz="2400" dirty="0"/>
              <a:t>MySQL Workbench</a:t>
            </a:r>
            <a:r>
              <a:rPr lang="zh-TW" altLang="en-US" sz="2400" dirty="0"/>
              <a:t>進行遠端管理</a:t>
            </a:r>
            <a:endParaRPr lang="en-US" altLang="zh-TW" sz="2400" dirty="0"/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TW" sz="1800" dirty="0">
                <a:hlinkClick r:id="rId2"/>
              </a:rPr>
              <a:t>http://www.mysql.com/downloads/workbench/</a:t>
            </a:r>
            <a:r>
              <a:rPr lang="en-US" altLang="zh-TW" sz="1800" dirty="0"/>
              <a:t> (Win &amp; Mac)</a:t>
            </a:r>
            <a:endParaRPr lang="en-US" altLang="zh-TW" sz="2400" dirty="0"/>
          </a:p>
          <a:p>
            <a:pPr eaLnBrk="1" hangingPunct="1">
              <a:lnSpc>
                <a:spcPct val="130000"/>
              </a:lnSpc>
              <a:spcBef>
                <a:spcPts val="0"/>
              </a:spcBef>
            </a:pPr>
            <a:r>
              <a:rPr lang="zh-TW" altLang="en-US" sz="2800" dirty="0"/>
              <a:t>方法二</a:t>
            </a:r>
            <a:endParaRPr lang="en-US" altLang="zh-TW" sz="2800" dirty="0"/>
          </a:p>
          <a:p>
            <a:pPr lvl="1" eaLnBrk="1" hangingPunct="1">
              <a:lnSpc>
                <a:spcPct val="130000"/>
              </a:lnSpc>
              <a:spcBef>
                <a:spcPts val="0"/>
              </a:spcBef>
            </a:pPr>
            <a:r>
              <a:rPr lang="zh-TW" altLang="en-US" sz="2400" dirty="0"/>
              <a:t>以瀏覽器連接至</a:t>
            </a:r>
            <a:r>
              <a:rPr lang="en-US" altLang="zh-TW" sz="2400" dirty="0" err="1"/>
              <a:t>phpmyadmin</a:t>
            </a:r>
            <a:r>
              <a:rPr lang="zh-TW" altLang="en-US" sz="2400" dirty="0"/>
              <a:t>管理頁面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</a:pPr>
            <a:r>
              <a:rPr lang="zh-TW" altLang="en-US" sz="2800" dirty="0"/>
              <a:t>方法三</a:t>
            </a:r>
            <a:endParaRPr lang="en-US" altLang="zh-TW" sz="2800" dirty="0"/>
          </a:p>
          <a:p>
            <a:pPr lvl="1" eaLnBrk="1" hangingPunct="1">
              <a:lnSpc>
                <a:spcPct val="130000"/>
              </a:lnSpc>
              <a:spcBef>
                <a:spcPts val="0"/>
              </a:spcBef>
            </a:pPr>
            <a:r>
              <a:rPr lang="zh-TW" altLang="en-US" sz="2400" dirty="0"/>
              <a:t>以</a:t>
            </a:r>
            <a:r>
              <a:rPr lang="en-US" altLang="zh-TW" sz="2400" dirty="0"/>
              <a:t>MS</a:t>
            </a:r>
            <a:r>
              <a:rPr lang="zh-TW" altLang="en-US" sz="2400" dirty="0"/>
              <a:t> </a:t>
            </a:r>
            <a:r>
              <a:rPr lang="en-US" altLang="zh-TW" sz="2400" dirty="0"/>
              <a:t>Excel</a:t>
            </a:r>
            <a:r>
              <a:rPr lang="zh-TW" altLang="en-US" sz="2400" dirty="0"/>
              <a:t>做為</a:t>
            </a:r>
            <a:r>
              <a:rPr lang="en-US" altLang="zh-TW" sz="2400" dirty="0"/>
              <a:t>Client</a:t>
            </a:r>
            <a:r>
              <a:rPr lang="zh-TW" altLang="en-US" sz="2400" dirty="0"/>
              <a:t>，透過</a:t>
            </a:r>
            <a:r>
              <a:rPr lang="en-US" altLang="zh-TW" sz="2400" dirty="0"/>
              <a:t>ODBC</a:t>
            </a:r>
            <a:r>
              <a:rPr lang="zh-TW" altLang="en-US" sz="2400" dirty="0"/>
              <a:t>連結至</a:t>
            </a:r>
            <a:r>
              <a:rPr lang="en-US" altLang="zh-TW" sz="2400" dirty="0"/>
              <a:t>MySQL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TW" sz="1800" dirty="0">
                <a:hlinkClick r:id="rId3"/>
              </a:rPr>
              <a:t>http://www.mysql.com/downloads/connector/odbc/</a:t>
            </a:r>
            <a:r>
              <a:rPr lang="zh-TW" altLang="en-US" sz="1800" dirty="0"/>
              <a:t> </a:t>
            </a:r>
            <a:r>
              <a:rPr lang="en-US" altLang="zh-TW" sz="1800" dirty="0"/>
              <a:t>(Win &amp; Mac)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Tx/>
              <a:buNone/>
            </a:pPr>
            <a:endParaRPr lang="en-US" altLang="zh-TW" sz="1800" dirty="0"/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Tx/>
              <a:buNone/>
            </a:pPr>
            <a:endParaRPr lang="en-US" altLang="zh-TW" sz="1800" dirty="0"/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zh-TW" altLang="en-US" sz="1800" dirty="0"/>
              <a:t>建議使用</a:t>
            </a:r>
            <a:r>
              <a:rPr lang="en-US" altLang="zh-TW" sz="1800" dirty="0" err="1"/>
              <a:t>Windowns</a:t>
            </a:r>
            <a:r>
              <a:rPr lang="zh-TW" altLang="en-US" sz="1800" dirty="0"/>
              <a:t>；</a:t>
            </a:r>
            <a:r>
              <a:rPr lang="en-US" altLang="zh-TW" sz="1800" dirty="0"/>
              <a:t>Mac OS</a:t>
            </a:r>
            <a:r>
              <a:rPr lang="zh-TW" altLang="en-US" sz="1800" dirty="0"/>
              <a:t>需先裝</a:t>
            </a:r>
            <a:r>
              <a:rPr lang="en-US" altLang="zh-TW" sz="1800" dirty="0"/>
              <a:t>ODBC</a:t>
            </a:r>
            <a:r>
              <a:rPr lang="zh-TW" altLang="en-US" sz="1800" dirty="0"/>
              <a:t> </a:t>
            </a:r>
            <a:r>
              <a:rPr lang="en-US" altLang="zh-TW" sz="1800" dirty="0"/>
              <a:t>Manager</a:t>
            </a:r>
          </a:p>
        </p:txBody>
      </p:sp>
    </p:spTree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矩形 4"/>
          <p:cNvSpPr>
            <a:spLocks noChangeArrowheads="1"/>
          </p:cNvSpPr>
          <p:nvPr/>
        </p:nvSpPr>
        <p:spPr bwMode="auto">
          <a:xfrm>
            <a:off x="7191375" y="3059113"/>
            <a:ext cx="1371600" cy="1143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MySQL</a:t>
            </a: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16387" name="流程圖: 磁碟 5"/>
          <p:cNvSpPr>
            <a:spLocks noChangeArrowheads="1"/>
          </p:cNvSpPr>
          <p:nvPr/>
        </p:nvSpPr>
        <p:spPr bwMode="auto">
          <a:xfrm>
            <a:off x="7696200" y="4343400"/>
            <a:ext cx="914400" cy="838200"/>
          </a:xfrm>
          <a:prstGeom prst="flowChartMagneticDisk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shop</a:t>
            </a: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16388" name="矩形 7"/>
          <p:cNvSpPr>
            <a:spLocks noChangeArrowheads="1"/>
          </p:cNvSpPr>
          <p:nvPr/>
        </p:nvSpPr>
        <p:spPr bwMode="auto">
          <a:xfrm>
            <a:off x="1143000" y="3352800"/>
            <a:ext cx="1371600" cy="1143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MS Excel</a:t>
            </a:r>
            <a:endParaRPr lang="zh-TW" altLang="en-US" sz="1800" dirty="0">
              <a:ea typeface="新細明體" panose="02020500000000000000" pitchFamily="18" charset="-120"/>
            </a:endParaRPr>
          </a:p>
        </p:txBody>
      </p:sp>
      <p:sp>
        <p:nvSpPr>
          <p:cNvPr id="16389" name="矩形 8"/>
          <p:cNvSpPr>
            <a:spLocks noChangeArrowheads="1"/>
          </p:cNvSpPr>
          <p:nvPr/>
        </p:nvSpPr>
        <p:spPr bwMode="auto">
          <a:xfrm>
            <a:off x="2590800" y="3352800"/>
            <a:ext cx="990600" cy="1143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ODBC Driver</a:t>
            </a: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16390" name="矩形 9"/>
          <p:cNvSpPr>
            <a:spLocks noChangeArrowheads="1"/>
          </p:cNvSpPr>
          <p:nvPr/>
        </p:nvSpPr>
        <p:spPr bwMode="auto">
          <a:xfrm>
            <a:off x="1143000" y="2057400"/>
            <a:ext cx="2438400" cy="1143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MySQL Workbench</a:t>
            </a:r>
            <a:endParaRPr lang="zh-TW" altLang="en-US" sz="1800">
              <a:ea typeface="新細明體" panose="02020500000000000000" pitchFamily="18" charset="-120"/>
            </a:endParaRPr>
          </a:p>
        </p:txBody>
      </p:sp>
      <p:cxnSp>
        <p:nvCxnSpPr>
          <p:cNvPr id="16391" name="直線接點 13"/>
          <p:cNvCxnSpPr>
            <a:cxnSpLocks noChangeShapeType="1"/>
            <a:stCxn id="16390" idx="3"/>
            <a:endCxn id="16386" idx="1"/>
          </p:cNvCxnSpPr>
          <p:nvPr/>
        </p:nvCxnSpPr>
        <p:spPr bwMode="auto">
          <a:xfrm>
            <a:off x="3581400" y="2628900"/>
            <a:ext cx="3609975" cy="10017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2" name="直線接點 15"/>
          <p:cNvCxnSpPr>
            <a:cxnSpLocks noChangeShapeType="1"/>
            <a:stCxn id="16389" idx="3"/>
            <a:endCxn id="16386" idx="1"/>
          </p:cNvCxnSpPr>
          <p:nvPr/>
        </p:nvCxnSpPr>
        <p:spPr bwMode="auto">
          <a:xfrm flipV="1">
            <a:off x="3581400" y="3630613"/>
            <a:ext cx="3609975" cy="2936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3" name="直線接點 17"/>
          <p:cNvCxnSpPr>
            <a:cxnSpLocks noChangeShapeType="1"/>
          </p:cNvCxnSpPr>
          <p:nvPr/>
        </p:nvCxnSpPr>
        <p:spPr bwMode="auto">
          <a:xfrm>
            <a:off x="3886200" y="1371600"/>
            <a:ext cx="0" cy="5029200"/>
          </a:xfrm>
          <a:prstGeom prst="line">
            <a:avLst/>
          </a:prstGeom>
          <a:noFill/>
          <a:ln w="76200" algn="ctr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4" name="矩形 18"/>
          <p:cNvSpPr>
            <a:spLocks noChangeArrowheads="1"/>
          </p:cNvSpPr>
          <p:nvPr/>
        </p:nvSpPr>
        <p:spPr bwMode="auto">
          <a:xfrm>
            <a:off x="1738313" y="1371600"/>
            <a:ext cx="12334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>
                <a:ea typeface="新細明體" panose="02020500000000000000" pitchFamily="18" charset="-120"/>
              </a:rPr>
              <a:t>Client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6395" name="矩形 19"/>
          <p:cNvSpPr>
            <a:spLocks noChangeArrowheads="1"/>
          </p:cNvSpPr>
          <p:nvPr/>
        </p:nvSpPr>
        <p:spPr bwMode="auto">
          <a:xfrm>
            <a:off x="6991350" y="1371600"/>
            <a:ext cx="20764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>
                <a:ea typeface="新細明體" panose="02020500000000000000" pitchFamily="18" charset="-120"/>
              </a:rPr>
              <a:t>DB Server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6396" name="矩形 16"/>
          <p:cNvSpPr>
            <a:spLocks noChangeArrowheads="1"/>
          </p:cNvSpPr>
          <p:nvPr/>
        </p:nvSpPr>
        <p:spPr bwMode="auto">
          <a:xfrm>
            <a:off x="1143000" y="5029200"/>
            <a:ext cx="2438400" cy="1143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Browser</a:t>
            </a: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16397" name="矩形 20"/>
          <p:cNvSpPr>
            <a:spLocks noChangeArrowheads="1"/>
          </p:cNvSpPr>
          <p:nvPr/>
        </p:nvSpPr>
        <p:spPr bwMode="auto">
          <a:xfrm>
            <a:off x="4267200" y="5029200"/>
            <a:ext cx="2133600" cy="1143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Application Server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(Apache + php)</a:t>
            </a:r>
            <a:endParaRPr lang="zh-TW" altLang="en-US" sz="1800">
              <a:ea typeface="新細明體" panose="02020500000000000000" pitchFamily="18" charset="-120"/>
            </a:endParaRPr>
          </a:p>
        </p:txBody>
      </p:sp>
      <p:cxnSp>
        <p:nvCxnSpPr>
          <p:cNvPr id="16398" name="直線接點 22"/>
          <p:cNvCxnSpPr>
            <a:cxnSpLocks noChangeShapeType="1"/>
          </p:cNvCxnSpPr>
          <p:nvPr/>
        </p:nvCxnSpPr>
        <p:spPr bwMode="auto">
          <a:xfrm>
            <a:off x="6810375" y="1371600"/>
            <a:ext cx="0" cy="5029200"/>
          </a:xfrm>
          <a:prstGeom prst="line">
            <a:avLst/>
          </a:prstGeom>
          <a:noFill/>
          <a:ln w="76200" algn="ctr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9" name="直線接點 26"/>
          <p:cNvCxnSpPr>
            <a:cxnSpLocks noChangeShapeType="1"/>
            <a:stCxn id="16396" idx="3"/>
            <a:endCxn id="16397" idx="1"/>
          </p:cNvCxnSpPr>
          <p:nvPr/>
        </p:nvCxnSpPr>
        <p:spPr bwMode="auto">
          <a:xfrm>
            <a:off x="3581400" y="5600700"/>
            <a:ext cx="685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0" name="直線接點 28"/>
          <p:cNvCxnSpPr>
            <a:cxnSpLocks noChangeShapeType="1"/>
            <a:stCxn id="16397" idx="3"/>
            <a:endCxn id="16386" idx="1"/>
          </p:cNvCxnSpPr>
          <p:nvPr/>
        </p:nvCxnSpPr>
        <p:spPr bwMode="auto">
          <a:xfrm flipV="1">
            <a:off x="6400800" y="3630613"/>
            <a:ext cx="790575" cy="19700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1" name="矩形 29"/>
          <p:cNvSpPr>
            <a:spLocks noChangeArrowheads="1"/>
          </p:cNvSpPr>
          <p:nvPr/>
        </p:nvSpPr>
        <p:spPr bwMode="auto">
          <a:xfrm>
            <a:off x="4343400" y="1371600"/>
            <a:ext cx="20462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>
                <a:ea typeface="新細明體" panose="02020500000000000000" pitchFamily="18" charset="-120"/>
              </a:rPr>
              <a:t>AP Server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6402" name="矩形 32"/>
          <p:cNvSpPr>
            <a:spLocks noChangeArrowheads="1"/>
          </p:cNvSpPr>
          <p:nvPr/>
        </p:nvSpPr>
        <p:spPr bwMode="auto">
          <a:xfrm>
            <a:off x="1066800" y="4953000"/>
            <a:ext cx="2590800" cy="1295400"/>
          </a:xfrm>
          <a:prstGeom prst="rect">
            <a:avLst/>
          </a:prstGeom>
          <a:noFill/>
          <a:ln w="38100" algn="ctr">
            <a:solidFill>
              <a:srgbClr val="C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ten_Intro_temp">
  <a:themeElements>
    <a:clrScheme name="Whitten_Intro_tem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Whitten_Intro_tem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Whitten_Intro_tem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ten_Intro_tem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ten_Intro_tem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ten_Intro_tem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ten_Intro_tem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ten_Intro_tem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ten_Intro_tem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ten_Intro_tem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ten_Intro_tem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ten_Intro_tem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ten_Intro_tem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ten_Intro_tem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3214</TotalTime>
  <Words>923</Words>
  <Application>Microsoft Office PowerPoint</Application>
  <PresentationFormat>如螢幕大小 (4:3)</PresentationFormat>
  <Paragraphs>109</Paragraphs>
  <Slides>21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6" baseType="lpstr">
      <vt:lpstr>微軟正黑體</vt:lpstr>
      <vt:lpstr>新細明體</vt:lpstr>
      <vt:lpstr>Arial</vt:lpstr>
      <vt:lpstr>Tahoma</vt:lpstr>
      <vt:lpstr>Whitten_Intro_temp</vt:lpstr>
      <vt:lpstr>資料庫管理 Homework #4</vt:lpstr>
      <vt:lpstr>Homework #4</vt:lpstr>
      <vt:lpstr>大陸地區美食餐廳資料庫介紹</vt:lpstr>
      <vt:lpstr>ER model</vt:lpstr>
      <vt:lpstr>Requirements (1)</vt:lpstr>
      <vt:lpstr>Requirements (2)</vt:lpstr>
      <vt:lpstr>Requirements (3)</vt:lpstr>
      <vt:lpstr>遠端使用 MySQL</vt:lpstr>
      <vt:lpstr>PowerPoint 簡報</vt:lpstr>
      <vt:lpstr>(1) 連接AP Server</vt:lpstr>
      <vt:lpstr>(2) 瀏覽資料</vt:lpstr>
      <vt:lpstr>(3) 執行SQL</vt:lpstr>
      <vt:lpstr>(1) 設定ODBC</vt:lpstr>
      <vt:lpstr>(2) 新增ODBC DSN</vt:lpstr>
      <vt:lpstr>(3) 設定主機位置與帳密</vt:lpstr>
      <vt:lpstr>(4) 由MS Excel匯入連結</vt:lpstr>
      <vt:lpstr>PowerPoint 簡報</vt:lpstr>
      <vt:lpstr>PowerPoint 簡報</vt:lpstr>
      <vt:lpstr>PowerPoint 簡報</vt:lpstr>
      <vt:lpstr>PowerPoint 簡報</vt:lpstr>
      <vt:lpstr>Deadline</vt:lpstr>
    </vt:vector>
  </TitlesOfParts>
  <Company>Naitonal Taiwan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</dc:title>
  <dc:subject>資料庫管理</dc:subject>
  <dc:creator>台大工管楊立偉</dc:creator>
  <cp:lastModifiedBy>Willie Yang</cp:lastModifiedBy>
  <cp:revision>74</cp:revision>
  <dcterms:created xsi:type="dcterms:W3CDTF">2005-07-27T16:50:27Z</dcterms:created>
  <dcterms:modified xsi:type="dcterms:W3CDTF">2020-11-25T08:05:59Z</dcterms:modified>
</cp:coreProperties>
</file>