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22" r:id="rId2"/>
    <p:sldMasterId id="2147483734" r:id="rId3"/>
  </p:sldMasterIdLst>
  <p:notesMasterIdLst>
    <p:notesMasterId r:id="rId40"/>
  </p:notesMasterIdLst>
  <p:sldIdLst>
    <p:sldId id="333" r:id="rId4"/>
    <p:sldId id="330" r:id="rId5"/>
    <p:sldId id="389" r:id="rId6"/>
    <p:sldId id="391" r:id="rId7"/>
    <p:sldId id="392" r:id="rId8"/>
    <p:sldId id="394" r:id="rId9"/>
    <p:sldId id="363" r:id="rId10"/>
    <p:sldId id="353" r:id="rId11"/>
    <p:sldId id="388" r:id="rId12"/>
    <p:sldId id="367" r:id="rId13"/>
    <p:sldId id="368" r:id="rId14"/>
    <p:sldId id="369" r:id="rId15"/>
    <p:sldId id="381" r:id="rId16"/>
    <p:sldId id="385" r:id="rId17"/>
    <p:sldId id="383" r:id="rId18"/>
    <p:sldId id="384" r:id="rId19"/>
    <p:sldId id="373" r:id="rId20"/>
    <p:sldId id="379" r:id="rId21"/>
    <p:sldId id="380" r:id="rId22"/>
    <p:sldId id="386" r:id="rId23"/>
    <p:sldId id="387" r:id="rId24"/>
    <p:sldId id="393" r:id="rId25"/>
    <p:sldId id="1305" r:id="rId26"/>
    <p:sldId id="1306" r:id="rId27"/>
    <p:sldId id="1307" r:id="rId28"/>
    <p:sldId id="1308" r:id="rId29"/>
    <p:sldId id="1309" r:id="rId30"/>
    <p:sldId id="1322" r:id="rId31"/>
    <p:sldId id="1323" r:id="rId32"/>
    <p:sldId id="1324" r:id="rId33"/>
    <p:sldId id="1325" r:id="rId34"/>
    <p:sldId id="1326" r:id="rId35"/>
    <p:sldId id="1327" r:id="rId36"/>
    <p:sldId id="1359" r:id="rId37"/>
    <p:sldId id="1360" r:id="rId38"/>
    <p:sldId id="1361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99FF"/>
    <a:srgbClr val="336699"/>
    <a:srgbClr val="66CCFF"/>
    <a:srgbClr val="420042"/>
    <a:srgbClr val="540054"/>
    <a:srgbClr val="FFFFB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43" autoAdjust="0"/>
  </p:normalViewPr>
  <p:slideViewPr>
    <p:cSldViewPr>
      <p:cViewPr varScale="1">
        <p:scale>
          <a:sx n="61" d="100"/>
          <a:sy n="61" d="100"/>
        </p:scale>
        <p:origin x="1362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18"/>
    </p:cViewPr>
  </p:sorterViewPr>
  <p:notesViewPr>
    <p:cSldViewPr>
      <p:cViewPr varScale="1">
        <p:scale>
          <a:sx n="43" d="100"/>
          <a:sy n="43" d="100"/>
        </p:scale>
        <p:origin x="-91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ug\Desktop\&#27963;&#38913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ug\Desktop\&#27963;&#38913;&#31807;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ug\Desktop\&#27963;&#38913;&#31807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ug\Desktop\&#27963;&#38913;&#31807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ug\Desktop\&#27963;&#38913;&#31807;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保健競爭!$A$4</c:f>
              <c:strCache>
                <c:ptCount val="1"/>
                <c:pt idx="0">
                  <c:v>桂格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保健競爭!$B$3:$F$3</c:f>
              <c:strCache>
                <c:ptCount val="5"/>
                <c:pt idx="0">
                  <c:v>人蔘</c:v>
                </c:pt>
                <c:pt idx="1">
                  <c:v>雞精</c:v>
                </c:pt>
                <c:pt idx="2">
                  <c:v>靈芝</c:v>
                </c:pt>
                <c:pt idx="3">
                  <c:v>蜆精</c:v>
                </c:pt>
                <c:pt idx="4">
                  <c:v>四物</c:v>
                </c:pt>
              </c:strCache>
            </c:strRef>
          </c:cat>
          <c:val>
            <c:numRef>
              <c:f>保健競爭!$B$4:$F$4</c:f>
              <c:numCache>
                <c:formatCode>General</c:formatCode>
                <c:ptCount val="5"/>
                <c:pt idx="0">
                  <c:v>79</c:v>
                </c:pt>
                <c:pt idx="1">
                  <c:v>37</c:v>
                </c:pt>
                <c:pt idx="2">
                  <c:v>44</c:v>
                </c:pt>
                <c:pt idx="3">
                  <c:v>59</c:v>
                </c:pt>
                <c:pt idx="4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C-43AA-B34C-A294344EC1AA}"/>
            </c:ext>
          </c:extLst>
        </c:ser>
        <c:ser>
          <c:idx val="1"/>
          <c:order val="1"/>
          <c:tx>
            <c:strRef>
              <c:f>保健競爭!$A$5</c:f>
              <c:strCache>
                <c:ptCount val="1"/>
                <c:pt idx="0">
                  <c:v>白蘭氏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保健競爭!$B$3:$F$3</c:f>
              <c:strCache>
                <c:ptCount val="5"/>
                <c:pt idx="0">
                  <c:v>人蔘</c:v>
                </c:pt>
                <c:pt idx="1">
                  <c:v>雞精</c:v>
                </c:pt>
                <c:pt idx="2">
                  <c:v>靈芝</c:v>
                </c:pt>
                <c:pt idx="3">
                  <c:v>蜆精</c:v>
                </c:pt>
                <c:pt idx="4">
                  <c:v>四物</c:v>
                </c:pt>
              </c:strCache>
            </c:strRef>
          </c:cat>
          <c:val>
            <c:numRef>
              <c:f>保健競爭!$B$5:$F$5</c:f>
              <c:numCache>
                <c:formatCode>General</c:formatCode>
                <c:ptCount val="5"/>
                <c:pt idx="0">
                  <c:v>57</c:v>
                </c:pt>
                <c:pt idx="1">
                  <c:v>129</c:v>
                </c:pt>
                <c:pt idx="2">
                  <c:v>34</c:v>
                </c:pt>
                <c:pt idx="3">
                  <c:v>110</c:v>
                </c:pt>
                <c:pt idx="4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1C-43AA-B34C-A294344EC1AA}"/>
            </c:ext>
          </c:extLst>
        </c:ser>
        <c:ser>
          <c:idx val="2"/>
          <c:order val="2"/>
          <c:tx>
            <c:strRef>
              <c:f>保健競爭!$A$6</c:f>
              <c:strCache>
                <c:ptCount val="1"/>
                <c:pt idx="0">
                  <c:v>統一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保健競爭!$B$3:$F$3</c:f>
              <c:strCache>
                <c:ptCount val="5"/>
                <c:pt idx="0">
                  <c:v>人蔘</c:v>
                </c:pt>
                <c:pt idx="1">
                  <c:v>雞精</c:v>
                </c:pt>
                <c:pt idx="2">
                  <c:v>靈芝</c:v>
                </c:pt>
                <c:pt idx="3">
                  <c:v>蜆精</c:v>
                </c:pt>
                <c:pt idx="4">
                  <c:v>四物</c:v>
                </c:pt>
              </c:strCache>
            </c:strRef>
          </c:cat>
          <c:val>
            <c:numRef>
              <c:f>保健競爭!$B$6:$F$6</c:f>
              <c:numCache>
                <c:formatCode>General</c:formatCode>
                <c:ptCount val="5"/>
                <c:pt idx="0">
                  <c:v>0</c:v>
                </c:pt>
                <c:pt idx="1">
                  <c:v>52</c:v>
                </c:pt>
                <c:pt idx="2">
                  <c:v>14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1C-43AA-B34C-A294344EC1AA}"/>
            </c:ext>
          </c:extLst>
        </c:ser>
        <c:ser>
          <c:idx val="3"/>
          <c:order val="3"/>
          <c:tx>
            <c:strRef>
              <c:f>保健競爭!$A$7</c:f>
              <c:strCache>
                <c:ptCount val="1"/>
                <c:pt idx="0">
                  <c:v>李時珍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保健競爭!$B$3:$F$3</c:f>
              <c:strCache>
                <c:ptCount val="5"/>
                <c:pt idx="0">
                  <c:v>人蔘</c:v>
                </c:pt>
                <c:pt idx="1">
                  <c:v>雞精</c:v>
                </c:pt>
                <c:pt idx="2">
                  <c:v>靈芝</c:v>
                </c:pt>
                <c:pt idx="3">
                  <c:v>蜆精</c:v>
                </c:pt>
                <c:pt idx="4">
                  <c:v>四物</c:v>
                </c:pt>
              </c:strCache>
            </c:strRef>
          </c:cat>
          <c:val>
            <c:numRef>
              <c:f>保健競爭!$B$7:$F$7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13</c:v>
                </c:pt>
                <c:pt idx="3">
                  <c:v>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1C-43AA-B34C-A294344EC1AA}"/>
            </c:ext>
          </c:extLst>
        </c:ser>
        <c:ser>
          <c:idx val="4"/>
          <c:order val="4"/>
          <c:tx>
            <c:strRef>
              <c:f>保健競爭!$A$8</c:f>
              <c:strCache>
                <c:ptCount val="1"/>
                <c:pt idx="0">
                  <c:v>台糖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保健競爭!$B$3:$F$3</c:f>
              <c:strCache>
                <c:ptCount val="5"/>
                <c:pt idx="0">
                  <c:v>人蔘</c:v>
                </c:pt>
                <c:pt idx="1">
                  <c:v>雞精</c:v>
                </c:pt>
                <c:pt idx="2">
                  <c:v>靈芝</c:v>
                </c:pt>
                <c:pt idx="3">
                  <c:v>蜆精</c:v>
                </c:pt>
                <c:pt idx="4">
                  <c:v>四物</c:v>
                </c:pt>
              </c:strCache>
            </c:strRef>
          </c:cat>
          <c:val>
            <c:numRef>
              <c:f>保健競爭!$B$8:$F$8</c:f>
              <c:numCache>
                <c:formatCode>General</c:formatCode>
                <c:ptCount val="5"/>
                <c:pt idx="0">
                  <c:v>8</c:v>
                </c:pt>
                <c:pt idx="1">
                  <c:v>21</c:v>
                </c:pt>
                <c:pt idx="2">
                  <c:v>26</c:v>
                </c:pt>
                <c:pt idx="3">
                  <c:v>88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1C-43AA-B34C-A294344EC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5344312"/>
        <c:axId val="305340392"/>
      </c:barChart>
      <c:catAx>
        <c:axId val="30534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305340392"/>
        <c:crosses val="autoZero"/>
        <c:auto val="1"/>
        <c:lblAlgn val="ctr"/>
        <c:lblOffset val="100"/>
        <c:noMultiLvlLbl val="0"/>
      </c:catAx>
      <c:valAx>
        <c:axId val="305340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30534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F1-4352-8ECF-7EA19FFA32A4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F1-4352-8ECF-7EA19FFA32A4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FF1-4352-8ECF-7EA19FFA32A4}"/>
              </c:ext>
            </c:extLst>
          </c:dPt>
          <c:dPt>
            <c:idx val="3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FF1-4352-8ECF-7EA19FFA32A4}"/>
              </c:ext>
            </c:extLst>
          </c:dPt>
          <c:dPt>
            <c:idx val="4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FF1-4352-8ECF-7EA19FFA32A4}"/>
              </c:ext>
            </c:extLst>
          </c:dPt>
          <c:cat>
            <c:strRef>
              <c:f>雞精!$T$4:$T$8</c:f>
              <c:strCache>
                <c:ptCount val="5"/>
                <c:pt idx="0">
                  <c:v>田原香</c:v>
                </c:pt>
                <c:pt idx="1">
                  <c:v>老協珍</c:v>
                </c:pt>
                <c:pt idx="2">
                  <c:v>原淬</c:v>
                </c:pt>
                <c:pt idx="3">
                  <c:v>金牌大師</c:v>
                </c:pt>
                <c:pt idx="4">
                  <c:v>其它</c:v>
                </c:pt>
              </c:strCache>
            </c:strRef>
          </c:cat>
          <c:val>
            <c:numRef>
              <c:f>雞精!$U$4:$U$8</c:f>
              <c:numCache>
                <c:formatCode>0%</c:formatCode>
                <c:ptCount val="5"/>
                <c:pt idx="0">
                  <c:v>0.274494112267063</c:v>
                </c:pt>
                <c:pt idx="1">
                  <c:v>0.15365268091917228</c:v>
                </c:pt>
                <c:pt idx="2">
                  <c:v>6.6308448610952322E-2</c:v>
                </c:pt>
                <c:pt idx="3">
                  <c:v>1.3718989367783241E-2</c:v>
                </c:pt>
                <c:pt idx="4">
                  <c:v>0.49182576883502915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FF1-4352-8ECF-7EA19FFA32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雞精!$U$10</c:f>
              <c:strCache>
                <c:ptCount val="1"/>
                <c:pt idx="0">
                  <c:v>滴雞精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雞精!$T$11:$T$15</c:f>
              <c:strCache>
                <c:ptCount val="5"/>
                <c:pt idx="0">
                  <c:v>營養</c:v>
                </c:pt>
                <c:pt idx="1">
                  <c:v>口味</c:v>
                </c:pt>
                <c:pt idx="2">
                  <c:v>價格</c:v>
                </c:pt>
                <c:pt idx="3">
                  <c:v>方便</c:v>
                </c:pt>
                <c:pt idx="4">
                  <c:v>熱量</c:v>
                </c:pt>
              </c:strCache>
            </c:strRef>
          </c:cat>
          <c:val>
            <c:numRef>
              <c:f>雞精!$U$11:$U$15</c:f>
              <c:numCache>
                <c:formatCode>0%</c:formatCode>
                <c:ptCount val="5"/>
                <c:pt idx="0">
                  <c:v>0.47</c:v>
                </c:pt>
                <c:pt idx="1">
                  <c:v>0.25</c:v>
                </c:pt>
                <c:pt idx="2">
                  <c:v>0.11</c:v>
                </c:pt>
                <c:pt idx="3">
                  <c:v>0.09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30-4CCC-8D2E-773B3EF39C10}"/>
            </c:ext>
          </c:extLst>
        </c:ser>
        <c:ser>
          <c:idx val="1"/>
          <c:order val="1"/>
          <c:tx>
            <c:strRef>
              <c:f>雞精!$U$17</c:f>
              <c:strCache>
                <c:ptCount val="1"/>
                <c:pt idx="0">
                  <c:v>一般雞精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雞精!$U$18:$U$22</c:f>
              <c:numCache>
                <c:formatCode>0%</c:formatCode>
                <c:ptCount val="5"/>
                <c:pt idx="0">
                  <c:v>0.39</c:v>
                </c:pt>
                <c:pt idx="1">
                  <c:v>0.25</c:v>
                </c:pt>
                <c:pt idx="2">
                  <c:v>0.18</c:v>
                </c:pt>
                <c:pt idx="3">
                  <c:v>0.14000000000000001</c:v>
                </c:pt>
                <c:pt idx="4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30-4CCC-8D2E-773B3EF39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6242144"/>
        <c:axId val="326234696"/>
      </c:barChart>
      <c:catAx>
        <c:axId val="32624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326234696"/>
        <c:crosses val="autoZero"/>
        <c:auto val="1"/>
        <c:lblAlgn val="ctr"/>
        <c:lblOffset val="100"/>
        <c:noMultiLvlLbl val="0"/>
      </c:catAx>
      <c:valAx>
        <c:axId val="326234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32624214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1206864903054636"/>
          <c:y val="0.10878624877385974"/>
          <c:w val="0.30763305002194591"/>
          <c:h val="0.2019014289880431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2"/>
          <c:order val="2"/>
          <c:tx>
            <c:v>超商霜淇淋</c:v>
          </c:tx>
          <c:spPr>
            <a:solidFill>
              <a:srgbClr val="FFC000"/>
            </a:solidFill>
            <a:ln>
              <a:noFill/>
            </a:ln>
            <a:effectLst/>
          </c:spPr>
          <c:cat>
            <c:numRef>
              <c:f>流行分析!$J$2:$J$13</c:f>
              <c:numCache>
                <c:formatCode>General</c:formatCode>
                <c:ptCount val="12"/>
                <c:pt idx="0">
                  <c:v>201304</c:v>
                </c:pt>
                <c:pt idx="1">
                  <c:v>201305</c:v>
                </c:pt>
                <c:pt idx="2">
                  <c:v>201306</c:v>
                </c:pt>
                <c:pt idx="3">
                  <c:v>201307</c:v>
                </c:pt>
                <c:pt idx="4">
                  <c:v>201308</c:v>
                </c:pt>
                <c:pt idx="5">
                  <c:v>201309</c:v>
                </c:pt>
                <c:pt idx="6">
                  <c:v>201310</c:v>
                </c:pt>
                <c:pt idx="7">
                  <c:v>201311</c:v>
                </c:pt>
                <c:pt idx="8">
                  <c:v>201312</c:v>
                </c:pt>
                <c:pt idx="9">
                  <c:v>201401</c:v>
                </c:pt>
                <c:pt idx="10">
                  <c:v>201402</c:v>
                </c:pt>
                <c:pt idx="11">
                  <c:v>201403</c:v>
                </c:pt>
              </c:numCache>
            </c:numRef>
          </c:cat>
          <c:val>
            <c:numRef>
              <c:f>流行分析!$K$2:$K$13</c:f>
              <c:numCache>
                <c:formatCode>General</c:formatCode>
                <c:ptCount val="12"/>
                <c:pt idx="0">
                  <c:v>365</c:v>
                </c:pt>
                <c:pt idx="1">
                  <c:v>612</c:v>
                </c:pt>
                <c:pt idx="2">
                  <c:v>1147</c:v>
                </c:pt>
                <c:pt idx="3">
                  <c:v>1122</c:v>
                </c:pt>
                <c:pt idx="4">
                  <c:v>1610</c:v>
                </c:pt>
                <c:pt idx="5">
                  <c:v>802</c:v>
                </c:pt>
                <c:pt idx="6">
                  <c:v>1312</c:v>
                </c:pt>
                <c:pt idx="7">
                  <c:v>1120</c:v>
                </c:pt>
                <c:pt idx="8">
                  <c:v>1017</c:v>
                </c:pt>
                <c:pt idx="9">
                  <c:v>1312</c:v>
                </c:pt>
                <c:pt idx="10">
                  <c:v>2683</c:v>
                </c:pt>
                <c:pt idx="11">
                  <c:v>2932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7E-4505-B7B3-79112387730B}"/>
            </c:ext>
          </c:extLst>
        </c:ser>
        <c:ser>
          <c:idx val="3"/>
          <c:order val="3"/>
          <c:tx>
            <c:strRef>
              <c:f>流行分析!$M$2</c:f>
              <c:strCache>
                <c:ptCount val="1"/>
                <c:pt idx="0">
                  <c:v>小熊餅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cat>
            <c:numRef>
              <c:f>流行分析!$J$2:$J$13</c:f>
              <c:numCache>
                <c:formatCode>General</c:formatCode>
                <c:ptCount val="12"/>
                <c:pt idx="0">
                  <c:v>201304</c:v>
                </c:pt>
                <c:pt idx="1">
                  <c:v>201305</c:v>
                </c:pt>
                <c:pt idx="2">
                  <c:v>201306</c:v>
                </c:pt>
                <c:pt idx="3">
                  <c:v>201307</c:v>
                </c:pt>
                <c:pt idx="4">
                  <c:v>201308</c:v>
                </c:pt>
                <c:pt idx="5">
                  <c:v>201309</c:v>
                </c:pt>
                <c:pt idx="6">
                  <c:v>201310</c:v>
                </c:pt>
                <c:pt idx="7">
                  <c:v>201311</c:v>
                </c:pt>
                <c:pt idx="8">
                  <c:v>201312</c:v>
                </c:pt>
                <c:pt idx="9">
                  <c:v>201401</c:v>
                </c:pt>
                <c:pt idx="10">
                  <c:v>201402</c:v>
                </c:pt>
                <c:pt idx="11">
                  <c:v>201403</c:v>
                </c:pt>
              </c:numCache>
            </c:numRef>
          </c:cat>
          <c:val>
            <c:numRef>
              <c:f>流行分析!$O$2:$O$13</c:f>
              <c:numCache>
                <c:formatCode>General</c:formatCode>
                <c:ptCount val="12"/>
                <c:pt idx="0">
                  <c:v>28</c:v>
                </c:pt>
                <c:pt idx="1">
                  <c:v>601</c:v>
                </c:pt>
                <c:pt idx="2">
                  <c:v>436</c:v>
                </c:pt>
                <c:pt idx="3">
                  <c:v>466</c:v>
                </c:pt>
                <c:pt idx="4">
                  <c:v>90</c:v>
                </c:pt>
                <c:pt idx="5">
                  <c:v>90</c:v>
                </c:pt>
                <c:pt idx="6">
                  <c:v>95</c:v>
                </c:pt>
                <c:pt idx="7">
                  <c:v>71</c:v>
                </c:pt>
                <c:pt idx="8">
                  <c:v>75</c:v>
                </c:pt>
                <c:pt idx="9">
                  <c:v>61</c:v>
                </c:pt>
                <c:pt idx="10">
                  <c:v>57</c:v>
                </c:pt>
                <c:pt idx="11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7E-4505-B7B3-79112387730B}"/>
            </c:ext>
          </c:extLst>
        </c:ser>
        <c:ser>
          <c:idx val="4"/>
          <c:order val="4"/>
          <c:tx>
            <c:strRef>
              <c:f>流行分析!$Q$2</c:f>
              <c:strCache>
                <c:ptCount val="1"/>
                <c:pt idx="0">
                  <c:v>雷神巧克力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numRef>
              <c:f>流行分析!$J$2:$J$13</c:f>
              <c:numCache>
                <c:formatCode>General</c:formatCode>
                <c:ptCount val="12"/>
                <c:pt idx="0">
                  <c:v>201304</c:v>
                </c:pt>
                <c:pt idx="1">
                  <c:v>201305</c:v>
                </c:pt>
                <c:pt idx="2">
                  <c:v>201306</c:v>
                </c:pt>
                <c:pt idx="3">
                  <c:v>201307</c:v>
                </c:pt>
                <c:pt idx="4">
                  <c:v>201308</c:v>
                </c:pt>
                <c:pt idx="5">
                  <c:v>201309</c:v>
                </c:pt>
                <c:pt idx="6">
                  <c:v>201310</c:v>
                </c:pt>
                <c:pt idx="7">
                  <c:v>201311</c:v>
                </c:pt>
                <c:pt idx="8">
                  <c:v>201312</c:v>
                </c:pt>
                <c:pt idx="9">
                  <c:v>201401</c:v>
                </c:pt>
                <c:pt idx="10">
                  <c:v>201402</c:v>
                </c:pt>
                <c:pt idx="11">
                  <c:v>201403</c:v>
                </c:pt>
              </c:numCache>
            </c:numRef>
          </c:cat>
          <c:val>
            <c:numRef>
              <c:f>流行分析!$S$2:$S$13</c:f>
              <c:numCache>
                <c:formatCode>General</c:formatCode>
                <c:ptCount val="12"/>
                <c:pt idx="0">
                  <c:v>10</c:v>
                </c:pt>
                <c:pt idx="1">
                  <c:v>1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90</c:v>
                </c:pt>
                <c:pt idx="6">
                  <c:v>93</c:v>
                </c:pt>
                <c:pt idx="7">
                  <c:v>107</c:v>
                </c:pt>
                <c:pt idx="8">
                  <c:v>103</c:v>
                </c:pt>
                <c:pt idx="9">
                  <c:v>263</c:v>
                </c:pt>
                <c:pt idx="10">
                  <c:v>762</c:v>
                </c:pt>
                <c:pt idx="11">
                  <c:v>4520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7E-4505-B7B3-79112387730B}"/>
            </c:ext>
          </c:extLst>
        </c:ser>
        <c:ser>
          <c:idx val="5"/>
          <c:order val="5"/>
          <c:tx>
            <c:v>屏東蛋糕</c:v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numRef>
              <c:f>流行分析!$J$2:$J$13</c:f>
              <c:numCache>
                <c:formatCode>General</c:formatCode>
                <c:ptCount val="12"/>
                <c:pt idx="0">
                  <c:v>201304</c:v>
                </c:pt>
                <c:pt idx="1">
                  <c:v>201305</c:v>
                </c:pt>
                <c:pt idx="2">
                  <c:v>201306</c:v>
                </c:pt>
                <c:pt idx="3">
                  <c:v>201307</c:v>
                </c:pt>
                <c:pt idx="4">
                  <c:v>201308</c:v>
                </c:pt>
                <c:pt idx="5">
                  <c:v>201309</c:v>
                </c:pt>
                <c:pt idx="6">
                  <c:v>201310</c:v>
                </c:pt>
                <c:pt idx="7">
                  <c:v>201311</c:v>
                </c:pt>
                <c:pt idx="8">
                  <c:v>201312</c:v>
                </c:pt>
                <c:pt idx="9">
                  <c:v>201401</c:v>
                </c:pt>
                <c:pt idx="10">
                  <c:v>201402</c:v>
                </c:pt>
                <c:pt idx="11">
                  <c:v>201403</c:v>
                </c:pt>
              </c:numCache>
            </c:numRef>
          </c:cat>
          <c:val>
            <c:numRef>
              <c:f>流行分析!$W$2:$W$13</c:f>
              <c:numCache>
                <c:formatCode>General</c:formatCode>
                <c:ptCount val="12"/>
                <c:pt idx="0">
                  <c:v>205</c:v>
                </c:pt>
                <c:pt idx="1">
                  <c:v>260</c:v>
                </c:pt>
                <c:pt idx="2">
                  <c:v>223</c:v>
                </c:pt>
                <c:pt idx="3">
                  <c:v>371</c:v>
                </c:pt>
                <c:pt idx="4">
                  <c:v>619</c:v>
                </c:pt>
                <c:pt idx="5">
                  <c:v>504</c:v>
                </c:pt>
                <c:pt idx="6">
                  <c:v>597</c:v>
                </c:pt>
                <c:pt idx="7">
                  <c:v>508</c:v>
                </c:pt>
                <c:pt idx="8">
                  <c:v>960</c:v>
                </c:pt>
                <c:pt idx="9">
                  <c:v>701</c:v>
                </c:pt>
                <c:pt idx="10">
                  <c:v>406</c:v>
                </c:pt>
                <c:pt idx="11">
                  <c:v>5492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7E-4505-B7B3-791123877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986776"/>
        <c:axId val="162055408"/>
        <c:extLst>
          <c:ext xmlns:c15="http://schemas.microsoft.com/office/drawing/2012/chart" uri="{02D57815-91ED-43cb-92C2-25804820EDAC}">
            <c15:filteredArea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流行分析!$A$2</c15:sqref>
                        </c15:formulaRef>
                      </c:ext>
                    </c:extLst>
                    <c:strCache>
                      <c:ptCount val="1"/>
                      <c:pt idx="0">
                        <c:v>馬卡龍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流行分析!$J$2:$J$13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201304</c:v>
                      </c:pt>
                      <c:pt idx="1">
                        <c:v>201305</c:v>
                      </c:pt>
                      <c:pt idx="2">
                        <c:v>201306</c:v>
                      </c:pt>
                      <c:pt idx="3">
                        <c:v>201307</c:v>
                      </c:pt>
                      <c:pt idx="4">
                        <c:v>201308</c:v>
                      </c:pt>
                      <c:pt idx="5">
                        <c:v>201309</c:v>
                      </c:pt>
                      <c:pt idx="6">
                        <c:v>201310</c:v>
                      </c:pt>
                      <c:pt idx="7">
                        <c:v>201311</c:v>
                      </c:pt>
                      <c:pt idx="8">
                        <c:v>201312</c:v>
                      </c:pt>
                      <c:pt idx="9">
                        <c:v>201401</c:v>
                      </c:pt>
                      <c:pt idx="10">
                        <c:v>201402</c:v>
                      </c:pt>
                      <c:pt idx="11">
                        <c:v>201403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流行分析!$C$2:$C$13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1234</c:v>
                      </c:pt>
                      <c:pt idx="1">
                        <c:v>1712</c:v>
                      </c:pt>
                      <c:pt idx="2">
                        <c:v>2005</c:v>
                      </c:pt>
                      <c:pt idx="3">
                        <c:v>2785</c:v>
                      </c:pt>
                      <c:pt idx="4">
                        <c:v>3524</c:v>
                      </c:pt>
                      <c:pt idx="5">
                        <c:v>1928</c:v>
                      </c:pt>
                      <c:pt idx="6">
                        <c:v>1908</c:v>
                      </c:pt>
                      <c:pt idx="7">
                        <c:v>1350</c:v>
                      </c:pt>
                      <c:pt idx="8">
                        <c:v>1973</c:v>
                      </c:pt>
                      <c:pt idx="9">
                        <c:v>1455</c:v>
                      </c:pt>
                      <c:pt idx="10">
                        <c:v>1777</c:v>
                      </c:pt>
                      <c:pt idx="11">
                        <c:v>1383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A67E-4505-B7B3-79112387730B}"/>
                  </c:ext>
                </c:extLst>
              </c15:ser>
            </c15:filteredAreaSeries>
            <c15:filteredArea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流行分析!$E$2</c15:sqref>
                        </c15:formulaRef>
                      </c:ext>
                    </c:extLst>
                    <c:strCache>
                      <c:ptCount val="1"/>
                      <c:pt idx="0">
                        <c:v>甜甜圈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流行分析!$J$2:$J$13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201304</c:v>
                      </c:pt>
                      <c:pt idx="1">
                        <c:v>201305</c:v>
                      </c:pt>
                      <c:pt idx="2">
                        <c:v>201306</c:v>
                      </c:pt>
                      <c:pt idx="3">
                        <c:v>201307</c:v>
                      </c:pt>
                      <c:pt idx="4">
                        <c:v>201308</c:v>
                      </c:pt>
                      <c:pt idx="5">
                        <c:v>201309</c:v>
                      </c:pt>
                      <c:pt idx="6">
                        <c:v>201310</c:v>
                      </c:pt>
                      <c:pt idx="7">
                        <c:v>201311</c:v>
                      </c:pt>
                      <c:pt idx="8">
                        <c:v>201312</c:v>
                      </c:pt>
                      <c:pt idx="9">
                        <c:v>201401</c:v>
                      </c:pt>
                      <c:pt idx="10">
                        <c:v>201402</c:v>
                      </c:pt>
                      <c:pt idx="11">
                        <c:v>201403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流行分析!$G$2:$G$13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661</c:v>
                      </c:pt>
                      <c:pt idx="1">
                        <c:v>640</c:v>
                      </c:pt>
                      <c:pt idx="2">
                        <c:v>804</c:v>
                      </c:pt>
                      <c:pt idx="3">
                        <c:v>1192</c:v>
                      </c:pt>
                      <c:pt idx="4">
                        <c:v>1504</c:v>
                      </c:pt>
                      <c:pt idx="5">
                        <c:v>773</c:v>
                      </c:pt>
                      <c:pt idx="6">
                        <c:v>1000</c:v>
                      </c:pt>
                      <c:pt idx="7">
                        <c:v>885</c:v>
                      </c:pt>
                      <c:pt idx="8">
                        <c:v>1146</c:v>
                      </c:pt>
                      <c:pt idx="9">
                        <c:v>1596</c:v>
                      </c:pt>
                      <c:pt idx="10">
                        <c:v>946</c:v>
                      </c:pt>
                      <c:pt idx="11">
                        <c:v>988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67E-4505-B7B3-79112387730B}"/>
                  </c:ext>
                </c:extLst>
              </c15:ser>
            </c15:filteredAreaSeries>
          </c:ext>
        </c:extLst>
      </c:areaChart>
      <c:catAx>
        <c:axId val="162986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62055408"/>
        <c:crosses val="autoZero"/>
        <c:auto val="1"/>
        <c:lblAlgn val="ctr"/>
        <c:lblOffset val="100"/>
        <c:noMultiLvlLbl val="0"/>
      </c:catAx>
      <c:valAx>
        <c:axId val="16205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62986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792056249422858"/>
          <c:y val="0.26875420485542623"/>
          <c:w val="0.16639441808904321"/>
          <c:h val="0.36116528912146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055556483197615"/>
          <c:y val="0.20188731381393887"/>
          <c:w val="0.56382362926970453"/>
          <c:h val="0.78480826330071063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FD-47B7-9F3C-929B23B8285D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FD-47B7-9F3C-929B23B8285D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FD-47B7-9F3C-929B23B8285D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BFD-47B7-9F3C-929B23B8285D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BFD-47B7-9F3C-929B23B8285D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BFD-47B7-9F3C-929B23B8285D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BFD-47B7-9F3C-929B23B8285D}"/>
              </c:ext>
            </c:extLst>
          </c:dPt>
          <c:dLbls>
            <c:dLbl>
              <c:idx val="0"/>
              <c:layout>
                <c:manualLayout>
                  <c:x val="-0.15862844898402167"/>
                  <c:y val="0.2103706905428560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169518238370615"/>
                      <c:h val="0.2460099643558322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BFD-47B7-9F3C-929B23B8285D}"/>
                </c:ext>
              </c:extLst>
            </c:dLbl>
            <c:dLbl>
              <c:idx val="1"/>
              <c:layout>
                <c:manualLayout>
                  <c:x val="-0.15214705900518907"/>
                  <c:y val="-0.1522231937013622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186237131285471"/>
                      <c:h val="0.259149110897198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BFD-47B7-9F3C-929B23B8285D}"/>
                </c:ext>
              </c:extLst>
            </c:dLbl>
            <c:dLbl>
              <c:idx val="2"/>
              <c:layout>
                <c:manualLayout>
                  <c:x val="9.4281421037445981E-2"/>
                  <c:y val="-2.357287624760221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775546798614472"/>
                      <c:h val="0.2474396692923654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CBFD-47B7-9F3C-929B23B8285D}"/>
                </c:ext>
              </c:extLst>
            </c:dLbl>
            <c:dLbl>
              <c:idx val="3"/>
              <c:layout>
                <c:manualLayout>
                  <c:x val="0.12349703222595847"/>
                  <c:y val="-6.495639750871094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BFD-47B7-9F3C-929B23B8285D}"/>
                </c:ext>
              </c:extLst>
            </c:dLbl>
            <c:dLbl>
              <c:idx val="4"/>
              <c:layout>
                <c:manualLayout>
                  <c:x val="0.12571084077960645"/>
                  <c:y val="0.1231179218786899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BFD-47B7-9F3C-929B23B8285D}"/>
                </c:ext>
              </c:extLst>
            </c:dLbl>
            <c:dLbl>
              <c:idx val="5"/>
              <c:layout>
                <c:manualLayout>
                  <c:x val="3.9453483108790738E-2"/>
                  <c:y val="4.650603553681655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007258186194624"/>
                      <c:h val="0.2091593903358652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CBFD-47B7-9F3C-929B23B8285D}"/>
                </c:ext>
              </c:extLst>
            </c:dLbl>
            <c:dLbl>
              <c:idx val="6"/>
              <c:layout>
                <c:manualLayout>
                  <c:x val="-1.5710849603076213E-2"/>
                  <c:y val="2.349225649597887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BFD-47B7-9F3C-929B23B828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工作表1!$A$2:$A$8</c:f>
              <c:strCache>
                <c:ptCount val="7"/>
                <c:pt idx="0">
                  <c:v>西式</c:v>
                </c:pt>
                <c:pt idx="1">
                  <c:v>日式</c:v>
                </c:pt>
                <c:pt idx="2">
                  <c:v>火鍋類</c:v>
                </c:pt>
                <c:pt idx="3">
                  <c:v>午茶</c:v>
                </c:pt>
                <c:pt idx="4">
                  <c:v>燒烤類</c:v>
                </c:pt>
                <c:pt idx="5">
                  <c:v>中式</c:v>
                </c:pt>
                <c:pt idx="6">
                  <c:v>泰式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12</c:v>
                </c:pt>
                <c:pt idx="1">
                  <c:v>11</c:v>
                </c:pt>
                <c:pt idx="2">
                  <c:v>9</c:v>
                </c:pt>
                <c:pt idx="3">
                  <c:v>7</c:v>
                </c:pt>
                <c:pt idx="4">
                  <c:v>6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BFD-47B7-9F3C-929B23B828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拉麵2!$K$39</c:f>
              <c:strCache>
                <c:ptCount val="1"/>
                <c:pt idx="0">
                  <c:v>一風堂</c:v>
                </c:pt>
              </c:strCache>
            </c:strRef>
          </c:tx>
          <c:spPr>
            <a:solidFill>
              <a:srgbClr val="0077C8"/>
            </a:solidFill>
            <a:ln w="25400">
              <a:noFill/>
            </a:ln>
            <a:effectLst/>
          </c:spPr>
          <c:invertIfNegative val="0"/>
          <c:xVal>
            <c:numRef>
              <c:f>拉麵2!$P$39</c:f>
              <c:numCache>
                <c:formatCode>0.0%</c:formatCode>
                <c:ptCount val="1"/>
                <c:pt idx="0">
                  <c:v>1.2195121951219513E-2</c:v>
                </c:pt>
              </c:numCache>
            </c:numRef>
          </c:xVal>
          <c:yVal>
            <c:numRef>
              <c:f>拉麵2!$Q$39</c:f>
              <c:numCache>
                <c:formatCode>0%</c:formatCode>
                <c:ptCount val="1"/>
                <c:pt idx="0">
                  <c:v>0.09</c:v>
                </c:pt>
              </c:numCache>
            </c:numRef>
          </c:yVal>
          <c:bubbleSize>
            <c:numRef>
              <c:f>拉麵2!$B$39</c:f>
              <c:numCache>
                <c:formatCode>General</c:formatCode>
                <c:ptCount val="1"/>
                <c:pt idx="0">
                  <c:v>1180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B89E-4056-9889-7D3AB27F26DD}"/>
            </c:ext>
          </c:extLst>
        </c:ser>
        <c:ser>
          <c:idx val="1"/>
          <c:order val="1"/>
          <c:tx>
            <c:strRef>
              <c:f>拉麵2!$K$40</c:f>
              <c:strCache>
                <c:ptCount val="1"/>
                <c:pt idx="0">
                  <c:v>花月嵐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  <a:effectLst/>
          </c:spPr>
          <c:invertIfNegative val="0"/>
          <c:xVal>
            <c:numRef>
              <c:f>拉麵2!$P$40</c:f>
              <c:numCache>
                <c:formatCode>0.0%</c:formatCode>
                <c:ptCount val="1"/>
                <c:pt idx="0">
                  <c:v>-3.0303030303030304E-2</c:v>
                </c:pt>
              </c:numCache>
            </c:numRef>
          </c:xVal>
          <c:yVal>
            <c:numRef>
              <c:f>拉麵2!$Q$40</c:f>
              <c:numCache>
                <c:formatCode>0%</c:formatCode>
                <c:ptCount val="1"/>
                <c:pt idx="0">
                  <c:v>9.3023255813953487E-2</c:v>
                </c:pt>
              </c:numCache>
            </c:numRef>
          </c:yVal>
          <c:bubbleSize>
            <c:numRef>
              <c:f>拉麵2!$B$40</c:f>
              <c:numCache>
                <c:formatCode>General</c:formatCode>
                <c:ptCount val="1"/>
                <c:pt idx="0">
                  <c:v>648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B89E-4056-9889-7D3AB27F26DD}"/>
            </c:ext>
          </c:extLst>
        </c:ser>
        <c:ser>
          <c:idx val="2"/>
          <c:order val="2"/>
          <c:tx>
            <c:strRef>
              <c:f>拉麵2!$K$41</c:f>
              <c:strCache>
                <c:ptCount val="1"/>
                <c:pt idx="0">
                  <c:v>麵屋武藏</c:v>
                </c:pt>
              </c:strCache>
            </c:strRef>
          </c:tx>
          <c:spPr>
            <a:solidFill>
              <a:srgbClr val="00B050"/>
            </a:solidFill>
            <a:ln w="25400">
              <a:noFill/>
            </a:ln>
            <a:effectLst/>
          </c:spPr>
          <c:invertIfNegative val="0"/>
          <c:xVal>
            <c:numRef>
              <c:f>拉麵2!$P$41</c:f>
              <c:numCache>
                <c:formatCode>0.0%</c:formatCode>
                <c:ptCount val="1"/>
                <c:pt idx="0">
                  <c:v>2.9126213592233011E-2</c:v>
                </c:pt>
              </c:numCache>
            </c:numRef>
          </c:xVal>
          <c:yVal>
            <c:numRef>
              <c:f>拉麵2!$Q$41</c:f>
              <c:numCache>
                <c:formatCode>0%</c:formatCode>
                <c:ptCount val="1"/>
                <c:pt idx="0">
                  <c:v>3.0612244897959183E-2</c:v>
                </c:pt>
              </c:numCache>
            </c:numRef>
          </c:yVal>
          <c:bubbleSize>
            <c:numRef>
              <c:f>拉麵2!$B$41</c:f>
              <c:numCache>
                <c:formatCode>General</c:formatCode>
                <c:ptCount val="1"/>
                <c:pt idx="0">
                  <c:v>558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B89E-4056-9889-7D3AB27F26DD}"/>
            </c:ext>
          </c:extLst>
        </c:ser>
        <c:ser>
          <c:idx val="3"/>
          <c:order val="3"/>
          <c:tx>
            <c:strRef>
              <c:f>拉麵2!$K$42</c:f>
              <c:strCache>
                <c:ptCount val="1"/>
                <c:pt idx="0">
                  <c:v>山頭火</c:v>
                </c:pt>
              </c:strCache>
            </c:strRef>
          </c:tx>
          <c:spPr>
            <a:solidFill>
              <a:srgbClr val="FF3399"/>
            </a:solidFill>
            <a:ln w="25400">
              <a:noFill/>
            </a:ln>
            <a:effectLst/>
          </c:spPr>
          <c:invertIfNegative val="0"/>
          <c:xVal>
            <c:numRef>
              <c:f>拉麵2!$P$42</c:f>
              <c:numCache>
                <c:formatCode>0.0%</c:formatCode>
                <c:ptCount val="1"/>
                <c:pt idx="0">
                  <c:v>1.7241379310344827E-2</c:v>
                </c:pt>
              </c:numCache>
            </c:numRef>
          </c:xVal>
          <c:yVal>
            <c:numRef>
              <c:f>拉麵2!$Q$42</c:f>
              <c:numCache>
                <c:formatCode>0%</c:formatCode>
                <c:ptCount val="1"/>
                <c:pt idx="0">
                  <c:v>6.8181818181818177E-2</c:v>
                </c:pt>
              </c:numCache>
            </c:numRef>
          </c:yVal>
          <c:bubbleSize>
            <c:numRef>
              <c:f>拉麵2!$B$42</c:f>
              <c:numCache>
                <c:formatCode>General</c:formatCode>
                <c:ptCount val="1"/>
                <c:pt idx="0">
                  <c:v>523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B89E-4056-9889-7D3AB27F26DD}"/>
            </c:ext>
          </c:extLst>
        </c:ser>
        <c:ser>
          <c:idx val="9"/>
          <c:order val="4"/>
          <c:tx>
            <c:strRef>
              <c:f>拉麵2!$K$43</c:f>
              <c:strCache>
                <c:ptCount val="1"/>
                <c:pt idx="0">
                  <c:v>屯京拉麵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拉麵2!$P$43</c:f>
              <c:numCache>
                <c:formatCode>0.0%</c:formatCode>
                <c:ptCount val="1"/>
                <c:pt idx="0">
                  <c:v>0</c:v>
                </c:pt>
              </c:numCache>
            </c:numRef>
          </c:xVal>
          <c:yVal>
            <c:numRef>
              <c:f>拉麵2!$Q$43</c:f>
              <c:numCache>
                <c:formatCode>0%</c:formatCode>
                <c:ptCount val="1"/>
                <c:pt idx="0">
                  <c:v>9.45945945945946E-2</c:v>
                </c:pt>
              </c:numCache>
            </c:numRef>
          </c:yVal>
          <c:bubbleSize>
            <c:numRef>
              <c:f>拉麵2!$B$43</c:f>
              <c:numCache>
                <c:formatCode>General</c:formatCode>
                <c:ptCount val="1"/>
                <c:pt idx="0">
                  <c:v>342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B89E-4056-9889-7D3AB27F26DD}"/>
            </c:ext>
          </c:extLst>
        </c:ser>
        <c:ser>
          <c:idx val="4"/>
          <c:order val="5"/>
          <c:tx>
            <c:strRef>
              <c:f>拉麵2!$K$44</c:f>
              <c:strCache>
                <c:ptCount val="1"/>
                <c:pt idx="0">
                  <c:v>豚王拉麵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拉麵2!$P$44</c:f>
              <c:numCache>
                <c:formatCode>0.0%</c:formatCode>
                <c:ptCount val="1"/>
                <c:pt idx="0">
                  <c:v>-2.0833333333333332E-2</c:v>
                </c:pt>
              </c:numCache>
            </c:numRef>
          </c:xVal>
          <c:yVal>
            <c:numRef>
              <c:f>拉麵2!$Q$44</c:f>
              <c:numCache>
                <c:formatCode>0%</c:formatCode>
                <c:ptCount val="1"/>
                <c:pt idx="0">
                  <c:v>6.6666666666666666E-2</c:v>
                </c:pt>
              </c:numCache>
            </c:numRef>
          </c:yVal>
          <c:bubbleSize>
            <c:numRef>
              <c:f>拉麵2!$B$44</c:f>
              <c:numCache>
                <c:formatCode>General</c:formatCode>
                <c:ptCount val="1"/>
                <c:pt idx="0">
                  <c:v>324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5-B89E-4056-9889-7D3AB27F26DD}"/>
            </c:ext>
          </c:extLst>
        </c:ser>
        <c:ser>
          <c:idx val="5"/>
          <c:order val="6"/>
          <c:tx>
            <c:strRef>
              <c:f>拉麵2!$K$45</c:f>
              <c:strCache>
                <c:ptCount val="1"/>
                <c:pt idx="0">
                  <c:v>樂麵屋</c:v>
                </c:pt>
              </c:strCache>
            </c:strRef>
          </c:tx>
          <c:spPr>
            <a:solidFill>
              <a:srgbClr val="FF0000"/>
            </a:solidFill>
            <a:ln w="25400">
              <a:noFill/>
            </a:ln>
            <a:effectLst/>
          </c:spPr>
          <c:invertIfNegative val="0"/>
          <c:xVal>
            <c:numRef>
              <c:f>拉麵2!$P$45</c:f>
              <c:numCache>
                <c:formatCode>0.0%</c:formatCode>
                <c:ptCount val="1"/>
                <c:pt idx="0">
                  <c:v>-7.0000000000000007E-2</c:v>
                </c:pt>
              </c:numCache>
            </c:numRef>
          </c:xVal>
          <c:yVal>
            <c:numRef>
              <c:f>拉麵2!$Q$45</c:f>
              <c:numCache>
                <c:formatCode>0%</c:formatCode>
                <c:ptCount val="1"/>
                <c:pt idx="0">
                  <c:v>0.125</c:v>
                </c:pt>
              </c:numCache>
            </c:numRef>
          </c:yVal>
          <c:bubbleSize>
            <c:numRef>
              <c:f>拉麵2!$B$45</c:f>
              <c:numCache>
                <c:formatCode>General</c:formatCode>
                <c:ptCount val="1"/>
                <c:pt idx="0">
                  <c:v>257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6-B89E-4056-9889-7D3AB27F26DD}"/>
            </c:ext>
          </c:extLst>
        </c:ser>
        <c:ser>
          <c:idx val="6"/>
          <c:order val="7"/>
          <c:tx>
            <c:strRef>
              <c:f>拉麵2!$K$46</c:f>
              <c:strCache>
                <c:ptCount val="1"/>
                <c:pt idx="0">
                  <c:v>梅光軒</c:v>
                </c:pt>
              </c:strCache>
            </c:strRef>
          </c:tx>
          <c:spPr>
            <a:solidFill>
              <a:srgbClr val="7030A0"/>
            </a:solidFill>
            <a:ln w="25400">
              <a:noFill/>
            </a:ln>
            <a:effectLst/>
          </c:spPr>
          <c:invertIfNegative val="0"/>
          <c:xVal>
            <c:numRef>
              <c:f>拉麵2!$P$46</c:f>
              <c:numCache>
                <c:formatCode>0.0%</c:formatCode>
                <c:ptCount val="1"/>
                <c:pt idx="0">
                  <c:v>7.0000000000000007E-2</c:v>
                </c:pt>
              </c:numCache>
            </c:numRef>
          </c:xVal>
          <c:yVal>
            <c:numRef>
              <c:f>拉麵2!$Q$46</c:f>
              <c:numCache>
                <c:formatCode>0%</c:formatCode>
                <c:ptCount val="1"/>
                <c:pt idx="0">
                  <c:v>4.1666666666666664E-2</c:v>
                </c:pt>
              </c:numCache>
            </c:numRef>
          </c:yVal>
          <c:bubbleSize>
            <c:numRef>
              <c:f>拉麵2!$B$46</c:f>
              <c:numCache>
                <c:formatCode>General</c:formatCode>
                <c:ptCount val="1"/>
                <c:pt idx="0">
                  <c:v>248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7-B89E-4056-9889-7D3AB27F26DD}"/>
            </c:ext>
          </c:extLst>
        </c:ser>
        <c:ser>
          <c:idx val="7"/>
          <c:order val="8"/>
          <c:tx>
            <c:strRef>
              <c:f>拉麵2!$K$47</c:f>
              <c:strCache>
                <c:ptCount val="1"/>
                <c:pt idx="0">
                  <c:v>麵屋輝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拉麵2!$P$47</c:f>
              <c:numCache>
                <c:formatCode>0.0%</c:formatCode>
                <c:ptCount val="1"/>
                <c:pt idx="0">
                  <c:v>5.128205128205128E-2</c:v>
                </c:pt>
              </c:numCache>
            </c:numRef>
          </c:xVal>
          <c:yVal>
            <c:numRef>
              <c:f>拉麵2!$Q$47</c:f>
              <c:numCache>
                <c:formatCode>0%</c:formatCode>
                <c:ptCount val="1"/>
                <c:pt idx="0">
                  <c:v>0.12931034482758622</c:v>
                </c:pt>
              </c:numCache>
            </c:numRef>
          </c:yVal>
          <c:bubbleSize>
            <c:numRef>
              <c:f>拉麵2!$B$47</c:f>
              <c:numCache>
                <c:formatCode>General</c:formatCode>
                <c:ptCount val="1"/>
                <c:pt idx="0">
                  <c:v>224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8-B89E-4056-9889-7D3AB27F26DD}"/>
            </c:ext>
          </c:extLst>
        </c:ser>
        <c:ser>
          <c:idx val="10"/>
          <c:order val="9"/>
          <c:tx>
            <c:strRef>
              <c:f>拉麵2!$K$49</c:f>
              <c:strCache>
                <c:ptCount val="1"/>
                <c:pt idx="0">
                  <c:v>博多拉麵</c:v>
                </c:pt>
              </c:strCache>
            </c:strRef>
          </c:tx>
          <c:spPr>
            <a:solidFill>
              <a:schemeClr val="accent5">
                <a:lumMod val="60000"/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拉麵2!$P$49</c:f>
              <c:numCache>
                <c:formatCode>0.0%</c:formatCode>
                <c:ptCount val="1"/>
                <c:pt idx="0">
                  <c:v>-6.0606060606060608E-2</c:v>
                </c:pt>
              </c:numCache>
            </c:numRef>
          </c:xVal>
          <c:yVal>
            <c:numRef>
              <c:f>拉麵2!$Q$49</c:f>
              <c:numCache>
                <c:formatCode>0%</c:formatCode>
                <c:ptCount val="1"/>
                <c:pt idx="0">
                  <c:v>7.2580645161290328E-2</c:v>
                </c:pt>
              </c:numCache>
            </c:numRef>
          </c:yVal>
          <c:bubbleSize>
            <c:numRef>
              <c:f>拉麵2!$B$49</c:f>
              <c:numCache>
                <c:formatCode>General</c:formatCode>
                <c:ptCount val="1"/>
                <c:pt idx="0">
                  <c:v>185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9-B89E-4056-9889-7D3AB27F2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305332944"/>
        <c:axId val="305335688"/>
      </c:bubbleChart>
      <c:valAx>
        <c:axId val="305332944"/>
        <c:scaling>
          <c:orientation val="minMax"/>
          <c:max val="8.0000000000000016E-2"/>
          <c:min val="-8.0000000000000016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305335688"/>
        <c:crosses val="autoZero"/>
        <c:crossBetween val="midCat"/>
        <c:majorUnit val="4.0000000000000008E-2"/>
      </c:valAx>
      <c:valAx>
        <c:axId val="305335688"/>
        <c:scaling>
          <c:orientation val="minMax"/>
          <c:max val="0.14000000000000001"/>
          <c:min val="1.5000000000000003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305332944"/>
        <c:crosses val="autoZero"/>
        <c:crossBetween val="midCat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471C661-0D4B-47A6-BB30-31F70AC20B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1700" y="741363"/>
            <a:ext cx="4930775" cy="36988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3C23CE-A726-4BBC-AD2E-376D490B74D0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307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3C23CE-A726-4BBC-AD2E-376D490B74D0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86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1700" y="741363"/>
            <a:ext cx="4930775" cy="36988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3C23CE-A726-4BBC-AD2E-376D490B74D0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56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1700" y="741363"/>
            <a:ext cx="4930775" cy="36988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0CAD94-2CEA-4DF1-950C-A70A095FEBD2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17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48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05650" y="0"/>
            <a:ext cx="2038350" cy="6477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962650" cy="6477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933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land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5683" y="3178629"/>
            <a:ext cx="6765473" cy="1449265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 b="1" baseline="0">
                <a:solidFill>
                  <a:srgbClr val="00144F"/>
                </a:solidFill>
              </a:defRPr>
            </a:lvl1pPr>
          </a:lstStyle>
          <a:p>
            <a:r>
              <a:rPr lang="zh-TW" altLang="en-US" dirty="0"/>
              <a:t>簡報標題</a:t>
            </a:r>
            <a:r>
              <a:rPr lang="en-US" altLang="zh-TW" dirty="0"/>
              <a:t>40</a:t>
            </a:r>
            <a:r>
              <a:rPr lang="zh-TW" altLang="en-US" dirty="0"/>
              <a:t>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85683" y="4627895"/>
            <a:ext cx="6765474" cy="1029926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副標</a:t>
            </a:r>
            <a:r>
              <a:rPr lang="en-US" altLang="zh-TW" dirty="0"/>
              <a:t>24</a:t>
            </a:r>
            <a:r>
              <a:rPr lang="zh-TW" altLang="en-US" dirty="0"/>
              <a:t>號，寫明報告期間</a:t>
            </a:r>
            <a:endParaRPr lang="en-US" dirty="0"/>
          </a:p>
        </p:txBody>
      </p:sp>
      <p:sp>
        <p:nvSpPr>
          <p:cNvPr id="32" name="圖片版面配置區 31"/>
          <p:cNvSpPr>
            <a:spLocks noGrp="1"/>
          </p:cNvSpPr>
          <p:nvPr>
            <p:ph type="pic" sz="quarter" idx="10" hasCustomPrompt="1"/>
          </p:nvPr>
        </p:nvSpPr>
        <p:spPr>
          <a:xfrm>
            <a:off x="6279241" y="1033810"/>
            <a:ext cx="2389416" cy="166868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zh-TW" altLang="en-US" dirty="0"/>
              <a:t>報告標的</a:t>
            </a:r>
            <a:r>
              <a:rPr lang="en-US" altLang="zh-TW" dirty="0"/>
              <a:t>logo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1333500" y="3178629"/>
            <a:ext cx="5441" cy="3715656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57" y="5774779"/>
            <a:ext cx="1800000" cy="5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報告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1175" y="1388520"/>
            <a:ext cx="808221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本分析報告由意藍資訊提供，意藍資訊擁有國內最大的雲端網路輿情資料庫，並基於網路口碑研究目的所產出範例報告，其資料均來自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《</a:t>
            </a: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OpView</a:t>
            </a: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社群口碑資料庫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》</a:t>
            </a: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若您對本報告之圖表、內容有興趣，想進一步了解</a:t>
            </a: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OpView</a:t>
            </a: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服務，歡迎與我們聯繫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144F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144F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4600439"/>
            <a:ext cx="4710113" cy="12493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lang="en-US" altLang="zh-TW" sz="2000" b="1" kern="1200" smtClean="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TW" altLang="en-US" sz="2000" b="1" dirty="0">
                <a:solidFill>
                  <a:schemeClr val="tx1"/>
                </a:solidFill>
              </a:rPr>
              <a:t>聯絡人請洽：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02-2755-1533 ext.320  </a:t>
            </a:r>
            <a:r>
              <a:rPr lang="zh-TW" alt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黃先生</a:t>
            </a:r>
            <a:endParaRPr lang="en-US" altLang="zh-TW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E-mail</a:t>
            </a:r>
            <a:r>
              <a:rPr lang="zh-TW" alt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TW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pyhuang@eland.com.tw</a:t>
            </a:r>
          </a:p>
        </p:txBody>
      </p:sp>
      <p:sp>
        <p:nvSpPr>
          <p:cNvPr id="9" name="標題 4"/>
          <p:cNvSpPr txBox="1">
            <a:spLocks/>
          </p:cNvSpPr>
          <p:nvPr/>
        </p:nvSpPr>
        <p:spPr>
          <a:xfrm>
            <a:off x="628650" y="365126"/>
            <a:ext cx="7886700" cy="91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14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報告說明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1422853" y="1163980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875065" y="6423270"/>
            <a:ext cx="5422900" cy="43291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Copyright © 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eLand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 Information Co., Ltd.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微軟正黑體"/>
                <a:cs typeface="Leelawadee" panose="020B0502040204020203" pitchFamily="34" charset="-34"/>
              </a:rPr>
              <a:t>Proprietary and Confidential. </a:t>
            </a:r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Leelawadee" panose="020B0502040204020203" pitchFamily="34" charset="-34"/>
              <a:ea typeface="微軟正黑體"/>
              <a:cs typeface="Leelawadee" panose="020B0502040204020203" pitchFamily="34" charset="-34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52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7071"/>
            <a:ext cx="7886700" cy="85690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144F"/>
                </a:solidFill>
              </a:defRPr>
            </a:lvl1pPr>
          </a:lstStyle>
          <a:p>
            <a:r>
              <a:rPr lang="en-US" altLang="zh-TW" dirty="0"/>
              <a:t>Agenda</a:t>
            </a:r>
            <a:r>
              <a:rPr lang="zh-TW" altLang="en-US" dirty="0"/>
              <a:t>標題</a:t>
            </a:r>
            <a:r>
              <a:rPr lang="en-US" altLang="zh-TW" dirty="0"/>
              <a:t>36</a:t>
            </a:r>
            <a:r>
              <a:rPr lang="zh-TW" altLang="en-US" dirty="0"/>
              <a:t>號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FC35C-B6F6-41E3-B3CF-94A98CFF4D98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46630" y="1492044"/>
            <a:ext cx="7184570" cy="4684919"/>
          </a:xfrm>
        </p:spPr>
        <p:txBody>
          <a:bodyPr/>
          <a:lstStyle>
            <a:lvl1pPr>
              <a:lnSpc>
                <a:spcPct val="150000"/>
              </a:lnSpc>
              <a:defRPr sz="2800" b="1" baseline="0">
                <a:solidFill>
                  <a:srgbClr val="00144F"/>
                </a:solidFill>
              </a:defRPr>
            </a:lvl1pPr>
            <a:lvl2pPr>
              <a:lnSpc>
                <a:spcPct val="150000"/>
              </a:lnSpc>
              <a:defRPr b="1"/>
            </a:lvl2pPr>
            <a:lvl3pPr>
              <a:lnSpc>
                <a:spcPct val="150000"/>
              </a:lnSpc>
              <a:defRPr b="1"/>
            </a:lvl3pPr>
          </a:lstStyle>
          <a:p>
            <a:pPr lvl="0"/>
            <a:r>
              <a:rPr lang="zh-TW" altLang="en-US" dirty="0"/>
              <a:t>第一層</a:t>
            </a:r>
            <a:r>
              <a:rPr lang="en-US" altLang="zh-TW" dirty="0"/>
              <a:t>28</a:t>
            </a:r>
            <a:r>
              <a:rPr lang="zh-TW" altLang="en-US" dirty="0"/>
              <a:t>號</a:t>
            </a:r>
          </a:p>
          <a:p>
            <a:pPr lvl="1"/>
            <a:r>
              <a:rPr lang="zh-TW" altLang="en-US" dirty="0"/>
              <a:t>第二層</a:t>
            </a:r>
            <a:r>
              <a:rPr lang="en-US" altLang="zh-TW" dirty="0"/>
              <a:t>24</a:t>
            </a:r>
            <a:r>
              <a:rPr lang="zh-TW" altLang="en-US" dirty="0"/>
              <a:t>號</a:t>
            </a:r>
            <a:endParaRPr lang="en-US" altLang="zh-TW" dirty="0"/>
          </a:p>
          <a:p>
            <a:pPr lvl="0"/>
            <a:r>
              <a:rPr lang="zh-TW" altLang="en-US" dirty="0"/>
              <a:t> </a:t>
            </a:r>
            <a:endParaRPr lang="en-US" altLang="zh-TW" dirty="0"/>
          </a:p>
          <a:p>
            <a:pPr lvl="0"/>
            <a:r>
              <a:rPr lang="zh-TW" altLang="en-US" dirty="0"/>
              <a:t> </a:t>
            </a:r>
            <a:endParaRPr lang="en-US" altLang="zh-TW" dirty="0"/>
          </a:p>
          <a:p>
            <a:pPr lvl="0"/>
            <a:r>
              <a:rPr lang="zh-TW" altLang="en-US" dirty="0"/>
              <a:t>   </a:t>
            </a:r>
            <a:endParaRPr lang="en-US" altLang="zh-TW" dirty="0"/>
          </a:p>
          <a:p>
            <a:pPr lvl="0"/>
            <a:r>
              <a:rPr lang="zh-TW" altLang="en-US" dirty="0"/>
              <a:t>至多五點</a:t>
            </a:r>
          </a:p>
        </p:txBody>
      </p:sp>
      <p:cxnSp>
        <p:nvCxnSpPr>
          <p:cNvPr id="9" name="直線接點 8"/>
          <p:cNvCxnSpPr/>
          <p:nvPr/>
        </p:nvCxnSpPr>
        <p:spPr>
          <a:xfrm flipH="1">
            <a:off x="1422853" y="1163980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1422853" y="1163980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875065" y="6423270"/>
            <a:ext cx="5422900" cy="43291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Copyright © 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eLand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 Information Co., Ltd.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微軟正黑體"/>
                <a:cs typeface="Leelawadee" panose="020B0502040204020203" pitchFamily="34" charset="-34"/>
              </a:rPr>
              <a:t>Proprietary and Confidential. </a:t>
            </a:r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Leelawadee" panose="020B0502040204020203" pitchFamily="34" charset="-34"/>
              <a:ea typeface="微軟正黑體"/>
              <a:cs typeface="Leelawadee" panose="020B0502040204020203" pitchFamily="34" charset="-34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87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92556"/>
            <a:ext cx="7886700" cy="946603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rgbClr val="00144F"/>
                </a:solidFill>
                <a:effectLst/>
              </a:defRPr>
            </a:lvl1pPr>
          </a:lstStyle>
          <a:p>
            <a:r>
              <a:rPr lang="zh-TW" altLang="en-US" dirty="0"/>
              <a:t>標題</a:t>
            </a:r>
            <a:r>
              <a:rPr lang="en-US" altLang="zh-TW" dirty="0"/>
              <a:t>32</a:t>
            </a:r>
            <a:r>
              <a:rPr lang="zh-TW" altLang="en-US" dirty="0"/>
              <a:t>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429"/>
            <a:ext cx="7886700" cy="4725534"/>
          </a:xfrm>
        </p:spPr>
        <p:txBody>
          <a:bodyPr/>
          <a:lstStyle>
            <a:lvl1pPr>
              <a:lnSpc>
                <a:spcPts val="3500"/>
              </a:lnSpc>
              <a:spcBef>
                <a:spcPts val="0"/>
              </a:spcBef>
              <a:defRPr b="1">
                <a:solidFill>
                  <a:srgbClr val="00144F"/>
                </a:solidFill>
              </a:defRPr>
            </a:lvl1pPr>
            <a:lvl2pPr>
              <a:lnSpc>
                <a:spcPts val="3500"/>
              </a:lnSpc>
              <a:spcBef>
                <a:spcPts val="0"/>
              </a:spcBef>
              <a:defRPr b="1"/>
            </a:lvl2pPr>
            <a:lvl3pPr>
              <a:lnSpc>
                <a:spcPts val="3500"/>
              </a:lnSpc>
              <a:spcBef>
                <a:spcPts val="0"/>
              </a:spcBef>
              <a:defRPr b="1"/>
            </a:lvl3pPr>
            <a:lvl4pPr>
              <a:lnSpc>
                <a:spcPts val="3500"/>
              </a:lnSpc>
              <a:spcBef>
                <a:spcPts val="0"/>
              </a:spcBef>
              <a:defRPr/>
            </a:lvl4pPr>
            <a:lvl5pPr>
              <a:lnSpc>
                <a:spcPts val="35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FC35C-B6F6-41E3-B3CF-94A98CFF4D98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75065" y="6423270"/>
            <a:ext cx="5422900" cy="43291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Copyright © 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eLand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 Information Co., Ltd.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微軟正黑體"/>
                <a:cs typeface="Leelawadee" panose="020B0502040204020203" pitchFamily="34" charset="-34"/>
              </a:rPr>
              <a:t>Proprietary and Confidential. </a:t>
            </a:r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Leelawadee" panose="020B0502040204020203" pitchFamily="34" charset="-34"/>
              <a:ea typeface="微軟正黑體"/>
              <a:cs typeface="Leelawadee" panose="020B0502040204020203" pitchFamily="34" charset="-34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89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446005"/>
            <a:ext cx="7886700" cy="2414795"/>
          </a:xfrm>
        </p:spPr>
        <p:txBody>
          <a:bodyPr/>
          <a:lstStyle/>
          <a:p>
            <a:pPr lvl="0"/>
            <a:r>
              <a:rPr lang="zh-TW" altLang="en-US" dirty="0"/>
              <a:t>放置圖表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3932710"/>
            <a:ext cx="7886700" cy="22442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zh-TW" altLang="en-US" dirty="0"/>
              <a:t>文字說明</a:t>
            </a:r>
            <a:r>
              <a:rPr lang="en-US" altLang="zh-TW" dirty="0"/>
              <a:t>20</a:t>
            </a:r>
            <a:r>
              <a:rPr lang="zh-TW" altLang="en-US" dirty="0"/>
              <a:t>號字</a:t>
            </a:r>
            <a:endParaRPr lang="en-US" altLang="zh-TW" dirty="0"/>
          </a:p>
          <a:p>
            <a:pPr lvl="1"/>
            <a:r>
              <a:rPr lang="zh-TW" altLang="en-US" dirty="0"/>
              <a:t>最小</a:t>
            </a:r>
            <a:r>
              <a:rPr lang="en-US" altLang="zh-TW" dirty="0"/>
              <a:t>16</a:t>
            </a:r>
            <a:r>
              <a:rPr lang="zh-TW" altLang="en-US" dirty="0"/>
              <a:t>號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FC35C-B6F6-41E3-B3CF-94A98CFF4D98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92556"/>
            <a:ext cx="7886700" cy="946603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rgbClr val="00144F"/>
                </a:solidFill>
                <a:effectLst/>
              </a:defRPr>
            </a:lvl1pPr>
          </a:lstStyle>
          <a:p>
            <a:r>
              <a:rPr lang="zh-TW" altLang="en-US" dirty="0"/>
              <a:t>標題</a:t>
            </a:r>
            <a:r>
              <a:rPr lang="en-US" altLang="zh-TW" dirty="0"/>
              <a:t>32</a:t>
            </a:r>
            <a:r>
              <a:rPr lang="zh-TW" altLang="en-US" dirty="0"/>
              <a:t>號</a:t>
            </a:r>
            <a:endParaRPr lang="en-US" dirty="0"/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75065" y="6423270"/>
            <a:ext cx="5422900" cy="43291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Copyright © 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eLand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 Information Co., Ltd.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微軟正黑體"/>
                <a:cs typeface="Leelawadee" panose="020B0502040204020203" pitchFamily="34" charset="-34"/>
              </a:rPr>
              <a:t>Proprietary and Confidential. </a:t>
            </a:r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Leelawadee" panose="020B0502040204020203" pitchFamily="34" charset="-34"/>
              <a:ea typeface="微軟正黑體"/>
              <a:cs typeface="Leelawadee" panose="020B0502040204020203" pitchFamily="34" charset="-34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09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3429" y="3586639"/>
            <a:ext cx="7600496" cy="744536"/>
          </a:xfrm>
        </p:spPr>
        <p:txBody>
          <a:bodyPr anchor="t">
            <a:normAutofit/>
          </a:bodyPr>
          <a:lstStyle>
            <a:lvl1pPr>
              <a:defRPr sz="3600" b="1">
                <a:solidFill>
                  <a:srgbClr val="00144F"/>
                </a:solidFill>
              </a:defRPr>
            </a:lvl1pPr>
          </a:lstStyle>
          <a:p>
            <a:r>
              <a:rPr lang="zh-TW" altLang="en-US" dirty="0"/>
              <a:t>主標請使用</a:t>
            </a:r>
            <a:r>
              <a:rPr lang="en-US" altLang="zh-TW" dirty="0"/>
              <a:t>36</a:t>
            </a:r>
            <a:r>
              <a:rPr lang="zh-TW" altLang="en-US" dirty="0"/>
              <a:t>號字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3428" y="4341493"/>
            <a:ext cx="7567159" cy="487044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副標</a:t>
            </a:r>
            <a:r>
              <a:rPr lang="en-US" altLang="zh-TW" dirty="0"/>
              <a:t>24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802366" y="3576321"/>
            <a:ext cx="0" cy="1500187"/>
          </a:xfrm>
          <a:prstGeom prst="line">
            <a:avLst/>
          </a:prstGeom>
          <a:ln w="762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802366" y="3576321"/>
            <a:ext cx="0" cy="1500187"/>
          </a:xfrm>
          <a:prstGeom prst="line">
            <a:avLst/>
          </a:prstGeom>
          <a:ln w="762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69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104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4955"/>
            <a:ext cx="3868340" cy="40947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104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94955"/>
            <a:ext cx="3887391" cy="40947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FC35C-B6F6-41E3-B3CF-94A98CFF4D98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92556"/>
            <a:ext cx="7886700" cy="946603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rgbClr val="00144F"/>
                </a:solidFill>
                <a:effectLst/>
              </a:defRPr>
            </a:lvl1pPr>
          </a:lstStyle>
          <a:p>
            <a:r>
              <a:rPr lang="zh-TW" altLang="en-US" dirty="0"/>
              <a:t>標題</a:t>
            </a:r>
            <a:r>
              <a:rPr lang="en-US" altLang="zh-TW" dirty="0"/>
              <a:t>32</a:t>
            </a:r>
            <a:r>
              <a:rPr lang="zh-TW" altLang="en-US" dirty="0"/>
              <a:t>號</a:t>
            </a:r>
            <a:endParaRPr lang="en-US" dirty="0"/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875065" y="6423270"/>
            <a:ext cx="5422900" cy="43291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Copyright © 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eLand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 Information Co., Ltd.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微軟正黑體"/>
                <a:cs typeface="Leelawadee" panose="020B0502040204020203" pitchFamily="34" charset="-34"/>
              </a:rPr>
              <a:t>Proprietary and Confidential. </a:t>
            </a:r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Leelawadee" panose="020B0502040204020203" pitchFamily="34" charset="-34"/>
              <a:ea typeface="微軟正黑體"/>
              <a:cs typeface="Leelawadee" panose="020B0502040204020203" pitchFamily="34" charset="-34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02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FC35C-B6F6-41E3-B3CF-94A98CFF4D98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9" y="1239160"/>
            <a:ext cx="8050893" cy="4937804"/>
          </a:xfrm>
        </p:spPr>
        <p:txBody>
          <a:bodyPr/>
          <a:lstStyle>
            <a:lvl1pPr>
              <a:lnSpc>
                <a:spcPct val="100000"/>
              </a:lnSpc>
              <a:defRPr sz="2800" b="1" baseline="0">
                <a:solidFill>
                  <a:srgbClr val="00144F"/>
                </a:solidFill>
              </a:defRPr>
            </a:lvl1pPr>
            <a:lvl2pPr>
              <a:lnSpc>
                <a:spcPct val="100000"/>
              </a:lnSpc>
              <a:defRPr b="1"/>
            </a:lvl2pPr>
            <a:lvl3pPr>
              <a:lnSpc>
                <a:spcPct val="150000"/>
              </a:lnSpc>
              <a:defRPr b="1"/>
            </a:lvl3pPr>
          </a:lstStyle>
          <a:p>
            <a:pPr lvl="0"/>
            <a:r>
              <a:rPr lang="zh-TW" altLang="en-US" dirty="0"/>
              <a:t>第一層</a:t>
            </a:r>
            <a:r>
              <a:rPr lang="en-US" altLang="zh-TW" dirty="0"/>
              <a:t>28</a:t>
            </a:r>
            <a:r>
              <a:rPr lang="zh-TW" altLang="en-US" dirty="0"/>
              <a:t>號</a:t>
            </a:r>
          </a:p>
          <a:p>
            <a:pPr lvl="1"/>
            <a:r>
              <a:rPr lang="zh-TW" altLang="en-US" dirty="0"/>
              <a:t>第二層</a:t>
            </a:r>
            <a:r>
              <a:rPr lang="en-US" altLang="zh-TW" dirty="0"/>
              <a:t>24</a:t>
            </a:r>
            <a:r>
              <a:rPr lang="zh-TW" altLang="en-US" dirty="0"/>
              <a:t>號</a:t>
            </a:r>
            <a:endParaRPr lang="en-US" altLang="zh-TW" dirty="0"/>
          </a:p>
          <a:p>
            <a:pPr lvl="0"/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 </a:t>
            </a:r>
            <a:endParaRPr lang="en-US" altLang="zh-TW" dirty="0"/>
          </a:p>
          <a:p>
            <a:pPr lvl="0"/>
            <a:r>
              <a:rPr lang="zh-TW" altLang="en-US" dirty="0"/>
              <a:t> </a:t>
            </a:r>
            <a:endParaRPr lang="en-US" altLang="zh-TW" dirty="0"/>
          </a:p>
          <a:p>
            <a:pPr lvl="0"/>
            <a:r>
              <a:rPr lang="zh-TW" altLang="en-US" dirty="0"/>
              <a:t>   </a:t>
            </a:r>
            <a:endParaRPr lang="en-US" altLang="zh-TW" dirty="0"/>
          </a:p>
          <a:p>
            <a:pPr lvl="0"/>
            <a:r>
              <a:rPr lang="zh-TW" altLang="en-US" dirty="0"/>
              <a:t>  </a:t>
            </a:r>
            <a:endParaRPr lang="en-US" altLang="zh-TW" dirty="0"/>
          </a:p>
          <a:p>
            <a:pPr lvl="0"/>
            <a:r>
              <a:rPr lang="zh-TW" altLang="en-US" dirty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92556"/>
            <a:ext cx="7886700" cy="946603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rgbClr val="00144F"/>
                </a:solidFill>
                <a:effectLst/>
              </a:defRPr>
            </a:lvl1pPr>
          </a:lstStyle>
          <a:p>
            <a:r>
              <a:rPr lang="zh-TW" altLang="en-US" dirty="0"/>
              <a:t>標題</a:t>
            </a:r>
            <a:r>
              <a:rPr lang="en-US" altLang="zh-TW" dirty="0"/>
              <a:t>32</a:t>
            </a:r>
            <a:r>
              <a:rPr lang="zh-TW" altLang="en-US" dirty="0"/>
              <a:t>號</a:t>
            </a:r>
            <a:endParaRPr lang="en-US" dirty="0"/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75065" y="6423270"/>
            <a:ext cx="5422900" cy="43291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Copyright © </a:t>
            </a:r>
            <a:r>
              <a:rPr kumimoji="1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eLand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 Information Co., Ltd. 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微軟正黑體"/>
                <a:cs typeface="Leelawadee" panose="020B0502040204020203" pitchFamily="34" charset="-34"/>
              </a:rPr>
              <a:t>Proprietary and Confidential. </a:t>
            </a:r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Leelawadee" panose="020B0502040204020203" pitchFamily="34" charset="-34"/>
              <a:ea typeface="微軟正黑體"/>
              <a:cs typeface="Leelawadee" panose="020B0502040204020203" pitchFamily="34" charset="-34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15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view簡報結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 flipH="1">
            <a:off x="1422627" y="3399178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614714" y="2516825"/>
            <a:ext cx="5914572" cy="882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簡報結束   謝謝指教</a:t>
            </a:r>
          </a:p>
        </p:txBody>
      </p:sp>
      <p:sp>
        <p:nvSpPr>
          <p:cNvPr id="15" name="矩形 14"/>
          <p:cNvSpPr/>
          <p:nvPr/>
        </p:nvSpPr>
        <p:spPr>
          <a:xfrm>
            <a:off x="1614714" y="3680698"/>
            <a:ext cx="5914572" cy="882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Leelawadee" panose="020B0502040204020203" pitchFamily="34" charset="-34"/>
              </a:rPr>
              <a:t>更多資訊，請至</a:t>
            </a:r>
            <a:endParaRPr kumimoji="1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144F"/>
              </a:solidFill>
              <a:effectLst/>
              <a:uLnTx/>
              <a:uFillTx/>
              <a:latin typeface="微軟正黑體" panose="020B0604030504040204" pitchFamily="34" charset="-120"/>
              <a:ea typeface="微軟正黑體"/>
              <a:cs typeface="Leelawadee" panose="020B0502040204020203" pitchFamily="34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Leelawadee" panose="020B0502040204020203" pitchFamily="34" charset="-34"/>
              </a:rPr>
              <a:t>http://www.opview.com.tw/</a:t>
            </a:r>
            <a:endParaRPr kumimoji="1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144F"/>
              </a:solidFill>
              <a:effectLst/>
              <a:uLnTx/>
              <a:uFillTx/>
              <a:latin typeface="微軟正黑體" panose="020B0604030504040204" pitchFamily="34" charset="-120"/>
              <a:ea typeface="微軟正黑體"/>
              <a:cs typeface="Leelawadee" panose="020B0502040204020203" pitchFamily="34" charset="-34"/>
            </a:endParaRPr>
          </a:p>
        </p:txBody>
      </p:sp>
      <p:cxnSp>
        <p:nvCxnSpPr>
          <p:cNvPr id="6" name="直線接點 5"/>
          <p:cNvCxnSpPr/>
          <p:nvPr/>
        </p:nvCxnSpPr>
        <p:spPr>
          <a:xfrm flipH="1">
            <a:off x="1422627" y="3399178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14714" y="2516825"/>
            <a:ext cx="5914572" cy="882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簡報結束   謝謝指教</a:t>
            </a:r>
          </a:p>
        </p:txBody>
      </p:sp>
      <p:sp>
        <p:nvSpPr>
          <p:cNvPr id="9" name="矩形 8"/>
          <p:cNvSpPr/>
          <p:nvPr/>
        </p:nvSpPr>
        <p:spPr>
          <a:xfrm>
            <a:off x="1614714" y="3680698"/>
            <a:ext cx="5914572" cy="882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Leelawadee" panose="020B0502040204020203" pitchFamily="34" charset="-34"/>
              </a:rPr>
              <a:t>更多資訊，請至</a:t>
            </a:r>
            <a:endParaRPr kumimoji="1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144F"/>
              </a:solidFill>
              <a:effectLst/>
              <a:uLnTx/>
              <a:uFillTx/>
              <a:latin typeface="微軟正黑體" panose="020B0604030504040204" pitchFamily="34" charset="-120"/>
              <a:ea typeface="微軟正黑體"/>
              <a:cs typeface="Leelawadee" panose="020B0502040204020203" pitchFamily="34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Leelawadee" panose="020B0502040204020203" pitchFamily="34" charset="-34"/>
              </a:rPr>
              <a:t>http://www.opview.com.tw/</a:t>
            </a:r>
            <a:endParaRPr kumimoji="1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144F"/>
              </a:solidFill>
              <a:effectLst/>
              <a:uLnTx/>
              <a:uFillTx/>
              <a:latin typeface="微軟正黑體" panose="020B0604030504040204" pitchFamily="34" charset="-120"/>
              <a:ea typeface="微軟正黑體"/>
              <a:cs typeface="Leelawadee" panose="020B0502040204020203" pitchFamily="34" charset="-34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22" y="5828447"/>
            <a:ext cx="2520000" cy="75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8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599" cy="2352675"/>
          </a:xfrm>
        </p:spPr>
        <p:txBody>
          <a:bodyPr anchor="t"/>
          <a:lstStyle>
            <a:lvl1pPr algn="ctr">
              <a:lnSpc>
                <a:spcPct val="150000"/>
              </a:lnSpc>
              <a:defRPr sz="4400" b="0" cap="all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1" y="4214813"/>
            <a:ext cx="7848599" cy="15001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5010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and簡報結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788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26B532-24D4-4CF6-AB35-77DD8C3F95DF}" type="datetime1">
              <a: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2020/12/17</a:t>
            </a:fld>
            <a:endParaRPr kumimoji="1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CBD9BC-70DB-42DE-832E-4D597576158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521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394" y="6126162"/>
            <a:ext cx="9146394" cy="73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95"/>
            <a:ext cx="8229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D59CC4-9DDB-4D7B-9A90-9DF2DC9978FC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t>Copyright © 2008 Tornado Technologies Co., Ltd.   All Rights Reserved.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0" y="6631468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Copyright © Proprietary and Confidential. All rights reserved.</a:t>
            </a:r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10400" y="649192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27ABE-B749-45DF-BF77-B5F29AF2A37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000" y="107316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37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>
            <a:lvl1pPr>
              <a:buFontTx/>
              <a:buBlip>
                <a:blip r:embed="rId3"/>
              </a:buBlip>
              <a:defRPr b="1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3068960"/>
            <a:ext cx="7272808" cy="122413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C82AD2-299C-445D-8EBB-B608D58E49A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93B60-658E-4753-BFD5-5A00AFBD4D22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0" y="6597352"/>
            <a:ext cx="914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Copyright © </a:t>
            </a:r>
            <a:r>
              <a:rPr kumimoji="1" lang="en-US" altLang="zh-TW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eLand</a:t>
            </a:r>
            <a:r>
              <a:rPr kumimoji="1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Information. Proprietary and Confidential. All rights reserved.</a:t>
            </a:r>
            <a:endParaRPr kumimoji="1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318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394" y="6126162"/>
            <a:ext cx="9146394" cy="73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95"/>
            <a:ext cx="8229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A8870F-DFB7-414E-BC85-9DCDB0E6DB4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0" y="663146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Copyright © </a:t>
            </a: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轉載引用請列 楊立偉，</a:t>
            </a:r>
            <a:r>
              <a:rPr kumimoji="1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〈</a:t>
            </a:r>
            <a:r>
              <a:rPr kumimoji="1" lang="en-US" altLang="zh-TW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OpView</a:t>
            </a:r>
            <a:r>
              <a:rPr kumimoji="1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社群口碑資料庫</a:t>
            </a:r>
            <a:r>
              <a:rPr lang="en-US" altLang="zh-TW" sz="1000" dirty="0">
                <a:latin typeface="+mn-ea"/>
                <a:ea typeface="+mn-ea"/>
              </a:rPr>
              <a:t>〉</a:t>
            </a:r>
            <a:r>
              <a:rPr lang="zh-TW" altLang="en-US" sz="1000" dirty="0">
                <a:latin typeface="+mn-ea"/>
                <a:ea typeface="+mn-ea"/>
              </a:rPr>
              <a:t>，意藍資訊，</a:t>
            </a:r>
            <a:r>
              <a:rPr lang="en-US" altLang="zh-TW" sz="1000" dirty="0">
                <a:latin typeface="+mn-ea"/>
                <a:ea typeface="+mn-ea"/>
              </a:rPr>
              <a:t>2018</a:t>
            </a:r>
            <a:endParaRPr kumimoji="1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10400" y="649192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930D8-2F46-4B41-8C9C-6B469A3AA60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83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673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6323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3898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20480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71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7473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994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3241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_bkgrd_slid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95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557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b="1">
                <a:solidFill>
                  <a:srgbClr val="FAEDDE"/>
                </a:solidFill>
                <a:ea typeface="新細明體" panose="02020500000000000000" pitchFamily="18" charset="-120"/>
              </a:rPr>
              <a:t>1-</a:t>
            </a:r>
            <a:fld id="{2F39AA73-E068-4D01-9555-763D9C8BC4A3}" type="slidenum">
              <a:rPr lang="en-US" altLang="zh-TW" sz="1400" b="1" smtClean="0">
                <a:solidFill>
                  <a:srgbClr val="FAEDDE"/>
                </a:solidFill>
                <a:ea typeface="新細明體" panose="02020500000000000000" pitchFamily="18" charset="-120"/>
              </a:rPr>
              <a:pPr eaLnBrk="1" hangingPunct="1">
                <a:defRPr/>
              </a:pPr>
              <a:t>‹#›</a:t>
            </a:fld>
            <a:endParaRPr lang="en-US" altLang="zh-TW" sz="1400" b="1">
              <a:solidFill>
                <a:srgbClr val="FAEDDE"/>
              </a:solidFill>
              <a:ea typeface="新細明體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51429"/>
            <a:ext cx="7886700" cy="472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11899"/>
            <a:ext cx="2343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Copyright © 2008 Tornado Technologies Co., Ltd.   All Rights Reserved.</a:t>
            </a:r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21600" y="6383809"/>
            <a:ext cx="1212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FC35C-B6F6-41E3-B3CF-94A98CFF4D98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03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144F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n"/>
        <a:defRPr lang="zh-TW" altLang="en-US" sz="2800" b="1" kern="1200" dirty="0" smtClean="0">
          <a:solidFill>
            <a:srgbClr val="00144F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p"/>
        <a:defRPr lang="zh-TW" altLang="en-US" sz="2400" b="1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l"/>
        <a:defRPr lang="zh-TW" altLang="en-US" sz="2000" b="1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72C8ED-1588-431C-A6CB-39B9EBD30020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t>Copyright © 2008 Tornado Technologies Co., Ltd.   All Rights Reserved.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6EE2E9-F08A-4A9A-8FA8-D679147D5357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62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94C8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94C8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94C8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94C8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94C8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94C8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94C8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94C8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94C8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Blip>
          <a:blip r:embed="rId6"/>
        </a:buBlip>
        <a:defRPr sz="2400" b="1" kern="1200">
          <a:solidFill>
            <a:srgbClr val="004692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sz="2000" b="1" kern="1200">
          <a:solidFill>
            <a:srgbClr val="0077C8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微軟正黑體" pitchFamily="34" charset="-120"/>
        <a:buChar char="‐"/>
        <a:defRPr sz="2000" kern="1200">
          <a:solidFill>
            <a:srgbClr val="7F7F7F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微軟正黑體" pitchFamily="34" charset="-120"/>
        <a:buChar char="‐"/>
        <a:defRPr kern="1200">
          <a:solidFill>
            <a:srgbClr val="7F7F7F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微軟正黑體" pitchFamily="34" charset="-120"/>
        <a:buChar char="‐"/>
        <a:defRPr kern="1200">
          <a:solidFill>
            <a:srgbClr val="7F7F7F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hyperlink" Target="https://www.space.ntu.edu.tw/navigate/s/097900EC774846AD843607DE42C2178BQQY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ce.ntu.edu.tw/navigate/s/0235B3C2A63C49978445CCF6C4098DF6QQY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space.ntu.edu.tw/navigate/s/3DA8926AC1E94E128743AC05AF5B539DQQY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600" cy="2352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資料庫管理 </a:t>
            </a:r>
            <a:r>
              <a:rPr lang="en-US" altLang="zh-TW" dirty="0"/>
              <a:t>Homework</a:t>
            </a:r>
            <a:br>
              <a:rPr lang="en-US" altLang="zh-TW" dirty="0"/>
            </a:br>
            <a:r>
              <a:rPr lang="zh-TW" altLang="en-US" dirty="0"/>
              <a:t>期末專題</a:t>
            </a:r>
          </a:p>
        </p:txBody>
      </p:sp>
      <p:sp>
        <p:nvSpPr>
          <p:cNvPr id="3075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4214813"/>
            <a:ext cx="7848600" cy="1500187"/>
          </a:xfrm>
        </p:spPr>
        <p:txBody>
          <a:bodyPr/>
          <a:lstStyle/>
          <a:p>
            <a:r>
              <a:rPr lang="zh-TW" altLang="en-US" dirty="0"/>
              <a:t>楊立偉教授</a:t>
            </a:r>
          </a:p>
          <a:p>
            <a:r>
              <a:rPr lang="zh-TW" altLang="en-US" dirty="0"/>
              <a:t>台灣大學工管系</a:t>
            </a:r>
            <a:endParaRPr lang="en-US" altLang="zh-TW" dirty="0"/>
          </a:p>
          <a:p>
            <a:r>
              <a:rPr lang="en-US" altLang="zh-TW" dirty="0"/>
              <a:t>2020</a:t>
            </a:r>
            <a:endParaRPr lang="zh-TW" altLang="en-US" dirty="0"/>
          </a:p>
        </p:txBody>
      </p:sp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簡易社群資料分析範例</a:t>
            </a:r>
            <a:endParaRPr lang="en-US" altLang="zh-TW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800"/>
              <a:t>結合結構性與非結構性資料</a:t>
            </a:r>
            <a:endParaRPr lang="en-US" altLang="zh-TW" sz="2800"/>
          </a:p>
          <a:p>
            <a:pPr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800"/>
              <a:t>結構性資料</a:t>
            </a:r>
            <a:endParaRPr lang="en-US" altLang="zh-TW" sz="2800"/>
          </a:p>
          <a:p>
            <a:pPr lvl="1"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400"/>
              <a:t>以一或多句</a:t>
            </a:r>
            <a:r>
              <a:rPr lang="en-US" altLang="zh-TW" sz="2400"/>
              <a:t>SQL</a:t>
            </a:r>
            <a:r>
              <a:rPr lang="zh-TW" altLang="en-US" sz="2400"/>
              <a:t>查詢分析</a:t>
            </a:r>
            <a:endParaRPr lang="en-US" altLang="zh-TW" sz="2400"/>
          </a:p>
          <a:p>
            <a:pPr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800"/>
              <a:t>非結構性資料 </a:t>
            </a:r>
            <a:r>
              <a:rPr lang="en-US" altLang="zh-TW" sz="2800"/>
              <a:t>(</a:t>
            </a:r>
            <a:r>
              <a:rPr lang="zh-TW" altLang="en-US" sz="2800"/>
              <a:t>文字</a:t>
            </a:r>
            <a:r>
              <a:rPr lang="en-US" altLang="zh-TW" sz="2800"/>
              <a:t>)</a:t>
            </a:r>
          </a:p>
          <a:p>
            <a:pPr lvl="1"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400"/>
              <a:t>以標記技巧轉為結構化資料</a:t>
            </a:r>
            <a:endParaRPr lang="en-US" altLang="zh-TW" sz="2400"/>
          </a:p>
          <a:p>
            <a:pPr lvl="1"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400"/>
              <a:t>輔以字串處理函數</a:t>
            </a:r>
            <a:endParaRPr lang="en-US" altLang="zh-TW" sz="2400"/>
          </a:p>
          <a:p>
            <a:pPr lvl="1"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400"/>
              <a:t>再以一或多句</a:t>
            </a:r>
            <a:r>
              <a:rPr lang="en-US" altLang="zh-TW" sz="2400"/>
              <a:t>SQL</a:t>
            </a:r>
            <a:r>
              <a:rPr lang="zh-TW" altLang="en-US" sz="2400"/>
              <a:t>查詢分析</a:t>
            </a:r>
            <a:endParaRPr lang="zh-TW" altLang="en-US"/>
          </a:p>
        </p:txBody>
      </p:sp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社群資料分析 </a:t>
            </a:r>
            <a:r>
              <a:rPr lang="en-US" altLang="zh-TW" dirty="0"/>
              <a:t>– </a:t>
            </a:r>
            <a:r>
              <a:rPr lang="zh-TW" altLang="en-US" dirty="0"/>
              <a:t>以</a:t>
            </a:r>
            <a:r>
              <a:rPr lang="en-US" altLang="zh-TW" dirty="0" err="1"/>
              <a:t>ptt</a:t>
            </a:r>
            <a:r>
              <a:rPr lang="en-US" altLang="zh-TW" dirty="0"/>
              <a:t> food</a:t>
            </a:r>
            <a:r>
              <a:rPr lang="zh-TW" altLang="en-US" dirty="0"/>
              <a:t>為例</a:t>
            </a:r>
            <a:endParaRPr lang="en-US" altLang="zh-TW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6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TW" altLang="en-US" sz="2800" dirty="0"/>
              <a:t>列出推噓最熱門的主文</a:t>
            </a:r>
            <a:endParaRPr lang="en-US" altLang="zh-TW" sz="2800" dirty="0"/>
          </a:p>
          <a:p>
            <a:pPr eaLnBrk="1" hangingPunct="1">
              <a:lnSpc>
                <a:spcPct val="160000"/>
              </a:lnSpc>
              <a:spcBef>
                <a:spcPct val="0"/>
              </a:spcBef>
            </a:pPr>
            <a:endParaRPr lang="en-US" altLang="zh-TW" sz="2800" dirty="0"/>
          </a:p>
          <a:p>
            <a:pPr eaLnBrk="1" hangingPunct="1">
              <a:lnSpc>
                <a:spcPct val="160000"/>
              </a:lnSpc>
              <a:spcBef>
                <a:spcPct val="0"/>
              </a:spcBef>
            </a:pPr>
            <a:endParaRPr lang="en-US" altLang="zh-TW" sz="2800" dirty="0"/>
          </a:p>
          <a:p>
            <a:pPr marL="514350" indent="-514350" eaLnBrk="1" hangingPunct="1">
              <a:lnSpc>
                <a:spcPct val="16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zh-TW" altLang="en-US" sz="2800" dirty="0"/>
              <a:t>列出推噓最熱門且為負面的主文</a:t>
            </a:r>
            <a:endParaRPr lang="zh-TW" altLang="en-US" dirty="0"/>
          </a:p>
        </p:txBody>
      </p:sp>
      <p:sp>
        <p:nvSpPr>
          <p:cNvPr id="12292" name="文字方塊 1"/>
          <p:cNvSpPr txBox="1">
            <a:spLocks noChangeArrowheads="1"/>
          </p:cNvSpPr>
          <p:nvPr/>
        </p:nvSpPr>
        <p:spPr bwMode="auto">
          <a:xfrm>
            <a:off x="1371600" y="2133600"/>
            <a:ext cx="51818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SELECT title, </a:t>
            </a:r>
            <a:r>
              <a:rPr lang="en-US" altLang="zh-TW" sz="1800" dirty="0" err="1">
                <a:ea typeface="新細明體" panose="02020500000000000000" pitchFamily="18" charset="-120"/>
              </a:rPr>
              <a:t>comment_count</a:t>
            </a:r>
            <a:r>
              <a:rPr lang="en-US" altLang="zh-TW" sz="1800" dirty="0">
                <a:ea typeface="新細明體" panose="02020500000000000000" pitchFamily="18" charset="-120"/>
              </a:rPr>
              <a:t>, </a:t>
            </a:r>
            <a:r>
              <a:rPr lang="en-US" altLang="zh-TW" sz="1800" dirty="0" err="1">
                <a:ea typeface="新細明體" panose="02020500000000000000" pitchFamily="18" charset="-120"/>
              </a:rPr>
              <a:t>post_time</a:t>
            </a:r>
            <a:r>
              <a:rPr lang="en-US" altLang="zh-TW" sz="1800" dirty="0">
                <a:ea typeface="新細明體" panose="02020500000000000000" pitchFamily="18" charset="-120"/>
              </a:rPr>
              <a:t>, author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FROM </a:t>
            </a:r>
            <a:r>
              <a:rPr lang="en-US" altLang="zh-TW" sz="1800" dirty="0" err="1">
                <a:ea typeface="新細明體" panose="02020500000000000000" pitchFamily="18" charset="-120"/>
              </a:rPr>
              <a:t>ts_page_content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ea typeface="新細明體" panose="02020500000000000000" pitchFamily="18" charset="-120"/>
              </a:rPr>
              <a:t>s_area_id</a:t>
            </a:r>
            <a:r>
              <a:rPr lang="en-US" altLang="zh-TW" sz="1800" dirty="0">
                <a:ea typeface="新細明體" panose="02020500000000000000" pitchFamily="18" charset="-120"/>
              </a:rPr>
              <a:t>='WH_F0001_1545'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ORDER BY </a:t>
            </a:r>
            <a:r>
              <a:rPr lang="en-US" altLang="zh-TW" sz="1800" dirty="0" err="1">
                <a:ea typeface="新細明體" panose="02020500000000000000" pitchFamily="18" charset="-120"/>
              </a:rPr>
              <a:t>comment_count</a:t>
            </a:r>
            <a:r>
              <a:rPr lang="en-US" altLang="zh-TW" sz="1800" dirty="0">
                <a:ea typeface="新細明體" panose="02020500000000000000" pitchFamily="18" charset="-120"/>
              </a:rPr>
              <a:t> DESC;</a:t>
            </a:r>
            <a:endParaRPr lang="zh-TW" altLang="en-US" sz="1800" dirty="0">
              <a:ea typeface="新細明體" panose="02020500000000000000" pitchFamily="18" charset="-120"/>
            </a:endParaRPr>
          </a:p>
        </p:txBody>
      </p:sp>
      <p:sp>
        <p:nvSpPr>
          <p:cNvPr id="12293" name="文字方塊 4"/>
          <p:cNvSpPr txBox="1">
            <a:spLocks noChangeArrowheads="1"/>
          </p:cNvSpPr>
          <p:nvPr/>
        </p:nvSpPr>
        <p:spPr bwMode="auto">
          <a:xfrm>
            <a:off x="1371600" y="4168775"/>
            <a:ext cx="631038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SELECT title, </a:t>
            </a:r>
            <a:r>
              <a:rPr lang="en-US" altLang="zh-TW" sz="1800" dirty="0" err="1">
                <a:ea typeface="新細明體" panose="02020500000000000000" pitchFamily="18" charset="-120"/>
              </a:rPr>
              <a:t>comment_count</a:t>
            </a:r>
            <a:r>
              <a:rPr lang="en-US" altLang="zh-TW" sz="1800" dirty="0">
                <a:ea typeface="新細明體" panose="02020500000000000000" pitchFamily="18" charset="-120"/>
              </a:rPr>
              <a:t>, sentiment, </a:t>
            </a:r>
            <a:r>
              <a:rPr lang="en-US" altLang="zh-TW" sz="1800" dirty="0" err="1">
                <a:ea typeface="新細明體" panose="02020500000000000000" pitchFamily="18" charset="-120"/>
              </a:rPr>
              <a:t>post_time</a:t>
            </a:r>
            <a:r>
              <a:rPr lang="en-US" altLang="zh-TW" sz="1800" dirty="0">
                <a:ea typeface="新細明體" panose="02020500000000000000" pitchFamily="18" charset="-120"/>
              </a:rPr>
              <a:t>, author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FROM </a:t>
            </a:r>
            <a:r>
              <a:rPr lang="en-US" altLang="zh-TW" sz="1800" dirty="0" err="1">
                <a:ea typeface="新細明體" panose="02020500000000000000" pitchFamily="18" charset="-120"/>
              </a:rPr>
              <a:t>ts_page_content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ea typeface="新細明體" panose="02020500000000000000" pitchFamily="18" charset="-120"/>
              </a:rPr>
              <a:t>s_area_id</a:t>
            </a:r>
            <a:r>
              <a:rPr lang="en-US" altLang="zh-TW" sz="1800" dirty="0">
                <a:ea typeface="新細明體" panose="02020500000000000000" pitchFamily="18" charset="-120"/>
              </a:rPr>
              <a:t>='WH_F0001_1545' and sentiment='N'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ORDER BY </a:t>
            </a:r>
            <a:r>
              <a:rPr lang="en-US" altLang="zh-TW" sz="1800" dirty="0" err="1">
                <a:ea typeface="新細明體" panose="02020500000000000000" pitchFamily="18" charset="-120"/>
              </a:rPr>
              <a:t>comment_count</a:t>
            </a:r>
            <a:r>
              <a:rPr lang="en-US" altLang="zh-TW" sz="1800" dirty="0">
                <a:ea typeface="新細明體" panose="02020500000000000000" pitchFamily="18" charset="-120"/>
              </a:rPr>
              <a:t> DESC;</a:t>
            </a:r>
          </a:p>
        </p:txBody>
      </p:sp>
    </p:spTree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社群資料分析 </a:t>
            </a:r>
            <a:r>
              <a:rPr lang="en-US" altLang="zh-TW" dirty="0"/>
              <a:t>– </a:t>
            </a:r>
            <a:r>
              <a:rPr lang="zh-TW" altLang="en-US" dirty="0"/>
              <a:t>以</a:t>
            </a:r>
            <a:r>
              <a:rPr lang="en-US" altLang="zh-TW" dirty="0" err="1"/>
              <a:t>ptt</a:t>
            </a:r>
            <a:r>
              <a:rPr lang="en-US" altLang="zh-TW" dirty="0"/>
              <a:t> food</a:t>
            </a:r>
            <a:r>
              <a:rPr lang="zh-TW" altLang="en-US" dirty="0"/>
              <a:t>為例</a:t>
            </a:r>
            <a:endParaRPr lang="en-US" altLang="zh-TW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 startAt="3"/>
            </a:pPr>
            <a:r>
              <a:rPr lang="zh-TW" altLang="en-US" sz="2800" dirty="0"/>
              <a:t>配合字串處理，統計文章標題類別</a:t>
            </a:r>
            <a:endParaRPr lang="en-US" altLang="zh-TW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dirty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TW" sz="2400" dirty="0"/>
              <a:t>left(string, </a:t>
            </a:r>
            <a:r>
              <a:rPr lang="en-US" altLang="zh-TW" sz="2400" dirty="0" err="1"/>
              <a:t>len</a:t>
            </a:r>
            <a:r>
              <a:rPr lang="en-US" altLang="zh-TW" sz="2400" dirty="0"/>
              <a:t>) </a:t>
            </a:r>
            <a:r>
              <a:rPr lang="zh-TW" altLang="en-US" sz="2400" dirty="0"/>
              <a:t>自左邊取</a:t>
            </a:r>
            <a:r>
              <a:rPr lang="en-US" altLang="zh-TW" sz="2400" dirty="0" err="1"/>
              <a:t>len</a:t>
            </a:r>
            <a:r>
              <a:rPr lang="zh-TW" altLang="en-US" sz="2400" dirty="0"/>
              <a:t>個字</a:t>
            </a:r>
            <a:endParaRPr lang="en-US" altLang="zh-TW" sz="2400" dirty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TW" sz="2400" dirty="0"/>
              <a:t>right(string, </a:t>
            </a:r>
            <a:r>
              <a:rPr lang="en-US" altLang="zh-TW" sz="2400" dirty="0" err="1"/>
              <a:t>len</a:t>
            </a:r>
            <a:r>
              <a:rPr lang="en-US" altLang="zh-TW" sz="2400" dirty="0"/>
              <a:t>) </a:t>
            </a:r>
            <a:r>
              <a:rPr lang="zh-TW" altLang="en-US" sz="2400" dirty="0"/>
              <a:t>自右邊取</a:t>
            </a:r>
            <a:r>
              <a:rPr lang="en-US" altLang="zh-TW" sz="2400" dirty="0" err="1"/>
              <a:t>len</a:t>
            </a:r>
            <a:r>
              <a:rPr lang="zh-TW" altLang="en-US" sz="2400" dirty="0"/>
              <a:t>個字</a:t>
            </a:r>
            <a:endParaRPr lang="en-US" altLang="zh-TW" sz="2400" dirty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TW" sz="2400" dirty="0"/>
              <a:t>mid(string, start, </a:t>
            </a:r>
            <a:r>
              <a:rPr lang="en-US" altLang="zh-TW" sz="2400" dirty="0" err="1"/>
              <a:t>len</a:t>
            </a:r>
            <a:r>
              <a:rPr lang="en-US" altLang="zh-TW" sz="2400" dirty="0"/>
              <a:t>) </a:t>
            </a:r>
            <a:r>
              <a:rPr lang="zh-TW" altLang="en-US" sz="2400" dirty="0"/>
              <a:t>自</a:t>
            </a:r>
            <a:r>
              <a:rPr lang="en-US" altLang="zh-TW" sz="2400" dirty="0"/>
              <a:t>start</a:t>
            </a:r>
            <a:r>
              <a:rPr lang="zh-TW" altLang="en-US" sz="2400" dirty="0"/>
              <a:t>起取</a:t>
            </a:r>
            <a:r>
              <a:rPr lang="en-US" altLang="zh-TW" sz="2400" dirty="0" err="1"/>
              <a:t>len</a:t>
            </a:r>
            <a:r>
              <a:rPr lang="zh-TW" altLang="en-US" sz="2400" dirty="0"/>
              <a:t>個字</a:t>
            </a:r>
            <a:endParaRPr lang="en-US" altLang="zh-TW" sz="2400" dirty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TW" sz="2400" dirty="0" err="1"/>
              <a:t>instr</a:t>
            </a:r>
            <a:r>
              <a:rPr lang="en-US" altLang="zh-TW" sz="2400" dirty="0"/>
              <a:t>(string, substring)</a:t>
            </a:r>
            <a:r>
              <a:rPr lang="zh-TW" altLang="en-US" sz="2400" dirty="0"/>
              <a:t> 取出子字串在字串中的位置</a:t>
            </a:r>
            <a:r>
              <a:rPr lang="en-US" altLang="zh-TW" sz="2400" dirty="0"/>
              <a:t> 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zh-TW" altLang="en-US" sz="2400" dirty="0"/>
              <a:t>可查詢更多字串函數及其使用方法</a:t>
            </a:r>
            <a:endParaRPr lang="en-US" altLang="zh-TW" sz="2400" dirty="0"/>
          </a:p>
        </p:txBody>
      </p:sp>
      <p:sp>
        <p:nvSpPr>
          <p:cNvPr id="13316" name="文字方塊 1"/>
          <p:cNvSpPr txBox="1">
            <a:spLocks noChangeArrowheads="1"/>
          </p:cNvSpPr>
          <p:nvPr/>
        </p:nvSpPr>
        <p:spPr bwMode="auto">
          <a:xfrm>
            <a:off x="1371600" y="2057400"/>
            <a:ext cx="59618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SELECT mid(title,2,2), count(*)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FROM </a:t>
            </a:r>
            <a:r>
              <a:rPr lang="en-US" altLang="zh-TW" sz="1800" dirty="0" err="1">
                <a:ea typeface="新細明體" panose="02020500000000000000" pitchFamily="18" charset="-120"/>
              </a:rPr>
              <a:t>ts_page_content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ea typeface="新細明體" panose="02020500000000000000" pitchFamily="18" charset="-120"/>
              </a:rPr>
              <a:t>s_area_id</a:t>
            </a:r>
            <a:r>
              <a:rPr lang="en-US" altLang="zh-TW" sz="1800" dirty="0">
                <a:ea typeface="新細明體" panose="02020500000000000000" pitchFamily="18" charset="-120"/>
              </a:rPr>
              <a:t>='WH_F0001_1545' and left(title,1)='['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GROUP BY mid(title,2,2)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ORDER BY count(*) DESC;</a:t>
            </a:r>
          </a:p>
        </p:txBody>
      </p:sp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社群資料分析 </a:t>
            </a:r>
            <a:r>
              <a:rPr lang="en-US" altLang="zh-TW" dirty="0"/>
              <a:t>– </a:t>
            </a:r>
            <a:r>
              <a:rPr lang="zh-TW" altLang="en-US" dirty="0"/>
              <a:t>以</a:t>
            </a:r>
            <a:r>
              <a:rPr lang="en-US" altLang="zh-TW" dirty="0" err="1"/>
              <a:t>ptt</a:t>
            </a:r>
            <a:r>
              <a:rPr lang="en-US" altLang="zh-TW" dirty="0"/>
              <a:t> food</a:t>
            </a:r>
            <a:r>
              <a:rPr lang="zh-TW" altLang="en-US" dirty="0"/>
              <a:t>為例</a:t>
            </a:r>
            <a:endParaRPr lang="en-US" altLang="zh-TW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 startAt="4"/>
            </a:pPr>
            <a:r>
              <a:rPr lang="zh-TW" altLang="en-US" sz="2800" dirty="0"/>
              <a:t>依餐廳名稱之討論熱門度進行統計</a:t>
            </a:r>
            <a:endParaRPr lang="en-US" altLang="zh-TW" sz="2800" dirty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TW" sz="2800" dirty="0"/>
              <a:t>Step 1 </a:t>
            </a:r>
            <a:r>
              <a:rPr lang="zh-TW" altLang="en-US" sz="2800" dirty="0"/>
              <a:t>以字串處理找到餐廳名稱的起迄位置</a:t>
            </a:r>
            <a:endParaRPr lang="en-US" altLang="zh-TW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dirty="0"/>
          </a:p>
        </p:txBody>
      </p:sp>
      <p:sp>
        <p:nvSpPr>
          <p:cNvPr id="14340" name="文字方塊 1"/>
          <p:cNvSpPr txBox="1">
            <a:spLocks noChangeArrowheads="1"/>
          </p:cNvSpPr>
          <p:nvPr/>
        </p:nvSpPr>
        <p:spPr bwMode="auto">
          <a:xfrm>
            <a:off x="1371600" y="2743200"/>
            <a:ext cx="757245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ALTER TABLE </a:t>
            </a:r>
            <a:r>
              <a:rPr lang="en-US" altLang="zh-TW" sz="1800" dirty="0" err="1">
                <a:ea typeface="新細明體" panose="02020500000000000000" pitchFamily="18" charset="-120"/>
              </a:rPr>
              <a:t>ts_page_content</a:t>
            </a:r>
            <a:r>
              <a:rPr lang="en-US" altLang="zh-TW" sz="1800" dirty="0">
                <a:ea typeface="新細明體" panose="02020500000000000000" pitchFamily="18" charset="-120"/>
              </a:rPr>
              <a:t> ADD pos1 Integer;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ALTER TABLE </a:t>
            </a:r>
            <a:r>
              <a:rPr lang="en-US" altLang="zh-TW" sz="1800" dirty="0" err="1">
                <a:ea typeface="新細明體" panose="02020500000000000000" pitchFamily="18" charset="-120"/>
              </a:rPr>
              <a:t>ts_page_content</a:t>
            </a:r>
            <a:r>
              <a:rPr lang="en-US" altLang="zh-TW" sz="1800" dirty="0">
                <a:ea typeface="新細明體" panose="02020500000000000000" pitchFamily="18" charset="-120"/>
              </a:rPr>
              <a:t> ADD pos2 Integer;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UPDATE </a:t>
            </a:r>
            <a:r>
              <a:rPr lang="en-US" altLang="zh-TW" sz="1800" dirty="0" err="1">
                <a:ea typeface="新細明體" panose="02020500000000000000" pitchFamily="18" charset="-120"/>
              </a:rPr>
              <a:t>ts_page_content</a:t>
            </a:r>
            <a:r>
              <a:rPr lang="en-US" altLang="zh-TW" sz="1800" dirty="0">
                <a:ea typeface="新細明體" panose="02020500000000000000" pitchFamily="18" charset="-120"/>
              </a:rPr>
              <a:t> SET pos1=</a:t>
            </a:r>
            <a:r>
              <a:rPr lang="en-US" altLang="zh-TW" sz="1800" dirty="0" err="1">
                <a:ea typeface="新細明體" panose="02020500000000000000" pitchFamily="18" charset="-120"/>
              </a:rPr>
              <a:t>instr</a:t>
            </a:r>
            <a:r>
              <a:rPr lang="en-US" altLang="zh-TW" sz="1800" dirty="0">
                <a:ea typeface="新細明體" panose="02020500000000000000" pitchFamily="18" charset="-120"/>
              </a:rPr>
              <a:t>(content,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'</a:t>
            </a:r>
            <a:r>
              <a:rPr lang="zh-TW" altLang="en-US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名稱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'</a:t>
            </a:r>
            <a:r>
              <a:rPr lang="en-US" altLang="zh-TW" sz="1800" dirty="0">
                <a:ea typeface="新細明體" panose="02020500000000000000" pitchFamily="18" charset="-120"/>
              </a:rPr>
              <a:t>) 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WHERE </a:t>
            </a:r>
            <a:r>
              <a:rPr lang="en-US" altLang="zh-TW" sz="1800" dirty="0" err="1">
                <a:ea typeface="新細明體" panose="02020500000000000000" pitchFamily="18" charset="-120"/>
              </a:rPr>
              <a:t>s_area_id</a:t>
            </a:r>
            <a:r>
              <a:rPr lang="en-US" altLang="zh-TW" sz="1800" dirty="0">
                <a:ea typeface="新細明體" panose="02020500000000000000" pitchFamily="18" charset="-120"/>
              </a:rPr>
              <a:t>='WH_F0001_1545';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UPDATE </a:t>
            </a:r>
            <a:r>
              <a:rPr lang="en-US" altLang="zh-TW" sz="1800" dirty="0" err="1">
                <a:ea typeface="新細明體" panose="02020500000000000000" pitchFamily="18" charset="-120"/>
              </a:rPr>
              <a:t>ts_page_content</a:t>
            </a:r>
            <a:r>
              <a:rPr lang="en-US" altLang="zh-TW" sz="1800" dirty="0">
                <a:ea typeface="新細明體" panose="02020500000000000000" pitchFamily="18" charset="-120"/>
              </a:rPr>
              <a:t> SET pos2=</a:t>
            </a:r>
            <a:r>
              <a:rPr lang="en-US" altLang="zh-TW" sz="1800" dirty="0" err="1">
                <a:ea typeface="新細明體" panose="02020500000000000000" pitchFamily="18" charset="-120"/>
              </a:rPr>
              <a:t>instr</a:t>
            </a:r>
            <a:r>
              <a:rPr lang="en-US" altLang="zh-TW" sz="1800" dirty="0">
                <a:ea typeface="新細明體" panose="02020500000000000000" pitchFamily="18" charset="-120"/>
              </a:rPr>
              <a:t>(mid(content, pos1+3, 20), 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' '</a:t>
            </a:r>
            <a:r>
              <a:rPr lang="en-US" altLang="zh-TW" sz="1800" dirty="0">
                <a:ea typeface="新細明體" panose="02020500000000000000" pitchFamily="18" charset="-12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WHERE </a:t>
            </a:r>
            <a:r>
              <a:rPr lang="en-US" altLang="zh-TW" sz="1800" dirty="0" err="1">
                <a:ea typeface="新細明體" panose="02020500000000000000" pitchFamily="18" charset="-120"/>
              </a:rPr>
              <a:t>s_area_id</a:t>
            </a:r>
            <a:r>
              <a:rPr lang="en-US" altLang="zh-TW" sz="1800" dirty="0">
                <a:ea typeface="新細明體" panose="02020500000000000000" pitchFamily="18" charset="-120"/>
              </a:rPr>
              <a:t>='WH_F0001_1545';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en-US" sz="1800" dirty="0">
                <a:ea typeface="新細明體" panose="02020500000000000000" pitchFamily="18" charset="-120"/>
              </a:rPr>
              <a:t>增加</a:t>
            </a:r>
            <a:r>
              <a:rPr lang="en-US" altLang="zh-TW" sz="1800" dirty="0">
                <a:ea typeface="新細明體" panose="02020500000000000000" pitchFamily="18" charset="-120"/>
              </a:rPr>
              <a:t>pos1</a:t>
            </a:r>
            <a:r>
              <a:rPr lang="zh-TW" altLang="en-US" sz="1800" dirty="0">
                <a:ea typeface="新細明體" panose="02020500000000000000" pitchFamily="18" charset="-120"/>
              </a:rPr>
              <a:t>及</a:t>
            </a:r>
            <a:r>
              <a:rPr lang="en-US" altLang="zh-TW" sz="1800" dirty="0">
                <a:ea typeface="新細明體" panose="02020500000000000000" pitchFamily="18" charset="-120"/>
              </a:rPr>
              <a:t>pos2</a:t>
            </a:r>
            <a:r>
              <a:rPr lang="zh-TW" altLang="en-US" sz="1800" dirty="0">
                <a:ea typeface="新細明體" panose="02020500000000000000" pitchFamily="18" charset="-120"/>
              </a:rPr>
              <a:t>欄位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en-US" sz="1800" dirty="0">
                <a:ea typeface="新細明體" panose="02020500000000000000" pitchFamily="18" charset="-120"/>
              </a:rPr>
              <a:t>內文有「</a:t>
            </a:r>
            <a:r>
              <a:rPr lang="zh-TW" altLang="en-US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名稱：</a:t>
            </a:r>
            <a:r>
              <a:rPr lang="zh-TW" altLang="en-US" sz="1800" dirty="0">
                <a:ea typeface="新細明體" panose="02020500000000000000" pitchFamily="18" charset="-120"/>
              </a:rPr>
              <a:t>○ ○ ○ ○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空格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)</a:t>
            </a:r>
            <a:r>
              <a:rPr lang="zh-TW" altLang="en-US" sz="1800" dirty="0">
                <a:ea typeface="新細明體" panose="02020500000000000000" pitchFamily="18" charset="-120"/>
              </a:rPr>
              <a:t>」者，予以計算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en-US" sz="1800" dirty="0">
                <a:ea typeface="新細明體" panose="02020500000000000000" pitchFamily="18" charset="-120"/>
              </a:rPr>
              <a:t>格式不符合或英文餐廳名稱可能取不正確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5068298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社群資料分析 </a:t>
            </a:r>
            <a:r>
              <a:rPr lang="en-US" altLang="zh-TW" dirty="0"/>
              <a:t>– </a:t>
            </a:r>
            <a:r>
              <a:rPr lang="zh-TW" altLang="en-US" dirty="0"/>
              <a:t>以</a:t>
            </a:r>
            <a:r>
              <a:rPr lang="en-US" altLang="zh-TW" dirty="0" err="1"/>
              <a:t>ptt</a:t>
            </a:r>
            <a:r>
              <a:rPr lang="en-US" altLang="zh-TW" dirty="0"/>
              <a:t> food</a:t>
            </a:r>
            <a:r>
              <a:rPr lang="zh-TW" altLang="en-US" dirty="0"/>
              <a:t>為例</a:t>
            </a:r>
            <a:endParaRPr lang="en-US" altLang="zh-TW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TW" sz="2800" dirty="0"/>
              <a:t>Step 2 </a:t>
            </a:r>
            <a:r>
              <a:rPr lang="zh-TW" altLang="en-US" sz="2800" dirty="0"/>
              <a:t>以字串處理取出餐廳名稱，暫存為</a:t>
            </a:r>
            <a:r>
              <a:rPr lang="en-US" altLang="zh-TW" sz="2800" dirty="0" err="1"/>
              <a:t>tmp</a:t>
            </a:r>
            <a:endParaRPr lang="en-US" altLang="zh-TW" sz="2800" dirty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TW" sz="2800" dirty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TW" sz="2800" dirty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TW" sz="2800" dirty="0"/>
              <a:t>Step 3 </a:t>
            </a:r>
            <a:r>
              <a:rPr lang="zh-TW" altLang="en-US" sz="2800" dirty="0"/>
              <a:t>與原表</a:t>
            </a:r>
            <a:r>
              <a:rPr lang="en-US" altLang="zh-TW" sz="2800" dirty="0"/>
              <a:t>JOIN</a:t>
            </a:r>
            <a:r>
              <a:rPr lang="zh-TW" altLang="en-US" sz="2800" dirty="0"/>
              <a:t>統計最熱門的餐廳</a:t>
            </a:r>
            <a:endParaRPr lang="en-US" altLang="zh-TW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dirty="0"/>
          </a:p>
        </p:txBody>
      </p:sp>
      <p:sp>
        <p:nvSpPr>
          <p:cNvPr id="14340" name="文字方塊 1"/>
          <p:cNvSpPr txBox="1">
            <a:spLocks noChangeArrowheads="1"/>
          </p:cNvSpPr>
          <p:nvPr/>
        </p:nvSpPr>
        <p:spPr bwMode="auto">
          <a:xfrm>
            <a:off x="1371600" y="2057400"/>
            <a:ext cx="6881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CREATE TABLE </a:t>
            </a:r>
            <a:r>
              <a:rPr lang="en-US" altLang="zh-TW" sz="1800" dirty="0" err="1">
                <a:ea typeface="新細明體" panose="02020500000000000000" pitchFamily="18" charset="-120"/>
              </a:rPr>
              <a:t>tmp</a:t>
            </a:r>
            <a:r>
              <a:rPr lang="en-US" altLang="zh-TW" sz="1800" dirty="0">
                <a:ea typeface="新細明體" panose="02020500000000000000" pitchFamily="18" charset="-120"/>
              </a:rPr>
              <a:t> 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SELECT id, title, author, mid(content,pos1+3,pos2) AS </a:t>
            </a:r>
            <a:r>
              <a:rPr lang="en-US" altLang="zh-TW" sz="1800" dirty="0" err="1">
                <a:ea typeface="新細明體" panose="02020500000000000000" pitchFamily="18" charset="-120"/>
              </a:rPr>
              <a:t>shopname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FROM </a:t>
            </a:r>
            <a:r>
              <a:rPr lang="en-US" altLang="zh-TW" sz="1800" dirty="0" err="1">
                <a:ea typeface="新細明體" panose="02020500000000000000" pitchFamily="18" charset="-120"/>
              </a:rPr>
              <a:t>ts_page_content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ea typeface="新細明體" panose="02020500000000000000" pitchFamily="18" charset="-120"/>
              </a:rPr>
              <a:t>s_area_id</a:t>
            </a:r>
            <a:r>
              <a:rPr lang="en-US" altLang="zh-TW" sz="1800" dirty="0">
                <a:ea typeface="新細明體" panose="02020500000000000000" pitchFamily="18" charset="-120"/>
              </a:rPr>
              <a:t>='WH_F0001_1545';</a:t>
            </a:r>
          </a:p>
        </p:txBody>
      </p:sp>
      <p:sp>
        <p:nvSpPr>
          <p:cNvPr id="5" name="文字方塊 1"/>
          <p:cNvSpPr txBox="1">
            <a:spLocks noChangeArrowheads="1"/>
          </p:cNvSpPr>
          <p:nvPr/>
        </p:nvSpPr>
        <p:spPr bwMode="auto">
          <a:xfrm>
            <a:off x="1371600" y="3962400"/>
            <a:ext cx="78486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ea typeface="新細明體" panose="02020500000000000000" pitchFamily="18" charset="-120"/>
              </a:rPr>
              <a:t>t.shopname</a:t>
            </a:r>
            <a:r>
              <a:rPr lang="en-US" altLang="zh-TW" sz="1800" dirty="0">
                <a:ea typeface="新細明體" panose="02020500000000000000" pitchFamily="18" charset="-120"/>
              </a:rPr>
              <a:t>, count(*)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FROM </a:t>
            </a:r>
            <a:r>
              <a:rPr lang="en-US" altLang="zh-TW" sz="1800" dirty="0" err="1">
                <a:ea typeface="新細明體" panose="02020500000000000000" pitchFamily="18" charset="-120"/>
              </a:rPr>
              <a:t>ts_page_content</a:t>
            </a:r>
            <a:r>
              <a:rPr lang="en-US" altLang="zh-TW" sz="1800" dirty="0">
                <a:ea typeface="新細明體" panose="02020500000000000000" pitchFamily="18" charset="-120"/>
              </a:rPr>
              <a:t> AS c, </a:t>
            </a:r>
            <a:r>
              <a:rPr lang="en-US" altLang="zh-TW" sz="1800" dirty="0" err="1">
                <a:ea typeface="新細明體" panose="02020500000000000000" pitchFamily="18" charset="-120"/>
              </a:rPr>
              <a:t>tmp</a:t>
            </a:r>
            <a:r>
              <a:rPr lang="en-US" altLang="zh-TW" sz="1800" dirty="0">
                <a:ea typeface="新細明體" panose="02020500000000000000" pitchFamily="18" charset="-120"/>
              </a:rPr>
              <a:t> AS 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ea typeface="新細明體" panose="02020500000000000000" pitchFamily="18" charset="-120"/>
              </a:rPr>
              <a:t>s_area_id</a:t>
            </a:r>
            <a:r>
              <a:rPr lang="en-US" altLang="zh-TW" sz="1800" dirty="0">
                <a:ea typeface="新細明體" panose="02020500000000000000" pitchFamily="18" charset="-120"/>
              </a:rPr>
              <a:t>='WH_F0001_1545'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 and c.id=t.id AND </a:t>
            </a:r>
            <a:r>
              <a:rPr lang="en-US" altLang="zh-TW" sz="1800" dirty="0" err="1">
                <a:ea typeface="新細明體" panose="02020500000000000000" pitchFamily="18" charset="-120"/>
              </a:rPr>
              <a:t>t.shopname</a:t>
            </a:r>
            <a:r>
              <a:rPr lang="en-US" altLang="zh-TW" sz="1800" dirty="0">
                <a:ea typeface="新細明體" panose="02020500000000000000" pitchFamily="18" charset="-120"/>
              </a:rPr>
              <a:t>&lt;&gt;''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GROUP BY </a:t>
            </a:r>
            <a:r>
              <a:rPr lang="en-US" altLang="zh-TW" sz="1800" dirty="0" err="1">
                <a:ea typeface="新細明體" panose="02020500000000000000" pitchFamily="18" charset="-120"/>
              </a:rPr>
              <a:t>t.shopname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ORDER BY count(*) DESC;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en-US" sz="1800" dirty="0">
                <a:ea typeface="新細明體" panose="02020500000000000000" pitchFamily="18" charset="-120"/>
              </a:rPr>
              <a:t>若要加速，可將 </a:t>
            </a:r>
            <a:r>
              <a:rPr lang="en-US" altLang="zh-TW" sz="1800" dirty="0">
                <a:ea typeface="新細明體" panose="02020500000000000000" pitchFamily="18" charset="-120"/>
              </a:rPr>
              <a:t>JOIN </a:t>
            </a:r>
            <a:r>
              <a:rPr lang="zh-TW" altLang="en-US" sz="1800" dirty="0">
                <a:ea typeface="新細明體" panose="02020500000000000000" pitchFamily="18" charset="-120"/>
              </a:rPr>
              <a:t>及</a:t>
            </a:r>
            <a:r>
              <a:rPr lang="en-US" altLang="zh-TW" sz="1800" dirty="0">
                <a:ea typeface="新細明體" panose="02020500000000000000" pitchFamily="18" charset="-120"/>
              </a:rPr>
              <a:t>WHERE</a:t>
            </a:r>
            <a:r>
              <a:rPr lang="zh-TW" altLang="en-US" sz="1800" dirty="0">
                <a:ea typeface="新細明體" panose="02020500000000000000" pitchFamily="18" charset="-120"/>
              </a:rPr>
              <a:t>條件欄位轉為短文字</a:t>
            </a:r>
            <a:r>
              <a:rPr lang="en-US" altLang="zh-TW" sz="1800" dirty="0">
                <a:ea typeface="新細明體" panose="02020500000000000000" pitchFamily="18" charset="-120"/>
              </a:rPr>
              <a:t>varchar</a:t>
            </a:r>
            <a:r>
              <a:rPr lang="zh-TW" altLang="en-US" sz="1800" dirty="0">
                <a:ea typeface="新細明體" panose="02020500000000000000" pitchFamily="18" charset="-120"/>
              </a:rPr>
              <a:t>並建立索引，最後人工過濾雜訊資料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2190946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社群資料分析 </a:t>
            </a:r>
            <a:r>
              <a:rPr lang="en-US" altLang="zh-TW" dirty="0"/>
              <a:t>– </a:t>
            </a:r>
            <a:r>
              <a:rPr lang="zh-TW" altLang="en-US" dirty="0"/>
              <a:t>以</a:t>
            </a:r>
            <a:r>
              <a:rPr lang="en-US" altLang="zh-TW" dirty="0" err="1"/>
              <a:t>ptt</a:t>
            </a:r>
            <a:r>
              <a:rPr lang="en-US" altLang="zh-TW" dirty="0"/>
              <a:t> food</a:t>
            </a:r>
            <a:r>
              <a:rPr lang="zh-TW" altLang="en-US" dirty="0"/>
              <a:t>為例</a:t>
            </a:r>
            <a:endParaRPr lang="en-US" altLang="zh-TW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8001000" cy="5181600"/>
          </a:xfrm>
        </p:spPr>
        <p:txBody>
          <a:bodyPr/>
          <a:lstStyle/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 typeface="+mj-lt"/>
              <a:buAutoNum type="arabicPeriod" startAt="5"/>
            </a:pPr>
            <a:r>
              <a:rPr lang="zh-TW" altLang="en-US" sz="2800" dirty="0"/>
              <a:t>依內容關鍵字詞或特殊人事物做標記</a:t>
            </a:r>
            <a:endParaRPr lang="en-US" altLang="zh-TW" sz="2800" dirty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zh-TW" altLang="en-US" sz="2400" dirty="0"/>
              <a:t>分次逐步進行標記，例如分為「貴」與「便宜」</a:t>
            </a:r>
            <a:endParaRPr lang="en-US" altLang="zh-TW" sz="2400" dirty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endParaRPr lang="en-US" altLang="zh-TW" sz="24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lang="en-US" altLang="zh-TW" sz="28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lang="en-US" altLang="zh-TW" sz="28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lang="en-US" altLang="zh-TW" sz="28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lang="en-US" altLang="zh-TW" sz="28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lang="en-US" altLang="zh-TW" sz="2800" dirty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zh-TW" altLang="en-US" sz="2400" dirty="0"/>
              <a:t>之後可單用該表，或與原表</a:t>
            </a:r>
            <a:r>
              <a:rPr lang="en-US" altLang="zh-TW" sz="2400" dirty="0"/>
              <a:t>JOIN</a:t>
            </a:r>
            <a:r>
              <a:rPr lang="zh-TW" altLang="en-US" sz="2400" dirty="0"/>
              <a:t>做查詢分析</a:t>
            </a:r>
            <a:endParaRPr lang="en-US" altLang="zh-TW" sz="2400" dirty="0"/>
          </a:p>
        </p:txBody>
      </p:sp>
      <p:sp>
        <p:nvSpPr>
          <p:cNvPr id="16388" name="文字方塊 1"/>
          <p:cNvSpPr txBox="1">
            <a:spLocks noChangeArrowheads="1"/>
          </p:cNvSpPr>
          <p:nvPr/>
        </p:nvSpPr>
        <p:spPr bwMode="auto">
          <a:xfrm>
            <a:off x="762000" y="2438400"/>
            <a:ext cx="8419997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1800" dirty="0">
                <a:ea typeface="新細明體" panose="02020500000000000000" pitchFamily="18" charset="-120"/>
              </a:rPr>
              <a:t>  首次</a:t>
            </a:r>
            <a:r>
              <a:rPr lang="en-US" altLang="zh-TW" sz="1800" dirty="0">
                <a:ea typeface="新細明體" panose="02020500000000000000" pitchFamily="18" charset="-120"/>
              </a:rPr>
              <a:t>	CREATE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TABLE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tmp2 AS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SELECT id, title, author, "</a:t>
            </a:r>
            <a:r>
              <a:rPr lang="zh-TW" altLang="en-US" sz="1800" dirty="0">
                <a:ea typeface="新細明體" panose="02020500000000000000" pitchFamily="18" charset="-120"/>
              </a:rPr>
              <a:t>很貴</a:t>
            </a:r>
            <a:r>
              <a:rPr lang="en-US" altLang="zh-TW" sz="1800" dirty="0">
                <a:ea typeface="新細明體" panose="02020500000000000000" pitchFamily="18" charset="-120"/>
              </a:rPr>
              <a:t>" AS tag FROM </a:t>
            </a:r>
            <a:r>
              <a:rPr lang="en-US" altLang="zh-TW" sz="1800" dirty="0" err="1">
                <a:ea typeface="新細明體" panose="02020500000000000000" pitchFamily="18" charset="-120"/>
              </a:rPr>
              <a:t>ts_page_content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WHERE </a:t>
            </a:r>
            <a:r>
              <a:rPr lang="en-US" altLang="zh-TW" sz="1800" dirty="0" err="1">
                <a:ea typeface="新細明體" panose="02020500000000000000" pitchFamily="18" charset="-120"/>
              </a:rPr>
              <a:t>s_area_id</a:t>
            </a:r>
            <a:r>
              <a:rPr lang="en-US" altLang="zh-TW" sz="1800" dirty="0">
                <a:ea typeface="新細明體" panose="02020500000000000000" pitchFamily="18" charset="-120"/>
              </a:rPr>
              <a:t>='WH_F0001_1545'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	AND (content like '%</a:t>
            </a:r>
            <a:r>
              <a:rPr lang="zh-TW" altLang="en-US" sz="1800" dirty="0">
                <a:ea typeface="新細明體" panose="02020500000000000000" pitchFamily="18" charset="-120"/>
              </a:rPr>
              <a:t>好貴</a:t>
            </a:r>
            <a:r>
              <a:rPr lang="en-US" altLang="zh-TW" sz="1800" dirty="0">
                <a:ea typeface="新細明體" panose="02020500000000000000" pitchFamily="18" charset="-120"/>
              </a:rPr>
              <a:t>%' OR content like '%</a:t>
            </a:r>
            <a:r>
              <a:rPr lang="zh-TW" altLang="en-US" sz="1800" dirty="0">
                <a:ea typeface="新細明體" panose="02020500000000000000" pitchFamily="18" charset="-120"/>
              </a:rPr>
              <a:t>有點貴</a:t>
            </a:r>
            <a:r>
              <a:rPr lang="en-US" altLang="zh-TW" sz="1800" dirty="0">
                <a:ea typeface="新細明體" panose="02020500000000000000" pitchFamily="18" charset="-120"/>
              </a:rPr>
              <a:t>%'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	OR content like '%</a:t>
            </a:r>
            <a:r>
              <a:rPr lang="zh-TW" altLang="en-US" sz="1800" dirty="0">
                <a:ea typeface="新細明體" panose="02020500000000000000" pitchFamily="18" charset="-120"/>
              </a:rPr>
              <a:t>不便宜</a:t>
            </a:r>
            <a:r>
              <a:rPr lang="en-US" altLang="zh-TW" sz="1800" dirty="0">
                <a:ea typeface="新細明體" panose="02020500000000000000" pitchFamily="18" charset="-120"/>
              </a:rPr>
              <a:t>%' OR content like '%CP</a:t>
            </a:r>
            <a:r>
              <a:rPr lang="zh-TW" altLang="en-US" sz="1800" dirty="0">
                <a:ea typeface="新細明體" panose="02020500000000000000" pitchFamily="18" charset="-120"/>
              </a:rPr>
              <a:t>值不高</a:t>
            </a:r>
            <a:r>
              <a:rPr lang="en-US" altLang="zh-TW" sz="1800" dirty="0">
                <a:ea typeface="新細明體" panose="02020500000000000000" pitchFamily="18" charset="-120"/>
              </a:rPr>
              <a:t>%')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en-US" sz="1800" dirty="0">
                <a:ea typeface="新細明體" panose="02020500000000000000" pitchFamily="18" charset="-120"/>
              </a:rPr>
              <a:t>  之後</a:t>
            </a:r>
            <a:r>
              <a:rPr lang="en-US" altLang="zh-TW" sz="1800" dirty="0">
                <a:ea typeface="新細明體" panose="02020500000000000000" pitchFamily="18" charset="-120"/>
              </a:rPr>
              <a:t>	INSERT INTO tmp2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SELECT id, title, author, "</a:t>
            </a:r>
            <a:r>
              <a:rPr lang="zh-TW" altLang="en-US" sz="1800" dirty="0">
                <a:ea typeface="新細明體" panose="02020500000000000000" pitchFamily="18" charset="-120"/>
              </a:rPr>
              <a:t>便宜</a:t>
            </a:r>
            <a:r>
              <a:rPr lang="en-US" altLang="zh-TW" sz="1800" dirty="0">
                <a:ea typeface="新細明體" panose="02020500000000000000" pitchFamily="18" charset="-120"/>
              </a:rPr>
              <a:t>" AS tag FROM </a:t>
            </a:r>
            <a:r>
              <a:rPr lang="en-US" altLang="zh-TW" sz="1800" dirty="0" err="1">
                <a:ea typeface="新細明體" panose="02020500000000000000" pitchFamily="18" charset="-120"/>
              </a:rPr>
              <a:t>ts_page_content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WHERE </a:t>
            </a:r>
            <a:r>
              <a:rPr lang="en-US" altLang="zh-TW" sz="1800" dirty="0" err="1">
                <a:ea typeface="新細明體" panose="02020500000000000000" pitchFamily="18" charset="-120"/>
              </a:rPr>
              <a:t>s_area_id</a:t>
            </a:r>
            <a:r>
              <a:rPr lang="en-US" altLang="zh-TW" sz="1800" dirty="0">
                <a:ea typeface="新細明體" panose="02020500000000000000" pitchFamily="18" charset="-120"/>
              </a:rPr>
              <a:t>='WH_F0001_1545'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	AND (content like '%</a:t>
            </a:r>
            <a:r>
              <a:rPr lang="zh-TW" altLang="en-US" sz="1800" dirty="0">
                <a:ea typeface="新細明體" panose="02020500000000000000" pitchFamily="18" charset="-120"/>
              </a:rPr>
              <a:t>便宜</a:t>
            </a:r>
            <a:r>
              <a:rPr lang="en-US" altLang="zh-TW" sz="1800" dirty="0">
                <a:ea typeface="新細明體" panose="02020500000000000000" pitchFamily="18" charset="-120"/>
              </a:rPr>
              <a:t>%' AND NOT content like '%</a:t>
            </a:r>
            <a:r>
              <a:rPr lang="zh-TW" altLang="en-US" sz="1800" dirty="0">
                <a:ea typeface="新細明體" panose="02020500000000000000" pitchFamily="18" charset="-120"/>
              </a:rPr>
              <a:t>不便宜</a:t>
            </a:r>
            <a:r>
              <a:rPr lang="en-US" altLang="zh-TW" sz="1800" dirty="0">
                <a:ea typeface="新細明體" panose="02020500000000000000" pitchFamily="18" charset="-120"/>
              </a:rPr>
              <a:t>%'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	OR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content like '%CP</a:t>
            </a:r>
            <a:r>
              <a:rPr lang="zh-TW" altLang="en-US" sz="1800" dirty="0">
                <a:ea typeface="新細明體" panose="02020500000000000000" pitchFamily="18" charset="-120"/>
              </a:rPr>
              <a:t>值高</a:t>
            </a:r>
            <a:r>
              <a:rPr lang="en-US" altLang="zh-TW" sz="1800" dirty="0">
                <a:ea typeface="新細明體" panose="02020500000000000000" pitchFamily="18" charset="-120"/>
              </a:rPr>
              <a:t>%'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OR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content like '%</a:t>
            </a:r>
            <a:r>
              <a:rPr lang="zh-TW" altLang="en-US" sz="1800" dirty="0">
                <a:ea typeface="新細明體" panose="02020500000000000000" pitchFamily="18" charset="-120"/>
              </a:rPr>
              <a:t>高</a:t>
            </a:r>
            <a:r>
              <a:rPr lang="en-US" altLang="zh-TW" sz="1800" dirty="0">
                <a:ea typeface="新細明體" panose="02020500000000000000" pitchFamily="18" charset="-120"/>
              </a:rPr>
              <a:t>CP%')</a:t>
            </a:r>
          </a:p>
        </p:txBody>
      </p:sp>
    </p:spTree>
    <p:extLst>
      <p:ext uri="{BB962C8B-B14F-4D97-AF65-F5344CB8AC3E}">
        <p14:creationId xmlns:p14="http://schemas.microsoft.com/office/powerpoint/2010/main" val="210490333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社群資料分析 </a:t>
            </a:r>
            <a:r>
              <a:rPr lang="en-US" altLang="zh-TW" dirty="0"/>
              <a:t>– </a:t>
            </a:r>
            <a:r>
              <a:rPr lang="zh-TW" altLang="en-US" dirty="0"/>
              <a:t>以</a:t>
            </a:r>
            <a:r>
              <a:rPr lang="en-US" altLang="zh-TW" dirty="0" err="1"/>
              <a:t>ptt</a:t>
            </a:r>
            <a:r>
              <a:rPr lang="en-US" altLang="zh-TW" dirty="0"/>
              <a:t> food</a:t>
            </a:r>
            <a:r>
              <a:rPr lang="zh-TW" altLang="en-US" dirty="0"/>
              <a:t>為例</a:t>
            </a:r>
            <a:endParaRPr lang="en-US" altLang="zh-TW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dirty="0"/>
              <a:t>列出貴的餐聽</a:t>
            </a:r>
            <a:endParaRPr lang="en-US" altLang="zh-TW" sz="24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dirty="0"/>
              <a:t>列出便宜的餐廳</a:t>
            </a:r>
            <a:endParaRPr lang="en-US" altLang="zh-TW" sz="24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dirty="0"/>
          </a:p>
        </p:txBody>
      </p:sp>
      <p:sp>
        <p:nvSpPr>
          <p:cNvPr id="17412" name="文字方塊 1"/>
          <p:cNvSpPr txBox="1">
            <a:spLocks noChangeArrowheads="1"/>
          </p:cNvSpPr>
          <p:nvPr/>
        </p:nvSpPr>
        <p:spPr bwMode="auto">
          <a:xfrm>
            <a:off x="1752600" y="1981200"/>
            <a:ext cx="560288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ea typeface="新細明體" panose="02020500000000000000" pitchFamily="18" charset="-120"/>
              </a:rPr>
              <a:t>t.shopname</a:t>
            </a:r>
            <a:r>
              <a:rPr lang="en-US" altLang="zh-TW" sz="1800" dirty="0">
                <a:ea typeface="新細明體" panose="02020500000000000000" pitchFamily="18" charset="-120"/>
              </a:rPr>
              <a:t>, count(*)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FROM </a:t>
            </a:r>
            <a:r>
              <a:rPr lang="en-US" altLang="zh-TW" sz="1800" dirty="0" err="1">
                <a:ea typeface="新細明體" panose="02020500000000000000" pitchFamily="18" charset="-120"/>
              </a:rPr>
              <a:t>tmp</a:t>
            </a:r>
            <a:r>
              <a:rPr lang="en-US" altLang="zh-TW" sz="1800" dirty="0">
                <a:ea typeface="新細明體" panose="02020500000000000000" pitchFamily="18" charset="-120"/>
              </a:rPr>
              <a:t> AS t, tmp2 as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WHERE t.id=g.id AND tag='</a:t>
            </a:r>
            <a:r>
              <a:rPr lang="zh-TW" altLang="en-US" sz="1800" dirty="0">
                <a:ea typeface="新細明體" panose="02020500000000000000" pitchFamily="18" charset="-120"/>
              </a:rPr>
              <a:t>很貴</a:t>
            </a:r>
            <a:r>
              <a:rPr lang="en-US" altLang="zh-TW" sz="1800" dirty="0">
                <a:ea typeface="新細明體" panose="02020500000000000000" pitchFamily="18" charset="-120"/>
              </a:rPr>
              <a:t>' and </a:t>
            </a:r>
            <a:r>
              <a:rPr lang="en-US" altLang="zh-TW" sz="1800" dirty="0" err="1">
                <a:ea typeface="新細明體" panose="02020500000000000000" pitchFamily="18" charset="-120"/>
              </a:rPr>
              <a:t>t.shopname</a:t>
            </a:r>
            <a:r>
              <a:rPr lang="en-US" altLang="zh-TW" sz="1800" dirty="0">
                <a:ea typeface="新細明體" panose="02020500000000000000" pitchFamily="18" charset="-120"/>
              </a:rPr>
              <a:t>&lt;&gt;''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GROUP BY </a:t>
            </a:r>
            <a:r>
              <a:rPr lang="en-US" altLang="zh-TW" sz="1800" dirty="0" err="1">
                <a:ea typeface="新細明體" panose="02020500000000000000" pitchFamily="18" charset="-120"/>
              </a:rPr>
              <a:t>t.shopname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ORDER BY count(*) DESC;</a:t>
            </a:r>
          </a:p>
        </p:txBody>
      </p:sp>
      <p:sp>
        <p:nvSpPr>
          <p:cNvPr id="17413" name="文字方塊 1"/>
          <p:cNvSpPr txBox="1">
            <a:spLocks noChangeArrowheads="1"/>
          </p:cNvSpPr>
          <p:nvPr/>
        </p:nvSpPr>
        <p:spPr bwMode="auto">
          <a:xfrm>
            <a:off x="1752600" y="4160838"/>
            <a:ext cx="56022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ea typeface="新細明體" panose="02020500000000000000" pitchFamily="18" charset="-120"/>
              </a:rPr>
              <a:t>t.shopname</a:t>
            </a:r>
            <a:r>
              <a:rPr lang="en-US" altLang="zh-TW" sz="1800" dirty="0">
                <a:ea typeface="新細明體" panose="02020500000000000000" pitchFamily="18" charset="-120"/>
              </a:rPr>
              <a:t>, count(*)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FROM </a:t>
            </a:r>
            <a:r>
              <a:rPr lang="en-US" altLang="zh-TW" sz="1800" dirty="0" err="1">
                <a:ea typeface="新細明體" panose="02020500000000000000" pitchFamily="18" charset="-120"/>
              </a:rPr>
              <a:t>tmp</a:t>
            </a:r>
            <a:r>
              <a:rPr lang="en-US" altLang="zh-TW" sz="1800" dirty="0">
                <a:ea typeface="新細明體" panose="02020500000000000000" pitchFamily="18" charset="-120"/>
              </a:rPr>
              <a:t> AS t, tmp2 as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WHERE t.id=g.id AND tag='</a:t>
            </a:r>
            <a:r>
              <a:rPr lang="zh-TW" altLang="en-US" sz="1800" dirty="0">
                <a:ea typeface="新細明體" panose="02020500000000000000" pitchFamily="18" charset="-120"/>
              </a:rPr>
              <a:t>便宜</a:t>
            </a:r>
            <a:r>
              <a:rPr lang="en-US" altLang="zh-TW" sz="1800" dirty="0">
                <a:ea typeface="新細明體" panose="02020500000000000000" pitchFamily="18" charset="-120"/>
              </a:rPr>
              <a:t>' and </a:t>
            </a:r>
            <a:r>
              <a:rPr lang="en-US" altLang="zh-TW" sz="1800" dirty="0" err="1">
                <a:ea typeface="新細明體" panose="02020500000000000000" pitchFamily="18" charset="-120"/>
              </a:rPr>
              <a:t>t.shopname</a:t>
            </a:r>
            <a:r>
              <a:rPr lang="en-US" altLang="zh-TW" sz="1800" dirty="0">
                <a:ea typeface="新細明體" panose="02020500000000000000" pitchFamily="18" charset="-120"/>
              </a:rPr>
              <a:t>&lt;&gt;''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GROUP BY </a:t>
            </a:r>
            <a:r>
              <a:rPr lang="en-US" altLang="zh-TW" sz="1800" dirty="0" err="1">
                <a:ea typeface="新細明體" panose="02020500000000000000" pitchFamily="18" charset="-120"/>
              </a:rPr>
              <a:t>t.shopname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ORDER BY count(*) DESC;</a:t>
            </a:r>
          </a:p>
        </p:txBody>
      </p:sp>
    </p:spTree>
    <p:extLst>
      <p:ext uri="{BB962C8B-B14F-4D97-AF65-F5344CB8AC3E}">
        <p14:creationId xmlns:p14="http://schemas.microsoft.com/office/powerpoint/2010/main" val="2841939515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600" cy="2352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GOOD LUCK !</a:t>
            </a:r>
            <a:endParaRPr lang="zh-TW" altLang="en-US" dirty="0"/>
          </a:p>
        </p:txBody>
      </p:sp>
      <p:sp>
        <p:nvSpPr>
          <p:cNvPr id="18435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4214813"/>
            <a:ext cx="7848600" cy="1500187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歷史資料集及使用方式 </a:t>
            </a:r>
            <a:r>
              <a:rPr lang="en-US" altLang="zh-TW" dirty="0"/>
              <a:t>(2017)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主題資料集</a:t>
            </a:r>
            <a:endParaRPr lang="en-US" altLang="zh-TW" dirty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下載</a:t>
            </a:r>
            <a:r>
              <a:rPr lang="zh-TW" altLang="en-US" sz="2400" dirty="0">
                <a:hlinkClick r:id="rId2"/>
              </a:rPr>
              <a:t>連結</a:t>
            </a:r>
            <a:endParaRPr lang="en-US" altLang="zh-TW" sz="2400" dirty="0"/>
          </a:p>
          <a:p>
            <a:pPr lvl="2" eaLnBrk="1" hangingPunct="1">
              <a:lnSpc>
                <a:spcPct val="150000"/>
              </a:lnSpc>
            </a:pPr>
            <a:r>
              <a:rPr lang="en-US" altLang="zh-TW" sz="2000" dirty="0"/>
              <a:t>2017/1/1</a:t>
            </a:r>
          </a:p>
          <a:p>
            <a:pPr marL="914400" lvl="2" indent="0" eaLnBrk="1" hangingPunct="1">
              <a:lnSpc>
                <a:spcPct val="150000"/>
              </a:lnSpc>
              <a:buNone/>
            </a:pPr>
            <a:r>
              <a:rPr lang="en-US" altLang="zh-TW" sz="2000" dirty="0"/>
              <a:t>~</a:t>
            </a:r>
            <a:r>
              <a:rPr lang="zh-TW" altLang="en-US" sz="2000" dirty="0"/>
              <a:t> </a:t>
            </a:r>
            <a:r>
              <a:rPr lang="en-US" altLang="zh-TW" sz="2000" dirty="0"/>
              <a:t>2017/11/30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TW" sz="2000" dirty="0" err="1"/>
              <a:t>bbs</a:t>
            </a:r>
            <a:r>
              <a:rPr lang="zh-TW" altLang="en-US" sz="2000" dirty="0"/>
              <a:t>、</a:t>
            </a:r>
            <a:r>
              <a:rPr lang="en-US" altLang="zh-TW" sz="2000" dirty="0"/>
              <a:t>forum</a:t>
            </a:r>
            <a:r>
              <a:rPr lang="zh-TW" altLang="en-US" sz="2000" dirty="0"/>
              <a:t>、</a:t>
            </a:r>
            <a:r>
              <a:rPr lang="en-US" altLang="zh-TW" sz="2000" dirty="0"/>
              <a:t>news</a:t>
            </a:r>
          </a:p>
          <a:p>
            <a:pPr lvl="2" eaLnBrk="1" hangingPunct="1">
              <a:lnSpc>
                <a:spcPct val="150000"/>
              </a:lnSpc>
            </a:pPr>
            <a:endParaRPr lang="zh-TW" altLang="en-US" sz="2000" dirty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以</a:t>
            </a:r>
            <a:r>
              <a:rPr lang="en-US" altLang="zh-TW" sz="2400" dirty="0"/>
              <a:t>7zip</a:t>
            </a:r>
            <a:r>
              <a:rPr lang="zh-TW" altLang="en-US" sz="2400" dirty="0"/>
              <a:t>解壓縮</a:t>
            </a:r>
            <a:r>
              <a:rPr lang="en-US" altLang="zh-TW" sz="2400" dirty="0"/>
              <a:t>(</a:t>
            </a:r>
            <a:r>
              <a:rPr lang="zh-TW" altLang="en-US" sz="2400" dirty="0"/>
              <a:t>含密碼</a:t>
            </a:r>
            <a:r>
              <a:rPr lang="en-US" altLang="zh-TW" sz="2400" dirty="0"/>
              <a:t>)</a:t>
            </a:r>
          </a:p>
          <a:p>
            <a:pPr lvl="2" eaLnBrk="1" hangingPunct="1">
              <a:lnSpc>
                <a:spcPct val="150000"/>
              </a:lnSpc>
            </a:pPr>
            <a:r>
              <a:rPr lang="zh-TW" altLang="en-US" sz="2000" dirty="0"/>
              <a:t>匯入至</a:t>
            </a:r>
            <a:r>
              <a:rPr lang="en-US" altLang="zh-TW" sz="2000" dirty="0"/>
              <a:t>MySQL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17" y="1400828"/>
            <a:ext cx="4207283" cy="286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62181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14399" y="5304472"/>
            <a:ext cx="77883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MySQL</a:t>
            </a:r>
            <a:r>
              <a:rPr lang="zh-TW" altLang="en-US" dirty="0"/>
              <a:t> </a:t>
            </a:r>
            <a:r>
              <a:rPr lang="en-US" altLang="zh-TW" dirty="0"/>
              <a:t>Workbench</a:t>
            </a:r>
            <a:r>
              <a:rPr lang="zh-TW" altLang="en-US" dirty="0"/>
              <a:t>連接至</a:t>
            </a:r>
            <a:r>
              <a:rPr lang="en-US" altLang="zh-TW" dirty="0"/>
              <a:t>MySQL</a:t>
            </a:r>
            <a:r>
              <a:rPr lang="zh-TW" altLang="en-US" dirty="0"/>
              <a:t>後，點選左側</a:t>
            </a:r>
            <a:r>
              <a:rPr lang="en-US" altLang="zh-TW" dirty="0"/>
              <a:t>Administration</a:t>
            </a:r>
          </a:p>
          <a:p>
            <a:r>
              <a:rPr lang="zh-TW" altLang="en-US" dirty="0"/>
              <a:t>選擇</a:t>
            </a:r>
            <a:r>
              <a:rPr lang="en-US" altLang="zh-TW" dirty="0"/>
              <a:t>Data Import/Restore</a:t>
            </a:r>
            <a:r>
              <a:rPr lang="zh-TW" altLang="en-US" dirty="0"/>
              <a:t>，選擇</a:t>
            </a:r>
            <a:r>
              <a:rPr lang="en-US" altLang="zh-TW" dirty="0"/>
              <a:t>Self-contained File</a:t>
            </a:r>
            <a:r>
              <a:rPr lang="zh-TW" altLang="en-US" dirty="0"/>
              <a:t>，選擇課程網頁上下載的</a:t>
            </a:r>
            <a:r>
              <a:rPr lang="en-US" altLang="zh-TW" dirty="0"/>
              <a:t>hw5_content.sql</a:t>
            </a:r>
            <a:r>
              <a:rPr lang="zh-TW" altLang="en-US" dirty="0"/>
              <a:t>檔案，開始匯入；完成後請選擇</a:t>
            </a:r>
            <a:r>
              <a:rPr lang="en-US" altLang="zh-TW" dirty="0"/>
              <a:t>Schema</a:t>
            </a:r>
            <a:r>
              <a:rPr lang="zh-TW" altLang="en-US" dirty="0"/>
              <a:t>中的</a:t>
            </a:r>
            <a:r>
              <a:rPr lang="en-US" altLang="zh-TW" dirty="0"/>
              <a:t>hw5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需要一段時間才能完成匯入，注意是否有足夠的磁碟空間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18" y="0"/>
            <a:ext cx="7753255" cy="52589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676400" y="3048000"/>
            <a:ext cx="762001" cy="2286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743200" y="1676400"/>
            <a:ext cx="5867400" cy="2286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001000" y="4953000"/>
            <a:ext cx="701772" cy="2286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14399" y="3048000"/>
            <a:ext cx="762001" cy="2286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2600" y="27111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4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37712" y="16060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14082" y="48826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89482" y="27111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1564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Requirement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/>
              <a:t>應用真實世界的大數據進行探索性分析，找出有商業價值之應用</a:t>
            </a:r>
            <a:endParaRPr lang="en-US" altLang="zh-TW" dirty="0"/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/>
              <a:t>練習資料匯入</a:t>
            </a:r>
            <a:endParaRPr lang="en-US" altLang="zh-TW" dirty="0"/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/>
              <a:t>練習處理非結構資料</a:t>
            </a:r>
            <a:endParaRPr lang="en-US" altLang="zh-TW" dirty="0"/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/>
              <a:t>從雜亂無章的資料找到線索</a:t>
            </a:r>
            <a:endParaRPr lang="en-US" altLang="zh-TW" dirty="0"/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/>
              <a:t>練習講出一個故事</a:t>
            </a:r>
            <a:endParaRPr lang="en-US" altLang="zh-TW" dirty="0"/>
          </a:p>
          <a:p>
            <a:pPr eaLnBrk="1" hangingPunct="1">
              <a:lnSpc>
                <a:spcPct val="150000"/>
              </a:lnSpc>
            </a:pPr>
            <a:endParaRPr lang="en-US" altLang="zh-TW" dirty="0"/>
          </a:p>
          <a:p>
            <a:pPr eaLnBrk="1" hangingPunct="1">
              <a:lnSpc>
                <a:spcPct val="150000"/>
              </a:lnSpc>
            </a:pPr>
            <a:endParaRPr lang="zh-TW" altLang="en-US" dirty="0"/>
          </a:p>
        </p:txBody>
      </p:sp>
    </p:spTree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歷史資料集及使用方式 </a:t>
            </a:r>
            <a:r>
              <a:rPr lang="en-US" altLang="zh-TW" dirty="0"/>
              <a:t>(2019)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主題資料集</a:t>
            </a:r>
            <a:endParaRPr lang="en-US" altLang="zh-TW" dirty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下載</a:t>
            </a:r>
            <a:r>
              <a:rPr lang="zh-TW" altLang="en-US" sz="2400" dirty="0">
                <a:hlinkClick r:id="rId3"/>
              </a:rPr>
              <a:t>連結</a:t>
            </a:r>
            <a:endParaRPr lang="en-US" altLang="zh-TW" sz="2400" dirty="0"/>
          </a:p>
          <a:p>
            <a:pPr lvl="2" eaLnBrk="1" hangingPunct="1">
              <a:lnSpc>
                <a:spcPct val="150000"/>
              </a:lnSpc>
            </a:pPr>
            <a:r>
              <a:rPr lang="en-US" altLang="zh-TW" sz="2000" dirty="0"/>
              <a:t>2019~</a:t>
            </a:r>
            <a:endParaRPr lang="zh-TW" altLang="en-US" sz="2000" dirty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以</a:t>
            </a:r>
            <a:r>
              <a:rPr lang="en-US" altLang="zh-TW" sz="2400" dirty="0"/>
              <a:t>7zip</a:t>
            </a:r>
            <a:r>
              <a:rPr lang="zh-TW" altLang="en-US" sz="2400" dirty="0"/>
              <a:t>解壓縮</a:t>
            </a:r>
            <a:endParaRPr lang="en-US" altLang="zh-TW" sz="2400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TW" altLang="en-US" sz="2400" dirty="0"/>
              <a:t>    </a:t>
            </a:r>
            <a:r>
              <a:rPr lang="en-US" altLang="zh-TW" sz="2400" dirty="0"/>
              <a:t>(</a:t>
            </a:r>
            <a:r>
              <a:rPr lang="zh-TW" altLang="en-US" sz="2400" dirty="0"/>
              <a:t>含密碼</a:t>
            </a:r>
            <a:r>
              <a:rPr lang="en-US" altLang="zh-TW" sz="2400" dirty="0"/>
              <a:t>)</a:t>
            </a:r>
          </a:p>
          <a:p>
            <a:pPr lvl="2" eaLnBrk="1" hangingPunct="1">
              <a:lnSpc>
                <a:spcPct val="150000"/>
              </a:lnSpc>
            </a:pPr>
            <a:r>
              <a:rPr lang="zh-TW" altLang="en-US" sz="2000" dirty="0"/>
              <a:t>匯入至</a:t>
            </a:r>
            <a:r>
              <a:rPr lang="en-US" altLang="zh-TW" sz="2000" dirty="0"/>
              <a:t>MySQL</a:t>
            </a:r>
            <a:endParaRPr lang="zh-TW" altLang="en-US" dirty="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451259"/>
              </p:ext>
            </p:extLst>
          </p:nvPr>
        </p:nvGraphicFramePr>
        <p:xfrm>
          <a:off x="4191000" y="1351946"/>
          <a:ext cx="4800600" cy="3676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工作表" r:id="rId4" imgW="3214681" imgH="2462239" progId="Excel.Sheet.12">
                  <p:embed/>
                </p:oleObj>
              </mc:Choice>
              <mc:Fallback>
                <p:oleObj name="工作表" r:id="rId4" imgW="3214681" imgH="24622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0" y="1351946"/>
                        <a:ext cx="4800600" cy="3676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699184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7486650" cy="56483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64411" y="5629870"/>
            <a:ext cx="6712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選擇</a:t>
            </a:r>
            <a:r>
              <a:rPr lang="en-US" altLang="zh-TW" dirty="0"/>
              <a:t>File &gt; Run SQL Script …</a:t>
            </a:r>
          </a:p>
          <a:p>
            <a:r>
              <a:rPr lang="zh-TW" altLang="en-US" dirty="0"/>
              <a:t>依序選擇</a:t>
            </a:r>
            <a:r>
              <a:rPr lang="en-US" altLang="zh-TW" dirty="0"/>
              <a:t>hw5-1.sql</a:t>
            </a:r>
            <a:r>
              <a:rPr lang="zh-TW" altLang="en-US" dirty="0"/>
              <a:t>、</a:t>
            </a:r>
            <a:r>
              <a:rPr lang="en-US" altLang="zh-TW" dirty="0"/>
              <a:t> hw5-2.sql</a:t>
            </a:r>
            <a:r>
              <a:rPr lang="zh-TW" altLang="en-US" dirty="0"/>
              <a:t>檔案，編碼選</a:t>
            </a:r>
            <a:r>
              <a:rPr lang="en-US" altLang="zh-TW" dirty="0"/>
              <a:t>utf8bm4</a:t>
            </a:r>
            <a:r>
              <a:rPr lang="zh-TW" altLang="en-US" dirty="0"/>
              <a:t>，按下</a:t>
            </a:r>
            <a:r>
              <a:rPr lang="en-US" altLang="zh-TW" dirty="0"/>
              <a:t>Run</a:t>
            </a:r>
          </a:p>
          <a:p>
            <a:r>
              <a:rPr lang="zh-TW" altLang="en-US" dirty="0"/>
              <a:t>若過程失敗，需刪除整個</a:t>
            </a:r>
            <a:r>
              <a:rPr lang="en-US" altLang="zh-TW" dirty="0"/>
              <a:t>hw5</a:t>
            </a:r>
            <a:r>
              <a:rPr lang="zh-TW" altLang="en-US" dirty="0"/>
              <a:t>資料庫空間，再重新做一次</a:t>
            </a:r>
          </a:p>
        </p:txBody>
      </p:sp>
    </p:spTree>
    <p:extLst>
      <p:ext uri="{BB962C8B-B14F-4D97-AF65-F5344CB8AC3E}">
        <p14:creationId xmlns:p14="http://schemas.microsoft.com/office/powerpoint/2010/main" val="1934128050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E3B74-171A-4D15-9E65-F458280D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示範案例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789374-246B-49D0-ADC3-5D0383EEA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639009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案例：年度熱門營養保健品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8" name="內容版面配置區 7"/>
          <p:cNvGraphicFramePr>
            <a:graphicFrameLocks/>
          </p:cNvGraphicFramePr>
          <p:nvPr>
            <p:extLst/>
          </p:nvPr>
        </p:nvGraphicFramePr>
        <p:xfrm>
          <a:off x="683568" y="1043608"/>
          <a:ext cx="3898777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下半年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升降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雞精（含滴雞精）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▲3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人蔘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▲1</a:t>
                      </a:r>
                      <a:endParaRPr lang="zh-TW" altLang="en-US" sz="2000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益生菌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▼1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靈芝及樟芝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▼3</a:t>
                      </a:r>
                      <a:endParaRPr lang="zh-TW" altLang="en-US" sz="2000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葉黃素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+mn-ea"/>
                        </a:rPr>
                        <a:t>-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韭菜籽或南瓜籽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▲1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薑黃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▼1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大豆異黃酮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▲1</a:t>
                      </a:r>
                      <a:endParaRPr lang="zh-TW" altLang="en-US" sz="2000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葡萄糖胺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▲1</a:t>
                      </a:r>
                      <a:endParaRPr lang="zh-TW" altLang="en-US" sz="2000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冬蟲夏草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new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蜆精或蜆錠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▼3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五味子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new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7"/>
          <p:cNvGraphicFramePr>
            <a:graphicFrameLocks/>
          </p:cNvGraphicFramePr>
          <p:nvPr>
            <p:extLst/>
          </p:nvPr>
        </p:nvGraphicFramePr>
        <p:xfrm>
          <a:off x="4798367" y="1043608"/>
          <a:ext cx="3888433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+mn-ea"/>
                        </a:rPr>
                        <a:t>名次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上半年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靈芝及樟芝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益生菌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人蔘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雞精（含滴雞精）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葉黃素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薑黃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韭菜籽或南瓜籽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蜆精或蜆錠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大豆異黃酮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葡萄糖胺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endParaRPr lang="zh-TW" altLang="en-US" sz="2000" b="1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啤酒酵母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X</a:t>
                      </a:r>
                      <a:endParaRPr lang="zh-TW" altLang="en-US" sz="2000" b="1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四物飲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X</a:t>
                      </a:r>
                      <a:endParaRPr lang="zh-TW" altLang="en-US" sz="2000" b="1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001593" y="6237312"/>
            <a:ext cx="7314823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資料期間為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2013/4~2014/3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，依成份討論聲量做排名，涵蓋超過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30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種熱門成份</a:t>
            </a:r>
          </a:p>
        </p:txBody>
      </p:sp>
      <p:pic>
        <p:nvPicPr>
          <p:cNvPr id="11" name="Picture 4" descr="http://pica.nipic.com/2008-05-24/2008524123712344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6" b="92754" l="3516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3335">
            <a:off x="423931" y="1449679"/>
            <a:ext cx="444427" cy="35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投影片編號版面配置區 3"/>
          <p:cNvSpPr txBox="1">
            <a:spLocks/>
          </p:cNvSpPr>
          <p:nvPr/>
        </p:nvSpPr>
        <p:spPr>
          <a:xfrm>
            <a:off x="7010400" y="64919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8E98D1-6927-4AF2-A8BB-66030AF39F6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000" y="107316"/>
            <a:ext cx="1440000" cy="43073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930D8-2F46-4B41-8C9C-6B469A3AA60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521030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案例：熱門營養保健品競爭分析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瓶裝營養飲品</a:t>
            </a:r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/>
          </p:nvPr>
        </p:nvGraphicFramePr>
        <p:xfrm>
          <a:off x="179512" y="1628800"/>
          <a:ext cx="8667826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投影片編號版面配置區 3"/>
          <p:cNvSpPr txBox="1">
            <a:spLocks/>
          </p:cNvSpPr>
          <p:nvPr/>
        </p:nvSpPr>
        <p:spPr>
          <a:xfrm>
            <a:off x="7010400" y="64919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DF2F5F-6227-4945-9779-D295819A0BC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930D8-2F46-4B41-8C9C-6B469A3AA60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444006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案例：商機探索代表 </a:t>
            </a:r>
            <a:r>
              <a:rPr lang="en-US" altLang="zh-TW" sz="3600" dirty="0"/>
              <a:t>– </a:t>
            </a:r>
            <a:r>
              <a:rPr lang="zh-TW" altLang="en-US" sz="3600" dirty="0"/>
              <a:t>滴雞精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r>
              <a:rPr lang="zh-TW" altLang="en-US" dirty="0"/>
              <a:t>討論雞精時，每百篇有</a:t>
            </a:r>
            <a:r>
              <a:rPr lang="en-US" altLang="zh-TW" dirty="0"/>
              <a:t>56</a:t>
            </a:r>
            <a:r>
              <a:rPr lang="zh-TW" altLang="en-US" dirty="0"/>
              <a:t>篇提及滴雞精，成長快速</a:t>
            </a:r>
            <a:endParaRPr lang="en-US" altLang="zh-TW" dirty="0"/>
          </a:p>
          <a:p>
            <a:r>
              <a:rPr lang="zh-TW" altLang="en-US" dirty="0"/>
              <a:t>滴雞精前四個品牌佔</a:t>
            </a:r>
            <a:r>
              <a:rPr lang="en-US" altLang="zh-TW" dirty="0"/>
              <a:t>51%</a:t>
            </a:r>
            <a:r>
              <a:rPr lang="zh-TW" altLang="en-US" dirty="0"/>
              <a:t>，其它或未提及品牌佔</a:t>
            </a:r>
            <a:r>
              <a:rPr lang="en-US" altLang="zh-TW" dirty="0"/>
              <a:t>49%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懷孕、助孕、坐月子及寶寶營養補充相關</a:t>
            </a:r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/>
          </p:nvPr>
        </p:nvGraphicFramePr>
        <p:xfrm>
          <a:off x="5377542" y="3019261"/>
          <a:ext cx="33623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452320" y="2907114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田原香 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27%</a:t>
            </a:r>
            <a:endParaRPr kumimoji="1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25022" y="4883278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老協珍 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15%</a:t>
            </a:r>
            <a:endParaRPr kumimoji="1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203617" y="567181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原淬 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7%</a:t>
            </a:r>
            <a:endParaRPr kumimoji="1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603954" y="567181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金牌大師 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1%</a:t>
            </a:r>
            <a:endParaRPr kumimoji="1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36096" y="290711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其它或未提</a:t>
            </a:r>
            <a:endParaRPr kumimoji="1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49%</a:t>
            </a:r>
            <a:endParaRPr kumimoji="1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11" name="圖表 10"/>
          <p:cNvGraphicFramePr>
            <a:graphicFrameLocks/>
          </p:cNvGraphicFramePr>
          <p:nvPr>
            <p:extLst/>
          </p:nvPr>
        </p:nvGraphicFramePr>
        <p:xfrm>
          <a:off x="32023" y="2636912"/>
          <a:ext cx="4902968" cy="3662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投影片編號版面配置區 3"/>
          <p:cNvSpPr txBox="1">
            <a:spLocks/>
          </p:cNvSpPr>
          <p:nvPr/>
        </p:nvSpPr>
        <p:spPr>
          <a:xfrm>
            <a:off x="7010400" y="64919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1ED8E-0985-4197-92A2-0AA5DE0CEBA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27ABE-B749-45DF-BF77-B5F29AF2A37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672068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案例 </a:t>
            </a:r>
            <a:r>
              <a:rPr lang="en-US" altLang="zh-TW" dirty="0"/>
              <a:t>: </a:t>
            </a:r>
            <a:r>
              <a:rPr lang="zh-TW" altLang="en-US" dirty="0"/>
              <a:t>年度流行話題商品排行榜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827584" y="1043608"/>
          <a:ext cx="3456384" cy="4664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年度十大話題商品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清玉茶飲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雷神巧克力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超商霜淇淋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嘉義福義軒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薯條三兄弟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Krispy </a:t>
                      </a:r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Kream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甜甜圈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屏東心之和蛋糕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南門市場快車肉乾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Laduree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馬卡龍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樂天小熊餅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3"/>
          <p:cNvGraphicFramePr>
            <a:graphicFrameLocks/>
          </p:cNvGraphicFramePr>
          <p:nvPr>
            <p:extLst/>
          </p:nvPr>
        </p:nvGraphicFramePr>
        <p:xfrm>
          <a:off x="4599111" y="1045344"/>
          <a:ext cx="3789313" cy="25443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3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爆紅最快商品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竄升度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蜂巢冰淇淋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TW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3.40</a:t>
                      </a:r>
                      <a:endParaRPr lang="zh-TW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屏東心之和蛋糕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3.39</a:t>
                      </a:r>
                      <a:endParaRPr lang="zh-TW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雷神巧克力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TW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台中嘉味軒太陽餅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TW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1.62</a:t>
                      </a:r>
                      <a:endParaRPr lang="zh-TW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清玉茶飲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TW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1.23</a:t>
                      </a:r>
                      <a:endParaRPr lang="zh-TW" alt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777184" y="5619114"/>
            <a:ext cx="35958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資料期間為 </a:t>
            </a: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2013/4~2014/3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以討論聲量做排名，以變異係數表示竄升度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046488" y="4077072"/>
            <a:ext cx="3057247" cy="1305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全部是由社群發動</a:t>
            </a:r>
            <a:endParaRPr kumimoji="1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進而影響傳統媒體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930D8-2F46-4B41-8C9C-6B469A3AA60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730881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圖表 7"/>
          <p:cNvGraphicFramePr>
            <a:graphicFrameLocks/>
          </p:cNvGraphicFramePr>
          <p:nvPr>
            <p:extLst/>
          </p:nvPr>
        </p:nvGraphicFramePr>
        <p:xfrm>
          <a:off x="0" y="764704"/>
          <a:ext cx="10915952" cy="545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社群帶動性強，效果較媒體持久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r>
              <a:rPr lang="zh-TW" altLang="en-US" dirty="0"/>
              <a:t>社群帶動議題的發展，更加頻繁</a:t>
            </a:r>
            <a:endParaRPr lang="en-US" altLang="zh-TW" dirty="0"/>
          </a:p>
          <a:p>
            <a:r>
              <a:rPr lang="zh-TW" altLang="en-US" dirty="0"/>
              <a:t>若與傳統媒體交相影響，將爆炸成長</a:t>
            </a:r>
            <a:endParaRPr lang="en-US" altLang="zh-TW" dirty="0"/>
          </a:p>
          <a:p>
            <a:r>
              <a:rPr lang="zh-TW" altLang="en-US" dirty="0"/>
              <a:t>結合話題效果更佳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930D8-2F46-4B41-8C9C-6B469A3AA60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029135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98501" y="6383809"/>
            <a:ext cx="4031088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年度熱門餐飲 </a:t>
            </a:r>
            <a:r>
              <a:rPr lang="en-US" altLang="zh-TW" dirty="0"/>
              <a:t>: </a:t>
            </a:r>
            <a:r>
              <a:rPr lang="zh-TW" altLang="en-US" dirty="0"/>
              <a:t>連鎖餐廳研究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FC35C-B6F6-41E3-B3CF-94A98CFF4D98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7" name="圖表 6"/>
          <p:cNvGraphicFramePr/>
          <p:nvPr>
            <p:extLst/>
          </p:nvPr>
        </p:nvGraphicFramePr>
        <p:xfrm>
          <a:off x="5071974" y="2083691"/>
          <a:ext cx="4533364" cy="3243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/>
          <p:cNvSpPr/>
          <p:nvPr/>
        </p:nvSpPr>
        <p:spPr>
          <a:xfrm>
            <a:off x="353323" y="1187643"/>
            <a:ext cx="794904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85000"/>
                    <a:lumOff val="1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各品牌連鎖餐飲</a:t>
            </a:r>
            <a:r>
              <a: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年度聲量</a:t>
            </a:r>
            <a:r>
              <a: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85000"/>
                    <a:lumOff val="1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排行 </a:t>
            </a:r>
            <a:r>
              <a:rPr kumimoji="1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85000"/>
                    <a:lumOff val="1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 </a:t>
            </a:r>
            <a:r>
              <a: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　　</a:t>
            </a:r>
            <a:endParaRPr kumimoji="1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353323" y="1761027"/>
          <a:ext cx="2758123" cy="401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20"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排名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餐廳名稱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聲量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TW" altLang="en-US" sz="14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西式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西堤牛排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8,118</a:t>
                      </a:r>
                      <a:endParaRPr lang="zh-TW" altLang="en-US" sz="14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中式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鼎泰豐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8,097</a:t>
                      </a:r>
                      <a:endParaRPr lang="zh-TW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西式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陶板屋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4,473</a:t>
                      </a:r>
                      <a:endParaRPr lang="zh-TW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火鍋類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鼎王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4,119</a:t>
                      </a:r>
                      <a:endParaRPr lang="zh-TW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燒烤類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原燒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4,054</a:t>
                      </a:r>
                      <a:endParaRPr lang="zh-TW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泰式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瓦城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4,017</a:t>
                      </a:r>
                      <a:endParaRPr lang="zh-TW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西式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王品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3,712</a:t>
                      </a:r>
                      <a:endParaRPr lang="zh-TW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午茶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春水堂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2,416</a:t>
                      </a:r>
                      <a:endParaRPr lang="zh-TW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火鍋類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無老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2,186</a:t>
                      </a:r>
                      <a:endParaRPr lang="zh-TW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火鍋類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石二鍋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2,122</a:t>
                      </a:r>
                      <a:endParaRPr lang="zh-TW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日式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一風堂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2,030</a:t>
                      </a:r>
                      <a:endParaRPr lang="zh-TW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日式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爭鮮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1,904</a:t>
                      </a:r>
                      <a:endParaRPr lang="zh-TW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3267215" y="1759037"/>
          <a:ext cx="2715260" cy="432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20"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排名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餐廳名稱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聲量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日式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藝奇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1,330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午茶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鯊魚咬吐司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1,324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中式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舒果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1,303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日式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欣葉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1,199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日式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品田牧場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1,185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日式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勝博殿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1,175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午茶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跳舞香水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1,076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火鍋類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千葉火鍋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1,045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燒烤類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乾杯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1,024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午茶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Dazzling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1,021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火鍋類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天外天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1,003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日式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三商巧福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9,97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35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午茶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曼咖啡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9,78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1924551" y="6165796"/>
            <a:ext cx="614470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本研究收錄涵蓋國內</a:t>
            </a: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140</a:t>
            </a:r>
            <a:r>
              <a:rPr kumimoji="1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家知名連鎖餐廳品牌</a:t>
            </a:r>
            <a:endParaRPr kumimoji="1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軟正黑體" panose="020B0604030504040204" pitchFamily="34" charset="-120"/>
              <a:ea typeface="微軟正黑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00143" y="1467218"/>
            <a:ext cx="263430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85000"/>
                    <a:lumOff val="1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各類別餐廳上榜佔比　　</a:t>
            </a:r>
            <a:endParaRPr kumimoji="1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292929">
                  <a:lumMod val="85000"/>
                  <a:lumOff val="1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/>
              <a:cs typeface="+mn-cs"/>
            </a:endParaRPr>
          </a:p>
        </p:txBody>
      </p:sp>
      <p:pic>
        <p:nvPicPr>
          <p:cNvPr id="11" name="Picture 4" descr="http://pica.nipic.com/2008-05-24/2008524123712344_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6" b="92754" l="3516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3335">
            <a:off x="719804" y="2063516"/>
            <a:ext cx="444427" cy="35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622347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消費族群分析 </a:t>
            </a:r>
            <a:r>
              <a:rPr lang="en-US" altLang="zh-TW"/>
              <a:t>:</a:t>
            </a:r>
            <a:r>
              <a:rPr lang="zh-TW" altLang="en-US"/>
              <a:t> 學生與上班族聚餐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FC35C-B6F6-41E3-B3CF-94A98CFF4D98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62213" y="1703229"/>
          <a:ext cx="3600000" cy="4314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5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排名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類別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餐廳名稱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佔比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TW" altLang="en-US" sz="14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西式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陶板屋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10.2%</a:t>
                      </a:r>
                      <a:endParaRPr lang="zh-TW" altLang="en-US" sz="14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西式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西堤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9.5%</a:t>
                      </a:r>
                      <a:endParaRPr lang="zh-TW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火鍋類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鼎王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8.3%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午茶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咖啡弄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6.6%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泰式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瓦城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6.4%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燒烤類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乾杯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6.1%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日式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欣葉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5.9%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火鍋類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石二鍋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5.4%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西式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王品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4.7%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EDFB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西式</a:t>
                      </a:r>
                    </a:p>
                  </a:txBody>
                  <a:tcPr marL="9525" marR="9525" marT="9525" marB="0" anchor="ctr">
                    <a:solidFill>
                      <a:srgbClr val="EDFB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金色三麥</a:t>
                      </a:r>
                    </a:p>
                  </a:txBody>
                  <a:tcPr marL="9525" marR="9525" marT="9525" marB="0" anchor="ctr">
                    <a:solidFill>
                      <a:srgbClr val="EDFB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4.7%</a:t>
                      </a:r>
                    </a:p>
                  </a:txBody>
                  <a:tcPr marL="9525" marR="9525" marT="9525" marB="0" anchor="ctr">
                    <a:solidFill>
                      <a:srgbClr val="EDF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CAF29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下午茶</a:t>
                      </a:r>
                    </a:p>
                  </a:txBody>
                  <a:tcPr marL="9525" marR="9525" marT="9525" marB="0" anchor="ctr">
                    <a:solidFill>
                      <a:srgbClr val="CAF2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鯊魚咬吐司</a:t>
                      </a:r>
                    </a:p>
                  </a:txBody>
                  <a:tcPr marL="9525" marR="9525" marT="9525" marB="0" anchor="ctr">
                    <a:solidFill>
                      <a:srgbClr val="CAF29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9525" marR="9525" marT="9525" marB="0" anchor="ctr">
                    <a:solidFill>
                      <a:srgbClr val="CAF2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008643" y="1126682"/>
            <a:ext cx="794904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85000"/>
                    <a:lumOff val="1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各品牌連鎖餐飲</a:t>
            </a:r>
            <a:r>
              <a: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學生聚餐</a:t>
            </a:r>
            <a:r>
              <a: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85000"/>
                    <a:lumOff val="1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排行 </a:t>
            </a:r>
            <a:r>
              <a:rPr kumimoji="1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85000"/>
                    <a:lumOff val="1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 </a:t>
            </a:r>
          </a:p>
        </p:txBody>
      </p:sp>
      <p:pic>
        <p:nvPicPr>
          <p:cNvPr id="12" name="Picture 4" descr="http://pica.nipic.com/2008-05-24/2008524123712344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6" b="92754" l="3516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3335">
            <a:off x="1341133" y="1878592"/>
            <a:ext cx="444427" cy="35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1416579" y="5988144"/>
            <a:ext cx="351743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85000"/>
                    <a:lumOff val="1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百分比為前</a:t>
            </a:r>
            <a:r>
              <a:rPr kumimoji="1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85000"/>
                    <a:lumOff val="1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20</a:t>
            </a:r>
            <a:r>
              <a:rPr kumimoji="1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85000"/>
                    <a:lumOff val="1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名之佔比</a:t>
            </a:r>
            <a:endParaRPr kumimoji="1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292929">
                  <a:lumMod val="85000"/>
                  <a:lumOff val="1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4807762" y="1703230"/>
          <a:ext cx="3600000" cy="4314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5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排名</a:t>
                      </a:r>
                    </a:p>
                  </a:txBody>
                  <a:tcPr anchor="ctr">
                    <a:solidFill>
                      <a:srgbClr val="0062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類別</a:t>
                      </a:r>
                    </a:p>
                  </a:txBody>
                  <a:tcPr anchor="ctr">
                    <a:solidFill>
                      <a:srgbClr val="0062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餐廳名稱</a:t>
                      </a:r>
                    </a:p>
                  </a:txBody>
                  <a:tcPr anchor="ctr">
                    <a:solidFill>
                      <a:srgbClr val="0062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佔比</a:t>
                      </a:r>
                    </a:p>
                  </a:txBody>
                  <a:tcPr anchor="ctr">
                    <a:solidFill>
                      <a:srgbClr val="0062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TW" altLang="en-US" sz="14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泰式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瓦城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20.6%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火鍋類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石二鍋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9.6%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西式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西堤牛排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7.6%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中式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鼎泰豐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5.9%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日式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上閤屋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5.6%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西式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貴族世家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5.4%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西式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王品牛排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5.4%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火鍋類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鼎王麻辣鍋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5.2%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燒烤類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乾杯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4.8%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日式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藝奇新日本料理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4.3%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0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西式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陶板屋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4.1%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5" name="Picture 4" descr="http://pica.nipic.com/2008-05-24/2008524123712344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6" b="92754" l="3516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6230">
            <a:off x="6069262" y="1899373"/>
            <a:ext cx="444427" cy="35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5476241" y="5988144"/>
            <a:ext cx="349433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85000"/>
                    <a:lumOff val="1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百分比為前</a:t>
            </a:r>
            <a:r>
              <a:rPr kumimoji="1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85000"/>
                    <a:lumOff val="1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20</a:t>
            </a:r>
            <a:r>
              <a:rPr kumimoji="1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85000"/>
                    <a:lumOff val="1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名之佔比</a:t>
            </a:r>
            <a:endParaRPr kumimoji="1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292929">
                  <a:lumMod val="85000"/>
                  <a:lumOff val="1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29603" y="1126682"/>
            <a:ext cx="421439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85000"/>
                    <a:lumOff val="1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各品牌連鎖餐飲</a:t>
            </a:r>
            <a:r>
              <a: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上班族聚餐</a:t>
            </a:r>
            <a:r>
              <a: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85000"/>
                    <a:lumOff val="1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排行 </a:t>
            </a:r>
            <a:r>
              <a:rPr kumimoji="1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>
                    <a:lumMod val="85000"/>
                    <a:lumOff val="1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30522327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主題資料集及使用方式 </a:t>
            </a:r>
            <a:r>
              <a:rPr lang="en-US" altLang="zh-TW" dirty="0"/>
              <a:t>(2020)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主題資料集</a:t>
            </a:r>
            <a:endParaRPr lang="en-US" altLang="zh-TW" dirty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下載</a:t>
            </a:r>
            <a:r>
              <a:rPr lang="zh-TW" altLang="en-US" sz="2400" dirty="0">
                <a:hlinkClick r:id="rId2"/>
              </a:rPr>
              <a:t>連結</a:t>
            </a:r>
            <a:endParaRPr lang="en-US" altLang="zh-TW" sz="2400" dirty="0"/>
          </a:p>
          <a:p>
            <a:pPr lvl="2" eaLnBrk="1" hangingPunct="1">
              <a:lnSpc>
                <a:spcPct val="150000"/>
              </a:lnSpc>
            </a:pPr>
            <a:r>
              <a:rPr lang="en-US" altLang="zh-TW" sz="2000" dirty="0"/>
              <a:t>2020/1/1</a:t>
            </a:r>
            <a:r>
              <a:rPr lang="zh-TW" altLang="en-US" sz="2000" dirty="0"/>
              <a:t> 迄今</a:t>
            </a:r>
            <a:endParaRPr lang="en-US" altLang="zh-TW" sz="2000" dirty="0"/>
          </a:p>
          <a:p>
            <a:pPr lvl="2" eaLnBrk="1" hangingPunct="1">
              <a:lnSpc>
                <a:spcPct val="150000"/>
              </a:lnSpc>
            </a:pPr>
            <a:r>
              <a:rPr lang="zh-TW" altLang="en-US" sz="2000" dirty="0"/>
              <a:t>社群討論文章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解壓縮</a:t>
            </a:r>
            <a:r>
              <a:rPr lang="en-US" altLang="zh-TW" sz="2400" dirty="0"/>
              <a:t>(</a:t>
            </a:r>
            <a:r>
              <a:rPr lang="zh-TW" altLang="en-US" sz="2400" dirty="0"/>
              <a:t>含密碼</a:t>
            </a:r>
            <a:r>
              <a:rPr lang="en-US" altLang="zh-TW" sz="2400" dirty="0"/>
              <a:t>)</a:t>
            </a:r>
          </a:p>
          <a:p>
            <a:pPr lvl="2" eaLnBrk="1" hangingPunct="1">
              <a:lnSpc>
                <a:spcPct val="150000"/>
              </a:lnSpc>
            </a:pPr>
            <a:r>
              <a:rPr lang="zh-TW" altLang="en-US" sz="2000" dirty="0"/>
              <a:t>匯入至</a:t>
            </a:r>
            <a:r>
              <a:rPr lang="en-US" altLang="zh-TW" sz="2000" dirty="0"/>
              <a:t>MySQL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3B68103-1A6F-43EE-A9A0-068E14DA0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5" y="1385887"/>
            <a:ext cx="47148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40867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熱門餐飲年度代表 </a:t>
            </a:r>
            <a:r>
              <a:rPr lang="en-US" altLang="zh-TW" dirty="0"/>
              <a:t>– </a:t>
            </a:r>
            <a:r>
              <a:rPr lang="zh-TW" altLang="en-US" dirty="0"/>
              <a:t>日式拉麵來台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331640" y="1196752"/>
          <a:ext cx="6480719" cy="4820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2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餐廳名稱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熱門度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好感度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綜合得分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一風堂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★★★★★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</a:t>
                      </a:r>
                      <a:endParaRPr lang="zh-TW" altLang="en-US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693</a:t>
                      </a:r>
                      <a:endParaRPr lang="zh-TW" altLang="en-US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花月嵐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★★★★☆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</a:t>
                      </a:r>
                      <a:endParaRPr lang="zh-TW" altLang="en-US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357</a:t>
                      </a:r>
                      <a:endParaRPr lang="zh-TW" altLang="en-US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麵屋武藏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★★★★☆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1.4</a:t>
                      </a:r>
                      <a:endParaRPr lang="zh-TW" altLang="en-US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270</a:t>
                      </a:r>
                      <a:endParaRPr lang="zh-TW" altLang="en-US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山頭火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★★★★☆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豚王拉麵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★★★★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屯京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★★★★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樂麵屋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★★★☆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三田製麵所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★★★☆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博多拉麵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★★★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壽賀喜屋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★★★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麵屋輝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★★★☆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梅光軒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★★★☆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63688" y="6165304"/>
            <a:ext cx="60308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涵蓋本地連鎖及日本來台拉麵店超過</a:t>
            </a: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70</a:t>
            </a:r>
            <a:r>
              <a:rPr kumimoji="1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家；好感度為</a:t>
            </a: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P/N</a:t>
            </a:r>
            <a:r>
              <a:rPr kumimoji="1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值，與聲量加權後為綜合得分</a:t>
            </a:r>
          </a:p>
        </p:txBody>
      </p:sp>
      <p:pic>
        <p:nvPicPr>
          <p:cNvPr id="7" name="Picture 4" descr="http://pica.nipic.com/2008-05-24/2008524123712344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6" b="92754" l="3516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3335">
            <a:off x="1072003" y="1449679"/>
            <a:ext cx="444427" cy="35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pica.nipic.com/2008-05-24/2008524123712344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6" b="92754" l="3516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3335">
            <a:off x="1072003" y="1873376"/>
            <a:ext cx="444427" cy="35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pica.nipic.com/2008-05-24/2008524123712344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6" b="92754" l="3516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3335">
            <a:off x="1072003" y="2305424"/>
            <a:ext cx="444427" cy="35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FC35C-B6F6-41E3-B3CF-94A98CFF4D98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053215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日式拉麵來台 </a:t>
            </a:r>
            <a:r>
              <a:rPr lang="en-US" altLang="zh-TW" dirty="0"/>
              <a:t>– </a:t>
            </a:r>
            <a:r>
              <a:rPr lang="zh-TW" altLang="en-US" dirty="0"/>
              <a:t>對先進者的威脅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586409"/>
            <a:ext cx="9268768" cy="51549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64804" y="1124744"/>
            <a:ext cx="581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風暴圖分析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: </a:t>
            </a: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一同提及比較的競爭者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FC35C-B6F6-41E3-B3CF-94A98CFF4D98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250087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日式拉麵來台 </a:t>
            </a:r>
            <a:r>
              <a:rPr lang="en-US" altLang="zh-TW" dirty="0"/>
              <a:t>– </a:t>
            </a:r>
            <a:r>
              <a:rPr lang="zh-TW" altLang="en-US" dirty="0"/>
              <a:t>分析市場位置</a:t>
            </a:r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/>
          </p:nvPr>
        </p:nvGraphicFramePr>
        <p:xfrm>
          <a:off x="20948" y="1675191"/>
          <a:ext cx="9123052" cy="4632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814891" y="25631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73E8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一風堂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466890" y="2624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花月嵐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698508" y="46902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麵屋武藏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773931" y="3754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山頭火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905754" y="23952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CA4E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麵屋輝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905472" y="4546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豚王拉麵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57200" y="26112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樂麵屋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459470" y="27128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DDDDD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屯京拉麵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782917" y="44022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梅光軒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77943" y="42727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73E8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博多拉麵</a:t>
            </a: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4572000" y="1819207"/>
            <a:ext cx="0" cy="41764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572000" y="5995671"/>
            <a:ext cx="432048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23528" y="5995671"/>
            <a:ext cx="42484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859580" y="1268760"/>
            <a:ext cx="141577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湯頭偏重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323528" y="5401517"/>
            <a:ext cx="1107996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麵偏軟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771482" y="5401518"/>
            <a:ext cx="1107996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麵偏勁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FC35C-B6F6-41E3-B3CF-94A98CFF4D98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079700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熱門餐飲年度代表 </a:t>
            </a:r>
            <a:r>
              <a:rPr lang="en-US" altLang="zh-TW" dirty="0"/>
              <a:t>– </a:t>
            </a:r>
            <a:r>
              <a:rPr lang="zh-TW" altLang="en-US" dirty="0"/>
              <a:t>王品集團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763688" y="1675722"/>
          <a:ext cx="5616624" cy="235419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TW" altLang="en-US" dirty="0"/>
                        <a:t>熱門度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TW" altLang="en-US" dirty="0"/>
                        <a:t>好感度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TW" altLang="en-US" dirty="0"/>
                        <a:t>綜合得分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TW" dirty="0"/>
                        <a:t>1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TW" altLang="en-US" dirty="0"/>
                        <a:t>西堤牛排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TW" altLang="en-US" baseline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★★★★★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TW" dirty="0"/>
                        <a:t>1.5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TW" dirty="0"/>
                        <a:t>2449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陶板屋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TW" altLang="en-US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 ★★★★☆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TW" dirty="0"/>
                        <a:t>1.9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TW" dirty="0"/>
                        <a:t>2003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原燒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TW" altLang="en-US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 ★★★★☆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TW" dirty="0"/>
                        <a:t>1.2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TW" dirty="0"/>
                        <a:t>1241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王品牛排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TW" altLang="en-US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 ★★★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TW" dirty="0"/>
                        <a:t>1.4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TW" dirty="0"/>
                        <a:t>820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TW" dirty="0"/>
                        <a:t>5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TW" altLang="en-US" dirty="0"/>
                        <a:t>石二鍋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TW" altLang="en-US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 ★★★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TW" dirty="0"/>
                        <a:t>1.6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TW" dirty="0"/>
                        <a:t>750</a:t>
                      </a:r>
                      <a:endParaRPr lang="zh-TW" altLang="en-US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31" y="4293096"/>
            <a:ext cx="3288937" cy="19650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64804" y="1124744"/>
            <a:ext cx="581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旗下五大品牌 各品牌滿意度</a:t>
            </a:r>
          </a:p>
        </p:txBody>
      </p:sp>
      <p:pic>
        <p:nvPicPr>
          <p:cNvPr id="8" name="Picture 4" descr="http://pica.nipic.com/2008-05-24/2008524123712344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6" b="92754" l="3516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3335">
            <a:off x="1432043" y="2093016"/>
            <a:ext cx="444427" cy="35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FC35C-B6F6-41E3-B3CF-94A98CFF4D98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959627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運用大數據 </a:t>
            </a:r>
            <a:r>
              <a:rPr lang="en-US" altLang="zh-TW" dirty="0"/>
              <a:t>(1) </a:t>
            </a:r>
            <a:r>
              <a:rPr lang="zh-TW" altLang="en-US" dirty="0"/>
              <a:t>市場調查、定位策略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以路跑運動相關產業為例</a:t>
            </a: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930D8-2F46-4B41-8C9C-6B469A3AA607}" type="slidenum">
              <a:rPr kumimoji="0" lang="zh-TW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008025" y="1713657"/>
            <a:ext cx="5154485" cy="2396179"/>
            <a:chOff x="5344034" y="1141876"/>
            <a:chExt cx="6872646" cy="319490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4034" y="1141876"/>
              <a:ext cx="6872646" cy="243114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9435658" y="3905893"/>
              <a:ext cx="25545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↑消費者關心的議題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008026" y="3640860"/>
            <a:ext cx="4984627" cy="1894375"/>
            <a:chOff x="5344034" y="3711479"/>
            <a:chExt cx="6646169" cy="252583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4034" y="3711479"/>
              <a:ext cx="4190256" cy="2525833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9435658" y="4431559"/>
              <a:ext cx="25545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←消費者關心的裝備</a:t>
              </a: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-30905" y="2181875"/>
            <a:ext cx="4062845" cy="2724206"/>
            <a:chOff x="-41206" y="1766166"/>
            <a:chExt cx="5417126" cy="3632274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206" y="1766166"/>
              <a:ext cx="3206169" cy="1444364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882" y="3322844"/>
              <a:ext cx="2761750" cy="1396747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91727" y="1943517"/>
              <a:ext cx="2684193" cy="2733295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1199457" y="4967553"/>
              <a:ext cx="25545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↑消費者關心的社群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90767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運用大數據 </a:t>
            </a:r>
            <a:r>
              <a:rPr lang="en-US" altLang="zh-TW" dirty="0"/>
              <a:t>(2) </a:t>
            </a:r>
            <a:r>
              <a:rPr lang="zh-TW" altLang="en-US" dirty="0"/>
              <a:t>競品掌握、品牌深化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930D8-2F46-4B41-8C9C-6B469A3AA607}" type="slidenum">
              <a:rPr kumimoji="0" lang="zh-TW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922" y="1542472"/>
            <a:ext cx="3708411" cy="205222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3388010" y="2815792"/>
            <a:ext cx="5693814" cy="2935466"/>
            <a:chOff x="4517347" y="2611390"/>
            <a:chExt cx="7591752" cy="3913954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7347" y="3690565"/>
              <a:ext cx="6860826" cy="2834779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88488" y="2942266"/>
              <a:ext cx="1617691" cy="320168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60496" y="3315707"/>
              <a:ext cx="1348076" cy="286466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50433" y="2611390"/>
              <a:ext cx="758666" cy="354044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39837" y="2611390"/>
              <a:ext cx="573215" cy="286607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75" y="1538790"/>
            <a:ext cx="3634223" cy="329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3872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運用大數據 </a:t>
            </a:r>
            <a:r>
              <a:rPr lang="en-US" altLang="zh-TW" dirty="0"/>
              <a:t>(3) </a:t>
            </a:r>
            <a:r>
              <a:rPr lang="zh-TW" altLang="en-US" dirty="0"/>
              <a:t>產品進化、市場移轉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930D8-2F46-4B41-8C9C-6B469A3AA607}" type="slidenum">
              <a:rPr kumimoji="0" lang="zh-TW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Verdana"/>
                <a:ea typeface="微軟正黑體" panose="020B0604030504040204" pitchFamily="34" charset="-12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Verdana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" y="1754815"/>
            <a:ext cx="6132623" cy="3834426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5940660" y="3869965"/>
            <a:ext cx="3167844" cy="1880421"/>
            <a:chOff x="7920880" y="4016954"/>
            <a:chExt cx="4223792" cy="250722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0880" y="4016954"/>
              <a:ext cx="4223792" cy="20763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8756035" y="6093296"/>
              <a:ext cx="22980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↑健身菜單文字雲</a:t>
              </a: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462211" y="1552626"/>
            <a:ext cx="1915909" cy="2307552"/>
            <a:chOff x="8616280" y="927168"/>
            <a:chExt cx="2554545" cy="307673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46503" y="927168"/>
              <a:ext cx="2327733" cy="2598050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8616280" y="3573016"/>
              <a:ext cx="25545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↑健身熱門乳清口味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13188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匯入方式</a:t>
            </a:r>
            <a:endParaRPr lang="en-US" altLang="zh-TW" dirty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開啟 </a:t>
            </a:r>
            <a:r>
              <a:rPr lang="en-US" altLang="zh-TW" sz="2400" dirty="0"/>
              <a:t>MySQL Workbench</a:t>
            </a:r>
            <a:r>
              <a:rPr lang="zh-TW" altLang="en-US" sz="2400" dirty="0"/>
              <a:t>，連接至資料庫主機</a:t>
            </a:r>
            <a:endParaRPr lang="en-US" altLang="zh-TW" sz="2400" dirty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建立</a:t>
            </a:r>
            <a:r>
              <a:rPr lang="en-US" altLang="zh-TW" sz="2400" dirty="0"/>
              <a:t>database</a:t>
            </a:r>
            <a:r>
              <a:rPr lang="zh-TW" altLang="en-US" sz="2400" dirty="0"/>
              <a:t>，取名為</a:t>
            </a:r>
            <a:r>
              <a:rPr lang="en-US" altLang="zh-TW" sz="2400" dirty="0"/>
              <a:t>hw5 (</a:t>
            </a:r>
            <a:r>
              <a:rPr lang="zh-TW" altLang="en-US" sz="2400" dirty="0"/>
              <a:t>或自訂名稱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開啟</a:t>
            </a:r>
            <a:r>
              <a:rPr lang="en-US" altLang="zh-TW" sz="2400" dirty="0"/>
              <a:t>SQL</a:t>
            </a:r>
            <a:r>
              <a:rPr lang="zh-TW" altLang="en-US" sz="2400" dirty="0"/>
              <a:t>命令視窗，執行下頁指令建立表格</a:t>
            </a:r>
            <a:r>
              <a:rPr lang="en-US" altLang="zh-TW" sz="2400" dirty="0" err="1"/>
              <a:t>ts_page_content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或自訂名稱</a:t>
            </a:r>
            <a:r>
              <a:rPr lang="en-US" altLang="zh-TW" sz="2400" dirty="0"/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7B078F-A53E-41B6-B0E0-9C92D828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4419600"/>
            <a:ext cx="6000750" cy="74295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67AC2C28-D991-4A86-A47B-1941B484765A}"/>
              </a:ext>
            </a:extLst>
          </p:cNvPr>
          <p:cNvSpPr/>
          <p:nvPr/>
        </p:nvSpPr>
        <p:spPr bwMode="auto">
          <a:xfrm>
            <a:off x="1676400" y="4467713"/>
            <a:ext cx="609600" cy="6096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7CE247D-0E91-4B8A-A704-1CCB0D6F62FD}"/>
              </a:ext>
            </a:extLst>
          </p:cNvPr>
          <p:cNvSpPr/>
          <p:nvPr/>
        </p:nvSpPr>
        <p:spPr bwMode="auto">
          <a:xfrm>
            <a:off x="3505200" y="4467713"/>
            <a:ext cx="609600" cy="6096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17713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600" dirty="0"/>
              <a:t>CREATE TABLE `</a:t>
            </a:r>
            <a:r>
              <a:rPr lang="en-US" altLang="zh-TW" sz="1600" dirty="0" err="1"/>
              <a:t>ts_page_content</a:t>
            </a:r>
            <a:r>
              <a:rPr lang="en-US" altLang="zh-TW" sz="1600" dirty="0"/>
              <a:t>` (  </a:t>
            </a:r>
          </a:p>
          <a:p>
            <a:pPr marL="0" indent="0">
              <a:buNone/>
            </a:pPr>
            <a:r>
              <a:rPr lang="en-US" altLang="zh-TW" sz="1600" dirty="0"/>
              <a:t>	`id` varchar(32) NOT NULL,  </a:t>
            </a:r>
          </a:p>
          <a:p>
            <a:pPr marL="0" indent="0">
              <a:buNone/>
            </a:pPr>
            <a:r>
              <a:rPr lang="en-US" altLang="zh-TW" sz="1600" dirty="0"/>
              <a:t>	`</a:t>
            </a:r>
            <a:r>
              <a:rPr lang="en-US" altLang="zh-TW" sz="1600" dirty="0" err="1"/>
              <a:t>p_type</a:t>
            </a:r>
            <a:r>
              <a:rPr lang="en-US" altLang="zh-TW" sz="1600" dirty="0"/>
              <a:t>` varchar(10) NOT NULL,  </a:t>
            </a:r>
          </a:p>
          <a:p>
            <a:pPr marL="0" indent="0">
              <a:buNone/>
            </a:pPr>
            <a:r>
              <a:rPr lang="en-US" altLang="zh-TW" sz="1600" dirty="0"/>
              <a:t>	`</a:t>
            </a:r>
            <a:r>
              <a:rPr lang="en-US" altLang="zh-TW" sz="1600" dirty="0" err="1"/>
              <a:t>s_area_id</a:t>
            </a:r>
            <a:r>
              <a:rPr lang="en-US" altLang="zh-TW" sz="1600" dirty="0"/>
              <a:t>` varchar(32) NOT NULL,  </a:t>
            </a:r>
          </a:p>
          <a:p>
            <a:pPr marL="0" indent="0">
              <a:buNone/>
            </a:pPr>
            <a:r>
              <a:rPr lang="en-US" altLang="zh-TW" sz="1600" dirty="0"/>
              <a:t>	`</a:t>
            </a:r>
            <a:r>
              <a:rPr lang="en-US" altLang="zh-TW" sz="1600" dirty="0" err="1"/>
              <a:t>comment_count</a:t>
            </a:r>
            <a:r>
              <a:rPr lang="en-US" altLang="zh-TW" sz="1600" dirty="0"/>
              <a:t>` </a:t>
            </a:r>
            <a:r>
              <a:rPr lang="en-US" altLang="zh-TW" sz="1600" dirty="0" err="1"/>
              <a:t>bigint</a:t>
            </a:r>
            <a:r>
              <a:rPr lang="en-US" altLang="zh-TW" sz="1600" dirty="0"/>
              <a:t>(20) DEFAULT NULL,  </a:t>
            </a:r>
          </a:p>
          <a:p>
            <a:pPr marL="0" indent="0">
              <a:buNone/>
            </a:pPr>
            <a:r>
              <a:rPr lang="en-US" altLang="zh-TW" sz="1600" dirty="0"/>
              <a:t>	`</a:t>
            </a:r>
            <a:r>
              <a:rPr lang="en-US" altLang="zh-TW" sz="1600" dirty="0" err="1"/>
              <a:t>post_time</a:t>
            </a:r>
            <a:r>
              <a:rPr lang="en-US" altLang="zh-TW" sz="1600" dirty="0"/>
              <a:t>` datetime NOT NULL DEFAULT '0000-00-00 00:00:00',  </a:t>
            </a:r>
          </a:p>
          <a:p>
            <a:pPr marL="0" indent="0">
              <a:buNone/>
            </a:pPr>
            <a:r>
              <a:rPr lang="en-US" altLang="zh-TW" sz="1600" dirty="0"/>
              <a:t>	`title` text NOT NULL,  </a:t>
            </a:r>
          </a:p>
          <a:p>
            <a:pPr marL="0" indent="0">
              <a:buNone/>
            </a:pPr>
            <a:r>
              <a:rPr lang="en-US" altLang="zh-TW" sz="1600" dirty="0"/>
              <a:t>	`author` text,  </a:t>
            </a:r>
          </a:p>
          <a:p>
            <a:pPr marL="0" indent="0">
              <a:buNone/>
            </a:pPr>
            <a:r>
              <a:rPr lang="en-US" altLang="zh-TW" sz="1600" dirty="0"/>
              <a:t>	`content` </a:t>
            </a:r>
            <a:r>
              <a:rPr lang="en-US" altLang="zh-TW" sz="1600" dirty="0" err="1"/>
              <a:t>longtext</a:t>
            </a:r>
            <a:r>
              <a:rPr lang="en-US" altLang="zh-TW" sz="1600" dirty="0"/>
              <a:t>,  </a:t>
            </a:r>
          </a:p>
          <a:p>
            <a:pPr marL="0" indent="0">
              <a:buNone/>
            </a:pPr>
            <a:r>
              <a:rPr lang="en-US" altLang="zh-TW" sz="1600" dirty="0"/>
              <a:t>	`</a:t>
            </a:r>
            <a:r>
              <a:rPr lang="en-US" altLang="zh-TW" sz="1600" dirty="0" err="1"/>
              <a:t>page_url</a:t>
            </a:r>
            <a:r>
              <a:rPr lang="en-US" altLang="zh-TW" sz="1600" dirty="0"/>
              <a:t>` </a:t>
            </a:r>
            <a:r>
              <a:rPr lang="en-US" altLang="zh-TW" sz="1600" dirty="0" err="1"/>
              <a:t>longtext</a:t>
            </a:r>
            <a:r>
              <a:rPr lang="en-US" altLang="zh-TW" sz="1600" dirty="0"/>
              <a:t> NOT NULL,  </a:t>
            </a:r>
          </a:p>
          <a:p>
            <a:pPr marL="0" indent="0">
              <a:buNone/>
            </a:pPr>
            <a:r>
              <a:rPr lang="en-US" altLang="zh-TW" sz="1600" dirty="0"/>
              <a:t>	`sentiment` varchar(1) DEFAULT NULL,  </a:t>
            </a:r>
          </a:p>
          <a:p>
            <a:pPr marL="0" indent="0">
              <a:buNone/>
            </a:pPr>
            <a:r>
              <a:rPr lang="en-US" altLang="zh-TW" sz="1600" dirty="0"/>
              <a:t>	PRIMARY KEY (`id`),  </a:t>
            </a:r>
          </a:p>
          <a:p>
            <a:pPr marL="0" indent="0">
              <a:buNone/>
            </a:pPr>
            <a:r>
              <a:rPr lang="en-US" altLang="zh-TW" sz="1600" dirty="0"/>
              <a:t>	KEY `</a:t>
            </a:r>
            <a:r>
              <a:rPr lang="en-US" altLang="zh-TW" sz="1600" dirty="0" err="1"/>
              <a:t>ts_page_content_area_index</a:t>
            </a:r>
            <a:r>
              <a:rPr lang="en-US" altLang="zh-TW" sz="1600" dirty="0"/>
              <a:t>` (`</a:t>
            </a:r>
            <a:r>
              <a:rPr lang="en-US" altLang="zh-TW" sz="1600" dirty="0" err="1"/>
              <a:t>s_area_id</a:t>
            </a:r>
            <a:r>
              <a:rPr lang="en-US" altLang="zh-TW" sz="1600" dirty="0"/>
              <a:t>`),  </a:t>
            </a:r>
          </a:p>
          <a:p>
            <a:pPr marL="0" indent="0">
              <a:buNone/>
            </a:pPr>
            <a:r>
              <a:rPr lang="en-US" altLang="zh-TW" sz="1600" dirty="0"/>
              <a:t>	KEY `</a:t>
            </a:r>
            <a:r>
              <a:rPr lang="en-US" altLang="zh-TW" sz="1600" dirty="0" err="1"/>
              <a:t>ts_page_content_post_index</a:t>
            </a:r>
            <a:r>
              <a:rPr lang="en-US" altLang="zh-TW" sz="1600" dirty="0"/>
              <a:t>` (`</a:t>
            </a:r>
            <a:r>
              <a:rPr lang="en-US" altLang="zh-TW" sz="1600" dirty="0" err="1"/>
              <a:t>post_time</a:t>
            </a:r>
            <a:r>
              <a:rPr lang="en-US" altLang="zh-TW" sz="1600" dirty="0"/>
              <a:t>`),  </a:t>
            </a:r>
          </a:p>
          <a:p>
            <a:pPr marL="0" indent="0">
              <a:buNone/>
            </a:pPr>
            <a:r>
              <a:rPr lang="en-US" altLang="zh-TW" sz="1600" dirty="0"/>
              <a:t>	KEY `</a:t>
            </a:r>
            <a:r>
              <a:rPr lang="en-US" altLang="zh-TW" sz="1600" dirty="0" err="1"/>
              <a:t>ts_page_content_area_post_index</a:t>
            </a:r>
            <a:r>
              <a:rPr lang="en-US" altLang="zh-TW" sz="1600" dirty="0"/>
              <a:t>` (`s_area_id`,`</a:t>
            </a:r>
            <a:r>
              <a:rPr lang="en-US" altLang="zh-TW" sz="1600" dirty="0" err="1"/>
              <a:t>post_time</a:t>
            </a:r>
            <a:r>
              <a:rPr lang="en-US" altLang="zh-TW" sz="1600" dirty="0"/>
              <a:t>`)</a:t>
            </a:r>
          </a:p>
          <a:p>
            <a:pPr marL="0" indent="0">
              <a:buNone/>
            </a:pPr>
            <a:r>
              <a:rPr lang="en-US" altLang="zh-TW" sz="1600" dirty="0"/>
              <a:t>) ENGINE=</a:t>
            </a:r>
            <a:r>
              <a:rPr lang="en-US" altLang="zh-TW" sz="1600" dirty="0" err="1"/>
              <a:t>InnoDB</a:t>
            </a:r>
            <a:r>
              <a:rPr lang="en-US" altLang="zh-TW" sz="1600" dirty="0"/>
              <a:t> DEFAULT CHARSET=utf8mb4 COLLATE=utf8mb4_0900_ai_ci;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983290844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選擇表格 </a:t>
            </a:r>
            <a:r>
              <a:rPr lang="en-US" altLang="zh-TW" sz="2400" dirty="0" err="1"/>
              <a:t>ts_page_content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若未出現請</a:t>
            </a:r>
            <a:r>
              <a:rPr lang="en-US" altLang="zh-TW" sz="2400" dirty="0"/>
              <a:t>Refresh All)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選擇編輯圖示 </a:t>
            </a:r>
            <a:r>
              <a:rPr lang="en-US" altLang="zh-TW" sz="2400" dirty="0"/>
              <a:t>Result Grid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選擇匯入圖示 </a:t>
            </a:r>
            <a:r>
              <a:rPr lang="en-US" altLang="zh-TW" sz="2400" dirty="0"/>
              <a:t>Import</a:t>
            </a:r>
            <a:r>
              <a:rPr lang="zh-TW" altLang="en-US" sz="2400" dirty="0"/>
              <a:t>，選擇對應的 </a:t>
            </a:r>
            <a:r>
              <a:rPr lang="en-US" altLang="zh-TW" sz="2400" dirty="0"/>
              <a:t>csv </a:t>
            </a:r>
            <a:r>
              <a:rPr lang="zh-TW" altLang="en-US" sz="2400" dirty="0"/>
              <a:t>檔</a:t>
            </a:r>
            <a:endParaRPr lang="en-US" altLang="zh-TW" sz="2400" dirty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選擇匯入既有表格 </a:t>
            </a:r>
            <a:r>
              <a:rPr lang="en-US" altLang="zh-TW" sz="2400" dirty="0"/>
              <a:t>Use existing table </a:t>
            </a:r>
            <a:r>
              <a:rPr lang="zh-TW" altLang="en-US" sz="2400" dirty="0"/>
              <a:t>即可</a:t>
            </a:r>
            <a:endParaRPr lang="en-US" altLang="zh-TW" sz="2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78508D5-7491-4414-8436-C1C4BBAB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" y="3962400"/>
            <a:ext cx="9144000" cy="1735893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67AC2C28-D991-4A86-A47B-1941B484765A}"/>
              </a:ext>
            </a:extLst>
          </p:cNvPr>
          <p:cNvSpPr/>
          <p:nvPr/>
        </p:nvSpPr>
        <p:spPr bwMode="auto">
          <a:xfrm>
            <a:off x="2133600" y="4800600"/>
            <a:ext cx="457200" cy="4572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7CE247D-0E91-4B8A-A704-1CCB0D6F62FD}"/>
              </a:ext>
            </a:extLst>
          </p:cNvPr>
          <p:cNvSpPr/>
          <p:nvPr/>
        </p:nvSpPr>
        <p:spPr bwMode="auto">
          <a:xfrm>
            <a:off x="8706338" y="5105400"/>
            <a:ext cx="457200" cy="4572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4894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作業要求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TW" altLang="en-US" sz="2800" dirty="0"/>
              <a:t>分派領域</a:t>
            </a:r>
            <a:endParaRPr lang="en-US" altLang="zh-TW" sz="28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TW" altLang="en-US" sz="2400" dirty="0"/>
              <a:t>每組至少任選其一來源，或可使用多個來源 </a:t>
            </a:r>
            <a:r>
              <a:rPr lang="en-US" altLang="zh-TW" sz="2400" dirty="0"/>
              <a:t>(</a:t>
            </a:r>
            <a:r>
              <a:rPr lang="zh-TW" altLang="en-US" sz="2400" dirty="0"/>
              <a:t>例如</a:t>
            </a:r>
            <a:r>
              <a:rPr lang="en-US" altLang="zh-TW" sz="2400" dirty="0"/>
              <a:t>PTT movie</a:t>
            </a:r>
            <a:r>
              <a:rPr lang="zh-TW" altLang="en-US" sz="2400" dirty="0"/>
              <a:t> </a:t>
            </a:r>
            <a:r>
              <a:rPr lang="en-US" altLang="zh-TW" sz="2400" dirty="0"/>
              <a:t>+</a:t>
            </a:r>
            <a:r>
              <a:rPr lang="zh-TW" altLang="en-US" sz="2400" dirty="0"/>
              <a:t> </a:t>
            </a:r>
            <a:r>
              <a:rPr lang="en-US" altLang="zh-TW" sz="2400" dirty="0" err="1"/>
              <a:t>Dcard</a:t>
            </a:r>
            <a:r>
              <a:rPr lang="en-US" altLang="zh-TW" sz="2400" dirty="0"/>
              <a:t> movie)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/>
              <a:t>領域探索及分析</a:t>
            </a:r>
            <a:endParaRPr lang="en-US" altLang="zh-TW" sz="2400" dirty="0"/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dirty="0"/>
              <a:t>針對該領域所收到的資料，進行分析</a:t>
            </a:r>
            <a:endParaRPr lang="en-US" altLang="zh-TW" sz="2400" dirty="0"/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dirty="0"/>
              <a:t>設計十個以上具商業價值的問題，並以</a:t>
            </a:r>
            <a:r>
              <a:rPr lang="en-US" altLang="zh-TW" sz="2400" dirty="0"/>
              <a:t>SQL</a:t>
            </a:r>
            <a:r>
              <a:rPr lang="zh-TW" altLang="en-US" sz="2400" dirty="0"/>
              <a:t>回答</a:t>
            </a:r>
            <a:endParaRPr lang="en-US" altLang="zh-TW" sz="2400" dirty="0"/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dirty="0"/>
              <a:t>將問題設計（含</a:t>
            </a:r>
            <a:r>
              <a:rPr lang="en-US" altLang="zh-TW" sz="2400" dirty="0"/>
              <a:t>SQL</a:t>
            </a:r>
            <a:r>
              <a:rPr lang="zh-TW" altLang="en-US" sz="2400" dirty="0"/>
              <a:t>及答案）作成報告</a:t>
            </a:r>
            <a:endParaRPr lang="en-US" altLang="zh-TW" sz="2400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TW" altLang="en-US" sz="2400" dirty="0"/>
              <a:t>有層次地講出一個觀察、一個故事、或一種預測</a:t>
            </a:r>
          </a:p>
        </p:txBody>
      </p:sp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評分標準</a:t>
            </a:r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dirty="0"/>
              <a:t>分成</a:t>
            </a:r>
            <a:r>
              <a:rPr lang="en-US" altLang="zh-TW" sz="2800" dirty="0"/>
              <a:t>10</a:t>
            </a:r>
            <a:r>
              <a:rPr lang="zh-TW" altLang="en-US" sz="2800" dirty="0"/>
              <a:t>個等級</a:t>
            </a:r>
            <a:endParaRPr lang="en-US" altLang="zh-TW" sz="28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dirty="0"/>
              <a:t>領域相關</a:t>
            </a:r>
            <a:endParaRPr lang="en-US" altLang="zh-TW" sz="2800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dirty="0"/>
              <a:t>商業問題設計，正確合理</a:t>
            </a:r>
            <a:endParaRPr lang="en-US" altLang="zh-TW" sz="2400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dirty="0"/>
              <a:t>發掘不為人知的資訊</a:t>
            </a:r>
            <a:endParaRPr lang="en-US" altLang="zh-TW" sz="2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dirty="0"/>
              <a:t>依詳盡用心程度加分</a:t>
            </a:r>
            <a:endParaRPr lang="en-US" altLang="zh-TW" sz="2800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000" dirty="0"/>
              <a:t>使用</a:t>
            </a:r>
            <a:r>
              <a:rPr lang="en-US" altLang="zh-TW" sz="2000" dirty="0"/>
              <a:t>MS Excel (Power) Pivot</a:t>
            </a:r>
            <a:r>
              <a:rPr lang="zh-TW" altLang="en-US" sz="2000" dirty="0"/>
              <a:t> 製作有意義之圖或表，並詮釋之</a:t>
            </a:r>
            <a:endParaRPr lang="en-US" altLang="zh-TW" sz="2000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000" dirty="0"/>
              <a:t>使用</a:t>
            </a:r>
            <a:r>
              <a:rPr lang="en-US" altLang="zh-TW" sz="2000" dirty="0"/>
              <a:t>R</a:t>
            </a:r>
            <a:r>
              <a:rPr lang="zh-TW" altLang="en-US" sz="2000" dirty="0"/>
              <a:t>或</a:t>
            </a:r>
            <a:r>
              <a:rPr lang="en-US" altLang="zh-TW" sz="2000" dirty="0"/>
              <a:t>Python</a:t>
            </a:r>
            <a:r>
              <a:rPr lang="zh-TW" altLang="en-US" sz="2000" dirty="0"/>
              <a:t>類似工具進行分析，印出結果，並詮釋之</a:t>
            </a:r>
            <a:endParaRPr lang="en-US" altLang="zh-TW" sz="2000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000" dirty="0"/>
              <a:t>使用一種以上資料彼此解釋某種現象，並詮釋之</a:t>
            </a:r>
            <a:endParaRPr lang="en-US" altLang="zh-TW" sz="2000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TW" altLang="en-US" sz="1600" dirty="0"/>
              <a:t>例如</a:t>
            </a:r>
            <a:r>
              <a:rPr lang="en-US" altLang="zh-TW" sz="1600" dirty="0"/>
              <a:t>movie</a:t>
            </a:r>
            <a:r>
              <a:rPr lang="zh-TW" altLang="en-US" sz="1600" dirty="0"/>
              <a:t>加網路公開之票房資料等</a:t>
            </a:r>
          </a:p>
        </p:txBody>
      </p:sp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Deadline</a:t>
            </a:r>
            <a:endParaRPr lang="zh-TW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/>
              <a:t>於 </a:t>
            </a:r>
            <a:r>
              <a:rPr lang="en-US" altLang="zh-TW" sz="2800" dirty="0"/>
              <a:t>2021.1.4 10am </a:t>
            </a:r>
            <a:r>
              <a:rPr lang="zh-TW" altLang="en-US" sz="2800" dirty="0"/>
              <a:t>前繳至 </a:t>
            </a:r>
            <a:r>
              <a:rPr lang="en-US" altLang="zh-TW" sz="2800" dirty="0"/>
              <a:t>ceiba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以 </a:t>
            </a:r>
            <a:r>
              <a:rPr lang="en-US" altLang="zh-TW" sz="2400" dirty="0"/>
              <a:t>Word</a:t>
            </a:r>
            <a:r>
              <a:rPr lang="zh-TW" altLang="en-US" sz="2400" dirty="0"/>
              <a:t>檔，做文字說明報告，講述目的、如何分工、實作過程、結果發現等。取名為「組別</a:t>
            </a:r>
            <a:r>
              <a:rPr lang="en-US" altLang="zh-TW" sz="2400" dirty="0"/>
              <a:t>_hw5.docx</a:t>
            </a:r>
            <a:r>
              <a:rPr lang="zh-TW" altLang="en-US" sz="2400" dirty="0"/>
              <a:t>」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以 </a:t>
            </a:r>
            <a:r>
              <a:rPr lang="en-US" altLang="zh-TW" sz="2400" dirty="0"/>
              <a:t>PowerPoint</a:t>
            </a:r>
            <a:r>
              <a:rPr lang="zh-TW" altLang="en-US" sz="2400" dirty="0"/>
              <a:t>，做</a:t>
            </a:r>
            <a:r>
              <a:rPr lang="en-US" altLang="zh-TW" sz="2400" dirty="0"/>
              <a:t>10</a:t>
            </a:r>
            <a:r>
              <a:rPr lang="zh-TW" altLang="en-US" sz="2400" dirty="0"/>
              <a:t>分鐘內的簡報，取名為「組別</a:t>
            </a:r>
            <a:r>
              <a:rPr lang="en-US" altLang="zh-TW" sz="2400" dirty="0"/>
              <a:t>_hw5.pptx</a:t>
            </a:r>
            <a:r>
              <a:rPr lang="zh-TW" altLang="en-US" sz="2400" dirty="0"/>
              <a:t>」，並錄製影片放上雲端，將影片連結貼在簡報首頁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兩者一同打包為「組別</a:t>
            </a:r>
            <a:r>
              <a:rPr lang="en-US" altLang="zh-TW" sz="2400" dirty="0"/>
              <a:t>_hw5.zip</a:t>
            </a:r>
            <a:r>
              <a:rPr lang="zh-TW" altLang="en-US" sz="2400" dirty="0"/>
              <a:t>」，由組長繳交</a:t>
            </a:r>
            <a:endParaRPr lang="en-US" altLang="zh-TW" sz="2400" dirty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老師挑選若干代表組別於 </a:t>
            </a:r>
            <a:r>
              <a:rPr lang="en-US" altLang="zh-TW" sz="2400" dirty="0"/>
              <a:t>2021.1.7</a:t>
            </a:r>
            <a:r>
              <a:rPr lang="zh-TW" altLang="en-US" sz="2400" dirty="0"/>
              <a:t> 現場報告</a:t>
            </a:r>
          </a:p>
        </p:txBody>
      </p:sp>
    </p:spTree>
    <p:extLst>
      <p:ext uri="{BB962C8B-B14F-4D97-AF65-F5344CB8AC3E}">
        <p14:creationId xmlns:p14="http://schemas.microsoft.com/office/powerpoint/2010/main" val="154736982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Whitten_Intro_temp">
  <a:themeElements>
    <a:clrScheme name="Whitten_Intro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ten_Intro_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hitten_Intro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pview檢報服務範例">
  <a:themeElements>
    <a:clrScheme name="自訂 1">
      <a:dk1>
        <a:srgbClr val="292929"/>
      </a:dk1>
      <a:lt1>
        <a:srgbClr val="FFFFFF"/>
      </a:lt1>
      <a:dk2>
        <a:srgbClr val="292929"/>
      </a:dk2>
      <a:lt2>
        <a:srgbClr val="DDDDDD"/>
      </a:lt2>
      <a:accent1>
        <a:srgbClr val="2473E8"/>
      </a:accent1>
      <a:accent2>
        <a:srgbClr val="A5DF57"/>
      </a:accent2>
      <a:accent3>
        <a:srgbClr val="FFFFFF"/>
      </a:accent3>
      <a:accent4>
        <a:srgbClr val="212121"/>
      </a:accent4>
      <a:accent5>
        <a:srgbClr val="ACBCF2"/>
      </a:accent5>
      <a:accent6>
        <a:srgbClr val="95CA4E"/>
      </a:accent6>
      <a:hlink>
        <a:srgbClr val="1354B5"/>
      </a:hlink>
      <a:folHlink>
        <a:srgbClr val="3E3E3E"/>
      </a:folHlink>
    </a:clrScheme>
    <a:fontScheme name="自訂 1">
      <a:majorFont>
        <a:latin typeface="Leelawadee"/>
        <a:ea typeface="微軟正黑體"/>
        <a:cs typeface=""/>
      </a:majorFont>
      <a:minorFont>
        <a:latin typeface="Leelawadee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view範例簡報.potx" id="{D22B8188-24E4-4610-AD46-FD40A507F0A2}" vid="{DFEE5D31-C9DF-4553-9614-0F947285446F}"/>
    </a:ext>
  </a:extLst>
</a:theme>
</file>

<file path=ppt/theme/theme3.xml><?xml version="1.0" encoding="utf-8"?>
<a:theme xmlns:a="http://schemas.openxmlformats.org/drawingml/2006/main" name="TornadoPPT_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</TotalTime>
  <Words>2858</Words>
  <Application>Microsoft Office PowerPoint</Application>
  <PresentationFormat>如螢幕大小 (4:3)</PresentationFormat>
  <Paragraphs>687</Paragraphs>
  <Slides>36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6" baseType="lpstr">
      <vt:lpstr>微軟正黑體</vt:lpstr>
      <vt:lpstr>新細明體</vt:lpstr>
      <vt:lpstr>Arial</vt:lpstr>
      <vt:lpstr>Leelawadee</vt:lpstr>
      <vt:lpstr>Verdana</vt:lpstr>
      <vt:lpstr>Wingdings</vt:lpstr>
      <vt:lpstr>Whitten_Intro_temp</vt:lpstr>
      <vt:lpstr>1_Opview檢報服務範例</vt:lpstr>
      <vt:lpstr>TornadoPPT_02</vt:lpstr>
      <vt:lpstr>工作表</vt:lpstr>
      <vt:lpstr>資料庫管理 Homework 期末專題</vt:lpstr>
      <vt:lpstr>Requirement</vt:lpstr>
      <vt:lpstr>主題資料集及使用方式 (2020)</vt:lpstr>
      <vt:lpstr>PowerPoint 簡報</vt:lpstr>
      <vt:lpstr>PowerPoint 簡報</vt:lpstr>
      <vt:lpstr>PowerPoint 簡報</vt:lpstr>
      <vt:lpstr>作業要求</vt:lpstr>
      <vt:lpstr>評分標準</vt:lpstr>
      <vt:lpstr>Deadline</vt:lpstr>
      <vt:lpstr>簡易社群資料分析範例</vt:lpstr>
      <vt:lpstr>社群資料分析 – 以ptt food為例</vt:lpstr>
      <vt:lpstr>社群資料分析 – 以ptt food為例</vt:lpstr>
      <vt:lpstr>社群資料分析 – 以ptt food為例</vt:lpstr>
      <vt:lpstr>社群資料分析 – 以ptt food為例</vt:lpstr>
      <vt:lpstr>社群資料分析 – 以ptt food為例</vt:lpstr>
      <vt:lpstr>社群資料分析 – 以ptt food為例</vt:lpstr>
      <vt:lpstr>GOOD LUCK !</vt:lpstr>
      <vt:lpstr>歷史資料集及使用方式 (2017)</vt:lpstr>
      <vt:lpstr>PowerPoint 簡報</vt:lpstr>
      <vt:lpstr>歷史資料集及使用方式 (2019)</vt:lpstr>
      <vt:lpstr>PowerPoint 簡報</vt:lpstr>
      <vt:lpstr>示範案例</vt:lpstr>
      <vt:lpstr>案例：年度熱門營養保健品</vt:lpstr>
      <vt:lpstr>案例：熱門營養保健品競爭分析</vt:lpstr>
      <vt:lpstr>案例：商機探索代表 – 滴雞精</vt:lpstr>
      <vt:lpstr>案例 : 年度流行話題商品排行榜</vt:lpstr>
      <vt:lpstr>社群帶動性強，效果較媒體持久</vt:lpstr>
      <vt:lpstr>年度熱門餐飲 : 連鎖餐廳研究</vt:lpstr>
      <vt:lpstr>消費族群分析 : 學生與上班族聚餐</vt:lpstr>
      <vt:lpstr>熱門餐飲年度代表 – 日式拉麵來台</vt:lpstr>
      <vt:lpstr>日式拉麵來台 – 對先進者的威脅</vt:lpstr>
      <vt:lpstr>日式拉麵來台 – 分析市場位置</vt:lpstr>
      <vt:lpstr>熱門餐飲年度代表 – 王品集團</vt:lpstr>
      <vt:lpstr>運用大數據 (1) 市場調查、定位策略</vt:lpstr>
      <vt:lpstr>運用大數據 (2) 競品掌握、品牌深化</vt:lpstr>
      <vt:lpstr>運用大數據 (3) 產品進化、市場移轉</vt:lpstr>
    </vt:vector>
  </TitlesOfParts>
  <Company>Naitonal Taiwan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subject>資料庫管理</dc:subject>
  <dc:creator>台大工管楊立偉</dc:creator>
  <cp:lastModifiedBy>Willie Yang</cp:lastModifiedBy>
  <cp:revision>120</cp:revision>
  <dcterms:created xsi:type="dcterms:W3CDTF">2005-07-27T16:50:27Z</dcterms:created>
  <dcterms:modified xsi:type="dcterms:W3CDTF">2020-12-16T17:10:46Z</dcterms:modified>
</cp:coreProperties>
</file>