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8" r:id="rId16"/>
    <p:sldId id="279" r:id="rId17"/>
    <p:sldId id="280" r:id="rId18"/>
    <p:sldId id="274" r:id="rId19"/>
    <p:sldId id="271" r:id="rId20"/>
    <p:sldId id="270" r:id="rId21"/>
    <p:sldId id="275" r:id="rId22"/>
    <p:sldId id="277" r:id="rId23"/>
    <p:sldId id="281" r:id="rId24"/>
    <p:sldId id="276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5BD78-EC21-4C2B-8AF2-455B20A1420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E820A-9E46-4E65-B0D4-4D815C745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5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914645-4273-4723-B8AC-32FC6346F60E}"/>
              </a:ext>
            </a:extLst>
          </p:cNvPr>
          <p:cNvSpPr/>
          <p:nvPr userDrawn="1"/>
        </p:nvSpPr>
        <p:spPr>
          <a:xfrm>
            <a:off x="1" y="-3"/>
            <a:ext cx="12192000" cy="35099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7A1A5-20FB-4D00-9B88-EAAAA149A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 rtl="1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4E9F4-F4A6-4500-AE5F-0B95FE1C9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941BFF-ADF6-444B-BFF2-B0AB22556AB9}"/>
              </a:ext>
            </a:extLst>
          </p:cNvPr>
          <p:cNvSpPr/>
          <p:nvPr userDrawn="1"/>
        </p:nvSpPr>
        <p:spPr>
          <a:xfrm>
            <a:off x="10668000" y="0"/>
            <a:ext cx="1523999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04C1-5B14-4371-B15C-718C423B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01F40-3945-4A04-BC72-1E751C0EB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191B3-FBE0-48C9-AB07-6242ED6E7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37C72-88D4-4346-BB73-56CE8CDCA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97D69-0413-47BD-9C1C-7F613D6AD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DDAAA-A814-4C9E-B171-6AD57EF1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D5934-C99F-4EEE-A9A9-4043DE67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E9355-A059-40B8-8B39-AEED261E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94B6-B191-4D18-8835-A990D53B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81566-2BD9-4306-B67B-46108B6A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D83B6-1E39-47AA-8388-E8D0B9CC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059EF-B6C7-45B1-BBBD-8D93FA2A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9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0C209-E9DE-49CC-AA39-D5F08C03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4A924-C22B-4D77-BC05-AE4BA422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4007F-B433-4006-B30C-88C6D03B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47F7-A285-47E5-A1F5-28BF3E30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7452-9CDC-46F1-8527-66E01311B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D3A38-6955-44DB-95D8-9940F3ECA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28E1B-5737-463E-A5DA-907F3B4F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1182D-699A-4210-9B62-E0018830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E4179-19B5-40D8-8000-51B4AF2B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25FF-FDE9-4548-BF77-946C2C4D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2C7FC-7DAF-4E25-90D0-20500E6E3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AA664-F540-4BFC-BBB7-F8F83A86E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5974E-C4FC-4AFD-A91D-3DD5152C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A312-0EAE-4A99-A41D-73F9E9E9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E89D3-B2D9-40FB-8DA3-2654D36B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8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3AAF-054F-4B40-A337-2A107E8E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2426B-8022-416A-B1AE-EB9C0DD41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090F9-B19B-4C7B-939A-E907451F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FDB78-93CC-44C0-82AB-6BF80DE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496B9-91F9-4253-B88A-2CCDCA94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2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F92D7-0A3E-4434-B335-C4E341A1C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BD401-3668-4595-BCCB-8752301FD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F6D7-752E-4CB3-8640-3C409FDB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7477-311D-4923-BC78-CD0C82D6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48535-A206-40AF-AB2C-D2BC01DD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7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17C213-C5A1-4666-B88B-26A89BDAC1B4}"/>
              </a:ext>
            </a:extLst>
          </p:cNvPr>
          <p:cNvSpPr/>
          <p:nvPr userDrawn="1"/>
        </p:nvSpPr>
        <p:spPr>
          <a:xfrm>
            <a:off x="10277856" y="237744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600" b="1">
                <a:cs typeface="B Roya" panose="00000400000000000000" pitchFamily="2" charset="-78"/>
              </a:rPr>
              <a:t>استخراج </a:t>
            </a:r>
            <a:r>
              <a:rPr lang="fa-IR" sz="1600" b="1" err="1">
                <a:cs typeface="B Roya" panose="00000400000000000000" pitchFamily="2" charset="-78"/>
              </a:rPr>
              <a:t>نام‌ها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225A41-B45C-4A9C-B106-588CA9DD97FC}"/>
              </a:ext>
            </a:extLst>
          </p:cNvPr>
          <p:cNvSpPr/>
          <p:nvPr userDrawn="1"/>
        </p:nvSpPr>
        <p:spPr>
          <a:xfrm>
            <a:off x="10277856" y="338328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err="1">
                <a:cs typeface="B Roya" panose="00000400000000000000" pitchFamily="2" charset="-78"/>
              </a:rPr>
              <a:t>جمع‌آوری</a:t>
            </a:r>
            <a:r>
              <a:rPr lang="fa-IR" sz="1600" b="1">
                <a:cs typeface="B Roya" panose="00000400000000000000" pitchFamily="2" charset="-78"/>
              </a:rPr>
              <a:t> داده از </a:t>
            </a:r>
            <a:r>
              <a:rPr lang="fa-IR" sz="1600" b="1" err="1">
                <a:cs typeface="B Roya" panose="00000400000000000000" pitchFamily="2" charset="-78"/>
              </a:rPr>
              <a:t>ویکی‌پدیا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C22169-B32F-48A9-A104-33BE4AC30463}"/>
              </a:ext>
            </a:extLst>
          </p:cNvPr>
          <p:cNvSpPr/>
          <p:nvPr userDrawn="1"/>
        </p:nvSpPr>
        <p:spPr>
          <a:xfrm>
            <a:off x="10277856" y="438912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>
                <a:cs typeface="B Roya" panose="00000400000000000000" pitchFamily="2" charset="-78"/>
              </a:rPr>
              <a:t>نرمال‌سازی و آموزش مدل‌ها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86962E-C4B2-4C4C-8BD7-E7ED03F2833C}"/>
              </a:ext>
            </a:extLst>
          </p:cNvPr>
          <p:cNvSpPr/>
          <p:nvPr userDrawn="1"/>
        </p:nvSpPr>
        <p:spPr>
          <a:xfrm>
            <a:off x="10277856" y="539496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>
                <a:cs typeface="B Roya" panose="00000400000000000000" pitchFamily="2" charset="-78"/>
              </a:rPr>
              <a:t>سامانه </a:t>
            </a:r>
            <a:r>
              <a:rPr lang="en-US" sz="1600" b="1">
                <a:cs typeface="B Roya" panose="00000400000000000000" pitchFamily="2" charset="-78"/>
              </a:rPr>
              <a:t>milvus</a:t>
            </a:r>
            <a:r>
              <a:rPr lang="fa-IR" sz="1600" b="1">
                <a:cs typeface="B Roya" panose="00000400000000000000" pitchFamily="2" charset="-78"/>
              </a:rPr>
              <a:t> و نتایج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D75075-30E1-42AC-987B-14E4D491C74B}"/>
              </a:ext>
            </a:extLst>
          </p:cNvPr>
          <p:cNvSpPr/>
          <p:nvPr userDrawn="1"/>
        </p:nvSpPr>
        <p:spPr>
          <a:xfrm>
            <a:off x="10277856" y="137160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600" b="1" err="1">
                <a:cs typeface="B Roya" panose="00000400000000000000" pitchFamily="2" charset="-78"/>
              </a:rPr>
              <a:t>جمع‌آوری</a:t>
            </a:r>
            <a:r>
              <a:rPr lang="fa-IR" sz="1600" b="1">
                <a:cs typeface="B Roya" panose="00000400000000000000" pitchFamily="2" charset="-78"/>
              </a:rPr>
              <a:t> و تمیز کردن داده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C572-EB1B-45B4-95E2-9470DEC8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371600"/>
            <a:ext cx="9120054" cy="4805363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EC3D-6E47-48CF-9A06-D866B144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86329" y="637158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C40F0-350A-459A-A3AD-07068C40E5D2}"/>
              </a:ext>
            </a:extLst>
          </p:cNvPr>
          <p:cNvSpPr/>
          <p:nvPr userDrawn="1"/>
        </p:nvSpPr>
        <p:spPr>
          <a:xfrm>
            <a:off x="1" y="-2"/>
            <a:ext cx="1219200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129963-B656-40EF-9CE9-4F6825A8CB88}"/>
              </a:ext>
            </a:extLst>
          </p:cNvPr>
          <p:cNvSpPr/>
          <p:nvPr userDrawn="1"/>
        </p:nvSpPr>
        <p:spPr>
          <a:xfrm>
            <a:off x="11537754" y="0"/>
            <a:ext cx="654245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282FC-EEA8-4A45-AAFE-DDEDC52C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6" y="81147"/>
            <a:ext cx="9120054" cy="73070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3ED86D-7247-49D0-A1F1-32F00F9195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573" y="0"/>
            <a:ext cx="1284427" cy="1344168"/>
          </a:xfrm>
          <a:prstGeom prst="rect">
            <a:avLst/>
          </a:prstGeom>
          <a:solidFill>
            <a:schemeClr val="bg1"/>
          </a:solidFill>
          <a:effectLst>
            <a:glow>
              <a:schemeClr val="accent1"/>
            </a:glow>
            <a:outerShdw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D15712C-7CBC-4CD8-91E2-3E261EE04AC7}"/>
              </a:ext>
            </a:extLst>
          </p:cNvPr>
          <p:cNvSpPr/>
          <p:nvPr userDrawn="1"/>
        </p:nvSpPr>
        <p:spPr>
          <a:xfrm>
            <a:off x="-5024" y="-2796"/>
            <a:ext cx="822960" cy="82296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3F81B285-840F-462D-AAA1-97D7B07C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3678" y="70065"/>
            <a:ext cx="487966" cy="336639"/>
          </a:xfrm>
        </p:spPr>
        <p:txBody>
          <a:bodyPr/>
          <a:lstStyle>
            <a:lvl1pPr algn="ctr" rtl="0">
              <a:defRPr sz="2000">
                <a:solidFill>
                  <a:schemeClr val="tx1"/>
                </a:solidFill>
                <a:effectLst/>
                <a:latin typeface="W_nazanin" panose="00000400000000000000" pitchFamily="2" charset="0"/>
                <a:cs typeface="W_nazanin" panose="00000400000000000000" pitchFamily="2" charset="0"/>
              </a:defRPr>
            </a:lvl1pPr>
          </a:lstStyle>
          <a:p>
            <a:fld id="{11255DEE-5A85-4939-B095-3DBA25793F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4D6A57E-ACB4-41DD-8448-832CDC53F7BC}"/>
              </a:ext>
            </a:extLst>
          </p:cNvPr>
          <p:cNvSpPr txBox="1">
            <a:spLocks/>
          </p:cNvSpPr>
          <p:nvPr userDrawn="1"/>
        </p:nvSpPr>
        <p:spPr>
          <a:xfrm>
            <a:off x="193678" y="414911"/>
            <a:ext cx="487966" cy="336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2  Nazanin" panose="00000400000000000000" pitchFamily="2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000" b="0"/>
              <a:t>۲۵</a:t>
            </a:r>
            <a:endParaRPr lang="en-US" sz="2000" b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9FD3BA-77C5-4022-8494-575B2C7787BC}"/>
              </a:ext>
            </a:extLst>
          </p:cNvPr>
          <p:cNvCxnSpPr/>
          <p:nvPr userDrawn="1"/>
        </p:nvCxnSpPr>
        <p:spPr>
          <a:xfrm>
            <a:off x="246468" y="368604"/>
            <a:ext cx="3823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77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17C213-C5A1-4666-B88B-26A89BDAC1B4}"/>
              </a:ext>
            </a:extLst>
          </p:cNvPr>
          <p:cNvSpPr/>
          <p:nvPr userDrawn="1"/>
        </p:nvSpPr>
        <p:spPr>
          <a:xfrm>
            <a:off x="10277856" y="237744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600" b="1">
                <a:cs typeface="B Roya" panose="00000400000000000000" pitchFamily="2" charset="-78"/>
              </a:rPr>
              <a:t>استخراج </a:t>
            </a:r>
            <a:r>
              <a:rPr lang="fa-IR" sz="1600" b="1" err="1">
                <a:cs typeface="B Roya" panose="00000400000000000000" pitchFamily="2" charset="-78"/>
              </a:rPr>
              <a:t>نام‌ها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225A41-B45C-4A9C-B106-588CA9DD97FC}"/>
              </a:ext>
            </a:extLst>
          </p:cNvPr>
          <p:cNvSpPr/>
          <p:nvPr userDrawn="1"/>
        </p:nvSpPr>
        <p:spPr>
          <a:xfrm>
            <a:off x="10277856" y="338328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err="1">
                <a:cs typeface="B Roya" panose="00000400000000000000" pitchFamily="2" charset="-78"/>
              </a:rPr>
              <a:t>جمع‌آوری</a:t>
            </a:r>
            <a:r>
              <a:rPr lang="fa-IR" sz="1600" b="1">
                <a:cs typeface="B Roya" panose="00000400000000000000" pitchFamily="2" charset="-78"/>
              </a:rPr>
              <a:t> داده از </a:t>
            </a:r>
            <a:r>
              <a:rPr lang="fa-IR" sz="1600" b="1" err="1">
                <a:cs typeface="B Roya" panose="00000400000000000000" pitchFamily="2" charset="-78"/>
              </a:rPr>
              <a:t>ویکی‌پدیا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C22169-B32F-48A9-A104-33BE4AC30463}"/>
              </a:ext>
            </a:extLst>
          </p:cNvPr>
          <p:cNvSpPr/>
          <p:nvPr userDrawn="1"/>
        </p:nvSpPr>
        <p:spPr>
          <a:xfrm>
            <a:off x="10277856" y="438912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>
                <a:cs typeface="B Roya" panose="00000400000000000000" pitchFamily="2" charset="-78"/>
              </a:rPr>
              <a:t>نرمال‌سازی و آموزش مدل‌ها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86962E-C4B2-4C4C-8BD7-E7ED03F2833C}"/>
              </a:ext>
            </a:extLst>
          </p:cNvPr>
          <p:cNvSpPr/>
          <p:nvPr userDrawn="1"/>
        </p:nvSpPr>
        <p:spPr>
          <a:xfrm>
            <a:off x="10277856" y="539496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>
                <a:cs typeface="B Roya" panose="00000400000000000000" pitchFamily="2" charset="-78"/>
              </a:rPr>
              <a:t>سامانه </a:t>
            </a:r>
            <a:r>
              <a:rPr lang="en-US" sz="1600" b="1">
                <a:cs typeface="B Roya" panose="00000400000000000000" pitchFamily="2" charset="-78"/>
              </a:rPr>
              <a:t>milvus</a:t>
            </a:r>
            <a:r>
              <a:rPr lang="fa-IR" sz="1600" b="1">
                <a:cs typeface="B Roya" panose="00000400000000000000" pitchFamily="2" charset="-78"/>
              </a:rPr>
              <a:t> و نتایج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D75075-30E1-42AC-987B-14E4D491C74B}"/>
              </a:ext>
            </a:extLst>
          </p:cNvPr>
          <p:cNvSpPr/>
          <p:nvPr userDrawn="1"/>
        </p:nvSpPr>
        <p:spPr>
          <a:xfrm>
            <a:off x="10277856" y="1371600"/>
            <a:ext cx="1371600" cy="73152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600" b="1" err="1">
                <a:solidFill>
                  <a:schemeClr val="bg1"/>
                </a:solidFill>
                <a:cs typeface="B Roya" panose="00000400000000000000" pitchFamily="2" charset="-78"/>
              </a:rPr>
              <a:t>جمع‌آوری</a:t>
            </a:r>
            <a:r>
              <a:rPr lang="fa-IR" sz="1600" b="1">
                <a:solidFill>
                  <a:schemeClr val="bg1"/>
                </a:solidFill>
                <a:cs typeface="B Roya" panose="00000400000000000000" pitchFamily="2" charset="-78"/>
              </a:rPr>
              <a:t> و تمیز کردن داده</a:t>
            </a:r>
            <a:endParaRPr lang="en-US" sz="1600" b="1">
              <a:solidFill>
                <a:schemeClr val="bg1"/>
              </a:solidFill>
              <a:cs typeface="B Roya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C572-EB1B-45B4-95E2-9470DEC8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371600"/>
            <a:ext cx="9120054" cy="4805363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EC3D-6E47-48CF-9A06-D866B144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86329" y="637158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C40F0-350A-459A-A3AD-07068C40E5D2}"/>
              </a:ext>
            </a:extLst>
          </p:cNvPr>
          <p:cNvSpPr/>
          <p:nvPr userDrawn="1"/>
        </p:nvSpPr>
        <p:spPr>
          <a:xfrm>
            <a:off x="1" y="-2"/>
            <a:ext cx="1219200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129963-B656-40EF-9CE9-4F6825A8CB88}"/>
              </a:ext>
            </a:extLst>
          </p:cNvPr>
          <p:cNvSpPr/>
          <p:nvPr userDrawn="1"/>
        </p:nvSpPr>
        <p:spPr>
          <a:xfrm>
            <a:off x="11537754" y="0"/>
            <a:ext cx="654245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282FC-EEA8-4A45-AAFE-DDEDC52C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6" y="81147"/>
            <a:ext cx="9120054" cy="73070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3ED86D-7247-49D0-A1F1-32F00F9195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573" y="0"/>
            <a:ext cx="1284427" cy="1344168"/>
          </a:xfrm>
          <a:prstGeom prst="rect">
            <a:avLst/>
          </a:prstGeom>
          <a:solidFill>
            <a:schemeClr val="bg1"/>
          </a:solidFill>
          <a:effectLst>
            <a:glow>
              <a:schemeClr val="accent1"/>
            </a:glow>
            <a:outerShdw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EB74F4-F872-4E38-90BD-C9D4DBE3DEB1}"/>
              </a:ext>
            </a:extLst>
          </p:cNvPr>
          <p:cNvSpPr/>
          <p:nvPr userDrawn="1"/>
        </p:nvSpPr>
        <p:spPr>
          <a:xfrm>
            <a:off x="-5024" y="-2796"/>
            <a:ext cx="822960" cy="82296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0F83526-F366-4DAA-B6CA-729C9720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3678" y="70065"/>
            <a:ext cx="487966" cy="336639"/>
          </a:xfrm>
        </p:spPr>
        <p:txBody>
          <a:bodyPr/>
          <a:lstStyle>
            <a:lvl1pPr algn="ctr" rtl="0">
              <a:defRPr sz="2000">
                <a:solidFill>
                  <a:schemeClr val="tx1"/>
                </a:solidFill>
                <a:effectLst/>
                <a:latin typeface="W_nazanin" panose="00000400000000000000" pitchFamily="2" charset="0"/>
                <a:cs typeface="W_nazanin" panose="00000400000000000000" pitchFamily="2" charset="0"/>
              </a:defRPr>
            </a:lvl1pPr>
          </a:lstStyle>
          <a:p>
            <a:fld id="{11255DEE-5A85-4939-B095-3DBA25793F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2FDF184-98CF-44A8-A5D9-8795BC688F20}"/>
              </a:ext>
            </a:extLst>
          </p:cNvPr>
          <p:cNvSpPr txBox="1">
            <a:spLocks/>
          </p:cNvSpPr>
          <p:nvPr userDrawn="1"/>
        </p:nvSpPr>
        <p:spPr>
          <a:xfrm>
            <a:off x="193678" y="414911"/>
            <a:ext cx="487966" cy="336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2  Nazanin" panose="00000400000000000000" pitchFamily="2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000" b="0"/>
              <a:t>۲۵</a:t>
            </a:r>
            <a:endParaRPr lang="en-US" sz="2000" b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A6149F-B3BF-438B-91E7-9309DFA21C20}"/>
              </a:ext>
            </a:extLst>
          </p:cNvPr>
          <p:cNvCxnSpPr/>
          <p:nvPr userDrawn="1"/>
        </p:nvCxnSpPr>
        <p:spPr>
          <a:xfrm>
            <a:off x="246468" y="368604"/>
            <a:ext cx="3823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6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17C213-C5A1-4666-B88B-26A89BDAC1B4}"/>
              </a:ext>
            </a:extLst>
          </p:cNvPr>
          <p:cNvSpPr/>
          <p:nvPr userDrawn="1"/>
        </p:nvSpPr>
        <p:spPr>
          <a:xfrm>
            <a:off x="10277856" y="2377440"/>
            <a:ext cx="1371600" cy="73152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600" b="1">
                <a:solidFill>
                  <a:schemeClr val="bg1"/>
                </a:solidFill>
                <a:cs typeface="B Roya" panose="00000400000000000000" pitchFamily="2" charset="-78"/>
              </a:rPr>
              <a:t>استخراج </a:t>
            </a:r>
            <a:r>
              <a:rPr lang="fa-IR" sz="1600" b="1" err="1">
                <a:solidFill>
                  <a:schemeClr val="bg1"/>
                </a:solidFill>
                <a:cs typeface="B Roya" panose="00000400000000000000" pitchFamily="2" charset="-78"/>
              </a:rPr>
              <a:t>نام‌ها</a:t>
            </a:r>
            <a:endParaRPr lang="en-US" sz="1600" b="1">
              <a:solidFill>
                <a:schemeClr val="bg1"/>
              </a:solidFill>
              <a:cs typeface="B Roya" panose="00000400000000000000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225A41-B45C-4A9C-B106-588CA9DD97FC}"/>
              </a:ext>
            </a:extLst>
          </p:cNvPr>
          <p:cNvSpPr/>
          <p:nvPr userDrawn="1"/>
        </p:nvSpPr>
        <p:spPr>
          <a:xfrm>
            <a:off x="10277856" y="338328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err="1">
                <a:cs typeface="B Roya" panose="00000400000000000000" pitchFamily="2" charset="-78"/>
              </a:rPr>
              <a:t>جمع‌آوری</a:t>
            </a:r>
            <a:r>
              <a:rPr lang="fa-IR" sz="1600" b="1">
                <a:cs typeface="B Roya" panose="00000400000000000000" pitchFamily="2" charset="-78"/>
              </a:rPr>
              <a:t> داده از </a:t>
            </a:r>
            <a:r>
              <a:rPr lang="fa-IR" sz="1600" b="1" err="1">
                <a:cs typeface="B Roya" panose="00000400000000000000" pitchFamily="2" charset="-78"/>
              </a:rPr>
              <a:t>ویکی‌پدیا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C22169-B32F-48A9-A104-33BE4AC30463}"/>
              </a:ext>
            </a:extLst>
          </p:cNvPr>
          <p:cNvSpPr/>
          <p:nvPr userDrawn="1"/>
        </p:nvSpPr>
        <p:spPr>
          <a:xfrm>
            <a:off x="10277856" y="438912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>
                <a:cs typeface="B Roya" panose="00000400000000000000" pitchFamily="2" charset="-78"/>
              </a:rPr>
              <a:t>نرمال‌سازی و آموزش مدل‌ها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86962E-C4B2-4C4C-8BD7-E7ED03F2833C}"/>
              </a:ext>
            </a:extLst>
          </p:cNvPr>
          <p:cNvSpPr/>
          <p:nvPr userDrawn="1"/>
        </p:nvSpPr>
        <p:spPr>
          <a:xfrm>
            <a:off x="10277856" y="539496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>
                <a:cs typeface="B Roya" panose="00000400000000000000" pitchFamily="2" charset="-78"/>
              </a:rPr>
              <a:t>سامانه </a:t>
            </a:r>
            <a:r>
              <a:rPr lang="en-US" sz="1600" b="1">
                <a:cs typeface="B Roya" panose="00000400000000000000" pitchFamily="2" charset="-78"/>
              </a:rPr>
              <a:t>milvus</a:t>
            </a:r>
            <a:r>
              <a:rPr lang="fa-IR" sz="1600" b="1">
                <a:cs typeface="B Roya" panose="00000400000000000000" pitchFamily="2" charset="-78"/>
              </a:rPr>
              <a:t> و نتایج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D75075-30E1-42AC-987B-14E4D491C74B}"/>
              </a:ext>
            </a:extLst>
          </p:cNvPr>
          <p:cNvSpPr/>
          <p:nvPr userDrawn="1"/>
        </p:nvSpPr>
        <p:spPr>
          <a:xfrm>
            <a:off x="10277856" y="137160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600" b="1" err="1">
                <a:cs typeface="B Roya" panose="00000400000000000000" pitchFamily="2" charset="-78"/>
              </a:rPr>
              <a:t>جمع‌آوری</a:t>
            </a:r>
            <a:r>
              <a:rPr lang="fa-IR" sz="1600" b="1">
                <a:cs typeface="B Roya" panose="00000400000000000000" pitchFamily="2" charset="-78"/>
              </a:rPr>
              <a:t> و تمیز کردن داده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C572-EB1B-45B4-95E2-9470DEC8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371600"/>
            <a:ext cx="9120054" cy="4805363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EC3D-6E47-48CF-9A06-D866B144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86329" y="637158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C40F0-350A-459A-A3AD-07068C40E5D2}"/>
              </a:ext>
            </a:extLst>
          </p:cNvPr>
          <p:cNvSpPr/>
          <p:nvPr userDrawn="1"/>
        </p:nvSpPr>
        <p:spPr>
          <a:xfrm>
            <a:off x="1" y="-2"/>
            <a:ext cx="1219200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129963-B656-40EF-9CE9-4F6825A8CB88}"/>
              </a:ext>
            </a:extLst>
          </p:cNvPr>
          <p:cNvSpPr/>
          <p:nvPr userDrawn="1"/>
        </p:nvSpPr>
        <p:spPr>
          <a:xfrm>
            <a:off x="11537754" y="0"/>
            <a:ext cx="654245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282FC-EEA8-4A45-AAFE-DDEDC52C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6" y="81147"/>
            <a:ext cx="9120054" cy="73070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3ED86D-7247-49D0-A1F1-32F00F9195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573" y="0"/>
            <a:ext cx="1284427" cy="1344168"/>
          </a:xfrm>
          <a:prstGeom prst="rect">
            <a:avLst/>
          </a:prstGeom>
          <a:solidFill>
            <a:schemeClr val="bg1"/>
          </a:solidFill>
          <a:effectLst>
            <a:glow>
              <a:schemeClr val="accent1"/>
            </a:glow>
            <a:outerShdw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FB8CC7-DCE5-4BC6-9923-2768FB5E25B9}"/>
              </a:ext>
            </a:extLst>
          </p:cNvPr>
          <p:cNvSpPr/>
          <p:nvPr userDrawn="1"/>
        </p:nvSpPr>
        <p:spPr>
          <a:xfrm>
            <a:off x="-5024" y="-2796"/>
            <a:ext cx="822960" cy="82296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EC13F82-6230-42B6-A355-C4101E74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3678" y="70065"/>
            <a:ext cx="487966" cy="336639"/>
          </a:xfrm>
        </p:spPr>
        <p:txBody>
          <a:bodyPr/>
          <a:lstStyle>
            <a:lvl1pPr algn="ctr" rtl="0">
              <a:defRPr sz="2000">
                <a:solidFill>
                  <a:schemeClr val="tx1"/>
                </a:solidFill>
                <a:effectLst/>
                <a:latin typeface="W_nazanin" panose="00000400000000000000" pitchFamily="2" charset="0"/>
                <a:cs typeface="W_nazanin" panose="00000400000000000000" pitchFamily="2" charset="0"/>
              </a:defRPr>
            </a:lvl1pPr>
          </a:lstStyle>
          <a:p>
            <a:fld id="{11255DEE-5A85-4939-B095-3DBA25793F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C324FB8-5BD4-4BEA-9AC8-3C23C27F7E4E}"/>
              </a:ext>
            </a:extLst>
          </p:cNvPr>
          <p:cNvSpPr txBox="1">
            <a:spLocks/>
          </p:cNvSpPr>
          <p:nvPr userDrawn="1"/>
        </p:nvSpPr>
        <p:spPr>
          <a:xfrm>
            <a:off x="193678" y="414911"/>
            <a:ext cx="487966" cy="336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2  Nazanin" panose="00000400000000000000" pitchFamily="2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000" b="0"/>
              <a:t>۲۵</a:t>
            </a:r>
            <a:endParaRPr lang="en-US" sz="2000" b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D0189F-19DF-4EC7-8E7F-1B30F7E14BFB}"/>
              </a:ext>
            </a:extLst>
          </p:cNvPr>
          <p:cNvCxnSpPr/>
          <p:nvPr userDrawn="1"/>
        </p:nvCxnSpPr>
        <p:spPr>
          <a:xfrm>
            <a:off x="246468" y="368604"/>
            <a:ext cx="3823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17C213-C5A1-4666-B88B-26A89BDAC1B4}"/>
              </a:ext>
            </a:extLst>
          </p:cNvPr>
          <p:cNvSpPr/>
          <p:nvPr userDrawn="1"/>
        </p:nvSpPr>
        <p:spPr>
          <a:xfrm>
            <a:off x="10277856" y="237744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600" b="1">
                <a:cs typeface="B Roya" panose="00000400000000000000" pitchFamily="2" charset="-78"/>
              </a:rPr>
              <a:t>استخراج </a:t>
            </a:r>
            <a:r>
              <a:rPr lang="fa-IR" sz="1600" b="1" err="1">
                <a:cs typeface="B Roya" panose="00000400000000000000" pitchFamily="2" charset="-78"/>
              </a:rPr>
              <a:t>نام‌ها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225A41-B45C-4A9C-B106-588CA9DD97FC}"/>
              </a:ext>
            </a:extLst>
          </p:cNvPr>
          <p:cNvSpPr/>
          <p:nvPr userDrawn="1"/>
        </p:nvSpPr>
        <p:spPr>
          <a:xfrm>
            <a:off x="10277856" y="3383280"/>
            <a:ext cx="1371600" cy="73152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err="1">
                <a:solidFill>
                  <a:schemeClr val="bg1"/>
                </a:solidFill>
                <a:cs typeface="B Roya" panose="00000400000000000000" pitchFamily="2" charset="-78"/>
              </a:rPr>
              <a:t>جمع‌آوری</a:t>
            </a:r>
            <a:r>
              <a:rPr lang="fa-IR" sz="1600" b="1">
                <a:solidFill>
                  <a:schemeClr val="bg1"/>
                </a:solidFill>
                <a:cs typeface="B Roya" panose="00000400000000000000" pitchFamily="2" charset="-78"/>
              </a:rPr>
              <a:t> داده از </a:t>
            </a:r>
            <a:r>
              <a:rPr lang="fa-IR" sz="1600" b="1" err="1">
                <a:solidFill>
                  <a:schemeClr val="bg1"/>
                </a:solidFill>
                <a:cs typeface="B Roya" panose="00000400000000000000" pitchFamily="2" charset="-78"/>
              </a:rPr>
              <a:t>ویکی‌پدیا</a:t>
            </a:r>
            <a:endParaRPr lang="en-US" sz="1600" b="1">
              <a:solidFill>
                <a:schemeClr val="bg1"/>
              </a:solidFill>
              <a:cs typeface="B Roya" panose="00000400000000000000" pitchFamily="2" charset="-7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C22169-B32F-48A9-A104-33BE4AC30463}"/>
              </a:ext>
            </a:extLst>
          </p:cNvPr>
          <p:cNvSpPr/>
          <p:nvPr userDrawn="1"/>
        </p:nvSpPr>
        <p:spPr>
          <a:xfrm>
            <a:off x="10277856" y="438912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>
                <a:cs typeface="B Roya" panose="00000400000000000000" pitchFamily="2" charset="-78"/>
              </a:rPr>
              <a:t>نرمال‌سازی و آموزش مدل‌ها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86962E-C4B2-4C4C-8BD7-E7ED03F2833C}"/>
              </a:ext>
            </a:extLst>
          </p:cNvPr>
          <p:cNvSpPr/>
          <p:nvPr userDrawn="1"/>
        </p:nvSpPr>
        <p:spPr>
          <a:xfrm>
            <a:off x="10277856" y="539496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>
                <a:cs typeface="B Roya" panose="00000400000000000000" pitchFamily="2" charset="-78"/>
              </a:rPr>
              <a:t>سامانه </a:t>
            </a:r>
            <a:r>
              <a:rPr lang="en-US" sz="1600" b="1">
                <a:cs typeface="B Roya" panose="00000400000000000000" pitchFamily="2" charset="-78"/>
              </a:rPr>
              <a:t>milvus</a:t>
            </a:r>
            <a:r>
              <a:rPr lang="fa-IR" sz="1600" b="1">
                <a:cs typeface="B Roya" panose="00000400000000000000" pitchFamily="2" charset="-78"/>
              </a:rPr>
              <a:t> و نتایج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D75075-30E1-42AC-987B-14E4D491C74B}"/>
              </a:ext>
            </a:extLst>
          </p:cNvPr>
          <p:cNvSpPr/>
          <p:nvPr userDrawn="1"/>
        </p:nvSpPr>
        <p:spPr>
          <a:xfrm>
            <a:off x="10277856" y="137160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600" b="1" err="1">
                <a:cs typeface="B Roya" panose="00000400000000000000" pitchFamily="2" charset="-78"/>
              </a:rPr>
              <a:t>جمع‌آوری</a:t>
            </a:r>
            <a:r>
              <a:rPr lang="fa-IR" sz="1600" b="1">
                <a:cs typeface="B Roya" panose="00000400000000000000" pitchFamily="2" charset="-78"/>
              </a:rPr>
              <a:t> و تمیز کردن داده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C572-EB1B-45B4-95E2-9470DEC8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371600"/>
            <a:ext cx="9120054" cy="4805363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EC3D-6E47-48CF-9A06-D866B144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86329" y="637158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C40F0-350A-459A-A3AD-07068C40E5D2}"/>
              </a:ext>
            </a:extLst>
          </p:cNvPr>
          <p:cNvSpPr/>
          <p:nvPr userDrawn="1"/>
        </p:nvSpPr>
        <p:spPr>
          <a:xfrm>
            <a:off x="1" y="-2"/>
            <a:ext cx="1219200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129963-B656-40EF-9CE9-4F6825A8CB88}"/>
              </a:ext>
            </a:extLst>
          </p:cNvPr>
          <p:cNvSpPr/>
          <p:nvPr userDrawn="1"/>
        </p:nvSpPr>
        <p:spPr>
          <a:xfrm>
            <a:off x="11537754" y="0"/>
            <a:ext cx="654245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282FC-EEA8-4A45-AAFE-DDEDC52C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6" y="81147"/>
            <a:ext cx="9120054" cy="73070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3ED86D-7247-49D0-A1F1-32F00F9195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573" y="0"/>
            <a:ext cx="1284427" cy="1344168"/>
          </a:xfrm>
          <a:prstGeom prst="rect">
            <a:avLst/>
          </a:prstGeom>
          <a:solidFill>
            <a:schemeClr val="bg1"/>
          </a:solidFill>
          <a:effectLst>
            <a:glow>
              <a:schemeClr val="accent1"/>
            </a:glow>
            <a:outerShdw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C01AFA-F1D7-4CD5-BA1B-43AE5BC7688F}"/>
              </a:ext>
            </a:extLst>
          </p:cNvPr>
          <p:cNvSpPr/>
          <p:nvPr userDrawn="1"/>
        </p:nvSpPr>
        <p:spPr>
          <a:xfrm>
            <a:off x="-5024" y="-2796"/>
            <a:ext cx="822960" cy="82296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DE0716-0DF5-49A8-9322-694A47BC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3678" y="70065"/>
            <a:ext cx="487966" cy="336639"/>
          </a:xfrm>
        </p:spPr>
        <p:txBody>
          <a:bodyPr/>
          <a:lstStyle>
            <a:lvl1pPr algn="ctr" rtl="0">
              <a:defRPr sz="2000">
                <a:solidFill>
                  <a:schemeClr val="tx1"/>
                </a:solidFill>
                <a:effectLst/>
                <a:latin typeface="W_nazanin" panose="00000400000000000000" pitchFamily="2" charset="0"/>
                <a:cs typeface="W_nazanin" panose="00000400000000000000" pitchFamily="2" charset="0"/>
              </a:defRPr>
            </a:lvl1pPr>
          </a:lstStyle>
          <a:p>
            <a:fld id="{11255DEE-5A85-4939-B095-3DBA25793F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E98B62E-A348-41FB-A8A5-B1C2AD018696}"/>
              </a:ext>
            </a:extLst>
          </p:cNvPr>
          <p:cNvSpPr txBox="1">
            <a:spLocks/>
          </p:cNvSpPr>
          <p:nvPr userDrawn="1"/>
        </p:nvSpPr>
        <p:spPr>
          <a:xfrm>
            <a:off x="193678" y="414911"/>
            <a:ext cx="487966" cy="336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2  Nazanin" panose="00000400000000000000" pitchFamily="2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000" b="0"/>
              <a:t>۲۵</a:t>
            </a:r>
            <a:endParaRPr lang="en-US" sz="2000" b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FB5B0E-B087-4360-B15E-A52D2D505718}"/>
              </a:ext>
            </a:extLst>
          </p:cNvPr>
          <p:cNvCxnSpPr/>
          <p:nvPr userDrawn="1"/>
        </p:nvCxnSpPr>
        <p:spPr>
          <a:xfrm>
            <a:off x="246468" y="368604"/>
            <a:ext cx="3823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27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17C213-C5A1-4666-B88B-26A89BDAC1B4}"/>
              </a:ext>
            </a:extLst>
          </p:cNvPr>
          <p:cNvSpPr/>
          <p:nvPr userDrawn="1"/>
        </p:nvSpPr>
        <p:spPr>
          <a:xfrm>
            <a:off x="10277856" y="237744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600" b="1">
                <a:cs typeface="B Roya" panose="00000400000000000000" pitchFamily="2" charset="-78"/>
              </a:rPr>
              <a:t>استخراج </a:t>
            </a:r>
            <a:r>
              <a:rPr lang="fa-IR" sz="1600" b="1" err="1">
                <a:cs typeface="B Roya" panose="00000400000000000000" pitchFamily="2" charset="-78"/>
              </a:rPr>
              <a:t>نام‌ها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225A41-B45C-4A9C-B106-588CA9DD97FC}"/>
              </a:ext>
            </a:extLst>
          </p:cNvPr>
          <p:cNvSpPr/>
          <p:nvPr userDrawn="1"/>
        </p:nvSpPr>
        <p:spPr>
          <a:xfrm>
            <a:off x="10277856" y="338328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err="1">
                <a:cs typeface="B Roya" panose="00000400000000000000" pitchFamily="2" charset="-78"/>
              </a:rPr>
              <a:t>جمع‌آوری</a:t>
            </a:r>
            <a:r>
              <a:rPr lang="fa-IR" sz="1600" b="1">
                <a:cs typeface="B Roya" panose="00000400000000000000" pitchFamily="2" charset="-78"/>
              </a:rPr>
              <a:t> داده از </a:t>
            </a:r>
            <a:r>
              <a:rPr lang="fa-IR" sz="1600" b="1" err="1">
                <a:cs typeface="B Roya" panose="00000400000000000000" pitchFamily="2" charset="-78"/>
              </a:rPr>
              <a:t>ویکی‌پدیا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C22169-B32F-48A9-A104-33BE4AC30463}"/>
              </a:ext>
            </a:extLst>
          </p:cNvPr>
          <p:cNvSpPr/>
          <p:nvPr userDrawn="1"/>
        </p:nvSpPr>
        <p:spPr>
          <a:xfrm>
            <a:off x="10277856" y="4389120"/>
            <a:ext cx="1371600" cy="73152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>
                <a:solidFill>
                  <a:schemeClr val="bg1"/>
                </a:solidFill>
                <a:cs typeface="B Roya" panose="00000400000000000000" pitchFamily="2" charset="-78"/>
              </a:rPr>
              <a:t>نرمال‌سازی و آموزش مدل‌ها</a:t>
            </a:r>
            <a:endParaRPr lang="en-US" sz="1600" b="1">
              <a:solidFill>
                <a:schemeClr val="bg1"/>
              </a:solidFill>
              <a:cs typeface="B Roya" panose="00000400000000000000" pitchFamily="2" charset="-7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86962E-C4B2-4C4C-8BD7-E7ED03F2833C}"/>
              </a:ext>
            </a:extLst>
          </p:cNvPr>
          <p:cNvSpPr/>
          <p:nvPr userDrawn="1"/>
        </p:nvSpPr>
        <p:spPr>
          <a:xfrm>
            <a:off x="10277856" y="539496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>
                <a:cs typeface="B Roya" panose="00000400000000000000" pitchFamily="2" charset="-78"/>
              </a:rPr>
              <a:t>سامانه </a:t>
            </a:r>
            <a:r>
              <a:rPr lang="en-US" sz="1600" b="1">
                <a:cs typeface="B Roya" panose="00000400000000000000" pitchFamily="2" charset="-78"/>
              </a:rPr>
              <a:t>milvus</a:t>
            </a:r>
            <a:r>
              <a:rPr lang="fa-IR" sz="1600" b="1">
                <a:cs typeface="B Roya" panose="00000400000000000000" pitchFamily="2" charset="-78"/>
              </a:rPr>
              <a:t> و نتایج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D75075-30E1-42AC-987B-14E4D491C74B}"/>
              </a:ext>
            </a:extLst>
          </p:cNvPr>
          <p:cNvSpPr/>
          <p:nvPr userDrawn="1"/>
        </p:nvSpPr>
        <p:spPr>
          <a:xfrm>
            <a:off x="10277856" y="137160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600" b="1" err="1">
                <a:cs typeface="B Roya" panose="00000400000000000000" pitchFamily="2" charset="-78"/>
              </a:rPr>
              <a:t>جمع‌آوری</a:t>
            </a:r>
            <a:r>
              <a:rPr lang="fa-IR" sz="1600" b="1">
                <a:cs typeface="B Roya" panose="00000400000000000000" pitchFamily="2" charset="-78"/>
              </a:rPr>
              <a:t> و تمیز کردن داده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C572-EB1B-45B4-95E2-9470DEC8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371600"/>
            <a:ext cx="9120054" cy="4805363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EC3D-6E47-48CF-9A06-D866B144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86329" y="637158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C40F0-350A-459A-A3AD-07068C40E5D2}"/>
              </a:ext>
            </a:extLst>
          </p:cNvPr>
          <p:cNvSpPr/>
          <p:nvPr userDrawn="1"/>
        </p:nvSpPr>
        <p:spPr>
          <a:xfrm>
            <a:off x="1" y="-2"/>
            <a:ext cx="1219200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129963-B656-40EF-9CE9-4F6825A8CB88}"/>
              </a:ext>
            </a:extLst>
          </p:cNvPr>
          <p:cNvSpPr/>
          <p:nvPr userDrawn="1"/>
        </p:nvSpPr>
        <p:spPr>
          <a:xfrm>
            <a:off x="11537754" y="0"/>
            <a:ext cx="654245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282FC-EEA8-4A45-AAFE-DDEDC52C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6" y="81147"/>
            <a:ext cx="9120054" cy="73070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3ED86D-7247-49D0-A1F1-32F00F9195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573" y="0"/>
            <a:ext cx="1284427" cy="1344168"/>
          </a:xfrm>
          <a:prstGeom prst="rect">
            <a:avLst/>
          </a:prstGeom>
          <a:solidFill>
            <a:schemeClr val="bg1"/>
          </a:solidFill>
          <a:effectLst>
            <a:glow>
              <a:schemeClr val="accent1"/>
            </a:glow>
            <a:outerShdw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84F9393-0596-469B-8A86-4CA921BE303C}"/>
              </a:ext>
            </a:extLst>
          </p:cNvPr>
          <p:cNvSpPr/>
          <p:nvPr userDrawn="1"/>
        </p:nvSpPr>
        <p:spPr>
          <a:xfrm>
            <a:off x="-5024" y="-2796"/>
            <a:ext cx="822960" cy="82296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3E7581F-169C-4A53-A7D5-5BB91208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3678" y="70065"/>
            <a:ext cx="487966" cy="336639"/>
          </a:xfrm>
        </p:spPr>
        <p:txBody>
          <a:bodyPr/>
          <a:lstStyle>
            <a:lvl1pPr algn="ctr" rtl="0">
              <a:defRPr sz="2000">
                <a:solidFill>
                  <a:schemeClr val="tx1"/>
                </a:solidFill>
                <a:effectLst/>
                <a:latin typeface="W_nazanin" panose="00000400000000000000" pitchFamily="2" charset="0"/>
                <a:cs typeface="W_nazanin" panose="00000400000000000000" pitchFamily="2" charset="0"/>
              </a:defRPr>
            </a:lvl1pPr>
          </a:lstStyle>
          <a:p>
            <a:fld id="{11255DEE-5A85-4939-B095-3DBA25793F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229D721-FC56-4280-83D7-2CB4135D5E09}"/>
              </a:ext>
            </a:extLst>
          </p:cNvPr>
          <p:cNvSpPr txBox="1">
            <a:spLocks/>
          </p:cNvSpPr>
          <p:nvPr userDrawn="1"/>
        </p:nvSpPr>
        <p:spPr>
          <a:xfrm>
            <a:off x="193678" y="414911"/>
            <a:ext cx="487966" cy="336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2  Nazanin" panose="00000400000000000000" pitchFamily="2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000" b="0"/>
              <a:t>۲۵</a:t>
            </a:r>
            <a:endParaRPr lang="en-US" sz="2000" b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32FE53-C5B2-43C2-94A6-7A77E626E648}"/>
              </a:ext>
            </a:extLst>
          </p:cNvPr>
          <p:cNvCxnSpPr/>
          <p:nvPr userDrawn="1"/>
        </p:nvCxnSpPr>
        <p:spPr>
          <a:xfrm>
            <a:off x="246468" y="368604"/>
            <a:ext cx="3823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17C213-C5A1-4666-B88B-26A89BDAC1B4}"/>
              </a:ext>
            </a:extLst>
          </p:cNvPr>
          <p:cNvSpPr/>
          <p:nvPr userDrawn="1"/>
        </p:nvSpPr>
        <p:spPr>
          <a:xfrm>
            <a:off x="10277856" y="237744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600" b="1">
                <a:cs typeface="B Roya" panose="00000400000000000000" pitchFamily="2" charset="-78"/>
              </a:rPr>
              <a:t>استخراج </a:t>
            </a:r>
            <a:r>
              <a:rPr lang="fa-IR" sz="1600" b="1" err="1">
                <a:cs typeface="B Roya" panose="00000400000000000000" pitchFamily="2" charset="-78"/>
              </a:rPr>
              <a:t>نام‌ها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225A41-B45C-4A9C-B106-588CA9DD97FC}"/>
              </a:ext>
            </a:extLst>
          </p:cNvPr>
          <p:cNvSpPr/>
          <p:nvPr userDrawn="1"/>
        </p:nvSpPr>
        <p:spPr>
          <a:xfrm>
            <a:off x="10277856" y="338328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err="1">
                <a:cs typeface="B Roya" panose="00000400000000000000" pitchFamily="2" charset="-78"/>
              </a:rPr>
              <a:t>جمع‌آوری</a:t>
            </a:r>
            <a:r>
              <a:rPr lang="fa-IR" sz="1600" b="1">
                <a:cs typeface="B Roya" panose="00000400000000000000" pitchFamily="2" charset="-78"/>
              </a:rPr>
              <a:t> داده از </a:t>
            </a:r>
            <a:r>
              <a:rPr lang="fa-IR" sz="1600" b="1" err="1">
                <a:cs typeface="B Roya" panose="00000400000000000000" pitchFamily="2" charset="-78"/>
              </a:rPr>
              <a:t>ویکی‌پدیا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C22169-B32F-48A9-A104-33BE4AC30463}"/>
              </a:ext>
            </a:extLst>
          </p:cNvPr>
          <p:cNvSpPr/>
          <p:nvPr userDrawn="1"/>
        </p:nvSpPr>
        <p:spPr>
          <a:xfrm>
            <a:off x="10277856" y="438912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>
                <a:cs typeface="B Roya" panose="00000400000000000000" pitchFamily="2" charset="-78"/>
              </a:rPr>
              <a:t>نرمال‌سازی و آموزش مدل‌ها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86962E-C4B2-4C4C-8BD7-E7ED03F2833C}"/>
              </a:ext>
            </a:extLst>
          </p:cNvPr>
          <p:cNvSpPr/>
          <p:nvPr userDrawn="1"/>
        </p:nvSpPr>
        <p:spPr>
          <a:xfrm>
            <a:off x="10277856" y="5394960"/>
            <a:ext cx="1371600" cy="73152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>
                <a:solidFill>
                  <a:schemeClr val="bg1"/>
                </a:solidFill>
                <a:cs typeface="B Roya" panose="00000400000000000000" pitchFamily="2" charset="-78"/>
              </a:rPr>
              <a:t>سامانه </a:t>
            </a:r>
            <a:r>
              <a:rPr lang="en-US" sz="1600" b="1">
                <a:solidFill>
                  <a:schemeClr val="bg1"/>
                </a:solidFill>
                <a:cs typeface="B Roya" panose="00000400000000000000" pitchFamily="2" charset="-78"/>
              </a:rPr>
              <a:t>milvus</a:t>
            </a:r>
            <a:r>
              <a:rPr lang="fa-IR" sz="1600" b="1">
                <a:solidFill>
                  <a:schemeClr val="bg1"/>
                </a:solidFill>
                <a:cs typeface="B Roya" panose="00000400000000000000" pitchFamily="2" charset="-78"/>
              </a:rPr>
              <a:t> و نتایج</a:t>
            </a:r>
            <a:endParaRPr lang="en-US" sz="1600" b="1">
              <a:solidFill>
                <a:schemeClr val="bg1"/>
              </a:solidFill>
              <a:cs typeface="B Roya" panose="00000400000000000000" pitchFamily="2" charset="-7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D75075-30E1-42AC-987B-14E4D491C74B}"/>
              </a:ext>
            </a:extLst>
          </p:cNvPr>
          <p:cNvSpPr/>
          <p:nvPr userDrawn="1"/>
        </p:nvSpPr>
        <p:spPr>
          <a:xfrm>
            <a:off x="10277856" y="1371600"/>
            <a:ext cx="1371600" cy="731520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1600" b="1" err="1">
                <a:cs typeface="B Roya" panose="00000400000000000000" pitchFamily="2" charset="-78"/>
              </a:rPr>
              <a:t>جمع‌آوری</a:t>
            </a:r>
            <a:r>
              <a:rPr lang="fa-IR" sz="1600" b="1">
                <a:cs typeface="B Roya" panose="00000400000000000000" pitchFamily="2" charset="-78"/>
              </a:rPr>
              <a:t> و تمیز کردن داده</a:t>
            </a:r>
            <a:endParaRPr lang="en-US" sz="1600" b="1">
              <a:cs typeface="B Roya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C572-EB1B-45B4-95E2-9470DEC8C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371600"/>
            <a:ext cx="9120054" cy="4805363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EC3D-6E47-48CF-9A06-D866B144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86329" y="6371587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C40F0-350A-459A-A3AD-07068C40E5D2}"/>
              </a:ext>
            </a:extLst>
          </p:cNvPr>
          <p:cNvSpPr/>
          <p:nvPr userDrawn="1"/>
        </p:nvSpPr>
        <p:spPr>
          <a:xfrm>
            <a:off x="1" y="-2"/>
            <a:ext cx="1219200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129963-B656-40EF-9CE9-4F6825A8CB88}"/>
              </a:ext>
            </a:extLst>
          </p:cNvPr>
          <p:cNvSpPr/>
          <p:nvPr userDrawn="1"/>
        </p:nvSpPr>
        <p:spPr>
          <a:xfrm>
            <a:off x="11537754" y="0"/>
            <a:ext cx="654245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282FC-EEA8-4A45-AAFE-DDEDC52C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6" y="81147"/>
            <a:ext cx="9120054" cy="730704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3ED86D-7247-49D0-A1F1-32F00F9195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573" y="0"/>
            <a:ext cx="1284427" cy="1344168"/>
          </a:xfrm>
          <a:prstGeom prst="rect">
            <a:avLst/>
          </a:prstGeom>
          <a:solidFill>
            <a:schemeClr val="bg1"/>
          </a:solidFill>
          <a:effectLst>
            <a:glow>
              <a:schemeClr val="accent1"/>
            </a:glow>
            <a:outerShdw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6C85D36-8649-433B-850D-8A8962AC98D7}"/>
              </a:ext>
            </a:extLst>
          </p:cNvPr>
          <p:cNvSpPr/>
          <p:nvPr userDrawn="1"/>
        </p:nvSpPr>
        <p:spPr>
          <a:xfrm>
            <a:off x="-5024" y="-2796"/>
            <a:ext cx="822960" cy="82296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8DCCC3AD-BEAA-4A88-9B34-27784EED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3678" y="70065"/>
            <a:ext cx="487966" cy="336639"/>
          </a:xfrm>
        </p:spPr>
        <p:txBody>
          <a:bodyPr/>
          <a:lstStyle>
            <a:lvl1pPr algn="ctr" rtl="0">
              <a:defRPr sz="2000">
                <a:solidFill>
                  <a:schemeClr val="tx1"/>
                </a:solidFill>
                <a:effectLst/>
                <a:latin typeface="W_nazanin" panose="00000400000000000000" pitchFamily="2" charset="0"/>
                <a:cs typeface="W_nazanin" panose="00000400000000000000" pitchFamily="2" charset="0"/>
              </a:defRPr>
            </a:lvl1pPr>
          </a:lstStyle>
          <a:p>
            <a:fld id="{11255DEE-5A85-4939-B095-3DBA25793F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C443574-CDA7-49CF-A32F-504A1CC21FC1}"/>
              </a:ext>
            </a:extLst>
          </p:cNvPr>
          <p:cNvSpPr txBox="1">
            <a:spLocks/>
          </p:cNvSpPr>
          <p:nvPr userDrawn="1"/>
        </p:nvSpPr>
        <p:spPr>
          <a:xfrm>
            <a:off x="193678" y="414911"/>
            <a:ext cx="487966" cy="336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2  Nazanin" panose="00000400000000000000" pitchFamily="2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000" b="0"/>
              <a:t>۲۵</a:t>
            </a:r>
            <a:endParaRPr lang="en-US" sz="2000" b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AB558B-AFAD-4C21-ABCA-AA5047F82FAF}"/>
              </a:ext>
            </a:extLst>
          </p:cNvPr>
          <p:cNvCxnSpPr/>
          <p:nvPr userDrawn="1"/>
        </p:nvCxnSpPr>
        <p:spPr>
          <a:xfrm>
            <a:off x="246468" y="368604"/>
            <a:ext cx="3823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B2F822-54BC-4BA5-8FF5-90F049555ED1}"/>
              </a:ext>
            </a:extLst>
          </p:cNvPr>
          <p:cNvSpPr/>
          <p:nvPr userDrawn="1"/>
        </p:nvSpPr>
        <p:spPr>
          <a:xfrm>
            <a:off x="1" y="-3"/>
            <a:ext cx="12192000" cy="4562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63D18-8752-46DC-A4BF-FDFD07B499A0}"/>
              </a:ext>
            </a:extLst>
          </p:cNvPr>
          <p:cNvSpPr/>
          <p:nvPr userDrawn="1"/>
        </p:nvSpPr>
        <p:spPr>
          <a:xfrm>
            <a:off x="0" y="4562474"/>
            <a:ext cx="12192000" cy="22955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3B46B-F45A-48E1-A12C-B980B381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 rtl="1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44B4C-5E63-4FA9-9740-8F2D3AA9E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 rtl="1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05BD-380A-4681-A85D-C8142F2B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E8BA-5119-4F54-BE52-357BF0CB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B347477-6753-414E-BAD5-6152AD23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11255DEE-5A85-4939-B095-3DBA25793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554A-C2D9-4464-91C0-308E6D84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189C-CEC9-4D6D-A152-1A4806B6C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08E19-DD16-4D69-B013-32B55273F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1C36A-2D15-4833-A772-CFDC649E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C32AB-0FAD-4E17-8F8B-AF1132EB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D00E0-512B-4124-815F-A5E80DD4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8BD2F-F975-4D05-99C6-A0F54265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E808A-58EB-4F44-864E-0BD85782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9EA3-A2E6-4D7A-8EC1-42B588A13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B199B-4CF7-4592-8718-1DA71CD7D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697EC-0EAF-491D-A8C9-55B6A1559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55DEE-5A85-4939-B095-3DBA2579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4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389B78-8E51-4ACC-8F00-299701ED1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BiMIR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432CA1C-516E-42E6-A989-F0BF60AC0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Bi-lingual Medical Information Retrieval</a:t>
            </a:r>
            <a:endParaRPr lang="fa-IR"/>
          </a:p>
          <a:p>
            <a:r>
              <a:rPr lang="fa-IR">
                <a:cs typeface="B Nazanin" panose="00000400000000000000" pitchFamily="2" charset="-78"/>
              </a:rPr>
              <a:t>پروژه درس پردازش زبان طبیعی – بهمن ۱۴۰۰</a:t>
            </a:r>
          </a:p>
          <a:p>
            <a:r>
              <a:rPr lang="fa-IR">
                <a:cs typeface="B Nazanin" panose="00000400000000000000" pitchFamily="2" charset="-78"/>
              </a:rPr>
              <a:t>دکتر احسان‌الدین عسگری</a:t>
            </a:r>
            <a:endParaRPr lang="en-US">
              <a:cs typeface="B Nazanin" panose="00000400000000000000" pitchFamily="2" charset="-78"/>
            </a:endParaRPr>
          </a:p>
        </p:txBody>
      </p:sp>
      <p:pic>
        <p:nvPicPr>
          <p:cNvPr id="7" name="Picture 2" descr="ASCO Member Benefit: Discount on Individual UpToDate® Subscriptions | ASCO">
            <a:extLst>
              <a:ext uri="{FF2B5EF4-FFF2-40B4-BE49-F238E27FC236}">
                <a16:creationId xmlns:a16="http://schemas.microsoft.com/office/drawing/2014/main" id="{1D558290-5BE1-4CF9-8716-10FD89CF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5" y="5735637"/>
            <a:ext cx="2626150" cy="102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0960B6-99A0-4C44-B3E4-C13A8707B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00" y="5927900"/>
            <a:ext cx="4125700" cy="9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BB32B6-2DEF-474D-8774-8556F8F5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شناسایی ۳۴۹۱۱۹ کلمه یکتا</a:t>
            </a:r>
          </a:p>
          <a:p>
            <a:r>
              <a:rPr lang="fa-IR" u="sng"/>
              <a:t>البته تعدادی از کلمات زیر کلمه دیگری هستند.</a:t>
            </a:r>
            <a:endParaRPr lang="en-US" u="sn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01F047-3AAC-4C7B-BAF6-CE5DA89B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/>
              <a:t>نتایج </a:t>
            </a:r>
            <a:r>
              <a:rPr lang="en-US"/>
              <a:t>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9F0CC-664B-4C9E-8E66-C8B8EEB5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9448D-02D9-4B60-ACDE-BB235809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0" y="2446137"/>
            <a:ext cx="9653649" cy="37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6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F0D883-B284-4309-9A8E-BD6A140A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استخراج مقالات و ترجمه از ویکی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D50FA3-84FD-46D9-9548-D08B1D464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818A5-76B7-45DE-A7C2-E1630EE6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2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867133-D1F9-4BCC-B88A-1C5CAE0A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سه اندپوینت استفاده شده در این پروژه:</a:t>
            </a:r>
          </a:p>
          <a:p>
            <a:pPr lvl="1"/>
            <a:r>
              <a:rPr lang="fa-IR"/>
              <a:t>سرچ: پیدا کردن نزدیک‌ترین عنوان مقاله</a:t>
            </a:r>
          </a:p>
          <a:p>
            <a:pPr lvl="1"/>
            <a:r>
              <a:rPr lang="fa-IR"/>
              <a:t>کوئری: خروجی دادن عنوان فارسی و انگلیسی</a:t>
            </a:r>
          </a:p>
          <a:p>
            <a:pPr lvl="1"/>
            <a:r>
              <a:rPr lang="fa-IR"/>
              <a:t>استخراج متن مقاله به شکل تکست</a:t>
            </a:r>
          </a:p>
          <a:p>
            <a:r>
              <a:rPr lang="fa-IR">
                <a:solidFill>
                  <a:srgbClr val="FF0000"/>
                </a:solidFill>
              </a:rPr>
              <a:t>چالش: کند جواب دادن عمدی ویکی به درخواست‌ها</a:t>
            </a:r>
          </a:p>
          <a:p>
            <a:r>
              <a:rPr lang="fa-IR">
                <a:solidFill>
                  <a:srgbClr val="00B050"/>
                </a:solidFill>
              </a:rPr>
              <a:t>راه‌حل: استفاده از چند </a:t>
            </a:r>
            <a:r>
              <a:rPr lang="en-US">
                <a:solidFill>
                  <a:srgbClr val="00B050"/>
                </a:solidFill>
              </a:rPr>
              <a:t>Thread</a:t>
            </a:r>
            <a:r>
              <a:rPr lang="fa-IR">
                <a:solidFill>
                  <a:srgbClr val="00B050"/>
                </a:solidFill>
              </a:rPr>
              <a:t> همزمان برای ارسال درخواست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6D783-5DD7-4E1D-A1D7-F9B93A1D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/>
              <a:t>توضیحی بر </a:t>
            </a:r>
            <a:r>
              <a:rPr lang="en-US"/>
              <a:t>API</a:t>
            </a:r>
            <a:r>
              <a:rPr lang="fa-IR"/>
              <a:t> ویکی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10B7F-B496-482B-B5AD-DC9C9D9D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A0A253-3EC6-487A-AEF5-DE1E8E94C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448247"/>
              </p:ext>
            </p:extLst>
          </p:nvPr>
        </p:nvGraphicFramePr>
        <p:xfrm>
          <a:off x="981075" y="1371599"/>
          <a:ext cx="9120186" cy="4600575"/>
        </p:xfrm>
        <a:graphic>
          <a:graphicData uri="http://schemas.openxmlformats.org/drawingml/2006/table">
            <a:tbl>
              <a:tblPr rtl="1" firstRow="1" firstCol="1">
                <a:tableStyleId>{5C22544A-7EE6-4342-B048-85BDC9FD1C3A}</a:tableStyleId>
              </a:tblPr>
              <a:tblGrid>
                <a:gridCol w="3040062">
                  <a:extLst>
                    <a:ext uri="{9D8B030D-6E8A-4147-A177-3AD203B41FA5}">
                      <a16:colId xmlns:a16="http://schemas.microsoft.com/office/drawing/2014/main" val="1722983707"/>
                    </a:ext>
                  </a:extLst>
                </a:gridCol>
                <a:gridCol w="3040062">
                  <a:extLst>
                    <a:ext uri="{9D8B030D-6E8A-4147-A177-3AD203B41FA5}">
                      <a16:colId xmlns:a16="http://schemas.microsoft.com/office/drawing/2014/main" val="3289287421"/>
                    </a:ext>
                  </a:extLst>
                </a:gridCol>
                <a:gridCol w="3040062">
                  <a:extLst>
                    <a:ext uri="{9D8B030D-6E8A-4147-A177-3AD203B41FA5}">
                      <a16:colId xmlns:a16="http://schemas.microsoft.com/office/drawing/2014/main" val="1678719533"/>
                    </a:ext>
                  </a:extLst>
                </a:gridCol>
              </a:tblGrid>
              <a:tr h="1533525">
                <a:tc>
                  <a:txBody>
                    <a:bodyPr/>
                    <a:lstStyle/>
                    <a:p>
                      <a:pPr algn="ctr" rtl="1"/>
                      <a:endParaRPr lang="en-US" sz="240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>
                          <a:cs typeface="B Nazanin" panose="00000400000000000000" pitchFamily="2" charset="-78"/>
                        </a:rPr>
                        <a:t>فقط کوئری</a:t>
                      </a:r>
                      <a:endParaRPr lang="en-US" sz="240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>
                          <a:cs typeface="B Nazanin" panose="00000400000000000000" pitchFamily="2" charset="-78"/>
                        </a:rPr>
                        <a:t>کوئری + سرچ</a:t>
                      </a:r>
                      <a:endParaRPr lang="en-US" sz="240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531573"/>
                  </a:ext>
                </a:extLst>
              </a:tr>
              <a:tr h="1533525">
                <a:tc>
                  <a:txBody>
                    <a:bodyPr/>
                    <a:lstStyle/>
                    <a:p>
                      <a:pPr algn="ctr" rtl="1"/>
                      <a:r>
                        <a:rPr lang="fa-IR" sz="2400">
                          <a:cs typeface="B Nazanin" panose="00000400000000000000" pitchFamily="2" charset="-78"/>
                        </a:rPr>
                        <a:t>فارسی</a:t>
                      </a:r>
                      <a:endParaRPr lang="en-US" sz="240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>
                          <a:cs typeface="B Nazanin" panose="00000400000000000000" pitchFamily="2" charset="-78"/>
                        </a:rPr>
                        <a:t>۱۲۷۶۵</a:t>
                      </a:r>
                      <a:endParaRPr lang="en-US" sz="240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>
                          <a:cs typeface="B Nazanin" panose="00000400000000000000" pitchFamily="2" charset="-78"/>
                        </a:rPr>
                        <a:t>۲۰۷۸۰</a:t>
                      </a:r>
                      <a:endParaRPr lang="en-US" sz="240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395085"/>
                  </a:ext>
                </a:extLst>
              </a:tr>
              <a:tr h="1533525">
                <a:tc>
                  <a:txBody>
                    <a:bodyPr/>
                    <a:lstStyle/>
                    <a:p>
                      <a:pPr algn="ctr" rtl="1"/>
                      <a:r>
                        <a:rPr lang="fa-IR" sz="2400">
                          <a:cs typeface="B Nazanin" panose="00000400000000000000" pitchFamily="2" charset="-78"/>
                        </a:rPr>
                        <a:t>انگلیسی</a:t>
                      </a:r>
                      <a:endParaRPr lang="en-US" sz="240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>
                          <a:cs typeface="B Nazanin" panose="00000400000000000000" pitchFamily="2" charset="-78"/>
                        </a:rPr>
                        <a:t>۳۳۷۰۶</a:t>
                      </a:r>
                      <a:endParaRPr lang="en-US" sz="240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>
                          <a:cs typeface="B Nazanin" panose="00000400000000000000" pitchFamily="2" charset="-78"/>
                        </a:rPr>
                        <a:t>۵۷۱۳۱</a:t>
                      </a:r>
                      <a:endParaRPr lang="en-US" sz="240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07278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4C1154B-BA93-433A-968C-A996F016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آمار کلمات استخراج شده از ویکی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DCC13-9F21-4134-8314-A6B42DA0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F15ECEF1-7C02-4C1C-81C1-1FFFECAF81C2}"/>
              </a:ext>
            </a:extLst>
          </p:cNvPr>
          <p:cNvSpPr/>
          <p:nvPr/>
        </p:nvSpPr>
        <p:spPr>
          <a:xfrm>
            <a:off x="3400425" y="3143250"/>
            <a:ext cx="1352550" cy="10096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74EF803-B997-4F40-AE17-B881555EDF14}"/>
              </a:ext>
            </a:extLst>
          </p:cNvPr>
          <p:cNvSpPr/>
          <p:nvPr/>
        </p:nvSpPr>
        <p:spPr>
          <a:xfrm>
            <a:off x="3400425" y="4633912"/>
            <a:ext cx="1352550" cy="10096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4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C389-D973-49EB-8986-2C12A6D1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نرمال‌سازی و آموزش مدل‌ها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C166A-7AA2-44EC-8DDE-664356CC9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4D8B9-F97B-4F1A-8F8D-F7B884CE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3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D3A2F2-7563-437A-8735-44C4CE58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نرمال سازی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21D55-30B4-4C66-A9C4-5103DC6A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8D3F802-D4F2-4D05-AF82-34642FC2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371600"/>
            <a:ext cx="9120188" cy="4805363"/>
          </a:xfrm>
        </p:spPr>
        <p:txBody>
          <a:bodyPr/>
          <a:lstStyle/>
          <a:p>
            <a:r>
              <a:rPr lang="fa-IR" dirty="0"/>
              <a:t>آماده‌سازی داده جهت پردازش داده توسط الگوریتم‌ها و مدل‌ها</a:t>
            </a:r>
          </a:p>
          <a:p>
            <a:r>
              <a:rPr lang="fa-IR"/>
              <a:t>نرمال‌سازی </a:t>
            </a:r>
            <a:r>
              <a:rPr lang="fa-IR" dirty="0"/>
              <a:t>متون انگلیسی با استفاده از تابع </a:t>
            </a:r>
            <a:r>
              <a:rPr lang="en-US" dirty="0" err="1"/>
              <a:t>en_normalizer</a:t>
            </a:r>
            <a:r>
              <a:rPr lang="fa-IR" dirty="0"/>
              <a:t>:</a:t>
            </a:r>
          </a:p>
          <a:p>
            <a:pPr lvl="1"/>
            <a:r>
              <a:rPr lang="en-US" dirty="0"/>
              <a:t>Lower case</a:t>
            </a:r>
            <a:r>
              <a:rPr lang="fa-IR" dirty="0"/>
              <a:t> کردن حروف</a:t>
            </a:r>
          </a:p>
          <a:p>
            <a:pPr lvl="1"/>
            <a:r>
              <a:rPr lang="fa-IR" dirty="0"/>
              <a:t>حذف سایتیشن‌ها از متن مقالات</a:t>
            </a:r>
          </a:p>
          <a:p>
            <a:pPr lvl="1"/>
            <a:r>
              <a:rPr lang="fa-IR" dirty="0"/>
              <a:t>یک دست کردن علامت‌های نگارشی</a:t>
            </a:r>
          </a:p>
          <a:p>
            <a:pPr lvl="1"/>
            <a:r>
              <a:rPr lang="fa-IR" dirty="0"/>
              <a:t>...</a:t>
            </a:r>
            <a:endParaRPr lang="en-US" dirty="0"/>
          </a:p>
          <a:p>
            <a:r>
              <a:rPr lang="fa-IR" dirty="0"/>
              <a:t>نرمال‌سازی متون فارسی با استفاده از تابع </a:t>
            </a:r>
            <a:r>
              <a:rPr lang="en-US" dirty="0" err="1"/>
              <a:t>fa_normalizer</a:t>
            </a:r>
            <a:r>
              <a:rPr lang="fa-IR" dirty="0"/>
              <a:t>:</a:t>
            </a:r>
          </a:p>
          <a:p>
            <a:pPr lvl="1"/>
            <a:r>
              <a:rPr lang="fa-IR" dirty="0"/>
              <a:t>تبدیل ارقام انگلیسی به فارسی</a:t>
            </a:r>
          </a:p>
          <a:p>
            <a:pPr lvl="1"/>
            <a:r>
              <a:rPr lang="fa-IR" dirty="0"/>
              <a:t>مدیریت نیم‌ فاصله و کاراکترهای زائد دیگر</a:t>
            </a:r>
          </a:p>
          <a:p>
            <a:pPr lvl="1"/>
            <a:r>
              <a:rPr lang="fa-IR" dirty="0"/>
              <a:t>تبدیل حروف چند شکل (مانند ک و ی) به یک حرف شکل واحد</a:t>
            </a:r>
          </a:p>
          <a:p>
            <a:pPr lvl="1"/>
            <a:r>
              <a:rPr lang="fa-IR" dirty="0"/>
              <a:t>...</a:t>
            </a:r>
            <a:endParaRPr lang="en-US" dirty="0"/>
          </a:p>
          <a:p>
            <a:pPr marL="914400" lvl="2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8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D4A64-F03C-4AA5-9325-72F32E38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IDF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90E3-283B-496B-AD62-2FE5F44F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8D53C67-2547-48E1-8DF8-251A34CE2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371600"/>
            <a:ext cx="9120188" cy="4805363"/>
          </a:xfrm>
        </p:spPr>
        <p:txBody>
          <a:bodyPr/>
          <a:lstStyle/>
          <a:p>
            <a:r>
              <a:rPr lang="en-US" dirty="0"/>
              <a:t>IDF</a:t>
            </a:r>
            <a:r>
              <a:rPr lang="fa-IR" dirty="0"/>
              <a:t> معادل با معکوس </a:t>
            </a:r>
            <a:r>
              <a:rPr lang="fa-IR"/>
              <a:t>فراوانی سند</a:t>
            </a:r>
            <a:endParaRPr lang="en-US"/>
          </a:p>
          <a:p>
            <a:r>
              <a:rPr lang="fa-IR"/>
              <a:t>استفاده شده برای میانگین وزن دار امبدینگ‌ها</a:t>
            </a:r>
            <a:endParaRPr lang="fa-IR" dirty="0"/>
          </a:p>
          <a:p>
            <a:r>
              <a:rPr lang="fa-IR">
                <a:solidFill>
                  <a:srgbClr val="FF0000"/>
                </a:solidFill>
              </a:rPr>
              <a:t>چالش:پیاده‌سازی از پایه </a:t>
            </a:r>
            <a:r>
              <a:rPr lang="en-US">
                <a:solidFill>
                  <a:srgbClr val="FF0000"/>
                </a:solidFill>
              </a:rPr>
              <a:t>←</a:t>
            </a:r>
            <a:r>
              <a:rPr lang="fa-IR">
                <a:solidFill>
                  <a:srgbClr val="FF0000"/>
                </a:solidFill>
              </a:rPr>
              <a:t> سرعت پایین </a:t>
            </a:r>
            <a:r>
              <a:rPr lang="fa-IR" dirty="0">
                <a:solidFill>
                  <a:srgbClr val="FF0000"/>
                </a:solidFill>
              </a:rPr>
              <a:t>و مصرف حافظه‌ی بالا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fa-IR" dirty="0">
                <a:solidFill>
                  <a:srgbClr val="00B050"/>
                </a:solidFill>
              </a:rPr>
              <a:t>راه‌حل: استفاده از کتابخانه‌ی </a:t>
            </a:r>
            <a:r>
              <a:rPr lang="en-US" dirty="0" err="1">
                <a:solidFill>
                  <a:srgbClr val="00B050"/>
                </a:solidFill>
              </a:rPr>
              <a:t>sklearn</a:t>
            </a:r>
            <a:r>
              <a:rPr lang="fa-IR" dirty="0">
                <a:solidFill>
                  <a:srgbClr val="00B050"/>
                </a:solidFill>
              </a:rPr>
              <a:t> + </a:t>
            </a:r>
            <a:r>
              <a:rPr lang="en-US" dirty="0">
                <a:solidFill>
                  <a:srgbClr val="00B050"/>
                </a:solidFill>
              </a:rPr>
              <a:t>pipeline</a:t>
            </a:r>
          </a:p>
          <a:p>
            <a:pPr marL="914400" lvl="2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6C0AF-BE6C-4757-86A2-6DC4FD4DF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87" y="4328958"/>
            <a:ext cx="757343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9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D4A64-F03C-4AA5-9325-72F32E38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err="1"/>
              <a:t>FastText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490E3-283B-496B-AD62-2FE5F44F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8D53C67-2547-48E1-8DF8-251A34CE2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1371600"/>
            <a:ext cx="9120188" cy="4805363"/>
          </a:xfrm>
        </p:spPr>
        <p:txBody>
          <a:bodyPr>
            <a:normAutofit/>
          </a:bodyPr>
          <a:lstStyle/>
          <a:p>
            <a:r>
              <a:rPr lang="fa-IR"/>
              <a:t>علت استفاده: دقیق‌تر از </a:t>
            </a:r>
            <a:r>
              <a:rPr lang="en-US"/>
              <a:t>Word2Vec</a:t>
            </a:r>
            <a:r>
              <a:rPr lang="fa-IR"/>
              <a:t> به دلیل استفاده از </a:t>
            </a:r>
            <a:r>
              <a:rPr lang="en-US"/>
              <a:t>n-gram</a:t>
            </a:r>
            <a:r>
              <a:rPr lang="fa-IR"/>
              <a:t>ها</a:t>
            </a:r>
          </a:p>
          <a:p>
            <a:r>
              <a:rPr lang="fa-IR"/>
              <a:t>سایز امبدینگ: ۳۰۰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fa-IR"/>
              <a:t>زبان انگلیسی (۱۰۳ میلیون کلمه)</a:t>
            </a:r>
          </a:p>
          <a:p>
            <a:pPr lvl="1"/>
            <a:r>
              <a:rPr lang="fa-IR"/>
              <a:t>مقالات </a:t>
            </a:r>
            <a:r>
              <a:rPr lang="en-US"/>
              <a:t>UptoDate</a:t>
            </a:r>
            <a:endParaRPr lang="fa-IR"/>
          </a:p>
          <a:p>
            <a:pPr lvl="1"/>
            <a:r>
              <a:rPr lang="fa-IR"/>
              <a:t>مقالات ویکی</a:t>
            </a:r>
            <a:endParaRPr lang="fa-IR" dirty="0"/>
          </a:p>
          <a:p>
            <a:r>
              <a:rPr lang="fa-IR"/>
              <a:t>زبان فارسی (۱۳ میلیون کلمه)</a:t>
            </a:r>
          </a:p>
          <a:p>
            <a:pPr lvl="1"/>
            <a:r>
              <a:rPr lang="fa-IR"/>
              <a:t>دادگان بیژن خان</a:t>
            </a:r>
          </a:p>
          <a:p>
            <a:pPr lvl="1"/>
            <a:r>
              <a:rPr lang="fa-IR"/>
              <a:t>دادگان </a:t>
            </a:r>
            <a:r>
              <a:rPr lang="fa-IR" dirty="0"/>
              <a:t>سلامت </a:t>
            </a:r>
            <a:r>
              <a:rPr lang="fa-IR"/>
              <a:t>سایت نمناک</a:t>
            </a:r>
          </a:p>
          <a:p>
            <a:pPr lvl="1"/>
            <a:r>
              <a:rPr lang="fa-IR"/>
              <a:t>سامانه </a:t>
            </a:r>
            <a:r>
              <a:rPr lang="en-US"/>
              <a:t>HiDoctor</a:t>
            </a:r>
            <a:endParaRPr lang="fa-IR"/>
          </a:p>
          <a:p>
            <a:pPr lvl="1"/>
            <a:r>
              <a:rPr lang="fa-IR"/>
              <a:t>مقالات </a:t>
            </a:r>
            <a:r>
              <a:rPr lang="fa-IR" dirty="0"/>
              <a:t>ویکی</a:t>
            </a:r>
          </a:p>
          <a:p>
            <a:pPr marL="0" indent="0">
              <a:buNone/>
            </a:pPr>
            <a:endParaRPr lang="fa-IR" dirty="0">
              <a:solidFill>
                <a:srgbClr val="00B050"/>
              </a:solidFill>
            </a:endParaRPr>
          </a:p>
        </p:txBody>
      </p:sp>
      <p:pic>
        <p:nvPicPr>
          <p:cNvPr id="10242" name="Picture 2" descr="fastText">
            <a:extLst>
              <a:ext uri="{FF2B5EF4-FFF2-40B4-BE49-F238E27FC236}">
                <a16:creationId xmlns:a16="http://schemas.microsoft.com/office/drawing/2014/main" id="{31DD840A-0438-4C75-96F4-6A80FBC09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" y="4953577"/>
            <a:ext cx="2838450" cy="14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14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337D8E-3C37-4FB7-90BF-6D4C1D47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مدل تک لایه خطی (</a:t>
            </a:r>
            <a:r>
              <a:rPr lang="en-US"/>
              <a:t>300x300</a:t>
            </a:r>
            <a:r>
              <a:rPr lang="fa-IR"/>
              <a:t>)</a:t>
            </a:r>
          </a:p>
          <a:p>
            <a:r>
              <a:rPr lang="fa-IR"/>
              <a:t>بدون لایه </a:t>
            </a:r>
            <a:r>
              <a:rPr lang="en-US"/>
              <a:t>activation</a:t>
            </a:r>
            <a:r>
              <a:rPr lang="fa-IR"/>
              <a:t> </a:t>
            </a:r>
            <a:r>
              <a:rPr lang="en-US"/>
              <a:t>←</a:t>
            </a:r>
            <a:r>
              <a:rPr lang="fa-IR"/>
              <a:t> مدل </a:t>
            </a:r>
            <a:r>
              <a:rPr lang="en-US"/>
              <a:t>linear regression</a:t>
            </a:r>
            <a:r>
              <a:rPr lang="fa-IR"/>
              <a:t> ساده</a:t>
            </a:r>
          </a:p>
          <a:p>
            <a:r>
              <a:rPr lang="fa-IR"/>
              <a:t>پیاده سازی شده با استفاده از </a:t>
            </a:r>
            <a:r>
              <a:rPr lang="en-US"/>
              <a:t>pytorch</a:t>
            </a:r>
          </a:p>
          <a:p>
            <a:r>
              <a:rPr lang="fa-IR"/>
              <a:t>داده آموزش: </a:t>
            </a:r>
            <a:r>
              <a:rPr lang="fa-IR" u="sng"/>
              <a:t>جفت کلمات ویکی‌پدیا</a:t>
            </a:r>
            <a:endParaRPr lang="en-US" u="sn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812EC7-DDE3-46FC-90BD-B945A16F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/>
              <a:t>آموزش </a:t>
            </a:r>
            <a:r>
              <a:rPr lang="en-US"/>
              <a:t>Cross Lingual Projection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1DB9F-888C-44A5-A2C1-A444D402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7EBBF-DEA9-411C-A2AC-500E3957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77" y="3429000"/>
            <a:ext cx="4878668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499A-B73B-47B4-9312-00853EF4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سامانه </a:t>
            </a:r>
            <a:r>
              <a:rPr lang="en-US"/>
              <a:t>Milvus</a:t>
            </a:r>
            <a:r>
              <a:rPr lang="fa-IR"/>
              <a:t> و نتایج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72514-451D-4225-A11B-86679C318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A9719-B38F-4ED5-A3B5-BE36D8DD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0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825CD7-A438-41B7-8401-066144A7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جمع‌آوری و تمیز کردن داده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5F877-4283-411E-BD72-7E4867BB0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3E5E7-266F-413C-AF20-D6BFDDFB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9850"/>
            <a:ext cx="487363" cy="336550"/>
          </a:xfrm>
        </p:spPr>
        <p:txBody>
          <a:bodyPr/>
          <a:lstStyle/>
          <a:p>
            <a:fld id="{11255DEE-5A85-4939-B095-3DBA25793FA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A6AA8E-9EF7-4BB8-A72C-97253D3A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یک سامانه برای جست‌وجوی برداری</a:t>
            </a:r>
          </a:p>
          <a:p>
            <a:r>
              <a:rPr lang="fa-IR"/>
              <a:t>نیاز به سرویس‌های کمکی برای ذخیره‌سازی خود متن</a:t>
            </a:r>
          </a:p>
          <a:p>
            <a:r>
              <a:rPr lang="fa-IR"/>
              <a:t>معماری پیشنهادی جست‌وجوی متن: ۳ سرویس کمکی در کنار </a:t>
            </a:r>
            <a:r>
              <a:rPr lang="en-US"/>
              <a:t>Milvus</a:t>
            </a:r>
            <a:endParaRPr lang="fa-IR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8D1EDC-65FB-4044-8AF2-1FB7FF5C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/>
              <a:t>معرفی سامانه </a:t>
            </a:r>
            <a:r>
              <a:rPr lang="en-US"/>
              <a:t> Milvus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C8DA2-11D4-42FE-BC40-CA4927FE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0205D9-DB63-4927-9B3B-ACBA7186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6" y="3401152"/>
            <a:ext cx="4381500" cy="270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279F39-9850-4C79-9318-469A399A5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اضافه کردن ۳۰۴ پاراگراف ارزیابی به </a:t>
            </a:r>
            <a:r>
              <a:rPr lang="en-US"/>
              <a:t>milvus</a:t>
            </a:r>
            <a:endParaRPr lang="fa-IR"/>
          </a:p>
          <a:p>
            <a:r>
              <a:rPr lang="fa-IR"/>
              <a:t>نتایج با ملاک تشابه </a:t>
            </a:r>
            <a:r>
              <a:rPr lang="fa-IR" b="1"/>
              <a:t>ضرب داخلی</a:t>
            </a:r>
            <a:r>
              <a:rPr lang="fa-IR"/>
              <a:t> (با فرض خروجی </a:t>
            </a:r>
            <a:r>
              <a:rPr lang="en-US"/>
              <a:t>top20</a:t>
            </a:r>
            <a:r>
              <a:rPr lang="fa-IR"/>
              <a:t>)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D79EAE-4F22-4D55-B68A-744CFDC9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ارزیابی و نتایج ضرب داخلی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4ECE2-0D6F-491E-9292-86494DC9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915A45-159B-4F8B-906A-93DF26CA4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63600"/>
              </p:ext>
            </p:extLst>
          </p:nvPr>
        </p:nvGraphicFramePr>
        <p:xfrm>
          <a:off x="643544" y="2676525"/>
          <a:ext cx="9359898" cy="3500440"/>
        </p:xfrm>
        <a:graphic>
          <a:graphicData uri="http://schemas.openxmlformats.org/drawingml/2006/table">
            <a:tbl>
              <a:tblPr rtl="1" firstRow="1" firstCol="1">
                <a:tableStyleId>{5C22544A-7EE6-4342-B048-85BDC9FD1C3A}</a:tableStyleId>
              </a:tblPr>
              <a:tblGrid>
                <a:gridCol w="3119966">
                  <a:extLst>
                    <a:ext uri="{9D8B030D-6E8A-4147-A177-3AD203B41FA5}">
                      <a16:colId xmlns:a16="http://schemas.microsoft.com/office/drawing/2014/main" val="1147234550"/>
                    </a:ext>
                  </a:extLst>
                </a:gridCol>
                <a:gridCol w="3119966">
                  <a:extLst>
                    <a:ext uri="{9D8B030D-6E8A-4147-A177-3AD203B41FA5}">
                      <a16:colId xmlns:a16="http://schemas.microsoft.com/office/drawing/2014/main" val="3554372385"/>
                    </a:ext>
                  </a:extLst>
                </a:gridCol>
                <a:gridCol w="3119966">
                  <a:extLst>
                    <a:ext uri="{9D8B030D-6E8A-4147-A177-3AD203B41FA5}">
                      <a16:colId xmlns:a16="http://schemas.microsoft.com/office/drawing/2014/main" val="1981223076"/>
                    </a:ext>
                  </a:extLst>
                </a:gridCol>
              </a:tblGrid>
              <a:tr h="875110"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کوئری فارسی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کوئری انگلیسی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308443"/>
                  </a:ext>
                </a:extLst>
              </a:tr>
              <a:tr h="875110">
                <a:tc>
                  <a:txBody>
                    <a:bodyPr/>
                    <a:lstStyle/>
                    <a:p>
                      <a:pPr algn="ctr" rtl="1"/>
                      <a:r>
                        <a:rPr lang="en-US">
                          <a:cs typeface="B Nazanin" panose="00000400000000000000" pitchFamily="2" charset="-78"/>
                        </a:rPr>
                        <a:t>MRR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0">
                          <a:cs typeface="B Nazanin" panose="00000400000000000000" pitchFamily="2" charset="-78"/>
                        </a:rPr>
                        <a:t>۰.۱۵۲۸</a:t>
                      </a:r>
                      <a:endParaRPr lang="en-US" sz="2400" b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0">
                          <a:cs typeface="B Nazanin" panose="00000400000000000000" pitchFamily="2" charset="-78"/>
                        </a:rPr>
                        <a:t>۰.۴۵۷۶</a:t>
                      </a:r>
                      <a:endParaRPr lang="en-US" sz="2400" b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95506"/>
                  </a:ext>
                </a:extLst>
              </a:tr>
              <a:tr h="875110"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نتیجه اول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0">
                          <a:cs typeface="B Nazanin" panose="00000400000000000000" pitchFamily="2" charset="-78"/>
                        </a:rPr>
                        <a:t>۲۲/۳۰۴</a:t>
                      </a:r>
                      <a:endParaRPr lang="en-US" sz="2400" b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0">
                          <a:cs typeface="B Nazanin" panose="00000400000000000000" pitchFamily="2" charset="-78"/>
                        </a:rPr>
                        <a:t>۹۸/۳۰۴</a:t>
                      </a:r>
                      <a:endParaRPr lang="en-US" sz="2400" b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06269"/>
                  </a:ext>
                </a:extLst>
              </a:tr>
              <a:tr h="875110"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نبودن در ۲۰ نتیجه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0">
                          <a:cs typeface="B Nazanin" panose="00000400000000000000" pitchFamily="2" charset="-78"/>
                        </a:rPr>
                        <a:t>۱۵۹/۳۰۴</a:t>
                      </a:r>
                      <a:endParaRPr lang="en-US" sz="2400" b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0">
                          <a:cs typeface="B Nazanin" panose="00000400000000000000" pitchFamily="2" charset="-78"/>
                        </a:rPr>
                        <a:t>۴۳/۳۰۴</a:t>
                      </a:r>
                      <a:endParaRPr lang="en-US" sz="2400" b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566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0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279F39-9850-4C79-9318-469A399A5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نتایج با ملاک تشابه </a:t>
            </a:r>
            <a:r>
              <a:rPr lang="fa-IR" b="1"/>
              <a:t>فاصله اقلیدسی </a:t>
            </a:r>
            <a:r>
              <a:rPr lang="fa-IR"/>
              <a:t>(با فرض خروجی </a:t>
            </a:r>
            <a:r>
              <a:rPr lang="en-US"/>
              <a:t>top20</a:t>
            </a:r>
            <a:r>
              <a:rPr lang="fa-IR"/>
              <a:t>)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D79EAE-4F22-4D55-B68A-744CFDC9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ارزیابی و نتایج فاصله اقلیدسی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4ECE2-0D6F-491E-9292-86494DC9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915A45-159B-4F8B-906A-93DF26CA4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96981"/>
              </p:ext>
            </p:extLst>
          </p:nvPr>
        </p:nvGraphicFramePr>
        <p:xfrm>
          <a:off x="643544" y="2676525"/>
          <a:ext cx="9359898" cy="3500440"/>
        </p:xfrm>
        <a:graphic>
          <a:graphicData uri="http://schemas.openxmlformats.org/drawingml/2006/table">
            <a:tbl>
              <a:tblPr rtl="1" firstRow="1" firstCol="1">
                <a:tableStyleId>{5C22544A-7EE6-4342-B048-85BDC9FD1C3A}</a:tableStyleId>
              </a:tblPr>
              <a:tblGrid>
                <a:gridCol w="3119966">
                  <a:extLst>
                    <a:ext uri="{9D8B030D-6E8A-4147-A177-3AD203B41FA5}">
                      <a16:colId xmlns:a16="http://schemas.microsoft.com/office/drawing/2014/main" val="1147234550"/>
                    </a:ext>
                  </a:extLst>
                </a:gridCol>
                <a:gridCol w="3119966">
                  <a:extLst>
                    <a:ext uri="{9D8B030D-6E8A-4147-A177-3AD203B41FA5}">
                      <a16:colId xmlns:a16="http://schemas.microsoft.com/office/drawing/2014/main" val="3554372385"/>
                    </a:ext>
                  </a:extLst>
                </a:gridCol>
                <a:gridCol w="3119966">
                  <a:extLst>
                    <a:ext uri="{9D8B030D-6E8A-4147-A177-3AD203B41FA5}">
                      <a16:colId xmlns:a16="http://schemas.microsoft.com/office/drawing/2014/main" val="1981223076"/>
                    </a:ext>
                  </a:extLst>
                </a:gridCol>
              </a:tblGrid>
              <a:tr h="875110">
                <a:tc>
                  <a:txBody>
                    <a:bodyPr/>
                    <a:lstStyle/>
                    <a:p>
                      <a:pPr algn="ctr" rtl="1"/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کوئری فارسی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کوئری انگلیسی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308443"/>
                  </a:ext>
                </a:extLst>
              </a:tr>
              <a:tr h="875110">
                <a:tc>
                  <a:txBody>
                    <a:bodyPr/>
                    <a:lstStyle/>
                    <a:p>
                      <a:pPr algn="ctr" rtl="1"/>
                      <a:r>
                        <a:rPr lang="en-US">
                          <a:cs typeface="B Nazanin" panose="00000400000000000000" pitchFamily="2" charset="-78"/>
                        </a:rPr>
                        <a:t>MRR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0">
                          <a:cs typeface="B Nazanin" panose="00000400000000000000" pitchFamily="2" charset="-78"/>
                        </a:rPr>
                        <a:t>۰.۳۹۹۳</a:t>
                      </a:r>
                      <a:endParaRPr lang="en-US" sz="2400" b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0">
                          <a:cs typeface="B Nazanin" panose="00000400000000000000" pitchFamily="2" charset="-78"/>
                        </a:rPr>
                        <a:t>۰.۶۵۹۱</a:t>
                      </a:r>
                      <a:endParaRPr lang="en-US" sz="2400" b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95506"/>
                  </a:ext>
                </a:extLst>
              </a:tr>
              <a:tr h="875110"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نتیجه اول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0">
                          <a:cs typeface="B Nazanin" panose="00000400000000000000" pitchFamily="2" charset="-78"/>
                        </a:rPr>
                        <a:t>۷۷/۳۰۴</a:t>
                      </a:r>
                      <a:endParaRPr lang="en-US" sz="2400" b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0">
                          <a:cs typeface="B Nazanin" panose="00000400000000000000" pitchFamily="2" charset="-78"/>
                        </a:rPr>
                        <a:t>۱۵۴/۳۰۴</a:t>
                      </a:r>
                      <a:endParaRPr lang="en-US" sz="2400" b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06269"/>
                  </a:ext>
                </a:extLst>
              </a:tr>
              <a:tr h="875110"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نبودن در ۲۰ نتیجه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0">
                          <a:cs typeface="B Nazanin" panose="00000400000000000000" pitchFamily="2" charset="-78"/>
                        </a:rPr>
                        <a:t>۵۴/۳۰۴</a:t>
                      </a:r>
                      <a:endParaRPr lang="en-US" sz="2400" b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0">
                          <a:cs typeface="B Nazanin" panose="00000400000000000000" pitchFamily="2" charset="-78"/>
                        </a:rPr>
                        <a:t>۱۳/۳۰۴</a:t>
                      </a:r>
                      <a:endParaRPr lang="en-US" sz="2400" b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566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56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D34EE8-648A-4010-921A-2E7A7A6D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استفاده از امبدینگ‌های استاتیک مبتنی بر </a:t>
            </a:r>
            <a:r>
              <a:rPr lang="en-US"/>
              <a:t>BERT</a:t>
            </a:r>
            <a:r>
              <a:rPr lang="fa-IR"/>
              <a:t> (وقت برای اجراش نشد =) )</a:t>
            </a:r>
          </a:p>
          <a:p>
            <a:r>
              <a:rPr lang="fa-IR"/>
              <a:t>استفاده از </a:t>
            </a:r>
            <a:r>
              <a:rPr lang="en-US"/>
              <a:t>NER</a:t>
            </a:r>
            <a:r>
              <a:rPr lang="fa-IR"/>
              <a:t> به جای </a:t>
            </a:r>
            <a:r>
              <a:rPr lang="en-US"/>
              <a:t>IDF</a:t>
            </a:r>
            <a:endParaRPr lang="fa-IR"/>
          </a:p>
          <a:p>
            <a:r>
              <a:rPr lang="fa-IR"/>
              <a:t>استفاده از مدل پیچیده‌تر برای انجام </a:t>
            </a:r>
            <a:r>
              <a:rPr lang="en-US"/>
              <a:t>Cross Lingual Projection</a:t>
            </a:r>
          </a:p>
          <a:p>
            <a:r>
              <a:rPr lang="fa-IR"/>
              <a:t>جمع‌آوری داده بیشتر برای زبان فارسی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6AE426-55C5-4530-90DD-91AC1878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پیشنهادات برای کار‌های آینده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8D115-8503-465D-8392-F8BCE91D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8CE39A-5820-4EF6-9B15-9BFB417DD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451427"/>
              </p:ext>
            </p:extLst>
          </p:nvPr>
        </p:nvGraphicFramePr>
        <p:xfrm>
          <a:off x="981076" y="962024"/>
          <a:ext cx="8829675" cy="5302250"/>
        </p:xfrm>
        <a:graphic>
          <a:graphicData uri="http://schemas.openxmlformats.org/drawingml/2006/table">
            <a:tbl>
              <a:tblPr rtl="1" firstCol="1">
                <a:tableStyleId>{5C22544A-7EE6-4342-B048-85BDC9FD1C3A}</a:tableStyleId>
              </a:tblPr>
              <a:tblGrid>
                <a:gridCol w="2124075">
                  <a:extLst>
                    <a:ext uri="{9D8B030D-6E8A-4147-A177-3AD203B41FA5}">
                      <a16:colId xmlns:a16="http://schemas.microsoft.com/office/drawing/2014/main" val="259595195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71598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76590777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کراول </a:t>
                      </a:r>
                      <a:r>
                        <a:rPr lang="en-US">
                          <a:cs typeface="B Nazanin" panose="00000400000000000000" pitchFamily="2" charset="-78"/>
                        </a:rPr>
                        <a:t>uptodate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آقای صدرایی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740106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تمیز‌سازی داده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آقای صفرپور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>
                          <a:cs typeface="B Nazanin" panose="00000400000000000000" pitchFamily="2" charset="-78"/>
                        </a:rPr>
                        <a:t>خانم یوسفی – آقای صدرایی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941729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انجام </a:t>
                      </a:r>
                      <a:r>
                        <a:rPr lang="en-US">
                          <a:cs typeface="B Nazanin" panose="00000400000000000000" pitchFamily="2" charset="-78"/>
                        </a:rPr>
                        <a:t>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آقای صاحبی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>
                          <a:cs typeface="B Nazanin" panose="00000400000000000000" pitchFamily="2" charset="-78"/>
                        </a:rPr>
                        <a:t>خانم یوسفی – آقای صفرپور – آقای صدرایی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866018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کراول ویکی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آقای صدرایی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>
                          <a:cs typeface="B Nazanin" panose="00000400000000000000" pitchFamily="2" charset="-78"/>
                        </a:rPr>
                        <a:t>آقای صفرپور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768158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نرمال‌سازی متن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>
                          <a:cs typeface="B Nazanin" panose="00000400000000000000" pitchFamily="2" charset="-78"/>
                        </a:rPr>
                        <a:t>آقای صفرپور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>
                          <a:cs typeface="B Nazanin" panose="00000400000000000000" pitchFamily="2" charset="-78"/>
                        </a:rPr>
                        <a:t>آقای صاحبی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292278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آموزش </a:t>
                      </a:r>
                      <a:r>
                        <a:rPr lang="en-US">
                          <a:cs typeface="B Nazanin" panose="00000400000000000000" pitchFamily="2" charset="-78"/>
                        </a:rPr>
                        <a:t>fasttext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آقای همت‌یار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196409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آموزش </a:t>
                      </a:r>
                      <a:r>
                        <a:rPr lang="en-US">
                          <a:cs typeface="B Nazanin" panose="00000400000000000000" pitchFamily="2" charset="-78"/>
                        </a:rPr>
                        <a:t>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>
                          <a:cs typeface="B Nazanin" panose="00000400000000000000" pitchFamily="2" charset="-78"/>
                        </a:rPr>
                        <a:t>آقای صفرپور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277386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مدل </a:t>
                      </a:r>
                      <a:r>
                        <a:rPr lang="en-US">
                          <a:cs typeface="B Nazanin" panose="00000400000000000000" pitchFamily="2" charset="-78"/>
                        </a:rPr>
                        <a:t>cross lingual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>
                          <a:cs typeface="B Nazanin" panose="00000400000000000000" pitchFamily="2" charset="-78"/>
                        </a:rPr>
                        <a:t>آقای صدرایی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4706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سامانه </a:t>
                      </a:r>
                      <a:r>
                        <a:rPr lang="en-US">
                          <a:cs typeface="B Nazanin" panose="00000400000000000000" pitchFamily="2" charset="-78"/>
                        </a:rPr>
                        <a:t>milvus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آقای صدرایی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>
                          <a:cs typeface="B Nazanin" panose="00000400000000000000" pitchFamily="2" charset="-78"/>
                        </a:rPr>
                        <a:t>آقای صاحبی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57026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گزارش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>
                          <a:cs typeface="B Nazanin" panose="00000400000000000000" pitchFamily="2" charset="-78"/>
                        </a:rPr>
                        <a:t>خانم یوسفی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>
                          <a:cs typeface="B Nazanin" panose="00000400000000000000" pitchFamily="2" charset="-78"/>
                        </a:rPr>
                        <a:t>آقای همت‌یار – آقای صفرپور - آقای صاحبی</a:t>
                      </a:r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908511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814F207-4D01-4CB5-8C2F-C4326933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تقسیم کار‌ها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28A31-01D9-45C4-9757-22A4179D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1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1932C8-9167-403F-8EEB-EF4204F9A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sz="2000"/>
              <a:t>https://www.uptodate.com/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000"/>
              <a:t>https://github.com/dmis-lab/bern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000"/>
              <a:t>https://www.mediawiki.org/wiki/API:Main_page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000"/>
              <a:t>https://fasttext.cc/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000"/>
              <a:t>https://milvus.io/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1800"/>
              <a:t>https://github.com/milvus-io/bootcamp/tree/master/solutions/text_search_engine</a:t>
            </a:r>
          </a:p>
          <a:p>
            <a:pPr algn="l" rtl="0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FC815-3B3F-4345-A6DC-845B9C4F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منابع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1B5B9-AC96-4E94-AF88-6001DD73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2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461463-1C78-4303-805B-16221D93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سایت </a:t>
            </a:r>
            <a:r>
              <a:rPr lang="en-US"/>
              <a:t>uptodate</a:t>
            </a:r>
            <a:r>
              <a:rPr lang="fa-IR"/>
              <a:t> یکی از سایت‌های معتبر پزشکی</a:t>
            </a:r>
          </a:p>
          <a:p>
            <a:r>
              <a:rPr lang="fa-IR"/>
              <a:t>نیاز به طراحی کراولر برای داده‌های این سایت</a:t>
            </a:r>
          </a:p>
          <a:p>
            <a:r>
              <a:rPr lang="fa-IR">
                <a:solidFill>
                  <a:srgbClr val="FF0000"/>
                </a:solidFill>
              </a:rPr>
              <a:t>چالش: سایت دارای مکانیزم امنیتی ضد </a:t>
            </a:r>
            <a:r>
              <a:rPr lang="en-US">
                <a:solidFill>
                  <a:srgbClr val="FF0000"/>
                </a:solidFill>
              </a:rPr>
              <a:t>crawl</a:t>
            </a:r>
            <a:endParaRPr lang="fa-IR">
              <a:solidFill>
                <a:srgbClr val="FF0000"/>
              </a:solidFill>
            </a:endParaRPr>
          </a:p>
          <a:p>
            <a:r>
              <a:rPr lang="fa-IR">
                <a:solidFill>
                  <a:srgbClr val="00B050"/>
                </a:solidFill>
              </a:rPr>
              <a:t>راه حل: سرچ مصنوعی و تولید سشن جدید</a:t>
            </a:r>
          </a:p>
          <a:p>
            <a:r>
              <a:rPr lang="fa-IR"/>
              <a:t>خروجی کراول: ۱۸۴۸۸ مقاله ذخیره شده در </a:t>
            </a:r>
            <a:r>
              <a:rPr lang="en-US"/>
              <a:t>mongodb</a:t>
            </a:r>
            <a:endParaRPr lang="fa-I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EBDAB-0BBB-4A1F-8BBC-4DF87F31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جمع‌آوری داده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4BB1-EB0B-4FAC-9725-447B1B54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ASCO Member Benefit: Discount on Individual UpToDate® Subscriptions | ASCO">
            <a:extLst>
              <a:ext uri="{FF2B5EF4-FFF2-40B4-BE49-F238E27FC236}">
                <a16:creationId xmlns:a16="http://schemas.microsoft.com/office/drawing/2014/main" id="{D52235FB-F7CD-410A-940C-201DFA5F0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" y="1153367"/>
            <a:ext cx="2626150" cy="102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ngoDB – Bloor Research">
            <a:extLst>
              <a:ext uri="{FF2B5EF4-FFF2-40B4-BE49-F238E27FC236}">
                <a16:creationId xmlns:a16="http://schemas.microsoft.com/office/drawing/2014/main" id="{0B473630-4F73-4C1E-ACD8-811356D7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8" y="2181225"/>
            <a:ext cx="2752725" cy="175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94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C001CC-4D92-4CA1-950F-005B374A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جداسازی داده برحسب پاراگراف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C03FC-FD61-40FA-9828-E2CE8685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E791B-FE1B-439A-BE2F-2670F3719A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7" y="2876550"/>
            <a:ext cx="6173247" cy="332846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806C6-4263-433F-B37C-2A247525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ساختار داده: یک </a:t>
            </a:r>
            <a:r>
              <a:rPr lang="en-US"/>
              <a:t>json</a:t>
            </a:r>
            <a:r>
              <a:rPr lang="fa-IR"/>
              <a:t> بزرگ شامل اطلاعات مقاله</a:t>
            </a:r>
          </a:p>
          <a:p>
            <a:r>
              <a:rPr lang="fa-IR"/>
              <a:t>متن اصلی مقاله: در قالب </a:t>
            </a:r>
            <a:r>
              <a:rPr lang="en-US"/>
              <a:t>html</a:t>
            </a:r>
          </a:p>
          <a:p>
            <a:r>
              <a:rPr lang="fa-IR"/>
              <a:t>جداسازی پاراگراف‌ها و نسبت دادن موضوع به آن‌ها</a:t>
            </a:r>
          </a:p>
          <a:p>
            <a:r>
              <a:rPr lang="fa-IR"/>
              <a:t>حذف ۸۵۱۳ مقاله به دلیل عدم تطابق</a:t>
            </a:r>
          </a:p>
          <a:p>
            <a:r>
              <a:rPr lang="fa-IR"/>
              <a:t>تولید نزدیک به ۲۴۰۰۰۰ پاراگراف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5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CF5BCA-CD22-4EA5-8B37-E4EEFE4B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نمونه برداری ۵۳۷ داده از نوع مقالات </a:t>
            </a:r>
            <a:r>
              <a:rPr lang="en-US"/>
              <a:t>Patient Education</a:t>
            </a:r>
            <a:endParaRPr lang="fa-IR"/>
          </a:p>
          <a:p>
            <a:r>
              <a:rPr lang="fa-IR"/>
              <a:t>ترجمه ماشینی (عنوان مقاله + عنوان پاراگراف) به کمک گوگل</a:t>
            </a:r>
          </a:p>
          <a:p>
            <a:r>
              <a:rPr lang="fa-IR"/>
              <a:t>ترجمه دستی و حذف داده‌های ناقص</a:t>
            </a:r>
          </a:p>
          <a:p>
            <a:r>
              <a:rPr lang="fa-IR"/>
              <a:t>باقی‌ماندن ۳۰۴ پاراگراف در این مرحله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79902-2DFF-4779-A45E-5AE65BA2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تولید داده ارزیابی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D826B-28E6-4C89-AB54-ED5BD555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27EC3A-62DA-4E46-8951-E8FC6AA9B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949" y="1493355"/>
            <a:ext cx="9754181" cy="436452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D579902-2DFF-4779-A45E-5AE65BA2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تولید داده ارزیابی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D826B-28E6-4C89-AB54-ED5BD555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3755-A6FB-4B9C-89A6-CAE57CC0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استفاده از </a:t>
            </a:r>
            <a:r>
              <a:rPr lang="en-US"/>
              <a:t>BERN2</a:t>
            </a:r>
            <a:r>
              <a:rPr lang="fa-IR"/>
              <a:t> برای </a:t>
            </a:r>
            <a:r>
              <a:rPr lang="en-US"/>
              <a:t>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865D-D422-4728-B041-740753BE5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5D59-FD28-4791-9EF5-C97AA4E3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0A88F3-D380-45BC-BDA3-B868CFB4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/>
              <a:t>استفاده از مدل </a:t>
            </a:r>
            <a:r>
              <a:rPr lang="en-US"/>
              <a:t>BERN2</a:t>
            </a:r>
            <a:endParaRPr lang="fa-IR"/>
          </a:p>
          <a:p>
            <a:r>
              <a:rPr lang="fa-IR">
                <a:solidFill>
                  <a:srgbClr val="FF0000"/>
                </a:solidFill>
              </a:rPr>
              <a:t>چالش: منابع زیاد برای اجرای آن</a:t>
            </a:r>
          </a:p>
          <a:p>
            <a:r>
              <a:rPr lang="fa-IR">
                <a:solidFill>
                  <a:srgbClr val="00B050"/>
                </a:solidFill>
              </a:rPr>
              <a:t>راه‌حل: استفاده از </a:t>
            </a:r>
            <a:r>
              <a:rPr lang="en-US">
                <a:solidFill>
                  <a:srgbClr val="00B050"/>
                </a:solidFill>
              </a:rPr>
              <a:t>API</a:t>
            </a:r>
            <a:r>
              <a:rPr lang="fa-IR">
                <a:solidFill>
                  <a:srgbClr val="00B050"/>
                </a:solidFill>
              </a:rPr>
              <a:t> وب دانشگاه کره</a:t>
            </a:r>
          </a:p>
          <a:p>
            <a:r>
              <a:rPr lang="fa-IR">
                <a:solidFill>
                  <a:srgbClr val="FF0000"/>
                </a:solidFill>
              </a:rPr>
              <a:t>چالش: محدودیت سرعت دانشگاه کره برای یک نفر</a:t>
            </a:r>
          </a:p>
          <a:p>
            <a:r>
              <a:rPr lang="fa-IR">
                <a:solidFill>
                  <a:srgbClr val="00B050"/>
                </a:solidFill>
              </a:rPr>
              <a:t>راه حل: تقسیم داده بین افراد و اجرای موازی آن از </a:t>
            </a:r>
            <a:r>
              <a:rPr lang="en-US">
                <a:solidFill>
                  <a:srgbClr val="00B050"/>
                </a:solidFill>
              </a:rPr>
              <a:t>IP</a:t>
            </a:r>
            <a:r>
              <a:rPr lang="fa-IR">
                <a:solidFill>
                  <a:srgbClr val="00B050"/>
                </a:solidFill>
              </a:rPr>
              <a:t> های مختلف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59685-49CE-42B1-B2D0-BFAFD98D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/>
              <a:t>انجام </a:t>
            </a:r>
            <a:r>
              <a:rPr lang="en-US"/>
              <a:t>NER</a:t>
            </a:r>
            <a:r>
              <a:rPr lang="fa-IR"/>
              <a:t> بر روی پاراگراف‌ها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E2889-31FD-47B2-BFC5-2D05D89A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2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B12907-0241-4C02-806B-7D4DC71E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>
                <a:solidFill>
                  <a:srgbClr val="FF0000"/>
                </a:solidFill>
              </a:rPr>
              <a:t>اتفاق پیش‌بینی نشده: </a:t>
            </a:r>
            <a:r>
              <a:rPr lang="fa-IR"/>
              <a:t>خاموش شدن سرور دانشگاه کره برای سه روز =)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82B954-1C64-47EA-95EE-837AA629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/>
              <a:t>انجام </a:t>
            </a:r>
            <a:r>
              <a:rPr lang="en-US"/>
              <a:t>NER</a:t>
            </a:r>
            <a:r>
              <a:rPr lang="fa-IR"/>
              <a:t> بر روی پاراگراف‌ها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9B3-7AC5-4AC8-BD0E-D460F5A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DEE-5A85-4939-B095-3DBA25793FA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0CE74-E633-4FDF-AED3-8C0E6D229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4" y="2263775"/>
            <a:ext cx="9011275" cy="32226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F3F870-EF7C-4577-9F3F-D928615FE67B}"/>
              </a:ext>
            </a:extLst>
          </p:cNvPr>
          <p:cNvSpPr/>
          <p:nvPr/>
        </p:nvSpPr>
        <p:spPr>
          <a:xfrm>
            <a:off x="914399" y="4676775"/>
            <a:ext cx="8778519" cy="914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800</Words>
  <Application>Microsoft Office PowerPoint</Application>
  <PresentationFormat>Widescreen</PresentationFormat>
  <Paragraphs>181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 Nazanin</vt:lpstr>
      <vt:lpstr>Calibri</vt:lpstr>
      <vt:lpstr>Calibri Light</vt:lpstr>
      <vt:lpstr>W_nazanin</vt:lpstr>
      <vt:lpstr>Office Theme</vt:lpstr>
      <vt:lpstr>BiMIR</vt:lpstr>
      <vt:lpstr>جمع‌آوری و تمیز کردن داده</vt:lpstr>
      <vt:lpstr>جمع‌آوری داده</vt:lpstr>
      <vt:lpstr>جداسازی داده برحسب پاراگراف</vt:lpstr>
      <vt:lpstr>تولید داده ارزیابی</vt:lpstr>
      <vt:lpstr>تولید داده ارزیابی</vt:lpstr>
      <vt:lpstr>استفاده از BERN2 برای NER</vt:lpstr>
      <vt:lpstr>انجام NER بر روی پاراگراف‌ها</vt:lpstr>
      <vt:lpstr>انجام NER بر روی پاراگراف‌ها</vt:lpstr>
      <vt:lpstr>نتایج NER</vt:lpstr>
      <vt:lpstr>استخراج مقالات و ترجمه از ویکی</vt:lpstr>
      <vt:lpstr>توضیحی بر API ویکی</vt:lpstr>
      <vt:lpstr>آمار کلمات استخراج شده از ویکی</vt:lpstr>
      <vt:lpstr>نرمال‌سازی و آموزش مدل‌ها</vt:lpstr>
      <vt:lpstr>نرمال سازی</vt:lpstr>
      <vt:lpstr>IDF</vt:lpstr>
      <vt:lpstr>FastText</vt:lpstr>
      <vt:lpstr>آموزش Cross Lingual Projection</vt:lpstr>
      <vt:lpstr>سامانه Milvus و نتایج</vt:lpstr>
      <vt:lpstr>معرفی سامانه  Milvus</vt:lpstr>
      <vt:lpstr>ارزیابی و نتایج ضرب داخلی</vt:lpstr>
      <vt:lpstr>ارزیابی و نتایج فاصله اقلیدسی</vt:lpstr>
      <vt:lpstr>پیشنهادات برای کار‌های آینده</vt:lpstr>
      <vt:lpstr>تقسیم کار‌ها</vt:lpstr>
      <vt:lpstr>منابع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mohalisad</dc:creator>
  <cp:lastModifiedBy>mohalisad</cp:lastModifiedBy>
  <cp:revision>69</cp:revision>
  <dcterms:created xsi:type="dcterms:W3CDTF">2022-02-19T12:17:20Z</dcterms:created>
  <dcterms:modified xsi:type="dcterms:W3CDTF">2022-02-20T12:12:11Z</dcterms:modified>
</cp:coreProperties>
</file>