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72" r:id="rId9"/>
    <p:sldId id="263" r:id="rId10"/>
    <p:sldId id="264" r:id="rId11"/>
    <p:sldId id="265" r:id="rId12"/>
    <p:sldId id="266" r:id="rId13"/>
    <p:sldId id="268" r:id="rId14"/>
    <p:sldId id="267" r:id="rId15"/>
    <p:sldId id="271"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453954-F372-46B8-B0B2-5221F8EFBB35}" type="datetimeFigureOut">
              <a:rPr lang="en-US" smtClean="0"/>
              <a:t>3/8/2019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3A6B76-7CEE-4804-BB7B-C19B379EDCE7}" type="slidenum">
              <a:rPr lang="en-US" smtClean="0"/>
              <a:t>‹#›</a:t>
            </a:fld>
            <a:endParaRPr lang="en-US"/>
          </a:p>
        </p:txBody>
      </p:sp>
    </p:spTree>
    <p:extLst>
      <p:ext uri="{BB962C8B-B14F-4D97-AF65-F5344CB8AC3E}">
        <p14:creationId xmlns:p14="http://schemas.microsoft.com/office/powerpoint/2010/main" val="3735616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6D3BD0-B96B-4C24-A44A-A63F9D8A41B9}" type="datetimeFigureOut">
              <a:rPr lang="en-US" smtClean="0"/>
              <a:t>3/8/2019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CFFEBC-059E-4DAB-938D-A24C9C24F956}" type="slidenum">
              <a:rPr lang="en-US" smtClean="0"/>
              <a:t>‹#›</a:t>
            </a:fld>
            <a:endParaRPr lang="en-US"/>
          </a:p>
        </p:txBody>
      </p:sp>
    </p:spTree>
    <p:extLst>
      <p:ext uri="{BB962C8B-B14F-4D97-AF65-F5344CB8AC3E}">
        <p14:creationId xmlns:p14="http://schemas.microsoft.com/office/powerpoint/2010/main" val="19970412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CFFEBC-059E-4DAB-938D-A24C9C24F956}" type="slidenum">
              <a:rPr lang="en-US" smtClean="0"/>
              <a:t>17</a:t>
            </a:fld>
            <a:endParaRPr lang="en-US"/>
          </a:p>
        </p:txBody>
      </p:sp>
    </p:spTree>
    <p:extLst>
      <p:ext uri="{BB962C8B-B14F-4D97-AF65-F5344CB8AC3E}">
        <p14:creationId xmlns:p14="http://schemas.microsoft.com/office/powerpoint/2010/main" val="336262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7854D7F-7682-4044-A020-FE0A61691EE5}" type="datetime1">
              <a:rPr lang="en-US" smtClean="0"/>
              <a:t>3/8/2019</a:t>
            </a:fld>
            <a:endParaRPr lang="en-US"/>
          </a:p>
        </p:txBody>
      </p:sp>
      <p:sp>
        <p:nvSpPr>
          <p:cNvPr id="20" name="Footer Placeholder 19"/>
          <p:cNvSpPr>
            <a:spLocks noGrp="1"/>
          </p:cNvSpPr>
          <p:nvPr>
            <p:ph type="ftr" sz="quarter" idx="11"/>
          </p:nvPr>
        </p:nvSpPr>
        <p:spPr/>
        <p:txBody>
          <a:bodyPr/>
          <a:lstStyle>
            <a:extLst/>
          </a:lstStyle>
          <a:p>
            <a:r>
              <a:rPr lang="en-US" smtClean="0"/>
              <a:t>15-2</a:t>
            </a:r>
            <a:endParaRPr lang="en-US"/>
          </a:p>
        </p:txBody>
      </p:sp>
      <p:sp>
        <p:nvSpPr>
          <p:cNvPr id="10" name="Slide Number Placeholder 9"/>
          <p:cNvSpPr>
            <a:spLocks noGrp="1"/>
          </p:cNvSpPr>
          <p:nvPr>
            <p:ph type="sldNum" sz="quarter" idx="12"/>
          </p:nvPr>
        </p:nvSpPr>
        <p:spPr/>
        <p:txBody>
          <a:bodyPr/>
          <a:lstStyle>
            <a:extLst/>
          </a:lstStyle>
          <a:p>
            <a:fld id="{1131F890-8004-4729-8E02-8D4F3520479F}"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FD5E97-69AE-4B15-B8E1-848049885992}" type="datetime1">
              <a:rPr lang="en-US" smtClean="0"/>
              <a:t>3/8/2019</a:t>
            </a:fld>
            <a:endParaRPr lang="en-US"/>
          </a:p>
        </p:txBody>
      </p:sp>
      <p:sp>
        <p:nvSpPr>
          <p:cNvPr id="5" name="Footer Placeholder 4"/>
          <p:cNvSpPr>
            <a:spLocks noGrp="1"/>
          </p:cNvSpPr>
          <p:nvPr>
            <p:ph type="ftr" sz="quarter" idx="11"/>
          </p:nvPr>
        </p:nvSpPr>
        <p:spPr/>
        <p:txBody>
          <a:bodyPr/>
          <a:lstStyle>
            <a:extLst/>
          </a:lstStyle>
          <a:p>
            <a:r>
              <a:rPr lang="en-US" smtClean="0"/>
              <a:t>15-2</a:t>
            </a:r>
            <a:endParaRPr lang="en-US"/>
          </a:p>
        </p:txBody>
      </p:sp>
      <p:sp>
        <p:nvSpPr>
          <p:cNvPr id="6" name="Slide Number Placeholder 5"/>
          <p:cNvSpPr>
            <a:spLocks noGrp="1"/>
          </p:cNvSpPr>
          <p:nvPr>
            <p:ph type="sldNum" sz="quarter" idx="12"/>
          </p:nvPr>
        </p:nvSpPr>
        <p:spPr/>
        <p:txBody>
          <a:bodyPr/>
          <a:lstStyle>
            <a:extLst/>
          </a:lstStyle>
          <a:p>
            <a:fld id="{1131F890-8004-4729-8E02-8D4F352047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B62ACB-EFBA-40C8-9534-2906C0025CF5}" type="datetime1">
              <a:rPr lang="en-US" smtClean="0"/>
              <a:t>3/8/2019</a:t>
            </a:fld>
            <a:endParaRPr lang="en-US"/>
          </a:p>
        </p:txBody>
      </p:sp>
      <p:sp>
        <p:nvSpPr>
          <p:cNvPr id="5" name="Footer Placeholder 4"/>
          <p:cNvSpPr>
            <a:spLocks noGrp="1"/>
          </p:cNvSpPr>
          <p:nvPr>
            <p:ph type="ftr" sz="quarter" idx="11"/>
          </p:nvPr>
        </p:nvSpPr>
        <p:spPr/>
        <p:txBody>
          <a:bodyPr/>
          <a:lstStyle>
            <a:extLst/>
          </a:lstStyle>
          <a:p>
            <a:r>
              <a:rPr lang="en-US" smtClean="0"/>
              <a:t>15-2</a:t>
            </a:r>
            <a:endParaRPr lang="en-US"/>
          </a:p>
        </p:txBody>
      </p:sp>
      <p:sp>
        <p:nvSpPr>
          <p:cNvPr id="6" name="Slide Number Placeholder 5"/>
          <p:cNvSpPr>
            <a:spLocks noGrp="1"/>
          </p:cNvSpPr>
          <p:nvPr>
            <p:ph type="sldNum" sz="quarter" idx="12"/>
          </p:nvPr>
        </p:nvSpPr>
        <p:spPr/>
        <p:txBody>
          <a:bodyPr/>
          <a:lstStyle>
            <a:extLst/>
          </a:lstStyle>
          <a:p>
            <a:fld id="{1131F890-8004-4729-8E02-8D4F352047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07B29F-7101-4E91-8D8A-7194106DD868}" type="datetime1">
              <a:rPr lang="en-US" smtClean="0"/>
              <a:t>3/8/2019</a:t>
            </a:fld>
            <a:endParaRPr lang="en-US"/>
          </a:p>
        </p:txBody>
      </p:sp>
      <p:sp>
        <p:nvSpPr>
          <p:cNvPr id="5" name="Footer Placeholder 4"/>
          <p:cNvSpPr>
            <a:spLocks noGrp="1"/>
          </p:cNvSpPr>
          <p:nvPr>
            <p:ph type="ftr" sz="quarter" idx="11"/>
          </p:nvPr>
        </p:nvSpPr>
        <p:spPr/>
        <p:txBody>
          <a:bodyPr/>
          <a:lstStyle>
            <a:extLst/>
          </a:lstStyle>
          <a:p>
            <a:r>
              <a:rPr lang="en-US" smtClean="0"/>
              <a:t>15-2</a:t>
            </a:r>
            <a:endParaRPr lang="en-US"/>
          </a:p>
        </p:txBody>
      </p:sp>
      <p:sp>
        <p:nvSpPr>
          <p:cNvPr id="6" name="Slide Number Placeholder 5"/>
          <p:cNvSpPr>
            <a:spLocks noGrp="1"/>
          </p:cNvSpPr>
          <p:nvPr>
            <p:ph type="sldNum" sz="quarter" idx="12"/>
          </p:nvPr>
        </p:nvSpPr>
        <p:spPr/>
        <p:txBody>
          <a:bodyPr/>
          <a:lstStyle>
            <a:extLst/>
          </a:lstStyle>
          <a:p>
            <a:fld id="{1131F890-8004-4729-8E02-8D4F352047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8506D49-BF9F-4DC6-A0AC-7288F1054A9A}" type="datetime1">
              <a:rPr lang="en-US" smtClean="0"/>
              <a:t>3/8/2019</a:t>
            </a:fld>
            <a:endParaRPr lang="en-US"/>
          </a:p>
        </p:txBody>
      </p:sp>
      <p:sp>
        <p:nvSpPr>
          <p:cNvPr id="5" name="Footer Placeholder 4"/>
          <p:cNvSpPr>
            <a:spLocks noGrp="1"/>
          </p:cNvSpPr>
          <p:nvPr>
            <p:ph type="ftr" sz="quarter" idx="11"/>
          </p:nvPr>
        </p:nvSpPr>
        <p:spPr/>
        <p:txBody>
          <a:bodyPr/>
          <a:lstStyle>
            <a:extLst/>
          </a:lstStyle>
          <a:p>
            <a:r>
              <a:rPr lang="en-US" smtClean="0"/>
              <a:t>15-2</a:t>
            </a:r>
            <a:endParaRPr lang="en-US"/>
          </a:p>
        </p:txBody>
      </p:sp>
      <p:sp>
        <p:nvSpPr>
          <p:cNvPr id="6" name="Slide Number Placeholder 5"/>
          <p:cNvSpPr>
            <a:spLocks noGrp="1"/>
          </p:cNvSpPr>
          <p:nvPr>
            <p:ph type="sldNum" sz="quarter" idx="12"/>
          </p:nvPr>
        </p:nvSpPr>
        <p:spPr/>
        <p:txBody>
          <a:bodyPr/>
          <a:lstStyle>
            <a:extLst/>
          </a:lstStyle>
          <a:p>
            <a:fld id="{1131F890-8004-4729-8E02-8D4F3520479F}"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D1CD5D-B654-47E4-B2E7-D902B8D61E7A}" type="datetime1">
              <a:rPr lang="en-US" smtClean="0"/>
              <a:t>3/8/2019</a:t>
            </a:fld>
            <a:endParaRPr lang="en-US"/>
          </a:p>
        </p:txBody>
      </p:sp>
      <p:sp>
        <p:nvSpPr>
          <p:cNvPr id="6" name="Footer Placeholder 5"/>
          <p:cNvSpPr>
            <a:spLocks noGrp="1"/>
          </p:cNvSpPr>
          <p:nvPr>
            <p:ph type="ftr" sz="quarter" idx="11"/>
          </p:nvPr>
        </p:nvSpPr>
        <p:spPr/>
        <p:txBody>
          <a:bodyPr/>
          <a:lstStyle>
            <a:extLst/>
          </a:lstStyle>
          <a:p>
            <a:r>
              <a:rPr lang="en-US" smtClean="0"/>
              <a:t>15-2</a:t>
            </a:r>
            <a:endParaRPr lang="en-US"/>
          </a:p>
        </p:txBody>
      </p:sp>
      <p:sp>
        <p:nvSpPr>
          <p:cNvPr id="7" name="Slide Number Placeholder 6"/>
          <p:cNvSpPr>
            <a:spLocks noGrp="1"/>
          </p:cNvSpPr>
          <p:nvPr>
            <p:ph type="sldNum" sz="quarter" idx="12"/>
          </p:nvPr>
        </p:nvSpPr>
        <p:spPr/>
        <p:txBody>
          <a:bodyPr/>
          <a:lstStyle>
            <a:extLst/>
          </a:lstStyle>
          <a:p>
            <a:fld id="{1131F890-8004-4729-8E02-8D4F352047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66524CC-25EB-4945-B9BD-6F6FF7B203E2}" type="datetime1">
              <a:rPr lang="en-US" smtClean="0"/>
              <a:t>3/8/2019</a:t>
            </a:fld>
            <a:endParaRPr lang="en-US"/>
          </a:p>
        </p:txBody>
      </p:sp>
      <p:sp>
        <p:nvSpPr>
          <p:cNvPr id="8" name="Footer Placeholder 7"/>
          <p:cNvSpPr>
            <a:spLocks noGrp="1"/>
          </p:cNvSpPr>
          <p:nvPr>
            <p:ph type="ftr" sz="quarter" idx="11"/>
          </p:nvPr>
        </p:nvSpPr>
        <p:spPr/>
        <p:txBody>
          <a:bodyPr/>
          <a:lstStyle>
            <a:extLst/>
          </a:lstStyle>
          <a:p>
            <a:r>
              <a:rPr lang="en-US" smtClean="0"/>
              <a:t>15-2</a:t>
            </a:r>
            <a:endParaRPr lang="en-US"/>
          </a:p>
        </p:txBody>
      </p:sp>
      <p:sp>
        <p:nvSpPr>
          <p:cNvPr id="9" name="Slide Number Placeholder 8"/>
          <p:cNvSpPr>
            <a:spLocks noGrp="1"/>
          </p:cNvSpPr>
          <p:nvPr>
            <p:ph type="sldNum" sz="quarter" idx="12"/>
          </p:nvPr>
        </p:nvSpPr>
        <p:spPr/>
        <p:txBody>
          <a:bodyPr/>
          <a:lstStyle>
            <a:extLst/>
          </a:lstStyle>
          <a:p>
            <a:fld id="{1131F890-8004-4729-8E02-8D4F352047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EDE1722-DED7-41B9-8D9D-36EAC577C835}" type="datetime1">
              <a:rPr lang="en-US" smtClean="0"/>
              <a:t>3/8/2019</a:t>
            </a:fld>
            <a:endParaRPr lang="en-US"/>
          </a:p>
        </p:txBody>
      </p:sp>
      <p:sp>
        <p:nvSpPr>
          <p:cNvPr id="4" name="Footer Placeholder 3"/>
          <p:cNvSpPr>
            <a:spLocks noGrp="1"/>
          </p:cNvSpPr>
          <p:nvPr>
            <p:ph type="ftr" sz="quarter" idx="11"/>
          </p:nvPr>
        </p:nvSpPr>
        <p:spPr/>
        <p:txBody>
          <a:bodyPr/>
          <a:lstStyle>
            <a:extLst/>
          </a:lstStyle>
          <a:p>
            <a:r>
              <a:rPr lang="en-US" smtClean="0"/>
              <a:t>15-2</a:t>
            </a:r>
            <a:endParaRPr lang="en-US"/>
          </a:p>
        </p:txBody>
      </p:sp>
      <p:sp>
        <p:nvSpPr>
          <p:cNvPr id="5" name="Slide Number Placeholder 4"/>
          <p:cNvSpPr>
            <a:spLocks noGrp="1"/>
          </p:cNvSpPr>
          <p:nvPr>
            <p:ph type="sldNum" sz="quarter" idx="12"/>
          </p:nvPr>
        </p:nvSpPr>
        <p:spPr/>
        <p:txBody>
          <a:bodyPr/>
          <a:lstStyle>
            <a:extLst/>
          </a:lstStyle>
          <a:p>
            <a:fld id="{1131F890-8004-4729-8E02-8D4F352047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8C48180-BC33-4108-B3F5-8A56EDE5505F}" type="datetime1">
              <a:rPr lang="en-US" smtClean="0"/>
              <a:t>3/8/2019</a:t>
            </a:fld>
            <a:endParaRPr lang="en-US"/>
          </a:p>
        </p:txBody>
      </p:sp>
      <p:sp>
        <p:nvSpPr>
          <p:cNvPr id="3" name="Footer Placeholder 2"/>
          <p:cNvSpPr>
            <a:spLocks noGrp="1"/>
          </p:cNvSpPr>
          <p:nvPr>
            <p:ph type="ftr" sz="quarter" idx="11"/>
          </p:nvPr>
        </p:nvSpPr>
        <p:spPr/>
        <p:txBody>
          <a:bodyPr/>
          <a:lstStyle>
            <a:extLst/>
          </a:lstStyle>
          <a:p>
            <a:r>
              <a:rPr lang="en-US" smtClean="0"/>
              <a:t>15-2</a:t>
            </a:r>
            <a:endParaRPr lang="en-US"/>
          </a:p>
        </p:txBody>
      </p:sp>
      <p:sp>
        <p:nvSpPr>
          <p:cNvPr id="4" name="Slide Number Placeholder 3"/>
          <p:cNvSpPr>
            <a:spLocks noGrp="1"/>
          </p:cNvSpPr>
          <p:nvPr>
            <p:ph type="sldNum" sz="quarter" idx="12"/>
          </p:nvPr>
        </p:nvSpPr>
        <p:spPr/>
        <p:txBody>
          <a:bodyPr/>
          <a:lstStyle>
            <a:extLst/>
          </a:lstStyle>
          <a:p>
            <a:fld id="{1131F890-8004-4729-8E02-8D4F3520479F}"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3AF831-A5D7-43E3-9971-92EFF0EB8068}" type="datetime1">
              <a:rPr lang="en-US" smtClean="0"/>
              <a:t>3/8/2019</a:t>
            </a:fld>
            <a:endParaRPr lang="en-US"/>
          </a:p>
        </p:txBody>
      </p:sp>
      <p:sp>
        <p:nvSpPr>
          <p:cNvPr id="6" name="Footer Placeholder 5"/>
          <p:cNvSpPr>
            <a:spLocks noGrp="1"/>
          </p:cNvSpPr>
          <p:nvPr>
            <p:ph type="ftr" sz="quarter" idx="11"/>
          </p:nvPr>
        </p:nvSpPr>
        <p:spPr/>
        <p:txBody>
          <a:bodyPr/>
          <a:lstStyle>
            <a:extLst/>
          </a:lstStyle>
          <a:p>
            <a:r>
              <a:rPr lang="en-US" smtClean="0"/>
              <a:t>15-2</a:t>
            </a:r>
            <a:endParaRPr lang="en-US"/>
          </a:p>
        </p:txBody>
      </p:sp>
      <p:sp>
        <p:nvSpPr>
          <p:cNvPr id="7" name="Slide Number Placeholder 6"/>
          <p:cNvSpPr>
            <a:spLocks noGrp="1"/>
          </p:cNvSpPr>
          <p:nvPr>
            <p:ph type="sldNum" sz="quarter" idx="12"/>
          </p:nvPr>
        </p:nvSpPr>
        <p:spPr/>
        <p:txBody>
          <a:bodyPr/>
          <a:lstStyle>
            <a:extLst/>
          </a:lstStyle>
          <a:p>
            <a:fld id="{1131F890-8004-4729-8E02-8D4F352047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C029456-5E27-47CD-BECF-F944F2EF5A04}" type="datetime1">
              <a:rPr lang="en-US" smtClean="0"/>
              <a:t>3/8/2019</a:t>
            </a:fld>
            <a:endParaRPr lang="en-US"/>
          </a:p>
        </p:txBody>
      </p:sp>
      <p:sp>
        <p:nvSpPr>
          <p:cNvPr id="6" name="Footer Placeholder 5"/>
          <p:cNvSpPr>
            <a:spLocks noGrp="1"/>
          </p:cNvSpPr>
          <p:nvPr>
            <p:ph type="ftr" sz="quarter" idx="11"/>
          </p:nvPr>
        </p:nvSpPr>
        <p:spPr/>
        <p:txBody>
          <a:bodyPr/>
          <a:lstStyle>
            <a:extLst/>
          </a:lstStyle>
          <a:p>
            <a:r>
              <a:rPr lang="en-US" smtClean="0"/>
              <a:t>15-2</a:t>
            </a:r>
            <a:endParaRPr lang="en-US"/>
          </a:p>
        </p:txBody>
      </p:sp>
      <p:sp>
        <p:nvSpPr>
          <p:cNvPr id="7" name="Slide Number Placeholder 6"/>
          <p:cNvSpPr>
            <a:spLocks noGrp="1"/>
          </p:cNvSpPr>
          <p:nvPr>
            <p:ph type="sldNum" sz="quarter" idx="12"/>
          </p:nvPr>
        </p:nvSpPr>
        <p:spPr/>
        <p:txBody>
          <a:bodyPr/>
          <a:lstStyle>
            <a:extLst/>
          </a:lstStyle>
          <a:p>
            <a:fld id="{1131F890-8004-4729-8E02-8D4F3520479F}"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9BE1C47-0D71-42F0-AAB4-F0190F6C167B}" type="datetime1">
              <a:rPr lang="en-US" smtClean="0"/>
              <a:t>3/8/2019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15-2</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131F890-8004-4729-8E02-8D4F3520479F}"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0MwMkBET_5I" TargetMode="External"/><Relationship Id="rId2" Type="http://schemas.openxmlformats.org/officeDocument/2006/relationships/hyperlink" Target="https://www.explainthatstuff.com/fiberoptics.html" TargetMode="Externa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s://www.youtube.com/watch?v=jy9VSNXkbx4" TargetMode="Externa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houghtco.com/birth-of-fiber-optics-4091837" TargetMode="External"/><Relationship Id="rId7" Type="http://schemas.openxmlformats.org/officeDocument/2006/relationships/hyperlink" Target="http://www.doc.ic.ac.uk/~nd/surprise_97/journal/vol4/sm27/projects.html" TargetMode="External"/><Relationship Id="rId2" Type="http://schemas.openxmlformats.org/officeDocument/2006/relationships/hyperlink" Target="https://www.explainthatstuff.com/fiberoptics.html" TargetMode="External"/><Relationship Id="rId1" Type="http://schemas.openxmlformats.org/officeDocument/2006/relationships/slideLayout" Target="../slideLayouts/slideLayout2.xml"/><Relationship Id="rId6" Type="http://schemas.openxmlformats.org/officeDocument/2006/relationships/hyperlink" Target="https://www.youtube.com/watch?v=jy9VSNXkbx4" TargetMode="External"/><Relationship Id="rId5" Type="http://schemas.openxmlformats.org/officeDocument/2006/relationships/hyperlink" Target="https://www.youtube.com/watch?v=0MwMkBET_5I" TargetMode="External"/><Relationship Id="rId4" Type="http://schemas.openxmlformats.org/officeDocument/2006/relationships/hyperlink" Target="https://www.photonics.com/Articles/Fiber_Optics_Understanding_the_Basics/a25151"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hotonics.com/images/Web/Articles/2009/3/8/OFS_FiberOptics_Figure1.pn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photonics.com/images/Web/Articles/2009/3/8/OFS_FiberOptics_Figure3.p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photonics.com/images/Web/Articles/2009/3/8/OFS_FiberOptics_Figure5.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086" y="381000"/>
            <a:ext cx="6720713" cy="1231022"/>
          </a:xfrm>
        </p:spPr>
        <p:txBody>
          <a:bodyPr>
            <a:normAutofit/>
          </a:bodyPr>
          <a:lstStyle/>
          <a:p>
            <a:r>
              <a:rPr lang="en-US" sz="6000" dirty="0" smtClean="0">
                <a:latin typeface="Algerian" pitchFamily="82" charset="0"/>
              </a:rPr>
              <a:t> </a:t>
            </a:r>
            <a:r>
              <a:rPr lang="en-US" sz="7200" dirty="0" smtClean="0">
                <a:latin typeface="Algerian" pitchFamily="82" charset="0"/>
              </a:rPr>
              <a:t>Fiber Optics</a:t>
            </a:r>
            <a:endParaRPr lang="en-US" sz="7200" dirty="0">
              <a:latin typeface="Algerian" pitchFamily="82" charset="0"/>
            </a:endParaRPr>
          </a:p>
        </p:txBody>
      </p:sp>
      <p:sp>
        <p:nvSpPr>
          <p:cNvPr id="13" name="Content Placeholder 12"/>
          <p:cNvSpPr>
            <a:spLocks noGrp="1"/>
          </p:cNvSpPr>
          <p:nvPr>
            <p:ph sz="half" idx="1"/>
          </p:nvPr>
        </p:nvSpPr>
        <p:spPr>
          <a:xfrm>
            <a:off x="155575" y="2286000"/>
            <a:ext cx="3273425" cy="4495800"/>
          </a:xfrm>
        </p:spPr>
        <p:txBody>
          <a:bodyPr>
            <a:normAutofit fontScale="92500" lnSpcReduction="20000"/>
          </a:bodyPr>
          <a:lstStyle/>
          <a:p>
            <a:pPr marL="82296" indent="0">
              <a:buNone/>
            </a:pPr>
            <a:endParaRPr lang="en-US" sz="1400" dirty="0" smtClean="0"/>
          </a:p>
          <a:p>
            <a:pPr marL="82296" indent="0">
              <a:buNone/>
            </a:pPr>
            <a:endParaRPr lang="en-US" sz="1400" dirty="0"/>
          </a:p>
          <a:p>
            <a:pPr marL="82296" indent="0">
              <a:buNone/>
            </a:pPr>
            <a:endParaRPr lang="en-US" sz="1400" dirty="0" smtClean="0"/>
          </a:p>
          <a:p>
            <a:pPr marL="82296" indent="0">
              <a:buNone/>
            </a:pPr>
            <a:endParaRPr lang="en-US" sz="1400" dirty="0"/>
          </a:p>
          <a:p>
            <a:pPr marL="82296" indent="0">
              <a:buNone/>
            </a:pPr>
            <a:endParaRPr lang="en-US" sz="1400" dirty="0" smtClean="0"/>
          </a:p>
          <a:p>
            <a:pPr marL="82296" indent="0">
              <a:buNone/>
            </a:pPr>
            <a:endParaRPr lang="en-US" sz="1400" dirty="0"/>
          </a:p>
          <a:p>
            <a:pPr marL="82296" indent="0">
              <a:buNone/>
            </a:pPr>
            <a:endParaRPr lang="en-US" sz="1400" dirty="0" smtClean="0"/>
          </a:p>
          <a:p>
            <a:pPr marL="82296" indent="0">
              <a:buNone/>
            </a:pPr>
            <a:r>
              <a:rPr lang="en-US" sz="1400" dirty="0"/>
              <a:t>b</a:t>
            </a:r>
            <a:r>
              <a:rPr lang="en-US" sz="1400" dirty="0" smtClean="0"/>
              <a:t>y </a:t>
            </a:r>
            <a:r>
              <a:rPr lang="en-US" sz="1800" dirty="0" smtClean="0"/>
              <a:t>Ali Safarpoor Dehkordi</a:t>
            </a:r>
          </a:p>
          <a:p>
            <a:pPr marL="82296" indent="0">
              <a:buNone/>
            </a:pPr>
            <a:endParaRPr lang="en-US" sz="2400" dirty="0" smtClean="0"/>
          </a:p>
          <a:p>
            <a:pPr marL="82296" indent="0">
              <a:buNone/>
            </a:pPr>
            <a:endParaRPr lang="en-US" sz="2400" dirty="0" smtClean="0"/>
          </a:p>
          <a:p>
            <a:pPr marL="82296" indent="0">
              <a:buNone/>
            </a:pPr>
            <a:r>
              <a:rPr lang="en-US" sz="1200" dirty="0" smtClean="0"/>
              <a:t>Advisor</a:t>
            </a:r>
            <a:r>
              <a:rPr lang="en-US" sz="1200" dirty="0"/>
              <a:t>:</a:t>
            </a:r>
          </a:p>
          <a:p>
            <a:pPr marL="82296" indent="0">
              <a:buNone/>
            </a:pPr>
            <a:r>
              <a:rPr lang="en-US" sz="2400" dirty="0" smtClean="0"/>
              <a:t>Dr.Akbari</a:t>
            </a:r>
            <a:endParaRPr lang="fa-IR" sz="2400" dirty="0" smtClean="0"/>
          </a:p>
          <a:p>
            <a:pPr marL="82296" indent="0">
              <a:buNone/>
            </a:pPr>
            <a:endParaRPr lang="en-US" sz="2400" dirty="0" smtClean="0"/>
          </a:p>
          <a:p>
            <a:pPr marL="82296" indent="0">
              <a:buNone/>
            </a:pPr>
            <a:endParaRPr lang="en-US" sz="2400" dirty="0" smtClean="0"/>
          </a:p>
          <a:p>
            <a:pPr marL="82296" indent="0">
              <a:buNone/>
            </a:pPr>
            <a:endParaRPr lang="fa-IR" sz="2400" dirty="0"/>
          </a:p>
          <a:p>
            <a:pPr marL="82296" indent="0" algn="ctr">
              <a:buNone/>
            </a:pPr>
            <a:r>
              <a:rPr lang="en-US" sz="600" dirty="0" smtClean="0"/>
              <a:t>march_2019</a:t>
            </a:r>
            <a:r>
              <a:rPr lang="en-US" sz="600" dirty="0"/>
              <a:t/>
            </a:r>
            <a:br>
              <a:rPr lang="en-US" sz="600" dirty="0"/>
            </a:br>
            <a:r>
              <a:rPr lang="en-US" sz="600" dirty="0"/>
              <a:t>Iran_University_of_science_and_technology</a:t>
            </a:r>
          </a:p>
        </p:txBody>
      </p:sp>
      <p:sp>
        <p:nvSpPr>
          <p:cNvPr id="12" name="AutoShape 2" descr="Image result for fiber optic defini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5213" y="2667000"/>
            <a:ext cx="5578813" cy="349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1131F890-8004-4729-8E02-8D4F3520479F}" type="slidenum">
              <a:rPr lang="en-US" smtClean="0"/>
              <a:t>1</a:t>
            </a:fld>
            <a:endParaRPr lang="en-US"/>
          </a:p>
        </p:txBody>
      </p:sp>
    </p:spTree>
    <p:extLst>
      <p:ext uri="{BB962C8B-B14F-4D97-AF65-F5344CB8AC3E}">
        <p14:creationId xmlns:p14="http://schemas.microsoft.com/office/powerpoint/2010/main" val="1618944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6.2..</a:t>
            </a:r>
            <a:r>
              <a:rPr lang="en-US" b="1" dirty="0">
                <a:effectLst/>
              </a:rPr>
              <a:t>Applications</a:t>
            </a:r>
            <a:endParaRPr lang="en-US" dirty="0"/>
          </a:p>
        </p:txBody>
      </p:sp>
      <p:sp>
        <p:nvSpPr>
          <p:cNvPr id="3" name="Content Placeholder 2"/>
          <p:cNvSpPr>
            <a:spLocks noGrp="1"/>
          </p:cNvSpPr>
          <p:nvPr>
            <p:ph idx="1"/>
          </p:nvPr>
        </p:nvSpPr>
        <p:spPr/>
        <p:txBody>
          <a:bodyPr>
            <a:normAutofit fontScale="70000" lnSpcReduction="20000"/>
          </a:bodyPr>
          <a:lstStyle/>
          <a:p>
            <a:pPr marL="82296" indent="0">
              <a:buNone/>
            </a:pPr>
            <a:endParaRPr lang="en-US" dirty="0"/>
          </a:p>
          <a:p>
            <a:r>
              <a:rPr lang="en-US" sz="5100" dirty="0" smtClean="0"/>
              <a:t>Sensing</a:t>
            </a:r>
            <a:r>
              <a:rPr lang="en-US" dirty="0" smtClean="0"/>
              <a:t>:</a:t>
            </a:r>
            <a:br>
              <a:rPr lang="en-US" dirty="0" smtClean="0"/>
            </a:br>
            <a:r>
              <a:rPr lang="en-US" dirty="0" smtClean="0"/>
              <a:t>     light </a:t>
            </a:r>
            <a:r>
              <a:rPr lang="en-US" dirty="0"/>
              <a:t>from a remote source to a detector to obtain </a:t>
            </a:r>
            <a:r>
              <a:rPr lang="en-US" dirty="0">
                <a:solidFill>
                  <a:schemeClr val="tx2">
                    <a:lumMod val="60000"/>
                    <a:lumOff val="40000"/>
                  </a:schemeClr>
                </a:solidFill>
              </a:rPr>
              <a:t>pressure</a:t>
            </a:r>
            <a:r>
              <a:rPr lang="en-US" dirty="0"/>
              <a:t>, </a:t>
            </a:r>
            <a:r>
              <a:rPr lang="en-US" dirty="0">
                <a:solidFill>
                  <a:schemeClr val="tx2">
                    <a:lumMod val="60000"/>
                    <a:lumOff val="40000"/>
                  </a:schemeClr>
                </a:solidFill>
              </a:rPr>
              <a:t>temperature </a:t>
            </a:r>
            <a:r>
              <a:rPr lang="en-US" dirty="0"/>
              <a:t>or </a:t>
            </a:r>
            <a:r>
              <a:rPr lang="en-US" dirty="0">
                <a:solidFill>
                  <a:schemeClr val="tx2">
                    <a:lumMod val="60000"/>
                    <a:lumOff val="40000"/>
                  </a:schemeClr>
                </a:solidFill>
              </a:rPr>
              <a:t>spectral information </a:t>
            </a:r>
            <a:r>
              <a:rPr lang="en-US" dirty="0" smtClean="0"/>
              <a:t/>
            </a:r>
            <a:br>
              <a:rPr lang="en-US" dirty="0" smtClean="0"/>
            </a:br>
            <a:r>
              <a:rPr lang="en-US" dirty="0" smtClean="0"/>
              <a:t>     The </a:t>
            </a:r>
            <a:r>
              <a:rPr lang="en-US" dirty="0"/>
              <a:t>fiber also can be used directly as a transducer to measure a number of environmental effects, such as </a:t>
            </a:r>
            <a:r>
              <a:rPr lang="en-US" dirty="0">
                <a:solidFill>
                  <a:schemeClr val="tx2">
                    <a:lumMod val="60000"/>
                    <a:lumOff val="40000"/>
                  </a:schemeClr>
                </a:solidFill>
              </a:rPr>
              <a:t>strain</a:t>
            </a:r>
            <a:r>
              <a:rPr lang="en-US" dirty="0"/>
              <a:t>, </a:t>
            </a:r>
            <a:r>
              <a:rPr lang="en-US" dirty="0">
                <a:solidFill>
                  <a:schemeClr val="tx2">
                    <a:lumMod val="60000"/>
                    <a:lumOff val="40000"/>
                  </a:schemeClr>
                </a:solidFill>
              </a:rPr>
              <a:t>pressure</a:t>
            </a:r>
            <a:r>
              <a:rPr lang="en-US" dirty="0"/>
              <a:t>, </a:t>
            </a:r>
            <a:r>
              <a:rPr lang="en-US" dirty="0">
                <a:solidFill>
                  <a:schemeClr val="tx2">
                    <a:lumMod val="60000"/>
                    <a:lumOff val="40000"/>
                  </a:schemeClr>
                </a:solidFill>
              </a:rPr>
              <a:t>electrical resistance</a:t>
            </a:r>
            <a:r>
              <a:rPr lang="en-US" dirty="0"/>
              <a:t>, and </a:t>
            </a:r>
            <a:r>
              <a:rPr lang="en-US" dirty="0" smtClean="0">
                <a:solidFill>
                  <a:schemeClr val="tx2">
                    <a:lumMod val="60000"/>
                    <a:lumOff val="40000"/>
                  </a:schemeClr>
                </a:solidFill>
              </a:rPr>
              <a:t>PH</a:t>
            </a:r>
            <a:r>
              <a:rPr lang="en-US" dirty="0" smtClean="0"/>
              <a:t>.</a:t>
            </a:r>
            <a:endParaRPr lang="en-US" dirty="0"/>
          </a:p>
          <a:p>
            <a:endParaRPr lang="en-US" dirty="0" smtClean="0"/>
          </a:p>
          <a:p>
            <a:r>
              <a:rPr lang="en-US" sz="5800" dirty="0" smtClean="0"/>
              <a:t>Illumination</a:t>
            </a:r>
            <a:r>
              <a:rPr lang="en-US" dirty="0" smtClean="0"/>
              <a:t>: </a:t>
            </a:r>
            <a:r>
              <a:rPr lang="en-US" dirty="0"/>
              <a:t>– A bundle of fibers gathered together with a light source at one end can illuminate areas that are difficult to reach – for example, inside the human body, in conjunction with an endoscope. Also, they can be used as a display sign or simply as decorative illumination.</a:t>
            </a:r>
            <a:br>
              <a:rPr lang="en-US" dirty="0"/>
            </a:br>
            <a:r>
              <a:rPr lang="en-US" dirty="0"/>
              <a:t/>
            </a:r>
            <a:br>
              <a:rPr lang="en-US" dirty="0"/>
            </a:br>
            <a:endParaRPr lang="en-US" dirty="0"/>
          </a:p>
          <a:p>
            <a:pPr marL="82296" indent="0">
              <a:buNone/>
            </a:pPr>
            <a:endParaRPr lang="en-US" dirty="0"/>
          </a:p>
        </p:txBody>
      </p:sp>
      <p:sp>
        <p:nvSpPr>
          <p:cNvPr id="6" name="Slide Number Placeholder 5"/>
          <p:cNvSpPr>
            <a:spLocks noGrp="1"/>
          </p:cNvSpPr>
          <p:nvPr>
            <p:ph type="sldNum" sz="quarter" idx="12"/>
          </p:nvPr>
        </p:nvSpPr>
        <p:spPr/>
        <p:txBody>
          <a:bodyPr/>
          <a:lstStyle/>
          <a:p>
            <a:fld id="{1131F890-8004-4729-8E02-8D4F3520479F}" type="slidenum">
              <a:rPr lang="en-US" smtClean="0"/>
              <a:t>10</a:t>
            </a:fld>
            <a:endParaRPr lang="en-US"/>
          </a:p>
        </p:txBody>
      </p:sp>
    </p:spTree>
    <p:extLst>
      <p:ext uri="{BB962C8B-B14F-4D97-AF65-F5344CB8AC3E}">
        <p14:creationId xmlns:p14="http://schemas.microsoft.com/office/powerpoint/2010/main" val="1822577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6.3..</a:t>
            </a:r>
            <a:r>
              <a:rPr lang="en-US" b="1" dirty="0">
                <a:effectLst/>
              </a:rPr>
              <a:t>Applications</a:t>
            </a:r>
            <a:endParaRPr lang="en-US" dirty="0"/>
          </a:p>
        </p:txBody>
      </p:sp>
      <p:sp>
        <p:nvSpPr>
          <p:cNvPr id="3" name="Content Placeholder 2"/>
          <p:cNvSpPr>
            <a:spLocks noGrp="1"/>
          </p:cNvSpPr>
          <p:nvPr>
            <p:ph idx="1"/>
          </p:nvPr>
        </p:nvSpPr>
        <p:spPr/>
        <p:txBody>
          <a:bodyPr/>
          <a:lstStyle/>
          <a:p>
            <a:r>
              <a:rPr lang="en-US" b="1" dirty="0" smtClean="0"/>
              <a:t>Medicine</a:t>
            </a:r>
          </a:p>
          <a:p>
            <a:r>
              <a:rPr lang="en-US" b="1" dirty="0" smtClean="0"/>
              <a:t>gastroscope</a:t>
            </a:r>
            <a:endParaRPr lang="en-US" b="1" dirty="0"/>
          </a:p>
          <a:p>
            <a:r>
              <a:rPr lang="en-US" b="1" dirty="0" smtClean="0"/>
              <a:t>lab </a:t>
            </a:r>
            <a:r>
              <a:rPr lang="en-US" b="1" dirty="0"/>
              <a:t>on a </a:t>
            </a:r>
            <a:r>
              <a:rPr lang="en-US" b="1" dirty="0" smtClean="0"/>
              <a:t>fiber</a:t>
            </a:r>
          </a:p>
          <a:p>
            <a:endParaRPr lang="en-US" dirty="0"/>
          </a:p>
        </p:txBody>
      </p:sp>
      <p:pic>
        <p:nvPicPr>
          <p:cNvPr id="6" name="Picture 5" descr="Image result for gastroscope"/>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352800"/>
            <a:ext cx="2232660" cy="2057400"/>
          </a:xfrm>
          <a:prstGeom prst="rect">
            <a:avLst/>
          </a:prstGeom>
          <a:noFill/>
          <a:ln>
            <a:noFill/>
          </a:ln>
        </p:spPr>
      </p:pic>
      <p:sp>
        <p:nvSpPr>
          <p:cNvPr id="4" name="AutoShape 4" descr="Image result for gastroscop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579" y="3352800"/>
            <a:ext cx="3247648" cy="2299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483292"/>
            <a:ext cx="22002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p:cNvSpPr>
            <a:spLocks noGrp="1"/>
          </p:cNvSpPr>
          <p:nvPr>
            <p:ph type="sldNum" sz="quarter" idx="12"/>
          </p:nvPr>
        </p:nvSpPr>
        <p:spPr/>
        <p:txBody>
          <a:bodyPr/>
          <a:lstStyle/>
          <a:p>
            <a:fld id="{1131F890-8004-4729-8E02-8D4F3520479F}" type="slidenum">
              <a:rPr lang="en-US" smtClean="0"/>
              <a:t>11</a:t>
            </a:fld>
            <a:endParaRPr lang="en-US"/>
          </a:p>
        </p:txBody>
      </p:sp>
    </p:spTree>
    <p:extLst>
      <p:ext uri="{BB962C8B-B14F-4D97-AF65-F5344CB8AC3E}">
        <p14:creationId xmlns:p14="http://schemas.microsoft.com/office/powerpoint/2010/main" val="2406524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6.4..</a:t>
            </a:r>
            <a:r>
              <a:rPr lang="en-US" b="1" dirty="0">
                <a:effectLst/>
              </a:rPr>
              <a:t>Applications</a:t>
            </a:r>
            <a:endParaRPr lang="en-US" dirty="0"/>
          </a:p>
        </p:txBody>
      </p:sp>
      <p:sp>
        <p:nvSpPr>
          <p:cNvPr id="3" name="Content Placeholder 2"/>
          <p:cNvSpPr>
            <a:spLocks noGrp="1"/>
          </p:cNvSpPr>
          <p:nvPr>
            <p:ph idx="1"/>
          </p:nvPr>
        </p:nvSpPr>
        <p:spPr>
          <a:xfrm>
            <a:off x="1435608" y="1447800"/>
            <a:ext cx="2679192" cy="4800600"/>
          </a:xfrm>
        </p:spPr>
        <p:txBody>
          <a:bodyPr>
            <a:normAutofit fontScale="62500" lnSpcReduction="20000"/>
          </a:bodyPr>
          <a:lstStyle/>
          <a:p>
            <a:r>
              <a:rPr lang="en-US" b="1" dirty="0" smtClean="0"/>
              <a:t>Internet</a:t>
            </a:r>
          </a:p>
          <a:p>
            <a:pPr marL="82296" indent="0">
              <a:buNone/>
            </a:pPr>
            <a:r>
              <a:rPr lang="en-US" dirty="0" smtClean="0"/>
              <a:t>fiber </a:t>
            </a:r>
            <a:r>
              <a:rPr lang="en-US" dirty="0"/>
              <a:t>cables </a:t>
            </a:r>
            <a:r>
              <a:rPr lang="en-US" dirty="0" smtClean="0"/>
              <a:t>cover over </a:t>
            </a:r>
            <a:r>
              <a:rPr lang="en-US" dirty="0"/>
              <a:t>99 percent of the Internet's total mileage, and carry over 99 percent of all international communications traffic99 percent of the Internet's total mileage, and carry over 99 percent of all international communications traffic</a:t>
            </a:r>
            <a:endParaRPr lang="en-US" dirty="0" smtClean="0"/>
          </a:p>
          <a:p>
            <a:pPr marL="82296" indent="0">
              <a:buNone/>
            </a:pPr>
            <a:endParaRPr lang="en-US" dirty="0" smtClean="0"/>
          </a:p>
          <a:p>
            <a:r>
              <a:rPr lang="en-US" b="1" dirty="0" smtClean="0"/>
              <a:t>Dark fiber</a:t>
            </a:r>
          </a:p>
          <a:p>
            <a:endParaRPr lang="en-US" dirty="0"/>
          </a:p>
        </p:txBody>
      </p:sp>
      <p:pic>
        <p:nvPicPr>
          <p:cNvPr id="5" name="Picture 4"/>
          <p:cNvPicPr/>
          <p:nvPr/>
        </p:nvPicPr>
        <p:blipFill>
          <a:blip r:embed="rId2"/>
          <a:stretch>
            <a:fillRect/>
          </a:stretch>
        </p:blipFill>
        <p:spPr>
          <a:xfrm>
            <a:off x="4191000" y="1371600"/>
            <a:ext cx="4693920" cy="3588385"/>
          </a:xfrm>
          <a:prstGeom prst="rect">
            <a:avLst/>
          </a:prstGeom>
        </p:spPr>
      </p:pic>
      <p:sp>
        <p:nvSpPr>
          <p:cNvPr id="7" name="Slide Number Placeholder 6"/>
          <p:cNvSpPr>
            <a:spLocks noGrp="1"/>
          </p:cNvSpPr>
          <p:nvPr>
            <p:ph type="sldNum" sz="quarter" idx="12"/>
          </p:nvPr>
        </p:nvSpPr>
        <p:spPr/>
        <p:txBody>
          <a:bodyPr/>
          <a:lstStyle/>
          <a:p>
            <a:fld id="{1131F890-8004-4729-8E02-8D4F3520479F}" type="slidenum">
              <a:rPr lang="en-US" smtClean="0"/>
              <a:t>12</a:t>
            </a:fld>
            <a:endParaRPr lang="en-US"/>
          </a:p>
        </p:txBody>
      </p:sp>
    </p:spTree>
    <p:extLst>
      <p:ext uri="{BB962C8B-B14F-4D97-AF65-F5344CB8AC3E}">
        <p14:creationId xmlns:p14="http://schemas.microsoft.com/office/powerpoint/2010/main" val="1687503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7.History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1840s: </a:t>
            </a:r>
            <a:r>
              <a:rPr lang="en-US" sz="2200" dirty="0" smtClean="0"/>
              <a:t>discovered it is possible to shine </a:t>
            </a:r>
            <a:r>
              <a:rPr lang="en-US" sz="2200" dirty="0"/>
              <a:t>light along a water pipe. The water carried the light by internal reflection.</a:t>
            </a:r>
          </a:p>
          <a:p>
            <a:r>
              <a:rPr lang="en-US" dirty="0"/>
              <a:t>1950s: </a:t>
            </a:r>
            <a:r>
              <a:rPr lang="en-US" sz="2000" dirty="0" smtClean="0"/>
              <a:t>a </a:t>
            </a:r>
            <a:r>
              <a:rPr lang="en-US" sz="2000" dirty="0"/>
              <a:t>simple </a:t>
            </a:r>
            <a:r>
              <a:rPr lang="en-US" sz="2000" dirty="0" smtClean="0"/>
              <a:t>picture sent  </a:t>
            </a:r>
            <a:r>
              <a:rPr lang="en-US" sz="2000" dirty="0"/>
              <a:t>down a light pipe made from thousands of glass fibers. </a:t>
            </a:r>
          </a:p>
          <a:p>
            <a:r>
              <a:rPr lang="en-US" dirty="0"/>
              <a:t>1957: </a:t>
            </a:r>
            <a:r>
              <a:rPr lang="en-US" sz="2000" dirty="0" smtClean="0"/>
              <a:t>fiber-optic </a:t>
            </a:r>
            <a:r>
              <a:rPr lang="en-US" sz="2000" dirty="0"/>
              <a:t>technology </a:t>
            </a:r>
            <a:r>
              <a:rPr lang="en-US" sz="2000" dirty="0" smtClean="0"/>
              <a:t>used to </a:t>
            </a:r>
            <a:r>
              <a:rPr lang="en-US" sz="2000" dirty="0"/>
              <a:t>make the world's first gastroscope.</a:t>
            </a:r>
          </a:p>
          <a:p>
            <a:r>
              <a:rPr lang="en-US" dirty="0"/>
              <a:t>1960s: </a:t>
            </a:r>
            <a:r>
              <a:rPr lang="en-US" sz="2000" dirty="0" smtClean="0"/>
              <a:t>first </a:t>
            </a:r>
            <a:r>
              <a:rPr lang="en-US" sz="2000" dirty="0"/>
              <a:t>fiber-optic cable capable of carrying telephone signals.</a:t>
            </a:r>
          </a:p>
          <a:p>
            <a:r>
              <a:rPr lang="en-US" dirty="0"/>
              <a:t>1977: </a:t>
            </a:r>
            <a:r>
              <a:rPr lang="en-US" sz="2000" dirty="0"/>
              <a:t>The first fiber-optic telephone cable was laid between Long Beach and Artesia, California.</a:t>
            </a:r>
          </a:p>
          <a:p>
            <a:r>
              <a:rPr lang="en-US" dirty="0"/>
              <a:t>1988: </a:t>
            </a:r>
            <a:r>
              <a:rPr lang="en-US" sz="2000" dirty="0"/>
              <a:t>The first transatlantic fiber-optic telephone cable, TAT8, was laid between the United States, France, and the UK.</a:t>
            </a:r>
          </a:p>
          <a:p>
            <a:r>
              <a:rPr lang="en-US" dirty="0"/>
              <a:t>2018: </a:t>
            </a:r>
            <a:r>
              <a:rPr lang="en-US" sz="1800" dirty="0"/>
              <a:t>According to TeleGeography, there are currently around 450 fiber-optic submarine cables (carrying communications under the world's oceans), stretching a total of 1.2 million km (0.7 million miles</a:t>
            </a:r>
            <a:r>
              <a:rPr lang="en-US" sz="1800" dirty="0" smtClean="0"/>
              <a:t>).</a:t>
            </a:r>
            <a:endParaRPr lang="en-US" sz="1800" dirty="0"/>
          </a:p>
        </p:txBody>
      </p:sp>
      <p:sp>
        <p:nvSpPr>
          <p:cNvPr id="6" name="Slide Number Placeholder 5"/>
          <p:cNvSpPr>
            <a:spLocks noGrp="1"/>
          </p:cNvSpPr>
          <p:nvPr>
            <p:ph type="sldNum" sz="quarter" idx="12"/>
          </p:nvPr>
        </p:nvSpPr>
        <p:spPr/>
        <p:txBody>
          <a:bodyPr/>
          <a:lstStyle/>
          <a:p>
            <a:fld id="{1131F890-8004-4729-8E02-8D4F3520479F}" type="slidenum">
              <a:rPr lang="en-US" smtClean="0"/>
              <a:t>13</a:t>
            </a:fld>
            <a:endParaRPr lang="en-US"/>
          </a:p>
        </p:txBody>
      </p:sp>
    </p:spTree>
    <p:extLst>
      <p:ext uri="{BB962C8B-B14F-4D97-AF65-F5344CB8AC3E}">
        <p14:creationId xmlns:p14="http://schemas.microsoft.com/office/powerpoint/2010/main" val="2061662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8.Find out more!</a:t>
            </a:r>
            <a:endParaRPr lang="en-US" b="1" dirty="0"/>
          </a:p>
        </p:txBody>
      </p:sp>
      <p:sp>
        <p:nvSpPr>
          <p:cNvPr id="3" name="Content Placeholder 2"/>
          <p:cNvSpPr>
            <a:spLocks noGrp="1"/>
          </p:cNvSpPr>
          <p:nvPr>
            <p:ph idx="1"/>
          </p:nvPr>
        </p:nvSpPr>
        <p:spPr/>
        <p:txBody>
          <a:bodyPr>
            <a:normAutofit lnSpcReduction="10000"/>
          </a:bodyPr>
          <a:lstStyle/>
          <a:p>
            <a:r>
              <a:rPr lang="en-US" b="1" dirty="0" smtClean="0"/>
              <a:t>Books</a:t>
            </a:r>
          </a:p>
          <a:p>
            <a:pPr marL="916686" lvl="1" indent="-514350">
              <a:buFont typeface="+mj-lt"/>
              <a:buAutoNum type="romanUcPeriod"/>
            </a:pPr>
            <a:r>
              <a:rPr lang="en-US" sz="2400" dirty="0" smtClean="0"/>
              <a:t>Understanding </a:t>
            </a:r>
            <a:r>
              <a:rPr lang="en-US" sz="2400" dirty="0"/>
              <a:t>Fiber Optics</a:t>
            </a:r>
            <a:r>
              <a:rPr lang="en-US" dirty="0"/>
              <a:t> </a:t>
            </a:r>
            <a:r>
              <a:rPr lang="en-US" sz="1400" dirty="0"/>
              <a:t>by Jeff </a:t>
            </a:r>
            <a:r>
              <a:rPr lang="en-US" sz="1400" dirty="0" smtClean="0"/>
              <a:t>Hecht</a:t>
            </a:r>
          </a:p>
          <a:p>
            <a:pPr marL="916686" lvl="1" indent="-514350">
              <a:buFont typeface="+mj-lt"/>
              <a:buAutoNum type="romanUcPeriod"/>
            </a:pPr>
            <a:r>
              <a:rPr lang="en-US" sz="2400" dirty="0" smtClean="0"/>
              <a:t>Optical </a:t>
            </a:r>
            <a:r>
              <a:rPr lang="en-US" sz="2400" dirty="0"/>
              <a:t>Network Design and Implementation</a:t>
            </a:r>
            <a:r>
              <a:rPr lang="en-US" dirty="0"/>
              <a:t> </a:t>
            </a:r>
            <a:r>
              <a:rPr lang="en-US" dirty="0" smtClean="0"/>
              <a:t>      </a:t>
            </a:r>
          </a:p>
          <a:p>
            <a:pPr marL="402336" lvl="1" indent="0">
              <a:buNone/>
            </a:pPr>
            <a:r>
              <a:rPr lang="en-US" sz="1600" dirty="0" smtClean="0"/>
              <a:t>	by </a:t>
            </a:r>
            <a:r>
              <a:rPr lang="en-US" sz="1600" dirty="0"/>
              <a:t>Vivek </a:t>
            </a:r>
            <a:r>
              <a:rPr lang="en-US" sz="1600" dirty="0" smtClean="0"/>
              <a:t>Alwayn</a:t>
            </a:r>
          </a:p>
          <a:p>
            <a:pPr marL="916686" lvl="1" indent="-514350">
              <a:buFont typeface="+mj-lt"/>
              <a:buAutoNum type="romanUcPeriod"/>
            </a:pPr>
            <a:r>
              <a:rPr lang="en-US" sz="2400" dirty="0" smtClean="0"/>
              <a:t>City </a:t>
            </a:r>
            <a:r>
              <a:rPr lang="en-US" sz="2400" dirty="0"/>
              <a:t>of </a:t>
            </a:r>
            <a:r>
              <a:rPr lang="en-US" sz="2400" dirty="0" smtClean="0"/>
              <a:t>Light</a:t>
            </a:r>
            <a:r>
              <a:rPr lang="en-US" sz="2400" dirty="0"/>
              <a:t> </a:t>
            </a:r>
            <a:r>
              <a:rPr lang="en-US" sz="2400" dirty="0" smtClean="0"/>
              <a:t>The </a:t>
            </a:r>
            <a:r>
              <a:rPr lang="en-US" sz="2400" dirty="0"/>
              <a:t>Story of Fiber Optics</a:t>
            </a:r>
            <a:r>
              <a:rPr lang="en-US" sz="2000" dirty="0"/>
              <a:t> </a:t>
            </a:r>
            <a:r>
              <a:rPr lang="en-US" sz="1600" dirty="0"/>
              <a:t>by Jeff </a:t>
            </a:r>
            <a:r>
              <a:rPr lang="en-US" sz="1600" dirty="0" smtClean="0"/>
              <a:t>Hecht</a:t>
            </a:r>
          </a:p>
          <a:p>
            <a:pPr marL="82296" indent="0">
              <a:buNone/>
            </a:pPr>
            <a:endParaRPr lang="en-US" b="1" dirty="0">
              <a:hlinkClick r:id="rId2"/>
            </a:endParaRPr>
          </a:p>
          <a:p>
            <a:r>
              <a:rPr lang="en-US" b="1" dirty="0" smtClean="0">
                <a:hlinkClick r:id="rId2"/>
              </a:rPr>
              <a:t>Try </a:t>
            </a:r>
            <a:r>
              <a:rPr lang="en-US" b="1" dirty="0">
                <a:hlinkClick r:id="rId2"/>
              </a:rPr>
              <a:t>this fiber-optic </a:t>
            </a:r>
            <a:r>
              <a:rPr lang="en-US" b="1" dirty="0" smtClean="0">
                <a:hlinkClick r:id="rId2"/>
              </a:rPr>
              <a:t>experiment</a:t>
            </a:r>
            <a:r>
              <a:rPr lang="en-US" b="1" dirty="0" smtClean="0"/>
              <a:t>!</a:t>
            </a:r>
            <a:r>
              <a:rPr lang="en-US" dirty="0"/>
              <a:t/>
            </a:r>
            <a:br>
              <a:rPr lang="en-US" dirty="0"/>
            </a:br>
            <a:r>
              <a:rPr lang="en-US" sz="1600" dirty="0" smtClean="0"/>
              <a:t>The </a:t>
            </a:r>
            <a:r>
              <a:rPr lang="en-US" sz="1600" dirty="0"/>
              <a:t>nice little </a:t>
            </a:r>
            <a:r>
              <a:rPr lang="en-US" sz="1600" dirty="0" smtClean="0"/>
              <a:t>experiment </a:t>
            </a:r>
            <a:r>
              <a:rPr lang="en-US" sz="1600" dirty="0"/>
              <a:t>by Irish physicist John Tyndall in </a:t>
            </a:r>
            <a:r>
              <a:rPr lang="en-US" sz="1600" dirty="0" smtClean="0"/>
              <a:t>1870</a:t>
            </a:r>
          </a:p>
          <a:p>
            <a:r>
              <a:rPr lang="en-US" sz="1600" dirty="0" smtClean="0"/>
              <a:t>Video</a:t>
            </a:r>
            <a:r>
              <a:rPr lang="en-US" sz="1600" dirty="0" smtClean="0">
                <a:sym typeface="Wingdings" pitchFamily="2" charset="2"/>
              </a:rPr>
              <a:t>:</a:t>
            </a:r>
            <a:r>
              <a:rPr lang="en-US" sz="1100" dirty="0" smtClean="0">
                <a:sym typeface="Wingdings" pitchFamily="2" charset="2"/>
              </a:rPr>
              <a:t>(just click on pictures)</a:t>
            </a:r>
            <a:endParaRPr lang="en-US" sz="1100" dirty="0" smtClean="0"/>
          </a:p>
          <a:p>
            <a:pPr lvl="1"/>
            <a:endParaRPr lang="en-US" sz="1200" dirty="0" smtClean="0"/>
          </a:p>
          <a:p>
            <a:pPr marL="82296" indent="0">
              <a:buNone/>
            </a:pPr>
            <a:r>
              <a:rPr lang="en-US" sz="1600" dirty="0" smtClean="0"/>
              <a:t/>
            </a:r>
            <a:br>
              <a:rPr lang="en-US" sz="1600" dirty="0" smtClean="0"/>
            </a:br>
            <a:endParaRPr lang="en-US" sz="1600" b="1" dirty="0"/>
          </a:p>
        </p:txBody>
      </p:sp>
      <p:pic>
        <p:nvPicPr>
          <p:cNvPr id="9218" name="Picture 2">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8325" y="5181600"/>
            <a:ext cx="1514475" cy="123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7600" y="5167015"/>
            <a:ext cx="2292488" cy="1575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1131F890-8004-4729-8E02-8D4F3520479F}" type="slidenum">
              <a:rPr lang="en-US" smtClean="0"/>
              <a:t>14</a:t>
            </a:fld>
            <a:endParaRPr lang="en-US"/>
          </a:p>
        </p:txBody>
      </p:sp>
    </p:spTree>
    <p:extLst>
      <p:ext uri="{BB962C8B-B14F-4D97-AF65-F5344CB8AC3E}">
        <p14:creationId xmlns:p14="http://schemas.microsoft.com/office/powerpoint/2010/main" val="3963336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9.Conclusion</a:t>
            </a:r>
            <a:endParaRPr lang="en-US" b="1" dirty="0"/>
          </a:p>
        </p:txBody>
      </p:sp>
      <p:sp>
        <p:nvSpPr>
          <p:cNvPr id="3" name="Content Placeholder 2"/>
          <p:cNvSpPr>
            <a:spLocks noGrp="1"/>
          </p:cNvSpPr>
          <p:nvPr>
            <p:ph idx="1"/>
          </p:nvPr>
        </p:nvSpPr>
        <p:spPr/>
        <p:txBody>
          <a:bodyPr/>
          <a:lstStyle/>
          <a:p>
            <a:r>
              <a:rPr lang="en-US" dirty="0"/>
              <a:t>vast array of applications </a:t>
            </a:r>
            <a:endParaRPr lang="en-US" dirty="0" smtClean="0"/>
          </a:p>
          <a:p>
            <a:pPr marL="82296" indent="0">
              <a:buNone/>
            </a:pPr>
            <a:r>
              <a:rPr lang="en-US" dirty="0" smtClean="0"/>
              <a:t>	</a:t>
            </a:r>
          </a:p>
          <a:p>
            <a:r>
              <a:rPr lang="en-US" dirty="0"/>
              <a:t> essential points about fiber optics </a:t>
            </a:r>
            <a:r>
              <a:rPr lang="en-US" dirty="0" smtClean="0"/>
              <a:t>:</a:t>
            </a:r>
          </a:p>
          <a:p>
            <a:pPr marL="82296" indent="0">
              <a:buNone/>
            </a:pPr>
            <a:r>
              <a:rPr lang="en-US" sz="1600" dirty="0"/>
              <a:t>	</a:t>
            </a:r>
            <a:r>
              <a:rPr lang="en-US" sz="1600" dirty="0" smtClean="0"/>
              <a:t>higher bandwidth</a:t>
            </a:r>
            <a:br>
              <a:rPr lang="en-US" sz="1600" dirty="0" smtClean="0"/>
            </a:br>
            <a:r>
              <a:rPr lang="en-US" sz="1600" dirty="0" smtClean="0"/>
              <a:t>	higher </a:t>
            </a:r>
            <a:r>
              <a:rPr lang="en-US" sz="1600" dirty="0"/>
              <a:t>interconnection </a:t>
            </a:r>
            <a:r>
              <a:rPr lang="en-US" sz="1600" dirty="0" smtClean="0"/>
              <a:t>densities </a:t>
            </a:r>
            <a:br>
              <a:rPr lang="en-US" sz="1600" dirty="0" smtClean="0"/>
            </a:br>
            <a:r>
              <a:rPr lang="en-US" sz="1600" dirty="0" smtClean="0"/>
              <a:t>	lower crosstalk </a:t>
            </a:r>
            <a:br>
              <a:rPr lang="en-US" sz="1600" dirty="0" smtClean="0"/>
            </a:br>
            <a:r>
              <a:rPr lang="en-US" sz="1600" dirty="0" smtClean="0"/>
              <a:t>	higher speed</a:t>
            </a:r>
            <a:endParaRPr lang="en-US" sz="1600" dirty="0"/>
          </a:p>
        </p:txBody>
      </p:sp>
      <p:sp>
        <p:nvSpPr>
          <p:cNvPr id="4" name="Slide Number Placeholder 3"/>
          <p:cNvSpPr>
            <a:spLocks noGrp="1"/>
          </p:cNvSpPr>
          <p:nvPr>
            <p:ph type="sldNum" sz="quarter" idx="12"/>
          </p:nvPr>
        </p:nvSpPr>
        <p:spPr/>
        <p:txBody>
          <a:bodyPr/>
          <a:lstStyle/>
          <a:p>
            <a:fld id="{1131F890-8004-4729-8E02-8D4F3520479F}" type="slidenum">
              <a:rPr lang="en-US" smtClean="0"/>
              <a:t>15</a:t>
            </a:fld>
            <a:endParaRPr lang="en-US"/>
          </a:p>
        </p:txBody>
      </p:sp>
    </p:spTree>
    <p:extLst>
      <p:ext uri="{BB962C8B-B14F-4D97-AF65-F5344CB8AC3E}">
        <p14:creationId xmlns:p14="http://schemas.microsoft.com/office/powerpoint/2010/main" val="1675671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10.References</a:t>
            </a:r>
            <a:endParaRPr lang="en-US" b="1" dirty="0"/>
          </a:p>
        </p:txBody>
      </p:sp>
      <p:sp>
        <p:nvSpPr>
          <p:cNvPr id="3" name="Content Placeholder 2"/>
          <p:cNvSpPr>
            <a:spLocks noGrp="1"/>
          </p:cNvSpPr>
          <p:nvPr>
            <p:ph idx="1"/>
          </p:nvPr>
        </p:nvSpPr>
        <p:spPr/>
        <p:txBody>
          <a:bodyPr>
            <a:normAutofit fontScale="85000" lnSpcReduction="10000"/>
          </a:bodyPr>
          <a:lstStyle/>
          <a:p>
            <a:r>
              <a:rPr lang="en-US" sz="3000" dirty="0" smtClean="0"/>
              <a:t>Woodford</a:t>
            </a:r>
            <a:r>
              <a:rPr lang="en-US" sz="3000" dirty="0"/>
              <a:t>, Chris. (2006/2018) Fiber optics. Retrieved from </a:t>
            </a:r>
            <a:r>
              <a:rPr lang="en-US" sz="3000" dirty="0">
                <a:hlinkClick r:id="rId2"/>
              </a:rPr>
              <a:t>https://</a:t>
            </a:r>
            <a:r>
              <a:rPr lang="en-US" sz="3000" dirty="0" smtClean="0">
                <a:hlinkClick r:id="rId2"/>
              </a:rPr>
              <a:t>www.explainthatstuff.com/fiberoptics.html</a:t>
            </a:r>
            <a:endParaRPr lang="en-US" sz="3000" dirty="0" smtClean="0"/>
          </a:p>
          <a:p>
            <a:r>
              <a:rPr lang="en-US" sz="3000" dirty="0">
                <a:hlinkClick r:id="rId3"/>
              </a:rPr>
              <a:t>https://</a:t>
            </a:r>
            <a:r>
              <a:rPr lang="en-US" sz="3000" dirty="0" smtClean="0">
                <a:hlinkClick r:id="rId3"/>
              </a:rPr>
              <a:t>www.thoughtco.com/birth-of-fiber-optics-4091837</a:t>
            </a:r>
            <a:endParaRPr lang="en-US" sz="3000" dirty="0" smtClean="0"/>
          </a:p>
          <a:p>
            <a:r>
              <a:rPr lang="en-US" sz="3000" dirty="0">
                <a:hlinkClick r:id="rId4"/>
              </a:rPr>
              <a:t>https://</a:t>
            </a:r>
            <a:r>
              <a:rPr lang="en-US" sz="3000" dirty="0" smtClean="0">
                <a:hlinkClick r:id="rId4"/>
              </a:rPr>
              <a:t>www.photonics.com/Articles/Fiber_Optics_Understanding_the_Basics/a25151</a:t>
            </a:r>
            <a:endParaRPr lang="en-US" sz="3000" dirty="0" smtClean="0"/>
          </a:p>
          <a:p>
            <a:r>
              <a:rPr lang="en-US" sz="3000" dirty="0">
                <a:hlinkClick r:id="rId5"/>
              </a:rPr>
              <a:t>https://</a:t>
            </a:r>
            <a:r>
              <a:rPr lang="en-US" sz="3000" dirty="0" smtClean="0">
                <a:hlinkClick r:id="rId5"/>
              </a:rPr>
              <a:t>www.youtube.com/watch?v=0MwMkBET_5I</a:t>
            </a:r>
            <a:endParaRPr lang="en-US" sz="3000" dirty="0" smtClean="0"/>
          </a:p>
          <a:p>
            <a:r>
              <a:rPr lang="en-US" sz="3000" dirty="0">
                <a:hlinkClick r:id="rId6"/>
              </a:rPr>
              <a:t>https://</a:t>
            </a:r>
            <a:r>
              <a:rPr lang="en-US" sz="3000" dirty="0" smtClean="0">
                <a:hlinkClick r:id="rId6"/>
              </a:rPr>
              <a:t>www.youtube.com/watch?v=jy9VSNXkbx4</a:t>
            </a:r>
            <a:endParaRPr lang="en-US" sz="3000" dirty="0" smtClean="0"/>
          </a:p>
          <a:p>
            <a:r>
              <a:rPr lang="en-US" sz="3000" dirty="0">
                <a:hlinkClick r:id="rId7"/>
              </a:rPr>
              <a:t>http://www.doc.ic.ac.uk/~</a:t>
            </a:r>
            <a:r>
              <a:rPr lang="en-US" sz="3000" dirty="0" smtClean="0">
                <a:hlinkClick r:id="rId7"/>
              </a:rPr>
              <a:t>nd/surprise_97/journal/vol4/sm27/projects.html</a:t>
            </a:r>
            <a:endParaRPr lang="en-US" sz="3000" dirty="0" smtClean="0"/>
          </a:p>
          <a:p>
            <a:endParaRPr lang="en-US" sz="3000" dirty="0" smtClean="0"/>
          </a:p>
          <a:p>
            <a:endParaRPr lang="en-US" sz="3000" dirty="0" smtClean="0"/>
          </a:p>
          <a:p>
            <a:endParaRPr lang="en-US" sz="3000" dirty="0"/>
          </a:p>
        </p:txBody>
      </p:sp>
      <p:sp>
        <p:nvSpPr>
          <p:cNvPr id="6" name="Slide Number Placeholder 5"/>
          <p:cNvSpPr>
            <a:spLocks noGrp="1"/>
          </p:cNvSpPr>
          <p:nvPr>
            <p:ph type="sldNum" sz="quarter" idx="12"/>
          </p:nvPr>
        </p:nvSpPr>
        <p:spPr/>
        <p:txBody>
          <a:bodyPr/>
          <a:lstStyle/>
          <a:p>
            <a:fld id="{1131F890-8004-4729-8E02-8D4F3520479F}" type="slidenum">
              <a:rPr lang="en-US" smtClean="0"/>
              <a:t>16</a:t>
            </a:fld>
            <a:endParaRPr lang="en-US"/>
          </a:p>
        </p:txBody>
      </p:sp>
    </p:spTree>
    <p:extLst>
      <p:ext uri="{BB962C8B-B14F-4D97-AF65-F5344CB8AC3E}">
        <p14:creationId xmlns:p14="http://schemas.microsoft.com/office/powerpoint/2010/main" val="439797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00600" y="4953000"/>
            <a:ext cx="3810000" cy="1162050"/>
          </a:xfrm>
        </p:spPr>
        <p:txBody>
          <a:bodyPr/>
          <a:lstStyle/>
          <a:p>
            <a:pPr algn="ctr"/>
            <a:r>
              <a:rPr lang="en-US" sz="2400" b="0" dirty="0"/>
              <a:t>Thanks for your </a:t>
            </a:r>
            <a:r>
              <a:rPr lang="fa-IR" sz="2400" b="0" dirty="0" smtClean="0"/>
              <a:t/>
            </a:r>
            <a:br>
              <a:rPr lang="fa-IR" sz="2400" b="0" dirty="0" smtClean="0"/>
            </a:br>
            <a:r>
              <a:rPr lang="fa-IR" sz="2400" b="0" dirty="0"/>
              <a:t/>
            </a:r>
            <a:br>
              <a:rPr lang="fa-IR" sz="2400" b="0" dirty="0"/>
            </a:br>
            <a:r>
              <a:rPr lang="en-US" sz="2400" dirty="0" smtClean="0"/>
              <a:t>attention</a:t>
            </a:r>
            <a:endParaRPr lang="en-US" sz="2400" dirty="0"/>
          </a:p>
        </p:txBody>
      </p:sp>
      <p:sp>
        <p:nvSpPr>
          <p:cNvPr id="10" name="Text Placeholder 9"/>
          <p:cNvSpPr>
            <a:spLocks noGrp="1"/>
          </p:cNvSpPr>
          <p:nvPr>
            <p:ph type="body" idx="2"/>
          </p:nvPr>
        </p:nvSpPr>
        <p:spPr/>
        <p:txBody>
          <a:bodyPr/>
          <a:lstStyle/>
          <a:p>
            <a:endParaRPr lang="en-US"/>
          </a:p>
        </p:txBody>
      </p:sp>
      <p:sp>
        <p:nvSpPr>
          <p:cNvPr id="9" name="Content Placeholder 8"/>
          <p:cNvSpPr>
            <a:spLocks noGrp="1"/>
          </p:cNvSpPr>
          <p:nvPr>
            <p:ph sz="half" idx="1"/>
          </p:nvPr>
        </p:nvSpPr>
        <p:spPr>
          <a:xfrm>
            <a:off x="228600" y="457200"/>
            <a:ext cx="8153400" cy="3992563"/>
          </a:xfrm>
        </p:spPr>
        <p:txBody>
          <a:bodyPr/>
          <a:lstStyle/>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09600"/>
            <a:ext cx="60960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953000"/>
            <a:ext cx="2636076"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1131F890-8004-4729-8E02-8D4F3520479F}" type="slidenum">
              <a:rPr lang="en-US" smtClean="0"/>
              <a:t>17</a:t>
            </a:fld>
            <a:endParaRPr lang="en-US"/>
          </a:p>
        </p:txBody>
      </p:sp>
    </p:spTree>
    <p:extLst>
      <p:ext uri="{BB962C8B-B14F-4D97-AF65-F5344CB8AC3E}">
        <p14:creationId xmlns:p14="http://schemas.microsoft.com/office/powerpoint/2010/main" val="2224094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35608" y="274320"/>
            <a:ext cx="7498080" cy="6431280"/>
          </a:xfrm>
        </p:spPr>
        <p:txBody>
          <a:bodyPr>
            <a:normAutofit fontScale="90000"/>
          </a:bodyPr>
          <a:lstStyle/>
          <a:p>
            <a:r>
              <a:rPr lang="en-US" dirty="0" smtClean="0"/>
              <a:t>1.What is “Fiber Optic”</a:t>
            </a:r>
            <a:br>
              <a:rPr lang="en-US" dirty="0" smtClean="0"/>
            </a:br>
            <a:r>
              <a:rPr lang="en-US" dirty="0" smtClean="0"/>
              <a:t>2.</a:t>
            </a:r>
            <a:r>
              <a:rPr lang="en-US" dirty="0">
                <a:effectLst/>
              </a:rPr>
              <a:t> Construction </a:t>
            </a:r>
            <a:r>
              <a:rPr lang="en-US" dirty="0" smtClean="0">
                <a:effectLst/>
              </a:rPr>
              <a:t/>
            </a:r>
            <a:br>
              <a:rPr lang="en-US" dirty="0" smtClean="0">
                <a:effectLst/>
              </a:rPr>
            </a:br>
            <a:r>
              <a:rPr lang="en-US" dirty="0" smtClean="0">
                <a:effectLst/>
              </a:rPr>
              <a:t>3.</a:t>
            </a:r>
            <a:r>
              <a:rPr lang="en-US" dirty="0">
                <a:effectLst/>
              </a:rPr>
              <a:t> Physical </a:t>
            </a:r>
            <a:r>
              <a:rPr lang="en-US" dirty="0" smtClean="0">
                <a:effectLst/>
              </a:rPr>
              <a:t>rules</a:t>
            </a:r>
            <a:br>
              <a:rPr lang="en-US" dirty="0" smtClean="0">
                <a:effectLst/>
              </a:rPr>
            </a:br>
            <a:r>
              <a:rPr lang="en-US" dirty="0" smtClean="0">
                <a:effectLst/>
              </a:rPr>
              <a:t>4.</a:t>
            </a:r>
            <a:r>
              <a:rPr lang="en-US" b="1" dirty="0">
                <a:effectLst/>
              </a:rPr>
              <a:t> </a:t>
            </a:r>
            <a:r>
              <a:rPr lang="en-US" dirty="0">
                <a:effectLst/>
              </a:rPr>
              <a:t>Fiber </a:t>
            </a:r>
            <a:r>
              <a:rPr lang="en-US" dirty="0" smtClean="0">
                <a:effectLst/>
              </a:rPr>
              <a:t>types</a:t>
            </a:r>
            <a:br>
              <a:rPr lang="en-US" dirty="0" smtClean="0">
                <a:effectLst/>
              </a:rPr>
            </a:br>
            <a:r>
              <a:rPr lang="en-US" dirty="0" smtClean="0">
                <a:effectLst/>
              </a:rPr>
              <a:t>5.</a:t>
            </a:r>
            <a:r>
              <a:rPr lang="en-US" dirty="0">
                <a:effectLst/>
              </a:rPr>
              <a:t> A</a:t>
            </a:r>
            <a:r>
              <a:rPr lang="en-US" dirty="0" smtClean="0">
                <a:effectLst/>
              </a:rPr>
              <a:t>dvantages &amp; Problems</a:t>
            </a:r>
            <a:r>
              <a:rPr lang="fa-IR" dirty="0" smtClean="0">
                <a:effectLst/>
              </a:rPr>
              <a:t/>
            </a:r>
            <a:br>
              <a:rPr lang="fa-IR" dirty="0" smtClean="0">
                <a:effectLst/>
              </a:rPr>
            </a:br>
            <a:r>
              <a:rPr lang="en-US" dirty="0" smtClean="0">
                <a:effectLst/>
              </a:rPr>
              <a:t>6.Applications</a:t>
            </a:r>
            <a:r>
              <a:rPr lang="en-US" dirty="0">
                <a:effectLst/>
              </a:rPr>
              <a:t> </a:t>
            </a:r>
            <a:r>
              <a:rPr lang="en-US" dirty="0" smtClean="0">
                <a:effectLst/>
              </a:rPr>
              <a:t/>
            </a:r>
            <a:br>
              <a:rPr lang="en-US" dirty="0" smtClean="0">
                <a:effectLst/>
              </a:rPr>
            </a:br>
            <a:r>
              <a:rPr lang="en-US" dirty="0" smtClean="0">
                <a:effectLst/>
              </a:rPr>
              <a:t>7.History</a:t>
            </a:r>
            <a:br>
              <a:rPr lang="en-US" dirty="0" smtClean="0">
                <a:effectLst/>
              </a:rPr>
            </a:br>
            <a:r>
              <a:rPr lang="en-US" dirty="0" smtClean="0">
                <a:effectLst/>
              </a:rPr>
              <a:t>8.Find out more</a:t>
            </a:r>
            <a:r>
              <a:rPr lang="fa-IR" dirty="0" smtClean="0">
                <a:effectLst/>
              </a:rPr>
              <a:t/>
            </a:r>
            <a:br>
              <a:rPr lang="fa-IR" dirty="0" smtClean="0">
                <a:effectLst/>
              </a:rPr>
            </a:br>
            <a:r>
              <a:rPr lang="en-US" dirty="0" smtClean="0">
                <a:effectLst/>
              </a:rPr>
              <a:t>9.Conclusion</a:t>
            </a:r>
            <a:br>
              <a:rPr lang="en-US" dirty="0" smtClean="0">
                <a:effectLst/>
              </a:rPr>
            </a:br>
            <a:r>
              <a:rPr lang="en-US" dirty="0" smtClean="0">
                <a:effectLst/>
              </a:rPr>
              <a:t>10.References</a:t>
            </a:r>
            <a:endParaRPr lang="en-US" dirty="0"/>
          </a:p>
        </p:txBody>
      </p:sp>
      <p:sp>
        <p:nvSpPr>
          <p:cNvPr id="4" name="Slide Number Placeholder 3"/>
          <p:cNvSpPr>
            <a:spLocks noGrp="1"/>
          </p:cNvSpPr>
          <p:nvPr>
            <p:ph type="sldNum" sz="quarter" idx="12"/>
          </p:nvPr>
        </p:nvSpPr>
        <p:spPr/>
        <p:txBody>
          <a:bodyPr/>
          <a:lstStyle/>
          <a:p>
            <a:fld id="{1131F890-8004-4729-8E02-8D4F3520479F}" type="slidenum">
              <a:rPr lang="en-US" smtClean="0"/>
              <a:t>2</a:t>
            </a:fld>
            <a:endParaRPr lang="en-US"/>
          </a:p>
        </p:txBody>
      </p:sp>
    </p:spTree>
    <p:extLst>
      <p:ext uri="{BB962C8B-B14F-4D97-AF65-F5344CB8AC3E}">
        <p14:creationId xmlns:p14="http://schemas.microsoft.com/office/powerpoint/2010/main" val="1676924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t>1.What is “Fiber </a:t>
            </a:r>
            <a:r>
              <a:rPr lang="en-US" b="1" dirty="0" smtClean="0"/>
              <a:t>Optics”</a:t>
            </a:r>
            <a:endParaRPr lang="en-US" b="1" dirty="0"/>
          </a:p>
        </p:txBody>
      </p:sp>
      <p:sp>
        <p:nvSpPr>
          <p:cNvPr id="6" name="Content Placeholder 5"/>
          <p:cNvSpPr>
            <a:spLocks noGrp="1"/>
          </p:cNvSpPr>
          <p:nvPr>
            <p:ph idx="1"/>
          </p:nvPr>
        </p:nvSpPr>
        <p:spPr/>
        <p:txBody>
          <a:bodyPr/>
          <a:lstStyle/>
          <a:p>
            <a:r>
              <a:rPr lang="en-US" dirty="0" smtClean="0"/>
              <a:t>fi</a:t>
            </a:r>
            <a:r>
              <a:rPr lang="en-US" i="1" dirty="0" smtClean="0"/>
              <a:t>ber </a:t>
            </a:r>
            <a:r>
              <a:rPr lang="en-US" i="1" dirty="0"/>
              <a:t>optics means sending light beams down thin strands of plastic or glass by making them bounce repeatedly off the walls. </a:t>
            </a:r>
            <a:endParaRPr lang="en-US" dirty="0"/>
          </a:p>
          <a:p>
            <a:r>
              <a:rPr lang="en-US" dirty="0"/>
              <a:t>“fiber optics” = “</a:t>
            </a:r>
            <a:r>
              <a:rPr lang="en-US" dirty="0" err="1"/>
              <a:t>fibre</a:t>
            </a:r>
            <a:r>
              <a:rPr lang="en-US" dirty="0"/>
              <a:t> optics”</a:t>
            </a:r>
            <a:endParaRPr lang="en-US" dirty="0"/>
          </a:p>
        </p:txBody>
      </p:sp>
      <p:pic>
        <p:nvPicPr>
          <p:cNvPr id="7" name="Picture 6"/>
          <p:cNvPicPr/>
          <p:nvPr/>
        </p:nvPicPr>
        <p:blipFill>
          <a:blip r:embed="rId2"/>
          <a:stretch>
            <a:fillRect/>
          </a:stretch>
        </p:blipFill>
        <p:spPr>
          <a:xfrm>
            <a:off x="5791200" y="4419600"/>
            <a:ext cx="2862262" cy="2162175"/>
          </a:xfrm>
          <a:prstGeom prst="rect">
            <a:avLst/>
          </a:prstGeom>
        </p:spPr>
      </p:pic>
      <p:sp>
        <p:nvSpPr>
          <p:cNvPr id="4" name="Slide Number Placeholder 3"/>
          <p:cNvSpPr>
            <a:spLocks noGrp="1"/>
          </p:cNvSpPr>
          <p:nvPr>
            <p:ph type="sldNum" sz="quarter" idx="12"/>
          </p:nvPr>
        </p:nvSpPr>
        <p:spPr/>
        <p:txBody>
          <a:bodyPr/>
          <a:lstStyle/>
          <a:p>
            <a:fld id="{1131F890-8004-4729-8E02-8D4F3520479F}" type="slidenum">
              <a:rPr lang="en-US" smtClean="0"/>
              <a:t>3</a:t>
            </a:fld>
            <a:endParaRPr lang="en-US"/>
          </a:p>
        </p:txBody>
      </p:sp>
    </p:spTree>
    <p:extLst>
      <p:ext uri="{BB962C8B-B14F-4D97-AF65-F5344CB8AC3E}">
        <p14:creationId xmlns:p14="http://schemas.microsoft.com/office/powerpoint/2010/main" val="1370721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2.Construction</a:t>
            </a:r>
            <a:endParaRPr lang="en-US" b="1" dirty="0"/>
          </a:p>
        </p:txBody>
      </p:sp>
      <p:pic>
        <p:nvPicPr>
          <p:cNvPr id="8" name="Content Placeholder 7" descr="An optical fiber consists of a core, cladding and coating">
            <a:hlinkClick r:id="rId2" tgtFrame="&quot;blank&quo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48400" y="1600200"/>
            <a:ext cx="2522220" cy="2362200"/>
          </a:xfrm>
          <a:prstGeom prst="rect">
            <a:avLst/>
          </a:prstGeom>
          <a:noFill/>
          <a:ln>
            <a:noFill/>
          </a:ln>
        </p:spPr>
      </p:pic>
      <p:sp>
        <p:nvSpPr>
          <p:cNvPr id="9" name="Rectangle 8"/>
          <p:cNvSpPr/>
          <p:nvPr/>
        </p:nvSpPr>
        <p:spPr>
          <a:xfrm>
            <a:off x="1676400" y="1828800"/>
            <a:ext cx="4114800" cy="3416320"/>
          </a:xfrm>
          <a:prstGeom prst="rect">
            <a:avLst/>
          </a:prstGeom>
        </p:spPr>
        <p:txBody>
          <a:bodyPr wrap="square">
            <a:spAutoFit/>
          </a:bodyPr>
          <a:lstStyle/>
          <a:p>
            <a:pPr marL="285750" indent="-285750">
              <a:buFont typeface="Wingdings" pitchFamily="2" charset="2"/>
              <a:buChar char="§"/>
            </a:pPr>
            <a:r>
              <a:rPr lang="en-US" b="1" dirty="0" smtClean="0"/>
              <a:t>Core</a:t>
            </a:r>
          </a:p>
          <a:p>
            <a:pPr lvl="1"/>
            <a:r>
              <a:rPr lang="en-US" dirty="0"/>
              <a:t>g</a:t>
            </a:r>
            <a:r>
              <a:rPr lang="en-US" dirty="0" smtClean="0"/>
              <a:t>lass , plastic or other materials</a:t>
            </a:r>
          </a:p>
          <a:p>
            <a:pPr lvl="1"/>
            <a:r>
              <a:rPr lang="en-US" dirty="0" smtClean="0"/>
              <a:t>light-transmitting </a:t>
            </a:r>
            <a:r>
              <a:rPr lang="en-US" dirty="0"/>
              <a:t>portion of the fiber</a:t>
            </a:r>
            <a:r>
              <a:rPr lang="en-US" dirty="0" smtClean="0"/>
              <a:t> </a:t>
            </a:r>
          </a:p>
          <a:p>
            <a:pPr marL="285750" indent="-285750">
              <a:buFont typeface="Wingdings" pitchFamily="2" charset="2"/>
              <a:buChar char="§"/>
            </a:pPr>
            <a:r>
              <a:rPr lang="en-US" b="1" dirty="0" smtClean="0"/>
              <a:t>Cladding</a:t>
            </a:r>
          </a:p>
          <a:p>
            <a:r>
              <a:rPr lang="en-US" b="1" dirty="0" smtClean="0"/>
              <a:t>      </a:t>
            </a:r>
            <a:r>
              <a:rPr lang="en-US" dirty="0"/>
              <a:t>same material as the </a:t>
            </a:r>
            <a:r>
              <a:rPr lang="en-US" dirty="0" smtClean="0"/>
              <a:t>core</a:t>
            </a:r>
          </a:p>
          <a:p>
            <a:r>
              <a:rPr lang="en-US" dirty="0" smtClean="0"/>
              <a:t>      lower </a:t>
            </a:r>
            <a:r>
              <a:rPr lang="en-US" dirty="0"/>
              <a:t>index of </a:t>
            </a:r>
            <a:r>
              <a:rPr lang="en-US" dirty="0" smtClean="0"/>
              <a:t>refraction</a:t>
            </a:r>
          </a:p>
          <a:p>
            <a:r>
              <a:rPr lang="en-US" dirty="0"/>
              <a:t> </a:t>
            </a:r>
            <a:r>
              <a:rPr lang="en-US" dirty="0" smtClean="0"/>
              <a:t>     total </a:t>
            </a:r>
            <a:r>
              <a:rPr lang="en-US" dirty="0"/>
              <a:t>internal </a:t>
            </a:r>
            <a:r>
              <a:rPr lang="en-US" dirty="0" smtClean="0"/>
              <a:t>reflection</a:t>
            </a:r>
            <a:endParaRPr lang="en-US" b="1" dirty="0" smtClean="0"/>
          </a:p>
          <a:p>
            <a:pPr marL="285750" indent="-285750">
              <a:buFont typeface="Wingdings" pitchFamily="2" charset="2"/>
              <a:buChar char="§"/>
            </a:pPr>
            <a:r>
              <a:rPr lang="en-US" b="1" dirty="0" smtClean="0"/>
              <a:t>Coating</a:t>
            </a:r>
          </a:p>
          <a:p>
            <a:r>
              <a:rPr lang="en-US" b="1" dirty="0"/>
              <a:t> </a:t>
            </a:r>
            <a:r>
              <a:rPr lang="en-US" b="1" dirty="0" smtClean="0"/>
              <a:t>   </a:t>
            </a:r>
            <a:r>
              <a:rPr lang="en-US" dirty="0" smtClean="0"/>
              <a:t>  plastic materials</a:t>
            </a:r>
          </a:p>
          <a:p>
            <a:r>
              <a:rPr lang="en-US" b="1" dirty="0"/>
              <a:t> </a:t>
            </a:r>
            <a:r>
              <a:rPr lang="en-US" b="1" dirty="0" smtClean="0"/>
              <a:t>     </a:t>
            </a:r>
            <a:r>
              <a:rPr lang="en-US" dirty="0" smtClean="0"/>
              <a:t>metallic </a:t>
            </a:r>
            <a:r>
              <a:rPr lang="en-US" dirty="0"/>
              <a:t>sheaths</a:t>
            </a:r>
            <a:endParaRPr lang="en-US" b="1" dirty="0" smtClean="0"/>
          </a:p>
          <a:p>
            <a:r>
              <a:rPr lang="en-US" b="1" dirty="0" smtClean="0"/>
              <a:t>      </a:t>
            </a:r>
            <a:r>
              <a:rPr lang="en-US" dirty="0"/>
              <a:t>physical </a:t>
            </a:r>
            <a:r>
              <a:rPr lang="en-US" dirty="0" smtClean="0"/>
              <a:t>protection</a:t>
            </a:r>
            <a:r>
              <a:rPr lang="en-US" dirty="0"/>
              <a:t> </a:t>
            </a:r>
            <a:endParaRPr lang="en-US" b="1" dirty="0" smtClean="0"/>
          </a:p>
          <a:p>
            <a:endParaRPr lang="en-US" b="1" dirty="0" smtClean="0"/>
          </a:p>
        </p:txBody>
      </p:sp>
      <p:pic>
        <p:nvPicPr>
          <p:cNvPr id="12" name="Picture 11" descr="Total internal reflection allows light to remain inside the core of the fiber">
            <a:hlinkClick r:id="rId4" tgtFrame="&quot;blank&quot;"/>
          </p:cNvPr>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495800"/>
            <a:ext cx="2971800" cy="1783080"/>
          </a:xfrm>
          <a:prstGeom prst="rect">
            <a:avLst/>
          </a:prstGeom>
          <a:noFill/>
          <a:ln>
            <a:noFill/>
          </a:ln>
        </p:spPr>
      </p:pic>
      <p:sp>
        <p:nvSpPr>
          <p:cNvPr id="4" name="Slide Number Placeholder 3"/>
          <p:cNvSpPr>
            <a:spLocks noGrp="1"/>
          </p:cNvSpPr>
          <p:nvPr>
            <p:ph type="sldNum" sz="quarter" idx="12"/>
          </p:nvPr>
        </p:nvSpPr>
        <p:spPr/>
        <p:txBody>
          <a:bodyPr/>
          <a:lstStyle/>
          <a:p>
            <a:fld id="{1131F890-8004-4729-8E02-8D4F3520479F}" type="slidenum">
              <a:rPr lang="en-US" smtClean="0"/>
              <a:t>4</a:t>
            </a:fld>
            <a:endParaRPr lang="en-US"/>
          </a:p>
        </p:txBody>
      </p:sp>
    </p:spTree>
    <p:extLst>
      <p:ext uri="{BB962C8B-B14F-4D97-AF65-F5344CB8AC3E}">
        <p14:creationId xmlns:p14="http://schemas.microsoft.com/office/powerpoint/2010/main" val="884050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smtClean="0"/>
              <a:t>3.</a:t>
            </a:r>
            <a:r>
              <a:rPr lang="en-US" dirty="0">
                <a:effectLst/>
              </a:rPr>
              <a:t> </a:t>
            </a:r>
            <a:r>
              <a:rPr lang="en-US" b="1" dirty="0">
                <a:effectLst/>
              </a:rPr>
              <a:t>Physical </a:t>
            </a:r>
            <a:r>
              <a:rPr lang="en-US" b="1" dirty="0" smtClean="0">
                <a:effectLst/>
              </a:rPr>
              <a:t>rules</a:t>
            </a:r>
            <a:endParaRPr lang="en-US" b="1" dirty="0"/>
          </a:p>
        </p:txBody>
      </p:sp>
      <p:sp>
        <p:nvSpPr>
          <p:cNvPr id="6" name="Content Placeholder 5"/>
          <p:cNvSpPr>
            <a:spLocks noGrp="1"/>
          </p:cNvSpPr>
          <p:nvPr>
            <p:ph idx="1"/>
          </p:nvPr>
        </p:nvSpPr>
        <p:spPr>
          <a:xfrm>
            <a:off x="1435608" y="1447800"/>
            <a:ext cx="7498080" cy="2971800"/>
          </a:xfrm>
        </p:spPr>
        <p:txBody>
          <a:bodyPr>
            <a:normAutofit/>
          </a:bodyPr>
          <a:lstStyle/>
          <a:p>
            <a:r>
              <a:rPr lang="en-US" dirty="0" smtClean="0"/>
              <a:t>Internal reflection</a:t>
            </a:r>
          </a:p>
          <a:p>
            <a:pPr marL="946404" lvl="2" indent="-342900">
              <a:buFont typeface="Wingdings" pitchFamily="2" charset="2"/>
              <a:buChar char="v"/>
            </a:pPr>
            <a:r>
              <a:rPr lang="en-US" dirty="0" smtClean="0"/>
              <a:t>   index </a:t>
            </a:r>
            <a:r>
              <a:rPr lang="en-US" dirty="0"/>
              <a:t>of reflection</a:t>
            </a:r>
            <a:r>
              <a:rPr lang="en-US" dirty="0" smtClean="0"/>
              <a:t>   </a:t>
            </a:r>
          </a:p>
          <a:p>
            <a:pPr marL="946404" lvl="2" indent="-342900">
              <a:buFont typeface="Wingdings" pitchFamily="2" charset="2"/>
              <a:buChar char="v"/>
            </a:pPr>
            <a:r>
              <a:rPr lang="en-US" dirty="0" smtClean="0"/>
              <a:t>   ratio of speed        </a:t>
            </a:r>
          </a:p>
          <a:p>
            <a:pPr marL="946404" lvl="2" indent="-342900">
              <a:buFont typeface="Wingdings" pitchFamily="2" charset="2"/>
              <a:buChar char="v"/>
            </a:pPr>
            <a:r>
              <a:rPr lang="en-US" dirty="0" smtClean="0"/>
              <a:t>   n</a:t>
            </a:r>
            <a:r>
              <a:rPr lang="en-US" baseline="-25000" dirty="0" smtClean="0"/>
              <a:t>I</a:t>
            </a:r>
            <a:r>
              <a:rPr lang="en-US" dirty="0" smtClean="0"/>
              <a:t>sinI=</a:t>
            </a:r>
            <a:r>
              <a:rPr lang="en-US" dirty="0" err="1" smtClean="0"/>
              <a:t>n</a:t>
            </a:r>
            <a:r>
              <a:rPr lang="en-US" baseline="-25000" dirty="0" err="1" smtClean="0"/>
              <a:t>R</a:t>
            </a:r>
            <a:r>
              <a:rPr lang="en-US" dirty="0" err="1" smtClean="0"/>
              <a:t>sinR</a:t>
            </a:r>
            <a:endParaRPr lang="en-US" dirty="0" smtClean="0"/>
          </a:p>
          <a:p>
            <a:pPr marL="946404" lvl="2" indent="-342900">
              <a:buFont typeface="Wingdings" pitchFamily="2" charset="2"/>
              <a:buChar char="v"/>
            </a:pPr>
            <a:r>
              <a:rPr lang="en-US" dirty="0" smtClean="0"/>
              <a:t>   critical angle</a:t>
            </a:r>
          </a:p>
          <a:p>
            <a:pPr marL="946404" lvl="2" indent="-342900">
              <a:buFont typeface="Wingdings" pitchFamily="2" charset="2"/>
              <a:buChar char="v"/>
            </a:pPr>
            <a:r>
              <a:rPr lang="en-US" dirty="0" smtClean="0"/>
              <a:t>   typically </a:t>
            </a:r>
            <a:r>
              <a:rPr lang="en-US" dirty="0"/>
              <a:t>about 82° for optical </a:t>
            </a:r>
            <a:r>
              <a:rPr lang="en-US" dirty="0" smtClean="0"/>
              <a:t>fibers</a:t>
            </a:r>
          </a:p>
          <a:p>
            <a:pPr marL="603504" lvl="2" indent="0">
              <a:buNone/>
            </a:pPr>
            <a:endParaRPr lang="en-US" dirty="0"/>
          </a:p>
          <a:p>
            <a:pPr marL="603504" lvl="2" indent="0">
              <a:buNone/>
            </a:pPr>
            <a:endParaRPr lang="en-US" dirty="0" smtClean="0"/>
          </a:p>
          <a:p>
            <a:pPr marL="603504" lvl="2" indent="0">
              <a:buNone/>
            </a:pPr>
            <a:endParaRPr lang="en-US" dirty="0" smtClean="0"/>
          </a:p>
          <a:p>
            <a:pPr marL="603504" lvl="2" indent="0">
              <a:buNone/>
            </a:pPr>
            <a:endParaRPr lang="en-US" dirty="0" smtClean="0"/>
          </a:p>
          <a:p>
            <a:pPr marL="603504" lvl="2"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495799"/>
            <a:ext cx="626745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131F890-8004-4729-8E02-8D4F3520479F}" type="slidenum">
              <a:rPr lang="en-US" smtClean="0"/>
              <a:t>5</a:t>
            </a:fld>
            <a:endParaRPr lang="en-US"/>
          </a:p>
        </p:txBody>
      </p:sp>
    </p:spTree>
    <p:extLst>
      <p:ext uri="{BB962C8B-B14F-4D97-AF65-F5344CB8AC3E}">
        <p14:creationId xmlns:p14="http://schemas.microsoft.com/office/powerpoint/2010/main" val="884050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4</a:t>
            </a:r>
            <a:r>
              <a:rPr lang="en-US" dirty="0" smtClean="0"/>
              <a:t>.</a:t>
            </a:r>
            <a:r>
              <a:rPr lang="en-US" b="1" dirty="0">
                <a:effectLst/>
              </a:rPr>
              <a:t> Fiber types</a:t>
            </a:r>
            <a:r>
              <a:rPr lang="en-US" dirty="0">
                <a:effectLst/>
              </a:rPr>
              <a:t> </a:t>
            </a:r>
            <a:endParaRPr lang="en-US" dirty="0"/>
          </a:p>
        </p:txBody>
      </p:sp>
      <p:sp>
        <p:nvSpPr>
          <p:cNvPr id="8" name="Content Placeholder 7"/>
          <p:cNvSpPr>
            <a:spLocks noGrp="1"/>
          </p:cNvSpPr>
          <p:nvPr>
            <p:ph idx="1"/>
          </p:nvPr>
        </p:nvSpPr>
        <p:spPr>
          <a:xfrm>
            <a:off x="1219200" y="1447800"/>
            <a:ext cx="3581400" cy="4800600"/>
          </a:xfrm>
        </p:spPr>
        <p:txBody>
          <a:bodyPr>
            <a:normAutofit/>
          </a:bodyPr>
          <a:lstStyle/>
          <a:p>
            <a:r>
              <a:rPr lang="en-US" sz="2000" dirty="0" smtClean="0"/>
              <a:t>single mode</a:t>
            </a:r>
          </a:p>
          <a:p>
            <a:pPr marL="82296" indent="0">
              <a:buNone/>
            </a:pPr>
            <a:r>
              <a:rPr lang="en-US" sz="1300" dirty="0"/>
              <a:t> </a:t>
            </a:r>
            <a:r>
              <a:rPr lang="en-US" sz="1300" dirty="0" smtClean="0"/>
              <a:t>  no reflection</a:t>
            </a:r>
          </a:p>
          <a:p>
            <a:pPr marL="82296" indent="0">
              <a:buNone/>
            </a:pPr>
            <a:r>
              <a:rPr lang="en-US" sz="1300" dirty="0"/>
              <a:t> </a:t>
            </a:r>
            <a:r>
              <a:rPr lang="en-US" sz="1300" dirty="0" smtClean="0"/>
              <a:t>   higher bandwidth</a:t>
            </a:r>
          </a:p>
          <a:p>
            <a:pPr marL="82296" indent="0">
              <a:buNone/>
            </a:pPr>
            <a:r>
              <a:rPr lang="en-US" sz="1300" dirty="0" smtClean="0"/>
              <a:t>    less overlap</a:t>
            </a:r>
          </a:p>
          <a:p>
            <a:pPr marL="82296" indent="0">
              <a:buNone/>
            </a:pPr>
            <a:r>
              <a:rPr lang="en-US" sz="1300" dirty="0"/>
              <a:t> </a:t>
            </a:r>
            <a:r>
              <a:rPr lang="en-US" sz="1300" dirty="0" smtClean="0"/>
              <a:t>   modern </a:t>
            </a:r>
            <a:r>
              <a:rPr lang="en-US" sz="1300" dirty="0"/>
              <a:t>long-range communication </a:t>
            </a:r>
            <a:r>
              <a:rPr lang="en-US" sz="1300" dirty="0" smtClean="0"/>
              <a:t>systems </a:t>
            </a:r>
          </a:p>
          <a:p>
            <a:pPr marL="82296" indent="0">
              <a:buNone/>
            </a:pPr>
            <a:r>
              <a:rPr lang="en-US" sz="1300" dirty="0" smtClean="0"/>
              <a:t>    core </a:t>
            </a:r>
            <a:r>
              <a:rPr lang="en-US" sz="1300" dirty="0"/>
              <a:t>diameters are between 5 and 10 </a:t>
            </a:r>
            <a:r>
              <a:rPr lang="en-US" sz="1300" dirty="0" smtClean="0"/>
              <a:t>µm</a:t>
            </a:r>
          </a:p>
          <a:p>
            <a:r>
              <a:rPr lang="en-US" sz="2000" dirty="0" smtClean="0"/>
              <a:t>multimode </a:t>
            </a:r>
            <a:r>
              <a:rPr lang="en-US" sz="2000" dirty="0"/>
              <a:t>graded index </a:t>
            </a:r>
            <a:endParaRPr lang="en-US" sz="2000" dirty="0" smtClean="0"/>
          </a:p>
          <a:p>
            <a:pPr marL="82296" indent="0">
              <a:buNone/>
            </a:pPr>
            <a:r>
              <a:rPr lang="en-US" sz="1300" dirty="0" smtClean="0"/>
              <a:t>   </a:t>
            </a:r>
            <a:r>
              <a:rPr lang="en-US" sz="1300" dirty="0"/>
              <a:t>core diameters are between </a:t>
            </a:r>
            <a:r>
              <a:rPr lang="en-US" sz="1300" dirty="0" smtClean="0"/>
              <a:t>50 </a:t>
            </a:r>
            <a:r>
              <a:rPr lang="en-US" sz="1300" dirty="0"/>
              <a:t>and </a:t>
            </a:r>
            <a:r>
              <a:rPr lang="en-US" sz="1300" dirty="0" smtClean="0"/>
              <a:t>100 µm</a:t>
            </a:r>
          </a:p>
          <a:p>
            <a:pPr marL="82296" indent="0">
              <a:buNone/>
            </a:pPr>
            <a:r>
              <a:rPr lang="en-US" sz="1300" dirty="0" smtClean="0"/>
              <a:t>   index </a:t>
            </a:r>
            <a:r>
              <a:rPr lang="en-US" sz="1300" dirty="0"/>
              <a:t>of </a:t>
            </a:r>
            <a:r>
              <a:rPr lang="en-US" sz="1300" dirty="0" smtClean="0"/>
              <a:t>refraction decreases </a:t>
            </a:r>
            <a:r>
              <a:rPr lang="en-US" sz="1300" dirty="0"/>
              <a:t>continuously </a:t>
            </a:r>
            <a:endParaRPr lang="en-US" sz="1300" dirty="0" smtClean="0"/>
          </a:p>
          <a:p>
            <a:pPr marL="82296" indent="0">
              <a:buNone/>
            </a:pPr>
            <a:r>
              <a:rPr lang="en-US" sz="1300" dirty="0" smtClean="0"/>
              <a:t>   medium-range communications</a:t>
            </a:r>
          </a:p>
          <a:p>
            <a:pPr marL="82296" indent="0">
              <a:buNone/>
            </a:pPr>
            <a:r>
              <a:rPr lang="en-US" sz="1300" dirty="0" smtClean="0"/>
              <a:t>   local </a:t>
            </a:r>
            <a:r>
              <a:rPr lang="en-US" sz="1300" dirty="0"/>
              <a:t>area networks. </a:t>
            </a:r>
            <a:endParaRPr lang="en-US" sz="1300" dirty="0" smtClean="0"/>
          </a:p>
          <a:p>
            <a:r>
              <a:rPr lang="en-US" sz="2000" dirty="0" smtClean="0"/>
              <a:t>multimode step index</a:t>
            </a:r>
          </a:p>
          <a:p>
            <a:pPr marL="82296" indent="0">
              <a:buNone/>
            </a:pPr>
            <a:r>
              <a:rPr lang="en-US" sz="1300" dirty="0" smtClean="0"/>
              <a:t>   </a:t>
            </a:r>
            <a:r>
              <a:rPr lang="en-US" sz="1300" dirty="0"/>
              <a:t>core diameters of 100 to 1500 </a:t>
            </a:r>
            <a:r>
              <a:rPr lang="en-US" sz="1300" dirty="0" smtClean="0"/>
              <a:t>µm</a:t>
            </a:r>
            <a:endParaRPr lang="en-US" sz="1300" dirty="0"/>
          </a:p>
          <a:p>
            <a:pPr marL="82296" indent="0">
              <a:buNone/>
            </a:pPr>
            <a:r>
              <a:rPr lang="en-US" sz="1300" dirty="0"/>
              <a:t> </a:t>
            </a:r>
            <a:r>
              <a:rPr lang="en-US" sz="1300" dirty="0" smtClean="0"/>
              <a:t>  short data </a:t>
            </a:r>
            <a:r>
              <a:rPr lang="en-US" sz="1300" dirty="0"/>
              <a:t>transmission </a:t>
            </a:r>
            <a:r>
              <a:rPr lang="en-US" sz="1300" dirty="0" smtClean="0"/>
              <a:t>distances</a:t>
            </a:r>
          </a:p>
          <a:p>
            <a:pPr marL="82296" indent="0">
              <a:buNone/>
            </a:pPr>
            <a:r>
              <a:rPr lang="en-US" sz="1300" dirty="0" smtClean="0"/>
              <a:t>   high </a:t>
            </a:r>
            <a:r>
              <a:rPr lang="en-US" sz="1300" dirty="0"/>
              <a:t>power </a:t>
            </a:r>
            <a:r>
              <a:rPr lang="en-US" sz="1300" dirty="0" smtClean="0"/>
              <a:t>densities</a:t>
            </a:r>
          </a:p>
          <a:p>
            <a:pPr marL="82296" indent="0">
              <a:buNone/>
            </a:pPr>
            <a:r>
              <a:rPr lang="en-US" sz="1300" dirty="0" smtClean="0"/>
              <a:t>   medical </a:t>
            </a:r>
            <a:r>
              <a:rPr lang="en-US" sz="1300" dirty="0"/>
              <a:t>and industrial laser power delivery</a:t>
            </a:r>
          </a:p>
        </p:txBody>
      </p:sp>
      <p:pic>
        <p:nvPicPr>
          <p:cNvPr id="10" name="Picture 9" descr="Modes of fiber transmission">
            <a:hlinkClick r:id="rId2" tgtFrame="&quot;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524000"/>
            <a:ext cx="4000500" cy="3882390"/>
          </a:xfrm>
          <a:prstGeom prst="rect">
            <a:avLst/>
          </a:prstGeom>
          <a:noFill/>
          <a:ln>
            <a:noFill/>
          </a:ln>
        </p:spPr>
      </p:pic>
      <p:sp>
        <p:nvSpPr>
          <p:cNvPr id="4" name="Slide Number Placeholder 3"/>
          <p:cNvSpPr>
            <a:spLocks noGrp="1"/>
          </p:cNvSpPr>
          <p:nvPr>
            <p:ph type="sldNum" sz="quarter" idx="12"/>
          </p:nvPr>
        </p:nvSpPr>
        <p:spPr/>
        <p:txBody>
          <a:bodyPr/>
          <a:lstStyle/>
          <a:p>
            <a:fld id="{1131F890-8004-4729-8E02-8D4F3520479F}" type="slidenum">
              <a:rPr lang="en-US" smtClean="0"/>
              <a:t>6</a:t>
            </a:fld>
            <a:endParaRPr lang="en-US"/>
          </a:p>
        </p:txBody>
      </p:sp>
    </p:spTree>
    <p:extLst>
      <p:ext uri="{BB962C8B-B14F-4D97-AF65-F5344CB8AC3E}">
        <p14:creationId xmlns:p14="http://schemas.microsoft.com/office/powerpoint/2010/main" val="884050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5.1..Advantages</a:t>
            </a:r>
            <a:endParaRPr lang="en-US" b="1" dirty="0"/>
          </a:p>
        </p:txBody>
      </p:sp>
      <p:sp>
        <p:nvSpPr>
          <p:cNvPr id="3" name="Content Placeholder 2"/>
          <p:cNvSpPr>
            <a:spLocks noGrp="1"/>
          </p:cNvSpPr>
          <p:nvPr>
            <p:ph idx="1"/>
          </p:nvPr>
        </p:nvSpPr>
        <p:spPr/>
        <p:txBody>
          <a:bodyPr>
            <a:normAutofit/>
          </a:bodyPr>
          <a:lstStyle/>
          <a:p>
            <a:r>
              <a:rPr lang="en-US" dirty="0">
                <a:solidFill>
                  <a:schemeClr val="accent3">
                    <a:lumMod val="50000"/>
                  </a:schemeClr>
                </a:solidFill>
              </a:rPr>
              <a:t>Less </a:t>
            </a:r>
            <a:r>
              <a:rPr lang="en-US" dirty="0" smtClean="0">
                <a:solidFill>
                  <a:schemeClr val="accent3">
                    <a:lumMod val="50000"/>
                  </a:schemeClr>
                </a:solidFill>
              </a:rPr>
              <a:t>attenuation:  “</a:t>
            </a:r>
            <a:r>
              <a:rPr lang="fa-IR" dirty="0" smtClean="0">
                <a:solidFill>
                  <a:schemeClr val="accent3">
                    <a:lumMod val="50000"/>
                  </a:schemeClr>
                </a:solidFill>
              </a:rPr>
              <a:t>میرایی کمتر</a:t>
            </a:r>
            <a:r>
              <a:rPr lang="en-US" dirty="0" smtClean="0">
                <a:solidFill>
                  <a:schemeClr val="accent3">
                    <a:lumMod val="50000"/>
                  </a:schemeClr>
                </a:solidFill>
              </a:rPr>
              <a:t>”</a:t>
            </a:r>
          </a:p>
          <a:p>
            <a:pPr lvl="1"/>
            <a:r>
              <a:rPr lang="en-US" sz="1700" dirty="0" smtClean="0"/>
              <a:t>Information </a:t>
            </a:r>
            <a:r>
              <a:rPr lang="en-US" sz="1700" dirty="0"/>
              <a:t>travels roughly 10 times further before it needs amplifying—which makes fiber networks simpler and cheaper to operate and maintain.</a:t>
            </a:r>
          </a:p>
          <a:p>
            <a:r>
              <a:rPr lang="en-US" dirty="0">
                <a:solidFill>
                  <a:schemeClr val="accent3">
                    <a:lumMod val="50000"/>
                  </a:schemeClr>
                </a:solidFill>
              </a:rPr>
              <a:t>No </a:t>
            </a:r>
            <a:r>
              <a:rPr lang="en-US" dirty="0" smtClean="0">
                <a:solidFill>
                  <a:schemeClr val="accent3">
                    <a:lumMod val="50000"/>
                  </a:schemeClr>
                </a:solidFill>
              </a:rPr>
              <a:t>interference:</a:t>
            </a:r>
            <a:endParaRPr lang="en-US" dirty="0" smtClean="0"/>
          </a:p>
          <a:p>
            <a:pPr lvl="1"/>
            <a:r>
              <a:rPr lang="en-US" sz="1500" dirty="0" smtClean="0"/>
              <a:t>Unlike </a:t>
            </a:r>
            <a:r>
              <a:rPr lang="en-US" sz="1500" dirty="0"/>
              <a:t>with copper cables, there's no "crosstalk" (electromagnetic interference) between optical fibers, so they transmit information more reliably with better signal quality</a:t>
            </a:r>
          </a:p>
          <a:p>
            <a:r>
              <a:rPr lang="en-US" dirty="0">
                <a:solidFill>
                  <a:schemeClr val="accent3">
                    <a:lumMod val="50000"/>
                  </a:schemeClr>
                </a:solidFill>
              </a:rPr>
              <a:t>Higher </a:t>
            </a:r>
            <a:r>
              <a:rPr lang="en-US" dirty="0" smtClean="0">
                <a:solidFill>
                  <a:schemeClr val="accent3">
                    <a:lumMod val="50000"/>
                  </a:schemeClr>
                </a:solidFill>
              </a:rPr>
              <a:t>bandwidth:</a:t>
            </a:r>
          </a:p>
          <a:p>
            <a:pPr lvl="1"/>
            <a:r>
              <a:rPr lang="en-US" sz="1400" dirty="0" smtClean="0"/>
              <a:t>fiber-optic </a:t>
            </a:r>
            <a:r>
              <a:rPr lang="en-US" sz="1400" dirty="0"/>
              <a:t>cables can carry far more data than copper cables of the same diameter</a:t>
            </a:r>
            <a:r>
              <a:rPr lang="en-US" sz="1400" dirty="0" smtClean="0"/>
              <a:t>.</a:t>
            </a:r>
            <a:endParaRPr lang="en-US" sz="1400" dirty="0"/>
          </a:p>
          <a:p>
            <a:r>
              <a:rPr lang="en-US" dirty="0">
                <a:solidFill>
                  <a:schemeClr val="accent3">
                    <a:lumMod val="50000"/>
                  </a:schemeClr>
                </a:solidFill>
              </a:rPr>
              <a:t>I</a:t>
            </a:r>
            <a:r>
              <a:rPr lang="en-US" dirty="0" smtClean="0">
                <a:solidFill>
                  <a:schemeClr val="accent3">
                    <a:lumMod val="50000"/>
                  </a:schemeClr>
                </a:solidFill>
              </a:rPr>
              <a:t>nexpensive</a:t>
            </a:r>
            <a:r>
              <a:rPr lang="en-US" dirty="0">
                <a:solidFill>
                  <a:schemeClr val="accent3">
                    <a:lumMod val="50000"/>
                  </a:schemeClr>
                </a:solidFill>
              </a:rPr>
              <a:t>, </a:t>
            </a:r>
            <a:r>
              <a:rPr lang="en-US" dirty="0" smtClean="0">
                <a:solidFill>
                  <a:schemeClr val="accent3">
                    <a:lumMod val="50000"/>
                  </a:schemeClr>
                </a:solidFill>
              </a:rPr>
              <a:t>Thin and</a:t>
            </a:r>
            <a:r>
              <a:rPr lang="en-US" dirty="0" smtClean="0"/>
              <a:t> </a:t>
            </a:r>
            <a:r>
              <a:rPr lang="en-US" dirty="0" smtClean="0">
                <a:solidFill>
                  <a:schemeClr val="accent3">
                    <a:lumMod val="50000"/>
                  </a:schemeClr>
                </a:solidFill>
              </a:rPr>
              <a:t>Light</a:t>
            </a:r>
            <a:endParaRPr lang="en-US" b="1" dirty="0" smtClean="0">
              <a:solidFill>
                <a:schemeClr val="accent3">
                  <a:lumMod val="50000"/>
                </a:schemeClr>
              </a:solidFill>
            </a:endParaRPr>
          </a:p>
        </p:txBody>
      </p:sp>
      <p:sp>
        <p:nvSpPr>
          <p:cNvPr id="6" name="Slide Number Placeholder 5"/>
          <p:cNvSpPr>
            <a:spLocks noGrp="1"/>
          </p:cNvSpPr>
          <p:nvPr>
            <p:ph type="sldNum" sz="quarter" idx="12"/>
          </p:nvPr>
        </p:nvSpPr>
        <p:spPr/>
        <p:txBody>
          <a:bodyPr/>
          <a:lstStyle/>
          <a:p>
            <a:fld id="{1131F890-8004-4729-8E02-8D4F3520479F}" type="slidenum">
              <a:rPr lang="en-US" smtClean="0"/>
              <a:t>7</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980432"/>
            <a:ext cx="20955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334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5.1..Problems</a:t>
            </a:r>
            <a:r>
              <a:rPr lang="fa-IR" b="1" dirty="0" smtClean="0"/>
              <a:t>	</a:t>
            </a:r>
            <a:r>
              <a:rPr lang="en-US" b="1" dirty="0"/>
              <a:t>	</a:t>
            </a:r>
          </a:p>
        </p:txBody>
      </p:sp>
      <p:sp>
        <p:nvSpPr>
          <p:cNvPr id="3" name="Content Placeholder 2"/>
          <p:cNvSpPr>
            <a:spLocks noGrp="1"/>
          </p:cNvSpPr>
          <p:nvPr>
            <p:ph idx="1"/>
          </p:nvPr>
        </p:nvSpPr>
        <p:spPr/>
        <p:txBody>
          <a:bodyPr/>
          <a:lstStyle/>
          <a:p>
            <a:pPr marL="82296" indent="0">
              <a:buNone/>
            </a:pPr>
            <a:r>
              <a:rPr lang="en-US" b="1" dirty="0"/>
              <a:t> </a:t>
            </a:r>
            <a:endParaRPr lang="fa-IR" b="1" dirty="0" smtClean="0"/>
          </a:p>
          <a:p>
            <a:r>
              <a:rPr lang="en-US" b="1" dirty="0" smtClean="0"/>
              <a:t>Limitations </a:t>
            </a:r>
            <a:r>
              <a:rPr lang="en-US" b="1" dirty="0"/>
              <a:t>in Local Area </a:t>
            </a:r>
            <a:r>
              <a:rPr lang="en-US" b="1" dirty="0" smtClean="0"/>
              <a:t>Networks</a:t>
            </a:r>
            <a:endParaRPr lang="fa-IR" sz="1600" b="1" dirty="0" smtClean="0"/>
          </a:p>
          <a:p>
            <a:pPr marL="82296" indent="0">
              <a:buNone/>
            </a:pPr>
            <a:r>
              <a:rPr lang="fa-IR" sz="1600" dirty="0" smtClean="0"/>
              <a:t>	</a:t>
            </a:r>
            <a:r>
              <a:rPr lang="en-US" sz="1600" dirty="0" smtClean="0"/>
              <a:t>People </a:t>
            </a:r>
            <a:r>
              <a:rPr lang="en-US" sz="1600" dirty="0"/>
              <a:t>are comfortable with what they have and don't want to change. </a:t>
            </a:r>
            <a:endParaRPr lang="fa-IR" sz="1600" dirty="0" smtClean="0"/>
          </a:p>
          <a:p>
            <a:pPr marL="82296" indent="0">
              <a:buNone/>
            </a:pPr>
            <a:r>
              <a:rPr lang="fa-IR" sz="1600" dirty="0" smtClean="0"/>
              <a:t>	</a:t>
            </a:r>
            <a:r>
              <a:rPr lang="en-US" sz="1600" dirty="0" smtClean="0"/>
              <a:t>fiber </a:t>
            </a:r>
            <a:r>
              <a:rPr lang="en-US" sz="1600" dirty="0"/>
              <a:t>optic LANs</a:t>
            </a:r>
            <a:endParaRPr lang="fa-IR" sz="1600" b="1" dirty="0" smtClean="0"/>
          </a:p>
          <a:p>
            <a:r>
              <a:rPr lang="en-US" b="1" dirty="0" smtClean="0"/>
              <a:t>Economic Evaluation</a:t>
            </a:r>
            <a:endParaRPr lang="fa-IR" b="1" dirty="0" smtClean="0"/>
          </a:p>
          <a:p>
            <a:pPr marL="82296" indent="0">
              <a:buNone/>
            </a:pPr>
            <a:r>
              <a:rPr lang="fa-IR" dirty="0" smtClean="0"/>
              <a:t>	</a:t>
            </a:r>
            <a:r>
              <a:rPr lang="en-US" sz="1600" dirty="0" smtClean="0"/>
              <a:t>investment </a:t>
            </a:r>
            <a:r>
              <a:rPr lang="en-US" sz="1600" dirty="0"/>
              <a:t>costs and operation </a:t>
            </a:r>
            <a:r>
              <a:rPr lang="en-US" sz="1600" dirty="0" smtClean="0"/>
              <a:t>costs</a:t>
            </a:r>
            <a:endParaRPr lang="fa-IR" sz="1600" dirty="0" smtClean="0"/>
          </a:p>
          <a:p>
            <a:pPr marL="82296" indent="0">
              <a:buNone/>
            </a:pPr>
            <a:r>
              <a:rPr lang="fa-IR" sz="1600" dirty="0"/>
              <a:t>	</a:t>
            </a:r>
            <a:r>
              <a:rPr lang="en-US" sz="1600" dirty="0"/>
              <a:t>other components of fiber optics add up, such as transmitters, receivers, couplers and connector</a:t>
            </a:r>
          </a:p>
        </p:txBody>
      </p:sp>
      <p:sp>
        <p:nvSpPr>
          <p:cNvPr id="4" name="Slide Number Placeholder 3"/>
          <p:cNvSpPr>
            <a:spLocks noGrp="1"/>
          </p:cNvSpPr>
          <p:nvPr>
            <p:ph type="sldNum" sz="quarter" idx="12"/>
          </p:nvPr>
        </p:nvSpPr>
        <p:spPr/>
        <p:txBody>
          <a:bodyPr/>
          <a:lstStyle/>
          <a:p>
            <a:fld id="{1131F890-8004-4729-8E02-8D4F3520479F}" type="slidenum">
              <a:rPr lang="en-US" smtClean="0"/>
              <a:t>8</a:t>
            </a:fld>
            <a:endParaRPr lang="en-US"/>
          </a:p>
        </p:txBody>
      </p:sp>
    </p:spTree>
    <p:extLst>
      <p:ext uri="{BB962C8B-B14F-4D97-AF65-F5344CB8AC3E}">
        <p14:creationId xmlns:p14="http://schemas.microsoft.com/office/powerpoint/2010/main" val="3809267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6.1..Applications</a:t>
            </a:r>
            <a:endParaRPr lang="en-US" b="1" dirty="0"/>
          </a:p>
        </p:txBody>
      </p:sp>
      <p:sp>
        <p:nvSpPr>
          <p:cNvPr id="3" name="Content Placeholder 2"/>
          <p:cNvSpPr>
            <a:spLocks noGrp="1"/>
          </p:cNvSpPr>
          <p:nvPr>
            <p:ph idx="1"/>
          </p:nvPr>
        </p:nvSpPr>
        <p:spPr>
          <a:xfrm>
            <a:off x="1435608" y="1447800"/>
            <a:ext cx="4660392" cy="4800600"/>
          </a:xfrm>
        </p:spPr>
        <p:txBody>
          <a:bodyPr>
            <a:normAutofit/>
          </a:bodyPr>
          <a:lstStyle/>
          <a:p>
            <a:pPr marL="365760" lvl="1" indent="-283464">
              <a:spcBef>
                <a:spcPts val="600"/>
              </a:spcBef>
              <a:buSzPct val="80000"/>
              <a:buFont typeface="Wingdings 2"/>
              <a:buChar char=""/>
            </a:pPr>
            <a:r>
              <a:rPr lang="en-US" sz="3200" dirty="0" smtClean="0"/>
              <a:t>Power </a:t>
            </a:r>
            <a:r>
              <a:rPr lang="en-US" sz="3200" dirty="0"/>
              <a:t>Delivery: </a:t>
            </a:r>
            <a:endParaRPr lang="en-US" sz="1600" dirty="0" smtClean="0"/>
          </a:p>
          <a:p>
            <a:pPr marL="82296" lvl="1" indent="0">
              <a:spcBef>
                <a:spcPts val="600"/>
              </a:spcBef>
              <a:buSzPct val="80000"/>
              <a:buNone/>
            </a:pPr>
            <a:r>
              <a:rPr lang="en-US" sz="1600" dirty="0"/>
              <a:t>	</a:t>
            </a:r>
            <a:r>
              <a:rPr lang="en-US" sz="1600" dirty="0" smtClean="0"/>
              <a:t> deliver </a:t>
            </a:r>
            <a:r>
              <a:rPr lang="en-US" sz="1600" dirty="0"/>
              <a:t>remarkably high levels of power </a:t>
            </a:r>
            <a:endParaRPr lang="en-US" sz="1600" dirty="0" smtClean="0"/>
          </a:p>
          <a:p>
            <a:pPr marL="82296" lvl="1" indent="0">
              <a:spcBef>
                <a:spcPts val="600"/>
              </a:spcBef>
              <a:buSzPct val="80000"/>
              <a:buNone/>
            </a:pPr>
            <a:r>
              <a:rPr lang="en-US" sz="1600" dirty="0"/>
              <a:t>	 </a:t>
            </a:r>
            <a:r>
              <a:rPr lang="en-US" sz="1600" dirty="0" smtClean="0"/>
              <a:t>laser </a:t>
            </a:r>
            <a:r>
              <a:rPr lang="en-US" sz="1600" dirty="0"/>
              <a:t>cutting, welding, marking, and drilling</a:t>
            </a:r>
            <a:br>
              <a:rPr lang="en-US" sz="1600" dirty="0"/>
            </a:br>
            <a:endParaRPr lang="en-US" sz="1600" dirty="0"/>
          </a:p>
          <a:p>
            <a:pPr marL="82296" indent="0">
              <a:buNone/>
            </a:pPr>
            <a:endParaRPr lang="en-US" dirty="0" smtClean="0"/>
          </a:p>
          <a:p>
            <a:r>
              <a:rPr lang="en-US" dirty="0" smtClean="0"/>
              <a:t>Communications:</a:t>
            </a:r>
          </a:p>
          <a:p>
            <a:pPr marL="402336" lvl="1" indent="0">
              <a:buNone/>
            </a:pPr>
            <a:r>
              <a:rPr lang="en-US" sz="1600" dirty="0" smtClean="0"/>
              <a:t>Voice transmission , data ~ , video ~ </a:t>
            </a:r>
            <a:br>
              <a:rPr lang="en-US" sz="1600" dirty="0" smtClean="0"/>
            </a:br>
            <a:r>
              <a:rPr lang="en-US" sz="1600" dirty="0" smtClean="0"/>
              <a:t> Telecommunications</a:t>
            </a:r>
            <a:br>
              <a:rPr lang="en-US" sz="1600" dirty="0" smtClean="0"/>
            </a:br>
            <a:r>
              <a:rPr lang="en-US" sz="1600" dirty="0" smtClean="0"/>
              <a:t> LAN</a:t>
            </a:r>
            <a:br>
              <a:rPr lang="en-US" sz="1600" dirty="0" smtClean="0"/>
            </a:br>
            <a:r>
              <a:rPr lang="en-US" sz="1600" dirty="0" smtClean="0"/>
              <a:t>Industrial control system</a:t>
            </a:r>
            <a:br>
              <a:rPr lang="en-US" sz="1600" dirty="0" smtClean="0"/>
            </a:br>
            <a:r>
              <a:rPr lang="en-US" sz="1600" dirty="0" smtClean="0"/>
              <a:t>Military : connections , Radar , </a:t>
            </a:r>
            <a:r>
              <a:rPr lang="en-US" sz="1600" dirty="0"/>
              <a:t>robust against electromagnetic interference </a:t>
            </a:r>
            <a:endParaRPr lang="en-US" sz="1600" dirty="0" smtClean="0"/>
          </a:p>
          <a:p>
            <a:pPr marL="402336" lvl="1" indent="0">
              <a:buNone/>
            </a:pPr>
            <a:endParaRPr lang="en-US" sz="16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57400"/>
            <a:ext cx="290365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648200"/>
            <a:ext cx="28575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1131F890-8004-4729-8E02-8D4F3520479F}" type="slidenum">
              <a:rPr lang="en-US" smtClean="0"/>
              <a:t>9</a:t>
            </a:fld>
            <a:endParaRPr lang="en-US"/>
          </a:p>
        </p:txBody>
      </p:sp>
    </p:spTree>
    <p:extLst>
      <p:ext uri="{BB962C8B-B14F-4D97-AF65-F5344CB8AC3E}">
        <p14:creationId xmlns:p14="http://schemas.microsoft.com/office/powerpoint/2010/main" val="4593400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301</TotalTime>
  <Words>486</Words>
  <Application>Microsoft Office PowerPoint</Application>
  <PresentationFormat>On-screen Show (4:3)</PresentationFormat>
  <Paragraphs>148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 Fiber Optics</vt:lpstr>
      <vt:lpstr>1.What is “Fiber Optic” 2. Construction  3. Physical rules 4. Fiber types 5. Advantages &amp; Problems 6.Applications  7.History 8.Find out more 9.Conclusion 10.References</vt:lpstr>
      <vt:lpstr>1.What is “Fiber Optics”</vt:lpstr>
      <vt:lpstr>2.Construction</vt:lpstr>
      <vt:lpstr>3. Physical rules</vt:lpstr>
      <vt:lpstr>4. Fiber types </vt:lpstr>
      <vt:lpstr>5.1..Advantages</vt:lpstr>
      <vt:lpstr>5.1..Problems  </vt:lpstr>
      <vt:lpstr>6.1..Applications</vt:lpstr>
      <vt:lpstr>6.2..Applications</vt:lpstr>
      <vt:lpstr>6.3..Applications</vt:lpstr>
      <vt:lpstr>6.4..Applications</vt:lpstr>
      <vt:lpstr>7.History</vt:lpstr>
      <vt:lpstr>8.Find out more!</vt:lpstr>
      <vt:lpstr>9.Conclusion</vt:lpstr>
      <vt:lpstr>10.References</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Fiber Optic</dc:title>
  <dc:creator>wt</dc:creator>
  <cp:lastModifiedBy>wt</cp:lastModifiedBy>
  <cp:revision>33</cp:revision>
  <dcterms:created xsi:type="dcterms:W3CDTF">2019-03-08T11:17:12Z</dcterms:created>
  <dcterms:modified xsi:type="dcterms:W3CDTF">2019-03-08T20:08:28Z</dcterms:modified>
</cp:coreProperties>
</file>