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stic Printed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3553224" y="1833610"/>
            <a:ext cx="10639458" cy="8106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01"/>
              </a:lnSpc>
            </a:pPr>
            <a:r>
              <a:rPr lang="en-US" sz="16088" spc="-965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PROYECTO 1</a:t>
            </a:r>
          </a:p>
          <a:p>
            <a:pPr algn="ctr">
              <a:lnSpc>
                <a:spcPts val="14801"/>
              </a:lnSpc>
            </a:pPr>
            <a:r>
              <a:rPr lang="en-US" sz="16088" spc="-965" u="sng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DASHBOARD</a:t>
            </a:r>
          </a:p>
          <a:p>
            <a:pPr algn="ctr">
              <a:lnSpc>
                <a:spcPts val="14801"/>
              </a:lnSpc>
            </a:pPr>
            <a:r>
              <a:rPr lang="en-US" sz="16088" spc="-965" u="sng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EXCEL</a:t>
            </a:r>
          </a:p>
          <a:p>
            <a:pPr algn="ctr" marL="0" indent="0" lvl="0">
              <a:lnSpc>
                <a:spcPts val="14801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807420" y="1650918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3797881" y="1365351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211994" y="992503"/>
            <a:ext cx="12161978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OBJETIVOS DEL ANÁLISIS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395" y="3683341"/>
            <a:ext cx="311287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PRINCIPAL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81516" y="4900909"/>
            <a:ext cx="4548622" cy="243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</a:p>
          <a:p>
            <a:pPr algn="l">
              <a:lnSpc>
                <a:spcPts val="3288"/>
              </a:lnSpc>
            </a:pPr>
            <a:r>
              <a:rPr lang="en-US" sz="2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Realizar un análisis descriptivo de la empresa para determinar su posición actual en el mercado.</a:t>
            </a:r>
          </a:p>
          <a:p>
            <a:pPr algn="l">
              <a:lnSpc>
                <a:spcPts val="32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43007" y="3683341"/>
            <a:ext cx="444032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SECUNDARIO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43007" y="5206904"/>
            <a:ext cx="4548622" cy="161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Identificar oportunidades de negocio para expandir la empresa en los mercados en los que ya tenemos presencia.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4884" y="-187885"/>
            <a:ext cx="19187364" cy="11478961"/>
            <a:chOff x="0" y="0"/>
            <a:chExt cx="5053462" cy="3023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3462" cy="3023265"/>
            </a:xfrm>
            <a:custGeom>
              <a:avLst/>
              <a:gdLst/>
              <a:ahLst/>
              <a:cxnLst/>
              <a:rect r="r" b="b" t="t" l="l"/>
              <a:pathLst>
                <a:path h="3023265" w="5053462">
                  <a:moveTo>
                    <a:pt x="8877" y="0"/>
                  </a:moveTo>
                  <a:lnTo>
                    <a:pt x="5044585" y="0"/>
                  </a:lnTo>
                  <a:cubicBezTo>
                    <a:pt x="5049488" y="0"/>
                    <a:pt x="5053462" y="3974"/>
                    <a:pt x="5053462" y="8877"/>
                  </a:cubicBezTo>
                  <a:lnTo>
                    <a:pt x="5053462" y="3014388"/>
                  </a:lnTo>
                  <a:cubicBezTo>
                    <a:pt x="5053462" y="3019291"/>
                    <a:pt x="5049488" y="3023265"/>
                    <a:pt x="5044585" y="3023265"/>
                  </a:cubicBezTo>
                  <a:lnTo>
                    <a:pt x="8877" y="3023265"/>
                  </a:lnTo>
                  <a:cubicBezTo>
                    <a:pt x="6523" y="3023265"/>
                    <a:pt x="4265" y="3022330"/>
                    <a:pt x="2600" y="3020665"/>
                  </a:cubicBezTo>
                  <a:cubicBezTo>
                    <a:pt x="935" y="3019001"/>
                    <a:pt x="0" y="3016743"/>
                    <a:pt x="0" y="3014388"/>
                  </a:cubicBezTo>
                  <a:lnTo>
                    <a:pt x="0" y="8877"/>
                  </a:lnTo>
                  <a:cubicBezTo>
                    <a:pt x="0" y="3974"/>
                    <a:pt x="3974" y="0"/>
                    <a:pt x="8877" y="0"/>
                  </a:cubicBezTo>
                  <a:close/>
                </a:path>
              </a:pathLst>
            </a:custGeom>
            <a:solidFill>
              <a:srgbClr val="E46C0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3462" cy="306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1143000"/>
            <a:ext cx="18288000" cy="8001000"/>
          </a:xfrm>
          <a:custGeom>
            <a:avLst/>
            <a:gdLst/>
            <a:ahLst/>
            <a:cxnLst/>
            <a:rect r="r" b="b" t="t" l="l"/>
            <a:pathLst>
              <a:path h="8001000" w="18288000">
                <a:moveTo>
                  <a:pt x="0" y="0"/>
                </a:moveTo>
                <a:lnTo>
                  <a:pt x="18288000" y="0"/>
                </a:lnTo>
                <a:lnTo>
                  <a:pt x="18288000" y="8001000"/>
                </a:lnTo>
                <a:lnTo>
                  <a:pt x="0" y="8001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3243" y="1424209"/>
            <a:ext cx="9480959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RESULTADOS OBJETIVO PRINCIPAL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6451" y="4936876"/>
            <a:ext cx="11119408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7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Ingresos por 3.775 millones de euros representando un </a:t>
            </a:r>
            <a:r>
              <a:rPr lang="en-US" sz="1999" spc="119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41,32% de margen de ganancia.</a:t>
            </a:r>
          </a:p>
          <a:p>
            <a:pPr algn="l">
              <a:lnSpc>
                <a:spcPts val="2699"/>
              </a:lnSpc>
            </a:pPr>
          </a:p>
          <a:p>
            <a:pPr algn="l" marL="431797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Accesorios personales (39,5%),Equipamiento de camping (33,30%), equipamiento de golf (15,19%), equipo de montañismo (10,80) y en mucha menor escala, protección al aire libre (1,06%).</a:t>
            </a:r>
          </a:p>
          <a:p>
            <a:pPr algn="l">
              <a:lnSpc>
                <a:spcPts val="2699"/>
              </a:lnSpc>
            </a:pPr>
          </a:p>
          <a:p>
            <a:pPr algn="l" marL="431797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Canal online</a:t>
            </a: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representa e</a:t>
            </a: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l </a:t>
            </a:r>
            <a:r>
              <a:rPr lang="en-US" sz="1999" spc="119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85%</a:t>
            </a: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de las ventas totales. </a:t>
            </a:r>
          </a:p>
          <a:p>
            <a:pPr algn="l">
              <a:lnSpc>
                <a:spcPts val="2699"/>
              </a:lnSpc>
            </a:pPr>
          </a:p>
          <a:p>
            <a:pPr algn="l" marL="431797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Presente en 21 países, </a:t>
            </a:r>
            <a:r>
              <a:rPr lang="en-US" sz="1999" spc="119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EEUU</a:t>
            </a: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mas importante con el </a:t>
            </a:r>
            <a:r>
              <a:rPr lang="en-US" sz="1999" spc="119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17,25%</a:t>
            </a:r>
            <a:r>
              <a:rPr lang="en-US" sz="1999" spc="119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de las ventas.</a:t>
            </a:r>
          </a:p>
          <a:p>
            <a:pPr algn="l">
              <a:lnSpc>
                <a:spcPts val="2699"/>
              </a:lnSpc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784169" y="1471834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4884" y="-187885"/>
            <a:ext cx="19187364" cy="11478961"/>
            <a:chOff x="0" y="0"/>
            <a:chExt cx="5053462" cy="3023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3462" cy="3023265"/>
            </a:xfrm>
            <a:custGeom>
              <a:avLst/>
              <a:gdLst/>
              <a:ahLst/>
              <a:cxnLst/>
              <a:rect r="r" b="b" t="t" l="l"/>
              <a:pathLst>
                <a:path h="3023265" w="5053462">
                  <a:moveTo>
                    <a:pt x="8877" y="0"/>
                  </a:moveTo>
                  <a:lnTo>
                    <a:pt x="5044585" y="0"/>
                  </a:lnTo>
                  <a:cubicBezTo>
                    <a:pt x="5049488" y="0"/>
                    <a:pt x="5053462" y="3974"/>
                    <a:pt x="5053462" y="8877"/>
                  </a:cubicBezTo>
                  <a:lnTo>
                    <a:pt x="5053462" y="3014388"/>
                  </a:lnTo>
                  <a:cubicBezTo>
                    <a:pt x="5053462" y="3019291"/>
                    <a:pt x="5049488" y="3023265"/>
                    <a:pt x="5044585" y="3023265"/>
                  </a:cubicBezTo>
                  <a:lnTo>
                    <a:pt x="8877" y="3023265"/>
                  </a:lnTo>
                  <a:cubicBezTo>
                    <a:pt x="6523" y="3023265"/>
                    <a:pt x="4265" y="3022330"/>
                    <a:pt x="2600" y="3020665"/>
                  </a:cubicBezTo>
                  <a:cubicBezTo>
                    <a:pt x="935" y="3019001"/>
                    <a:pt x="0" y="3016743"/>
                    <a:pt x="0" y="3014388"/>
                  </a:cubicBezTo>
                  <a:lnTo>
                    <a:pt x="0" y="8877"/>
                  </a:lnTo>
                  <a:cubicBezTo>
                    <a:pt x="0" y="3974"/>
                    <a:pt x="3974" y="0"/>
                    <a:pt x="8877" y="0"/>
                  </a:cubicBezTo>
                  <a:close/>
                </a:path>
              </a:pathLst>
            </a:custGeom>
            <a:solidFill>
              <a:srgbClr val="E46C0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3462" cy="3061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1131570"/>
            <a:ext cx="18288000" cy="8023860"/>
          </a:xfrm>
          <a:custGeom>
            <a:avLst/>
            <a:gdLst/>
            <a:ahLst/>
            <a:cxnLst/>
            <a:rect r="r" b="b" t="t" l="l"/>
            <a:pathLst>
              <a:path h="8023860" w="18288000">
                <a:moveTo>
                  <a:pt x="0" y="0"/>
                </a:moveTo>
                <a:lnTo>
                  <a:pt x="18288000" y="0"/>
                </a:lnTo>
                <a:lnTo>
                  <a:pt x="18288000" y="8023860"/>
                </a:lnTo>
                <a:lnTo>
                  <a:pt x="0" y="8023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10303" y="1706456"/>
            <a:ext cx="4361921" cy="6874088"/>
          </a:xfrm>
          <a:custGeom>
            <a:avLst/>
            <a:gdLst/>
            <a:ahLst/>
            <a:cxnLst/>
            <a:rect r="r" b="b" t="t" l="l"/>
            <a:pathLst>
              <a:path h="6874088" w="4361921">
                <a:moveTo>
                  <a:pt x="0" y="0"/>
                </a:moveTo>
                <a:lnTo>
                  <a:pt x="4361921" y="0"/>
                </a:lnTo>
                <a:lnTo>
                  <a:pt x="4361921" y="6874088"/>
                </a:lnTo>
                <a:lnTo>
                  <a:pt x="0" y="6874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3243" y="1424209"/>
            <a:ext cx="12083528" cy="242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52"/>
              </a:lnSpc>
            </a:pPr>
            <a:r>
              <a:rPr lang="en-US" sz="8700" spc="-522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RESULTADOS OBJETIVO SECUNDARIO - EXPANDIR GOLF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3243" y="4343074"/>
            <a:ext cx="11119408" cy="517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Mercado consolidado es EEUU y en menor cantidad, Canadá y Japón. Relacionado con la cantidad de campos de golf y jugadores en estos países.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Reino Unido teniendo la misma cantidad de campos de golf que Japón, y mayor país europeo en campos de golf (3.101), es nuestro 5to país en ventas. 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Australia es el quinto país con mas campos de golf (1.600) en el mundo y la empresa se encuentra muy por debajo en las ventas.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Suecia que se encuentra 9° en cantidad de campos de golf (650) y es el segundo país que menos vendemos. 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Concentración de ingresos en Q1 y Q2 refleja que muchos golfistas están comprando equipo al inicio de la temporada, cuando empiezan a prepararse para aprovechar el clima cálido. </a:t>
            </a:r>
          </a:p>
          <a:p>
            <a:pPr algn="l">
              <a:lnSpc>
                <a:spcPts val="256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62726" y="384271"/>
            <a:ext cx="8335765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RECOMENDACIONES PARA GOLF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9662726" y="3175098"/>
            <a:ext cx="4361921" cy="6874088"/>
          </a:xfrm>
          <a:custGeom>
            <a:avLst/>
            <a:gdLst/>
            <a:ahLst/>
            <a:cxnLst/>
            <a:rect r="r" b="b" t="t" l="l"/>
            <a:pathLst>
              <a:path h="6874088" w="4361921">
                <a:moveTo>
                  <a:pt x="4361921" y="0"/>
                </a:moveTo>
                <a:lnTo>
                  <a:pt x="0" y="0"/>
                </a:lnTo>
                <a:lnTo>
                  <a:pt x="0" y="6874087"/>
                </a:lnTo>
                <a:lnTo>
                  <a:pt x="4361921" y="6874087"/>
                </a:lnTo>
                <a:lnTo>
                  <a:pt x="436192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62119"/>
            <a:ext cx="8255043" cy="906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Expansión en Reino Unido, Australia y Suecia fortaleciendo las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campañas de marketing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y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alianzas con tiendas deportivas locale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s,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patrocinar torneos locales o eventos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Introducir modelos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de alta gama, productos exclusivos o personalizados en los productos de iron y woods.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Cross-selling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para incrementar ventas con menos ingresos como los accesorios de golf.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Crear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paquetes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que incluyan accesorios o putters con la compra de Woods o Irons.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Durante los trimestres Q1 y Q2,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aumentar inventario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de los productos más demandados, y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lanzar campañas de marketing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que impulsen las ventas al inicio de la temporada. 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Para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estimular la demanda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durante los meses de otoño e invierno, Q3 y Q4, , se podrían </a:t>
            </a:r>
            <a:r>
              <a:rPr lang="en-US" sz="1899" spc="113" u="sng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ofrecer paquetes</a:t>
            </a: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 promocionales como “packs de invierno”.</a:t>
            </a:r>
          </a:p>
          <a:p>
            <a:pPr algn="l">
              <a:lnSpc>
                <a:spcPts val="2564"/>
              </a:lnSpc>
            </a:pPr>
          </a:p>
          <a:p>
            <a:pPr algn="l" marL="410209" indent="-205105" lvl="1">
              <a:lnSpc>
                <a:spcPts val="2564"/>
              </a:lnSpc>
              <a:buFont typeface="Arial"/>
              <a:buChar char="•"/>
            </a:pPr>
            <a:r>
              <a:rPr lang="en-US" sz="1899" spc="113">
                <a:solidFill>
                  <a:srgbClr val="CB5013"/>
                </a:solidFill>
                <a:latin typeface="Canva Sans"/>
                <a:ea typeface="Canva Sans"/>
                <a:cs typeface="Canva Sans"/>
                <a:sym typeface="Canva Sans"/>
              </a:rPr>
              <a:t>Considerar promociones especiales durante las fiestas de fin de año en Q4, cuando los productos de golf podrían venderse como regalos para la próxima temporada.</a:t>
            </a:r>
          </a:p>
          <a:p>
            <a:pPr algn="l">
              <a:lnSpc>
                <a:spcPts val="2564"/>
              </a:lnSpc>
            </a:pPr>
          </a:p>
          <a:p>
            <a:pPr algn="l">
              <a:lnSpc>
                <a:spcPts val="2564"/>
              </a:lnSpc>
            </a:pPr>
          </a:p>
          <a:p>
            <a:pPr algn="l">
              <a:lnSpc>
                <a:spcPts val="256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6796" y="3517823"/>
            <a:ext cx="7973677" cy="275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FF914D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FIN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DAGWSP2Aa48</dc:identifier>
  <dcterms:modified xsi:type="dcterms:W3CDTF">2011-08-01T06:04:30Z</dcterms:modified>
  <cp:revision>1</cp:revision>
  <dc:title>Blue and Green Organic Group Project Presentation</dc:title>
</cp:coreProperties>
</file>