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7D1-D9B2-4526-90B1-F830E2C18F69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E3E2-E743-4DEA-B4D9-E0B6E8E7A6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010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7D1-D9B2-4526-90B1-F830E2C18F69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E3E2-E743-4DEA-B4D9-E0B6E8E7A6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110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7D1-D9B2-4526-90B1-F830E2C18F69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E3E2-E743-4DEA-B4D9-E0B6E8E7A6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3932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7D1-D9B2-4526-90B1-F830E2C18F69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E3E2-E743-4DEA-B4D9-E0B6E8E7A67F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3693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7D1-D9B2-4526-90B1-F830E2C18F69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E3E2-E743-4DEA-B4D9-E0B6E8E7A6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5332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7D1-D9B2-4526-90B1-F830E2C18F69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E3E2-E743-4DEA-B4D9-E0B6E8E7A6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0359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7D1-D9B2-4526-90B1-F830E2C18F69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E3E2-E743-4DEA-B4D9-E0B6E8E7A6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8498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7D1-D9B2-4526-90B1-F830E2C18F69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E3E2-E743-4DEA-B4D9-E0B6E8E7A6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5785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7D1-D9B2-4526-90B1-F830E2C18F69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E3E2-E743-4DEA-B4D9-E0B6E8E7A6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949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7D1-D9B2-4526-90B1-F830E2C18F69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E3E2-E743-4DEA-B4D9-E0B6E8E7A6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001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7D1-D9B2-4526-90B1-F830E2C18F69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E3E2-E743-4DEA-B4D9-E0B6E8E7A6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0709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7D1-D9B2-4526-90B1-F830E2C18F69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E3E2-E743-4DEA-B4D9-E0B6E8E7A6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845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7D1-D9B2-4526-90B1-F830E2C18F69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E3E2-E743-4DEA-B4D9-E0B6E8E7A6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271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7D1-D9B2-4526-90B1-F830E2C18F69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E3E2-E743-4DEA-B4D9-E0B6E8E7A6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7619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7D1-D9B2-4526-90B1-F830E2C18F69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E3E2-E743-4DEA-B4D9-E0B6E8E7A6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369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7D1-D9B2-4526-90B1-F830E2C18F69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E3E2-E743-4DEA-B4D9-E0B6E8E7A6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541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97D1-D9B2-4526-90B1-F830E2C18F69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E3E2-E743-4DEA-B4D9-E0B6E8E7A6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153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E97D1-D9B2-4526-90B1-F830E2C18F69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CE3E2-E743-4DEA-B4D9-E0B6E8E7A6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067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AD907-409D-47D4-A1F7-C4BE1050C0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Análisis bb.dd </a:t>
            </a:r>
            <a:br>
              <a:rPr lang="es-MX" dirty="0"/>
            </a:br>
            <a:r>
              <a:rPr lang="es-MX" dirty="0"/>
              <a:t>de ventas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A03E61-F21D-4B6E-B960-D44DC5B43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Lab1 en </a:t>
            </a:r>
            <a:r>
              <a:rPr lang="es-MX" dirty="0" err="1"/>
              <a:t>excel</a:t>
            </a:r>
            <a:r>
              <a:rPr lang="es-MX" dirty="0"/>
              <a:t> #Hackio!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693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10596-E0C0-4B62-8D47-7C2C8E55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600" dirty="0"/>
              <a:t>Anexo 1: Limpieza de datos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E61EED-7BE8-4B3A-AA0C-0ADBAE1E5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55797"/>
            <a:ext cx="6731605" cy="475347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MX" sz="1600" dirty="0"/>
              <a:t>La base de datos esta compuesta de 9996 muestras.</a:t>
            </a:r>
            <a:endParaRPr lang="es-MX" sz="1900" dirty="0"/>
          </a:p>
          <a:p>
            <a:pPr marL="0" indent="0">
              <a:buNone/>
            </a:pPr>
            <a:r>
              <a:rPr lang="es-MX" sz="1600" u="sng" dirty="0"/>
              <a:t>Eliminación</a:t>
            </a:r>
          </a:p>
          <a:p>
            <a:pPr lvl="1"/>
            <a:r>
              <a:rPr lang="es-MX" sz="1600" dirty="0"/>
              <a:t>Columna “Country” ya que toda la muestra pertenece al mismo país.</a:t>
            </a:r>
          </a:p>
          <a:p>
            <a:pPr lvl="1"/>
            <a:r>
              <a:rPr lang="es-MX" sz="1600" dirty="0"/>
              <a:t>Filas 1, 2 y 3406 por duplicados.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s-MX" sz="1600" u="sng" dirty="0"/>
              <a:t>Tratamiento de valores faltantes</a:t>
            </a:r>
          </a:p>
          <a:p>
            <a:pPr lvl="1"/>
            <a:r>
              <a:rPr lang="es-MX" sz="1600" dirty="0"/>
              <a:t>Los espacios vacíos de “City” se rellenan en base al Código Postal</a:t>
            </a:r>
          </a:p>
          <a:p>
            <a:pPr lvl="1"/>
            <a:r>
              <a:rPr lang="es-MX" sz="1600" dirty="0"/>
              <a:t>Rellenamos celdas con “nombre” vacío en base al “</a:t>
            </a:r>
            <a:r>
              <a:rPr lang="es-MX" sz="1600" dirty="0" err="1"/>
              <a:t>customer</a:t>
            </a:r>
            <a:r>
              <a:rPr lang="es-MX" sz="1600" dirty="0"/>
              <a:t> ID”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s-MX" sz="1600" u="sng" dirty="0"/>
              <a:t>Transformación de datos</a:t>
            </a:r>
          </a:p>
          <a:p>
            <a:pPr lvl="1"/>
            <a:r>
              <a:rPr lang="es-MX" sz="1600" dirty="0"/>
              <a:t>Transformación a números la columna cantidad de la fila 17 a 22</a:t>
            </a:r>
          </a:p>
          <a:p>
            <a:pPr lvl="1"/>
            <a:r>
              <a:rPr lang="es-MX" sz="1600" dirty="0"/>
              <a:t>Transformación a fecha columna “fecha” que se encontraban en numero</a:t>
            </a:r>
          </a:p>
        </p:txBody>
      </p:sp>
      <p:pic>
        <p:nvPicPr>
          <p:cNvPr id="1026" name="Picture 2" descr="Limpieza de datos - Iconos gratis de seguridad">
            <a:extLst>
              <a:ext uri="{FF2B5EF4-FFF2-40B4-BE49-F238E27FC236}">
                <a16:creationId xmlns:a16="http://schemas.microsoft.com/office/drawing/2014/main" id="{B56C1CC9-C3A7-414F-B5C0-538F4903A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711" y="1935921"/>
            <a:ext cx="3293533" cy="329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329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A9FC5D-54FE-4112-9B4C-95DF2E16E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Mejorar en la interpretación de la base de datos sin modificaciones, para evitar errores que después hay que corregir.</a:t>
            </a:r>
          </a:p>
          <a:p>
            <a:r>
              <a:rPr lang="es-MX" dirty="0"/>
              <a:t>Trabajar mas ordenado en la creación de tablas de dinámica y cruces de variables categóricas.</a:t>
            </a:r>
          </a:p>
          <a:p>
            <a:r>
              <a:rPr lang="es-MX" dirty="0"/>
              <a:t>Mejorar los diseños de los gráficos.</a:t>
            </a:r>
          </a:p>
          <a:p>
            <a:r>
              <a:rPr lang="es-MX" dirty="0"/>
              <a:t>Mejorar en el análisis y recomendaciones a hacer en base a información detectada.</a:t>
            </a: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FBD3B4B-0EF5-4AE2-A3FA-66A40DD5DDDD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/>
              <a:t>Anexo 2: Next </a:t>
            </a:r>
            <a:r>
              <a:rPr lang="es-MX" sz="3600" dirty="0" err="1"/>
              <a:t>Steps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836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DD493-75B1-4E64-A2F3-0451AEC3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3CE4D2-F0B0-460E-AC89-739DEB994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0" y="1935921"/>
            <a:ext cx="4479654" cy="3695136"/>
          </a:xfrm>
        </p:spPr>
        <p:txBody>
          <a:bodyPr/>
          <a:lstStyle/>
          <a:p>
            <a:pPr marL="0" indent="0" algn="r">
              <a:buNone/>
            </a:pPr>
            <a:r>
              <a:rPr lang="es-ES" dirty="0"/>
              <a:t>E</a:t>
            </a:r>
            <a:r>
              <a:rPr lang="es-ES" sz="2000" u="none" dirty="0"/>
              <a:t>n los últimos cuatro años el </a:t>
            </a:r>
            <a:r>
              <a:rPr lang="es-ES" sz="2000" u="sng" dirty="0"/>
              <a:t>20,40%</a:t>
            </a:r>
            <a:r>
              <a:rPr lang="es-ES" sz="2000" u="none" dirty="0"/>
              <a:t> de las órdenes registradas presentan </a:t>
            </a:r>
            <a:r>
              <a:rPr lang="es-ES" sz="2000" u="sng" dirty="0"/>
              <a:t>márgenes de ganancia negativos</a:t>
            </a:r>
            <a:r>
              <a:rPr lang="es-ES" sz="2000" u="none" dirty="0"/>
              <a:t>, lo que resulta en pérdidas financieras para la empresa.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618843-85B9-4DCF-B5EB-75600A42C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996" y="1935921"/>
            <a:ext cx="3695136" cy="369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4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5787C-EDAD-49CC-8BEA-955D3514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u="sng" dirty="0"/>
              <a:t>Objetivo del Análisis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D520BD-0BA2-46CF-9955-96290550A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5284" y="1935921"/>
            <a:ext cx="5292272" cy="3695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000" b="0" u="none" dirty="0"/>
              <a:t>Identificar los factores que contribuyen a estos márgenes negativos, evaluando el impacto de los precios de venta, los descuentos aplicados, los costos (COGS), el segmento de clientes y las categorías de productos. </a:t>
            </a:r>
          </a:p>
          <a:p>
            <a:pPr marL="0" indent="0">
              <a:buNone/>
            </a:pPr>
            <a:r>
              <a:rPr lang="es-ES" sz="2000" b="0" u="none" dirty="0"/>
              <a:t>Esto permitirá entender mejor las causas detrás de las órdenes con márgenes bajos y orientar estrategias para mejorar la rentabilidad.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BCA1BA-0200-40F8-94E7-453945CDD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516664"/>
            <a:ext cx="47625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8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00267-A4DA-40D4-9D2B-112033807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Kpi</a:t>
            </a:r>
            <a:r>
              <a:rPr lang="es-MX" dirty="0"/>
              <a:t> claves</a:t>
            </a:r>
            <a:endParaRPr lang="es-ES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58A0AA1-2E47-4BE0-A3D7-4FC8179C6EE1}"/>
              </a:ext>
            </a:extLst>
          </p:cNvPr>
          <p:cNvSpPr/>
          <p:nvPr/>
        </p:nvSpPr>
        <p:spPr>
          <a:xfrm>
            <a:off x="4031837" y="4219434"/>
            <a:ext cx="2189346" cy="75353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latin typeface="+mj-lt"/>
              </a:rPr>
              <a:t>Costo de descuentos aplicados</a:t>
            </a:r>
            <a:endParaRPr lang="es-ES" sz="1400" b="1" dirty="0">
              <a:latin typeface="+mj-lt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7029509-EAFC-4B3D-BE20-4BCF46DB5BB3}"/>
              </a:ext>
            </a:extLst>
          </p:cNvPr>
          <p:cNvSpPr/>
          <p:nvPr/>
        </p:nvSpPr>
        <p:spPr>
          <a:xfrm>
            <a:off x="1706364" y="1766493"/>
            <a:ext cx="2189841" cy="75353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>
                <a:latin typeface="+mj-lt"/>
              </a:rPr>
              <a:t>Profit</a:t>
            </a:r>
            <a:r>
              <a:rPr lang="es-MX" sz="1400" b="1" dirty="0">
                <a:latin typeface="+mj-lt"/>
              </a:rPr>
              <a:t> Neto</a:t>
            </a:r>
            <a:endParaRPr lang="es-ES" sz="1400" b="1" dirty="0">
              <a:latin typeface="+mj-lt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EA8266B-92A8-47B9-9454-3F74FA997A4C}"/>
              </a:ext>
            </a:extLst>
          </p:cNvPr>
          <p:cNvSpPr/>
          <p:nvPr/>
        </p:nvSpPr>
        <p:spPr>
          <a:xfrm>
            <a:off x="1706611" y="3739877"/>
            <a:ext cx="2189181" cy="75353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latin typeface="+mj-lt"/>
              </a:rPr>
              <a:t>% de descuento aplicado a las ordenes</a:t>
            </a:r>
            <a:endParaRPr lang="es-ES" sz="1400" b="1" dirty="0">
              <a:latin typeface="+mj-lt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33E509B-D5EC-4B83-8795-663977B2FAF5}"/>
              </a:ext>
            </a:extLst>
          </p:cNvPr>
          <p:cNvSpPr/>
          <p:nvPr/>
        </p:nvSpPr>
        <p:spPr>
          <a:xfrm>
            <a:off x="4031837" y="3224510"/>
            <a:ext cx="2189346" cy="75353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latin typeface="+mj-lt"/>
              </a:rPr>
              <a:t>Ordenes con margen negativo</a:t>
            </a:r>
            <a:endParaRPr lang="es-ES" sz="1400" b="1" dirty="0">
              <a:latin typeface="+mj-lt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11895258-38DC-4E9E-BDC5-B34F139CE59B}"/>
              </a:ext>
            </a:extLst>
          </p:cNvPr>
          <p:cNvSpPr/>
          <p:nvPr/>
        </p:nvSpPr>
        <p:spPr>
          <a:xfrm>
            <a:off x="4031837" y="2229586"/>
            <a:ext cx="2189346" cy="75353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latin typeface="+mj-lt"/>
              </a:rPr>
              <a:t>Margen de ganancias</a:t>
            </a:r>
            <a:endParaRPr lang="es-ES" sz="1400" b="1" dirty="0">
              <a:latin typeface="+mj-lt"/>
            </a:endParaRPr>
          </a:p>
        </p:txBody>
      </p:sp>
      <p:pic>
        <p:nvPicPr>
          <p:cNvPr id="1026" name="Picture 2" descr="Imágenes de Kpis - Descarga gratuita en Freepik">
            <a:extLst>
              <a:ext uri="{FF2B5EF4-FFF2-40B4-BE49-F238E27FC236}">
                <a16:creationId xmlns:a16="http://schemas.microsoft.com/office/drawing/2014/main" id="{DC0506CB-94E6-4A30-8813-04520DFCE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477" y="1935921"/>
            <a:ext cx="3463925" cy="346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A87884A-343C-420C-A049-ADA8F130CD2D}"/>
              </a:ext>
            </a:extLst>
          </p:cNvPr>
          <p:cNvSpPr/>
          <p:nvPr/>
        </p:nvSpPr>
        <p:spPr>
          <a:xfrm>
            <a:off x="1706446" y="2753185"/>
            <a:ext cx="2189346" cy="75353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latin typeface="+mj-lt"/>
              </a:rPr>
              <a:t>Ordenes totales</a:t>
            </a:r>
            <a:endParaRPr lang="es-E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367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13D3F-D0A5-4C14-A784-0DE0E4B68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5" y="307383"/>
            <a:ext cx="10353761" cy="1326321"/>
          </a:xfrm>
        </p:spPr>
        <p:txBody>
          <a:bodyPr/>
          <a:lstStyle/>
          <a:p>
            <a:r>
              <a:rPr lang="es-MX" dirty="0"/>
              <a:t>Dashboard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203C89D-18C7-4D44-81F6-E02466ADD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72177"/>
            <a:ext cx="10668000" cy="517844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10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B7B0C-CD69-455B-A703-BD9C2A2C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8625DF7-5B6E-480C-A815-01CC8238C443}"/>
              </a:ext>
            </a:extLst>
          </p:cNvPr>
          <p:cNvSpPr txBox="1">
            <a:spLocks/>
          </p:cNvSpPr>
          <p:nvPr/>
        </p:nvSpPr>
        <p:spPr>
          <a:xfrm>
            <a:off x="798403" y="1935921"/>
            <a:ext cx="5292272" cy="36951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La mayor incidencia sobre los márgenes de ganancia negativos es por la aplicación de descuentos excesivos.</a:t>
            </a:r>
          </a:p>
          <a:p>
            <a:pPr>
              <a:buFontTx/>
              <a:buChar char="-"/>
            </a:pPr>
            <a:r>
              <a:rPr lang="es-ES" dirty="0"/>
              <a:t>En el transcurso del tiempo, en los 10 peores estados se fueron incrementando las perdidas.</a:t>
            </a:r>
          </a:p>
          <a:p>
            <a:pPr>
              <a:buFontTx/>
              <a:buChar char="-"/>
            </a:pPr>
            <a:r>
              <a:rPr lang="es-ES" dirty="0"/>
              <a:t>3 productos (</a:t>
            </a:r>
            <a:r>
              <a:rPr lang="es-ES" dirty="0" err="1"/>
              <a:t>binders</a:t>
            </a:r>
            <a:r>
              <a:rPr lang="es-ES" dirty="0"/>
              <a:t>, machines, tables) tienen la mayores perdidas en estos estados.</a:t>
            </a:r>
          </a:p>
          <a:p>
            <a:pPr>
              <a:buFontTx/>
              <a:buChar char="-"/>
            </a:pPr>
            <a:endParaRPr lang="es-ES" dirty="0"/>
          </a:p>
        </p:txBody>
      </p:sp>
      <p:pic>
        <p:nvPicPr>
          <p:cNvPr id="2050" name="Picture 2" descr="Vectores e ilustraciones de Conclusiones para descargar gratis | Freepik">
            <a:extLst>
              <a:ext uri="{FF2B5EF4-FFF2-40B4-BE49-F238E27FC236}">
                <a16:creationId xmlns:a16="http://schemas.microsoft.com/office/drawing/2014/main" id="{065F7470-EC5A-4C70-822C-8BE120459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132" y="1935921"/>
            <a:ext cx="3565525" cy="356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543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92B10-5386-4571-BF14-7B2D5BC6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recomendaciones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87E70D-9376-4B4A-9354-7D31E3DDC1C4}"/>
              </a:ext>
            </a:extLst>
          </p:cNvPr>
          <p:cNvSpPr txBox="1">
            <a:spLocks/>
          </p:cNvSpPr>
          <p:nvPr/>
        </p:nvSpPr>
        <p:spPr>
          <a:xfrm>
            <a:off x="6010232" y="2766736"/>
            <a:ext cx="4590035" cy="36951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u="sng" dirty="0"/>
              <a:t>Modificar la política de descuentos</a:t>
            </a:r>
            <a:r>
              <a:rPr lang="es-ES" dirty="0"/>
              <a:t> a las ordenes para disminuir la cantidad aplicada.</a:t>
            </a:r>
          </a:p>
          <a:p>
            <a:pPr>
              <a:buFontTx/>
              <a:buChar char="-"/>
            </a:pPr>
            <a:r>
              <a:rPr lang="es-ES" u="sng" dirty="0"/>
              <a:t>Quitar los descuentos por encima del 60%</a:t>
            </a:r>
            <a:r>
              <a:rPr lang="es-ES" dirty="0"/>
              <a:t>. De ser inviable la venta sin la aplicación de estos descuentos, </a:t>
            </a:r>
            <a:r>
              <a:rPr lang="es-ES" u="sng" dirty="0"/>
              <a:t>dejar de comercializar</a:t>
            </a:r>
            <a:r>
              <a:rPr lang="es-ES" dirty="0"/>
              <a:t>.</a:t>
            </a:r>
          </a:p>
          <a:p>
            <a:pPr>
              <a:buFontTx/>
              <a:buChar char="-"/>
            </a:pP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0EEB34E-9D7C-4C14-8CD1-F16118D07A8E}"/>
              </a:ext>
            </a:extLst>
          </p:cNvPr>
          <p:cNvSpPr txBox="1"/>
          <p:nvPr/>
        </p:nvSpPr>
        <p:spPr>
          <a:xfrm>
            <a:off x="4334934" y="1628144"/>
            <a:ext cx="335059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400" b="1" u="sng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Descuentos</a:t>
            </a:r>
            <a:endParaRPr lang="es-ES" sz="3400" b="1" u="sng" cap="all" dirty="0"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 descr="Porcentaje de descuento del producto en vez del texto de «Oferta» en Divi">
            <a:extLst>
              <a:ext uri="{FF2B5EF4-FFF2-40B4-BE49-F238E27FC236}">
                <a16:creationId xmlns:a16="http://schemas.microsoft.com/office/drawing/2014/main" id="{234C4108-58A4-40FC-9E75-6B214B6D5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5" y="2954465"/>
            <a:ext cx="3947589" cy="268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242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8F4EFEE-8C91-4BA9-9C73-2D8D7A541F63}"/>
              </a:ext>
            </a:extLst>
          </p:cNvPr>
          <p:cNvSpPr txBox="1"/>
          <p:nvPr/>
        </p:nvSpPr>
        <p:spPr>
          <a:xfrm>
            <a:off x="6090675" y="2822117"/>
            <a:ext cx="40132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s-ES" sz="2000" dirty="0"/>
              <a:t> </a:t>
            </a:r>
            <a:r>
              <a:rPr lang="es-ES" sz="2000" u="sng" dirty="0"/>
              <a:t>Reducir o finalizar la </a:t>
            </a:r>
            <a:r>
              <a:rPr lang="es-ES" sz="2000" u="sng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comercialización</a:t>
            </a:r>
            <a:r>
              <a:rPr lang="es-ES" sz="2000" dirty="0"/>
              <a:t> de productos en los estados que mas dinero se pierde.</a:t>
            </a:r>
          </a:p>
          <a:p>
            <a:endParaRPr lang="es-ES" sz="2000" dirty="0"/>
          </a:p>
          <a:p>
            <a:pPr>
              <a:buFontTx/>
              <a:buChar char="-"/>
            </a:pPr>
            <a:r>
              <a:rPr lang="es-ES" sz="2000" dirty="0"/>
              <a:t> </a:t>
            </a:r>
            <a:r>
              <a:rPr lang="es-ES" sz="2000" u="sng" dirty="0"/>
              <a:t>Disminuir los descuentos aplicados a los mismo</a:t>
            </a:r>
            <a:r>
              <a:rPr lang="es-ES" sz="2000" dirty="0"/>
              <a:t>, en caso de fracasar las ventas, </a:t>
            </a:r>
            <a:r>
              <a:rPr lang="es-ES" sz="2000" u="sng" dirty="0"/>
              <a:t>retirarse</a:t>
            </a:r>
            <a:r>
              <a:rPr lang="es-ES" sz="2000" dirty="0"/>
              <a:t> de ese estado.</a:t>
            </a: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6F51E5-FABC-4BD3-95AE-0B50836D7F92}"/>
              </a:ext>
            </a:extLst>
          </p:cNvPr>
          <p:cNvSpPr txBox="1"/>
          <p:nvPr/>
        </p:nvSpPr>
        <p:spPr>
          <a:xfrm>
            <a:off x="4898682" y="1627898"/>
            <a:ext cx="238398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400" b="1" u="sng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Estados</a:t>
            </a:r>
            <a:endParaRPr lang="es-ES" sz="3400" b="1" u="sng" cap="all" dirty="0"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1C40A1D-D0D5-4E24-B614-B7AE5300D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MX" dirty="0"/>
              <a:t>recomendaciones</a:t>
            </a:r>
            <a:endParaRPr lang="es-ES" dirty="0"/>
          </a:p>
        </p:txBody>
      </p:sp>
      <p:pic>
        <p:nvPicPr>
          <p:cNvPr id="4098" name="Picture 2" descr="26.900+ Dibujado A Mano Mapa De Los Estados Unidos De América Ilustraciones  de Stock, gráficos vectoriales libres de derechos y clip art - iStock">
            <a:extLst>
              <a:ext uri="{FF2B5EF4-FFF2-40B4-BE49-F238E27FC236}">
                <a16:creationId xmlns:a16="http://schemas.microsoft.com/office/drawing/2014/main" id="{0CD176DA-83BE-4151-B803-2C2ADC0D62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9"/>
          <a:stretch/>
        </p:blipFill>
        <p:spPr bwMode="auto">
          <a:xfrm>
            <a:off x="913795" y="2954219"/>
            <a:ext cx="4483100" cy="245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504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035BF56-FEA0-46AF-8359-F7FF90FC1FAB}"/>
              </a:ext>
            </a:extLst>
          </p:cNvPr>
          <p:cNvSpPr txBox="1"/>
          <p:nvPr/>
        </p:nvSpPr>
        <p:spPr>
          <a:xfrm>
            <a:off x="6243075" y="2640169"/>
            <a:ext cx="3860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s-ES" dirty="0"/>
              <a:t> Buscar </a:t>
            </a:r>
            <a:r>
              <a:rPr lang="es-ES" u="sng" dirty="0"/>
              <a:t>nuevos proveedores</a:t>
            </a:r>
            <a:r>
              <a:rPr lang="es-ES" dirty="0"/>
              <a:t> que nos ofrezcan la misma mercadería a mejor precio para tener mayor margen.  </a:t>
            </a:r>
          </a:p>
          <a:p>
            <a:pPr>
              <a:buFontTx/>
              <a:buChar char="-"/>
            </a:pPr>
            <a:endParaRPr lang="es-ES" dirty="0"/>
          </a:p>
          <a:p>
            <a:pPr>
              <a:buFontTx/>
              <a:buChar char="-"/>
            </a:pPr>
            <a:r>
              <a:rPr lang="es-ES" dirty="0"/>
              <a:t> </a:t>
            </a:r>
            <a:r>
              <a:rPr lang="es-ES" u="sng" dirty="0"/>
              <a:t>Dejar de comercializar los productos de tables </a:t>
            </a:r>
            <a:r>
              <a:rPr lang="es-ES" dirty="0"/>
              <a:t>ya que producen una perdida general a todos los estados. </a:t>
            </a:r>
          </a:p>
          <a:p>
            <a:pPr>
              <a:buFontTx/>
              <a:buChar char="-"/>
            </a:pPr>
            <a:endParaRPr lang="es-ES" dirty="0"/>
          </a:p>
          <a:p>
            <a:pPr>
              <a:buFontTx/>
              <a:buChar char="-"/>
            </a:pPr>
            <a:r>
              <a:rPr lang="es-ES" dirty="0"/>
              <a:t> </a:t>
            </a:r>
            <a:r>
              <a:rPr lang="es-ES" u="sng" dirty="0"/>
              <a:t>Finalizar con la comercialización</a:t>
            </a:r>
            <a:r>
              <a:rPr lang="es-ES" dirty="0"/>
              <a:t> de </a:t>
            </a:r>
            <a:r>
              <a:rPr lang="es-ES" dirty="0" err="1"/>
              <a:t>binders</a:t>
            </a:r>
            <a:r>
              <a:rPr lang="es-ES" dirty="0"/>
              <a:t>, machines y tables en los 10 peores estados. </a:t>
            </a:r>
          </a:p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6EBD5DD-002E-4D57-8D52-1ADE6A2EFB5B}"/>
              </a:ext>
            </a:extLst>
          </p:cNvPr>
          <p:cNvSpPr txBox="1"/>
          <p:nvPr/>
        </p:nvSpPr>
        <p:spPr>
          <a:xfrm>
            <a:off x="5051082" y="1780298"/>
            <a:ext cx="308930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400" b="1" u="sng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productos</a:t>
            </a:r>
            <a:endParaRPr lang="es-ES" sz="3400" b="1" u="sng" cap="all" dirty="0"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D9CF9FD-3D63-43E5-9062-F661F3DDE67A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MX"/>
              <a:t>recomendaciones</a:t>
            </a:r>
            <a:endParaRPr lang="es-ES" dirty="0"/>
          </a:p>
        </p:txBody>
      </p:sp>
      <p:pic>
        <p:nvPicPr>
          <p:cNvPr id="5126" name="Picture 6" descr="Icono de Proveedor Special Flat | Freepik">
            <a:extLst>
              <a:ext uri="{FF2B5EF4-FFF2-40B4-BE49-F238E27FC236}">
                <a16:creationId xmlns:a16="http://schemas.microsoft.com/office/drawing/2014/main" id="{4D83A9CF-6296-44D4-8A74-7DE2AE565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661" y="2760133"/>
            <a:ext cx="3335867" cy="333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09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142</TotalTime>
  <Words>479</Words>
  <Application>Microsoft Office PowerPoint</Application>
  <PresentationFormat>Panorámica</PresentationFormat>
  <Paragraphs>51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Rockwell</vt:lpstr>
      <vt:lpstr>Damask</vt:lpstr>
      <vt:lpstr>Análisis bb.dd  de ventas</vt:lpstr>
      <vt:lpstr>Problema</vt:lpstr>
      <vt:lpstr>Objetivo del Análisis</vt:lpstr>
      <vt:lpstr>Kpi claves</vt:lpstr>
      <vt:lpstr>Dashboard</vt:lpstr>
      <vt:lpstr>Conclusiones</vt:lpstr>
      <vt:lpstr>recomendaciones</vt:lpstr>
      <vt:lpstr>recomendaciones</vt:lpstr>
      <vt:lpstr>Presentación de PowerPoint</vt:lpstr>
      <vt:lpstr>Anexo 1: Limpieza de datos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bb.dd  de ventas</dc:title>
  <dc:creator>Agus</dc:creator>
  <cp:lastModifiedBy>Agus</cp:lastModifiedBy>
  <cp:revision>14</cp:revision>
  <dcterms:created xsi:type="dcterms:W3CDTF">2024-11-03T20:00:52Z</dcterms:created>
  <dcterms:modified xsi:type="dcterms:W3CDTF">2024-11-04T17:48:01Z</dcterms:modified>
</cp:coreProperties>
</file>