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18"/>
  </p:notesMasterIdLst>
  <p:sldIdLst>
    <p:sldId id="274" r:id="rId2"/>
    <p:sldId id="256" r:id="rId3"/>
    <p:sldId id="262" r:id="rId4"/>
    <p:sldId id="263" r:id="rId5"/>
    <p:sldId id="271" r:id="rId6"/>
    <p:sldId id="270" r:id="rId7"/>
    <p:sldId id="272" r:id="rId8"/>
    <p:sldId id="273" r:id="rId9"/>
    <p:sldId id="265" r:id="rId10"/>
    <p:sldId id="264" r:id="rId11"/>
    <p:sldId id="261" r:id="rId12"/>
    <p:sldId id="258"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6" autoAdjust="0"/>
  </p:normalViewPr>
  <p:slideViewPr>
    <p:cSldViewPr snapToGrid="0">
      <p:cViewPr varScale="1">
        <p:scale>
          <a:sx n="70" d="100"/>
          <a:sy n="70" d="100"/>
        </p:scale>
        <p:origin x="109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1CBD8-C992-4374-9B8B-A1D129FAC029}"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6ADDE-5388-4E5E-85EA-F9D10C18076C}" type="slidenum">
              <a:rPr lang="en-IN" smtClean="0"/>
              <a:t>‹#›</a:t>
            </a:fld>
            <a:endParaRPr lang="en-IN"/>
          </a:p>
        </p:txBody>
      </p:sp>
    </p:spTree>
    <p:extLst>
      <p:ext uri="{BB962C8B-B14F-4D97-AF65-F5344CB8AC3E}">
        <p14:creationId xmlns:p14="http://schemas.microsoft.com/office/powerpoint/2010/main" val="3845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9</a:t>
            </a:fld>
            <a:endParaRPr lang="en-IN"/>
          </a:p>
        </p:txBody>
      </p:sp>
    </p:spTree>
    <p:extLst>
      <p:ext uri="{BB962C8B-B14F-4D97-AF65-F5344CB8AC3E}">
        <p14:creationId xmlns:p14="http://schemas.microsoft.com/office/powerpoint/2010/main" val="394376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10</a:t>
            </a:fld>
            <a:endParaRPr lang="en-IN"/>
          </a:p>
        </p:txBody>
      </p:sp>
    </p:spTree>
    <p:extLst>
      <p:ext uri="{BB962C8B-B14F-4D97-AF65-F5344CB8AC3E}">
        <p14:creationId xmlns:p14="http://schemas.microsoft.com/office/powerpoint/2010/main" val="379917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A55719A-4CA5-4BF9-BD5C-F3F90747D144}" type="datetimeFigureOut">
              <a:rPr lang="en-IN" smtClean="0"/>
              <a:t>10-10-2023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74660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50310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A55719A-4CA5-4BF9-BD5C-F3F90747D144}" type="datetimeFigureOut">
              <a:rPr lang="en-IN" smtClean="0"/>
              <a:t>10-10-2023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60594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194714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10-10-2023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5169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5719A-4CA5-4BF9-BD5C-F3F90747D144}"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6499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5719A-4CA5-4BF9-BD5C-F3F90747D144}"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8328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5719A-4CA5-4BF9-BD5C-F3F90747D144}"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411969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5719A-4CA5-4BF9-BD5C-F3F90747D144}"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46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10-10-2023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9843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5719A-4CA5-4BF9-BD5C-F3F90747D144}"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6719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A55719A-4CA5-4BF9-BD5C-F3F90747D144}" type="datetimeFigureOut">
              <a:rPr lang="en-IN" smtClean="0"/>
              <a:t>10-10-2023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044CCE1-B4F3-4774-BEB9-29AC03D4DA7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210160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BACB9D-2C4B-6ACC-11F7-B2B2506F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0602" cy="6858000"/>
          </a:xfrm>
          <a:prstGeom prst="rect">
            <a:avLst/>
          </a:prstGeom>
        </p:spPr>
      </p:pic>
      <p:sp>
        <p:nvSpPr>
          <p:cNvPr id="2" name="TextBox 1">
            <a:extLst>
              <a:ext uri="{FF2B5EF4-FFF2-40B4-BE49-F238E27FC236}">
                <a16:creationId xmlns:a16="http://schemas.microsoft.com/office/drawing/2014/main" id="{DA189432-18D2-2161-2E53-6362558B7CE8}"/>
              </a:ext>
            </a:extLst>
          </p:cNvPr>
          <p:cNvSpPr txBox="1"/>
          <p:nvPr/>
        </p:nvSpPr>
        <p:spPr>
          <a:xfrm>
            <a:off x="195943" y="464776"/>
            <a:ext cx="2945230" cy="707886"/>
          </a:xfrm>
          <a:prstGeom prst="rect">
            <a:avLst/>
          </a:prstGeom>
          <a:noFill/>
        </p:spPr>
        <p:txBody>
          <a:bodyPr wrap="none" rtlCol="0">
            <a:spAutoFit/>
          </a:bodyPr>
          <a:lstStyle/>
          <a:p>
            <a:r>
              <a:rPr lang="en-US" sz="4000" b="1" u="sng" dirty="0">
                <a:ln w="0"/>
                <a:effectLst>
                  <a:outerShdw blurRad="38100" dist="19050" dir="2700000" algn="tl" rotWithShape="0">
                    <a:schemeClr val="dk1">
                      <a:alpha val="40000"/>
                    </a:schemeClr>
                  </a:outerShdw>
                </a:effectLst>
              </a:rPr>
              <a:t>PROJECT : </a:t>
            </a:r>
            <a:endParaRPr lang="en-IN" sz="4000" b="1" u="sng"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EC1B299-9BB6-441C-7AFB-0F8AF7086715}"/>
              </a:ext>
            </a:extLst>
          </p:cNvPr>
          <p:cNvSpPr txBox="1"/>
          <p:nvPr/>
        </p:nvSpPr>
        <p:spPr>
          <a:xfrm>
            <a:off x="772888" y="1353235"/>
            <a:ext cx="4201884" cy="5078313"/>
          </a:xfrm>
          <a:prstGeom prst="rect">
            <a:avLst/>
          </a:prstGeom>
          <a:noFill/>
        </p:spPr>
        <p:txBody>
          <a:bodyPr wrap="square">
            <a:spAutoFit/>
          </a:bodyPr>
          <a:lstStyle/>
          <a:p>
            <a:r>
              <a:rPr lang="en-IN" sz="3600" b="1" dirty="0">
                <a:ln>
                  <a:solidFill>
                    <a:schemeClr val="accent1">
                      <a:lumMod val="50000"/>
                      <a:lumOff val="50000"/>
                    </a:schemeClr>
                  </a:solidFill>
                </a:ln>
                <a:solidFill>
                  <a:schemeClr val="accent2">
                    <a:lumMod val="50000"/>
                  </a:schemeClr>
                </a:solidFill>
              </a:rPr>
              <a:t>Air quality monitoring -incorporating predictive modelling to forecast air quality trends on historical data</a:t>
            </a:r>
          </a:p>
          <a:p>
            <a:endParaRPr lang="en-IN" sz="3600" dirty="0">
              <a:solidFill>
                <a:schemeClr val="accent6">
                  <a:lumMod val="20000"/>
                  <a:lumOff val="80000"/>
                </a:schemeClr>
              </a:solidFill>
            </a:endParaRPr>
          </a:p>
        </p:txBody>
      </p:sp>
    </p:spTree>
    <p:extLst>
      <p:ext uri="{BB962C8B-B14F-4D97-AF65-F5344CB8AC3E}">
        <p14:creationId xmlns:p14="http://schemas.microsoft.com/office/powerpoint/2010/main" val="9303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DAE8F3-0803-6E37-9714-4D2C1AAE2AE1}"/>
              </a:ext>
            </a:extLst>
          </p:cNvPr>
          <p:cNvSpPr txBox="1"/>
          <p:nvPr/>
        </p:nvSpPr>
        <p:spPr>
          <a:xfrm>
            <a:off x="923925" y="838200"/>
            <a:ext cx="2731838" cy="461665"/>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CONTRIBUTION :</a:t>
            </a:r>
            <a:endParaRPr lang="en-IN"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8844EE0-06AE-A4FC-9B81-21AB5931C0E6}"/>
              </a:ext>
            </a:extLst>
          </p:cNvPr>
          <p:cNvSpPr txBox="1"/>
          <p:nvPr/>
        </p:nvSpPr>
        <p:spPr>
          <a:xfrm>
            <a:off x="2019299" y="1419910"/>
            <a:ext cx="9172575" cy="369332"/>
          </a:xfrm>
          <a:prstGeom prst="rect">
            <a:avLst/>
          </a:prstGeom>
          <a:noFill/>
        </p:spPr>
        <p:txBody>
          <a:bodyPr wrap="square">
            <a:spAutoFit/>
          </a:bodyPr>
          <a:lstStyle/>
          <a:p>
            <a:r>
              <a:rPr lang="en-IN" dirty="0">
                <a:effectLst>
                  <a:outerShdw blurRad="38100" dist="38100" dir="2700000" algn="tl">
                    <a:srgbClr val="000000">
                      <a:alpha val="43137"/>
                    </a:srgbClr>
                  </a:outerShdw>
                </a:effectLst>
                <a:latin typeface="Berlin Sans FB" panose="020E0602020502020306" pitchFamily="34" charset="0"/>
              </a:rPr>
              <a:t>AQI history can be analysed with real-time data collected from IoT-enabled devices. </a:t>
            </a:r>
          </a:p>
        </p:txBody>
      </p:sp>
      <p:sp>
        <p:nvSpPr>
          <p:cNvPr id="10" name="TextBox 9">
            <a:extLst>
              <a:ext uri="{FF2B5EF4-FFF2-40B4-BE49-F238E27FC236}">
                <a16:creationId xmlns:a16="http://schemas.microsoft.com/office/drawing/2014/main" id="{F359B6E1-075D-5C59-8BCF-4FB8E3B1D56B}"/>
              </a:ext>
            </a:extLst>
          </p:cNvPr>
          <p:cNvSpPr txBox="1"/>
          <p:nvPr/>
        </p:nvSpPr>
        <p:spPr>
          <a:xfrm>
            <a:off x="2514599" y="1789242"/>
            <a:ext cx="7362825" cy="646331"/>
          </a:xfrm>
          <a:prstGeom prst="rect">
            <a:avLst/>
          </a:prstGeom>
          <a:noFill/>
        </p:spPr>
        <p:txBody>
          <a:bodyPr wrap="square">
            <a:spAutoFit/>
          </a:bodyPr>
          <a:lstStyle/>
          <a:p>
            <a:r>
              <a:rPr lang="en-IN" dirty="0">
                <a:effectLst>
                  <a:outerShdw blurRad="38100" dist="38100" dir="2700000" algn="tl">
                    <a:srgbClr val="000000">
                      <a:alpha val="43137"/>
                    </a:srgbClr>
                  </a:outerShdw>
                </a:effectLst>
              </a:rPr>
              <a:t>Additionally, exploratory analysis is conducted to gain further insight into the dataset.</a:t>
            </a:r>
          </a:p>
        </p:txBody>
      </p:sp>
      <p:sp>
        <p:nvSpPr>
          <p:cNvPr id="12" name="TextBox 11">
            <a:extLst>
              <a:ext uri="{FF2B5EF4-FFF2-40B4-BE49-F238E27FC236}">
                <a16:creationId xmlns:a16="http://schemas.microsoft.com/office/drawing/2014/main" id="{46F926A7-84FA-E653-C926-2BA5DB978A4C}"/>
              </a:ext>
            </a:extLst>
          </p:cNvPr>
          <p:cNvSpPr txBox="1"/>
          <p:nvPr/>
        </p:nvSpPr>
        <p:spPr>
          <a:xfrm>
            <a:off x="2924172" y="2367170"/>
            <a:ext cx="8315326"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In contrast to prior investigations that focused on a few forecasting methodologies, multiple time-series forecasting methods have been used to predict air quality.</a:t>
            </a:r>
          </a:p>
        </p:txBody>
      </p:sp>
      <p:sp>
        <p:nvSpPr>
          <p:cNvPr id="14" name="TextBox 13">
            <a:extLst>
              <a:ext uri="{FF2B5EF4-FFF2-40B4-BE49-F238E27FC236}">
                <a16:creationId xmlns:a16="http://schemas.microsoft.com/office/drawing/2014/main" id="{19878EB2-AC0B-A8EF-936A-2DBE418B9541}"/>
              </a:ext>
            </a:extLst>
          </p:cNvPr>
          <p:cNvSpPr txBox="1"/>
          <p:nvPr/>
        </p:nvSpPr>
        <p:spPr>
          <a:xfrm>
            <a:off x="2924172" y="2992364"/>
            <a:ext cx="8524874" cy="369332"/>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AQI history can be analysed with real-time data collected from IoT-enabled devices. </a:t>
            </a:r>
          </a:p>
        </p:txBody>
      </p:sp>
      <p:sp>
        <p:nvSpPr>
          <p:cNvPr id="16" name="TextBox 15">
            <a:extLst>
              <a:ext uri="{FF2B5EF4-FFF2-40B4-BE49-F238E27FC236}">
                <a16:creationId xmlns:a16="http://schemas.microsoft.com/office/drawing/2014/main" id="{B4D977FD-C17E-F3D5-9099-D2D8C24DAA49}"/>
              </a:ext>
            </a:extLst>
          </p:cNvPr>
          <p:cNvSpPr txBox="1"/>
          <p:nvPr/>
        </p:nvSpPr>
        <p:spPr>
          <a:xfrm>
            <a:off x="2514599" y="3366296"/>
            <a:ext cx="8677274" cy="369332"/>
          </a:xfrm>
          <a:prstGeom prst="rect">
            <a:avLst/>
          </a:prstGeom>
          <a:noFill/>
        </p:spPr>
        <p:txBody>
          <a:bodyPr wrap="square">
            <a:spAutoFit/>
          </a:bodyPr>
          <a:lstStyle/>
          <a:p>
            <a:r>
              <a:rPr lang="en-IN" dirty="0"/>
              <a:t>Additionally, exploratory analysis is conducted to gain further insight into the dataset.</a:t>
            </a:r>
          </a:p>
        </p:txBody>
      </p:sp>
      <p:sp>
        <p:nvSpPr>
          <p:cNvPr id="18" name="TextBox 17">
            <a:extLst>
              <a:ext uri="{FF2B5EF4-FFF2-40B4-BE49-F238E27FC236}">
                <a16:creationId xmlns:a16="http://schemas.microsoft.com/office/drawing/2014/main" id="{F8F87ED3-597F-ABF8-620F-88F1ACF23AE3}"/>
              </a:ext>
            </a:extLst>
          </p:cNvPr>
          <p:cNvSpPr txBox="1"/>
          <p:nvPr/>
        </p:nvSpPr>
        <p:spPr>
          <a:xfrm>
            <a:off x="2924172" y="3765257"/>
            <a:ext cx="8391525"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Some advanced forecasting models also have been applied, such as Prophet, LSTM, and extreme Gradient Boosting.</a:t>
            </a:r>
          </a:p>
        </p:txBody>
      </p:sp>
      <p:sp>
        <p:nvSpPr>
          <p:cNvPr id="20" name="TextBox 19">
            <a:extLst>
              <a:ext uri="{FF2B5EF4-FFF2-40B4-BE49-F238E27FC236}">
                <a16:creationId xmlns:a16="http://schemas.microsoft.com/office/drawing/2014/main" id="{ABC3C7CA-11ED-14B6-E21B-D0BA69D749F4}"/>
              </a:ext>
            </a:extLst>
          </p:cNvPr>
          <p:cNvSpPr txBox="1"/>
          <p:nvPr/>
        </p:nvSpPr>
        <p:spPr>
          <a:xfrm>
            <a:off x="2924172" y="4592662"/>
            <a:ext cx="8763003"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To enhance AQI prediction accuracy, we proposed a BO-</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HyTS</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approach that combines SARIMA and LSTM is introduced and fine-tuned using Bayesian optimization to improve forecasting accuracy.</a:t>
            </a:r>
          </a:p>
        </p:txBody>
      </p:sp>
      <p:sp>
        <p:nvSpPr>
          <p:cNvPr id="22" name="TextBox 21">
            <a:extLst>
              <a:ext uri="{FF2B5EF4-FFF2-40B4-BE49-F238E27FC236}">
                <a16:creationId xmlns:a16="http://schemas.microsoft.com/office/drawing/2014/main" id="{4C7D33C1-258D-A041-BBA0-BA424D20E0AB}"/>
              </a:ext>
            </a:extLst>
          </p:cNvPr>
          <p:cNvSpPr txBox="1"/>
          <p:nvPr/>
        </p:nvSpPr>
        <p:spPr>
          <a:xfrm>
            <a:off x="2924172" y="5518785"/>
            <a:ext cx="8886828"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Various accuracy measurement techniques have been used to compare the results, including MSE, RMSE, Med AE, Max error, and MAE.</a:t>
            </a:r>
          </a:p>
        </p:txBody>
      </p:sp>
    </p:spTree>
    <p:extLst>
      <p:ext uri="{BB962C8B-B14F-4D97-AF65-F5344CB8AC3E}">
        <p14:creationId xmlns:p14="http://schemas.microsoft.com/office/powerpoint/2010/main" val="127643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66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2A1615-3F48-0AAF-23DA-5491E8E61E0B}"/>
              </a:ext>
            </a:extLst>
          </p:cNvPr>
          <p:cNvSpPr txBox="1"/>
          <p:nvPr/>
        </p:nvSpPr>
        <p:spPr>
          <a:xfrm>
            <a:off x="963386" y="808948"/>
            <a:ext cx="10265228" cy="830997"/>
          </a:xfrm>
          <a:prstGeom prst="rect">
            <a:avLst/>
          </a:prstGeom>
          <a:noFill/>
          <a:ln>
            <a:solidFill>
              <a:schemeClr val="accent3">
                <a:lumMod val="20000"/>
                <a:lumOff val="80000"/>
              </a:schemeClr>
            </a:solidFill>
          </a:ln>
          <a:effectLst>
            <a:outerShdw blurRad="50800" dist="38100" dir="10800000" algn="r" rotWithShape="0">
              <a:prstClr val="black">
                <a:alpha val="40000"/>
              </a:prstClr>
            </a:outerShdw>
          </a:effectLst>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LSTM RUN ON PC </a:t>
            </a:r>
          </a:p>
        </p:txBody>
      </p:sp>
      <p:pic>
        <p:nvPicPr>
          <p:cNvPr id="9" name="Picture 8">
            <a:extLst>
              <a:ext uri="{FF2B5EF4-FFF2-40B4-BE49-F238E27FC236}">
                <a16:creationId xmlns:a16="http://schemas.microsoft.com/office/drawing/2014/main" id="{1957C54F-F172-3CCE-DC2D-B79B4954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 y="2079171"/>
            <a:ext cx="10668000" cy="44740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7643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993D-61AA-5385-672C-C1D5BADE6B59}"/>
              </a:ext>
            </a:extLst>
          </p:cNvPr>
          <p:cNvSpPr txBox="1"/>
          <p:nvPr/>
        </p:nvSpPr>
        <p:spPr>
          <a:xfrm>
            <a:off x="1230085" y="762000"/>
            <a:ext cx="10025744" cy="830997"/>
          </a:xfrm>
          <a:prstGeom prst="rect">
            <a:avLst/>
          </a:prstGeom>
          <a:noFill/>
          <a:ln>
            <a:solidFill>
              <a:schemeClr val="accent2">
                <a:lumMod val="20000"/>
                <a:lumOff val="80000"/>
              </a:schemeClr>
            </a:solidFill>
          </a:ln>
        </p:spPr>
        <p:txBody>
          <a:bodyPr wrap="square" rtlCol="0">
            <a:spAutoFit/>
          </a:bodyPr>
          <a:lstStyle/>
          <a:p>
            <a:r>
              <a:rPr lang="en-US" sz="2400" b="1" u="sng" dirty="0">
                <a:ln w="6600">
                  <a:solidFill>
                    <a:schemeClr val="accent2"/>
                  </a:solidFill>
                  <a:prstDash val="solid"/>
                </a:ln>
                <a:solidFill>
                  <a:srgbClr val="FFFFFF"/>
                </a:solidFill>
                <a:effectLst>
                  <a:outerShdw dist="38100" dir="2700000" algn="tl" rotWithShape="0">
                    <a:schemeClr val="accent2"/>
                  </a:outerShdw>
                </a:effectLst>
              </a:rPr>
              <a:t>REAL VS PREDICTION FOR THE PROPOSED NARX HYBRID AND RANDOM FORESTS RUN ON PC</a:t>
            </a:r>
            <a:endParaRPr lang="en-IN" sz="2400" b="1" u="sng"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E6D6635E-71B9-6C7B-2C8F-8B8E33FD7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1994806"/>
            <a:ext cx="10439400" cy="44604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3894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8BF317-9BB0-FE71-56C1-81057F5F5C48}"/>
              </a:ext>
            </a:extLst>
          </p:cNvPr>
          <p:cNvSpPr txBox="1"/>
          <p:nvPr/>
        </p:nvSpPr>
        <p:spPr>
          <a:xfrm>
            <a:off x="1023257" y="808950"/>
            <a:ext cx="10145486" cy="830997"/>
          </a:xfrm>
          <a:prstGeom prst="rect">
            <a:avLst/>
          </a:prstGeom>
          <a:noFill/>
          <a:ln>
            <a:solidFill>
              <a:schemeClr val="accent1">
                <a:lumMod val="10000"/>
                <a:lumOff val="90000"/>
              </a:schemeClr>
            </a:solidFill>
          </a:ln>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GRADIENT BOOST RUN ON PC</a:t>
            </a:r>
          </a:p>
        </p:txBody>
      </p:sp>
      <p:pic>
        <p:nvPicPr>
          <p:cNvPr id="7" name="Picture 6">
            <a:extLst>
              <a:ext uri="{FF2B5EF4-FFF2-40B4-BE49-F238E27FC236}">
                <a16:creationId xmlns:a16="http://schemas.microsoft.com/office/drawing/2014/main" id="{FBD7B3F4-75FB-ADB6-C9A8-F88967AC8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57" y="2198914"/>
            <a:ext cx="9993085" cy="43325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155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19538C-8561-00EB-FB07-6D8D212A41EE}"/>
              </a:ext>
            </a:extLst>
          </p:cNvPr>
          <p:cNvSpPr txBox="1"/>
          <p:nvPr/>
        </p:nvSpPr>
        <p:spPr>
          <a:xfrm>
            <a:off x="587830" y="729343"/>
            <a:ext cx="3298371"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r>
              <a:rPr lang="en-US" b="1" u="sng" dirty="0">
                <a:effectLst>
                  <a:outerShdw blurRad="38100" dist="38100" dir="2700000" algn="tl">
                    <a:srgbClr val="000000">
                      <a:alpha val="43137"/>
                    </a:srgbClr>
                  </a:outerShdw>
                </a:effectLst>
              </a:rPr>
              <a:t> :</a:t>
            </a:r>
            <a:endParaRPr lang="en-IN" b="1" u="sng"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0674425-293A-3081-A29B-58A1A3EF05C6}"/>
              </a:ext>
            </a:extLst>
          </p:cNvPr>
          <p:cNvSpPr txBox="1"/>
          <p:nvPr/>
        </p:nvSpPr>
        <p:spPr>
          <a:xfrm>
            <a:off x="805544" y="1292661"/>
            <a:ext cx="4887687" cy="923330"/>
          </a:xfrm>
          <a:prstGeom prst="rect">
            <a:avLst/>
          </a:prstGeom>
          <a:noFill/>
        </p:spPr>
        <p:txBody>
          <a:bodyPr wrap="square">
            <a:spAutoFit/>
          </a:bodyPr>
          <a:lstStyle/>
          <a:p>
            <a:r>
              <a:rPr lang="en-IN" i="1" dirty="0">
                <a:solidFill>
                  <a:schemeClr val="tx1">
                    <a:lumMod val="95000"/>
                    <a:lumOff val="5000"/>
                  </a:schemeClr>
                </a:solidFill>
                <a:latin typeface="Berlin Sans FB" panose="020E0602020502020306" pitchFamily="34" charset="0"/>
              </a:rPr>
              <a:t>In this Slide, we use the Light GBM model to process the</a:t>
            </a:r>
          </a:p>
          <a:p>
            <a:endParaRPr lang="en-IN" dirty="0">
              <a:solidFill>
                <a:srgbClr val="002060"/>
              </a:solidFill>
              <a:latin typeface="Berlin Sans FB" panose="020E0602020502020306" pitchFamily="34" charset="0"/>
            </a:endParaRPr>
          </a:p>
        </p:txBody>
      </p:sp>
      <p:pic>
        <p:nvPicPr>
          <p:cNvPr id="12" name="Picture 11">
            <a:extLst>
              <a:ext uri="{FF2B5EF4-FFF2-40B4-BE49-F238E27FC236}">
                <a16:creationId xmlns:a16="http://schemas.microsoft.com/office/drawing/2014/main" id="{BB6CA497-2D25-E4A0-ACE0-CA441DE2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6" y="1527016"/>
            <a:ext cx="6063341" cy="44410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4" name="TextBox 13">
            <a:extLst>
              <a:ext uri="{FF2B5EF4-FFF2-40B4-BE49-F238E27FC236}">
                <a16:creationId xmlns:a16="http://schemas.microsoft.com/office/drawing/2014/main" id="{CD996690-483C-7216-A70E-9367D8E7669D}"/>
              </a:ext>
            </a:extLst>
          </p:cNvPr>
          <p:cNvSpPr txBox="1"/>
          <p:nvPr/>
        </p:nvSpPr>
        <p:spPr>
          <a:xfrm>
            <a:off x="1178379" y="1896185"/>
            <a:ext cx="3556907"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 data to predict the PM2.5 concentration in the 24 hours based on the historical datasets and predictive datasets.</a:t>
            </a:r>
            <a:endParaRPr lang="en-IN" dirty="0"/>
          </a:p>
        </p:txBody>
      </p:sp>
      <p:sp>
        <p:nvSpPr>
          <p:cNvPr id="16" name="TextBox 15">
            <a:extLst>
              <a:ext uri="{FF2B5EF4-FFF2-40B4-BE49-F238E27FC236}">
                <a16:creationId xmlns:a16="http://schemas.microsoft.com/office/drawing/2014/main" id="{2AF4F90C-D9B5-D74B-3A46-6F0072C3E5A2}"/>
              </a:ext>
            </a:extLst>
          </p:cNvPr>
          <p:cNvSpPr txBox="1"/>
          <p:nvPr/>
        </p:nvSpPr>
        <p:spPr>
          <a:xfrm>
            <a:off x="1178379" y="3373513"/>
            <a:ext cx="2784021"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We proposed a predictive data feature exploration-based air quality prediction approach. </a:t>
            </a:r>
          </a:p>
        </p:txBody>
      </p:sp>
      <p:sp>
        <p:nvSpPr>
          <p:cNvPr id="18" name="TextBox 17">
            <a:extLst>
              <a:ext uri="{FF2B5EF4-FFF2-40B4-BE49-F238E27FC236}">
                <a16:creationId xmlns:a16="http://schemas.microsoft.com/office/drawing/2014/main" id="{5E1D81D4-593C-CC8D-F7C3-249B441D40D1}"/>
              </a:ext>
            </a:extLst>
          </p:cNvPr>
          <p:cNvSpPr txBox="1"/>
          <p:nvPr/>
        </p:nvSpPr>
        <p:spPr>
          <a:xfrm>
            <a:off x="1178379" y="4927041"/>
            <a:ext cx="3458936" cy="1754326"/>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The approach enables to deeply mine and explore the  </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a:t>
            </a:r>
            <a:r>
              <a:rPr lang="en-IN" dirty="0">
                <a:solidFill>
                  <a:srgbClr val="002060"/>
                </a:solidFill>
                <a:effectLst>
                  <a:outerShdw blurRad="38100" dist="38100" dir="2700000" algn="tl">
                    <a:srgbClr val="000000">
                      <a:alpha val="43137"/>
                    </a:srgbClr>
                  </a:outerShdw>
                </a:effectLst>
              </a:rPr>
              <a:t> time-related features and statistical features based on the exploratory analysis of big data. </a:t>
            </a:r>
          </a:p>
        </p:txBody>
      </p:sp>
    </p:spTree>
    <p:extLst>
      <p:ext uri="{BB962C8B-B14F-4D97-AF65-F5344CB8AC3E}">
        <p14:creationId xmlns:p14="http://schemas.microsoft.com/office/powerpoint/2010/main" val="349933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A6E467-33B8-934A-AFA1-93DD58ED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65603" cy="7480910"/>
          </a:xfrm>
          <a:prstGeom prst="rect">
            <a:avLst/>
          </a:prstGeom>
          <a:ln>
            <a:noFill/>
          </a:ln>
          <a:effectLst>
            <a:softEdge rad="112500"/>
          </a:effectLst>
        </p:spPr>
      </p:pic>
    </p:spTree>
    <p:extLst>
      <p:ext uri="{BB962C8B-B14F-4D97-AF65-F5344CB8AC3E}">
        <p14:creationId xmlns:p14="http://schemas.microsoft.com/office/powerpoint/2010/main" val="237715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35DD6A-4C66-AF33-631B-0682064C0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0"/>
            <a:ext cx="12268201" cy="6858000"/>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FD72E68E-595B-F0AE-1590-7FD7AE3D2E72}"/>
              </a:ext>
            </a:extLst>
          </p:cNvPr>
          <p:cNvSpPr txBox="1"/>
          <p:nvPr/>
        </p:nvSpPr>
        <p:spPr>
          <a:xfrm>
            <a:off x="4158342" y="1436913"/>
            <a:ext cx="4463143" cy="769441"/>
          </a:xfrm>
          <a:prstGeom prst="rect">
            <a:avLst/>
          </a:prstGeom>
          <a:noFill/>
        </p:spPr>
        <p:txBody>
          <a:bodyPr wrap="square" rtlCol="0">
            <a:spAutoFit/>
          </a:bodyPr>
          <a:lstStyle/>
          <a:p>
            <a:r>
              <a:rPr lang="en-US"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THANK YOU</a:t>
            </a:r>
            <a:endParaRPr lang="en-IN"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D2BA2866-BCC5-445A-59F7-01BAF574EEE6}"/>
              </a:ext>
            </a:extLst>
          </p:cNvPr>
          <p:cNvSpPr txBox="1"/>
          <p:nvPr/>
        </p:nvSpPr>
        <p:spPr>
          <a:xfrm>
            <a:off x="1194707" y="2376492"/>
            <a:ext cx="10409464" cy="830997"/>
          </a:xfrm>
          <a:prstGeom prst="rect">
            <a:avLst/>
          </a:prstGeom>
          <a:noFill/>
        </p:spPr>
        <p:txBody>
          <a:bodyPr wrap="square">
            <a:spAutoFit/>
          </a:bodyPr>
          <a:lstStyle/>
          <a:p>
            <a:r>
              <a:rPr lang="en-IN" sz="24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These are the predictive modelling to  forecast air quality trends on historical data.</a:t>
            </a:r>
            <a:r>
              <a:rPr lang="en-IN"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(PHASE-2)</a:t>
            </a:r>
          </a:p>
        </p:txBody>
      </p:sp>
      <p:sp>
        <p:nvSpPr>
          <p:cNvPr id="7" name="TextBox 6">
            <a:extLst>
              <a:ext uri="{FF2B5EF4-FFF2-40B4-BE49-F238E27FC236}">
                <a16:creationId xmlns:a16="http://schemas.microsoft.com/office/drawing/2014/main" id="{B7172D0C-AC97-E00E-D6D3-70D6FD07199D}"/>
              </a:ext>
            </a:extLst>
          </p:cNvPr>
          <p:cNvSpPr txBox="1"/>
          <p:nvPr/>
        </p:nvSpPr>
        <p:spPr>
          <a:xfrm>
            <a:off x="8484767" y="3270323"/>
            <a:ext cx="603050" cy="523220"/>
          </a:xfrm>
          <a:prstGeom prst="rect">
            <a:avLst/>
          </a:prstGeom>
          <a:noFill/>
        </p:spPr>
        <p:txBody>
          <a:bodyPr wrap="none" rtlCol="0">
            <a:spAutoFit/>
          </a:bodyPr>
          <a:lstStyle/>
          <a:p>
            <a:r>
              <a:rPr lang="en-US" sz="2800" u="sng" dirty="0">
                <a:effectLst>
                  <a:outerShdw blurRad="38100" dist="38100" dir="2700000" algn="tl">
                    <a:srgbClr val="000000">
                      <a:alpha val="43137"/>
                    </a:srgbClr>
                  </a:outerShdw>
                </a:effectLst>
              </a:rPr>
              <a:t>BY</a:t>
            </a:r>
            <a:endParaRPr lang="en-IN" sz="2800" u="sng"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96E13B7D-4174-6B28-8066-F7A4292E3FD0}"/>
              </a:ext>
            </a:extLst>
          </p:cNvPr>
          <p:cNvSpPr txBox="1"/>
          <p:nvPr/>
        </p:nvSpPr>
        <p:spPr>
          <a:xfrm>
            <a:off x="8786292" y="3728130"/>
            <a:ext cx="3168303" cy="646331"/>
          </a:xfrm>
          <a:prstGeom prst="rect">
            <a:avLst/>
          </a:prstGeom>
          <a:noFill/>
        </p:spPr>
        <p:txBody>
          <a:bodyPr wrap="none" rtlCol="0">
            <a:spAutoFit/>
          </a:bodyPr>
          <a:lstStyle/>
          <a:p>
            <a:r>
              <a:rPr lang="en-US" b="1" i="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MOHAMED ASHRAF ALI M </a:t>
            </a:r>
          </a:p>
          <a:p>
            <a:r>
              <a:rPr lang="en-IN" b="1" i="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422621104026</a:t>
            </a:r>
          </a:p>
        </p:txBody>
      </p:sp>
      <p:sp>
        <p:nvSpPr>
          <p:cNvPr id="9" name="TextBox 8">
            <a:extLst>
              <a:ext uri="{FF2B5EF4-FFF2-40B4-BE49-F238E27FC236}">
                <a16:creationId xmlns:a16="http://schemas.microsoft.com/office/drawing/2014/main" id="{01BEE20F-3E74-12EC-E81E-2D0B1AAF0719}"/>
              </a:ext>
            </a:extLst>
          </p:cNvPr>
          <p:cNvSpPr txBox="1"/>
          <p:nvPr/>
        </p:nvSpPr>
        <p:spPr>
          <a:xfrm>
            <a:off x="8786292" y="4374461"/>
            <a:ext cx="2614326" cy="646331"/>
          </a:xfrm>
          <a:prstGeom prst="rect">
            <a:avLst/>
          </a:prstGeom>
          <a:noFill/>
        </p:spPr>
        <p:txBody>
          <a:bodyPr wrap="square" rtlCol="0">
            <a:spAutoFit/>
          </a:bodyPr>
          <a:lstStyle/>
          <a:p>
            <a:r>
              <a:rPr lang="en-IN" b="1" i="1" dirty="0">
                <a:solidFill>
                  <a:schemeClr val="bg1"/>
                </a:solidFill>
              </a:rPr>
              <a:t>UNIVERSITY COLLEGE OF ENGINEERING</a:t>
            </a:r>
          </a:p>
        </p:txBody>
      </p:sp>
    </p:spTree>
    <p:extLst>
      <p:ext uri="{BB962C8B-B14F-4D97-AF65-F5344CB8AC3E}">
        <p14:creationId xmlns:p14="http://schemas.microsoft.com/office/powerpoint/2010/main" val="312031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CF50-1188-A26C-F0BB-86280B4076EF}"/>
              </a:ext>
            </a:extLst>
          </p:cNvPr>
          <p:cNvSpPr txBox="1"/>
          <p:nvPr/>
        </p:nvSpPr>
        <p:spPr>
          <a:xfrm>
            <a:off x="816429" y="1817914"/>
            <a:ext cx="1818383" cy="646331"/>
          </a:xfrm>
          <a:prstGeom prst="rect">
            <a:avLst/>
          </a:prstGeom>
          <a:noFill/>
        </p:spPr>
        <p:txBody>
          <a:bodyPr wrap="none" rtlCol="0">
            <a:spAutoFit/>
          </a:bodyPr>
          <a:lstStyle/>
          <a:p>
            <a:r>
              <a:rPr lang="en-US" sz="3200" b="1" i="1" u="sng" dirty="0">
                <a:effectLst>
                  <a:outerShdw blurRad="38100" dist="38100" dir="2700000" algn="tl">
                    <a:srgbClr val="000000">
                      <a:alpha val="43137"/>
                    </a:srgbClr>
                  </a:outerShdw>
                </a:effectLst>
              </a:rPr>
              <a:t>TITLES</a:t>
            </a:r>
            <a:r>
              <a:rPr lang="en-US" sz="3600" b="1" i="1" u="sng" dirty="0">
                <a:effectLst>
                  <a:outerShdw blurRad="38100" dist="38100" dir="2700000" algn="tl">
                    <a:srgbClr val="000000">
                      <a:alpha val="43137"/>
                    </a:srgbClr>
                  </a:outerShdw>
                </a:effectLst>
              </a:rPr>
              <a:t> : </a:t>
            </a:r>
            <a:endParaRPr lang="en-IN" sz="3600" b="1" i="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B3817D3-E651-5109-59AE-033BDF5035B9}"/>
              </a:ext>
            </a:extLst>
          </p:cNvPr>
          <p:cNvSpPr txBox="1"/>
          <p:nvPr/>
        </p:nvSpPr>
        <p:spPr>
          <a:xfrm>
            <a:off x="-222923" y="3132259"/>
            <a:ext cx="3897086" cy="369332"/>
          </a:xfrm>
          <a:prstGeom prst="rect">
            <a:avLst/>
          </a:prstGeom>
          <a:noFill/>
        </p:spPr>
        <p:txBody>
          <a:bodyPr wrap="square">
            <a:spAutoFit/>
          </a:bodyPr>
          <a:lstStyle/>
          <a:p>
            <a:pPr marL="285750" indent="-285750" algn="ctr">
              <a:buFont typeface="Wingdings" panose="05000000000000000000" pitchFamily="2" charset="2"/>
              <a:buChar char="§"/>
            </a:pPr>
            <a:r>
              <a:rPr lang="en-US"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sp>
        <p:nvSpPr>
          <p:cNvPr id="7" name="TextBox 6">
            <a:extLst>
              <a:ext uri="{FF2B5EF4-FFF2-40B4-BE49-F238E27FC236}">
                <a16:creationId xmlns:a16="http://schemas.microsoft.com/office/drawing/2014/main" id="{7D100288-7C39-4E61-E4CB-433C9040E48C}"/>
              </a:ext>
            </a:extLst>
          </p:cNvPr>
          <p:cNvSpPr txBox="1"/>
          <p:nvPr/>
        </p:nvSpPr>
        <p:spPr>
          <a:xfrm>
            <a:off x="1949012" y="3490135"/>
            <a:ext cx="2317173" cy="369332"/>
          </a:xfrm>
          <a:prstGeom prst="rect">
            <a:avLst/>
          </a:prstGeom>
          <a:noFill/>
        </p:spPr>
        <p:txBody>
          <a:bodyPr wrap="non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blurRad="38100" dist="38100" dir="2700000" algn="tl">
                    <a:srgbClr val="000000">
                      <a:alpha val="43137"/>
                    </a:srgbClr>
                  </a:outerShdw>
                </a:effectLst>
              </a:rPr>
              <a:t>RELATED WORKS</a:t>
            </a:r>
            <a:endParaRPr lang="en-IN" b="1" i="1" u="sng"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7FC9151-0673-6F54-35B3-535C94ECAC4C}"/>
              </a:ext>
            </a:extLst>
          </p:cNvPr>
          <p:cNvSpPr txBox="1"/>
          <p:nvPr/>
        </p:nvSpPr>
        <p:spPr>
          <a:xfrm>
            <a:off x="1949012" y="4000983"/>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i="1" u="sng" dirty="0">
                <a:ln w="6600">
                  <a:solidFill>
                    <a:schemeClr val="accent2"/>
                  </a:solidFill>
                  <a:prstDash val="solid"/>
                </a:ln>
                <a:solidFill>
                  <a:srgbClr val="FFFFFF"/>
                </a:solidFill>
                <a:effectLst>
                  <a:outerShdw dist="38100" dir="2700000" algn="tl" rotWithShape="0">
                    <a:schemeClr val="accent2"/>
                  </a:outerShdw>
                </a:effectLst>
              </a:rPr>
              <a:t>PRA</a:t>
            </a:r>
            <a:r>
              <a:rPr lang="en-IN" b="1" i="1" u="sng" dirty="0">
                <a:ln w="6600">
                  <a:solidFill>
                    <a:schemeClr val="accent2"/>
                  </a:solidFill>
                  <a:prstDash val="solid"/>
                </a:ln>
                <a:solidFill>
                  <a:srgbClr val="FFFFFF"/>
                </a:solidFill>
                <a:effectLst>
                  <a:outerShdw dist="38100" dir="2700000" algn="tl" rotWithShape="0">
                    <a:schemeClr val="accent2"/>
                  </a:outerShdw>
                </a:effectLst>
              </a:rPr>
              <a:t>C</a:t>
            </a:r>
            <a:r>
              <a:rPr lang="en-IN" sz="1800" b="1" i="1" u="sng" dirty="0">
                <a:ln w="6600">
                  <a:solidFill>
                    <a:schemeClr val="accent2"/>
                  </a:solidFill>
                  <a:prstDash val="solid"/>
                </a:ln>
                <a:solidFill>
                  <a:srgbClr val="FFFFFF"/>
                </a:solidFill>
                <a:effectLst>
                  <a:outerShdw dist="38100" dir="2700000" algn="tl" rotWithShape="0">
                    <a:schemeClr val="accent2"/>
                  </a:outerShdw>
                </a:effectLst>
              </a:rPr>
              <a:t>TICAL IMPLICATIONS </a:t>
            </a:r>
          </a:p>
        </p:txBody>
      </p:sp>
      <p:sp>
        <p:nvSpPr>
          <p:cNvPr id="10" name="TextBox 9">
            <a:extLst>
              <a:ext uri="{FF2B5EF4-FFF2-40B4-BE49-F238E27FC236}">
                <a16:creationId xmlns:a16="http://schemas.microsoft.com/office/drawing/2014/main" id="{66D849D0-A5FC-F4AE-1CB4-A5F51B8EE812}"/>
              </a:ext>
            </a:extLst>
          </p:cNvPr>
          <p:cNvSpPr txBox="1"/>
          <p:nvPr/>
        </p:nvSpPr>
        <p:spPr>
          <a:xfrm>
            <a:off x="1955251" y="4511832"/>
            <a:ext cx="2514131" cy="369332"/>
          </a:xfrm>
          <a:prstGeom prst="rect">
            <a:avLst/>
          </a:prstGeom>
          <a:noFill/>
        </p:spPr>
        <p:txBody>
          <a:bodyPr wrap="squar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dist="38100" dir="2700000" algn="tl" rotWithShape="0">
                    <a:schemeClr val="accent2"/>
                  </a:outerShdw>
                </a:effectLst>
              </a:rPr>
              <a:t>CONTIBUTIONS</a:t>
            </a:r>
            <a:endParaRPr lang="en-IN" b="1" i="1" u="sng"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E50268A8-6EA2-7216-B7C9-1AFD54080E11}"/>
              </a:ext>
            </a:extLst>
          </p:cNvPr>
          <p:cNvSpPr txBox="1"/>
          <p:nvPr/>
        </p:nvSpPr>
        <p:spPr>
          <a:xfrm>
            <a:off x="767678" y="5073651"/>
            <a:ext cx="2973976" cy="369332"/>
          </a:xfrm>
          <a:prstGeom prst="rect">
            <a:avLst/>
          </a:prstGeom>
          <a:noFill/>
        </p:spPr>
        <p:txBody>
          <a:bodyPr wrap="square" rtlCol="0">
            <a:spAutoFit/>
          </a:bodyPr>
          <a:lstStyle/>
          <a:p>
            <a:pPr marL="285750" indent="-285750">
              <a:buFont typeface="Wingdings" panose="05000000000000000000" pitchFamily="2" charset="2"/>
              <a:buChar char="§"/>
            </a:pPr>
            <a:r>
              <a:rPr lang="en-US" b="1" i="1" u="sng" dirty="0">
                <a:ln w="6600">
                  <a:solidFill>
                    <a:schemeClr val="accent2"/>
                  </a:solidFill>
                  <a:prstDash val="solid"/>
                </a:ln>
                <a:solidFill>
                  <a:srgbClr val="FFFFFF"/>
                </a:solidFill>
                <a:effectLst>
                  <a:outerShdw dist="38100" dir="2700000" algn="tl" rotWithShape="0">
                    <a:schemeClr val="accent2"/>
                  </a:outerShdw>
                </a:effectLst>
              </a:rPr>
              <a:t>CONCLUSION</a:t>
            </a:r>
            <a:endParaRPr lang="en-IN" b="1" i="1" u="sng"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9188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4C1E8-B6EE-D35C-A82F-1AB9FDCD7924}"/>
              </a:ext>
            </a:extLst>
          </p:cNvPr>
          <p:cNvSpPr txBox="1"/>
          <p:nvPr/>
        </p:nvSpPr>
        <p:spPr>
          <a:xfrm>
            <a:off x="3113314" y="810123"/>
            <a:ext cx="5437631" cy="523220"/>
          </a:xfrm>
          <a:prstGeom prst="rect">
            <a:avLst/>
          </a:prstGeom>
          <a:noFill/>
          <a:effectLst>
            <a:glow>
              <a:schemeClr val="accent1">
                <a:alpha val="0"/>
              </a:schemeClr>
            </a:glow>
            <a:reflection stA="48000" dir="5400000" sy="-100000" algn="bl" rotWithShape="0"/>
            <a:softEdge rad="0"/>
          </a:effectLst>
          <a:scene3d>
            <a:camera prst="orthographicFront"/>
            <a:lightRig rig="threePt" dir="t"/>
          </a:scene3d>
          <a:sp3d>
            <a:bevelT prst="relaxedInset"/>
          </a:sp3d>
        </p:spPr>
        <p:txBody>
          <a:bodyPr wrap="square" rtlCol="0">
            <a:spAutoFit/>
          </a:bodyPr>
          <a:lstStyle/>
          <a:p>
            <a:pPr algn="ctr"/>
            <a:r>
              <a:rPr lang="en-US"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pic>
        <p:nvPicPr>
          <p:cNvPr id="4" name="Picture 3">
            <a:extLst>
              <a:ext uri="{FF2B5EF4-FFF2-40B4-BE49-F238E27FC236}">
                <a16:creationId xmlns:a16="http://schemas.microsoft.com/office/drawing/2014/main" id="{7CA97ED8-1601-C80B-D417-BF4F2208A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109" y="3081477"/>
            <a:ext cx="4527313" cy="2704790"/>
          </a:xfrm>
          <a:prstGeom prst="rect">
            <a:avLst/>
          </a:prstGeom>
          <a:ln>
            <a:noFill/>
          </a:ln>
          <a:effectLst>
            <a:softEdge rad="112500"/>
          </a:effectLst>
        </p:spPr>
      </p:pic>
      <p:sp>
        <p:nvSpPr>
          <p:cNvPr id="5" name="TextBox 4">
            <a:extLst>
              <a:ext uri="{FF2B5EF4-FFF2-40B4-BE49-F238E27FC236}">
                <a16:creationId xmlns:a16="http://schemas.microsoft.com/office/drawing/2014/main" id="{C07FC83F-623D-046F-D86E-62375F659E6E}"/>
              </a:ext>
            </a:extLst>
          </p:cNvPr>
          <p:cNvSpPr txBox="1"/>
          <p:nvPr/>
        </p:nvSpPr>
        <p:spPr>
          <a:xfrm>
            <a:off x="690017" y="2126294"/>
            <a:ext cx="6533534" cy="923330"/>
          </a:xfrm>
          <a:prstGeom prst="rect">
            <a:avLst/>
          </a:prstGeom>
          <a:noFill/>
        </p:spPr>
        <p:txBody>
          <a:bodyPr wrap="square">
            <a:spAutoFit/>
          </a:bodyPr>
          <a:lstStyle/>
          <a:p>
            <a:r>
              <a:rPr lang="en-IN" sz="1800" i="1" dirty="0">
                <a:solidFill>
                  <a:schemeClr val="tx1">
                    <a:lumMod val="95000"/>
                    <a:lumOff val="5000"/>
                  </a:schemeClr>
                </a:solidFill>
                <a:latin typeface="Berlin Sans FB" panose="020E0602020502020306" pitchFamily="34" charset="0"/>
              </a:rPr>
              <a:t>Air pollution is regarded as a blend of particles and gases—whose concentration is higher than a recommended safety level—discharged into the atmosphere [5]. </a:t>
            </a:r>
            <a:endParaRPr lang="en-IN" i="1" dirty="0">
              <a:solidFill>
                <a:schemeClr val="tx1">
                  <a:lumMod val="95000"/>
                  <a:lumOff val="5000"/>
                </a:schemeClr>
              </a:solidFill>
            </a:endParaRPr>
          </a:p>
        </p:txBody>
      </p:sp>
      <p:sp>
        <p:nvSpPr>
          <p:cNvPr id="6" name="TextBox 5">
            <a:extLst>
              <a:ext uri="{FF2B5EF4-FFF2-40B4-BE49-F238E27FC236}">
                <a16:creationId xmlns:a16="http://schemas.microsoft.com/office/drawing/2014/main" id="{6FC1CBBA-8322-323D-BC3A-224A6BFB313A}"/>
              </a:ext>
            </a:extLst>
          </p:cNvPr>
          <p:cNvSpPr txBox="1"/>
          <p:nvPr/>
        </p:nvSpPr>
        <p:spPr>
          <a:xfrm>
            <a:off x="786989" y="3040022"/>
            <a:ext cx="6675120" cy="369332"/>
          </a:xfrm>
          <a:prstGeom prst="rect">
            <a:avLst/>
          </a:prstGeom>
          <a:noFill/>
        </p:spPr>
        <p:txBody>
          <a:bodyPr wrap="square">
            <a:spAutoFit/>
          </a:bodyPr>
          <a:lstStyle/>
          <a:p>
            <a:r>
              <a:rPr lang="en-IN" sz="1800" dirty="0">
                <a:solidFill>
                  <a:schemeClr val="accent2">
                    <a:lumMod val="50000"/>
                  </a:schemeClr>
                </a:solidFill>
                <a:effectLst>
                  <a:outerShdw blurRad="38100" dist="38100" dir="2700000" algn="tl">
                    <a:srgbClr val="000000">
                      <a:alpha val="43137"/>
                    </a:srgbClr>
                  </a:outerShdw>
                </a:effectLst>
                <a:latin typeface="Berlin Sans FB" panose="020E0602020502020306" pitchFamily="34" charset="0"/>
              </a:rPr>
              <a:t>The sources of pollutants can be split into two main divisions: </a:t>
            </a:r>
            <a:endParaRPr lang="en-IN" dirty="0">
              <a:solidFill>
                <a:schemeClr val="accent2">
                  <a:lumMod val="50000"/>
                </a:schemeClr>
              </a:solidFill>
            </a:endParaRPr>
          </a:p>
        </p:txBody>
      </p:sp>
      <p:sp>
        <p:nvSpPr>
          <p:cNvPr id="7" name="TextBox 6">
            <a:extLst>
              <a:ext uri="{FF2B5EF4-FFF2-40B4-BE49-F238E27FC236}">
                <a16:creationId xmlns:a16="http://schemas.microsoft.com/office/drawing/2014/main" id="{B41A6AA5-883A-A187-1718-CC8A2052BBD1}"/>
              </a:ext>
            </a:extLst>
          </p:cNvPr>
          <p:cNvSpPr txBox="1"/>
          <p:nvPr/>
        </p:nvSpPr>
        <p:spPr>
          <a:xfrm>
            <a:off x="1219443" y="3332264"/>
            <a:ext cx="6101080" cy="369332"/>
          </a:xfrm>
          <a:prstGeom prst="rect">
            <a:avLst/>
          </a:prstGeom>
          <a:noFill/>
        </p:spPr>
        <p:txBody>
          <a:bodyPr wrap="square">
            <a:spAutoFit/>
          </a:bodyPr>
          <a:lstStyle/>
          <a:p>
            <a:pPr marL="285750" indent="-285750">
              <a:buFont typeface="Wingdings" panose="05000000000000000000" pitchFamily="2" charset="2"/>
              <a:buChar char="§"/>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N</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atural and anthropogenic (human-made). </a:t>
            </a:r>
            <a:endParaRPr lang="en-IN" dirty="0"/>
          </a:p>
        </p:txBody>
      </p:sp>
      <p:sp>
        <p:nvSpPr>
          <p:cNvPr id="11" name="TextBox 10">
            <a:extLst>
              <a:ext uri="{FF2B5EF4-FFF2-40B4-BE49-F238E27FC236}">
                <a16:creationId xmlns:a16="http://schemas.microsoft.com/office/drawing/2014/main" id="{9A5DD2E3-DD4F-7737-BB65-9FD637D39A92}"/>
              </a:ext>
            </a:extLst>
          </p:cNvPr>
          <p:cNvSpPr txBox="1"/>
          <p:nvPr/>
        </p:nvSpPr>
        <p:spPr>
          <a:xfrm>
            <a:off x="1219443" y="3647365"/>
            <a:ext cx="6242666" cy="923330"/>
          </a:xfrm>
          <a:prstGeom prst="rect">
            <a:avLst/>
          </a:prstGeom>
          <a:noFill/>
        </p:spPr>
        <p:txBody>
          <a:bodyPr wrap="square">
            <a:spAutoFit/>
          </a:bodyPr>
          <a:lstStyle/>
          <a:p>
            <a:pPr marL="285750" indent="-285750">
              <a:buFont typeface="Wingdings" panose="05000000000000000000" pitchFamily="2" charset="2"/>
              <a:buChar char="§"/>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Pollution of natural sources refers to natural incidents triggering destructive effects on the environment or emitting harmful substances. </a:t>
            </a:r>
            <a:endParaRPr lang="en-IN" dirty="0"/>
          </a:p>
        </p:txBody>
      </p:sp>
      <p:sp>
        <p:nvSpPr>
          <p:cNvPr id="12" name="TextBox 11">
            <a:extLst>
              <a:ext uri="{FF2B5EF4-FFF2-40B4-BE49-F238E27FC236}">
                <a16:creationId xmlns:a16="http://schemas.microsoft.com/office/drawing/2014/main" id="{2F197C17-6659-8B3F-C346-6E7C7C865DA5}"/>
              </a:ext>
            </a:extLst>
          </p:cNvPr>
          <p:cNvSpPr txBox="1"/>
          <p:nvPr/>
        </p:nvSpPr>
        <p:spPr>
          <a:xfrm>
            <a:off x="690017" y="4462827"/>
            <a:ext cx="6101080" cy="400110"/>
          </a:xfrm>
          <a:prstGeom prst="rect">
            <a:avLst/>
          </a:prstGeom>
          <a:noFill/>
        </p:spPr>
        <p:txBody>
          <a:bodyPr wrap="square">
            <a:spAutoFit/>
          </a:bodyPr>
          <a:lstStyle/>
          <a:p>
            <a:r>
              <a:rPr lang="en-IN" sz="2000" i="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Examples :</a:t>
            </a:r>
            <a:endParaRPr lang="en-IN" sz="2000" i="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7B4F0CD-D139-7110-CC2B-847509FBF515}"/>
              </a:ext>
            </a:extLst>
          </p:cNvPr>
          <p:cNvSpPr txBox="1"/>
          <p:nvPr/>
        </p:nvSpPr>
        <p:spPr>
          <a:xfrm>
            <a:off x="1272834" y="4862937"/>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natural incidents are forest conflagrations and volcanic outbursts, generating lots of air pollutants, including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SOx</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NOx, Cox.</a:t>
            </a:r>
            <a:endParaRPr lang="en-IN" dirty="0"/>
          </a:p>
        </p:txBody>
      </p:sp>
      <p:sp>
        <p:nvSpPr>
          <p:cNvPr id="15" name="TextBox 14">
            <a:extLst>
              <a:ext uri="{FF2B5EF4-FFF2-40B4-BE49-F238E27FC236}">
                <a16:creationId xmlns:a16="http://schemas.microsoft.com/office/drawing/2014/main" id="{FCB6C7FE-2B36-C6B0-072F-3DC0F28C25BD}"/>
              </a:ext>
            </a:extLst>
          </p:cNvPr>
          <p:cNvSpPr txBox="1"/>
          <p:nvPr/>
        </p:nvSpPr>
        <p:spPr>
          <a:xfrm>
            <a:off x="1288005" y="5816128"/>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On the other hand, numerous human-made sources exist like vehicles’ emissions and fuel combustion, which are deemed one of the leading causes of air pollution.</a:t>
            </a:r>
            <a:endParaRPr lang="en-IN" dirty="0"/>
          </a:p>
        </p:txBody>
      </p:sp>
    </p:spTree>
    <p:extLst>
      <p:ext uri="{BB962C8B-B14F-4D97-AF65-F5344CB8AC3E}">
        <p14:creationId xmlns:p14="http://schemas.microsoft.com/office/powerpoint/2010/main" val="389116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3000">
              <a:schemeClr val="accent1">
                <a:lumMod val="32000"/>
                <a:lumOff val="68000"/>
                <a:alpha val="85000"/>
              </a:schemeClr>
            </a:gs>
            <a:gs pos="100000">
              <a:schemeClr val="accent1">
                <a:lumMod val="45000"/>
                <a:lumOff val="55000"/>
              </a:schemeClr>
            </a:gs>
            <a:gs pos="4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B17A7-23BE-AB91-D722-5E5FE5C8680F}"/>
              </a:ext>
            </a:extLst>
          </p:cNvPr>
          <p:cNvSpPr txBox="1"/>
          <p:nvPr/>
        </p:nvSpPr>
        <p:spPr>
          <a:xfrm flipH="1">
            <a:off x="1018243" y="623922"/>
            <a:ext cx="3543135" cy="461665"/>
          </a:xfrm>
          <a:prstGeom prst="rect">
            <a:avLst/>
          </a:prstGeom>
          <a:noFill/>
        </p:spPr>
        <p:txBody>
          <a:bodyPr wrap="square" rtlCol="0">
            <a:spAutoFit/>
          </a:bodyPr>
          <a:lstStyle/>
          <a:p>
            <a:r>
              <a:rPr lang="en-US" sz="2400" b="1" u="sng" dirty="0">
                <a:solidFill>
                  <a:schemeClr val="tx1">
                    <a:lumMod val="95000"/>
                    <a:lumOff val="5000"/>
                  </a:schemeClr>
                </a:solidFill>
                <a:effectLst>
                  <a:outerShdw blurRad="38100" dist="38100" dir="2700000" algn="tl">
                    <a:srgbClr val="000000">
                      <a:alpha val="43137"/>
                    </a:srgbClr>
                  </a:outerShdw>
                </a:effectLst>
              </a:rPr>
              <a:t>RELATED WORKS :</a:t>
            </a:r>
            <a:endParaRPr lang="en-IN" sz="2400" b="1" u="sng" dirty="0">
              <a:solidFill>
                <a:schemeClr val="tx1">
                  <a:lumMod val="95000"/>
                  <a:lumOff val="5000"/>
                </a:schemeClr>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FA1EE26-55AE-989E-5C32-C9786DE225AC}"/>
              </a:ext>
            </a:extLst>
          </p:cNvPr>
          <p:cNvSpPr txBox="1"/>
          <p:nvPr/>
        </p:nvSpPr>
        <p:spPr>
          <a:xfrm>
            <a:off x="1706880" y="1131753"/>
            <a:ext cx="7345680" cy="400110"/>
          </a:xfrm>
          <a:prstGeom prst="rect">
            <a:avLst/>
          </a:prstGeom>
          <a:noFill/>
        </p:spPr>
        <p:txBody>
          <a:bodyPr wrap="square">
            <a:spAutoFit/>
          </a:bodyPr>
          <a:lstStyle/>
          <a:p>
            <a:r>
              <a:rPr lang="en-IN" sz="2000" dirty="0">
                <a:solidFill>
                  <a:schemeClr val="tx1">
                    <a:lumMod val="95000"/>
                    <a:lumOff val="5000"/>
                  </a:schemeClr>
                </a:solidFill>
                <a:effectLst>
                  <a:outerShdw blurRad="38100" dist="38100" dir="2700000" algn="tl">
                    <a:srgbClr val="000000">
                      <a:alpha val="43137"/>
                    </a:srgbClr>
                  </a:outerShdw>
                </a:effectLst>
                <a:latin typeface="Berlin Sans FB" panose="020E0602020502020306" pitchFamily="34" charset="0"/>
              </a:rPr>
              <a:t>Some of the popular approaches and related works include:</a:t>
            </a:r>
            <a:endParaRPr lang="en-IN" sz="2000" dirty="0">
              <a:solidFill>
                <a:schemeClr val="tx1">
                  <a:lumMod val="95000"/>
                  <a:lumOff val="5000"/>
                </a:schemeClr>
              </a:solidFill>
            </a:endParaRPr>
          </a:p>
        </p:txBody>
      </p:sp>
      <p:sp>
        <p:nvSpPr>
          <p:cNvPr id="33" name="TextBox 32">
            <a:extLst>
              <a:ext uri="{FF2B5EF4-FFF2-40B4-BE49-F238E27FC236}">
                <a16:creationId xmlns:a16="http://schemas.microsoft.com/office/drawing/2014/main" id="{EBB3829D-A1AC-66A0-007F-0AA1876D3808}"/>
              </a:ext>
            </a:extLst>
          </p:cNvPr>
          <p:cNvSpPr txBox="1"/>
          <p:nvPr/>
        </p:nvSpPr>
        <p:spPr>
          <a:xfrm>
            <a:off x="2281694" y="1617754"/>
            <a:ext cx="6253480" cy="646331"/>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MACHINE LEARNING MODELS: </a:t>
            </a:r>
          </a:p>
          <a:p>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AA204F6-382E-BCBE-6DFF-DA5992F54A16}"/>
              </a:ext>
            </a:extLst>
          </p:cNvPr>
          <p:cNvSpPr txBox="1"/>
          <p:nvPr/>
        </p:nvSpPr>
        <p:spPr>
          <a:xfrm>
            <a:off x="2585209" y="2072978"/>
            <a:ext cx="901685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studies have employed machine learning algorithms like Random Forest, Support Vector Machines, and Neural Networks to predict air quality. These models use historical data on factors like meteorological conditions, pollutants, and geographic information</a:t>
            </a:r>
            <a:endParaRPr lang="en-IN" dirty="0">
              <a:solidFill>
                <a:srgbClr val="002060"/>
              </a:solidFill>
            </a:endParaRPr>
          </a:p>
        </p:txBody>
      </p:sp>
      <p:sp>
        <p:nvSpPr>
          <p:cNvPr id="3" name="TextBox 2">
            <a:extLst>
              <a:ext uri="{FF2B5EF4-FFF2-40B4-BE49-F238E27FC236}">
                <a16:creationId xmlns:a16="http://schemas.microsoft.com/office/drawing/2014/main" id="{3D830341-8BCE-D95E-1D3C-B50CF74A6F39}"/>
              </a:ext>
            </a:extLst>
          </p:cNvPr>
          <p:cNvSpPr txBox="1"/>
          <p:nvPr/>
        </p:nvSpPr>
        <p:spPr>
          <a:xfrm>
            <a:off x="2374060" y="3242358"/>
            <a:ext cx="6248400" cy="923330"/>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TIME SERIES FORECASTING: </a:t>
            </a:r>
          </a:p>
          <a:p>
            <a:endParaRPr lang="en-IN"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0EDA779-238D-0EC4-6FA2-D463336E6728}"/>
              </a:ext>
            </a:extLst>
          </p:cNvPr>
          <p:cNvSpPr txBox="1"/>
          <p:nvPr/>
        </p:nvSpPr>
        <p:spPr>
          <a:xfrm>
            <a:off x="1997034" y="1617754"/>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1</a:t>
            </a:r>
            <a:r>
              <a:rPr lang="en-US" dirty="0">
                <a:solidFill>
                  <a:schemeClr val="tx1">
                    <a:lumMod val="95000"/>
                    <a:lumOff val="5000"/>
                  </a:schemeClr>
                </a:solidFill>
              </a:rPr>
              <a:t>.</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223C19F8-03C3-DFE7-EB69-F74E5D3F1CDC}"/>
              </a:ext>
            </a:extLst>
          </p:cNvPr>
          <p:cNvSpPr txBox="1"/>
          <p:nvPr/>
        </p:nvSpPr>
        <p:spPr>
          <a:xfrm>
            <a:off x="1997034" y="3292048"/>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2.</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B7EFD3A-0F8D-A670-DBC7-C1C7B75C2752}"/>
              </a:ext>
            </a:extLst>
          </p:cNvPr>
          <p:cNvSpPr txBox="1"/>
          <p:nvPr/>
        </p:nvSpPr>
        <p:spPr>
          <a:xfrm>
            <a:off x="2585209" y="3728531"/>
            <a:ext cx="8839875" cy="923330"/>
          </a:xfrm>
          <a:prstGeom prst="rect">
            <a:avLst/>
          </a:prstGeom>
          <a:noFill/>
        </p:spPr>
        <p:txBody>
          <a:bodyPr wrap="square" rtlCol="0">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Techniques such as ARIMA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AutoRegressive</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Integrated Moving Average) and LSTM (Long Short-Term Memory) recurrent neural networks have been used to predict air quality by considering the temporal patterns in pollutant levels.</a:t>
            </a:r>
            <a:endParaRPr lang="en-IN" dirty="0">
              <a:solidFill>
                <a:srgbClr val="002060"/>
              </a:solidFill>
            </a:endParaRPr>
          </a:p>
        </p:txBody>
      </p:sp>
      <p:sp>
        <p:nvSpPr>
          <p:cNvPr id="11" name="TextBox 10">
            <a:extLst>
              <a:ext uri="{FF2B5EF4-FFF2-40B4-BE49-F238E27FC236}">
                <a16:creationId xmlns:a16="http://schemas.microsoft.com/office/drawing/2014/main" id="{9722E2D9-BE95-3F15-45B9-94A0A619765F}"/>
              </a:ext>
            </a:extLst>
          </p:cNvPr>
          <p:cNvSpPr txBox="1"/>
          <p:nvPr/>
        </p:nvSpPr>
        <p:spPr>
          <a:xfrm>
            <a:off x="2288474" y="4781676"/>
            <a:ext cx="6504038"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SPATIAL INTERPOLATION: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A70AB09-409D-0A9C-2C12-482F87C3E5D2}"/>
              </a:ext>
            </a:extLst>
          </p:cNvPr>
          <p:cNvSpPr txBox="1"/>
          <p:nvPr/>
        </p:nvSpPr>
        <p:spPr>
          <a:xfrm>
            <a:off x="1997034" y="4781676"/>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3.</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8F049AE9-8ADB-1AA8-DC4C-1056A641E37A}"/>
              </a:ext>
            </a:extLst>
          </p:cNvPr>
          <p:cNvSpPr txBox="1"/>
          <p:nvPr/>
        </p:nvSpPr>
        <p:spPr>
          <a:xfrm>
            <a:off x="2671916" y="5240246"/>
            <a:ext cx="861551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have developed spatial interpolation methods like Kriging and Inverse Distance Weighting to estimate air quality values at unmonitored locations based on measurements from nearby monitoring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stations.Environmental</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a:t>
            </a:r>
            <a:endParaRPr lang="en-IN" dirty="0">
              <a:solidFill>
                <a:srgbClr val="002060"/>
              </a:solidFill>
            </a:endParaRPr>
          </a:p>
        </p:txBody>
      </p:sp>
    </p:spTree>
    <p:extLst>
      <p:ext uri="{BB962C8B-B14F-4D97-AF65-F5344CB8AC3E}">
        <p14:creationId xmlns:p14="http://schemas.microsoft.com/office/powerpoint/2010/main" val="53419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7B823-D87C-F5F2-C1E1-BA642E521894}"/>
              </a:ext>
            </a:extLst>
          </p:cNvPr>
          <p:cNvSpPr txBox="1"/>
          <p:nvPr/>
        </p:nvSpPr>
        <p:spPr>
          <a:xfrm>
            <a:off x="1858297" y="6250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Environmental Sensors and IoT: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91C177-0962-7D40-419A-0E4931396244}"/>
              </a:ext>
            </a:extLst>
          </p:cNvPr>
          <p:cNvSpPr txBox="1"/>
          <p:nvPr/>
        </p:nvSpPr>
        <p:spPr>
          <a:xfrm>
            <a:off x="1563329" y="667327"/>
            <a:ext cx="377026" cy="369332"/>
          </a:xfrm>
          <a:prstGeom prst="rect">
            <a:avLst/>
          </a:prstGeom>
          <a:noFill/>
        </p:spPr>
        <p:txBody>
          <a:bodyPr wrap="none" rtlCol="0">
            <a:spAutoFit/>
          </a:bodyPr>
          <a:lstStyle/>
          <a:p>
            <a:r>
              <a:rPr lang="en-US" b="1" dirty="0">
                <a:solidFill>
                  <a:schemeClr val="tx1">
                    <a:lumMod val="95000"/>
                    <a:lumOff val="5000"/>
                  </a:schemeClr>
                </a:solidFill>
              </a:rPr>
              <a:t>4.</a:t>
            </a:r>
            <a:endParaRPr lang="en-IN" b="1" dirty="0">
              <a:solidFill>
                <a:schemeClr val="tx1">
                  <a:lumMod val="95000"/>
                  <a:lumOff val="5000"/>
                </a:schemeClr>
              </a:solidFill>
            </a:endParaRPr>
          </a:p>
        </p:txBody>
      </p:sp>
      <p:sp>
        <p:nvSpPr>
          <p:cNvPr id="8" name="TextBox 7">
            <a:extLst>
              <a:ext uri="{FF2B5EF4-FFF2-40B4-BE49-F238E27FC236}">
                <a16:creationId xmlns:a16="http://schemas.microsoft.com/office/drawing/2014/main" id="{6ABF94A9-2F83-EE92-0185-998530C0474F}"/>
              </a:ext>
            </a:extLst>
          </p:cNvPr>
          <p:cNvSpPr txBox="1"/>
          <p:nvPr/>
        </p:nvSpPr>
        <p:spPr>
          <a:xfrm>
            <a:off x="2728450" y="999485"/>
            <a:ext cx="857372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The use of Internet of Things (IoT) devices and environmental sensors has become increasingly popular for real-time air quality monitoring and prediction. These sensors can provide high-resolution data for accurate predictions.</a:t>
            </a:r>
            <a:endParaRPr lang="en-IN" dirty="0">
              <a:solidFill>
                <a:srgbClr val="002060"/>
              </a:solidFill>
            </a:endParaRPr>
          </a:p>
        </p:txBody>
      </p:sp>
      <p:sp>
        <p:nvSpPr>
          <p:cNvPr id="10" name="TextBox 9">
            <a:extLst>
              <a:ext uri="{FF2B5EF4-FFF2-40B4-BE49-F238E27FC236}">
                <a16:creationId xmlns:a16="http://schemas.microsoft.com/office/drawing/2014/main" id="{5C3558B5-AEF9-FBF9-D9DF-9FFB01226FFF}"/>
              </a:ext>
            </a:extLst>
          </p:cNvPr>
          <p:cNvSpPr txBox="1"/>
          <p:nvPr/>
        </p:nvSpPr>
        <p:spPr>
          <a:xfrm>
            <a:off x="1858297" y="19517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Deep Learning for Image Analysis: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FE4B652-CD94-A8C9-A179-DA3EF08B5F10}"/>
              </a:ext>
            </a:extLst>
          </p:cNvPr>
          <p:cNvSpPr txBox="1"/>
          <p:nvPr/>
        </p:nvSpPr>
        <p:spPr>
          <a:xfrm>
            <a:off x="1563329" y="1941591"/>
            <a:ext cx="377026" cy="369332"/>
          </a:xfrm>
          <a:prstGeom prst="rect">
            <a:avLst/>
          </a:prstGeom>
          <a:noFill/>
        </p:spPr>
        <p:txBody>
          <a:bodyPr wrap="none" rtlCol="0">
            <a:spAutoFit/>
          </a:bodyPr>
          <a:lstStyle/>
          <a:p>
            <a:r>
              <a:rPr lang="en-US" b="1" dirty="0">
                <a:solidFill>
                  <a:schemeClr val="tx1">
                    <a:lumMod val="95000"/>
                    <a:lumOff val="5000"/>
                  </a:schemeClr>
                </a:solidFill>
              </a:rPr>
              <a:t>5.</a:t>
            </a:r>
            <a:endParaRPr lang="en-IN" b="1" dirty="0">
              <a:solidFill>
                <a:schemeClr val="tx1">
                  <a:lumMod val="95000"/>
                  <a:lumOff val="5000"/>
                </a:schemeClr>
              </a:solidFill>
            </a:endParaRPr>
          </a:p>
        </p:txBody>
      </p:sp>
      <p:sp>
        <p:nvSpPr>
          <p:cNvPr id="13" name="TextBox 12">
            <a:extLst>
              <a:ext uri="{FF2B5EF4-FFF2-40B4-BE49-F238E27FC236}">
                <a16:creationId xmlns:a16="http://schemas.microsoft.com/office/drawing/2014/main" id="{0D95C925-30E5-1198-1105-9008AF3F4FE9}"/>
              </a:ext>
            </a:extLst>
          </p:cNvPr>
          <p:cNvSpPr txBox="1"/>
          <p:nvPr/>
        </p:nvSpPr>
        <p:spPr>
          <a:xfrm>
            <a:off x="2861186" y="2405620"/>
            <a:ext cx="830825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Some studies have explored the use of deep learning models for image analysis, where satellite imagery and street-level images are analy</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s</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ed to predict air quality and detect sources of pollution.</a:t>
            </a:r>
            <a:endParaRPr lang="en-IN" dirty="0">
              <a:solidFill>
                <a:srgbClr val="002060"/>
              </a:solidFill>
            </a:endParaRPr>
          </a:p>
        </p:txBody>
      </p:sp>
      <p:sp>
        <p:nvSpPr>
          <p:cNvPr id="15" name="TextBox 14">
            <a:extLst>
              <a:ext uri="{FF2B5EF4-FFF2-40B4-BE49-F238E27FC236}">
                <a16:creationId xmlns:a16="http://schemas.microsoft.com/office/drawing/2014/main" id="{11A30457-03E2-48AD-47EF-D7B0967B5B7A}"/>
              </a:ext>
            </a:extLst>
          </p:cNvPr>
          <p:cNvSpPr txBox="1"/>
          <p:nvPr/>
        </p:nvSpPr>
        <p:spPr>
          <a:xfrm>
            <a:off x="1940355" y="3496655"/>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Hybrid Models: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665194B-12A0-E04B-2A25-1AE5A64FB78A}"/>
              </a:ext>
            </a:extLst>
          </p:cNvPr>
          <p:cNvSpPr txBox="1"/>
          <p:nvPr/>
        </p:nvSpPr>
        <p:spPr>
          <a:xfrm>
            <a:off x="1563329" y="3459619"/>
            <a:ext cx="377026" cy="369332"/>
          </a:xfrm>
          <a:prstGeom prst="rect">
            <a:avLst/>
          </a:prstGeom>
          <a:noFill/>
        </p:spPr>
        <p:txBody>
          <a:bodyPr wrap="none" rtlCol="0">
            <a:spAutoFit/>
          </a:bodyPr>
          <a:lstStyle/>
          <a:p>
            <a:r>
              <a:rPr lang="en-IN" b="1" dirty="0">
                <a:solidFill>
                  <a:schemeClr val="tx1">
                    <a:lumMod val="95000"/>
                    <a:lumOff val="5000"/>
                  </a:schemeClr>
                </a:solidFill>
              </a:rPr>
              <a:t>6.</a:t>
            </a:r>
          </a:p>
        </p:txBody>
      </p:sp>
      <p:sp>
        <p:nvSpPr>
          <p:cNvPr id="18" name="TextBox 17">
            <a:extLst>
              <a:ext uri="{FF2B5EF4-FFF2-40B4-BE49-F238E27FC236}">
                <a16:creationId xmlns:a16="http://schemas.microsoft.com/office/drawing/2014/main" id="{C1E71F41-1C4E-5C83-DE62-AA259CFCA452}"/>
              </a:ext>
            </a:extLst>
          </p:cNvPr>
          <p:cNvSpPr txBox="1"/>
          <p:nvPr/>
        </p:nvSpPr>
        <p:spPr>
          <a:xfrm>
            <a:off x="2861186" y="3792959"/>
            <a:ext cx="8662220"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often combine multiple approaches, such as integrating meteorological data with machine learning models or using a combination of sensor data and traditional modelling  techniques for more accurate predictions.</a:t>
            </a:r>
            <a:endParaRPr lang="en-IN" dirty="0">
              <a:solidFill>
                <a:srgbClr val="002060"/>
              </a:solidFill>
            </a:endParaRPr>
          </a:p>
        </p:txBody>
      </p:sp>
      <p:sp>
        <p:nvSpPr>
          <p:cNvPr id="20" name="TextBox 19">
            <a:extLst>
              <a:ext uri="{FF2B5EF4-FFF2-40B4-BE49-F238E27FC236}">
                <a16:creationId xmlns:a16="http://schemas.microsoft.com/office/drawing/2014/main" id="{C85D5243-C0A5-1964-4426-85EBFF2B5521}"/>
              </a:ext>
            </a:extLst>
          </p:cNvPr>
          <p:cNvSpPr txBox="1"/>
          <p:nvPr/>
        </p:nvSpPr>
        <p:spPr>
          <a:xfrm>
            <a:off x="1940355" y="4827927"/>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Air Quality Index (AQI) Prediction: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2C1120-0C32-D2C2-0193-4B8BDE4F1F6C}"/>
              </a:ext>
            </a:extLst>
          </p:cNvPr>
          <p:cNvSpPr txBox="1"/>
          <p:nvPr/>
        </p:nvSpPr>
        <p:spPr>
          <a:xfrm>
            <a:off x="1594526" y="4856878"/>
            <a:ext cx="377026" cy="369332"/>
          </a:xfrm>
          <a:prstGeom prst="rect">
            <a:avLst/>
          </a:prstGeom>
          <a:noFill/>
        </p:spPr>
        <p:txBody>
          <a:bodyPr wrap="none" rtlCol="0">
            <a:spAutoFit/>
          </a:bodyPr>
          <a:lstStyle/>
          <a:p>
            <a:r>
              <a:rPr lang="en-IN" b="1" dirty="0">
                <a:solidFill>
                  <a:schemeClr val="tx1">
                    <a:lumMod val="95000"/>
                    <a:lumOff val="5000"/>
                  </a:schemeClr>
                </a:solidFill>
              </a:rPr>
              <a:t>7.</a:t>
            </a:r>
          </a:p>
        </p:txBody>
      </p:sp>
      <p:sp>
        <p:nvSpPr>
          <p:cNvPr id="23" name="TextBox 22">
            <a:extLst>
              <a:ext uri="{FF2B5EF4-FFF2-40B4-BE49-F238E27FC236}">
                <a16:creationId xmlns:a16="http://schemas.microsoft.com/office/drawing/2014/main" id="{DAEA7C1A-DE80-A788-BD25-D7E430930D28}"/>
              </a:ext>
            </a:extLst>
          </p:cNvPr>
          <p:cNvSpPr txBox="1"/>
          <p:nvPr/>
        </p:nvSpPr>
        <p:spPr>
          <a:xfrm>
            <a:off x="2861185" y="5308897"/>
            <a:ext cx="8573729" cy="646331"/>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works focus on predicting the Air Quality Index, which provides a simplified and standardized way to communicate air quality information to the public.</a:t>
            </a:r>
            <a:endParaRPr lang="en-IN" dirty="0">
              <a:solidFill>
                <a:srgbClr val="002060"/>
              </a:solidFill>
            </a:endParaRPr>
          </a:p>
        </p:txBody>
      </p:sp>
    </p:spTree>
    <p:extLst>
      <p:ext uri="{BB962C8B-B14F-4D97-AF65-F5344CB8AC3E}">
        <p14:creationId xmlns:p14="http://schemas.microsoft.com/office/powerpoint/2010/main" val="120822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4CF3E6-7C38-D556-4811-9BEC56616C2B}"/>
              </a:ext>
            </a:extLst>
          </p:cNvPr>
          <p:cNvSpPr txBox="1"/>
          <p:nvPr/>
        </p:nvSpPr>
        <p:spPr>
          <a:xfrm>
            <a:off x="1465006" y="1279101"/>
            <a:ext cx="10264877"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Practical implications for implementing the proposed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systemThe</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proposed system will have multiple layers in terms of data flow</a:t>
            </a:r>
          </a:p>
        </p:txBody>
      </p:sp>
      <p:sp>
        <p:nvSpPr>
          <p:cNvPr id="11" name="TextBox 10">
            <a:extLst>
              <a:ext uri="{FF2B5EF4-FFF2-40B4-BE49-F238E27FC236}">
                <a16:creationId xmlns:a16="http://schemas.microsoft.com/office/drawing/2014/main" id="{6C4EF1A0-DF92-C094-7DF5-1C457E3DF431}"/>
              </a:ext>
            </a:extLst>
          </p:cNvPr>
          <p:cNvSpPr txBox="1"/>
          <p:nvPr/>
        </p:nvSpPr>
        <p:spPr>
          <a:xfrm>
            <a:off x="1465006" y="2229846"/>
            <a:ext cx="10146891"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Full size image The layers presented in the figure above show the logical flow of transmission and processing of data by many devices and networks according to the available resources upon implementation.</a:t>
            </a:r>
          </a:p>
        </p:txBody>
      </p:sp>
      <p:sp>
        <p:nvSpPr>
          <p:cNvPr id="15" name="TextBox 14">
            <a:extLst>
              <a:ext uri="{FF2B5EF4-FFF2-40B4-BE49-F238E27FC236}">
                <a16:creationId xmlns:a16="http://schemas.microsoft.com/office/drawing/2014/main" id="{6615CCB0-D2D9-B205-9F8E-918CFF1F1757}"/>
              </a:ext>
            </a:extLst>
          </p:cNvPr>
          <p:cNvSpPr txBox="1"/>
          <p:nvPr/>
        </p:nvSpPr>
        <p:spPr>
          <a:xfrm>
            <a:off x="1620303" y="3244334"/>
            <a:ext cx="6096000" cy="369332"/>
          </a:xfrm>
          <a:prstGeom prst="rect">
            <a:avLst/>
          </a:prstGeom>
          <a:noFill/>
        </p:spPr>
        <p:txBody>
          <a:bodyPr wrap="square">
            <a:spAutoFit/>
          </a:bodyPr>
          <a:lstStyle/>
          <a:p>
            <a:pPr marL="285750" indent="-285750">
              <a:buFont typeface="Wingdings" panose="05000000000000000000" pitchFamily="2" charset="2"/>
              <a:buChar char="q"/>
            </a:pPr>
            <a:r>
              <a:rPr lang="en-IN" b="1" dirty="0">
                <a:effectLst>
                  <a:outerShdw blurRad="38100" dist="38100" dir="2700000" algn="tl">
                    <a:srgbClr val="000000">
                      <a:alpha val="43137"/>
                    </a:srgbClr>
                  </a:outerShdw>
                </a:effectLst>
              </a:rPr>
              <a:t>The components of the system are:</a:t>
            </a:r>
          </a:p>
        </p:txBody>
      </p:sp>
      <p:sp>
        <p:nvSpPr>
          <p:cNvPr id="17" name="TextBox 16">
            <a:extLst>
              <a:ext uri="{FF2B5EF4-FFF2-40B4-BE49-F238E27FC236}">
                <a16:creationId xmlns:a16="http://schemas.microsoft.com/office/drawing/2014/main" id="{96C53B22-3146-612E-8DF4-08FC933BB995}"/>
              </a:ext>
            </a:extLst>
          </p:cNvPr>
          <p:cNvSpPr txBox="1"/>
          <p:nvPr/>
        </p:nvSpPr>
        <p:spPr>
          <a:xfrm>
            <a:off x="2241754" y="3706824"/>
            <a:ext cx="6096000"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devices:</a:t>
            </a:r>
          </a:p>
        </p:txBody>
      </p:sp>
      <p:sp>
        <p:nvSpPr>
          <p:cNvPr id="18" name="TextBox 17">
            <a:extLst>
              <a:ext uri="{FF2B5EF4-FFF2-40B4-BE49-F238E27FC236}">
                <a16:creationId xmlns:a16="http://schemas.microsoft.com/office/drawing/2014/main" id="{9ADE11F4-8BC5-CAE3-CEAC-DF52DD713955}"/>
              </a:ext>
            </a:extLst>
          </p:cNvPr>
          <p:cNvSpPr txBox="1"/>
          <p:nvPr/>
        </p:nvSpPr>
        <p:spPr>
          <a:xfrm>
            <a:off x="737419" y="725453"/>
            <a:ext cx="3930884" cy="461665"/>
          </a:xfrm>
          <a:prstGeom prst="rect">
            <a:avLst/>
          </a:prstGeom>
          <a:noFill/>
        </p:spPr>
        <p:txBody>
          <a:bodyPr wrap="none" rtlCol="0">
            <a:spAutoFit/>
          </a:bodyPr>
          <a:lstStyle/>
          <a:p>
            <a:r>
              <a:rPr lang="en-IN" sz="2400" b="1" u="sng" dirty="0">
                <a:effectLst>
                  <a:outerShdw blurRad="38100" dist="38100" dir="2700000" algn="tl">
                    <a:srgbClr val="000000">
                      <a:alpha val="43137"/>
                    </a:srgbClr>
                  </a:outerShdw>
                </a:effectLst>
              </a:rPr>
              <a:t>PRATICAL IMPLICATIONS :</a:t>
            </a:r>
          </a:p>
        </p:txBody>
      </p:sp>
      <p:sp>
        <p:nvSpPr>
          <p:cNvPr id="20" name="TextBox 19">
            <a:extLst>
              <a:ext uri="{FF2B5EF4-FFF2-40B4-BE49-F238E27FC236}">
                <a16:creationId xmlns:a16="http://schemas.microsoft.com/office/drawing/2014/main" id="{065BBA8C-A456-1679-D132-CBD8D2511CFF}"/>
              </a:ext>
            </a:extLst>
          </p:cNvPr>
          <p:cNvSpPr txBox="1"/>
          <p:nvPr/>
        </p:nvSpPr>
        <p:spPr>
          <a:xfrm>
            <a:off x="2863927" y="4375522"/>
            <a:ext cx="9144000" cy="2031325"/>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The IoT Sensors layer contains the sensors required in the prediction process. The sampling rate can be fixed or controlled by the IoT Edge Computing Nodes layer. This layer can get multiple readings including but not limited to: relative humidity level (%), temperature (°C), altitude (m), pressure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hPa</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carbon monoxide CO (ppm), carbon dioxide CO2 (ppm), particulate matter of 0.3 ~ 10 µm in diameter (µg/m3), ammonium NH4 (ppm), methane CH4 (ppm), wind direction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deg</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wind speed (m/s), detected Wi-Fi networks, and their signal strength in decibels</a:t>
            </a:r>
          </a:p>
        </p:txBody>
      </p:sp>
      <p:sp>
        <p:nvSpPr>
          <p:cNvPr id="21" name="TextBox 20">
            <a:extLst>
              <a:ext uri="{FF2B5EF4-FFF2-40B4-BE49-F238E27FC236}">
                <a16:creationId xmlns:a16="http://schemas.microsoft.com/office/drawing/2014/main" id="{13B6CC24-6FB4-3470-36B8-D7979A7B842E}"/>
              </a:ext>
            </a:extLst>
          </p:cNvPr>
          <p:cNvSpPr txBox="1"/>
          <p:nvPr/>
        </p:nvSpPr>
        <p:spPr>
          <a:xfrm>
            <a:off x="2702861" y="4076156"/>
            <a:ext cx="369012" cy="369332"/>
          </a:xfrm>
          <a:prstGeom prst="rect">
            <a:avLst/>
          </a:prstGeom>
          <a:noFill/>
        </p:spPr>
        <p:txBody>
          <a:bodyPr wrap="none" rtlCol="0">
            <a:spAutoFit/>
          </a:bodyPr>
          <a:lstStyle/>
          <a:p>
            <a:r>
              <a:rPr lang="en-IN" b="1" dirty="0">
                <a:solidFill>
                  <a:schemeClr val="tx1">
                    <a:lumMod val="95000"/>
                    <a:lumOff val="5000"/>
                  </a:schemeClr>
                </a:solidFill>
                <a:effectLst>
                  <a:outerShdw blurRad="38100" dist="38100" dir="2700000" algn="tl">
                    <a:srgbClr val="000000">
                      <a:alpha val="43137"/>
                    </a:srgbClr>
                  </a:outerShdw>
                </a:effectLst>
              </a:rPr>
              <a:t>a.</a:t>
            </a:r>
          </a:p>
        </p:txBody>
      </p:sp>
      <p:sp>
        <p:nvSpPr>
          <p:cNvPr id="22" name="TextBox 21">
            <a:extLst>
              <a:ext uri="{FF2B5EF4-FFF2-40B4-BE49-F238E27FC236}">
                <a16:creationId xmlns:a16="http://schemas.microsoft.com/office/drawing/2014/main" id="{57C686AA-5CB4-DAAB-0256-915351CAFD9C}"/>
              </a:ext>
            </a:extLst>
          </p:cNvPr>
          <p:cNvSpPr txBox="1"/>
          <p:nvPr/>
        </p:nvSpPr>
        <p:spPr>
          <a:xfrm>
            <a:off x="1867934" y="3706824"/>
            <a:ext cx="373820" cy="369332"/>
          </a:xfrm>
          <a:prstGeom prst="rect">
            <a:avLst/>
          </a:prstGeom>
          <a:noFill/>
        </p:spPr>
        <p:txBody>
          <a:bodyPr wrap="none" rtlCol="0">
            <a:spAutoFit/>
          </a:bodyPr>
          <a:lstStyle/>
          <a:p>
            <a:r>
              <a:rPr lang="en-IN" b="1" dirty="0">
                <a:solidFill>
                  <a:schemeClr val="bg2">
                    <a:lumMod val="10000"/>
                  </a:schemeClr>
                </a:solidFill>
                <a:effectLst>
                  <a:outerShdw blurRad="38100" dist="38100" dir="2700000" algn="tl">
                    <a:srgbClr val="000000">
                      <a:alpha val="43137"/>
                    </a:srgbClr>
                  </a:outerShdw>
                </a:effectLst>
              </a:rPr>
              <a:t>1.</a:t>
            </a:r>
            <a:endParaRPr lang="en-IN" dirty="0">
              <a:solidFill>
                <a:schemeClr val="bg2">
                  <a:lumMod val="10000"/>
                </a:schemeClr>
              </a:solidFill>
            </a:endParaRPr>
          </a:p>
        </p:txBody>
      </p:sp>
    </p:spTree>
    <p:extLst>
      <p:ext uri="{BB962C8B-B14F-4D97-AF65-F5344CB8AC3E}">
        <p14:creationId xmlns:p14="http://schemas.microsoft.com/office/powerpoint/2010/main" val="188190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1">
                <a:lumMod val="0"/>
                <a:lumOff val="100000"/>
              </a:schemeClr>
            </a:gs>
            <a:gs pos="100000">
              <a:schemeClr val="accent1">
                <a:lumMod val="10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99E19-9D99-8C09-7E6D-FF25ED466D73}"/>
              </a:ext>
            </a:extLst>
          </p:cNvPr>
          <p:cNvSpPr txBox="1"/>
          <p:nvPr/>
        </p:nvSpPr>
        <p:spPr>
          <a:xfrm>
            <a:off x="1516372" y="803435"/>
            <a:ext cx="6096000"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IoT Edge devices layer comprises:</a:t>
            </a:r>
          </a:p>
        </p:txBody>
      </p:sp>
      <p:sp>
        <p:nvSpPr>
          <p:cNvPr id="2" name="TextBox 1">
            <a:extLst>
              <a:ext uri="{FF2B5EF4-FFF2-40B4-BE49-F238E27FC236}">
                <a16:creationId xmlns:a16="http://schemas.microsoft.com/office/drawing/2014/main" id="{3378A9E8-AF10-987D-5829-1650B513910E}"/>
              </a:ext>
            </a:extLst>
          </p:cNvPr>
          <p:cNvSpPr txBox="1"/>
          <p:nvPr/>
        </p:nvSpPr>
        <p:spPr>
          <a:xfrm>
            <a:off x="1142552" y="815766"/>
            <a:ext cx="373820"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D1E938F7-EA2E-D63A-1B8C-B06834BABA20}"/>
              </a:ext>
            </a:extLst>
          </p:cNvPr>
          <p:cNvSpPr txBox="1"/>
          <p:nvPr/>
        </p:nvSpPr>
        <p:spPr>
          <a:xfrm>
            <a:off x="2382115" y="1542099"/>
            <a:ext cx="9224530"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Wired sensors transmit data through numerous methods, such as (Inter-Integrated Circuits—I2C, Serial Peripheral Interface—SPI, and Universal Asynchronous Receiver/Transmitter—UART) to the next layer.</a:t>
            </a:r>
          </a:p>
        </p:txBody>
      </p:sp>
      <p:sp>
        <p:nvSpPr>
          <p:cNvPr id="7" name="TextBox 6">
            <a:extLst>
              <a:ext uri="{FF2B5EF4-FFF2-40B4-BE49-F238E27FC236}">
                <a16:creationId xmlns:a16="http://schemas.microsoft.com/office/drawing/2014/main" id="{FFC49D31-BCB4-6270-2D56-9EF3BE2CD5AF}"/>
              </a:ext>
            </a:extLst>
          </p:cNvPr>
          <p:cNvSpPr txBox="1"/>
          <p:nvPr/>
        </p:nvSpPr>
        <p:spPr>
          <a:xfrm>
            <a:off x="2205470" y="1189342"/>
            <a:ext cx="6094268" cy="36933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i.</a:t>
            </a:r>
            <a:endParaRPr lang="en-IN"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01864C1-E56E-5B0C-CDB1-D3EE512C378E}"/>
              </a:ext>
            </a:extLst>
          </p:cNvPr>
          <p:cNvSpPr txBox="1"/>
          <p:nvPr/>
        </p:nvSpPr>
        <p:spPr>
          <a:xfrm>
            <a:off x="2205470" y="263352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ii.</a:t>
            </a:r>
          </a:p>
        </p:txBody>
      </p:sp>
      <p:sp>
        <p:nvSpPr>
          <p:cNvPr id="11" name="TextBox 10">
            <a:extLst>
              <a:ext uri="{FF2B5EF4-FFF2-40B4-BE49-F238E27FC236}">
                <a16:creationId xmlns:a16="http://schemas.microsoft.com/office/drawing/2014/main" id="{9D22D817-66AB-926D-7164-1DDFD49332DE}"/>
              </a:ext>
            </a:extLst>
          </p:cNvPr>
          <p:cNvSpPr txBox="1"/>
          <p:nvPr/>
        </p:nvSpPr>
        <p:spPr>
          <a:xfrm>
            <a:off x="2382115" y="2900768"/>
            <a:ext cx="9224530" cy="646331"/>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cs typeface="Arial" panose="020B0604020202020204" pitchFamily="34" charset="0"/>
              </a:rPr>
              <a:t>Wireless sensors in which data are sent via wireless protocols (ZigBee/Z-Wave). Data could be carried using MQTT over Zigbee protocol called (MQTT-SN).</a:t>
            </a:r>
          </a:p>
        </p:txBody>
      </p:sp>
      <p:sp>
        <p:nvSpPr>
          <p:cNvPr id="13" name="TextBox 12">
            <a:extLst>
              <a:ext uri="{FF2B5EF4-FFF2-40B4-BE49-F238E27FC236}">
                <a16:creationId xmlns:a16="http://schemas.microsoft.com/office/drawing/2014/main" id="{827A97B7-DDFB-3870-18A1-81915E220D2D}"/>
              </a:ext>
            </a:extLst>
          </p:cNvPr>
          <p:cNvSpPr txBox="1"/>
          <p:nvPr/>
        </p:nvSpPr>
        <p:spPr>
          <a:xfrm>
            <a:off x="2145721" y="356398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b.</a:t>
            </a:r>
          </a:p>
        </p:txBody>
      </p:sp>
      <p:sp>
        <p:nvSpPr>
          <p:cNvPr id="15" name="TextBox 14">
            <a:extLst>
              <a:ext uri="{FF2B5EF4-FFF2-40B4-BE49-F238E27FC236}">
                <a16:creationId xmlns:a16="http://schemas.microsoft.com/office/drawing/2014/main" id="{4F074FCD-315C-E3FE-FB8A-A25A4852C5ED}"/>
              </a:ext>
            </a:extLst>
          </p:cNvPr>
          <p:cNvSpPr txBox="1"/>
          <p:nvPr/>
        </p:nvSpPr>
        <p:spPr>
          <a:xfrm>
            <a:off x="2506806" y="3580555"/>
            <a:ext cx="6094268"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computing nodes:</a:t>
            </a:r>
          </a:p>
        </p:txBody>
      </p:sp>
      <p:sp>
        <p:nvSpPr>
          <p:cNvPr id="17" name="TextBox 16">
            <a:extLst>
              <a:ext uri="{FF2B5EF4-FFF2-40B4-BE49-F238E27FC236}">
                <a16:creationId xmlns:a16="http://schemas.microsoft.com/office/drawing/2014/main" id="{29C58FB1-9EEA-4747-8983-C443055AFB0A}"/>
              </a:ext>
            </a:extLst>
          </p:cNvPr>
          <p:cNvSpPr txBox="1"/>
          <p:nvPr/>
        </p:nvSpPr>
        <p:spPr>
          <a:xfrm>
            <a:off x="2964007" y="4009070"/>
            <a:ext cx="8715374"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Here smart edge devices can be used to process collected data and send either a summary or a stream of the current readings to the cloud or perform the required local prediction directly using the computing power available to them.</a:t>
            </a:r>
          </a:p>
        </p:txBody>
      </p:sp>
      <p:sp>
        <p:nvSpPr>
          <p:cNvPr id="19" name="TextBox 18">
            <a:extLst>
              <a:ext uri="{FF2B5EF4-FFF2-40B4-BE49-F238E27FC236}">
                <a16:creationId xmlns:a16="http://schemas.microsoft.com/office/drawing/2014/main" id="{EBF75B6B-40FC-05F4-E77E-A059C48181CD}"/>
              </a:ext>
            </a:extLst>
          </p:cNvPr>
          <p:cNvSpPr txBox="1"/>
          <p:nvPr/>
        </p:nvSpPr>
        <p:spPr>
          <a:xfrm>
            <a:off x="3092593" y="5394065"/>
            <a:ext cx="7803573" cy="369332"/>
          </a:xfrm>
          <a:prstGeom prst="rect">
            <a:avLst/>
          </a:prstGeom>
          <a:ln>
            <a:solidFill>
              <a:schemeClr val="accent3">
                <a:lumMod val="75000"/>
              </a:schemeClr>
            </a:solidFill>
          </a:ln>
          <a:effectLst>
            <a:glow rad="1079500">
              <a:schemeClr val="accent1">
                <a:alpha val="0"/>
              </a:schemeClr>
            </a:glow>
            <a:reflection dir="5400000" sy="-100000" algn="bl" rotWithShape="0"/>
            <a:softEdge rad="0"/>
          </a:effectLst>
          <a:scene3d>
            <a:camera prst="orthographicFront"/>
            <a:lightRig rig="threePt" dir="t"/>
          </a:scene3d>
          <a:sp3d extrusionH="76200">
            <a:bevelT prst="angle"/>
            <a:bevelB w="101600" prst="riblet"/>
            <a:extrusionClr>
              <a:schemeClr val="accent2">
                <a:lumMod val="50000"/>
              </a:schemeClr>
            </a:extrusionClr>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IN" i="1" dirty="0">
                <a:effectLst>
                  <a:outerShdw blurRad="38100" dist="38100" dir="2700000" algn="tl">
                    <a:srgbClr val="000000">
                      <a:alpha val="43137"/>
                    </a:srgbClr>
                  </a:outerShdw>
                </a:effectLst>
                <a:latin typeface="Berlin Sans FB" panose="020E0602020502020306" pitchFamily="34" charset="0"/>
              </a:rPr>
              <a:t>     Example of these nodes is SBCs, Arduinos, and Arduino-compatible devices.</a:t>
            </a:r>
          </a:p>
        </p:txBody>
      </p:sp>
    </p:spTree>
    <p:extLst>
      <p:ext uri="{BB962C8B-B14F-4D97-AF65-F5344CB8AC3E}">
        <p14:creationId xmlns:p14="http://schemas.microsoft.com/office/powerpoint/2010/main" val="337460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C3B19-D71C-B527-1D58-459A0BEB2AB2}"/>
              </a:ext>
            </a:extLst>
          </p:cNvPr>
          <p:cNvSpPr txBox="1"/>
          <p:nvPr/>
        </p:nvSpPr>
        <p:spPr>
          <a:xfrm>
            <a:off x="1478106" y="729735"/>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2.</a:t>
            </a:r>
          </a:p>
        </p:txBody>
      </p:sp>
      <p:sp>
        <p:nvSpPr>
          <p:cNvPr id="5" name="TextBox 4">
            <a:extLst>
              <a:ext uri="{FF2B5EF4-FFF2-40B4-BE49-F238E27FC236}">
                <a16:creationId xmlns:a16="http://schemas.microsoft.com/office/drawing/2014/main" id="{065D3C71-BBF2-8AD6-BD68-D62863466F0B}"/>
              </a:ext>
            </a:extLst>
          </p:cNvPr>
          <p:cNvSpPr txBox="1"/>
          <p:nvPr/>
        </p:nvSpPr>
        <p:spPr>
          <a:xfrm>
            <a:off x="1862570" y="729735"/>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network/internet:</a:t>
            </a:r>
          </a:p>
        </p:txBody>
      </p:sp>
      <p:sp>
        <p:nvSpPr>
          <p:cNvPr id="7" name="TextBox 6">
            <a:extLst>
              <a:ext uri="{FF2B5EF4-FFF2-40B4-BE49-F238E27FC236}">
                <a16:creationId xmlns:a16="http://schemas.microsoft.com/office/drawing/2014/main" id="{D83CF008-ADAC-5194-3D1F-5E6AD2997CE7}"/>
              </a:ext>
            </a:extLst>
          </p:cNvPr>
          <p:cNvSpPr txBox="1"/>
          <p:nvPr/>
        </p:nvSpPr>
        <p:spPr>
          <a:xfrm>
            <a:off x="2376649" y="1166841"/>
            <a:ext cx="9027102" cy="923330"/>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Communication between IoT Edge Devices and the IoT cloud is carried through this layer. First, IoT gateways coordinate between various IoT Edge nodes in terms of network usage and cooperation.</a:t>
            </a:r>
          </a:p>
        </p:txBody>
      </p:sp>
      <p:sp>
        <p:nvSpPr>
          <p:cNvPr id="9" name="TextBox 8">
            <a:extLst>
              <a:ext uri="{FF2B5EF4-FFF2-40B4-BE49-F238E27FC236}">
                <a16:creationId xmlns:a16="http://schemas.microsoft.com/office/drawing/2014/main" id="{F7E1022A-A4D8-ECCB-22DA-FE6FEE8FF5E1}"/>
              </a:ext>
            </a:extLst>
          </p:cNvPr>
          <p:cNvSpPr txBox="1"/>
          <p:nvPr/>
        </p:nvSpPr>
        <p:spPr>
          <a:xfrm>
            <a:off x="3275084" y="2268069"/>
            <a:ext cx="715738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IN" i="1" dirty="0">
                <a:solidFill>
                  <a:schemeClr val="accent5">
                    <a:lumMod val="20000"/>
                    <a:lumOff val="80000"/>
                  </a:schemeClr>
                </a:solidFill>
                <a:effectLst>
                  <a:outerShdw blurRad="38100" dist="38100" dir="2700000" algn="tl">
                    <a:srgbClr val="000000">
                      <a:alpha val="43137"/>
                    </a:srgbClr>
                  </a:outerShdw>
                </a:effectLst>
              </a:rPr>
              <a:t>    For example, SBCs from the previous layer could be used as IoT gateways. </a:t>
            </a:r>
          </a:p>
        </p:txBody>
      </p:sp>
      <p:sp>
        <p:nvSpPr>
          <p:cNvPr id="11" name="TextBox 10">
            <a:extLst>
              <a:ext uri="{FF2B5EF4-FFF2-40B4-BE49-F238E27FC236}">
                <a16:creationId xmlns:a16="http://schemas.microsoft.com/office/drawing/2014/main" id="{45FB7FD4-9068-EB83-265B-DC2F301BB38A}"/>
              </a:ext>
            </a:extLst>
          </p:cNvPr>
          <p:cNvSpPr txBox="1"/>
          <p:nvPr/>
        </p:nvSpPr>
        <p:spPr>
          <a:xfrm>
            <a:off x="2376649" y="2693925"/>
            <a:ext cx="9385860" cy="1200329"/>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Then, the connections are relayed to the cloud via many possible network facilities, such as mobile technologies (2G-3G-4G-5G-Narrowband IoT), Low-Power Wide Area Network (LPWAN) technologies including (Long-Range Wide Area Network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LoRaWAN</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and Sigfox) or Wi-Fi. </a:t>
            </a:r>
          </a:p>
        </p:txBody>
      </p:sp>
      <p:sp>
        <p:nvSpPr>
          <p:cNvPr id="13" name="TextBox 12">
            <a:extLst>
              <a:ext uri="{FF2B5EF4-FFF2-40B4-BE49-F238E27FC236}">
                <a16:creationId xmlns:a16="http://schemas.microsoft.com/office/drawing/2014/main" id="{734B5743-E15D-59D3-49EB-4263B5DD93F8}"/>
              </a:ext>
            </a:extLst>
          </p:cNvPr>
          <p:cNvSpPr txBox="1"/>
          <p:nvPr/>
        </p:nvSpPr>
        <p:spPr>
          <a:xfrm>
            <a:off x="2376649" y="3936059"/>
            <a:ext cx="9313124"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Finally, it is required to provide secure and reliable linkage to the IoT Cloud layer with good coverage across the area to be monitored.</a:t>
            </a:r>
          </a:p>
        </p:txBody>
      </p:sp>
      <p:sp>
        <p:nvSpPr>
          <p:cNvPr id="16" name="TextBox 15">
            <a:extLst>
              <a:ext uri="{FF2B5EF4-FFF2-40B4-BE49-F238E27FC236}">
                <a16:creationId xmlns:a16="http://schemas.microsoft.com/office/drawing/2014/main" id="{4FFEDA29-DAC5-DCE2-93FD-EEFE325E97E3}"/>
              </a:ext>
            </a:extLst>
          </p:cNvPr>
          <p:cNvSpPr txBox="1"/>
          <p:nvPr/>
        </p:nvSpPr>
        <p:spPr>
          <a:xfrm>
            <a:off x="1613188" y="4644187"/>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3.</a:t>
            </a:r>
          </a:p>
        </p:txBody>
      </p:sp>
      <p:sp>
        <p:nvSpPr>
          <p:cNvPr id="18" name="TextBox 17">
            <a:extLst>
              <a:ext uri="{FF2B5EF4-FFF2-40B4-BE49-F238E27FC236}">
                <a16:creationId xmlns:a16="http://schemas.microsoft.com/office/drawing/2014/main" id="{40986501-7848-51F3-F61A-0116DE94A315}"/>
              </a:ext>
            </a:extLst>
          </p:cNvPr>
          <p:cNvSpPr txBox="1"/>
          <p:nvPr/>
        </p:nvSpPr>
        <p:spPr>
          <a:xfrm>
            <a:off x="2028825" y="4644187"/>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cloud:</a:t>
            </a:r>
          </a:p>
        </p:txBody>
      </p:sp>
      <p:sp>
        <p:nvSpPr>
          <p:cNvPr id="20" name="TextBox 19">
            <a:extLst>
              <a:ext uri="{FF2B5EF4-FFF2-40B4-BE49-F238E27FC236}">
                <a16:creationId xmlns:a16="http://schemas.microsoft.com/office/drawing/2014/main" id="{130743B7-1E22-24A0-C91A-F51F3F6B5999}"/>
              </a:ext>
            </a:extLst>
          </p:cNvPr>
          <p:cNvSpPr txBox="1"/>
          <p:nvPr/>
        </p:nvSpPr>
        <p:spPr>
          <a:xfrm>
            <a:off x="2376649" y="5064770"/>
            <a:ext cx="9565970"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All data collected from various stations in the system are processed in this part of the data flow.</a:t>
            </a:r>
          </a:p>
        </p:txBody>
      </p:sp>
      <p:sp>
        <p:nvSpPr>
          <p:cNvPr id="22" name="TextBox 21">
            <a:extLst>
              <a:ext uri="{FF2B5EF4-FFF2-40B4-BE49-F238E27FC236}">
                <a16:creationId xmlns:a16="http://schemas.microsoft.com/office/drawing/2014/main" id="{D3392D57-63BC-6BF9-C811-614BE115B2EC}"/>
              </a:ext>
            </a:extLst>
          </p:cNvPr>
          <p:cNvSpPr txBox="1"/>
          <p:nvPr/>
        </p:nvSpPr>
        <p:spPr>
          <a:xfrm>
            <a:off x="2376649" y="5557695"/>
            <a:ext cx="8055824"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This part could be optional if the prediction is entirely made on the edge devices.</a:t>
            </a:r>
          </a:p>
        </p:txBody>
      </p:sp>
      <p:sp>
        <p:nvSpPr>
          <p:cNvPr id="24" name="TextBox 23">
            <a:extLst>
              <a:ext uri="{FF2B5EF4-FFF2-40B4-BE49-F238E27FC236}">
                <a16:creationId xmlns:a16="http://schemas.microsoft.com/office/drawing/2014/main" id="{4BEFEEA3-BB62-2C84-B442-533252102D02}"/>
              </a:ext>
            </a:extLst>
          </p:cNvPr>
          <p:cNvSpPr txBox="1"/>
          <p:nvPr/>
        </p:nvSpPr>
        <p:spPr>
          <a:xfrm>
            <a:off x="2376649" y="6048249"/>
            <a:ext cx="9565970"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However, for a bigger picture and more accurate results, central management and processing add higher value.</a:t>
            </a:r>
          </a:p>
        </p:txBody>
      </p:sp>
    </p:spTree>
    <p:extLst>
      <p:ext uri="{BB962C8B-B14F-4D97-AF65-F5344CB8AC3E}">
        <p14:creationId xmlns:p14="http://schemas.microsoft.com/office/powerpoint/2010/main" val="14254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B6B67-A010-DB12-62B8-67D5B75C4EE6}"/>
              </a:ext>
            </a:extLst>
          </p:cNvPr>
          <p:cNvSpPr txBox="1"/>
          <p:nvPr/>
        </p:nvSpPr>
        <p:spPr>
          <a:xfrm>
            <a:off x="3706975" y="912610"/>
            <a:ext cx="5251967" cy="461665"/>
          </a:xfrm>
          <a:prstGeom prst="rect">
            <a:avLst/>
          </a:prstGeom>
          <a:noFill/>
          <a:ln>
            <a:noFill/>
          </a:ln>
          <a:effectLst>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en-US" sz="2400" b="1"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  </a:t>
            </a:r>
            <a:r>
              <a:rPr lang="en-US"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PRACTICAL    IMPLICATIONS</a:t>
            </a:r>
            <a:endParaRPr lang="en-IN"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B965521E-2C3B-1089-791F-370029322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67" y="2071082"/>
            <a:ext cx="10609118" cy="438414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317005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1248</Words>
  <Application>Microsoft Office PowerPoint</Application>
  <PresentationFormat>Widescreen</PresentationFormat>
  <Paragraphs>94</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Arial Rounded MT Bold</vt:lpstr>
      <vt:lpstr>Berlin Sans FB</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MOHAMED ASHRAF ALI M</cp:lastModifiedBy>
  <cp:revision>5</cp:revision>
  <dcterms:created xsi:type="dcterms:W3CDTF">2023-10-06T06:52:20Z</dcterms:created>
  <dcterms:modified xsi:type="dcterms:W3CDTF">2023-10-10T13:27:20Z</dcterms:modified>
</cp:coreProperties>
</file>