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56" r:id="rId2"/>
    <p:sldId id="275" r:id="rId3"/>
    <p:sldId id="260" r:id="rId4"/>
    <p:sldId id="283" r:id="rId5"/>
    <p:sldId id="284" r:id="rId6"/>
    <p:sldId id="285" r:id="rId7"/>
    <p:sldId id="286" r:id="rId8"/>
    <p:sldId id="287" r:id="rId9"/>
    <p:sldId id="288" r:id="rId10"/>
    <p:sldId id="289" r:id="rId11"/>
    <p:sldId id="290" r:id="rId12"/>
    <p:sldId id="291" r:id="rId13"/>
    <p:sldId id="295" r:id="rId14"/>
    <p:sldId id="296" r:id="rId15"/>
    <p:sldId id="297" r:id="rId16"/>
    <p:sldId id="298" r:id="rId17"/>
    <p:sldId id="299" r:id="rId18"/>
    <p:sldId id="292" r:id="rId19"/>
    <p:sldId id="293" r:id="rId20"/>
    <p:sldId id="294" r:id="rId21"/>
    <p:sldId id="300" r:id="rId22"/>
    <p:sldId id="302" r:id="rId23"/>
    <p:sldId id="304" r:id="rId24"/>
    <p:sldId id="301" r:id="rId25"/>
    <p:sldId id="306" r:id="rId26"/>
    <p:sldId id="307" r:id="rId27"/>
    <p:sldId id="308" r:id="rId28"/>
    <p:sldId id="259" r:id="rId29"/>
    <p:sldId id="30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89FC44-86FC-4879-972A-D8F6A3589737}"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0CB52A83-9E7B-4EC5-BFBD-739BA6C7272B}">
      <dgm:prSet phldrT="[Text]"/>
      <dgm:spPr/>
      <dgm:t>
        <a:bodyPr/>
        <a:lstStyle/>
        <a:p>
          <a:r>
            <a:rPr lang="en-US" dirty="0" smtClean="0"/>
            <a:t>Types of Feasibility Study</a:t>
          </a:r>
          <a:endParaRPr lang="en-US" dirty="0"/>
        </a:p>
      </dgm:t>
    </dgm:pt>
    <dgm:pt modelId="{B5FA5372-AA05-4D7E-96FC-24254E8E7029}" type="parTrans" cxnId="{279B3180-5FC8-45C9-B5CC-E97E4AB8A87D}">
      <dgm:prSet/>
      <dgm:spPr/>
      <dgm:t>
        <a:bodyPr/>
        <a:lstStyle/>
        <a:p>
          <a:endParaRPr lang="en-US"/>
        </a:p>
      </dgm:t>
    </dgm:pt>
    <dgm:pt modelId="{9F0E1127-41A7-4D3B-8FE7-81F721F94AEA}" type="sibTrans" cxnId="{279B3180-5FC8-45C9-B5CC-E97E4AB8A87D}">
      <dgm:prSet/>
      <dgm:spPr/>
      <dgm:t>
        <a:bodyPr/>
        <a:lstStyle/>
        <a:p>
          <a:endParaRPr lang="en-US"/>
        </a:p>
      </dgm:t>
    </dgm:pt>
    <dgm:pt modelId="{AD92CEAC-4881-4A80-B2E7-B265ACF7ED0D}">
      <dgm:prSet phldrT="[Text]"/>
      <dgm:spPr/>
      <dgm:t>
        <a:bodyPr/>
        <a:lstStyle/>
        <a:p>
          <a:r>
            <a:rPr lang="en-US" dirty="0" smtClean="0"/>
            <a:t>Technical Feasibility</a:t>
          </a:r>
          <a:endParaRPr lang="en-US" dirty="0"/>
        </a:p>
      </dgm:t>
    </dgm:pt>
    <dgm:pt modelId="{96C61061-9C36-49F2-A765-C561CDDF5570}" type="parTrans" cxnId="{24D23066-0E81-480E-A783-38D0CCBDFE06}">
      <dgm:prSet/>
      <dgm:spPr/>
      <dgm:t>
        <a:bodyPr/>
        <a:lstStyle/>
        <a:p>
          <a:endParaRPr lang="en-US" dirty="0"/>
        </a:p>
      </dgm:t>
    </dgm:pt>
    <dgm:pt modelId="{1F90ED2F-D306-4E65-B64F-85575C85EC90}" type="sibTrans" cxnId="{24D23066-0E81-480E-A783-38D0CCBDFE06}">
      <dgm:prSet/>
      <dgm:spPr/>
      <dgm:t>
        <a:bodyPr/>
        <a:lstStyle/>
        <a:p>
          <a:endParaRPr lang="en-US"/>
        </a:p>
      </dgm:t>
    </dgm:pt>
    <dgm:pt modelId="{F655F513-FA41-4BD5-A6C9-57AE66339E4F}">
      <dgm:prSet phldrT="[Text]"/>
      <dgm:spPr/>
      <dgm:t>
        <a:bodyPr/>
        <a:lstStyle/>
        <a:p>
          <a:r>
            <a:rPr lang="en-US" dirty="0" smtClean="0"/>
            <a:t>Organizational Feasibility</a:t>
          </a:r>
          <a:endParaRPr lang="en-US" dirty="0"/>
        </a:p>
      </dgm:t>
    </dgm:pt>
    <dgm:pt modelId="{84267B46-2E48-439B-9B43-842FAA29B2E1}" type="parTrans" cxnId="{03B34DDC-520F-4A71-A0BE-226492523313}">
      <dgm:prSet/>
      <dgm:spPr/>
      <dgm:t>
        <a:bodyPr/>
        <a:lstStyle/>
        <a:p>
          <a:endParaRPr lang="en-US" dirty="0"/>
        </a:p>
      </dgm:t>
    </dgm:pt>
    <dgm:pt modelId="{8F7E60AE-4D00-4315-964B-F8898EC21C34}" type="sibTrans" cxnId="{03B34DDC-520F-4A71-A0BE-226492523313}">
      <dgm:prSet/>
      <dgm:spPr/>
      <dgm:t>
        <a:bodyPr/>
        <a:lstStyle/>
        <a:p>
          <a:endParaRPr lang="en-US"/>
        </a:p>
      </dgm:t>
    </dgm:pt>
    <dgm:pt modelId="{EBA9BBCE-FD2E-4D49-BD50-42FDAB95CB4E}">
      <dgm:prSet phldrT="[Text]"/>
      <dgm:spPr/>
      <dgm:t>
        <a:bodyPr/>
        <a:lstStyle/>
        <a:p>
          <a:r>
            <a:rPr lang="en-US" dirty="0" smtClean="0"/>
            <a:t>Economic Feasibility</a:t>
          </a:r>
          <a:endParaRPr lang="en-US" dirty="0"/>
        </a:p>
      </dgm:t>
    </dgm:pt>
    <dgm:pt modelId="{19D838DA-0E62-4AE8-A81C-A42C6481A3E1}" type="parTrans" cxnId="{13D2A05E-C666-4781-8649-2A42801E7130}">
      <dgm:prSet/>
      <dgm:spPr/>
      <dgm:t>
        <a:bodyPr/>
        <a:lstStyle/>
        <a:p>
          <a:endParaRPr lang="en-US" dirty="0"/>
        </a:p>
      </dgm:t>
    </dgm:pt>
    <dgm:pt modelId="{792F4FE6-717F-440C-930A-830D2EAF5E5C}" type="sibTrans" cxnId="{13D2A05E-C666-4781-8649-2A42801E7130}">
      <dgm:prSet/>
      <dgm:spPr/>
      <dgm:t>
        <a:bodyPr/>
        <a:lstStyle/>
        <a:p>
          <a:endParaRPr lang="en-US"/>
        </a:p>
      </dgm:t>
    </dgm:pt>
    <dgm:pt modelId="{CE7979AE-C602-48ED-9F8E-C077C0179057}" type="pres">
      <dgm:prSet presAssocID="{3089FC44-86FC-4879-972A-D8F6A3589737}" presName="hierChild1" presStyleCnt="0">
        <dgm:presLayoutVars>
          <dgm:orgChart val="1"/>
          <dgm:chPref val="1"/>
          <dgm:dir/>
          <dgm:animOne val="branch"/>
          <dgm:animLvl val="lvl"/>
          <dgm:resizeHandles/>
        </dgm:presLayoutVars>
      </dgm:prSet>
      <dgm:spPr/>
      <dgm:t>
        <a:bodyPr/>
        <a:lstStyle/>
        <a:p>
          <a:endParaRPr lang="en-US"/>
        </a:p>
      </dgm:t>
    </dgm:pt>
    <dgm:pt modelId="{C686C2EB-8233-496C-AA62-9C39810A8098}" type="pres">
      <dgm:prSet presAssocID="{0CB52A83-9E7B-4EC5-BFBD-739BA6C7272B}" presName="hierRoot1" presStyleCnt="0">
        <dgm:presLayoutVars>
          <dgm:hierBranch val="init"/>
        </dgm:presLayoutVars>
      </dgm:prSet>
      <dgm:spPr/>
    </dgm:pt>
    <dgm:pt modelId="{0B57BE57-8CF4-40C8-ADF4-926C231A76C4}" type="pres">
      <dgm:prSet presAssocID="{0CB52A83-9E7B-4EC5-BFBD-739BA6C7272B}" presName="rootComposite1" presStyleCnt="0"/>
      <dgm:spPr/>
    </dgm:pt>
    <dgm:pt modelId="{E120CC3C-FC14-4997-A49A-8967D0B5C455}" type="pres">
      <dgm:prSet presAssocID="{0CB52A83-9E7B-4EC5-BFBD-739BA6C7272B}" presName="rootText1" presStyleLbl="node0" presStyleIdx="0" presStyleCnt="1">
        <dgm:presLayoutVars>
          <dgm:chPref val="3"/>
        </dgm:presLayoutVars>
      </dgm:prSet>
      <dgm:spPr/>
      <dgm:t>
        <a:bodyPr/>
        <a:lstStyle/>
        <a:p>
          <a:endParaRPr lang="en-US"/>
        </a:p>
      </dgm:t>
    </dgm:pt>
    <dgm:pt modelId="{00436339-7D06-4CF6-A086-E9EEE4AB7579}" type="pres">
      <dgm:prSet presAssocID="{0CB52A83-9E7B-4EC5-BFBD-739BA6C7272B}" presName="rootConnector1" presStyleLbl="node1" presStyleIdx="0" presStyleCnt="0"/>
      <dgm:spPr/>
      <dgm:t>
        <a:bodyPr/>
        <a:lstStyle/>
        <a:p>
          <a:endParaRPr lang="en-US"/>
        </a:p>
      </dgm:t>
    </dgm:pt>
    <dgm:pt modelId="{FC7E22EE-95D2-4449-869B-F9ADBF77A0D4}" type="pres">
      <dgm:prSet presAssocID="{0CB52A83-9E7B-4EC5-BFBD-739BA6C7272B}" presName="hierChild2" presStyleCnt="0"/>
      <dgm:spPr/>
    </dgm:pt>
    <dgm:pt modelId="{C67DC558-CED6-44FC-A65F-685D2C794135}" type="pres">
      <dgm:prSet presAssocID="{96C61061-9C36-49F2-A765-C561CDDF5570}" presName="Name64" presStyleLbl="parChTrans1D2" presStyleIdx="0" presStyleCnt="3"/>
      <dgm:spPr/>
      <dgm:t>
        <a:bodyPr/>
        <a:lstStyle/>
        <a:p>
          <a:endParaRPr lang="en-US"/>
        </a:p>
      </dgm:t>
    </dgm:pt>
    <dgm:pt modelId="{64CE228E-10FA-4776-B6EB-A92E20824ADB}" type="pres">
      <dgm:prSet presAssocID="{AD92CEAC-4881-4A80-B2E7-B265ACF7ED0D}" presName="hierRoot2" presStyleCnt="0">
        <dgm:presLayoutVars>
          <dgm:hierBranch val="init"/>
        </dgm:presLayoutVars>
      </dgm:prSet>
      <dgm:spPr/>
    </dgm:pt>
    <dgm:pt modelId="{759BDBD6-E6F7-4E8D-8A76-4179DB9B96ED}" type="pres">
      <dgm:prSet presAssocID="{AD92CEAC-4881-4A80-B2E7-B265ACF7ED0D}" presName="rootComposite" presStyleCnt="0"/>
      <dgm:spPr/>
    </dgm:pt>
    <dgm:pt modelId="{693AE85B-A0B3-442E-B9A2-E8805D3CD52A}" type="pres">
      <dgm:prSet presAssocID="{AD92CEAC-4881-4A80-B2E7-B265ACF7ED0D}" presName="rootText" presStyleLbl="node2" presStyleIdx="0" presStyleCnt="3">
        <dgm:presLayoutVars>
          <dgm:chPref val="3"/>
        </dgm:presLayoutVars>
      </dgm:prSet>
      <dgm:spPr/>
      <dgm:t>
        <a:bodyPr/>
        <a:lstStyle/>
        <a:p>
          <a:endParaRPr lang="en-US"/>
        </a:p>
      </dgm:t>
    </dgm:pt>
    <dgm:pt modelId="{CB9F6303-A3D4-4E25-AE40-A74A4E546475}" type="pres">
      <dgm:prSet presAssocID="{AD92CEAC-4881-4A80-B2E7-B265ACF7ED0D}" presName="rootConnector" presStyleLbl="node2" presStyleIdx="0" presStyleCnt="3"/>
      <dgm:spPr/>
      <dgm:t>
        <a:bodyPr/>
        <a:lstStyle/>
        <a:p>
          <a:endParaRPr lang="en-US"/>
        </a:p>
      </dgm:t>
    </dgm:pt>
    <dgm:pt modelId="{37E35876-BD44-4B34-908B-2CE747667BBF}" type="pres">
      <dgm:prSet presAssocID="{AD92CEAC-4881-4A80-B2E7-B265ACF7ED0D}" presName="hierChild4" presStyleCnt="0"/>
      <dgm:spPr/>
    </dgm:pt>
    <dgm:pt modelId="{E8C89453-E7EA-4743-A3D2-4B52B9403C0D}" type="pres">
      <dgm:prSet presAssocID="{AD92CEAC-4881-4A80-B2E7-B265ACF7ED0D}" presName="hierChild5" presStyleCnt="0"/>
      <dgm:spPr/>
    </dgm:pt>
    <dgm:pt modelId="{A28B9873-47A4-486F-B595-419E86DBAB3D}" type="pres">
      <dgm:prSet presAssocID="{84267B46-2E48-439B-9B43-842FAA29B2E1}" presName="Name64" presStyleLbl="parChTrans1D2" presStyleIdx="1" presStyleCnt="3"/>
      <dgm:spPr/>
      <dgm:t>
        <a:bodyPr/>
        <a:lstStyle/>
        <a:p>
          <a:endParaRPr lang="en-US"/>
        </a:p>
      </dgm:t>
    </dgm:pt>
    <dgm:pt modelId="{E8709D20-AB5F-4999-A379-E0F451F02D09}" type="pres">
      <dgm:prSet presAssocID="{F655F513-FA41-4BD5-A6C9-57AE66339E4F}" presName="hierRoot2" presStyleCnt="0">
        <dgm:presLayoutVars>
          <dgm:hierBranch val="init"/>
        </dgm:presLayoutVars>
      </dgm:prSet>
      <dgm:spPr/>
    </dgm:pt>
    <dgm:pt modelId="{C385A652-B4F2-4FA9-B8C7-AB0C7F19AFF5}" type="pres">
      <dgm:prSet presAssocID="{F655F513-FA41-4BD5-A6C9-57AE66339E4F}" presName="rootComposite" presStyleCnt="0"/>
      <dgm:spPr/>
    </dgm:pt>
    <dgm:pt modelId="{21615550-EC54-432E-86DB-A45C968D8BC6}" type="pres">
      <dgm:prSet presAssocID="{F655F513-FA41-4BD5-A6C9-57AE66339E4F}" presName="rootText" presStyleLbl="node2" presStyleIdx="1" presStyleCnt="3">
        <dgm:presLayoutVars>
          <dgm:chPref val="3"/>
        </dgm:presLayoutVars>
      </dgm:prSet>
      <dgm:spPr/>
      <dgm:t>
        <a:bodyPr/>
        <a:lstStyle/>
        <a:p>
          <a:endParaRPr lang="en-US"/>
        </a:p>
      </dgm:t>
    </dgm:pt>
    <dgm:pt modelId="{B28685B3-9DCC-4F33-A81C-D571DD61143E}" type="pres">
      <dgm:prSet presAssocID="{F655F513-FA41-4BD5-A6C9-57AE66339E4F}" presName="rootConnector" presStyleLbl="node2" presStyleIdx="1" presStyleCnt="3"/>
      <dgm:spPr/>
      <dgm:t>
        <a:bodyPr/>
        <a:lstStyle/>
        <a:p>
          <a:endParaRPr lang="en-US"/>
        </a:p>
      </dgm:t>
    </dgm:pt>
    <dgm:pt modelId="{95AAB380-768B-4D57-9FED-D801F4E7E824}" type="pres">
      <dgm:prSet presAssocID="{F655F513-FA41-4BD5-A6C9-57AE66339E4F}" presName="hierChild4" presStyleCnt="0"/>
      <dgm:spPr/>
    </dgm:pt>
    <dgm:pt modelId="{4A8D052B-D2EB-4FC4-8695-8AB2DE9371A4}" type="pres">
      <dgm:prSet presAssocID="{F655F513-FA41-4BD5-A6C9-57AE66339E4F}" presName="hierChild5" presStyleCnt="0"/>
      <dgm:spPr/>
    </dgm:pt>
    <dgm:pt modelId="{059D65A5-CBAD-4149-843F-4961E4723860}" type="pres">
      <dgm:prSet presAssocID="{19D838DA-0E62-4AE8-A81C-A42C6481A3E1}" presName="Name64" presStyleLbl="parChTrans1D2" presStyleIdx="2" presStyleCnt="3"/>
      <dgm:spPr/>
      <dgm:t>
        <a:bodyPr/>
        <a:lstStyle/>
        <a:p>
          <a:endParaRPr lang="en-US"/>
        </a:p>
      </dgm:t>
    </dgm:pt>
    <dgm:pt modelId="{8B2724C2-05DB-4BEE-85C1-361A388CA741}" type="pres">
      <dgm:prSet presAssocID="{EBA9BBCE-FD2E-4D49-BD50-42FDAB95CB4E}" presName="hierRoot2" presStyleCnt="0">
        <dgm:presLayoutVars>
          <dgm:hierBranch val="init"/>
        </dgm:presLayoutVars>
      </dgm:prSet>
      <dgm:spPr/>
    </dgm:pt>
    <dgm:pt modelId="{1E9ADD6A-3252-4012-94F8-9B5F600F70F3}" type="pres">
      <dgm:prSet presAssocID="{EBA9BBCE-FD2E-4D49-BD50-42FDAB95CB4E}" presName="rootComposite" presStyleCnt="0"/>
      <dgm:spPr/>
    </dgm:pt>
    <dgm:pt modelId="{FEB521D5-5F4A-4AF4-8E4A-BB52AB9B9E84}" type="pres">
      <dgm:prSet presAssocID="{EBA9BBCE-FD2E-4D49-BD50-42FDAB95CB4E}" presName="rootText" presStyleLbl="node2" presStyleIdx="2" presStyleCnt="3">
        <dgm:presLayoutVars>
          <dgm:chPref val="3"/>
        </dgm:presLayoutVars>
      </dgm:prSet>
      <dgm:spPr/>
      <dgm:t>
        <a:bodyPr/>
        <a:lstStyle/>
        <a:p>
          <a:endParaRPr lang="en-US"/>
        </a:p>
      </dgm:t>
    </dgm:pt>
    <dgm:pt modelId="{0F2E2B19-2B96-4A58-8AF0-AB4ECCB45C8F}" type="pres">
      <dgm:prSet presAssocID="{EBA9BBCE-FD2E-4D49-BD50-42FDAB95CB4E}" presName="rootConnector" presStyleLbl="node2" presStyleIdx="2" presStyleCnt="3"/>
      <dgm:spPr/>
      <dgm:t>
        <a:bodyPr/>
        <a:lstStyle/>
        <a:p>
          <a:endParaRPr lang="en-US"/>
        </a:p>
      </dgm:t>
    </dgm:pt>
    <dgm:pt modelId="{AE05B814-C50E-4490-A9E9-044ACB8E9007}" type="pres">
      <dgm:prSet presAssocID="{EBA9BBCE-FD2E-4D49-BD50-42FDAB95CB4E}" presName="hierChild4" presStyleCnt="0"/>
      <dgm:spPr/>
    </dgm:pt>
    <dgm:pt modelId="{000CA510-214B-4C00-AB64-31D784EBF7DA}" type="pres">
      <dgm:prSet presAssocID="{EBA9BBCE-FD2E-4D49-BD50-42FDAB95CB4E}" presName="hierChild5" presStyleCnt="0"/>
      <dgm:spPr/>
    </dgm:pt>
    <dgm:pt modelId="{1237788A-54BE-4ED3-BF61-819B31C1D3ED}" type="pres">
      <dgm:prSet presAssocID="{0CB52A83-9E7B-4EC5-BFBD-739BA6C7272B}" presName="hierChild3" presStyleCnt="0"/>
      <dgm:spPr/>
    </dgm:pt>
  </dgm:ptLst>
  <dgm:cxnLst>
    <dgm:cxn modelId="{D2B866CE-3AFC-409E-B162-E4F229580FA0}" type="presOf" srcId="{0CB52A83-9E7B-4EC5-BFBD-739BA6C7272B}" destId="{00436339-7D06-4CF6-A086-E9EEE4AB7579}" srcOrd="1" destOrd="0" presId="urn:microsoft.com/office/officeart/2009/3/layout/HorizontalOrganizationChart"/>
    <dgm:cxn modelId="{6234170B-9968-4BA4-8013-B3B286A85C46}" type="presOf" srcId="{96C61061-9C36-49F2-A765-C561CDDF5570}" destId="{C67DC558-CED6-44FC-A65F-685D2C794135}" srcOrd="0" destOrd="0" presId="urn:microsoft.com/office/officeart/2009/3/layout/HorizontalOrganizationChart"/>
    <dgm:cxn modelId="{23B71798-ED48-4EE6-AAC7-FB1F65E9CC73}" type="presOf" srcId="{3089FC44-86FC-4879-972A-D8F6A3589737}" destId="{CE7979AE-C602-48ED-9F8E-C077C0179057}" srcOrd="0" destOrd="0" presId="urn:microsoft.com/office/officeart/2009/3/layout/HorizontalOrganizationChart"/>
    <dgm:cxn modelId="{A6F093BE-5070-4601-B746-3E661F1CE778}" type="presOf" srcId="{EBA9BBCE-FD2E-4D49-BD50-42FDAB95CB4E}" destId="{FEB521D5-5F4A-4AF4-8E4A-BB52AB9B9E84}" srcOrd="0" destOrd="0" presId="urn:microsoft.com/office/officeart/2009/3/layout/HorizontalOrganizationChart"/>
    <dgm:cxn modelId="{D538B262-6580-4E50-8BFF-C45FD350B0D4}" type="presOf" srcId="{F655F513-FA41-4BD5-A6C9-57AE66339E4F}" destId="{B28685B3-9DCC-4F33-A81C-D571DD61143E}" srcOrd="1" destOrd="0" presId="urn:microsoft.com/office/officeart/2009/3/layout/HorizontalOrganizationChart"/>
    <dgm:cxn modelId="{61D07576-D445-42A0-9F36-55B804A945A3}" type="presOf" srcId="{19D838DA-0E62-4AE8-A81C-A42C6481A3E1}" destId="{059D65A5-CBAD-4149-843F-4961E4723860}" srcOrd="0" destOrd="0" presId="urn:microsoft.com/office/officeart/2009/3/layout/HorizontalOrganizationChart"/>
    <dgm:cxn modelId="{13D2A05E-C666-4781-8649-2A42801E7130}" srcId="{0CB52A83-9E7B-4EC5-BFBD-739BA6C7272B}" destId="{EBA9BBCE-FD2E-4D49-BD50-42FDAB95CB4E}" srcOrd="2" destOrd="0" parTransId="{19D838DA-0E62-4AE8-A81C-A42C6481A3E1}" sibTransId="{792F4FE6-717F-440C-930A-830D2EAF5E5C}"/>
    <dgm:cxn modelId="{0E9A9CE6-A129-4CDA-91A8-3CFE897F11E6}" type="presOf" srcId="{84267B46-2E48-439B-9B43-842FAA29B2E1}" destId="{A28B9873-47A4-486F-B595-419E86DBAB3D}" srcOrd="0" destOrd="0" presId="urn:microsoft.com/office/officeart/2009/3/layout/HorizontalOrganizationChart"/>
    <dgm:cxn modelId="{50180441-09A5-48B2-9BD6-68CB5928C399}" type="presOf" srcId="{F655F513-FA41-4BD5-A6C9-57AE66339E4F}" destId="{21615550-EC54-432E-86DB-A45C968D8BC6}" srcOrd="0" destOrd="0" presId="urn:microsoft.com/office/officeart/2009/3/layout/HorizontalOrganizationChart"/>
    <dgm:cxn modelId="{2E9B3E4B-65B5-4D69-98F8-F3F26BE923BE}" type="presOf" srcId="{0CB52A83-9E7B-4EC5-BFBD-739BA6C7272B}" destId="{E120CC3C-FC14-4997-A49A-8967D0B5C455}" srcOrd="0" destOrd="0" presId="urn:microsoft.com/office/officeart/2009/3/layout/HorizontalOrganizationChart"/>
    <dgm:cxn modelId="{03B34DDC-520F-4A71-A0BE-226492523313}" srcId="{0CB52A83-9E7B-4EC5-BFBD-739BA6C7272B}" destId="{F655F513-FA41-4BD5-A6C9-57AE66339E4F}" srcOrd="1" destOrd="0" parTransId="{84267B46-2E48-439B-9B43-842FAA29B2E1}" sibTransId="{8F7E60AE-4D00-4315-964B-F8898EC21C34}"/>
    <dgm:cxn modelId="{33052FF5-A108-49CC-BE9A-524F11233062}" type="presOf" srcId="{AD92CEAC-4881-4A80-B2E7-B265ACF7ED0D}" destId="{693AE85B-A0B3-442E-B9A2-E8805D3CD52A}" srcOrd="0" destOrd="0" presId="urn:microsoft.com/office/officeart/2009/3/layout/HorizontalOrganizationChart"/>
    <dgm:cxn modelId="{24D23066-0E81-480E-A783-38D0CCBDFE06}" srcId="{0CB52A83-9E7B-4EC5-BFBD-739BA6C7272B}" destId="{AD92CEAC-4881-4A80-B2E7-B265ACF7ED0D}" srcOrd="0" destOrd="0" parTransId="{96C61061-9C36-49F2-A765-C561CDDF5570}" sibTransId="{1F90ED2F-D306-4E65-B64F-85575C85EC90}"/>
    <dgm:cxn modelId="{FAA102B6-264B-4C92-8AE7-990BD7C8AF94}" type="presOf" srcId="{EBA9BBCE-FD2E-4D49-BD50-42FDAB95CB4E}" destId="{0F2E2B19-2B96-4A58-8AF0-AB4ECCB45C8F}" srcOrd="1" destOrd="0" presId="urn:microsoft.com/office/officeart/2009/3/layout/HorizontalOrganizationChart"/>
    <dgm:cxn modelId="{279B3180-5FC8-45C9-B5CC-E97E4AB8A87D}" srcId="{3089FC44-86FC-4879-972A-D8F6A3589737}" destId="{0CB52A83-9E7B-4EC5-BFBD-739BA6C7272B}" srcOrd="0" destOrd="0" parTransId="{B5FA5372-AA05-4D7E-96FC-24254E8E7029}" sibTransId="{9F0E1127-41A7-4D3B-8FE7-81F721F94AEA}"/>
    <dgm:cxn modelId="{CE86F99A-136D-4B23-8E5A-43601B36E4BE}" type="presOf" srcId="{AD92CEAC-4881-4A80-B2E7-B265ACF7ED0D}" destId="{CB9F6303-A3D4-4E25-AE40-A74A4E546475}" srcOrd="1" destOrd="0" presId="urn:microsoft.com/office/officeart/2009/3/layout/HorizontalOrganizationChart"/>
    <dgm:cxn modelId="{D1E90F6D-C5EB-4309-9E22-2436FA2F71CD}" type="presParOf" srcId="{CE7979AE-C602-48ED-9F8E-C077C0179057}" destId="{C686C2EB-8233-496C-AA62-9C39810A8098}" srcOrd="0" destOrd="0" presId="urn:microsoft.com/office/officeart/2009/3/layout/HorizontalOrganizationChart"/>
    <dgm:cxn modelId="{497CCFAE-BB41-4647-80A3-B0C54FA820D5}" type="presParOf" srcId="{C686C2EB-8233-496C-AA62-9C39810A8098}" destId="{0B57BE57-8CF4-40C8-ADF4-926C231A76C4}" srcOrd="0" destOrd="0" presId="urn:microsoft.com/office/officeart/2009/3/layout/HorizontalOrganizationChart"/>
    <dgm:cxn modelId="{906472FC-0562-4B1C-A89A-CBB6BD9CCCD8}" type="presParOf" srcId="{0B57BE57-8CF4-40C8-ADF4-926C231A76C4}" destId="{E120CC3C-FC14-4997-A49A-8967D0B5C455}" srcOrd="0" destOrd="0" presId="urn:microsoft.com/office/officeart/2009/3/layout/HorizontalOrganizationChart"/>
    <dgm:cxn modelId="{1517E5DB-4EA5-4554-93FA-D41B82D687BB}" type="presParOf" srcId="{0B57BE57-8CF4-40C8-ADF4-926C231A76C4}" destId="{00436339-7D06-4CF6-A086-E9EEE4AB7579}" srcOrd="1" destOrd="0" presId="urn:microsoft.com/office/officeart/2009/3/layout/HorizontalOrganizationChart"/>
    <dgm:cxn modelId="{592B937C-3D96-48E9-865E-9EADF3A1FADF}" type="presParOf" srcId="{C686C2EB-8233-496C-AA62-9C39810A8098}" destId="{FC7E22EE-95D2-4449-869B-F9ADBF77A0D4}" srcOrd="1" destOrd="0" presId="urn:microsoft.com/office/officeart/2009/3/layout/HorizontalOrganizationChart"/>
    <dgm:cxn modelId="{16B72D77-548A-465B-AFAF-32F74A4B251F}" type="presParOf" srcId="{FC7E22EE-95D2-4449-869B-F9ADBF77A0D4}" destId="{C67DC558-CED6-44FC-A65F-685D2C794135}" srcOrd="0" destOrd="0" presId="urn:microsoft.com/office/officeart/2009/3/layout/HorizontalOrganizationChart"/>
    <dgm:cxn modelId="{7BC95382-169A-47AE-8A08-77B1492898A1}" type="presParOf" srcId="{FC7E22EE-95D2-4449-869B-F9ADBF77A0D4}" destId="{64CE228E-10FA-4776-B6EB-A92E20824ADB}" srcOrd="1" destOrd="0" presId="urn:microsoft.com/office/officeart/2009/3/layout/HorizontalOrganizationChart"/>
    <dgm:cxn modelId="{FF408E0B-2C62-4ED9-BB7B-BFC96A537BF1}" type="presParOf" srcId="{64CE228E-10FA-4776-B6EB-A92E20824ADB}" destId="{759BDBD6-E6F7-4E8D-8A76-4179DB9B96ED}" srcOrd="0" destOrd="0" presId="urn:microsoft.com/office/officeart/2009/3/layout/HorizontalOrganizationChart"/>
    <dgm:cxn modelId="{4377E8FB-4F3E-4D12-9B3C-5A1A16E28757}" type="presParOf" srcId="{759BDBD6-E6F7-4E8D-8A76-4179DB9B96ED}" destId="{693AE85B-A0B3-442E-B9A2-E8805D3CD52A}" srcOrd="0" destOrd="0" presId="urn:microsoft.com/office/officeart/2009/3/layout/HorizontalOrganizationChart"/>
    <dgm:cxn modelId="{06964B66-D377-4B0B-B690-C7FCD564E651}" type="presParOf" srcId="{759BDBD6-E6F7-4E8D-8A76-4179DB9B96ED}" destId="{CB9F6303-A3D4-4E25-AE40-A74A4E546475}" srcOrd="1" destOrd="0" presId="urn:microsoft.com/office/officeart/2009/3/layout/HorizontalOrganizationChart"/>
    <dgm:cxn modelId="{0AAF87FF-A427-4790-A409-96A6796C072A}" type="presParOf" srcId="{64CE228E-10FA-4776-B6EB-A92E20824ADB}" destId="{37E35876-BD44-4B34-908B-2CE747667BBF}" srcOrd="1" destOrd="0" presId="urn:microsoft.com/office/officeart/2009/3/layout/HorizontalOrganizationChart"/>
    <dgm:cxn modelId="{DF875595-DA5B-4731-A72F-ABB302BB9CA4}" type="presParOf" srcId="{64CE228E-10FA-4776-B6EB-A92E20824ADB}" destId="{E8C89453-E7EA-4743-A3D2-4B52B9403C0D}" srcOrd="2" destOrd="0" presId="urn:microsoft.com/office/officeart/2009/3/layout/HorizontalOrganizationChart"/>
    <dgm:cxn modelId="{BE7B861E-7EC4-495F-9B12-FF34332A54F8}" type="presParOf" srcId="{FC7E22EE-95D2-4449-869B-F9ADBF77A0D4}" destId="{A28B9873-47A4-486F-B595-419E86DBAB3D}" srcOrd="2" destOrd="0" presId="urn:microsoft.com/office/officeart/2009/3/layout/HorizontalOrganizationChart"/>
    <dgm:cxn modelId="{495FDAEA-EE48-435E-A185-5CF41492531B}" type="presParOf" srcId="{FC7E22EE-95D2-4449-869B-F9ADBF77A0D4}" destId="{E8709D20-AB5F-4999-A379-E0F451F02D09}" srcOrd="3" destOrd="0" presId="urn:microsoft.com/office/officeart/2009/3/layout/HorizontalOrganizationChart"/>
    <dgm:cxn modelId="{A4A9F58B-FBB2-4ADE-965C-246476A0AE3A}" type="presParOf" srcId="{E8709D20-AB5F-4999-A379-E0F451F02D09}" destId="{C385A652-B4F2-4FA9-B8C7-AB0C7F19AFF5}" srcOrd="0" destOrd="0" presId="urn:microsoft.com/office/officeart/2009/3/layout/HorizontalOrganizationChart"/>
    <dgm:cxn modelId="{2824B5BA-A2B4-4D56-AEDB-79C7D513F31D}" type="presParOf" srcId="{C385A652-B4F2-4FA9-B8C7-AB0C7F19AFF5}" destId="{21615550-EC54-432E-86DB-A45C968D8BC6}" srcOrd="0" destOrd="0" presId="urn:microsoft.com/office/officeart/2009/3/layout/HorizontalOrganizationChart"/>
    <dgm:cxn modelId="{CAA6EB6C-0FC4-4704-80C6-7F80FE4571F3}" type="presParOf" srcId="{C385A652-B4F2-4FA9-B8C7-AB0C7F19AFF5}" destId="{B28685B3-9DCC-4F33-A81C-D571DD61143E}" srcOrd="1" destOrd="0" presId="urn:microsoft.com/office/officeart/2009/3/layout/HorizontalOrganizationChart"/>
    <dgm:cxn modelId="{CBDA87CB-31F2-4004-B042-8A87F13E6670}" type="presParOf" srcId="{E8709D20-AB5F-4999-A379-E0F451F02D09}" destId="{95AAB380-768B-4D57-9FED-D801F4E7E824}" srcOrd="1" destOrd="0" presId="urn:microsoft.com/office/officeart/2009/3/layout/HorizontalOrganizationChart"/>
    <dgm:cxn modelId="{01E26B9F-8BA7-42D8-A275-E64F04F8C118}" type="presParOf" srcId="{E8709D20-AB5F-4999-A379-E0F451F02D09}" destId="{4A8D052B-D2EB-4FC4-8695-8AB2DE9371A4}" srcOrd="2" destOrd="0" presId="urn:microsoft.com/office/officeart/2009/3/layout/HorizontalOrganizationChart"/>
    <dgm:cxn modelId="{712D5B40-DF92-4F09-AE18-C7AB78AD1E59}" type="presParOf" srcId="{FC7E22EE-95D2-4449-869B-F9ADBF77A0D4}" destId="{059D65A5-CBAD-4149-843F-4961E4723860}" srcOrd="4" destOrd="0" presId="urn:microsoft.com/office/officeart/2009/3/layout/HorizontalOrganizationChart"/>
    <dgm:cxn modelId="{CB242468-A27E-4723-BA62-A786C96D205E}" type="presParOf" srcId="{FC7E22EE-95D2-4449-869B-F9ADBF77A0D4}" destId="{8B2724C2-05DB-4BEE-85C1-361A388CA741}" srcOrd="5" destOrd="0" presId="urn:microsoft.com/office/officeart/2009/3/layout/HorizontalOrganizationChart"/>
    <dgm:cxn modelId="{2B646C69-99DF-43DD-8D5F-2543D04316B1}" type="presParOf" srcId="{8B2724C2-05DB-4BEE-85C1-361A388CA741}" destId="{1E9ADD6A-3252-4012-94F8-9B5F600F70F3}" srcOrd="0" destOrd="0" presId="urn:microsoft.com/office/officeart/2009/3/layout/HorizontalOrganizationChart"/>
    <dgm:cxn modelId="{97AF3028-A4FF-445D-9E3F-4EBDDB350E26}" type="presParOf" srcId="{1E9ADD6A-3252-4012-94F8-9B5F600F70F3}" destId="{FEB521D5-5F4A-4AF4-8E4A-BB52AB9B9E84}" srcOrd="0" destOrd="0" presId="urn:microsoft.com/office/officeart/2009/3/layout/HorizontalOrganizationChart"/>
    <dgm:cxn modelId="{4C449D97-F6B2-48CA-AEBB-EED28DF51626}" type="presParOf" srcId="{1E9ADD6A-3252-4012-94F8-9B5F600F70F3}" destId="{0F2E2B19-2B96-4A58-8AF0-AB4ECCB45C8F}" srcOrd="1" destOrd="0" presId="urn:microsoft.com/office/officeart/2009/3/layout/HorizontalOrganizationChart"/>
    <dgm:cxn modelId="{772F30AF-8FB0-49C0-A2F4-0E8BA7A6C942}" type="presParOf" srcId="{8B2724C2-05DB-4BEE-85C1-361A388CA741}" destId="{AE05B814-C50E-4490-A9E9-044ACB8E9007}" srcOrd="1" destOrd="0" presId="urn:microsoft.com/office/officeart/2009/3/layout/HorizontalOrganizationChart"/>
    <dgm:cxn modelId="{7372A240-025F-44C8-BB9E-888F7BE1FD59}" type="presParOf" srcId="{8B2724C2-05DB-4BEE-85C1-361A388CA741}" destId="{000CA510-214B-4C00-AB64-31D784EBF7DA}" srcOrd="2" destOrd="0" presId="urn:microsoft.com/office/officeart/2009/3/layout/HorizontalOrganizationChart"/>
    <dgm:cxn modelId="{DE3DC89E-551F-49DA-9AAC-7388BEE8F756}" type="presParOf" srcId="{C686C2EB-8233-496C-AA62-9C39810A8098}" destId="{1237788A-54BE-4ED3-BF61-819B31C1D3ED}"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6D8AA8-EB35-4247-B4AD-A6284C37003D}"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4DF498B6-6D2F-4024-8DDE-F4D138A9D6E8}">
      <dgm:prSet phldrT="[Text]" custT="1"/>
      <dgm:spPr/>
      <dgm:t>
        <a:bodyPr/>
        <a:lstStyle/>
        <a:p>
          <a:r>
            <a:rPr lang="en-US" sz="2150" dirty="0" smtClean="0"/>
            <a:t>Champion</a:t>
          </a:r>
          <a:endParaRPr lang="en-US" sz="2150" dirty="0"/>
        </a:p>
      </dgm:t>
    </dgm:pt>
    <dgm:pt modelId="{9A880D7B-EAD6-47C6-BA21-E9D797E155D8}" type="parTrans" cxnId="{9291285D-6417-4DDD-9FED-42570292A156}">
      <dgm:prSet/>
      <dgm:spPr/>
      <dgm:t>
        <a:bodyPr/>
        <a:lstStyle/>
        <a:p>
          <a:endParaRPr lang="en-US"/>
        </a:p>
      </dgm:t>
    </dgm:pt>
    <dgm:pt modelId="{5578CBC2-A1F1-4C4E-AA70-BE5CC1E583E0}" type="sibTrans" cxnId="{9291285D-6417-4DDD-9FED-42570292A156}">
      <dgm:prSet/>
      <dgm:spPr/>
      <dgm:t>
        <a:bodyPr/>
        <a:lstStyle/>
        <a:p>
          <a:endParaRPr lang="en-US"/>
        </a:p>
      </dgm:t>
    </dgm:pt>
    <dgm:pt modelId="{AD4532CD-D563-48E3-9DC8-E3D67BF8D9CE}">
      <dgm:prSet phldrT="[Text]" custT="1"/>
      <dgm:spPr/>
      <dgm:t>
        <a:bodyPr/>
        <a:lstStyle/>
        <a:p>
          <a:r>
            <a:rPr lang="en-US" sz="2150" dirty="0" smtClean="0"/>
            <a:t>Who initiates the project</a:t>
          </a:r>
          <a:endParaRPr lang="en-US" sz="2150" dirty="0"/>
        </a:p>
      </dgm:t>
    </dgm:pt>
    <dgm:pt modelId="{BBB7D94C-BA38-4C74-9842-2C26A588A210}" type="parTrans" cxnId="{0CED115D-B3EC-4D3D-B0C4-2C6B9807CFF8}">
      <dgm:prSet/>
      <dgm:spPr/>
      <dgm:t>
        <a:bodyPr/>
        <a:lstStyle/>
        <a:p>
          <a:endParaRPr lang="en-US"/>
        </a:p>
      </dgm:t>
    </dgm:pt>
    <dgm:pt modelId="{529F9FBB-C036-473C-ACBA-D5FA583D771A}" type="sibTrans" cxnId="{0CED115D-B3EC-4D3D-B0C4-2C6B9807CFF8}">
      <dgm:prSet/>
      <dgm:spPr/>
      <dgm:t>
        <a:bodyPr/>
        <a:lstStyle/>
        <a:p>
          <a:endParaRPr lang="en-US"/>
        </a:p>
      </dgm:t>
    </dgm:pt>
    <dgm:pt modelId="{8890300E-4009-4B02-94A5-F7AC4CBFE1E9}">
      <dgm:prSet phldrT="[Text]" custT="1"/>
      <dgm:spPr/>
      <dgm:t>
        <a:bodyPr/>
        <a:lstStyle/>
        <a:p>
          <a:r>
            <a:rPr lang="en-US" sz="2150" dirty="0" smtClean="0"/>
            <a:t>Organizational management</a:t>
          </a:r>
          <a:endParaRPr lang="en-US" sz="2150" dirty="0"/>
        </a:p>
      </dgm:t>
    </dgm:pt>
    <dgm:pt modelId="{739D1430-1E23-437E-BDF7-89D28EB98C37}" type="parTrans" cxnId="{748F6327-F58C-4890-AAB8-162EA98BAF1B}">
      <dgm:prSet/>
      <dgm:spPr/>
      <dgm:t>
        <a:bodyPr/>
        <a:lstStyle/>
        <a:p>
          <a:endParaRPr lang="en-US"/>
        </a:p>
      </dgm:t>
    </dgm:pt>
    <dgm:pt modelId="{F4B5D0AF-E9B1-4644-87E0-884719D0B969}" type="sibTrans" cxnId="{748F6327-F58C-4890-AAB8-162EA98BAF1B}">
      <dgm:prSet/>
      <dgm:spPr/>
      <dgm:t>
        <a:bodyPr/>
        <a:lstStyle/>
        <a:p>
          <a:endParaRPr lang="en-US"/>
        </a:p>
      </dgm:t>
    </dgm:pt>
    <dgm:pt modelId="{944A189E-4FA3-468A-8CC5-76607579492E}">
      <dgm:prSet phldrT="[Text]" custT="1"/>
      <dgm:spPr/>
      <dgm:t>
        <a:bodyPr/>
        <a:lstStyle/>
        <a:p>
          <a:r>
            <a:rPr lang="en-US" sz="2150" dirty="0" smtClean="0"/>
            <a:t>Funds the project</a:t>
          </a:r>
          <a:endParaRPr lang="en-US" sz="2150" dirty="0"/>
        </a:p>
      </dgm:t>
    </dgm:pt>
    <dgm:pt modelId="{EEC0CF5E-C8E7-4ED1-A6F6-B1DD0398073C}" type="parTrans" cxnId="{4B5BB07D-128F-4A3B-AD57-F70335737C81}">
      <dgm:prSet/>
      <dgm:spPr/>
      <dgm:t>
        <a:bodyPr/>
        <a:lstStyle/>
        <a:p>
          <a:endParaRPr lang="en-US"/>
        </a:p>
      </dgm:t>
    </dgm:pt>
    <dgm:pt modelId="{F1A2BAD7-641F-411D-B473-C09B155E16B8}" type="sibTrans" cxnId="{4B5BB07D-128F-4A3B-AD57-F70335737C81}">
      <dgm:prSet/>
      <dgm:spPr/>
      <dgm:t>
        <a:bodyPr/>
        <a:lstStyle/>
        <a:p>
          <a:endParaRPr lang="en-US"/>
        </a:p>
      </dgm:t>
    </dgm:pt>
    <dgm:pt modelId="{8E601774-9D2F-4BA8-B36F-E5B29F697B22}">
      <dgm:prSet phldrT="[Text]" custT="1"/>
      <dgm:spPr/>
      <dgm:t>
        <a:bodyPr/>
        <a:lstStyle/>
        <a:p>
          <a:r>
            <a:rPr lang="en-US" sz="2150" dirty="0" smtClean="0"/>
            <a:t>Users</a:t>
          </a:r>
          <a:endParaRPr lang="en-US" sz="2150" dirty="0"/>
        </a:p>
      </dgm:t>
    </dgm:pt>
    <dgm:pt modelId="{49A0A4D8-0D42-465E-AE04-D1592F61A1C7}" type="parTrans" cxnId="{51593F3E-F7CB-4128-AC03-77996BA59F2F}">
      <dgm:prSet/>
      <dgm:spPr/>
      <dgm:t>
        <a:bodyPr/>
        <a:lstStyle/>
        <a:p>
          <a:endParaRPr lang="en-US"/>
        </a:p>
      </dgm:t>
    </dgm:pt>
    <dgm:pt modelId="{B05006AE-A4BC-458A-8F3C-E79CD19C9CF3}" type="sibTrans" cxnId="{51593F3E-F7CB-4128-AC03-77996BA59F2F}">
      <dgm:prSet/>
      <dgm:spPr/>
      <dgm:t>
        <a:bodyPr/>
        <a:lstStyle/>
        <a:p>
          <a:endParaRPr lang="en-US"/>
        </a:p>
      </dgm:t>
    </dgm:pt>
    <dgm:pt modelId="{EF72A5C0-6964-4648-8C6E-CF978A8F4A65}">
      <dgm:prSet phldrT="[Text]" custT="1"/>
      <dgm:spPr/>
      <dgm:t>
        <a:bodyPr/>
        <a:lstStyle/>
        <a:p>
          <a:r>
            <a:rPr lang="en-US" sz="2150" dirty="0" smtClean="0"/>
            <a:t>Who use the project and influences</a:t>
          </a:r>
          <a:endParaRPr lang="en-US" sz="2150" dirty="0"/>
        </a:p>
      </dgm:t>
    </dgm:pt>
    <dgm:pt modelId="{FF90F10F-4614-4350-BF67-DCD58F2F0DBA}" type="parTrans" cxnId="{0F7ECE4E-071A-44C4-B06F-E13D9653A145}">
      <dgm:prSet/>
      <dgm:spPr/>
      <dgm:t>
        <a:bodyPr/>
        <a:lstStyle/>
        <a:p>
          <a:endParaRPr lang="en-US"/>
        </a:p>
      </dgm:t>
    </dgm:pt>
    <dgm:pt modelId="{E5255FA9-D1AC-4972-A3F2-7AA00602AD69}" type="sibTrans" cxnId="{0F7ECE4E-071A-44C4-B06F-E13D9653A145}">
      <dgm:prSet/>
      <dgm:spPr/>
      <dgm:t>
        <a:bodyPr/>
        <a:lstStyle/>
        <a:p>
          <a:endParaRPr lang="en-US"/>
        </a:p>
      </dgm:t>
    </dgm:pt>
    <dgm:pt modelId="{E2D4D543-AD35-4B8A-9FB7-4094CA764E19}" type="pres">
      <dgm:prSet presAssocID="{C86D8AA8-EB35-4247-B4AD-A6284C37003D}" presName="Name0" presStyleCnt="0">
        <dgm:presLayoutVars>
          <dgm:dir/>
          <dgm:animLvl val="lvl"/>
          <dgm:resizeHandles val="exact"/>
        </dgm:presLayoutVars>
      </dgm:prSet>
      <dgm:spPr/>
      <dgm:t>
        <a:bodyPr/>
        <a:lstStyle/>
        <a:p>
          <a:endParaRPr lang="en-US"/>
        </a:p>
      </dgm:t>
    </dgm:pt>
    <dgm:pt modelId="{2DCDE8AE-9BB9-4D12-94D7-7186D033A2CA}" type="pres">
      <dgm:prSet presAssocID="{4DF498B6-6D2F-4024-8DDE-F4D138A9D6E8}" presName="linNode" presStyleCnt="0"/>
      <dgm:spPr/>
    </dgm:pt>
    <dgm:pt modelId="{D80CC05F-AE60-4E55-BB99-48F219DB2A13}" type="pres">
      <dgm:prSet presAssocID="{4DF498B6-6D2F-4024-8DDE-F4D138A9D6E8}" presName="parTx" presStyleLbl="revTx" presStyleIdx="0" presStyleCnt="3">
        <dgm:presLayoutVars>
          <dgm:chMax val="1"/>
          <dgm:bulletEnabled val="1"/>
        </dgm:presLayoutVars>
      </dgm:prSet>
      <dgm:spPr/>
      <dgm:t>
        <a:bodyPr/>
        <a:lstStyle/>
        <a:p>
          <a:endParaRPr lang="en-US"/>
        </a:p>
      </dgm:t>
    </dgm:pt>
    <dgm:pt modelId="{E69F3A9E-B636-40E5-B48E-ECDD38608D02}" type="pres">
      <dgm:prSet presAssocID="{4DF498B6-6D2F-4024-8DDE-F4D138A9D6E8}" presName="bracket" presStyleLbl="parChTrans1D1" presStyleIdx="0" presStyleCnt="3"/>
      <dgm:spPr/>
    </dgm:pt>
    <dgm:pt modelId="{7A16C5C7-2755-45C8-B868-0F1105289DC4}" type="pres">
      <dgm:prSet presAssocID="{4DF498B6-6D2F-4024-8DDE-F4D138A9D6E8}" presName="spH" presStyleCnt="0"/>
      <dgm:spPr/>
    </dgm:pt>
    <dgm:pt modelId="{51EA1A8A-BAF6-4A42-A098-70318DB5DC62}" type="pres">
      <dgm:prSet presAssocID="{4DF498B6-6D2F-4024-8DDE-F4D138A9D6E8}" presName="desTx" presStyleLbl="node1" presStyleIdx="0" presStyleCnt="3" custScaleX="79972">
        <dgm:presLayoutVars>
          <dgm:bulletEnabled val="1"/>
        </dgm:presLayoutVars>
      </dgm:prSet>
      <dgm:spPr/>
      <dgm:t>
        <a:bodyPr/>
        <a:lstStyle/>
        <a:p>
          <a:endParaRPr lang="en-US"/>
        </a:p>
      </dgm:t>
    </dgm:pt>
    <dgm:pt modelId="{54175947-CE4F-4553-AAEC-FCA98C5F9C1E}" type="pres">
      <dgm:prSet presAssocID="{5578CBC2-A1F1-4C4E-AA70-BE5CC1E583E0}" presName="spV" presStyleCnt="0"/>
      <dgm:spPr/>
    </dgm:pt>
    <dgm:pt modelId="{0CF53357-183C-4AF7-B4EA-C6B5CADF315F}" type="pres">
      <dgm:prSet presAssocID="{8890300E-4009-4B02-94A5-F7AC4CBFE1E9}" presName="linNode" presStyleCnt="0"/>
      <dgm:spPr/>
    </dgm:pt>
    <dgm:pt modelId="{0E0B09DE-7A7F-40E6-B7AD-4597699BDE5E}" type="pres">
      <dgm:prSet presAssocID="{8890300E-4009-4B02-94A5-F7AC4CBFE1E9}" presName="parTx" presStyleLbl="revTx" presStyleIdx="1" presStyleCnt="3">
        <dgm:presLayoutVars>
          <dgm:chMax val="1"/>
          <dgm:bulletEnabled val="1"/>
        </dgm:presLayoutVars>
      </dgm:prSet>
      <dgm:spPr/>
      <dgm:t>
        <a:bodyPr/>
        <a:lstStyle/>
        <a:p>
          <a:endParaRPr lang="en-US"/>
        </a:p>
      </dgm:t>
    </dgm:pt>
    <dgm:pt modelId="{487EA4C5-2417-4140-B61C-40BA7BC301B4}" type="pres">
      <dgm:prSet presAssocID="{8890300E-4009-4B02-94A5-F7AC4CBFE1E9}" presName="bracket" presStyleLbl="parChTrans1D1" presStyleIdx="1" presStyleCnt="3"/>
      <dgm:spPr/>
    </dgm:pt>
    <dgm:pt modelId="{9A75F3B1-3E40-4010-B5AE-69642856B451}" type="pres">
      <dgm:prSet presAssocID="{8890300E-4009-4B02-94A5-F7AC4CBFE1E9}" presName="spH" presStyleCnt="0"/>
      <dgm:spPr/>
    </dgm:pt>
    <dgm:pt modelId="{7C224C2C-E5B1-4BF3-880F-9E921C106649}" type="pres">
      <dgm:prSet presAssocID="{8890300E-4009-4B02-94A5-F7AC4CBFE1E9}" presName="desTx" presStyleLbl="node1" presStyleIdx="1" presStyleCnt="3" custScaleX="80026">
        <dgm:presLayoutVars>
          <dgm:bulletEnabled val="1"/>
        </dgm:presLayoutVars>
      </dgm:prSet>
      <dgm:spPr/>
      <dgm:t>
        <a:bodyPr/>
        <a:lstStyle/>
        <a:p>
          <a:endParaRPr lang="en-US"/>
        </a:p>
      </dgm:t>
    </dgm:pt>
    <dgm:pt modelId="{01E75AB7-54AA-4C88-9FCC-52B897D175D2}" type="pres">
      <dgm:prSet presAssocID="{F4B5D0AF-E9B1-4644-87E0-884719D0B969}" presName="spV" presStyleCnt="0"/>
      <dgm:spPr/>
    </dgm:pt>
    <dgm:pt modelId="{0E82CADF-FA9C-4930-8D0F-ABC6194D1BB5}" type="pres">
      <dgm:prSet presAssocID="{8E601774-9D2F-4BA8-B36F-E5B29F697B22}" presName="linNode" presStyleCnt="0"/>
      <dgm:spPr/>
    </dgm:pt>
    <dgm:pt modelId="{0BFEDF81-3178-4D2C-BC58-73EAE61E61F3}" type="pres">
      <dgm:prSet presAssocID="{8E601774-9D2F-4BA8-B36F-E5B29F697B22}" presName="parTx" presStyleLbl="revTx" presStyleIdx="2" presStyleCnt="3">
        <dgm:presLayoutVars>
          <dgm:chMax val="1"/>
          <dgm:bulletEnabled val="1"/>
        </dgm:presLayoutVars>
      </dgm:prSet>
      <dgm:spPr/>
      <dgm:t>
        <a:bodyPr/>
        <a:lstStyle/>
        <a:p>
          <a:endParaRPr lang="en-US"/>
        </a:p>
      </dgm:t>
    </dgm:pt>
    <dgm:pt modelId="{1EACA2D6-A2A1-48CB-972E-2321D4141BFF}" type="pres">
      <dgm:prSet presAssocID="{8E601774-9D2F-4BA8-B36F-E5B29F697B22}" presName="bracket" presStyleLbl="parChTrans1D1" presStyleIdx="2" presStyleCnt="3"/>
      <dgm:spPr/>
    </dgm:pt>
    <dgm:pt modelId="{62F8F67E-E654-45EF-9644-3A798C559AB1}" type="pres">
      <dgm:prSet presAssocID="{8E601774-9D2F-4BA8-B36F-E5B29F697B22}" presName="spH" presStyleCnt="0"/>
      <dgm:spPr/>
    </dgm:pt>
    <dgm:pt modelId="{A2172F69-ADD3-46D3-97FB-D370B3E104AD}" type="pres">
      <dgm:prSet presAssocID="{8E601774-9D2F-4BA8-B36F-E5B29F697B22}" presName="desTx" presStyleLbl="node1" presStyleIdx="2" presStyleCnt="3" custScaleX="80687">
        <dgm:presLayoutVars>
          <dgm:bulletEnabled val="1"/>
        </dgm:presLayoutVars>
      </dgm:prSet>
      <dgm:spPr/>
      <dgm:t>
        <a:bodyPr/>
        <a:lstStyle/>
        <a:p>
          <a:endParaRPr lang="en-US"/>
        </a:p>
      </dgm:t>
    </dgm:pt>
  </dgm:ptLst>
  <dgm:cxnLst>
    <dgm:cxn modelId="{0CED115D-B3EC-4D3D-B0C4-2C6B9807CFF8}" srcId="{4DF498B6-6D2F-4024-8DDE-F4D138A9D6E8}" destId="{AD4532CD-D563-48E3-9DC8-E3D67BF8D9CE}" srcOrd="0" destOrd="0" parTransId="{BBB7D94C-BA38-4C74-9842-2C26A588A210}" sibTransId="{529F9FBB-C036-473C-ACBA-D5FA583D771A}"/>
    <dgm:cxn modelId="{48796035-416B-4FEB-A446-CE0DA1FB90CF}" type="presOf" srcId="{EF72A5C0-6964-4648-8C6E-CF978A8F4A65}" destId="{A2172F69-ADD3-46D3-97FB-D370B3E104AD}" srcOrd="0" destOrd="0" presId="urn:diagrams.loki3.com/BracketList"/>
    <dgm:cxn modelId="{51593F3E-F7CB-4128-AC03-77996BA59F2F}" srcId="{C86D8AA8-EB35-4247-B4AD-A6284C37003D}" destId="{8E601774-9D2F-4BA8-B36F-E5B29F697B22}" srcOrd="2" destOrd="0" parTransId="{49A0A4D8-0D42-465E-AE04-D1592F61A1C7}" sibTransId="{B05006AE-A4BC-458A-8F3C-E79CD19C9CF3}"/>
    <dgm:cxn modelId="{9291285D-6417-4DDD-9FED-42570292A156}" srcId="{C86D8AA8-EB35-4247-B4AD-A6284C37003D}" destId="{4DF498B6-6D2F-4024-8DDE-F4D138A9D6E8}" srcOrd="0" destOrd="0" parTransId="{9A880D7B-EAD6-47C6-BA21-E9D797E155D8}" sibTransId="{5578CBC2-A1F1-4C4E-AA70-BE5CC1E583E0}"/>
    <dgm:cxn modelId="{167EFF2E-3142-4279-9FF2-BE97AE73A809}" type="presOf" srcId="{944A189E-4FA3-468A-8CC5-76607579492E}" destId="{7C224C2C-E5B1-4BF3-880F-9E921C106649}" srcOrd="0" destOrd="0" presId="urn:diagrams.loki3.com/BracketList"/>
    <dgm:cxn modelId="{0CF7C4E8-A9CE-40C2-9865-DBE872D9B6AF}" type="presOf" srcId="{8E601774-9D2F-4BA8-B36F-E5B29F697B22}" destId="{0BFEDF81-3178-4D2C-BC58-73EAE61E61F3}" srcOrd="0" destOrd="0" presId="urn:diagrams.loki3.com/BracketList"/>
    <dgm:cxn modelId="{0F7ECE4E-071A-44C4-B06F-E13D9653A145}" srcId="{8E601774-9D2F-4BA8-B36F-E5B29F697B22}" destId="{EF72A5C0-6964-4648-8C6E-CF978A8F4A65}" srcOrd="0" destOrd="0" parTransId="{FF90F10F-4614-4350-BF67-DCD58F2F0DBA}" sibTransId="{E5255FA9-D1AC-4972-A3F2-7AA00602AD69}"/>
    <dgm:cxn modelId="{5775CF2B-52E7-4015-ADA2-01C6E02FE3E2}" type="presOf" srcId="{C86D8AA8-EB35-4247-B4AD-A6284C37003D}" destId="{E2D4D543-AD35-4B8A-9FB7-4094CA764E19}" srcOrd="0" destOrd="0" presId="urn:diagrams.loki3.com/BracketList"/>
    <dgm:cxn modelId="{A115E1EE-D12D-4E62-92E5-AD18AE7434CD}" type="presOf" srcId="{4DF498B6-6D2F-4024-8DDE-F4D138A9D6E8}" destId="{D80CC05F-AE60-4E55-BB99-48F219DB2A13}" srcOrd="0" destOrd="0" presId="urn:diagrams.loki3.com/BracketList"/>
    <dgm:cxn modelId="{B13ADF26-0D0F-484E-A141-FD9BD9A9C81A}" type="presOf" srcId="{8890300E-4009-4B02-94A5-F7AC4CBFE1E9}" destId="{0E0B09DE-7A7F-40E6-B7AD-4597699BDE5E}" srcOrd="0" destOrd="0" presId="urn:diagrams.loki3.com/BracketList"/>
    <dgm:cxn modelId="{748F6327-F58C-4890-AAB8-162EA98BAF1B}" srcId="{C86D8AA8-EB35-4247-B4AD-A6284C37003D}" destId="{8890300E-4009-4B02-94A5-F7AC4CBFE1E9}" srcOrd="1" destOrd="0" parTransId="{739D1430-1E23-437E-BDF7-89D28EB98C37}" sibTransId="{F4B5D0AF-E9B1-4644-87E0-884719D0B969}"/>
    <dgm:cxn modelId="{4B5BB07D-128F-4A3B-AD57-F70335737C81}" srcId="{8890300E-4009-4B02-94A5-F7AC4CBFE1E9}" destId="{944A189E-4FA3-468A-8CC5-76607579492E}" srcOrd="0" destOrd="0" parTransId="{EEC0CF5E-C8E7-4ED1-A6F6-B1DD0398073C}" sibTransId="{F1A2BAD7-641F-411D-B473-C09B155E16B8}"/>
    <dgm:cxn modelId="{E48D542B-5BF5-4352-86C8-84523FE6978E}" type="presOf" srcId="{AD4532CD-D563-48E3-9DC8-E3D67BF8D9CE}" destId="{51EA1A8A-BAF6-4A42-A098-70318DB5DC62}" srcOrd="0" destOrd="0" presId="urn:diagrams.loki3.com/BracketList"/>
    <dgm:cxn modelId="{15214F43-D8C9-4A93-8276-A64D356D7EA4}" type="presParOf" srcId="{E2D4D543-AD35-4B8A-9FB7-4094CA764E19}" destId="{2DCDE8AE-9BB9-4D12-94D7-7186D033A2CA}" srcOrd="0" destOrd="0" presId="urn:diagrams.loki3.com/BracketList"/>
    <dgm:cxn modelId="{BCD55A8A-6A7B-4549-8C8E-E740A954B985}" type="presParOf" srcId="{2DCDE8AE-9BB9-4D12-94D7-7186D033A2CA}" destId="{D80CC05F-AE60-4E55-BB99-48F219DB2A13}" srcOrd="0" destOrd="0" presId="urn:diagrams.loki3.com/BracketList"/>
    <dgm:cxn modelId="{067D3D69-FC6E-451A-AC51-E6905C889EBD}" type="presParOf" srcId="{2DCDE8AE-9BB9-4D12-94D7-7186D033A2CA}" destId="{E69F3A9E-B636-40E5-B48E-ECDD38608D02}" srcOrd="1" destOrd="0" presId="urn:diagrams.loki3.com/BracketList"/>
    <dgm:cxn modelId="{533E1211-68E1-459D-9C54-07E6C04D4672}" type="presParOf" srcId="{2DCDE8AE-9BB9-4D12-94D7-7186D033A2CA}" destId="{7A16C5C7-2755-45C8-B868-0F1105289DC4}" srcOrd="2" destOrd="0" presId="urn:diagrams.loki3.com/BracketList"/>
    <dgm:cxn modelId="{F43167F1-53A2-4356-8E0B-D935F6CDB024}" type="presParOf" srcId="{2DCDE8AE-9BB9-4D12-94D7-7186D033A2CA}" destId="{51EA1A8A-BAF6-4A42-A098-70318DB5DC62}" srcOrd="3" destOrd="0" presId="urn:diagrams.loki3.com/BracketList"/>
    <dgm:cxn modelId="{9781CE04-9301-4328-BD73-3F73F9255CE2}" type="presParOf" srcId="{E2D4D543-AD35-4B8A-9FB7-4094CA764E19}" destId="{54175947-CE4F-4553-AAEC-FCA98C5F9C1E}" srcOrd="1" destOrd="0" presId="urn:diagrams.loki3.com/BracketList"/>
    <dgm:cxn modelId="{EA95BEA5-6D5A-4538-B23C-F18E54C04668}" type="presParOf" srcId="{E2D4D543-AD35-4B8A-9FB7-4094CA764E19}" destId="{0CF53357-183C-4AF7-B4EA-C6B5CADF315F}" srcOrd="2" destOrd="0" presId="urn:diagrams.loki3.com/BracketList"/>
    <dgm:cxn modelId="{DA125D4F-C342-472E-87EC-74377D25323B}" type="presParOf" srcId="{0CF53357-183C-4AF7-B4EA-C6B5CADF315F}" destId="{0E0B09DE-7A7F-40E6-B7AD-4597699BDE5E}" srcOrd="0" destOrd="0" presId="urn:diagrams.loki3.com/BracketList"/>
    <dgm:cxn modelId="{229D2D48-0B58-4E53-9AC2-A79A633AFC11}" type="presParOf" srcId="{0CF53357-183C-4AF7-B4EA-C6B5CADF315F}" destId="{487EA4C5-2417-4140-B61C-40BA7BC301B4}" srcOrd="1" destOrd="0" presId="urn:diagrams.loki3.com/BracketList"/>
    <dgm:cxn modelId="{24ED3C8A-641D-4BA9-B977-BE17BAA057FC}" type="presParOf" srcId="{0CF53357-183C-4AF7-B4EA-C6B5CADF315F}" destId="{9A75F3B1-3E40-4010-B5AE-69642856B451}" srcOrd="2" destOrd="0" presId="urn:diagrams.loki3.com/BracketList"/>
    <dgm:cxn modelId="{A47A175F-3E93-419E-B7A7-416D7B629E93}" type="presParOf" srcId="{0CF53357-183C-4AF7-B4EA-C6B5CADF315F}" destId="{7C224C2C-E5B1-4BF3-880F-9E921C106649}" srcOrd="3" destOrd="0" presId="urn:diagrams.loki3.com/BracketList"/>
    <dgm:cxn modelId="{B34319EC-940C-4E81-B2A7-5F7237E5202F}" type="presParOf" srcId="{E2D4D543-AD35-4B8A-9FB7-4094CA764E19}" destId="{01E75AB7-54AA-4C88-9FCC-52B897D175D2}" srcOrd="3" destOrd="0" presId="urn:diagrams.loki3.com/BracketList"/>
    <dgm:cxn modelId="{D3323953-3CF3-4235-8F8E-9971E78189C9}" type="presParOf" srcId="{E2D4D543-AD35-4B8A-9FB7-4094CA764E19}" destId="{0E82CADF-FA9C-4930-8D0F-ABC6194D1BB5}" srcOrd="4" destOrd="0" presId="urn:diagrams.loki3.com/BracketList"/>
    <dgm:cxn modelId="{34EAC7C1-BC23-4966-A75D-EE296B7346B1}" type="presParOf" srcId="{0E82CADF-FA9C-4930-8D0F-ABC6194D1BB5}" destId="{0BFEDF81-3178-4D2C-BC58-73EAE61E61F3}" srcOrd="0" destOrd="0" presId="urn:diagrams.loki3.com/BracketList"/>
    <dgm:cxn modelId="{3F7A7C43-C627-403B-AB84-E4A9779D102A}" type="presParOf" srcId="{0E82CADF-FA9C-4930-8D0F-ABC6194D1BB5}" destId="{1EACA2D6-A2A1-48CB-972E-2321D4141BFF}" srcOrd="1" destOrd="0" presId="urn:diagrams.loki3.com/BracketList"/>
    <dgm:cxn modelId="{57A15AF3-1BAB-4AA8-951E-6FF05A9BCBA1}" type="presParOf" srcId="{0E82CADF-FA9C-4930-8D0F-ABC6194D1BB5}" destId="{62F8F67E-E654-45EF-9644-3A798C559AB1}" srcOrd="2" destOrd="0" presId="urn:diagrams.loki3.com/BracketList"/>
    <dgm:cxn modelId="{F920A73E-9F54-4DA0-B439-3D21EEBB3620}" type="presParOf" srcId="{0E82CADF-FA9C-4930-8D0F-ABC6194D1BB5}" destId="{A2172F69-ADD3-46D3-97FB-D370B3E104AD}"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9D65A5-CBAD-4149-843F-4961E4723860}">
      <dsp:nvSpPr>
        <dsp:cNvPr id="0" name=""/>
        <dsp:cNvSpPr/>
      </dsp:nvSpPr>
      <dsp:spPr>
        <a:xfrm>
          <a:off x="2011263" y="1157224"/>
          <a:ext cx="397073" cy="853707"/>
        </a:xfrm>
        <a:custGeom>
          <a:avLst/>
          <a:gdLst/>
          <a:ahLst/>
          <a:cxnLst/>
          <a:rect l="0" t="0" r="0" b="0"/>
          <a:pathLst>
            <a:path>
              <a:moveTo>
                <a:pt x="0" y="0"/>
              </a:moveTo>
              <a:lnTo>
                <a:pt x="198536" y="0"/>
              </a:lnTo>
              <a:lnTo>
                <a:pt x="198536" y="853707"/>
              </a:lnTo>
              <a:lnTo>
                <a:pt x="397073" y="853707"/>
              </a:lnTo>
            </a:path>
          </a:pathLst>
        </a:custGeom>
        <a:noFill/>
        <a:ln w="11429" cap="flat" cmpd="sng" algn="ctr">
          <a:solidFill>
            <a:schemeClr val="accent1">
              <a:shade val="60000"/>
              <a:hueOff val="0"/>
              <a:satOff val="0"/>
              <a:lumOff val="0"/>
              <a:alphaOff val="0"/>
            </a:schemeClr>
          </a:solidFill>
          <a:prstDash val="sysDash"/>
        </a:ln>
        <a:effectLst/>
      </dsp:spPr>
      <dsp:style>
        <a:lnRef idx="2">
          <a:scrgbClr r="0" g="0" b="0"/>
        </a:lnRef>
        <a:fillRef idx="0">
          <a:scrgbClr r="0" g="0" b="0"/>
        </a:fillRef>
        <a:effectRef idx="0">
          <a:scrgbClr r="0" g="0" b="0"/>
        </a:effectRef>
        <a:fontRef idx="minor"/>
      </dsp:style>
    </dsp:sp>
    <dsp:sp modelId="{A28B9873-47A4-486F-B595-419E86DBAB3D}">
      <dsp:nvSpPr>
        <dsp:cNvPr id="0" name=""/>
        <dsp:cNvSpPr/>
      </dsp:nvSpPr>
      <dsp:spPr>
        <a:xfrm>
          <a:off x="2011263" y="1111504"/>
          <a:ext cx="397073" cy="91440"/>
        </a:xfrm>
        <a:custGeom>
          <a:avLst/>
          <a:gdLst/>
          <a:ahLst/>
          <a:cxnLst/>
          <a:rect l="0" t="0" r="0" b="0"/>
          <a:pathLst>
            <a:path>
              <a:moveTo>
                <a:pt x="0" y="45720"/>
              </a:moveTo>
              <a:lnTo>
                <a:pt x="397073" y="45720"/>
              </a:lnTo>
            </a:path>
          </a:pathLst>
        </a:custGeom>
        <a:noFill/>
        <a:ln w="11429" cap="flat" cmpd="sng" algn="ctr">
          <a:solidFill>
            <a:schemeClr val="accent1">
              <a:shade val="60000"/>
              <a:hueOff val="0"/>
              <a:satOff val="0"/>
              <a:lumOff val="0"/>
              <a:alphaOff val="0"/>
            </a:schemeClr>
          </a:solidFill>
          <a:prstDash val="sysDash"/>
        </a:ln>
        <a:effectLst/>
      </dsp:spPr>
      <dsp:style>
        <a:lnRef idx="2">
          <a:scrgbClr r="0" g="0" b="0"/>
        </a:lnRef>
        <a:fillRef idx="0">
          <a:scrgbClr r="0" g="0" b="0"/>
        </a:fillRef>
        <a:effectRef idx="0">
          <a:scrgbClr r="0" g="0" b="0"/>
        </a:effectRef>
        <a:fontRef idx="minor"/>
      </dsp:style>
    </dsp:sp>
    <dsp:sp modelId="{C67DC558-CED6-44FC-A65F-685D2C794135}">
      <dsp:nvSpPr>
        <dsp:cNvPr id="0" name=""/>
        <dsp:cNvSpPr/>
      </dsp:nvSpPr>
      <dsp:spPr>
        <a:xfrm>
          <a:off x="2011263" y="303516"/>
          <a:ext cx="397073" cy="853707"/>
        </a:xfrm>
        <a:custGeom>
          <a:avLst/>
          <a:gdLst/>
          <a:ahLst/>
          <a:cxnLst/>
          <a:rect l="0" t="0" r="0" b="0"/>
          <a:pathLst>
            <a:path>
              <a:moveTo>
                <a:pt x="0" y="853707"/>
              </a:moveTo>
              <a:lnTo>
                <a:pt x="198536" y="853707"/>
              </a:lnTo>
              <a:lnTo>
                <a:pt x="198536" y="0"/>
              </a:lnTo>
              <a:lnTo>
                <a:pt x="397073" y="0"/>
              </a:lnTo>
            </a:path>
          </a:pathLst>
        </a:custGeom>
        <a:noFill/>
        <a:ln w="11429" cap="flat" cmpd="sng" algn="ctr">
          <a:solidFill>
            <a:schemeClr val="accent1">
              <a:shade val="60000"/>
              <a:hueOff val="0"/>
              <a:satOff val="0"/>
              <a:lumOff val="0"/>
              <a:alphaOff val="0"/>
            </a:schemeClr>
          </a:solidFill>
          <a:prstDash val="sysDash"/>
        </a:ln>
        <a:effectLst/>
      </dsp:spPr>
      <dsp:style>
        <a:lnRef idx="2">
          <a:scrgbClr r="0" g="0" b="0"/>
        </a:lnRef>
        <a:fillRef idx="0">
          <a:scrgbClr r="0" g="0" b="0"/>
        </a:fillRef>
        <a:effectRef idx="0">
          <a:scrgbClr r="0" g="0" b="0"/>
        </a:effectRef>
        <a:fontRef idx="minor"/>
      </dsp:style>
    </dsp:sp>
    <dsp:sp modelId="{E120CC3C-FC14-4997-A49A-8967D0B5C455}">
      <dsp:nvSpPr>
        <dsp:cNvPr id="0" name=""/>
        <dsp:cNvSpPr/>
      </dsp:nvSpPr>
      <dsp:spPr>
        <a:xfrm>
          <a:off x="25896" y="854455"/>
          <a:ext cx="1985367" cy="605536"/>
        </a:xfrm>
        <a:prstGeom prst="rect">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Types of Feasibility Study</a:t>
          </a:r>
          <a:endParaRPr lang="en-US" sz="2000" kern="1200" dirty="0"/>
        </a:p>
      </dsp:txBody>
      <dsp:txXfrm>
        <a:off x="25896" y="854455"/>
        <a:ext cx="1985367" cy="605536"/>
      </dsp:txXfrm>
    </dsp:sp>
    <dsp:sp modelId="{693AE85B-A0B3-442E-B9A2-E8805D3CD52A}">
      <dsp:nvSpPr>
        <dsp:cNvPr id="0" name=""/>
        <dsp:cNvSpPr/>
      </dsp:nvSpPr>
      <dsp:spPr>
        <a:xfrm>
          <a:off x="2408336" y="747"/>
          <a:ext cx="1985367" cy="605536"/>
        </a:xfrm>
        <a:prstGeom prst="rect">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Technical Feasibility</a:t>
          </a:r>
          <a:endParaRPr lang="en-US" sz="2000" kern="1200" dirty="0"/>
        </a:p>
      </dsp:txBody>
      <dsp:txXfrm>
        <a:off x="2408336" y="747"/>
        <a:ext cx="1985367" cy="605536"/>
      </dsp:txXfrm>
    </dsp:sp>
    <dsp:sp modelId="{21615550-EC54-432E-86DB-A45C968D8BC6}">
      <dsp:nvSpPr>
        <dsp:cNvPr id="0" name=""/>
        <dsp:cNvSpPr/>
      </dsp:nvSpPr>
      <dsp:spPr>
        <a:xfrm>
          <a:off x="2408336" y="854455"/>
          <a:ext cx="1985367" cy="605536"/>
        </a:xfrm>
        <a:prstGeom prst="rect">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Organizational Feasibility</a:t>
          </a:r>
          <a:endParaRPr lang="en-US" sz="2000" kern="1200" dirty="0"/>
        </a:p>
      </dsp:txBody>
      <dsp:txXfrm>
        <a:off x="2408336" y="854455"/>
        <a:ext cx="1985367" cy="605536"/>
      </dsp:txXfrm>
    </dsp:sp>
    <dsp:sp modelId="{FEB521D5-5F4A-4AF4-8E4A-BB52AB9B9E84}">
      <dsp:nvSpPr>
        <dsp:cNvPr id="0" name=""/>
        <dsp:cNvSpPr/>
      </dsp:nvSpPr>
      <dsp:spPr>
        <a:xfrm>
          <a:off x="2408336" y="1708163"/>
          <a:ext cx="1985367" cy="605536"/>
        </a:xfrm>
        <a:prstGeom prst="rect">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Economic Feasibility</a:t>
          </a:r>
          <a:endParaRPr lang="en-US" sz="2000" kern="1200" dirty="0"/>
        </a:p>
      </dsp:txBody>
      <dsp:txXfrm>
        <a:off x="2408336" y="1708163"/>
        <a:ext cx="1985367" cy="6055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CC05F-AE60-4E55-BB99-48F219DB2A13}">
      <dsp:nvSpPr>
        <dsp:cNvPr id="0" name=""/>
        <dsp:cNvSpPr/>
      </dsp:nvSpPr>
      <dsp:spPr>
        <a:xfrm>
          <a:off x="560404" y="3024"/>
          <a:ext cx="2133600" cy="79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55880" rIns="156464" bIns="55880" numCol="1" spcCol="1270" anchor="ctr" anchorCtr="0">
          <a:noAutofit/>
        </a:bodyPr>
        <a:lstStyle/>
        <a:p>
          <a:pPr lvl="0" algn="r" defTabSz="955675">
            <a:lnSpc>
              <a:spcPct val="90000"/>
            </a:lnSpc>
            <a:spcBef>
              <a:spcPct val="0"/>
            </a:spcBef>
            <a:spcAft>
              <a:spcPct val="35000"/>
            </a:spcAft>
          </a:pPr>
          <a:r>
            <a:rPr lang="en-US" sz="2150" kern="1200" dirty="0" smtClean="0"/>
            <a:t>Champion</a:t>
          </a:r>
          <a:endParaRPr lang="en-US" sz="2150" kern="1200" dirty="0"/>
        </a:p>
      </dsp:txBody>
      <dsp:txXfrm>
        <a:off x="560404" y="3024"/>
        <a:ext cx="2133600" cy="792000"/>
      </dsp:txXfrm>
    </dsp:sp>
    <dsp:sp modelId="{E69F3A9E-B636-40E5-B48E-ECDD38608D02}">
      <dsp:nvSpPr>
        <dsp:cNvPr id="0" name=""/>
        <dsp:cNvSpPr/>
      </dsp:nvSpPr>
      <dsp:spPr>
        <a:xfrm>
          <a:off x="2694004" y="3024"/>
          <a:ext cx="426720" cy="792000"/>
        </a:xfrm>
        <a:prstGeom prst="leftBrace">
          <a:avLst>
            <a:gd name="adj1" fmla="val 35000"/>
            <a:gd name="adj2" fmla="val 50000"/>
          </a:avLst>
        </a:prstGeom>
        <a:noFill/>
        <a:ln w="11429" cap="flat" cmpd="sng" algn="ctr">
          <a:solidFill>
            <a:schemeClr val="accent1">
              <a:shade val="60000"/>
              <a:hueOff val="0"/>
              <a:satOff val="0"/>
              <a:lumOff val="0"/>
              <a:alphaOff val="0"/>
            </a:schemeClr>
          </a:solidFill>
          <a:prstDash val="sysDash"/>
        </a:ln>
        <a:effectLst/>
      </dsp:spPr>
      <dsp:style>
        <a:lnRef idx="2">
          <a:scrgbClr r="0" g="0" b="0"/>
        </a:lnRef>
        <a:fillRef idx="0">
          <a:scrgbClr r="0" g="0" b="0"/>
        </a:fillRef>
        <a:effectRef idx="0">
          <a:scrgbClr r="0" g="0" b="0"/>
        </a:effectRef>
        <a:fontRef idx="minor"/>
      </dsp:style>
    </dsp:sp>
    <dsp:sp modelId="{51EA1A8A-BAF6-4A42-A098-70318DB5DC62}">
      <dsp:nvSpPr>
        <dsp:cNvPr id="0" name=""/>
        <dsp:cNvSpPr/>
      </dsp:nvSpPr>
      <dsp:spPr>
        <a:xfrm>
          <a:off x="3291412" y="3024"/>
          <a:ext cx="4641088" cy="792000"/>
        </a:xfrm>
        <a:prstGeom prst="rect">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228600" lvl="1" indent="-228600" algn="l" defTabSz="955675">
            <a:lnSpc>
              <a:spcPct val="90000"/>
            </a:lnSpc>
            <a:spcBef>
              <a:spcPct val="0"/>
            </a:spcBef>
            <a:spcAft>
              <a:spcPct val="15000"/>
            </a:spcAft>
            <a:buChar char="••"/>
          </a:pPr>
          <a:r>
            <a:rPr lang="en-US" sz="2150" kern="1200" dirty="0" smtClean="0"/>
            <a:t>Who initiates the project</a:t>
          </a:r>
          <a:endParaRPr lang="en-US" sz="2150" kern="1200" dirty="0"/>
        </a:p>
      </dsp:txBody>
      <dsp:txXfrm>
        <a:off x="3291412" y="3024"/>
        <a:ext cx="4641088" cy="792000"/>
      </dsp:txXfrm>
    </dsp:sp>
    <dsp:sp modelId="{0E0B09DE-7A7F-40E6-B7AD-4597699BDE5E}">
      <dsp:nvSpPr>
        <dsp:cNvPr id="0" name=""/>
        <dsp:cNvSpPr/>
      </dsp:nvSpPr>
      <dsp:spPr>
        <a:xfrm>
          <a:off x="560404" y="939024"/>
          <a:ext cx="2133600" cy="79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55880" rIns="156464" bIns="55880" numCol="1" spcCol="1270" anchor="ctr" anchorCtr="0">
          <a:noAutofit/>
        </a:bodyPr>
        <a:lstStyle/>
        <a:p>
          <a:pPr lvl="0" algn="r" defTabSz="955675">
            <a:lnSpc>
              <a:spcPct val="90000"/>
            </a:lnSpc>
            <a:spcBef>
              <a:spcPct val="0"/>
            </a:spcBef>
            <a:spcAft>
              <a:spcPct val="35000"/>
            </a:spcAft>
          </a:pPr>
          <a:r>
            <a:rPr lang="en-US" sz="2150" kern="1200" dirty="0" smtClean="0"/>
            <a:t>Organizational management</a:t>
          </a:r>
          <a:endParaRPr lang="en-US" sz="2150" kern="1200" dirty="0"/>
        </a:p>
      </dsp:txBody>
      <dsp:txXfrm>
        <a:off x="560404" y="939024"/>
        <a:ext cx="2133600" cy="792000"/>
      </dsp:txXfrm>
    </dsp:sp>
    <dsp:sp modelId="{487EA4C5-2417-4140-B61C-40BA7BC301B4}">
      <dsp:nvSpPr>
        <dsp:cNvPr id="0" name=""/>
        <dsp:cNvSpPr/>
      </dsp:nvSpPr>
      <dsp:spPr>
        <a:xfrm>
          <a:off x="2694004" y="939024"/>
          <a:ext cx="426720" cy="792000"/>
        </a:xfrm>
        <a:prstGeom prst="leftBrace">
          <a:avLst>
            <a:gd name="adj1" fmla="val 35000"/>
            <a:gd name="adj2" fmla="val 50000"/>
          </a:avLst>
        </a:prstGeom>
        <a:noFill/>
        <a:ln w="11429" cap="flat" cmpd="sng" algn="ctr">
          <a:solidFill>
            <a:schemeClr val="accent1">
              <a:shade val="60000"/>
              <a:hueOff val="0"/>
              <a:satOff val="0"/>
              <a:lumOff val="0"/>
              <a:alphaOff val="0"/>
            </a:schemeClr>
          </a:solidFill>
          <a:prstDash val="sysDash"/>
        </a:ln>
        <a:effectLst/>
      </dsp:spPr>
      <dsp:style>
        <a:lnRef idx="2">
          <a:scrgbClr r="0" g="0" b="0"/>
        </a:lnRef>
        <a:fillRef idx="0">
          <a:scrgbClr r="0" g="0" b="0"/>
        </a:fillRef>
        <a:effectRef idx="0">
          <a:scrgbClr r="0" g="0" b="0"/>
        </a:effectRef>
        <a:fontRef idx="minor"/>
      </dsp:style>
    </dsp:sp>
    <dsp:sp modelId="{7C224C2C-E5B1-4BF3-880F-9E921C106649}">
      <dsp:nvSpPr>
        <dsp:cNvPr id="0" name=""/>
        <dsp:cNvSpPr/>
      </dsp:nvSpPr>
      <dsp:spPr>
        <a:xfrm>
          <a:off x="3291412" y="939024"/>
          <a:ext cx="4644222" cy="792000"/>
        </a:xfrm>
        <a:prstGeom prst="rect">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228600" lvl="1" indent="-228600" algn="l" defTabSz="955675">
            <a:lnSpc>
              <a:spcPct val="90000"/>
            </a:lnSpc>
            <a:spcBef>
              <a:spcPct val="0"/>
            </a:spcBef>
            <a:spcAft>
              <a:spcPct val="15000"/>
            </a:spcAft>
            <a:buChar char="••"/>
          </a:pPr>
          <a:r>
            <a:rPr lang="en-US" sz="2150" kern="1200" dirty="0" smtClean="0"/>
            <a:t>Funds the project</a:t>
          </a:r>
          <a:endParaRPr lang="en-US" sz="2150" kern="1200" dirty="0"/>
        </a:p>
      </dsp:txBody>
      <dsp:txXfrm>
        <a:off x="3291412" y="939024"/>
        <a:ext cx="4644222" cy="792000"/>
      </dsp:txXfrm>
    </dsp:sp>
    <dsp:sp modelId="{0BFEDF81-3178-4D2C-BC58-73EAE61E61F3}">
      <dsp:nvSpPr>
        <dsp:cNvPr id="0" name=""/>
        <dsp:cNvSpPr/>
      </dsp:nvSpPr>
      <dsp:spPr>
        <a:xfrm>
          <a:off x="560404" y="1875024"/>
          <a:ext cx="2133600" cy="79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55880" rIns="156464" bIns="55880" numCol="1" spcCol="1270" anchor="ctr" anchorCtr="0">
          <a:noAutofit/>
        </a:bodyPr>
        <a:lstStyle/>
        <a:p>
          <a:pPr lvl="0" algn="r" defTabSz="955675">
            <a:lnSpc>
              <a:spcPct val="90000"/>
            </a:lnSpc>
            <a:spcBef>
              <a:spcPct val="0"/>
            </a:spcBef>
            <a:spcAft>
              <a:spcPct val="35000"/>
            </a:spcAft>
          </a:pPr>
          <a:r>
            <a:rPr lang="en-US" sz="2150" kern="1200" dirty="0" smtClean="0"/>
            <a:t>Users</a:t>
          </a:r>
          <a:endParaRPr lang="en-US" sz="2150" kern="1200" dirty="0"/>
        </a:p>
      </dsp:txBody>
      <dsp:txXfrm>
        <a:off x="560404" y="1875024"/>
        <a:ext cx="2133600" cy="792000"/>
      </dsp:txXfrm>
    </dsp:sp>
    <dsp:sp modelId="{1EACA2D6-A2A1-48CB-972E-2321D4141BFF}">
      <dsp:nvSpPr>
        <dsp:cNvPr id="0" name=""/>
        <dsp:cNvSpPr/>
      </dsp:nvSpPr>
      <dsp:spPr>
        <a:xfrm>
          <a:off x="2694004" y="1875024"/>
          <a:ext cx="426720" cy="792000"/>
        </a:xfrm>
        <a:prstGeom prst="leftBrace">
          <a:avLst>
            <a:gd name="adj1" fmla="val 35000"/>
            <a:gd name="adj2" fmla="val 50000"/>
          </a:avLst>
        </a:prstGeom>
        <a:noFill/>
        <a:ln w="11429" cap="flat" cmpd="sng" algn="ctr">
          <a:solidFill>
            <a:schemeClr val="accent1">
              <a:shade val="60000"/>
              <a:hueOff val="0"/>
              <a:satOff val="0"/>
              <a:lumOff val="0"/>
              <a:alphaOff val="0"/>
            </a:schemeClr>
          </a:solidFill>
          <a:prstDash val="sysDash"/>
        </a:ln>
        <a:effectLst/>
      </dsp:spPr>
      <dsp:style>
        <a:lnRef idx="2">
          <a:scrgbClr r="0" g="0" b="0"/>
        </a:lnRef>
        <a:fillRef idx="0">
          <a:scrgbClr r="0" g="0" b="0"/>
        </a:fillRef>
        <a:effectRef idx="0">
          <a:scrgbClr r="0" g="0" b="0"/>
        </a:effectRef>
        <a:fontRef idx="minor"/>
      </dsp:style>
    </dsp:sp>
    <dsp:sp modelId="{A2172F69-ADD3-46D3-97FB-D370B3E104AD}">
      <dsp:nvSpPr>
        <dsp:cNvPr id="0" name=""/>
        <dsp:cNvSpPr/>
      </dsp:nvSpPr>
      <dsp:spPr>
        <a:xfrm>
          <a:off x="3291412" y="1875024"/>
          <a:ext cx="4682582" cy="792000"/>
        </a:xfrm>
        <a:prstGeom prst="rect">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228600" lvl="1" indent="-228600" algn="l" defTabSz="955675">
            <a:lnSpc>
              <a:spcPct val="90000"/>
            </a:lnSpc>
            <a:spcBef>
              <a:spcPct val="0"/>
            </a:spcBef>
            <a:spcAft>
              <a:spcPct val="15000"/>
            </a:spcAft>
            <a:buChar char="••"/>
          </a:pPr>
          <a:r>
            <a:rPr lang="en-US" sz="2150" kern="1200" dirty="0" smtClean="0"/>
            <a:t>Who use the project and influences</a:t>
          </a:r>
          <a:endParaRPr lang="en-US" sz="2150" kern="1200" dirty="0"/>
        </a:p>
      </dsp:txBody>
      <dsp:txXfrm>
        <a:off x="3291412" y="1875024"/>
        <a:ext cx="4682582" cy="792000"/>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BD3F9B-95DF-416C-A220-2AC24B91F8A0}" type="datetimeFigureOut">
              <a:rPr lang="en-US" smtClean="0"/>
              <a:pPr/>
              <a:t>7/1/2019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96769-7BF8-498F-9064-AD1FF3E8254B}" type="slidenum">
              <a:rPr lang="en-US" smtClean="0"/>
              <a:pPr/>
              <a:t>‹#›</a:t>
            </a:fld>
            <a:endParaRPr lang="en-US" dirty="0"/>
          </a:p>
        </p:txBody>
      </p:sp>
    </p:spTree>
    <p:extLst>
      <p:ext uri="{BB962C8B-B14F-4D97-AF65-F5344CB8AC3E}">
        <p14:creationId xmlns:p14="http://schemas.microsoft.com/office/powerpoint/2010/main" val="574960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196769-7BF8-498F-9064-AD1FF3E8254B}" type="slidenum">
              <a:rPr lang="en-US" smtClean="0"/>
              <a:pPr/>
              <a:t>6</a:t>
            </a:fld>
            <a:endParaRPr lang="en-US" dirty="0"/>
          </a:p>
        </p:txBody>
      </p:sp>
    </p:spTree>
    <p:extLst>
      <p:ext uri="{BB962C8B-B14F-4D97-AF65-F5344CB8AC3E}">
        <p14:creationId xmlns:p14="http://schemas.microsoft.com/office/powerpoint/2010/main" val="2289361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rgbClr val="0070C0"/>
          </a:solidFill>
          <a:ln w="9525" cap="flat" cmpd="sng" algn="ctr">
            <a:noFill/>
            <a:prstDash val="solid"/>
            <a:miter lim="800000"/>
            <a:headEnd type="none" w="med" len="med"/>
            <a:tailEnd type="none" w="med" len="med"/>
          </a:ln>
          <a:effectLst/>
          <a:scene3d>
            <a:camera prst="orthographicFront"/>
            <a:lightRig rig="threePt" dir="t"/>
          </a:scene3d>
          <a:sp3d>
            <a:bevelT prst="relaxedInset"/>
          </a:sp3d>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E2C74FB-8BBC-42FF-81AE-EE8D6ADB1AD0}" type="datetime1">
              <a:rPr lang="en-US" smtClean="0"/>
              <a:pPr/>
              <a:t>7/1/2019</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rgbClr val="0070C0"/>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rgbClr val="0070C0"/>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rgbClr val="0070C0"/>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rgbClr val="0070C0"/>
                </a:solidFill>
              </a:defRPr>
            </a:lvl1pPr>
          </a:lstStyle>
          <a:p>
            <a:fld id="{B6F15528-21DE-4FAA-801E-634DDDAF4B2B}"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pic>
        <p:nvPicPr>
          <p:cNvPr id="20" name="Picture 19"/>
          <p:cNvPicPr>
            <a:picLocks noChangeAspect="1"/>
          </p:cNvPicPr>
          <p:nvPr userDrawn="1"/>
        </p:nvPicPr>
        <p:blipFill rotWithShape="1">
          <a:blip r:embed="rId2" cstate="print">
            <a:extLst>
              <a:ext uri="{28A0092B-C50C-407E-A947-70E740481C1C}">
                <a14:useLocalDpi xmlns:a14="http://schemas.microsoft.com/office/drawing/2010/main" val="0"/>
              </a:ext>
            </a:extLst>
          </a:blip>
          <a:srcRect t="11575" b="1534"/>
          <a:stretch/>
        </p:blipFill>
        <p:spPr>
          <a:xfrm>
            <a:off x="6625135" y="1231900"/>
            <a:ext cx="2288741" cy="1159256"/>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2A4B8C-3655-495F-BD81-AFE1FE831958}" type="datetime1">
              <a:rPr lang="en-US" smtClean="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rgbClr val="0070C0"/>
          </a:solidFill>
          <a:ln w="9525" cap="flat" cmpd="sng" algn="ctr">
            <a:noFill/>
            <a:prstDash val="solid"/>
            <a:miter lim="800000"/>
            <a:headEnd type="none" w="med" len="med"/>
            <a:tailEnd type="none" w="med" len="med"/>
          </a:ln>
          <a:effectLst/>
          <a:scene3d>
            <a:camera prst="orthographicFront"/>
            <a:lightRig rig="threePt" dir="t"/>
          </a:scene3d>
          <a:sp3d>
            <a:bevelT prst="relaxedInset"/>
          </a:sp3d>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rgbClr val="0070C0"/>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rgbClr val="0070C0"/>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1DDC5C-BB2E-4DF9-883B-7D962E8A68C2}" type="datetime1">
              <a:rPr lang="en-US" smtClean="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fld id="{5D38483C-3275-499C-A323-3164C47CF3F4}" type="datetime1">
              <a:rPr lang="en-US" smtClean="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rgbClr val="0070C0"/>
          </a:solidFill>
          <a:ln w="9525" cap="flat" cmpd="sng" algn="ctr">
            <a:noFill/>
            <a:prstDash val="solid"/>
            <a:miter lim="800000"/>
            <a:headEnd type="none" w="med" len="med"/>
            <a:tailEnd type="none" w="med" len="med"/>
          </a:ln>
          <a:effectLst/>
          <a:scene3d>
            <a:camera prst="orthographicFront"/>
            <a:lightRig rig="threePt" dir="t"/>
          </a:scene3d>
          <a:sp3d>
            <a:bevelT prst="relaxedInset"/>
          </a:sp3d>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rgbClr val="0070C0"/>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C081B0D-6183-4115-BA6C-E407E16C7734}" type="datetime1">
              <a:rPr lang="en-US" smtClean="0"/>
              <a:pPr/>
              <a:t>7/1/2019</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rgbClr val="0070C0"/>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rgbClr val="0070C0"/>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rgbClr val="0070C0"/>
                </a:solidFill>
              </a:defRPr>
            </a:lvl1pPr>
          </a:lstStyle>
          <a:p>
            <a:fld id="{B6F15528-21DE-4FAA-801E-634DDDAF4B2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232E272-85C9-44CD-A0FB-CBF45ABE16B3}" type="datetime1">
              <a:rPr lang="en-US" smtClean="0"/>
              <a:pPr/>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rgbClr val="0070C0"/>
          </a:solidFill>
          <a:ln w="9525" cap="flat" cmpd="sng" algn="ctr">
            <a:noFill/>
            <a:prstDash val="solid"/>
            <a:miter lim="800000"/>
            <a:headEnd type="none" w="med" len="med"/>
            <a:tailEnd type="none" w="med" len="med"/>
          </a:ln>
          <a:effectLst/>
          <a:scene3d>
            <a:camera prst="orthographicFront"/>
            <a:lightRig rig="threePt" dir="t"/>
          </a:scene3d>
          <a:sp3d>
            <a:bevelT prst="relaxedInset"/>
          </a:sp3d>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920EA0F-CCCC-4A28-B331-49D935C2732E}" type="datetime1">
              <a:rPr lang="en-US" smtClean="0"/>
              <a:pPr/>
              <a:t>7/1/2019</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rgbClr val="0070C0"/>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rgbClr val="0070C0"/>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rgbClr val="0070C0"/>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dirty="0"/>
          </a:p>
        </p:txBody>
      </p:sp>
      <p:sp>
        <p:nvSpPr>
          <p:cNvPr id="23" name="Title 22"/>
          <p:cNvSpPr>
            <a:spLocks noGrp="1"/>
          </p:cNvSpPr>
          <p:nvPr>
            <p:ph type="title"/>
          </p:nvPr>
        </p:nvSpPr>
        <p:spPr/>
        <p:txBody>
          <a:bodyPr rtlCol="0" anchor="b" anchorCtr="0"/>
          <a:lstStyle>
            <a:lvl1pPr>
              <a:defRPr>
                <a:solidFill>
                  <a:srgbClr val="0070C0"/>
                </a:solidFill>
              </a:defRPr>
            </a:lvl1pPr>
          </a:lstStyle>
          <a:p>
            <a:r>
              <a:rPr kumimoji="0" lang="en-US" dirty="0" smtClean="0"/>
              <a:t>Click to edit Master title style</a:t>
            </a:r>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kumimoji="0" lang="en-US" dirty="0" smtClean="0"/>
              <a:t>Click to edit Master title style</a:t>
            </a:r>
            <a:endParaRPr kumimoji="0" lang="en-US" dirty="0"/>
          </a:p>
        </p:txBody>
      </p:sp>
      <p:sp>
        <p:nvSpPr>
          <p:cNvPr id="3" name="Date Placeholder 2"/>
          <p:cNvSpPr>
            <a:spLocks noGrp="1"/>
          </p:cNvSpPr>
          <p:nvPr>
            <p:ph type="dt" sz="half" idx="10"/>
          </p:nvPr>
        </p:nvSpPr>
        <p:spPr/>
        <p:txBody>
          <a:bodyPr/>
          <a:lstStyle/>
          <a:p>
            <a:fld id="{A2A13E6C-BEC5-42F6-9F23-A36A1CD9B08E}" type="datetime1">
              <a:rPr lang="en-US" smtClean="0"/>
              <a:pPr/>
              <a:t>7/1/2019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rgbClr val="0070C0"/>
          </a:solidFill>
          <a:ln w="9525" cap="flat" cmpd="sng" algn="ctr">
            <a:noFill/>
            <a:prstDash val="solid"/>
            <a:miter lim="800000"/>
            <a:headEnd type="none" w="med" len="med"/>
            <a:tailEnd type="none" w="med" len="med"/>
          </a:ln>
          <a:effectLst/>
          <a:scene3d>
            <a:camera prst="orthographicFront"/>
            <a:lightRig rig="threePt" dir="t"/>
          </a:scene3d>
          <a:sp3d>
            <a:bevelT prst="relaxedInset"/>
          </a:sp3d>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rgbClr val="0070C0"/>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DA0E462-9A24-413B-BCD8-08A3F32674D9}" type="datetime1">
              <a:rPr lang="en-US" smtClean="0"/>
              <a:pPr/>
              <a:t>7/1/2019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rgbClr val="0070C0"/>
          </a:solidFill>
          <a:ln w="9525" cap="flat" cmpd="sng" algn="ctr">
            <a:noFill/>
            <a:prstDash val="solid"/>
            <a:miter lim="800000"/>
            <a:headEnd type="none" w="med" len="med"/>
            <a:tailEnd type="none" w="med" len="med"/>
          </a:ln>
          <a:effectLst/>
          <a:scene3d>
            <a:camera prst="orthographicFront"/>
            <a:lightRig rig="threePt" dir="t"/>
          </a:scene3d>
          <a:sp3d>
            <a:bevelT prst="relaxedInset"/>
          </a:sp3d>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rgbClr val="0070C0"/>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rgbClr val="0070C0"/>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rgbClr val="0070C0"/>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rgbClr val="0070C0"/>
                </a:solidFill>
              </a:defRPr>
            </a:lvl1pPr>
          </a:lstStyle>
          <a:p>
            <a:fld id="{B6F15528-21DE-4FAA-801E-634DDDAF4B2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rgbClr val="0070C0"/>
          </a:solidFill>
          <a:ln w="9525" cap="flat" cmpd="sng" algn="ctr">
            <a:noFill/>
            <a:prstDash val="solid"/>
            <a:miter lim="800000"/>
            <a:headEnd type="none" w="med" len="med"/>
            <a:tailEnd type="none" w="med" len="med"/>
          </a:ln>
          <a:effectLst/>
          <a:scene3d>
            <a:camera prst="orthographicFront"/>
            <a:lightRig rig="threePt" dir="t"/>
          </a:scene3d>
          <a:sp3d>
            <a:bevelT prst="relaxedInset"/>
          </a:sp3d>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756D5262-F74B-40D8-AD33-3B3A200AF1B1}" type="datetime1">
              <a:rPr lang="en-US" smtClean="0"/>
              <a:pPr/>
              <a:t>7/1/2019</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rgbClr val="0070C0"/>
          </a:solidFill>
          <a:ln w="9525" cap="flat" cmpd="sng" algn="ctr">
            <a:noFill/>
            <a:prstDash val="solid"/>
            <a:miter lim="800000"/>
            <a:headEnd type="none" w="med" len="med"/>
            <a:tailEnd type="none" w="med" len="med"/>
          </a:ln>
          <a:effectLst/>
          <a:scene3d>
            <a:camera prst="orthographicFront"/>
            <a:lightRig rig="threePt" dir="t"/>
          </a:scene3d>
          <a:sp3d>
            <a:bevelT prst="relaxedInset"/>
          </a:sp3d>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rgbClr val="0070C0"/>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rgbClr val="0070C0"/>
                </a:solidFill>
              </a:defRPr>
            </a:lvl1pPr>
          </a:lstStyle>
          <a:p>
            <a:fld id="{B6F15528-21DE-4FAA-801E-634DDDAF4B2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rgbClr val="0070C0"/>
          </a:solidFill>
          <a:ln w="9525" cap="flat" cmpd="sng" algn="ctr">
            <a:noFill/>
            <a:prstDash val="solid"/>
            <a:miter lim="800000"/>
            <a:headEnd type="none" w="med" len="med"/>
            <a:tailEnd type="none" w="med" len="med"/>
          </a:ln>
          <a:effectLst/>
          <a:scene3d>
            <a:camera prst="orthographicFront"/>
            <a:lightRig rig="threePt" dir="t"/>
          </a:scene3d>
          <a:sp3d>
            <a:bevelT prst="relaxedInset"/>
          </a:sp3d>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0FEFE4FA-5CE1-48F6-B365-00F0E4991A21}" type="datetime1">
              <a:rPr lang="en-US" smtClean="0"/>
              <a:pPr/>
              <a:t>7/1/2019</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userDrawn="1"/>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rgbClr val="0070C0"/>
          </a:solidFill>
          <a:ln w="9525" cap="flat" cmpd="sng" algn="ctr">
            <a:noFill/>
            <a:prstDash val="solid"/>
            <a:miter lim="800000"/>
            <a:headEnd type="none" w="med" len="med"/>
            <a:tailEnd type="none" w="med" len="med"/>
          </a:ln>
          <a:effectLst/>
          <a:scene3d>
            <a:camera prst="orthographicFront"/>
            <a:lightRig rig="threePt" dir="t"/>
          </a:scene3d>
          <a:sp3d>
            <a:bevelT prst="relaxedInset"/>
          </a:sp3d>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84334923-EC53-4BE2-89D7-D7A48FF805E5}" type="datetime1">
              <a:rPr lang="en-US" smtClean="0"/>
              <a:pPr/>
              <a:t>7/1/2019</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rgbClr val="0070C0"/>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rgbClr val="0070C0"/>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rgbClr val="0070C0"/>
                </a:solidFill>
              </a:defRPr>
            </a:lvl1pPr>
          </a:lstStyle>
          <a:p>
            <a:fld id="{B6F15528-21DE-4FAA-801E-634DDDAF4B2B}" type="slidenum">
              <a:rPr lang="en-US" smtClean="0"/>
              <a:pPr/>
              <a:t>‹#›</a:t>
            </a:fld>
            <a:endParaRPr lang="en-US" dirty="0"/>
          </a:p>
        </p:txBody>
      </p:sp>
      <p:sp>
        <p:nvSpPr>
          <p:cNvPr id="22" name="Title Placeholder 21"/>
          <p:cNvSpPr>
            <a:spLocks noGrp="1"/>
          </p:cNvSpPr>
          <p:nvPr>
            <p:ph type="title"/>
          </p:nvPr>
        </p:nvSpPr>
        <p:spPr>
          <a:xfrm>
            <a:off x="301752" y="152400"/>
            <a:ext cx="8534400" cy="758952"/>
          </a:xfrm>
          <a:prstGeom prst="rect">
            <a:avLst/>
          </a:prstGeom>
        </p:spPr>
        <p:txBody>
          <a:bodyPr vert="horz" anchor="b">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pic>
        <p:nvPicPr>
          <p:cNvPr id="4" name="Picture 3"/>
          <p:cNvPicPr>
            <a:picLocks noChangeAspect="1"/>
          </p:cNvPicPr>
          <p:nvPr userDrawn="1"/>
        </p:nvPicPr>
        <p:blipFill rotWithShape="1">
          <a:blip r:embed="rId14" cstate="print">
            <a:extLst>
              <a:ext uri="{28A0092B-C50C-407E-A947-70E740481C1C}">
                <a14:useLocalDpi xmlns:a14="http://schemas.microsoft.com/office/drawing/2010/main" val="0"/>
              </a:ext>
            </a:extLst>
          </a:blip>
          <a:srcRect t="11575" b="1534"/>
          <a:stretch/>
        </p:blipFill>
        <p:spPr>
          <a:xfrm>
            <a:off x="208788" y="783691"/>
            <a:ext cx="1543812" cy="781946"/>
          </a:xfrm>
          <a:prstGeom prst="rect">
            <a:avLst/>
          </a:prstGeom>
        </p:spPr>
      </p:pic>
      <p:sp>
        <p:nvSpPr>
          <p:cNvPr id="10" name="Straight Connector 9"/>
          <p:cNvSpPr>
            <a:spLocks noChangeShapeType="1"/>
          </p:cNvSpPr>
          <p:nvPr/>
        </p:nvSpPr>
        <p:spPr bwMode="auto">
          <a:xfrm>
            <a:off x="152400" y="1276743"/>
            <a:ext cx="8833104" cy="0"/>
          </a:xfrm>
          <a:prstGeom prst="line">
            <a:avLst/>
          </a:prstGeom>
          <a:noFill/>
          <a:ln w="9525" cap="flat" cmpd="sng" algn="ctr">
            <a:solidFill>
              <a:srgbClr val="0070C0"/>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ctr" rtl="0" eaLnBrk="1" latinLnBrk="0" hangingPunct="1">
        <a:spcBef>
          <a:spcPct val="0"/>
        </a:spcBef>
        <a:buNone/>
        <a:defRPr kumimoji="0" sz="3300" kern="1200">
          <a:solidFill>
            <a:srgbClr val="0070C0"/>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19400"/>
            <a:ext cx="7086600" cy="1752600"/>
          </a:xfrm>
        </p:spPr>
        <p:txBody>
          <a:bodyPr>
            <a:normAutofit/>
          </a:bodyPr>
          <a:lstStyle/>
          <a:p>
            <a:r>
              <a:rPr lang="en-US" sz="2400" dirty="0" smtClean="0"/>
              <a:t>System Oriented Analysis and Design</a:t>
            </a:r>
          </a:p>
          <a:p>
            <a:pPr algn="l"/>
            <a:r>
              <a:rPr lang="en-US" sz="1800" dirty="0" smtClean="0"/>
              <a:t>Presented by </a:t>
            </a:r>
            <a:r>
              <a:rPr lang="en-US" sz="1800" dirty="0"/>
              <a:t> </a:t>
            </a:r>
            <a:r>
              <a:rPr lang="en-US" sz="1800" dirty="0" smtClean="0"/>
              <a:t>ABDULLAH SORATHIA</a:t>
            </a:r>
            <a:endParaRPr lang="en-US" sz="1800" dirty="0" smtClean="0"/>
          </a:p>
        </p:txBody>
      </p:sp>
      <p:sp>
        <p:nvSpPr>
          <p:cNvPr id="2" name="Title 1"/>
          <p:cNvSpPr>
            <a:spLocks noGrp="1"/>
          </p:cNvSpPr>
          <p:nvPr>
            <p:ph type="ctrTitle"/>
          </p:nvPr>
        </p:nvSpPr>
        <p:spPr>
          <a:xfrm>
            <a:off x="685800" y="533400"/>
            <a:ext cx="7772400" cy="1371600"/>
          </a:xfrm>
        </p:spPr>
        <p:txBody>
          <a:bodyPr>
            <a:normAutofit/>
          </a:bodyPr>
          <a:lstStyle/>
          <a:p>
            <a:r>
              <a:rPr lang="en-US" dirty="0" smtClean="0"/>
              <a:t>Medical Store Management System Project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Feasibility Costing Report </a:t>
            </a:r>
            <a:r>
              <a:rPr lang="en-US" dirty="0" smtClean="0"/>
              <a:t>(Final)</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124008596"/>
              </p:ext>
            </p:extLst>
          </p:nvPr>
        </p:nvGraphicFramePr>
        <p:xfrm>
          <a:off x="301752" y="1689947"/>
          <a:ext cx="8504240" cy="2941320"/>
        </p:xfrm>
        <a:graphic>
          <a:graphicData uri="http://schemas.openxmlformats.org/drawingml/2006/table">
            <a:tbl>
              <a:tblPr firstRow="1" bandRow="1">
                <a:tableStyleId>{5C22544A-7EE6-4342-B048-85BDC9FD1C3A}</a:tableStyleId>
              </a:tblPr>
              <a:tblGrid>
                <a:gridCol w="1700848">
                  <a:extLst>
                    <a:ext uri="{9D8B030D-6E8A-4147-A177-3AD203B41FA5}">
                      <a16:colId xmlns:a16="http://schemas.microsoft.com/office/drawing/2014/main" val="20000"/>
                    </a:ext>
                  </a:extLst>
                </a:gridCol>
                <a:gridCol w="1700848">
                  <a:extLst>
                    <a:ext uri="{9D8B030D-6E8A-4147-A177-3AD203B41FA5}">
                      <a16:colId xmlns:a16="http://schemas.microsoft.com/office/drawing/2014/main" val="20001"/>
                    </a:ext>
                  </a:extLst>
                </a:gridCol>
                <a:gridCol w="1700848">
                  <a:extLst>
                    <a:ext uri="{9D8B030D-6E8A-4147-A177-3AD203B41FA5}">
                      <a16:colId xmlns:a16="http://schemas.microsoft.com/office/drawing/2014/main" val="20002"/>
                    </a:ext>
                  </a:extLst>
                </a:gridCol>
                <a:gridCol w="1700848">
                  <a:extLst>
                    <a:ext uri="{9D8B030D-6E8A-4147-A177-3AD203B41FA5}">
                      <a16:colId xmlns:a16="http://schemas.microsoft.com/office/drawing/2014/main" val="20003"/>
                    </a:ext>
                  </a:extLst>
                </a:gridCol>
                <a:gridCol w="1700848">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r>
                        <a:rPr lang="en-US" dirty="0" smtClean="0"/>
                        <a:t>Year 0</a:t>
                      </a:r>
                      <a:endParaRPr lang="en-US" dirty="0"/>
                    </a:p>
                  </a:txBody>
                  <a:tcPr/>
                </a:tc>
                <a:tc>
                  <a:txBody>
                    <a:bodyPr/>
                    <a:lstStyle/>
                    <a:p>
                      <a:r>
                        <a:rPr lang="en-US" dirty="0" smtClean="0"/>
                        <a:t>Year 1</a:t>
                      </a:r>
                      <a:endParaRPr lang="en-US" dirty="0"/>
                    </a:p>
                  </a:txBody>
                  <a:tcPr/>
                </a:tc>
                <a:tc>
                  <a:txBody>
                    <a:bodyPr/>
                    <a:lstStyle/>
                    <a:p>
                      <a:r>
                        <a:rPr lang="en-US" dirty="0" smtClean="0"/>
                        <a:t>Year 2</a:t>
                      </a:r>
                      <a:endParaRPr lang="en-US" dirty="0"/>
                    </a:p>
                  </a:txBody>
                  <a:tcPr/>
                </a:tc>
                <a:tc>
                  <a:txBody>
                    <a:bodyPr/>
                    <a:lstStyle/>
                    <a:p>
                      <a:r>
                        <a:rPr lang="en-US" dirty="0" smtClean="0"/>
                        <a:t>Total</a:t>
                      </a:r>
                      <a:endParaRPr lang="en-US" dirty="0"/>
                    </a:p>
                  </a:txBody>
                  <a:tcPr/>
                </a:tc>
                <a:extLst>
                  <a:ext uri="{0D108BD9-81ED-4DB2-BD59-A6C34878D82A}">
                    <a16:rowId xmlns:a16="http://schemas.microsoft.com/office/drawing/2014/main" val="10000"/>
                  </a:ext>
                </a:extLst>
              </a:tr>
              <a:tr h="370840">
                <a:tc>
                  <a:txBody>
                    <a:bodyPr/>
                    <a:lstStyle/>
                    <a:p>
                      <a:r>
                        <a:rPr lang="en-US" dirty="0" smtClean="0"/>
                        <a:t>Total</a:t>
                      </a:r>
                      <a:r>
                        <a:rPr lang="en-US" baseline="0" dirty="0" smtClean="0"/>
                        <a:t> Benefits</a:t>
                      </a:r>
                      <a:endParaRPr lang="en-US" dirty="0"/>
                    </a:p>
                  </a:txBody>
                  <a:tcPr/>
                </a:tc>
                <a:tc>
                  <a:txBody>
                    <a:bodyPr/>
                    <a:lstStyle/>
                    <a:p>
                      <a:pPr algn="r"/>
                      <a:r>
                        <a:rPr lang="en-US" dirty="0" smtClean="0"/>
                        <a:t>-</a:t>
                      </a:r>
                      <a:endParaRPr lang="en-US" dirty="0"/>
                    </a:p>
                  </a:txBody>
                  <a:tcPr/>
                </a:tc>
                <a:tc>
                  <a:txBody>
                    <a:bodyPr/>
                    <a:lstStyle/>
                    <a:p>
                      <a:pPr algn="r"/>
                      <a:r>
                        <a:rPr lang="en-US" dirty="0" smtClean="0"/>
                        <a:t>6,38,000</a:t>
                      </a:r>
                      <a:endParaRPr lang="en-US" dirty="0"/>
                    </a:p>
                  </a:txBody>
                  <a:tcPr/>
                </a:tc>
                <a:tc>
                  <a:txBody>
                    <a:bodyPr/>
                    <a:lstStyle/>
                    <a:p>
                      <a:pPr algn="r"/>
                      <a:r>
                        <a:rPr lang="en-US" dirty="0" smtClean="0"/>
                        <a:t>6,68,000</a:t>
                      </a:r>
                      <a:endParaRPr lang="en-US" dirty="0"/>
                    </a:p>
                  </a:txBody>
                  <a:tcPr/>
                </a:tc>
                <a:tc>
                  <a:txBody>
                    <a:bodyPr/>
                    <a:lstStyle/>
                    <a:p>
                      <a:pPr algn="r"/>
                      <a:r>
                        <a:rPr lang="en-US" dirty="0" smtClean="0"/>
                        <a:t>13,06,000</a:t>
                      </a:r>
                      <a:endParaRPr lang="en-US" dirty="0"/>
                    </a:p>
                  </a:txBody>
                  <a:tcPr/>
                </a:tc>
                <a:extLst>
                  <a:ext uri="{0D108BD9-81ED-4DB2-BD59-A6C34878D82A}">
                    <a16:rowId xmlns:a16="http://schemas.microsoft.com/office/drawing/2014/main" val="10001"/>
                  </a:ext>
                </a:extLst>
              </a:tr>
              <a:tr h="370840">
                <a:tc>
                  <a:txBody>
                    <a:bodyPr/>
                    <a:lstStyle/>
                    <a:p>
                      <a:r>
                        <a:rPr lang="en-US" dirty="0" smtClean="0"/>
                        <a:t>Total Cost</a:t>
                      </a:r>
                      <a:endParaRPr lang="en-US" dirty="0"/>
                    </a:p>
                  </a:txBody>
                  <a:tcPr/>
                </a:tc>
                <a:tc>
                  <a:txBody>
                    <a:bodyPr/>
                    <a:lstStyle/>
                    <a:p>
                      <a:pPr algn="r"/>
                      <a:r>
                        <a:rPr lang="en-US" dirty="0" smtClean="0"/>
                        <a:t>1,84,825</a:t>
                      </a:r>
                      <a:endParaRPr lang="en-US" dirty="0"/>
                    </a:p>
                  </a:txBody>
                  <a:tcPr/>
                </a:tc>
                <a:tc>
                  <a:txBody>
                    <a:bodyPr/>
                    <a:lstStyle/>
                    <a:p>
                      <a:pPr algn="r"/>
                      <a:r>
                        <a:rPr lang="en-US" dirty="0" smtClean="0"/>
                        <a:t>1,85,000</a:t>
                      </a:r>
                      <a:endParaRPr lang="en-US" dirty="0"/>
                    </a:p>
                  </a:txBody>
                  <a:tcPr/>
                </a:tc>
                <a:tc>
                  <a:txBody>
                    <a:bodyPr/>
                    <a:lstStyle/>
                    <a:p>
                      <a:pPr algn="r"/>
                      <a:r>
                        <a:rPr lang="en-US" dirty="0" smtClean="0"/>
                        <a:t>1,89,600</a:t>
                      </a:r>
                      <a:endParaRPr lang="en-US" dirty="0"/>
                    </a:p>
                  </a:txBody>
                  <a:tcPr/>
                </a:tc>
                <a:tc>
                  <a:txBody>
                    <a:bodyPr/>
                    <a:lstStyle/>
                    <a:p>
                      <a:pPr algn="r"/>
                      <a:r>
                        <a:rPr lang="en-US" dirty="0" smtClean="0"/>
                        <a:t>5,59,425</a:t>
                      </a:r>
                      <a:endParaRPr lang="en-US" dirty="0"/>
                    </a:p>
                  </a:txBody>
                  <a:tcPr/>
                </a:tc>
                <a:extLst>
                  <a:ext uri="{0D108BD9-81ED-4DB2-BD59-A6C34878D82A}">
                    <a16:rowId xmlns:a16="http://schemas.microsoft.com/office/drawing/2014/main" val="10002"/>
                  </a:ext>
                </a:extLst>
              </a:tr>
              <a:tr h="370840">
                <a:tc>
                  <a:txBody>
                    <a:bodyPr/>
                    <a:lstStyle/>
                    <a:p>
                      <a:r>
                        <a:rPr lang="en-US" dirty="0" smtClean="0"/>
                        <a:t>Net Benefits</a:t>
                      </a:r>
                    </a:p>
                    <a:p>
                      <a:r>
                        <a:rPr lang="en-US" dirty="0" smtClean="0"/>
                        <a:t>(Total Benefits- Tota Cost</a:t>
                      </a:r>
                      <a:endParaRPr lang="en-US" dirty="0"/>
                    </a:p>
                  </a:txBody>
                  <a:tcPr/>
                </a:tc>
                <a:tc>
                  <a:txBody>
                    <a:bodyPr/>
                    <a:lstStyle/>
                    <a:p>
                      <a:pPr algn="r"/>
                      <a:r>
                        <a:rPr lang="en-US" dirty="0" smtClean="0"/>
                        <a:t>(1,84,825)</a:t>
                      </a:r>
                      <a:endParaRPr lang="en-US" dirty="0"/>
                    </a:p>
                  </a:txBody>
                  <a:tcPr/>
                </a:tc>
                <a:tc>
                  <a:txBody>
                    <a:bodyPr/>
                    <a:lstStyle/>
                    <a:p>
                      <a:pPr algn="r"/>
                      <a:r>
                        <a:rPr lang="en-US" dirty="0" smtClean="0"/>
                        <a:t>4,53,000</a:t>
                      </a:r>
                      <a:endParaRPr lang="en-US" dirty="0"/>
                    </a:p>
                  </a:txBody>
                  <a:tcPr/>
                </a:tc>
                <a:tc>
                  <a:txBody>
                    <a:bodyPr/>
                    <a:lstStyle/>
                    <a:p>
                      <a:pPr algn="r"/>
                      <a:r>
                        <a:rPr lang="en-US" dirty="0" smtClean="0"/>
                        <a:t>4,78,400</a:t>
                      </a:r>
                      <a:endParaRPr lang="en-US" dirty="0"/>
                    </a:p>
                  </a:txBody>
                  <a:tcPr/>
                </a:tc>
                <a:tc>
                  <a:txBody>
                    <a:bodyPr/>
                    <a:lstStyle/>
                    <a:p>
                      <a:pPr algn="r"/>
                      <a:r>
                        <a:rPr lang="en-US" dirty="0" smtClean="0"/>
                        <a:t>7,46,575</a:t>
                      </a:r>
                      <a:endParaRPr lang="en-US" dirty="0"/>
                    </a:p>
                  </a:txBody>
                  <a:tcPr/>
                </a:tc>
                <a:extLst>
                  <a:ext uri="{0D108BD9-81ED-4DB2-BD59-A6C34878D82A}">
                    <a16:rowId xmlns:a16="http://schemas.microsoft.com/office/drawing/2014/main" val="10003"/>
                  </a:ext>
                </a:extLst>
              </a:tr>
              <a:tr h="370840">
                <a:tc>
                  <a:txBody>
                    <a:bodyPr/>
                    <a:lstStyle/>
                    <a:p>
                      <a:r>
                        <a:rPr lang="en-US" dirty="0" smtClean="0"/>
                        <a:t>Cumulative Net Cash Flow</a:t>
                      </a:r>
                      <a:endParaRPr lang="en-US" dirty="0"/>
                    </a:p>
                  </a:txBody>
                  <a:tcPr/>
                </a:tc>
                <a:tc>
                  <a:txBody>
                    <a:bodyPr/>
                    <a:lstStyle/>
                    <a:p>
                      <a:pPr algn="r"/>
                      <a:r>
                        <a:rPr lang="en-US" dirty="0" smtClean="0"/>
                        <a:t>(1,84,825)</a:t>
                      </a:r>
                      <a:endParaRPr lang="en-US" dirty="0"/>
                    </a:p>
                  </a:txBody>
                  <a:tcPr/>
                </a:tc>
                <a:tc>
                  <a:txBody>
                    <a:bodyPr/>
                    <a:lstStyle/>
                    <a:p>
                      <a:pPr algn="r"/>
                      <a:r>
                        <a:rPr lang="en-US" dirty="0" smtClean="0"/>
                        <a:t>2,68,175</a:t>
                      </a:r>
                      <a:endParaRPr lang="en-US" dirty="0"/>
                    </a:p>
                  </a:txBody>
                  <a:tcPr/>
                </a:tc>
                <a:tc>
                  <a:txBody>
                    <a:bodyPr/>
                    <a:lstStyle/>
                    <a:p>
                      <a:pPr algn="r"/>
                      <a:r>
                        <a:rPr lang="en-US" dirty="0" smtClean="0"/>
                        <a:t>7,46,575</a:t>
                      </a:r>
                      <a:endParaRPr lang="en-US" dirty="0"/>
                    </a:p>
                  </a:txBody>
                  <a:tcPr/>
                </a:tc>
                <a:tc>
                  <a:txBody>
                    <a:bodyPr/>
                    <a:lstStyle/>
                    <a:p>
                      <a:pPr algn="r"/>
                      <a:endParaRPr lang="en-US" dirty="0"/>
                    </a:p>
                  </a:txBody>
                  <a:tcPr/>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2002660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Feasibility Costing Report (Final)</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301752" y="1527048"/>
                <a:ext cx="8503920" cy="4873752"/>
              </a:xfrm>
            </p:spPr>
            <p:txBody>
              <a:bodyPr>
                <a:normAutofit/>
              </a:bodyPr>
              <a:lstStyle/>
              <a:p>
                <a:r>
                  <a:rPr lang="en-US" sz="1800" b="1" dirty="0" smtClean="0"/>
                  <a:t>ROI</a:t>
                </a:r>
                <a:r>
                  <a:rPr lang="en-US" sz="1800" dirty="0" smtClean="0"/>
                  <a:t> is an calculation that measures the average rate of return earned on the money Invested </a:t>
                </a:r>
              </a:p>
              <a:p>
                <a:pPr marL="0" indent="0">
                  <a:buNone/>
                </a:pPr>
                <a:r>
                  <a:rPr lang="en-US" sz="1800" dirty="0"/>
                  <a:t>ROI </a:t>
                </a:r>
                <a:r>
                  <a:rPr lang="en-US" sz="1800" dirty="0" smtClean="0"/>
                  <a:t>=  </a:t>
                </a:r>
                <a14:m>
                  <m:oMath xmlns:m="http://schemas.openxmlformats.org/officeDocument/2006/math">
                    <m:f>
                      <m:fPr>
                        <m:ctrlPr>
                          <a:rPr lang="en-US" sz="1800" i="1">
                            <a:latin typeface="Cambria Math" panose="02040503050406030204" pitchFamily="18" charset="0"/>
                          </a:rPr>
                        </m:ctrlPr>
                      </m:fPr>
                      <m:num>
                        <m:r>
                          <a:rPr lang="en-US" sz="1800" i="1">
                            <a:latin typeface="Cambria Math" panose="02040503050406030204" pitchFamily="18" charset="0"/>
                          </a:rPr>
                          <m:t>𝑇𝑜𝑡𝑎𝑙</m:t>
                        </m:r>
                        <m:r>
                          <a:rPr lang="en-US" sz="1800" i="1">
                            <a:latin typeface="Cambria Math" panose="02040503050406030204" pitchFamily="18" charset="0"/>
                          </a:rPr>
                          <m:t> </m:t>
                        </m:r>
                        <m:r>
                          <a:rPr lang="en-US" sz="1800" i="1">
                            <a:latin typeface="Cambria Math" panose="02040503050406030204" pitchFamily="18" charset="0"/>
                          </a:rPr>
                          <m:t>𝐵𝑒𝑛𝑒𝑓𝑖𝑡𝑠</m:t>
                        </m:r>
                        <m:r>
                          <a:rPr lang="en-US" sz="1800" i="1">
                            <a:latin typeface="Cambria Math" panose="02040503050406030204" pitchFamily="18" charset="0"/>
                          </a:rPr>
                          <m:t>−</m:t>
                        </m:r>
                        <m:r>
                          <a:rPr lang="en-US" sz="1800" i="1">
                            <a:latin typeface="Cambria Math" panose="02040503050406030204" pitchFamily="18" charset="0"/>
                          </a:rPr>
                          <m:t>𝑇𝑜𝑡𝑎𝑙</m:t>
                        </m:r>
                        <m:r>
                          <a:rPr lang="en-US" sz="1800" i="1">
                            <a:latin typeface="Cambria Math" panose="02040503050406030204" pitchFamily="18" charset="0"/>
                          </a:rPr>
                          <m:t> </m:t>
                        </m:r>
                        <m:r>
                          <a:rPr lang="en-US" sz="1800" i="1">
                            <a:latin typeface="Cambria Math" panose="02040503050406030204" pitchFamily="18" charset="0"/>
                          </a:rPr>
                          <m:t>𝐶𝑜𝑠𝑡𝑠</m:t>
                        </m:r>
                      </m:num>
                      <m:den>
                        <m:r>
                          <a:rPr lang="en-US" sz="1800" i="1">
                            <a:latin typeface="Cambria Math" panose="02040503050406030204" pitchFamily="18" charset="0"/>
                          </a:rPr>
                          <m:t>𝑇𝑜𝑡𝑎𝑙</m:t>
                        </m:r>
                        <m:r>
                          <a:rPr lang="en-US" sz="1800" i="1">
                            <a:latin typeface="Cambria Math" panose="02040503050406030204" pitchFamily="18" charset="0"/>
                          </a:rPr>
                          <m:t> </m:t>
                        </m:r>
                        <m:r>
                          <a:rPr lang="en-US" sz="1800" i="1">
                            <a:latin typeface="Cambria Math" panose="02040503050406030204" pitchFamily="18" charset="0"/>
                          </a:rPr>
                          <m:t>𝐶𝑜𝑠𝑡</m:t>
                        </m:r>
                      </m:den>
                    </m:f>
                  </m:oMath>
                </a14:m>
                <a:endParaRPr lang="en-US" sz="18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746575</m:t>
                          </m:r>
                        </m:num>
                        <m:den>
                          <m:r>
                            <a:rPr lang="en-US" sz="1800" i="1">
                              <a:latin typeface="Cambria Math" panose="02040503050406030204" pitchFamily="18" charset="0"/>
                            </a:rPr>
                            <m:t>559425</m:t>
                          </m:r>
                        </m:den>
                      </m:f>
                      <m:r>
                        <a:rPr lang="en-US" sz="1800" i="1">
                          <a:latin typeface="Cambria Math" panose="02040503050406030204" pitchFamily="18" charset="0"/>
                        </a:rPr>
                        <m:t>=1.33=</m:t>
                      </m:r>
                      <m:r>
                        <a:rPr lang="en-US" sz="1800" b="1" i="1">
                          <a:latin typeface="Cambria Math" panose="02040503050406030204" pitchFamily="18" charset="0"/>
                        </a:rPr>
                        <m:t>𝟏𝟑𝟑</m:t>
                      </m:r>
                      <m:r>
                        <a:rPr lang="en-US" sz="1800" b="1" i="1">
                          <a:latin typeface="Cambria Math" panose="02040503050406030204" pitchFamily="18" charset="0"/>
                        </a:rPr>
                        <m:t>.</m:t>
                      </m:r>
                      <m:r>
                        <a:rPr lang="en-US" sz="1800" b="1" i="1">
                          <a:latin typeface="Cambria Math" panose="02040503050406030204" pitchFamily="18" charset="0"/>
                        </a:rPr>
                        <m:t>𝟒𝟓</m:t>
                      </m:r>
                      <m:r>
                        <a:rPr lang="en-US" sz="1800" b="1" i="1">
                          <a:latin typeface="Cambria Math" panose="02040503050406030204" pitchFamily="18" charset="0"/>
                        </a:rPr>
                        <m:t>%</m:t>
                      </m:r>
                    </m:oMath>
                  </m:oMathPara>
                </a14:m>
                <a:endParaRPr lang="en-US" sz="1800" b="1" dirty="0" smtClean="0"/>
              </a:p>
              <a:p>
                <a:pPr marL="0" indent="0">
                  <a:buNone/>
                </a:pPr>
                <a:endParaRPr lang="en-US" sz="1800" dirty="0"/>
              </a:p>
              <a:p>
                <a:r>
                  <a:rPr lang="en-US" sz="1800" b="1" dirty="0"/>
                  <a:t>Break Even Point (BEP) </a:t>
                </a:r>
                <a:r>
                  <a:rPr lang="en-US" sz="1800" dirty="0"/>
                  <a:t>It is defined as the number of year it will take a firm to </a:t>
                </a:r>
                <a:r>
                  <a:rPr lang="en-US" sz="1800" dirty="0" smtClean="0"/>
                  <a:t>recover </a:t>
                </a:r>
                <a:r>
                  <a:rPr lang="en-US" sz="1800" dirty="0"/>
                  <a:t>its original investment </a:t>
                </a:r>
              </a:p>
              <a:p>
                <a:r>
                  <a:rPr lang="en-US" sz="1800" dirty="0"/>
                  <a:t>BEP=</a:t>
                </a:r>
                <a14:m>
                  <m:oMath xmlns:m="http://schemas.openxmlformats.org/officeDocument/2006/math">
                    <m:d>
                      <m:dPr>
                        <m:begChr m:val="["/>
                        <m:endChr m:val="]"/>
                        <m:ctrlPr>
                          <a:rPr lang="en-US" sz="1800" i="1">
                            <a:latin typeface="Cambria Math" panose="02040503050406030204" pitchFamily="18" charset="0"/>
                          </a:rPr>
                        </m:ctrlPr>
                      </m:dPr>
                      <m:e>
                        <m:f>
                          <m:fPr>
                            <m:ctrlPr>
                              <a:rPr lang="en-US" sz="1800" i="1">
                                <a:latin typeface="Cambria Math" panose="02040503050406030204" pitchFamily="18" charset="0"/>
                              </a:rPr>
                            </m:ctrlPr>
                          </m:fPr>
                          <m:num>
                            <m:r>
                              <a:rPr lang="en-US" sz="1800" i="1">
                                <a:latin typeface="Cambria Math" panose="02040503050406030204" pitchFamily="18" charset="0"/>
                              </a:rPr>
                              <m:t>𝑁𝑜</m:t>
                            </m:r>
                            <m:r>
                              <a:rPr lang="en-US" sz="1800" i="1">
                                <a:latin typeface="Cambria Math" panose="02040503050406030204" pitchFamily="18" charset="0"/>
                              </a:rPr>
                              <m:t> </m:t>
                            </m:r>
                            <m:r>
                              <a:rPr lang="en-US" sz="1800" i="1">
                                <a:latin typeface="Cambria Math" panose="02040503050406030204" pitchFamily="18" charset="0"/>
                              </a:rPr>
                              <m:t>𝑜𝑓</m:t>
                            </m:r>
                            <m:r>
                              <a:rPr lang="en-US" sz="1800" i="1">
                                <a:latin typeface="Cambria Math" panose="02040503050406030204" pitchFamily="18" charset="0"/>
                              </a:rPr>
                              <m:t> </m:t>
                            </m:r>
                            <m:r>
                              <a:rPr lang="en-US" sz="1800" i="1">
                                <a:latin typeface="Cambria Math" panose="02040503050406030204" pitchFamily="18" charset="0"/>
                              </a:rPr>
                              <m:t>𝑦𝑒𝑎𝑟</m:t>
                            </m:r>
                          </m:num>
                          <m:den>
                            <m:r>
                              <a:rPr lang="en-US" sz="1800" i="1">
                                <a:latin typeface="Cambria Math" panose="02040503050406030204" pitchFamily="18" charset="0"/>
                              </a:rPr>
                              <m:t>−</m:t>
                            </m:r>
                            <m:r>
                              <a:rPr lang="en-US" sz="1800" i="1">
                                <a:latin typeface="Cambria Math" panose="02040503050406030204" pitchFamily="18" charset="0"/>
                              </a:rPr>
                              <m:t>𝑣𝑒</m:t>
                            </m:r>
                            <m:r>
                              <a:rPr lang="en-US" sz="1800" i="1">
                                <a:latin typeface="Cambria Math" panose="02040503050406030204" pitchFamily="18" charset="0"/>
                              </a:rPr>
                              <m:t> </m:t>
                            </m:r>
                            <m:r>
                              <a:rPr lang="en-US" sz="1800" i="1">
                                <a:latin typeface="Cambria Math" panose="02040503050406030204" pitchFamily="18" charset="0"/>
                              </a:rPr>
                              <m:t>𝑐𝑎𝑠h</m:t>
                            </m:r>
                            <m:r>
                              <a:rPr lang="en-US" sz="1800" i="1">
                                <a:latin typeface="Cambria Math" panose="02040503050406030204" pitchFamily="18" charset="0"/>
                              </a:rPr>
                              <m:t> </m:t>
                            </m:r>
                            <m:r>
                              <a:rPr lang="en-US" sz="1800" i="1">
                                <a:latin typeface="Cambria Math" panose="02040503050406030204" pitchFamily="18" charset="0"/>
                              </a:rPr>
                              <m:t>𝑓𝑙𝑜𝑤</m:t>
                            </m:r>
                          </m:den>
                        </m:f>
                      </m:e>
                    </m:d>
                    <m:r>
                      <a:rPr lang="en-US" sz="1800" i="1">
                        <a:latin typeface="Cambria Math" panose="02040503050406030204" pitchFamily="18" charset="0"/>
                      </a:rPr>
                      <m:t>+[</m:t>
                    </m:r>
                    <m:f>
                      <m:fPr>
                        <m:ctrlPr>
                          <a:rPr lang="en-US" sz="1800" i="1">
                            <a:latin typeface="Cambria Math" panose="02040503050406030204" pitchFamily="18" charset="0"/>
                          </a:rPr>
                        </m:ctrlPr>
                      </m:fPr>
                      <m:num>
                        <m:f>
                          <m:fPr>
                            <m:ctrlPr>
                              <a:rPr lang="en-US" sz="1800" i="1">
                                <a:latin typeface="Cambria Math" panose="02040503050406030204" pitchFamily="18" charset="0"/>
                              </a:rPr>
                            </m:ctrlPr>
                          </m:fPr>
                          <m:num>
                            <m:r>
                              <a:rPr lang="en-US" sz="1800" i="1">
                                <a:latin typeface="Cambria Math" panose="02040503050406030204" pitchFamily="18" charset="0"/>
                              </a:rPr>
                              <m:t>𝑡h𝑎𝑡</m:t>
                            </m:r>
                            <m:r>
                              <a:rPr lang="en-US" sz="1800" i="1">
                                <a:latin typeface="Cambria Math" panose="02040503050406030204" pitchFamily="18" charset="0"/>
                              </a:rPr>
                              <m:t> </m:t>
                            </m:r>
                            <m:r>
                              <a:rPr lang="en-US" sz="1800" i="1">
                                <a:latin typeface="Cambria Math" panose="02040503050406030204" pitchFamily="18" charset="0"/>
                              </a:rPr>
                              <m:t>𝑦𝑒𝑎𝑟𝑠</m:t>
                            </m:r>
                          </m:num>
                          <m:den>
                            <m:r>
                              <a:rPr lang="en-US" sz="1800" i="1">
                                <a:latin typeface="Cambria Math" panose="02040503050406030204" pitchFamily="18" charset="0"/>
                              </a:rPr>
                              <m:t>𝑛𝑒𝑡</m:t>
                            </m:r>
                            <m:r>
                              <a:rPr lang="en-US" sz="1800" i="1">
                                <a:latin typeface="Cambria Math" panose="02040503050406030204" pitchFamily="18" charset="0"/>
                              </a:rPr>
                              <m:t> </m:t>
                            </m:r>
                            <m:r>
                              <a:rPr lang="en-US" sz="1800" i="1">
                                <a:latin typeface="Cambria Math" panose="02040503050406030204" pitchFamily="18" charset="0"/>
                              </a:rPr>
                              <m:t>𝑐𝑎𝑠h</m:t>
                            </m:r>
                            <m:r>
                              <a:rPr lang="en-US" sz="1800" i="1">
                                <a:latin typeface="Cambria Math" panose="02040503050406030204" pitchFamily="18" charset="0"/>
                              </a:rPr>
                              <m:t> </m:t>
                            </m:r>
                            <m:r>
                              <a:rPr lang="en-US" sz="1800" i="1">
                                <a:latin typeface="Cambria Math" panose="02040503050406030204" pitchFamily="18" charset="0"/>
                              </a:rPr>
                              <m:t>𝑓𝑙𝑜𝑤</m:t>
                            </m:r>
                          </m:den>
                        </m:f>
                        <m:r>
                          <a:rPr lang="en-US" sz="1800" b="0" i="1" smtClean="0">
                            <a:latin typeface="Cambria Math" panose="02040503050406030204" pitchFamily="18" charset="0"/>
                          </a:rPr>
                          <m:t> </m:t>
                        </m:r>
                        <m:r>
                          <a:rPr lang="en-US" sz="1800" i="1">
                            <a:latin typeface="Cambria Math" panose="02040503050406030204" pitchFamily="18" charset="0"/>
                          </a:rPr>
                          <m:t>−</m:t>
                        </m:r>
                        <m:r>
                          <a:rPr lang="en-US" sz="1800" b="0" i="1" smtClean="0">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𝑡h𝑎𝑡</m:t>
                            </m:r>
                            <m:r>
                              <a:rPr lang="en-US" sz="1800" i="1">
                                <a:latin typeface="Cambria Math" panose="02040503050406030204" pitchFamily="18" charset="0"/>
                              </a:rPr>
                              <m:t> </m:t>
                            </m:r>
                            <m:r>
                              <a:rPr lang="en-US" sz="1800" i="1">
                                <a:latin typeface="Cambria Math" panose="02040503050406030204" pitchFamily="18" charset="0"/>
                              </a:rPr>
                              <m:t>𝑦𝑒𝑎𝑟</m:t>
                            </m:r>
                            <m:r>
                              <a:rPr lang="en-US" sz="1800" i="1">
                                <a:latin typeface="Cambria Math" panose="02040503050406030204" pitchFamily="18" charset="0"/>
                              </a:rPr>
                              <m:t> </m:t>
                            </m:r>
                            <m:r>
                              <a:rPr lang="en-US" sz="1800" i="1">
                                <a:latin typeface="Cambria Math" panose="02040503050406030204" pitchFamily="18" charset="0"/>
                              </a:rPr>
                              <m:t>𝑐𝑢𝑚𝑚𝑢𝑙𝑎𝑖𝑣𝑒</m:t>
                            </m:r>
                          </m:num>
                          <m:den>
                            <m:r>
                              <a:rPr lang="en-US" sz="1800" i="1">
                                <a:latin typeface="Cambria Math" panose="02040503050406030204" pitchFamily="18" charset="0"/>
                              </a:rPr>
                              <m:t>𝑐𝑎𝑠h</m:t>
                            </m:r>
                            <m:r>
                              <a:rPr lang="en-US" sz="1800" i="1">
                                <a:latin typeface="Cambria Math" panose="02040503050406030204" pitchFamily="18" charset="0"/>
                              </a:rPr>
                              <m:t> </m:t>
                            </m:r>
                            <m:r>
                              <a:rPr lang="en-US" sz="1800" i="1">
                                <a:latin typeface="Cambria Math" panose="02040503050406030204" pitchFamily="18" charset="0"/>
                              </a:rPr>
                              <m:t>𝑓𝑙𝑜𝑤</m:t>
                            </m:r>
                          </m:den>
                        </m:f>
                      </m:num>
                      <m:den>
                        <m:r>
                          <a:rPr lang="en-US" sz="1800" i="1">
                            <a:latin typeface="Cambria Math" panose="02040503050406030204" pitchFamily="18" charset="0"/>
                          </a:rPr>
                          <m:t>𝑡h𝑎𝑡</m:t>
                        </m:r>
                        <m:r>
                          <a:rPr lang="en-US" sz="1800" i="1">
                            <a:latin typeface="Cambria Math" panose="02040503050406030204" pitchFamily="18" charset="0"/>
                          </a:rPr>
                          <m:t> </m:t>
                        </m:r>
                        <m:r>
                          <a:rPr lang="en-US" sz="1800" i="1">
                            <a:latin typeface="Cambria Math" panose="02040503050406030204" pitchFamily="18" charset="0"/>
                          </a:rPr>
                          <m:t>𝑦𝑒𝑎𝑟𝑠</m:t>
                        </m:r>
                        <m:r>
                          <a:rPr lang="en-US" sz="1800" i="1">
                            <a:latin typeface="Cambria Math" panose="02040503050406030204" pitchFamily="18" charset="0"/>
                          </a:rPr>
                          <m:t> </m:t>
                        </m:r>
                        <m:r>
                          <a:rPr lang="en-US" sz="1800" i="1">
                            <a:latin typeface="Cambria Math" panose="02040503050406030204" pitchFamily="18" charset="0"/>
                          </a:rPr>
                          <m:t>𝑛𝑒𝑡</m:t>
                        </m:r>
                        <m:r>
                          <a:rPr lang="en-US" sz="1800" i="1">
                            <a:latin typeface="Cambria Math" panose="02040503050406030204" pitchFamily="18" charset="0"/>
                          </a:rPr>
                          <m:t> </m:t>
                        </m:r>
                        <m:r>
                          <a:rPr lang="en-US" sz="1800" i="1">
                            <a:latin typeface="Cambria Math" panose="02040503050406030204" pitchFamily="18" charset="0"/>
                          </a:rPr>
                          <m:t>𝑐𝑎𝑠h</m:t>
                        </m:r>
                        <m:r>
                          <a:rPr lang="en-US" sz="1800" i="1">
                            <a:latin typeface="Cambria Math" panose="02040503050406030204" pitchFamily="18" charset="0"/>
                          </a:rPr>
                          <m:t> </m:t>
                        </m:r>
                        <m:r>
                          <a:rPr lang="en-US" sz="1800" i="1">
                            <a:latin typeface="Cambria Math" panose="02040503050406030204" pitchFamily="18" charset="0"/>
                          </a:rPr>
                          <m:t>𝑓𝑙𝑜𝑤</m:t>
                        </m:r>
                      </m:den>
                    </m:f>
                    <m:r>
                      <a:rPr lang="en-US" sz="1800" i="1">
                        <a:latin typeface="Cambria Math" panose="02040503050406030204" pitchFamily="18" charset="0"/>
                      </a:rPr>
                      <m:t>]</m:t>
                    </m:r>
                  </m:oMath>
                </a14:m>
                <a:endParaRPr lang="en-US" sz="1800" dirty="0" smtClean="0"/>
              </a:p>
              <a:p>
                <a:pPr marL="0" indent="0">
                  <a:buNone/>
                </a:pPr>
                <a:endParaRPr lang="en-US" sz="1800" dirty="0" smtClean="0"/>
              </a:p>
              <a:p>
                <a:pPr marL="0" indent="0">
                  <a:buNone/>
                </a:pPr>
                <a:r>
                  <a:rPr lang="en-US" sz="1800" dirty="0" smtClean="0"/>
                  <a:t>             =</a:t>
                </a:r>
                <a14:m>
                  <m:oMath xmlns:m="http://schemas.openxmlformats.org/officeDocument/2006/math">
                    <m:r>
                      <a:rPr lang="en-US" sz="1800" b="0" i="1" smtClean="0">
                        <a:latin typeface="Cambria Math" panose="02040503050406030204" pitchFamily="18" charset="0"/>
                      </a:rPr>
                      <m:t>1+</m:t>
                    </m:r>
                    <m:d>
                      <m:dPr>
                        <m:begChr m:val="["/>
                        <m:endChr m:val="]"/>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478400−746575</m:t>
                            </m:r>
                          </m:num>
                          <m:den>
                            <m:r>
                              <a:rPr lang="en-US" sz="1800" b="0" i="1" smtClean="0">
                                <a:latin typeface="Cambria Math" panose="02040503050406030204" pitchFamily="18" charset="0"/>
                              </a:rPr>
                              <m:t>478400</m:t>
                            </m:r>
                          </m:den>
                        </m:f>
                      </m:e>
                    </m:d>
                    <m:r>
                      <a:rPr lang="en-US" sz="1800" b="0" i="1" smtClean="0">
                        <a:latin typeface="Cambria Math" panose="02040503050406030204" pitchFamily="18" charset="0"/>
                      </a:rPr>
                      <m:t>=0.439</m:t>
                    </m:r>
                  </m:oMath>
                </a14:m>
                <a:endParaRPr lang="en-US" sz="1800" dirty="0" smtClean="0"/>
              </a:p>
              <a:p>
                <a:pPr marL="0" indent="0">
                  <a:buNone/>
                </a:pPr>
                <a:r>
                  <a:rPr lang="en-US" sz="1800" dirty="0" smtClean="0"/>
                  <a:t>BEP      = </a:t>
                </a:r>
                <a:r>
                  <a:rPr lang="en-US" sz="1800" b="1" u="sng" dirty="0" smtClean="0"/>
                  <a:t>0.439 years</a:t>
                </a:r>
              </a:p>
              <a:p>
                <a:pPr marL="0" indent="0">
                  <a:buNone/>
                </a:pPr>
                <a:endParaRPr lang="en-US" sz="1600" b="1" u="sng"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301752" y="1527048"/>
                <a:ext cx="8503920" cy="4873752"/>
              </a:xfrm>
              <a:blipFill rotWithShape="0">
                <a:blip r:embed="rId2"/>
                <a:stretch>
                  <a:fillRect l="-645" t="-751"/>
                </a:stretch>
              </a:blipFill>
            </p:spPr>
            <p:txBody>
              <a:bodyPr/>
              <a:lstStyle/>
              <a:p>
                <a:r>
                  <a:rPr lang="en-US" dirty="0">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1543148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Discounted Cash Flow</a:t>
            </a:r>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788897248"/>
              </p:ext>
            </p:extLst>
          </p:nvPr>
        </p:nvGraphicFramePr>
        <p:xfrm>
          <a:off x="335619" y="3066752"/>
          <a:ext cx="8504240" cy="1937385"/>
        </p:xfrm>
        <a:graphic>
          <a:graphicData uri="http://schemas.openxmlformats.org/drawingml/2006/table">
            <a:tbl>
              <a:tblPr firstRow="1" bandRow="1">
                <a:tableStyleId>{5C22544A-7EE6-4342-B048-85BDC9FD1C3A}</a:tableStyleId>
              </a:tblPr>
              <a:tblGrid>
                <a:gridCol w="1755775">
                  <a:extLst>
                    <a:ext uri="{9D8B030D-6E8A-4147-A177-3AD203B41FA5}">
                      <a16:colId xmlns:a16="http://schemas.microsoft.com/office/drawing/2014/main" val="20000"/>
                    </a:ext>
                  </a:extLst>
                </a:gridCol>
                <a:gridCol w="1645921">
                  <a:extLst>
                    <a:ext uri="{9D8B030D-6E8A-4147-A177-3AD203B41FA5}">
                      <a16:colId xmlns:a16="http://schemas.microsoft.com/office/drawing/2014/main" val="20001"/>
                    </a:ext>
                  </a:extLst>
                </a:gridCol>
                <a:gridCol w="1700848">
                  <a:extLst>
                    <a:ext uri="{9D8B030D-6E8A-4147-A177-3AD203B41FA5}">
                      <a16:colId xmlns:a16="http://schemas.microsoft.com/office/drawing/2014/main" val="20002"/>
                    </a:ext>
                  </a:extLst>
                </a:gridCol>
                <a:gridCol w="1700848">
                  <a:extLst>
                    <a:ext uri="{9D8B030D-6E8A-4147-A177-3AD203B41FA5}">
                      <a16:colId xmlns:a16="http://schemas.microsoft.com/office/drawing/2014/main" val="20003"/>
                    </a:ext>
                  </a:extLst>
                </a:gridCol>
                <a:gridCol w="1700848">
                  <a:extLst>
                    <a:ext uri="{9D8B030D-6E8A-4147-A177-3AD203B41FA5}">
                      <a16:colId xmlns:a16="http://schemas.microsoft.com/office/drawing/2014/main" val="20004"/>
                    </a:ext>
                  </a:extLst>
                </a:gridCol>
              </a:tblGrid>
              <a:tr h="454025">
                <a:tc>
                  <a:txBody>
                    <a:bodyPr/>
                    <a:lstStyle/>
                    <a:p>
                      <a:endParaRPr lang="en-US" sz="1400" dirty="0"/>
                    </a:p>
                  </a:txBody>
                  <a:tcPr/>
                </a:tc>
                <a:tc>
                  <a:txBody>
                    <a:bodyPr/>
                    <a:lstStyle/>
                    <a:p>
                      <a:r>
                        <a:rPr lang="en-US" sz="1400" dirty="0" smtClean="0"/>
                        <a:t>Year 0 </a:t>
                      </a:r>
                      <a:endParaRPr lang="en-US" sz="1400" dirty="0"/>
                    </a:p>
                  </a:txBody>
                  <a:tcPr/>
                </a:tc>
                <a:tc>
                  <a:txBody>
                    <a:bodyPr/>
                    <a:lstStyle/>
                    <a:p>
                      <a:r>
                        <a:rPr lang="en-US" sz="1400" dirty="0" smtClean="0"/>
                        <a:t>Year 1</a:t>
                      </a:r>
                      <a:endParaRPr lang="en-US" sz="1400" dirty="0"/>
                    </a:p>
                  </a:txBody>
                  <a:tcPr/>
                </a:tc>
                <a:tc>
                  <a:txBody>
                    <a:bodyPr/>
                    <a:lstStyle/>
                    <a:p>
                      <a:r>
                        <a:rPr lang="en-US" sz="1400" dirty="0" smtClean="0"/>
                        <a:t>Year 2</a:t>
                      </a:r>
                      <a:endParaRPr lang="en-US" sz="1400" dirty="0"/>
                    </a:p>
                  </a:txBody>
                  <a:tcPr/>
                </a:tc>
                <a:tc>
                  <a:txBody>
                    <a:bodyPr/>
                    <a:lstStyle/>
                    <a:p>
                      <a:r>
                        <a:rPr lang="en-US" sz="1400" dirty="0" smtClean="0"/>
                        <a:t>Total</a:t>
                      </a:r>
                      <a:endParaRPr lang="en-US" sz="1400" dirty="0"/>
                    </a:p>
                  </a:txBody>
                  <a:tcPr/>
                </a:tc>
                <a:extLst>
                  <a:ext uri="{0D108BD9-81ED-4DB2-BD59-A6C34878D82A}">
                    <a16:rowId xmlns:a16="http://schemas.microsoft.com/office/drawing/2014/main" val="10000"/>
                  </a:ext>
                </a:extLst>
              </a:tr>
              <a:tr h="370840">
                <a:tc>
                  <a:txBody>
                    <a:bodyPr/>
                    <a:lstStyle/>
                    <a:p>
                      <a:r>
                        <a:rPr lang="en-US" sz="1400" dirty="0" smtClean="0"/>
                        <a:t>Total Benefits (TB)</a:t>
                      </a:r>
                      <a:endParaRPr lang="en-US" sz="1400" dirty="0"/>
                    </a:p>
                  </a:txBody>
                  <a:tcPr/>
                </a:tc>
                <a:tc>
                  <a:txBody>
                    <a:bodyPr/>
                    <a:lstStyle/>
                    <a:p>
                      <a:pPr algn="r"/>
                      <a:endParaRPr lang="en-US" sz="1400" dirty="0"/>
                    </a:p>
                  </a:txBody>
                  <a:tcPr/>
                </a:tc>
                <a:tc>
                  <a:txBody>
                    <a:bodyPr/>
                    <a:lstStyle/>
                    <a:p>
                      <a:pPr algn="r"/>
                      <a:r>
                        <a:rPr lang="en-US" sz="1400" dirty="0" smtClean="0"/>
                        <a:t>6,38,000</a:t>
                      </a:r>
                      <a:endParaRPr lang="en-US" sz="1400" dirty="0"/>
                    </a:p>
                  </a:txBody>
                  <a:tcPr/>
                </a:tc>
                <a:tc>
                  <a:txBody>
                    <a:bodyPr/>
                    <a:lstStyle/>
                    <a:p>
                      <a:pPr algn="r"/>
                      <a:r>
                        <a:rPr lang="en-US" sz="1400" dirty="0" smtClean="0"/>
                        <a:t>6,68,000</a:t>
                      </a:r>
                      <a:endParaRPr lang="en-US" sz="1400" dirty="0"/>
                    </a:p>
                  </a:txBody>
                  <a:tcPr/>
                </a:tc>
                <a:tc>
                  <a:txBody>
                    <a:bodyPr/>
                    <a:lstStyle/>
                    <a:p>
                      <a:pPr algn="r"/>
                      <a:r>
                        <a:rPr lang="en-US" sz="1400" dirty="0" smtClean="0"/>
                        <a:t>13,06,00</a:t>
                      </a:r>
                      <a:endParaRPr lang="en-US" sz="1400" dirty="0"/>
                    </a:p>
                  </a:txBody>
                  <a:tcPr/>
                </a:tc>
                <a:extLst>
                  <a:ext uri="{0D108BD9-81ED-4DB2-BD59-A6C34878D82A}">
                    <a16:rowId xmlns:a16="http://schemas.microsoft.com/office/drawing/2014/main" val="10001"/>
                  </a:ext>
                </a:extLst>
              </a:tr>
              <a:tr h="370840">
                <a:tc>
                  <a:txBody>
                    <a:bodyPr/>
                    <a:lstStyle/>
                    <a:p>
                      <a:r>
                        <a:rPr lang="en-US" sz="1400" dirty="0" smtClean="0"/>
                        <a:t>PV of (TB)</a:t>
                      </a:r>
                      <a:endParaRPr lang="en-US" sz="1400" dirty="0"/>
                    </a:p>
                  </a:txBody>
                  <a:tcPr/>
                </a:tc>
                <a:tc>
                  <a:txBody>
                    <a:bodyPr/>
                    <a:lstStyle/>
                    <a:p>
                      <a:pPr algn="r"/>
                      <a:endParaRPr lang="en-US" sz="1400" dirty="0"/>
                    </a:p>
                  </a:txBody>
                  <a:tcPr/>
                </a:tc>
                <a:tc>
                  <a:txBody>
                    <a:bodyPr/>
                    <a:lstStyle/>
                    <a:p>
                      <a:pPr algn="r"/>
                      <a:r>
                        <a:rPr lang="en-US" sz="1400" dirty="0" smtClean="0"/>
                        <a:t>5,80,000</a:t>
                      </a:r>
                      <a:endParaRPr lang="en-US" sz="1400" dirty="0"/>
                    </a:p>
                  </a:txBody>
                  <a:tcPr/>
                </a:tc>
                <a:tc>
                  <a:txBody>
                    <a:bodyPr/>
                    <a:lstStyle/>
                    <a:p>
                      <a:pPr algn="r"/>
                      <a:r>
                        <a:rPr lang="en-US" sz="1400" dirty="0" smtClean="0"/>
                        <a:t>6,07,272</a:t>
                      </a:r>
                      <a:endParaRPr lang="en-US" sz="1400" dirty="0"/>
                    </a:p>
                  </a:txBody>
                  <a:tcPr/>
                </a:tc>
                <a:tc>
                  <a:txBody>
                    <a:bodyPr/>
                    <a:lstStyle/>
                    <a:p>
                      <a:pPr algn="r"/>
                      <a:r>
                        <a:rPr lang="en-US" sz="1400" dirty="0" smtClean="0"/>
                        <a:t>1,87,272</a:t>
                      </a:r>
                      <a:endParaRPr lang="en-US" sz="1400" dirty="0"/>
                    </a:p>
                  </a:txBody>
                  <a:tcPr/>
                </a:tc>
                <a:extLst>
                  <a:ext uri="{0D108BD9-81ED-4DB2-BD59-A6C34878D82A}">
                    <a16:rowId xmlns:a16="http://schemas.microsoft.com/office/drawing/2014/main" val="10002"/>
                  </a:ext>
                </a:extLst>
              </a:tr>
              <a:tr h="370840">
                <a:tc>
                  <a:txBody>
                    <a:bodyPr/>
                    <a:lstStyle/>
                    <a:p>
                      <a:r>
                        <a:rPr lang="en-US" sz="1400" dirty="0" smtClean="0"/>
                        <a:t>Total Cost (TC)</a:t>
                      </a:r>
                      <a:endParaRPr lang="en-US" sz="1400" dirty="0"/>
                    </a:p>
                  </a:txBody>
                  <a:tcPr/>
                </a:tc>
                <a:tc>
                  <a:txBody>
                    <a:bodyPr/>
                    <a:lstStyle/>
                    <a:p>
                      <a:pPr algn="r"/>
                      <a:r>
                        <a:rPr lang="en-US" sz="1400" dirty="0" smtClean="0"/>
                        <a:t>1,84,825</a:t>
                      </a:r>
                      <a:endParaRPr lang="en-US" sz="1400" dirty="0"/>
                    </a:p>
                  </a:txBody>
                  <a:tcPr/>
                </a:tc>
                <a:tc>
                  <a:txBody>
                    <a:bodyPr/>
                    <a:lstStyle/>
                    <a:p>
                      <a:pPr algn="r"/>
                      <a:r>
                        <a:rPr lang="en-US" sz="1400" dirty="0" smtClean="0"/>
                        <a:t>1,85,000</a:t>
                      </a:r>
                      <a:endParaRPr lang="en-US" sz="1400" dirty="0"/>
                    </a:p>
                  </a:txBody>
                  <a:tcPr/>
                </a:tc>
                <a:tc>
                  <a:txBody>
                    <a:bodyPr/>
                    <a:lstStyle/>
                    <a:p>
                      <a:pPr algn="r"/>
                      <a:r>
                        <a:rPr lang="en-US" sz="1400" dirty="0" smtClean="0"/>
                        <a:t>1,89,600</a:t>
                      </a:r>
                      <a:endParaRPr lang="en-US" sz="1400" dirty="0"/>
                    </a:p>
                  </a:txBody>
                  <a:tcPr/>
                </a:tc>
                <a:tc>
                  <a:txBody>
                    <a:bodyPr/>
                    <a:lstStyle/>
                    <a:p>
                      <a:pPr algn="r"/>
                      <a:r>
                        <a:rPr lang="en-US" sz="1400" dirty="0" smtClean="0"/>
                        <a:t>5,59,425</a:t>
                      </a:r>
                      <a:endParaRPr lang="en-US" sz="1400" dirty="0"/>
                    </a:p>
                  </a:txBody>
                  <a:tcPr/>
                </a:tc>
                <a:extLst>
                  <a:ext uri="{0D108BD9-81ED-4DB2-BD59-A6C34878D82A}">
                    <a16:rowId xmlns:a16="http://schemas.microsoft.com/office/drawing/2014/main" val="10003"/>
                  </a:ext>
                </a:extLst>
              </a:tr>
              <a:tr h="370840">
                <a:tc>
                  <a:txBody>
                    <a:bodyPr/>
                    <a:lstStyle/>
                    <a:p>
                      <a:r>
                        <a:rPr lang="en-US" sz="1400" dirty="0" smtClean="0"/>
                        <a:t>PV OF TC</a:t>
                      </a:r>
                      <a:endParaRPr lang="en-US" sz="1400" dirty="0"/>
                    </a:p>
                  </a:txBody>
                  <a:tcPr/>
                </a:tc>
                <a:tc>
                  <a:txBody>
                    <a:bodyPr/>
                    <a:lstStyle/>
                    <a:p>
                      <a:pPr algn="r"/>
                      <a:r>
                        <a:rPr lang="en-US" sz="1400" dirty="0" smtClean="0"/>
                        <a:t>1,84,825</a:t>
                      </a:r>
                      <a:endParaRPr lang="en-US" sz="1400" dirty="0"/>
                    </a:p>
                  </a:txBody>
                  <a:tcPr/>
                </a:tc>
                <a:tc>
                  <a:txBody>
                    <a:bodyPr/>
                    <a:lstStyle/>
                    <a:p>
                      <a:pPr algn="r"/>
                      <a:r>
                        <a:rPr lang="en-US" sz="1400" dirty="0" smtClean="0"/>
                        <a:t>1,68,181</a:t>
                      </a:r>
                      <a:endParaRPr lang="en-US" sz="1400" dirty="0"/>
                    </a:p>
                  </a:txBody>
                  <a:tcPr/>
                </a:tc>
                <a:tc>
                  <a:txBody>
                    <a:bodyPr/>
                    <a:lstStyle/>
                    <a:p>
                      <a:pPr algn="r"/>
                      <a:r>
                        <a:rPr lang="en-US" sz="1400" dirty="0" smtClean="0"/>
                        <a:t>1,72,363</a:t>
                      </a:r>
                      <a:endParaRPr lang="en-US" sz="1400" dirty="0"/>
                    </a:p>
                  </a:txBody>
                  <a:tcPr/>
                </a:tc>
                <a:tc>
                  <a:txBody>
                    <a:bodyPr/>
                    <a:lstStyle/>
                    <a:p>
                      <a:pPr algn="r"/>
                      <a:r>
                        <a:rPr lang="en-US" sz="1400" dirty="0" smtClean="0"/>
                        <a:t>5,25,370</a:t>
                      </a:r>
                      <a:endParaRPr lang="en-US" sz="1400" dirty="0"/>
                    </a:p>
                  </a:txBody>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6" name="TextBox 5"/>
              <p:cNvSpPr txBox="1"/>
              <p:nvPr/>
            </p:nvSpPr>
            <p:spPr>
              <a:xfrm>
                <a:off x="1101269" y="5188803"/>
                <a:ext cx="7709483" cy="1200329"/>
              </a:xfrm>
              <a:prstGeom prst="rect">
                <a:avLst/>
              </a:prstGeom>
              <a:noFill/>
            </p:spPr>
            <p:txBody>
              <a:bodyPr wrap="none" rtlCol="0">
                <a:spAutoFit/>
              </a:bodyPr>
              <a:lstStyle/>
              <a:p>
                <a:r>
                  <a:rPr lang="en-US" dirty="0" smtClean="0"/>
                  <a:t>(Net Present Value) NPV  = </a:t>
                </a:r>
                <a14:m>
                  <m:oMath xmlns:m="http://schemas.openxmlformats.org/officeDocument/2006/math">
                    <m:nary>
                      <m:naryPr>
                        <m:chr m:val="∑"/>
                        <m:subHide m:val="on"/>
                        <m:supHide m:val="on"/>
                        <m:ctrlPr>
                          <a:rPr lang="en-US" i="1" smtClean="0">
                            <a:latin typeface="Cambria Math" panose="02040503050406030204" pitchFamily="18" charset="0"/>
                          </a:rPr>
                        </m:ctrlPr>
                      </m:naryPr>
                      <m:sub/>
                      <m:sup/>
                      <m:e>
                        <m:r>
                          <a:rPr lang="en-US" b="0" i="1" smtClean="0">
                            <a:latin typeface="Cambria Math" panose="02040503050406030204" pitchFamily="18" charset="0"/>
                          </a:rPr>
                          <m:t> </m:t>
                        </m:r>
                        <m:r>
                          <a:rPr lang="en-US" b="0" i="1" smtClean="0">
                            <a:latin typeface="Cambria Math" panose="02040503050406030204" pitchFamily="18" charset="0"/>
                          </a:rPr>
                          <m:t>𝑃𝑉</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𝐵𝑒𝑛𝑒𝑓𝑖𝑡𝑠</m:t>
                        </m:r>
                        <m:r>
                          <a:rPr lang="en-US" b="0" i="1" smtClean="0">
                            <a:latin typeface="Cambria Math" panose="02040503050406030204" pitchFamily="18" charset="0"/>
                          </a:rPr>
                          <m:t> − </m:t>
                        </m:r>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𝑃𝑉</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𝑐𝑜𝑠𝑡</m:t>
                            </m:r>
                          </m:e>
                        </m:nary>
                      </m:e>
                    </m:nary>
                  </m:oMath>
                </a14:m>
                <a:endParaRPr lang="en-US" dirty="0" smtClean="0"/>
              </a:p>
              <a:p>
                <a:r>
                  <a:rPr lang="en-US" dirty="0" smtClean="0"/>
                  <a:t>		               =  1187272 – 508568.2</a:t>
                </a:r>
              </a:p>
              <a:p>
                <a:r>
                  <a:rPr lang="en-US" dirty="0" smtClean="0"/>
                  <a:t>	               =  661901.6</a:t>
                </a:r>
              </a:p>
              <a:p>
                <a:endParaRPr lang="en-US"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1101269" y="5188803"/>
                <a:ext cx="7709483" cy="1200329"/>
              </a:xfrm>
              <a:prstGeom prst="rect">
                <a:avLst/>
              </a:prstGeom>
              <a:blipFill rotWithShape="0">
                <a:blip r:embed="rId2"/>
                <a:stretch>
                  <a:fillRect l="-712" t="-36548"/>
                </a:stretch>
              </a:blipFill>
            </p:spPr>
            <p:txBody>
              <a:bodyPr/>
              <a:lstStyle/>
              <a:p>
                <a:r>
                  <a:rPr lang="en-US" dirty="0">
                    <a:noFill/>
                  </a:rPr>
                  <a:t> </a:t>
                </a:r>
              </a:p>
            </p:txBody>
          </p:sp>
        </mc:Fallback>
      </mc:AlternateContent>
      <p:sp>
        <p:nvSpPr>
          <p:cNvPr id="7" name="Rectangle 6"/>
          <p:cNvSpPr/>
          <p:nvPr/>
        </p:nvSpPr>
        <p:spPr>
          <a:xfrm>
            <a:off x="2390609" y="6019800"/>
            <a:ext cx="5181600" cy="369332"/>
          </a:xfrm>
          <a:prstGeom prst="rect">
            <a:avLst/>
          </a:prstGeom>
        </p:spPr>
        <p:txBody>
          <a:bodyPr wrap="square">
            <a:spAutoFit/>
          </a:bodyPr>
          <a:lstStyle/>
          <a:p>
            <a:r>
              <a:rPr lang="en-US" b="1" dirty="0"/>
              <a:t> NPV &gt; 0 “Acceptable but are  u Ready”</a:t>
            </a:r>
            <a:endParaRPr lang="en-US" dirty="0"/>
          </a:p>
        </p:txBody>
      </p:sp>
      <mc:AlternateContent xmlns:mc="http://schemas.openxmlformats.org/markup-compatibility/2006" xmlns:a14="http://schemas.microsoft.com/office/drawing/2010/main">
        <mc:Choice Requires="a14">
          <p:sp>
            <p:nvSpPr>
              <p:cNvPr id="8" name="Rectangle 7"/>
              <p:cNvSpPr/>
              <p:nvPr/>
            </p:nvSpPr>
            <p:spPr>
              <a:xfrm>
                <a:off x="301752" y="1538907"/>
                <a:ext cx="8412819" cy="1456937"/>
              </a:xfrm>
              <a:prstGeom prst="rect">
                <a:avLst/>
              </a:prstGeom>
            </p:spPr>
            <p:txBody>
              <a:bodyPr wrap="square">
                <a:spAutoFit/>
              </a:bodyPr>
              <a:lstStyle/>
              <a:p>
                <a:r>
                  <a:rPr lang="en-US" sz="1600" b="1" u="sng" dirty="0"/>
                  <a:t>Discounted cash Flow technique</a:t>
                </a:r>
                <a:r>
                  <a:rPr lang="en-US" sz="1600" dirty="0"/>
                  <a:t> is used to compare the present value of all cash flow and outflow for the project in todays dollar term</a:t>
                </a:r>
              </a:p>
              <a:p>
                <a:r>
                  <a:rPr lang="en-US" sz="1700" dirty="0"/>
                  <a:t>Thus Present value PV = </a:t>
                </a:r>
                <a14:m>
                  <m:oMath xmlns:m="http://schemas.openxmlformats.org/officeDocument/2006/math">
                    <m:f>
                      <m:fPr>
                        <m:ctrlPr>
                          <a:rPr lang="en-US" sz="1700" i="1">
                            <a:latin typeface="Cambria Math" panose="02040503050406030204" pitchFamily="18" charset="0"/>
                          </a:rPr>
                        </m:ctrlPr>
                      </m:fPr>
                      <m:num>
                        <m:r>
                          <a:rPr lang="en-US" sz="1700" i="1">
                            <a:latin typeface="Cambria Math" panose="02040503050406030204" pitchFamily="18" charset="0"/>
                          </a:rPr>
                          <m:t>𝐶𝑎𝑠h</m:t>
                        </m:r>
                        <m:r>
                          <a:rPr lang="en-US" sz="1700" i="1">
                            <a:latin typeface="Cambria Math" panose="02040503050406030204" pitchFamily="18" charset="0"/>
                          </a:rPr>
                          <m:t> </m:t>
                        </m:r>
                        <m:r>
                          <a:rPr lang="en-US" sz="1700" i="1">
                            <a:latin typeface="Cambria Math" panose="02040503050406030204" pitchFamily="18" charset="0"/>
                          </a:rPr>
                          <m:t>𝐹𝑙𝑜𝑤</m:t>
                        </m:r>
                      </m:num>
                      <m:den>
                        <m:sSup>
                          <m:sSupPr>
                            <m:ctrlPr>
                              <a:rPr lang="en-US" sz="1700" i="1">
                                <a:latin typeface="Cambria Math" panose="02040503050406030204" pitchFamily="18" charset="0"/>
                              </a:rPr>
                            </m:ctrlPr>
                          </m:sSupPr>
                          <m:e>
                            <m:r>
                              <a:rPr lang="en-US" sz="1700" i="1">
                                <a:latin typeface="Cambria Math" panose="02040503050406030204" pitchFamily="18" charset="0"/>
                              </a:rPr>
                              <m:t>(1 + </m:t>
                            </m:r>
                            <m:r>
                              <a:rPr lang="en-US" sz="1700" i="1">
                                <a:latin typeface="Cambria Math" panose="02040503050406030204" pitchFamily="18" charset="0"/>
                              </a:rPr>
                              <m:t>𝑟𝑎𝑡𝑒</m:t>
                            </m:r>
                            <m:r>
                              <a:rPr lang="en-US" sz="1700" i="1">
                                <a:latin typeface="Cambria Math" panose="02040503050406030204" pitchFamily="18" charset="0"/>
                              </a:rPr>
                              <m:t> </m:t>
                            </m:r>
                            <m:r>
                              <a:rPr lang="en-US" sz="1700" i="1">
                                <a:latin typeface="Cambria Math" panose="02040503050406030204" pitchFamily="18" charset="0"/>
                              </a:rPr>
                              <m:t>𝑜𝑓</m:t>
                            </m:r>
                            <m:r>
                              <a:rPr lang="en-US" sz="1700" i="1">
                                <a:latin typeface="Cambria Math" panose="02040503050406030204" pitchFamily="18" charset="0"/>
                              </a:rPr>
                              <m:t> </m:t>
                            </m:r>
                            <m:r>
                              <a:rPr lang="en-US" sz="1700" i="1">
                                <a:latin typeface="Cambria Math" panose="02040503050406030204" pitchFamily="18" charset="0"/>
                              </a:rPr>
                              <m:t>𝑟𝑒𝑡𝑢𝑟𝑛</m:t>
                            </m:r>
                            <m:r>
                              <a:rPr lang="en-US" sz="1700" i="1">
                                <a:latin typeface="Cambria Math" panose="02040503050406030204" pitchFamily="18" charset="0"/>
                              </a:rPr>
                              <m:t> )</m:t>
                            </m:r>
                          </m:e>
                          <m:sup>
                            <m:r>
                              <a:rPr lang="en-US" sz="1700" i="1">
                                <a:latin typeface="Cambria Math" panose="02040503050406030204" pitchFamily="18" charset="0"/>
                              </a:rPr>
                              <m:t>𝑛</m:t>
                            </m:r>
                          </m:sup>
                        </m:sSup>
                      </m:den>
                    </m:f>
                  </m:oMath>
                </a14:m>
                <a:endParaRPr lang="en-US" sz="1700" dirty="0"/>
              </a:p>
              <a:p>
                <a:pPr lvl="1"/>
                <a:r>
                  <a:rPr lang="en-US" sz="1500" dirty="0"/>
                  <a:t>n is the year in which the cash flow</a:t>
                </a:r>
              </a:p>
              <a:p>
                <a:pPr lvl="1"/>
                <a:r>
                  <a:rPr lang="en-US" sz="1500" dirty="0"/>
                  <a:t>Rate of Return (ROR) = 0.1</a:t>
                </a:r>
              </a:p>
            </p:txBody>
          </p:sp>
        </mc:Choice>
        <mc:Fallback xmlns="">
          <p:sp>
            <p:nvSpPr>
              <p:cNvPr id="8" name="Rectangle 7"/>
              <p:cNvSpPr>
                <a:spLocks noRot="1" noChangeAspect="1" noMove="1" noResize="1" noEditPoints="1" noAdjustHandles="1" noChangeArrowheads="1" noChangeShapeType="1" noTextEdit="1"/>
              </p:cNvSpPr>
              <p:nvPr/>
            </p:nvSpPr>
            <p:spPr>
              <a:xfrm>
                <a:off x="301752" y="1538907"/>
                <a:ext cx="8412819" cy="1456937"/>
              </a:xfrm>
              <a:prstGeom prst="rect">
                <a:avLst/>
              </a:prstGeom>
              <a:blipFill rotWithShape="0">
                <a:blip r:embed="rId3"/>
                <a:stretch>
                  <a:fillRect l="-507" t="-1255" b="-3766"/>
                </a:stretch>
              </a:blipFill>
            </p:spPr>
            <p:txBody>
              <a:bodyPr/>
              <a:lstStyle/>
              <a:p>
                <a:r>
                  <a:rPr lang="en-US" dirty="0">
                    <a:noFill/>
                  </a:rPr>
                  <a:t> </a:t>
                </a:r>
              </a:p>
            </p:txBody>
          </p:sp>
        </mc:Fallback>
      </mc:AlternateContent>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31112982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(Data Flow Diagram) Context Level</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752" y="1798766"/>
            <a:ext cx="5208929" cy="4538064"/>
          </a:xfrm>
        </p:spPr>
      </p:pic>
      <p:sp>
        <p:nvSpPr>
          <p:cNvPr id="3" name="TextBox 2"/>
          <p:cNvSpPr txBox="1"/>
          <p:nvPr/>
        </p:nvSpPr>
        <p:spPr>
          <a:xfrm>
            <a:off x="301752" y="1429434"/>
            <a:ext cx="8675773" cy="369332"/>
          </a:xfrm>
          <a:prstGeom prst="rect">
            <a:avLst/>
          </a:prstGeom>
          <a:noFill/>
        </p:spPr>
        <p:txBody>
          <a:bodyPr wrap="none" rtlCol="0">
            <a:spAutoFit/>
          </a:bodyPr>
          <a:lstStyle/>
          <a:p>
            <a:r>
              <a:rPr lang="en-US" dirty="0"/>
              <a:t>Customer purchase Medicine from </a:t>
            </a:r>
            <a:r>
              <a:rPr lang="en-US" dirty="0" smtClean="0"/>
              <a:t>Medical </a:t>
            </a:r>
            <a:r>
              <a:rPr lang="en-US" dirty="0"/>
              <a:t>store management, </a:t>
            </a:r>
            <a:r>
              <a:rPr lang="en-US" dirty="0" smtClean="0"/>
              <a:t>wherein </a:t>
            </a:r>
            <a:r>
              <a:rPr lang="en-US" dirty="0"/>
              <a:t>he can </a:t>
            </a:r>
            <a:r>
              <a:rPr lang="en-US" dirty="0" smtClean="0"/>
              <a:t>also</a:t>
            </a:r>
            <a:endParaRPr lang="en-US" dirty="0"/>
          </a:p>
        </p:txBody>
      </p:sp>
      <p:sp>
        <p:nvSpPr>
          <p:cNvPr id="5" name="TextBox 4"/>
          <p:cNvSpPr txBox="1"/>
          <p:nvPr/>
        </p:nvSpPr>
        <p:spPr>
          <a:xfrm>
            <a:off x="5483044" y="1798766"/>
            <a:ext cx="3522118" cy="4524315"/>
          </a:xfrm>
          <a:prstGeom prst="rect">
            <a:avLst/>
          </a:prstGeom>
          <a:noFill/>
        </p:spPr>
        <p:txBody>
          <a:bodyPr wrap="none" rtlCol="0">
            <a:spAutoFit/>
          </a:bodyPr>
          <a:lstStyle/>
          <a:p>
            <a:r>
              <a:rPr lang="en-US" dirty="0" smtClean="0"/>
              <a:t>purchase </a:t>
            </a:r>
            <a:r>
              <a:rPr lang="en-US" dirty="0"/>
              <a:t>a number of Medicine </a:t>
            </a:r>
            <a:endParaRPr lang="en-US" dirty="0" smtClean="0"/>
          </a:p>
          <a:p>
            <a:r>
              <a:rPr lang="en-US" dirty="0" smtClean="0"/>
              <a:t>at </a:t>
            </a:r>
            <a:r>
              <a:rPr lang="en-US" dirty="0"/>
              <a:t>a time, first select them and </a:t>
            </a:r>
            <a:endParaRPr lang="en-US" dirty="0" smtClean="0"/>
          </a:p>
          <a:p>
            <a:r>
              <a:rPr lang="en-US" dirty="0" smtClean="0"/>
              <a:t>then </a:t>
            </a:r>
            <a:r>
              <a:rPr lang="en-US" dirty="0"/>
              <a:t>purchase it. Customer and </a:t>
            </a:r>
            <a:endParaRPr lang="en-US" dirty="0" smtClean="0"/>
          </a:p>
          <a:p>
            <a:r>
              <a:rPr lang="en-US" dirty="0" smtClean="0"/>
              <a:t>supplier </a:t>
            </a:r>
            <a:r>
              <a:rPr lang="en-US" dirty="0"/>
              <a:t>are actors whereas </a:t>
            </a:r>
            <a:endParaRPr lang="en-US" dirty="0" smtClean="0"/>
          </a:p>
          <a:p>
            <a:r>
              <a:rPr lang="en-US" dirty="0" smtClean="0"/>
              <a:t>supplier </a:t>
            </a:r>
            <a:r>
              <a:rPr lang="en-US" dirty="0"/>
              <a:t>info and customer info </a:t>
            </a:r>
            <a:endParaRPr lang="en-US" dirty="0" smtClean="0"/>
          </a:p>
          <a:p>
            <a:r>
              <a:rPr lang="en-US" dirty="0" smtClean="0"/>
              <a:t>are </a:t>
            </a:r>
            <a:r>
              <a:rPr lang="en-US" dirty="0"/>
              <a:t>the data base. Customer </a:t>
            </a:r>
            <a:r>
              <a:rPr lang="en-US" dirty="0" smtClean="0"/>
              <a:t>info</a:t>
            </a:r>
          </a:p>
          <a:p>
            <a:r>
              <a:rPr lang="en-US" dirty="0" smtClean="0"/>
              <a:t>will </a:t>
            </a:r>
            <a:r>
              <a:rPr lang="en-US" dirty="0"/>
              <a:t>store complete information </a:t>
            </a:r>
            <a:endParaRPr lang="en-US" dirty="0" smtClean="0"/>
          </a:p>
          <a:p>
            <a:r>
              <a:rPr lang="en-US" dirty="0" smtClean="0"/>
              <a:t>of </a:t>
            </a:r>
            <a:r>
              <a:rPr lang="en-US" dirty="0"/>
              <a:t>customer </a:t>
            </a:r>
            <a:r>
              <a:rPr lang="en-US" dirty="0" smtClean="0"/>
              <a:t>e.g. </a:t>
            </a:r>
            <a:r>
              <a:rPr lang="en-US" dirty="0"/>
              <a:t>customer name, </a:t>
            </a:r>
            <a:endParaRPr lang="en-US" dirty="0" smtClean="0"/>
          </a:p>
          <a:p>
            <a:r>
              <a:rPr lang="en-US" dirty="0" smtClean="0"/>
              <a:t>address</a:t>
            </a:r>
            <a:r>
              <a:rPr lang="en-US" dirty="0"/>
              <a:t>, mobile number etc. </a:t>
            </a:r>
            <a:endParaRPr lang="en-US" dirty="0" smtClean="0"/>
          </a:p>
          <a:p>
            <a:r>
              <a:rPr lang="en-US" dirty="0" smtClean="0"/>
              <a:t>whereas </a:t>
            </a:r>
            <a:r>
              <a:rPr lang="en-US" dirty="0"/>
              <a:t>if any update is </a:t>
            </a:r>
            <a:r>
              <a:rPr lang="en-US" dirty="0" smtClean="0"/>
              <a:t>done</a:t>
            </a:r>
          </a:p>
          <a:p>
            <a:r>
              <a:rPr lang="en-US" dirty="0" smtClean="0"/>
              <a:t>than </a:t>
            </a:r>
            <a:r>
              <a:rPr lang="en-US" dirty="0"/>
              <a:t>the database is updated. </a:t>
            </a:r>
            <a:endParaRPr lang="en-US" dirty="0" smtClean="0"/>
          </a:p>
          <a:p>
            <a:r>
              <a:rPr lang="en-US" dirty="0" smtClean="0"/>
              <a:t>Supplier </a:t>
            </a:r>
            <a:r>
              <a:rPr lang="en-US" dirty="0"/>
              <a:t>info database contains </a:t>
            </a:r>
            <a:endParaRPr lang="en-US" dirty="0" smtClean="0"/>
          </a:p>
          <a:p>
            <a:r>
              <a:rPr lang="en-US" dirty="0" smtClean="0"/>
              <a:t>supplier </a:t>
            </a:r>
            <a:r>
              <a:rPr lang="en-US" dirty="0"/>
              <a:t>id, supplier name, </a:t>
            </a:r>
            <a:endParaRPr lang="en-US" dirty="0" smtClean="0"/>
          </a:p>
          <a:p>
            <a:r>
              <a:rPr lang="en-US" dirty="0" smtClean="0"/>
              <a:t>address </a:t>
            </a:r>
            <a:r>
              <a:rPr lang="en-US" dirty="0"/>
              <a:t>and other </a:t>
            </a:r>
            <a:r>
              <a:rPr lang="en-US" dirty="0" smtClean="0"/>
              <a:t>supplier</a:t>
            </a:r>
          </a:p>
          <a:p>
            <a:r>
              <a:rPr lang="en-US" dirty="0" smtClean="0"/>
              <a:t>details </a:t>
            </a:r>
            <a:r>
              <a:rPr lang="en-US" dirty="0"/>
              <a:t>etc.</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4807308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(Data Flow Diagram) </a:t>
            </a:r>
            <a:r>
              <a:rPr lang="en-US" dirty="0" smtClean="0"/>
              <a:t>Level-1</a:t>
            </a:r>
            <a:endParaRPr lang="en-US" dirty="0"/>
          </a:p>
        </p:txBody>
      </p:sp>
      <p:pic>
        <p:nvPicPr>
          <p:cNvPr id="4" name="Content Placeholder 3"/>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3865"/>
          <a:stretch/>
        </p:blipFill>
        <p:spPr>
          <a:xfrm>
            <a:off x="184350" y="1798767"/>
            <a:ext cx="5530650" cy="4553802"/>
          </a:xfrm>
        </p:spPr>
      </p:pic>
      <p:sp>
        <p:nvSpPr>
          <p:cNvPr id="3" name="TextBox 2"/>
          <p:cNvSpPr txBox="1"/>
          <p:nvPr/>
        </p:nvSpPr>
        <p:spPr>
          <a:xfrm>
            <a:off x="212188" y="1429434"/>
            <a:ext cx="8693405" cy="369332"/>
          </a:xfrm>
          <a:prstGeom prst="rect">
            <a:avLst/>
          </a:prstGeom>
          <a:noFill/>
        </p:spPr>
        <p:txBody>
          <a:bodyPr wrap="none" rtlCol="0">
            <a:spAutoFit/>
          </a:bodyPr>
          <a:lstStyle/>
          <a:p>
            <a:r>
              <a:rPr lang="en-US" dirty="0"/>
              <a:t>Customer selects the products and order processing is done, order processing </a:t>
            </a:r>
            <a:r>
              <a:rPr lang="en-US" dirty="0" smtClean="0"/>
              <a:t>sends</a:t>
            </a:r>
            <a:endParaRPr lang="en-US" dirty="0"/>
          </a:p>
        </p:txBody>
      </p:sp>
      <p:sp>
        <p:nvSpPr>
          <p:cNvPr id="5" name="TextBox 4"/>
          <p:cNvSpPr txBox="1"/>
          <p:nvPr/>
        </p:nvSpPr>
        <p:spPr>
          <a:xfrm>
            <a:off x="5638800" y="1676400"/>
            <a:ext cx="3469219" cy="4801314"/>
          </a:xfrm>
          <a:prstGeom prst="rect">
            <a:avLst/>
          </a:prstGeom>
          <a:noFill/>
        </p:spPr>
        <p:txBody>
          <a:bodyPr wrap="none" rtlCol="0">
            <a:spAutoFit/>
          </a:bodyPr>
          <a:lstStyle/>
          <a:p>
            <a:r>
              <a:rPr lang="en-US" dirty="0"/>
              <a:t> the products details to </a:t>
            </a:r>
            <a:endParaRPr lang="en-US" dirty="0" smtClean="0"/>
          </a:p>
          <a:p>
            <a:r>
              <a:rPr lang="en-US" dirty="0" smtClean="0"/>
              <a:t>stock </a:t>
            </a:r>
            <a:r>
              <a:rPr lang="en-US" dirty="0"/>
              <a:t>wherein it will check </a:t>
            </a:r>
            <a:endParaRPr lang="en-US" dirty="0" smtClean="0"/>
          </a:p>
          <a:p>
            <a:r>
              <a:rPr lang="en-US" dirty="0" smtClean="0"/>
              <a:t>from </a:t>
            </a:r>
            <a:r>
              <a:rPr lang="en-US" dirty="0"/>
              <a:t>the database for the </a:t>
            </a:r>
            <a:endParaRPr lang="en-US" dirty="0" smtClean="0"/>
          </a:p>
          <a:p>
            <a:r>
              <a:rPr lang="en-US" dirty="0" smtClean="0"/>
              <a:t>availability </a:t>
            </a:r>
            <a:r>
              <a:rPr lang="en-US" dirty="0"/>
              <a:t>of the stock </a:t>
            </a:r>
            <a:r>
              <a:rPr lang="en-US" dirty="0" smtClean="0"/>
              <a:t>and</a:t>
            </a:r>
          </a:p>
          <a:p>
            <a:r>
              <a:rPr lang="en-US" dirty="0" smtClean="0"/>
              <a:t> </a:t>
            </a:r>
            <a:r>
              <a:rPr lang="en-US" dirty="0"/>
              <a:t>informs customer </a:t>
            </a:r>
            <a:r>
              <a:rPr lang="en-US" dirty="0" smtClean="0"/>
              <a:t>about the</a:t>
            </a:r>
          </a:p>
          <a:p>
            <a:r>
              <a:rPr lang="en-US" dirty="0" smtClean="0"/>
              <a:t> </a:t>
            </a:r>
            <a:r>
              <a:rPr lang="en-US" dirty="0"/>
              <a:t>stock availability. if </a:t>
            </a:r>
            <a:r>
              <a:rPr lang="en-US" dirty="0" smtClean="0"/>
              <a:t>the </a:t>
            </a:r>
            <a:r>
              <a:rPr lang="en-US" dirty="0"/>
              <a:t>stock </a:t>
            </a:r>
            <a:endParaRPr lang="en-US" dirty="0" smtClean="0"/>
          </a:p>
          <a:p>
            <a:r>
              <a:rPr lang="en-US" dirty="0" smtClean="0"/>
              <a:t>are </a:t>
            </a:r>
            <a:r>
              <a:rPr lang="en-US" dirty="0"/>
              <a:t>available and </a:t>
            </a:r>
            <a:r>
              <a:rPr lang="en-US" dirty="0" smtClean="0"/>
              <a:t>the  </a:t>
            </a:r>
            <a:r>
              <a:rPr lang="en-US" dirty="0"/>
              <a:t>customer </a:t>
            </a:r>
            <a:endParaRPr lang="en-US" dirty="0" smtClean="0"/>
          </a:p>
          <a:p>
            <a:r>
              <a:rPr lang="en-US" dirty="0" smtClean="0"/>
              <a:t>is </a:t>
            </a:r>
            <a:r>
              <a:rPr lang="en-US" dirty="0"/>
              <a:t>done with its </a:t>
            </a:r>
            <a:r>
              <a:rPr lang="en-US" dirty="0" smtClean="0"/>
              <a:t>purchase than</a:t>
            </a:r>
          </a:p>
          <a:p>
            <a:r>
              <a:rPr lang="en-US" dirty="0" smtClean="0"/>
              <a:t> </a:t>
            </a:r>
            <a:r>
              <a:rPr lang="en-US" dirty="0"/>
              <a:t>the stock </a:t>
            </a:r>
            <a:r>
              <a:rPr lang="en-US" dirty="0" smtClean="0"/>
              <a:t>will </a:t>
            </a:r>
            <a:r>
              <a:rPr lang="en-US" dirty="0"/>
              <a:t>calculate </a:t>
            </a:r>
            <a:r>
              <a:rPr lang="en-US" dirty="0" smtClean="0"/>
              <a:t>the</a:t>
            </a:r>
          </a:p>
          <a:p>
            <a:r>
              <a:rPr lang="en-US" dirty="0" smtClean="0"/>
              <a:t> </a:t>
            </a:r>
            <a:r>
              <a:rPr lang="en-US" dirty="0"/>
              <a:t>base price </a:t>
            </a:r>
            <a:r>
              <a:rPr lang="en-US" dirty="0" smtClean="0"/>
              <a:t>and </a:t>
            </a:r>
            <a:r>
              <a:rPr lang="en-US" dirty="0"/>
              <a:t>calculate the </a:t>
            </a:r>
            <a:endParaRPr lang="en-US" dirty="0" smtClean="0"/>
          </a:p>
          <a:p>
            <a:r>
              <a:rPr lang="en-US" dirty="0" smtClean="0"/>
              <a:t>price </a:t>
            </a:r>
            <a:r>
              <a:rPr lang="en-US" dirty="0"/>
              <a:t>of </a:t>
            </a:r>
            <a:r>
              <a:rPr lang="en-US" dirty="0" smtClean="0"/>
              <a:t>all </a:t>
            </a:r>
            <a:r>
              <a:rPr lang="en-US" dirty="0"/>
              <a:t>the </a:t>
            </a:r>
            <a:r>
              <a:rPr lang="en-US" dirty="0" smtClean="0"/>
              <a:t>products. The</a:t>
            </a:r>
          </a:p>
          <a:p>
            <a:r>
              <a:rPr lang="en-US" dirty="0" smtClean="0"/>
              <a:t> </a:t>
            </a:r>
            <a:r>
              <a:rPr lang="en-US" dirty="0"/>
              <a:t>price </a:t>
            </a:r>
            <a:r>
              <a:rPr lang="en-US" dirty="0" smtClean="0"/>
              <a:t>details </a:t>
            </a:r>
            <a:r>
              <a:rPr lang="en-US" dirty="0"/>
              <a:t>are than send </a:t>
            </a:r>
            <a:r>
              <a:rPr lang="en-US" dirty="0" smtClean="0"/>
              <a:t>to</a:t>
            </a:r>
          </a:p>
          <a:p>
            <a:r>
              <a:rPr lang="en-US" dirty="0" smtClean="0"/>
              <a:t> </a:t>
            </a:r>
            <a:r>
              <a:rPr lang="en-US" dirty="0"/>
              <a:t>generate </a:t>
            </a:r>
            <a:r>
              <a:rPr lang="en-US" dirty="0" smtClean="0"/>
              <a:t>bill </a:t>
            </a:r>
            <a:r>
              <a:rPr lang="en-US" dirty="0"/>
              <a:t>which will do </a:t>
            </a:r>
            <a:endParaRPr lang="en-US" dirty="0" smtClean="0"/>
          </a:p>
          <a:p>
            <a:r>
              <a:rPr lang="en-US" dirty="0" smtClean="0"/>
              <a:t>final processing  </a:t>
            </a:r>
            <a:r>
              <a:rPr lang="en-US" dirty="0"/>
              <a:t>and evaluation </a:t>
            </a:r>
            <a:endParaRPr lang="en-US" dirty="0" smtClean="0"/>
          </a:p>
          <a:p>
            <a:r>
              <a:rPr lang="en-US" dirty="0" smtClean="0"/>
              <a:t>of </a:t>
            </a:r>
            <a:r>
              <a:rPr lang="en-US" dirty="0"/>
              <a:t>bill and send </a:t>
            </a:r>
            <a:r>
              <a:rPr lang="en-US" dirty="0" smtClean="0"/>
              <a:t>the </a:t>
            </a:r>
            <a:r>
              <a:rPr lang="en-US" dirty="0"/>
              <a:t>bill and </a:t>
            </a:r>
            <a:endParaRPr lang="en-US" dirty="0" smtClean="0"/>
          </a:p>
          <a:p>
            <a:r>
              <a:rPr lang="en-US" dirty="0" smtClean="0"/>
              <a:t>delivery details </a:t>
            </a:r>
            <a:r>
              <a:rPr lang="en-US" dirty="0"/>
              <a:t>to the customer.</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20037592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(Data Flow Diagram) </a:t>
            </a:r>
            <a:r>
              <a:rPr lang="en-US" dirty="0" smtClean="0"/>
              <a:t>Level-2.1</a:t>
            </a:r>
            <a:endParaRPr lang="en-US" dirty="0"/>
          </a:p>
        </p:txBody>
      </p:sp>
      <p:pic>
        <p:nvPicPr>
          <p:cNvPr id="4" name="Content Placeholder 3"/>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2534" r="1604"/>
          <a:stretch/>
        </p:blipFill>
        <p:spPr>
          <a:xfrm>
            <a:off x="228599" y="2590800"/>
            <a:ext cx="7086601" cy="3620005"/>
          </a:xfrm>
        </p:spPr>
      </p:pic>
      <p:sp>
        <p:nvSpPr>
          <p:cNvPr id="3" name="TextBox 2"/>
          <p:cNvSpPr txBox="1"/>
          <p:nvPr/>
        </p:nvSpPr>
        <p:spPr>
          <a:xfrm>
            <a:off x="152400" y="1448425"/>
            <a:ext cx="8986756" cy="1200329"/>
          </a:xfrm>
          <a:prstGeom prst="rect">
            <a:avLst/>
          </a:prstGeom>
          <a:noFill/>
        </p:spPr>
        <p:txBody>
          <a:bodyPr wrap="none" rtlCol="0">
            <a:spAutoFit/>
          </a:bodyPr>
          <a:lstStyle/>
          <a:p>
            <a:r>
              <a:rPr lang="en-US" dirty="0"/>
              <a:t>Customer orders for the medicine , so the customer id and order details are send </a:t>
            </a:r>
            <a:r>
              <a:rPr lang="en-US" dirty="0" smtClean="0"/>
              <a:t>to</a:t>
            </a:r>
          </a:p>
          <a:p>
            <a:r>
              <a:rPr lang="en-US" dirty="0" smtClean="0"/>
              <a:t> </a:t>
            </a:r>
            <a:r>
              <a:rPr lang="en-US" dirty="0"/>
              <a:t>check product availability wherein he checks for the availability of the products </a:t>
            </a:r>
            <a:r>
              <a:rPr lang="en-US" dirty="0" smtClean="0"/>
              <a:t>from</a:t>
            </a:r>
          </a:p>
          <a:p>
            <a:r>
              <a:rPr lang="en-US" dirty="0" smtClean="0"/>
              <a:t> </a:t>
            </a:r>
            <a:r>
              <a:rPr lang="en-US" dirty="0"/>
              <a:t>the stock info database if available than it will send the product id and quantity of </a:t>
            </a:r>
            <a:r>
              <a:rPr lang="en-US" dirty="0" smtClean="0"/>
              <a:t>the</a:t>
            </a:r>
          </a:p>
          <a:p>
            <a:r>
              <a:rPr lang="en-US" dirty="0" smtClean="0"/>
              <a:t> </a:t>
            </a:r>
            <a:r>
              <a:rPr lang="en-US" dirty="0"/>
              <a:t>products to check the quantity which checks from the stock info database </a:t>
            </a:r>
            <a:r>
              <a:rPr lang="en-US" dirty="0" smtClean="0"/>
              <a:t>all </a:t>
            </a:r>
            <a:r>
              <a:rPr lang="en-US" dirty="0"/>
              <a:t>the </a:t>
            </a:r>
            <a:r>
              <a:rPr lang="en-US" dirty="0" smtClean="0"/>
              <a:t>order</a:t>
            </a:r>
            <a:endParaRPr lang="en-US" dirty="0"/>
          </a:p>
        </p:txBody>
      </p:sp>
      <p:sp>
        <p:nvSpPr>
          <p:cNvPr id="5" name="TextBox 4"/>
          <p:cNvSpPr txBox="1"/>
          <p:nvPr/>
        </p:nvSpPr>
        <p:spPr>
          <a:xfrm>
            <a:off x="7239000" y="2590800"/>
            <a:ext cx="1834156" cy="3416320"/>
          </a:xfrm>
          <a:prstGeom prst="rect">
            <a:avLst/>
          </a:prstGeom>
          <a:noFill/>
        </p:spPr>
        <p:txBody>
          <a:bodyPr wrap="none" rtlCol="0">
            <a:spAutoFit/>
          </a:bodyPr>
          <a:lstStyle/>
          <a:p>
            <a:r>
              <a:rPr lang="en-US" dirty="0" smtClean="0"/>
              <a:t>details are  than</a:t>
            </a:r>
          </a:p>
          <a:p>
            <a:r>
              <a:rPr lang="en-US" dirty="0" smtClean="0"/>
              <a:t>collected </a:t>
            </a:r>
            <a:r>
              <a:rPr lang="en-US" dirty="0"/>
              <a:t>and </a:t>
            </a:r>
            <a:endParaRPr lang="en-US" dirty="0" smtClean="0"/>
          </a:p>
          <a:p>
            <a:r>
              <a:rPr lang="en-US" dirty="0" smtClean="0"/>
              <a:t>send </a:t>
            </a:r>
            <a:r>
              <a:rPr lang="en-US" dirty="0"/>
              <a:t>to </a:t>
            </a:r>
            <a:r>
              <a:rPr lang="en-US" dirty="0" smtClean="0"/>
              <a:t>order</a:t>
            </a:r>
          </a:p>
          <a:p>
            <a:r>
              <a:rPr lang="en-US" dirty="0" smtClean="0"/>
              <a:t>details </a:t>
            </a:r>
            <a:r>
              <a:rPr lang="en-US" dirty="0"/>
              <a:t>if the </a:t>
            </a:r>
            <a:endParaRPr lang="en-US" dirty="0" smtClean="0"/>
          </a:p>
          <a:p>
            <a:r>
              <a:rPr lang="en-US" dirty="0" smtClean="0"/>
              <a:t>product is</a:t>
            </a:r>
          </a:p>
          <a:p>
            <a:r>
              <a:rPr lang="en-US" dirty="0" smtClean="0"/>
              <a:t>unavailable </a:t>
            </a:r>
          </a:p>
          <a:p>
            <a:r>
              <a:rPr lang="en-US" dirty="0" smtClean="0"/>
              <a:t>Than the </a:t>
            </a:r>
            <a:r>
              <a:rPr lang="en-US" dirty="0"/>
              <a:t>signal </a:t>
            </a:r>
            <a:endParaRPr lang="en-US" dirty="0" smtClean="0"/>
          </a:p>
          <a:p>
            <a:r>
              <a:rPr lang="en-US" dirty="0" smtClean="0"/>
              <a:t>Is send </a:t>
            </a:r>
            <a:r>
              <a:rPr lang="en-US" dirty="0"/>
              <a:t>to </a:t>
            </a:r>
            <a:r>
              <a:rPr lang="en-US" dirty="0" smtClean="0"/>
              <a:t>check</a:t>
            </a:r>
          </a:p>
          <a:p>
            <a:r>
              <a:rPr lang="en-US" dirty="0" smtClean="0"/>
              <a:t>stock </a:t>
            </a:r>
            <a:r>
              <a:rPr lang="en-US" dirty="0"/>
              <a:t>list so </a:t>
            </a:r>
            <a:r>
              <a:rPr lang="en-US" dirty="0" smtClean="0"/>
              <a:t>that</a:t>
            </a:r>
          </a:p>
          <a:p>
            <a:r>
              <a:rPr lang="en-US" dirty="0" smtClean="0"/>
              <a:t>to </a:t>
            </a:r>
            <a:r>
              <a:rPr lang="en-US" dirty="0"/>
              <a:t>order for </a:t>
            </a:r>
            <a:endParaRPr lang="en-US" dirty="0" smtClean="0"/>
          </a:p>
          <a:p>
            <a:r>
              <a:rPr lang="en-US" dirty="0" smtClean="0"/>
              <a:t>new </a:t>
            </a:r>
            <a:r>
              <a:rPr lang="en-US" dirty="0"/>
              <a:t>stock.</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13316807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(Data Flow Diagram) </a:t>
            </a:r>
            <a:r>
              <a:rPr lang="en-US" dirty="0" smtClean="0"/>
              <a:t>Level-2.2</a:t>
            </a:r>
            <a:endParaRPr lang="en-US" dirty="0"/>
          </a:p>
        </p:txBody>
      </p:sp>
      <p:pic>
        <p:nvPicPr>
          <p:cNvPr id="4" name="Content Placeholder 3"/>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2222" b="4226"/>
          <a:stretch/>
        </p:blipFill>
        <p:spPr>
          <a:xfrm>
            <a:off x="227643" y="2133600"/>
            <a:ext cx="6706557" cy="4114800"/>
          </a:xfrm>
        </p:spPr>
      </p:pic>
      <p:sp>
        <p:nvSpPr>
          <p:cNvPr id="3" name="TextBox 2"/>
          <p:cNvSpPr txBox="1"/>
          <p:nvPr/>
        </p:nvSpPr>
        <p:spPr>
          <a:xfrm>
            <a:off x="76200" y="1447800"/>
            <a:ext cx="8953092" cy="646331"/>
          </a:xfrm>
          <a:prstGeom prst="rect">
            <a:avLst/>
          </a:prstGeom>
          <a:noFill/>
        </p:spPr>
        <p:txBody>
          <a:bodyPr wrap="none" rtlCol="0">
            <a:spAutoFit/>
          </a:bodyPr>
          <a:lstStyle/>
          <a:p>
            <a:r>
              <a:rPr lang="en-US" dirty="0"/>
              <a:t>Here in if Medicines are not available than the check stock list checks for stock details </a:t>
            </a:r>
            <a:endParaRPr lang="en-US" dirty="0" smtClean="0"/>
          </a:p>
          <a:p>
            <a:r>
              <a:rPr lang="en-US" dirty="0" smtClean="0"/>
              <a:t>and </a:t>
            </a:r>
            <a:r>
              <a:rPr lang="en-US" dirty="0"/>
              <a:t>sends the expired goods to replace expired goods and list of unavailable of </a:t>
            </a:r>
            <a:r>
              <a:rPr lang="en-US" dirty="0" smtClean="0"/>
              <a:t>goods</a:t>
            </a:r>
            <a:endParaRPr lang="en-US" dirty="0"/>
          </a:p>
        </p:txBody>
      </p:sp>
      <p:sp>
        <p:nvSpPr>
          <p:cNvPr id="5" name="TextBox 4"/>
          <p:cNvSpPr txBox="1"/>
          <p:nvPr/>
        </p:nvSpPr>
        <p:spPr>
          <a:xfrm>
            <a:off x="6897013" y="2094131"/>
            <a:ext cx="2170787" cy="3139321"/>
          </a:xfrm>
          <a:prstGeom prst="rect">
            <a:avLst/>
          </a:prstGeom>
          <a:noFill/>
        </p:spPr>
        <p:txBody>
          <a:bodyPr wrap="none" rtlCol="0">
            <a:spAutoFit/>
          </a:bodyPr>
          <a:lstStyle/>
          <a:p>
            <a:r>
              <a:rPr lang="en-US" dirty="0" smtClean="0"/>
              <a:t>are </a:t>
            </a:r>
            <a:r>
              <a:rPr lang="en-US" dirty="0"/>
              <a:t>sent to order </a:t>
            </a:r>
            <a:endParaRPr lang="en-US" dirty="0" smtClean="0"/>
          </a:p>
          <a:p>
            <a:r>
              <a:rPr lang="en-US" dirty="0" smtClean="0"/>
              <a:t>new </a:t>
            </a:r>
            <a:r>
              <a:rPr lang="en-US" dirty="0"/>
              <a:t>stock that will </a:t>
            </a:r>
            <a:endParaRPr lang="en-US" dirty="0" smtClean="0"/>
          </a:p>
          <a:p>
            <a:r>
              <a:rPr lang="en-US" dirty="0" smtClean="0"/>
              <a:t>order </a:t>
            </a:r>
            <a:r>
              <a:rPr lang="en-US" dirty="0"/>
              <a:t>new stock </a:t>
            </a:r>
            <a:endParaRPr lang="en-US" dirty="0" smtClean="0"/>
          </a:p>
          <a:p>
            <a:r>
              <a:rPr lang="en-US" dirty="0" smtClean="0"/>
              <a:t>which </a:t>
            </a:r>
            <a:r>
              <a:rPr lang="en-US" dirty="0"/>
              <a:t>will </a:t>
            </a:r>
            <a:r>
              <a:rPr lang="en-US" dirty="0" smtClean="0"/>
              <a:t>first</a:t>
            </a:r>
          </a:p>
          <a:p>
            <a:r>
              <a:rPr lang="en-US" dirty="0" smtClean="0"/>
              <a:t>gather </a:t>
            </a:r>
            <a:r>
              <a:rPr lang="en-US" dirty="0"/>
              <a:t>the supplier</a:t>
            </a:r>
          </a:p>
          <a:p>
            <a:r>
              <a:rPr lang="en-US" dirty="0" smtClean="0"/>
              <a:t>info </a:t>
            </a:r>
            <a:r>
              <a:rPr lang="en-US" dirty="0"/>
              <a:t>and gives the </a:t>
            </a:r>
            <a:endParaRPr lang="en-US" dirty="0" smtClean="0"/>
          </a:p>
          <a:p>
            <a:r>
              <a:rPr lang="en-US" dirty="0" smtClean="0"/>
              <a:t>order </a:t>
            </a:r>
            <a:r>
              <a:rPr lang="en-US" dirty="0"/>
              <a:t>for new </a:t>
            </a:r>
            <a:r>
              <a:rPr lang="en-US" dirty="0" smtClean="0"/>
              <a:t>stock</a:t>
            </a:r>
          </a:p>
          <a:p>
            <a:r>
              <a:rPr lang="en-US" dirty="0" smtClean="0"/>
              <a:t>and </a:t>
            </a:r>
            <a:r>
              <a:rPr lang="en-US" dirty="0"/>
              <a:t>the order </a:t>
            </a:r>
            <a:endParaRPr lang="en-US" dirty="0" smtClean="0"/>
          </a:p>
          <a:p>
            <a:r>
              <a:rPr lang="en-US" dirty="0" smtClean="0"/>
              <a:t>placed </a:t>
            </a:r>
            <a:r>
              <a:rPr lang="en-US" dirty="0"/>
              <a:t>to the </a:t>
            </a:r>
            <a:endParaRPr lang="en-US" dirty="0" smtClean="0"/>
          </a:p>
          <a:p>
            <a:r>
              <a:rPr lang="en-US" dirty="0" smtClean="0"/>
              <a:t>supplier</a:t>
            </a:r>
            <a:r>
              <a:rPr lang="en-US" dirty="0"/>
              <a:t>.</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31550307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(Data Flow Diagram) </a:t>
            </a:r>
            <a:r>
              <a:rPr lang="en-US" dirty="0" smtClean="0"/>
              <a:t>Level-2.3</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8600" y="2437858"/>
            <a:ext cx="6258798" cy="3886742"/>
          </a:xfrm>
        </p:spPr>
      </p:pic>
      <p:sp>
        <p:nvSpPr>
          <p:cNvPr id="3" name="TextBox 2"/>
          <p:cNvSpPr txBox="1"/>
          <p:nvPr/>
        </p:nvSpPr>
        <p:spPr>
          <a:xfrm>
            <a:off x="228600" y="1528039"/>
            <a:ext cx="8605241" cy="923330"/>
          </a:xfrm>
          <a:prstGeom prst="rect">
            <a:avLst/>
          </a:prstGeom>
          <a:noFill/>
        </p:spPr>
        <p:txBody>
          <a:bodyPr wrap="none" rtlCol="0">
            <a:spAutoFit/>
          </a:bodyPr>
          <a:lstStyle/>
          <a:p>
            <a:r>
              <a:rPr lang="en-US" dirty="0"/>
              <a:t>If the medicine that are ordered by the customer are available than the ordered </a:t>
            </a:r>
            <a:r>
              <a:rPr lang="en-US" dirty="0" smtClean="0"/>
              <a:t>list</a:t>
            </a:r>
          </a:p>
          <a:p>
            <a:r>
              <a:rPr lang="en-US" dirty="0" smtClean="0"/>
              <a:t> </a:t>
            </a:r>
            <a:r>
              <a:rPr lang="en-US" dirty="0"/>
              <a:t>receives the list of products that are ordered by the customers. The base price </a:t>
            </a:r>
            <a:r>
              <a:rPr lang="en-US" dirty="0" smtClean="0"/>
              <a:t>is</a:t>
            </a:r>
          </a:p>
          <a:p>
            <a:r>
              <a:rPr lang="en-US" dirty="0" smtClean="0"/>
              <a:t> </a:t>
            </a:r>
            <a:r>
              <a:rPr lang="en-US" dirty="0"/>
              <a:t>calculated and the generate bill function now comes into picture where it </a:t>
            </a:r>
            <a:r>
              <a:rPr lang="en-US" dirty="0" smtClean="0"/>
              <a:t>gathers</a:t>
            </a:r>
            <a:endParaRPr lang="en-US" dirty="0"/>
          </a:p>
        </p:txBody>
      </p:sp>
      <p:sp>
        <p:nvSpPr>
          <p:cNvPr id="5" name="TextBox 4"/>
          <p:cNvSpPr txBox="1"/>
          <p:nvPr/>
        </p:nvSpPr>
        <p:spPr>
          <a:xfrm>
            <a:off x="6400800" y="2422269"/>
            <a:ext cx="2763898" cy="3416320"/>
          </a:xfrm>
          <a:prstGeom prst="rect">
            <a:avLst/>
          </a:prstGeom>
          <a:noFill/>
        </p:spPr>
        <p:txBody>
          <a:bodyPr wrap="none" rtlCol="0">
            <a:spAutoFit/>
          </a:bodyPr>
          <a:lstStyle/>
          <a:p>
            <a:r>
              <a:rPr lang="en-US" dirty="0"/>
              <a:t>information from the </a:t>
            </a:r>
            <a:endParaRPr lang="en-US" dirty="0" smtClean="0"/>
          </a:p>
          <a:p>
            <a:r>
              <a:rPr lang="en-US" dirty="0" smtClean="0"/>
              <a:t>bill </a:t>
            </a:r>
            <a:r>
              <a:rPr lang="en-US" dirty="0"/>
              <a:t>record database </a:t>
            </a:r>
            <a:r>
              <a:rPr lang="en-US" dirty="0" smtClean="0"/>
              <a:t>and</a:t>
            </a:r>
          </a:p>
          <a:p>
            <a:r>
              <a:rPr lang="en-US" dirty="0" smtClean="0"/>
              <a:t>wherein </a:t>
            </a:r>
            <a:r>
              <a:rPr lang="en-US" dirty="0"/>
              <a:t>it will check </a:t>
            </a:r>
            <a:r>
              <a:rPr lang="en-US" dirty="0" smtClean="0"/>
              <a:t>for</a:t>
            </a:r>
          </a:p>
          <a:p>
            <a:r>
              <a:rPr lang="en-US" dirty="0" smtClean="0"/>
              <a:t>any </a:t>
            </a:r>
            <a:r>
              <a:rPr lang="en-US" dirty="0"/>
              <a:t>available </a:t>
            </a:r>
            <a:r>
              <a:rPr lang="en-US" dirty="0" smtClean="0"/>
              <a:t>discount</a:t>
            </a:r>
          </a:p>
          <a:p>
            <a:r>
              <a:rPr lang="en-US" dirty="0" smtClean="0"/>
              <a:t>on </a:t>
            </a:r>
            <a:r>
              <a:rPr lang="en-US" dirty="0"/>
              <a:t>the products and </a:t>
            </a:r>
            <a:r>
              <a:rPr lang="en-US" dirty="0" smtClean="0"/>
              <a:t>if</a:t>
            </a:r>
          </a:p>
          <a:p>
            <a:r>
              <a:rPr lang="en-US" dirty="0" smtClean="0"/>
              <a:t>available </a:t>
            </a:r>
            <a:r>
              <a:rPr lang="en-US" dirty="0"/>
              <a:t>then it is </a:t>
            </a:r>
            <a:endParaRPr lang="en-US" dirty="0" smtClean="0"/>
          </a:p>
          <a:p>
            <a:r>
              <a:rPr lang="en-US" dirty="0" smtClean="0"/>
              <a:t>deducted </a:t>
            </a:r>
            <a:r>
              <a:rPr lang="en-US" dirty="0"/>
              <a:t>from </a:t>
            </a:r>
            <a:r>
              <a:rPr lang="en-US" dirty="0" smtClean="0"/>
              <a:t>the</a:t>
            </a:r>
          </a:p>
          <a:p>
            <a:r>
              <a:rPr lang="en-US" dirty="0" smtClean="0"/>
              <a:t>generate </a:t>
            </a:r>
            <a:r>
              <a:rPr lang="en-US" dirty="0"/>
              <a:t>bill and </a:t>
            </a:r>
            <a:r>
              <a:rPr lang="en-US" dirty="0" smtClean="0"/>
              <a:t>the</a:t>
            </a:r>
          </a:p>
          <a:p>
            <a:r>
              <a:rPr lang="en-US" dirty="0" smtClean="0"/>
              <a:t>final </a:t>
            </a:r>
            <a:r>
              <a:rPr lang="en-US" dirty="0"/>
              <a:t>bill is calculated </a:t>
            </a:r>
            <a:endParaRPr lang="en-US" dirty="0" smtClean="0"/>
          </a:p>
          <a:p>
            <a:r>
              <a:rPr lang="en-US" dirty="0" smtClean="0"/>
              <a:t>and </a:t>
            </a:r>
            <a:r>
              <a:rPr lang="en-US" dirty="0"/>
              <a:t>the delivery </a:t>
            </a:r>
            <a:r>
              <a:rPr lang="en-US" dirty="0" smtClean="0"/>
              <a:t>details</a:t>
            </a:r>
          </a:p>
          <a:p>
            <a:r>
              <a:rPr lang="en-US" dirty="0" smtClean="0"/>
              <a:t>are </a:t>
            </a:r>
            <a:r>
              <a:rPr lang="en-US" dirty="0"/>
              <a:t>sent to the customer.</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2489371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5638800"/>
            <a:ext cx="8534400" cy="758825"/>
          </a:xfrm>
        </p:spPr>
        <p:txBody>
          <a:bodyPr/>
          <a:lstStyle/>
          <a:p>
            <a:r>
              <a:rPr lang="en-US" dirty="0" smtClean="0"/>
              <a:t>Use Case Diagram</a:t>
            </a:r>
            <a:endParaRPr lang="en-US" dirty="0"/>
          </a:p>
        </p:txBody>
      </p:sp>
      <p:pic>
        <p:nvPicPr>
          <p:cNvPr id="4" name="Content Placeholder 3"/>
          <p:cNvPicPr preferRelativeResize="0">
            <a:picLocks noGrp="1"/>
          </p:cNvPicPr>
          <p:nvPr>
            <p:ph sz="quarter" idx="4294967295"/>
          </p:nvPr>
        </p:nvPicPr>
        <p:blipFill rotWithShape="1">
          <a:blip r:embed="rId2">
            <a:extLst>
              <a:ext uri="{28A0092B-C50C-407E-A947-70E740481C1C}">
                <a14:useLocalDpi xmlns:a14="http://schemas.microsoft.com/office/drawing/2010/main" val="0"/>
              </a:ext>
            </a:extLst>
          </a:blip>
          <a:srcRect l="2083" t="1494" r="2083" b="1339"/>
          <a:stretch/>
        </p:blipFill>
        <p:spPr>
          <a:xfrm>
            <a:off x="381000" y="304800"/>
            <a:ext cx="8305800" cy="5562600"/>
          </a:xfrm>
        </p:spPr>
      </p:pic>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704929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4287" y="5645231"/>
            <a:ext cx="8534400" cy="758825"/>
          </a:xfrm>
        </p:spPr>
        <p:txBody>
          <a:bodyPr/>
          <a:lstStyle/>
          <a:p>
            <a:r>
              <a:rPr lang="en-US" dirty="0" smtClean="0"/>
              <a:t>Sequence diagram Diagram</a:t>
            </a:r>
            <a:endParaRPr lang="en-US" dirty="0"/>
          </a:p>
        </p:txBody>
      </p:sp>
      <p:pic>
        <p:nvPicPr>
          <p:cNvPr id="4" name="Content Placeholder 3"/>
          <p:cNvPicPr>
            <a:picLocks noGrp="1" noChangeAspect="1"/>
          </p:cNvPicPr>
          <p:nvPr>
            <p:ph sz="quarter" idx="4294967295"/>
          </p:nvPr>
        </p:nvPicPr>
        <p:blipFill rotWithShape="1">
          <a:blip r:embed="rId2">
            <a:extLst>
              <a:ext uri="{28A0092B-C50C-407E-A947-70E740481C1C}">
                <a14:useLocalDpi xmlns:a14="http://schemas.microsoft.com/office/drawing/2010/main" val="0"/>
              </a:ext>
            </a:extLst>
          </a:blip>
          <a:srcRect r="2566" b="2713"/>
          <a:stretch/>
        </p:blipFill>
        <p:spPr>
          <a:xfrm>
            <a:off x="234287" y="228599"/>
            <a:ext cx="8681114" cy="5638801"/>
          </a:xfrm>
        </p:spPr>
      </p:pic>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2587804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5" name="Content Placeholder 4"/>
          <p:cNvSpPr>
            <a:spLocks noGrp="1"/>
          </p:cNvSpPr>
          <p:nvPr>
            <p:ph sz="quarter" idx="1"/>
          </p:nvPr>
        </p:nvSpPr>
        <p:spPr>
          <a:xfrm>
            <a:off x="152400" y="1676400"/>
            <a:ext cx="8839200" cy="5181600"/>
          </a:xfrm>
        </p:spPr>
        <p:txBody>
          <a:bodyPr>
            <a:normAutofit/>
          </a:bodyPr>
          <a:lstStyle/>
          <a:p>
            <a:pPr algn="just"/>
            <a:r>
              <a:rPr lang="en-US" sz="1900" dirty="0" smtClean="0"/>
              <a:t>At present Medical Stores maintain their day to day transactions manually. These shops have thousands of products, they need to track of all these products to check the stock, expiry date etc. </a:t>
            </a:r>
          </a:p>
          <a:p>
            <a:pPr algn="just"/>
            <a:endParaRPr lang="en-US" sz="1900" dirty="0" smtClean="0"/>
          </a:p>
          <a:p>
            <a:pPr algn="just"/>
            <a:r>
              <a:rPr lang="en-US" sz="1900" dirty="0" smtClean="0"/>
              <a:t>To find the product is also another risky job, so proper system is required. They need full pledged software to overcome these problems. Apart from this regular update on stock this software also provides supplier wise cash transaction, daily sales report, etc.</a:t>
            </a:r>
          </a:p>
          <a:p>
            <a:pPr algn="just"/>
            <a:r>
              <a:rPr lang="en-US" sz="1900" dirty="0" smtClean="0"/>
              <a:t>This project “Medical Store Management System” is a solution to take the orders from its customers who are locally distributed.  This new system not only takes the orders but it also provides facilities such as overall administration as well as the report generation for the firm. Medical Store Management System is very helpful to manage sales information of Medical Store.</a:t>
            </a:r>
          </a:p>
          <a:p>
            <a:pPr algn="just"/>
            <a:r>
              <a:rPr lang="en-US" sz="1900" dirty="0" smtClean="0"/>
              <a:t> It can easily keep the record of Hospitals who does regular business deals.</a:t>
            </a:r>
            <a:endParaRPr lang="en-US" sz="19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rot="5400000">
            <a:off x="7171766" y="2910673"/>
            <a:ext cx="3047998" cy="758825"/>
          </a:xfrm>
        </p:spPr>
        <p:txBody>
          <a:bodyPr/>
          <a:lstStyle/>
          <a:p>
            <a:r>
              <a:rPr lang="en-US" dirty="0" smtClean="0"/>
              <a:t>Class Diagram</a:t>
            </a:r>
            <a:endParaRPr lang="en-US" dirty="0"/>
          </a:p>
        </p:txBody>
      </p:sp>
      <p:pic>
        <p:nvPicPr>
          <p:cNvPr id="4" name="Content Placeholder 3"/>
          <p:cNvPicPr>
            <a:picLocks noGrp="1" noChangeAspect="1"/>
          </p:cNvPicPr>
          <p:nvPr>
            <p:ph sz="quarter" idx="4294967295"/>
          </p:nvPr>
        </p:nvPicPr>
        <p:blipFill rotWithShape="1">
          <a:blip r:embed="rId2">
            <a:extLst>
              <a:ext uri="{28A0092B-C50C-407E-A947-70E740481C1C}">
                <a14:useLocalDpi xmlns:a14="http://schemas.microsoft.com/office/drawing/2010/main" val="0"/>
              </a:ext>
            </a:extLst>
          </a:blip>
          <a:srcRect l="2389" t="1264" r="1627"/>
          <a:stretch/>
        </p:blipFill>
        <p:spPr>
          <a:xfrm rot="16200000">
            <a:off x="1205717" y="-748517"/>
            <a:ext cx="6122967" cy="8077200"/>
          </a:xfrm>
        </p:spPr>
      </p:pic>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dirty="0"/>
          </a:p>
        </p:txBody>
      </p:sp>
      <p:sp>
        <p:nvSpPr>
          <p:cNvPr id="5" name="TextBox 4"/>
          <p:cNvSpPr txBox="1"/>
          <p:nvPr/>
        </p:nvSpPr>
        <p:spPr>
          <a:xfrm>
            <a:off x="4648200" y="609600"/>
            <a:ext cx="579005" cy="246221"/>
          </a:xfrm>
          <a:prstGeom prst="rect">
            <a:avLst/>
          </a:prstGeom>
          <a:noFill/>
        </p:spPr>
        <p:txBody>
          <a:bodyPr wrap="square" rtlCol="0">
            <a:spAutoFit/>
          </a:bodyPr>
          <a:lstStyle/>
          <a:p>
            <a:r>
              <a:rPr lang="en-US" sz="1000" dirty="0" smtClean="0"/>
              <a:t>1…*</a:t>
            </a:r>
            <a:endParaRPr lang="en-US" sz="1000" dirty="0"/>
          </a:p>
        </p:txBody>
      </p:sp>
      <p:sp>
        <p:nvSpPr>
          <p:cNvPr id="6" name="TextBox 5"/>
          <p:cNvSpPr txBox="1"/>
          <p:nvPr/>
        </p:nvSpPr>
        <p:spPr>
          <a:xfrm>
            <a:off x="7239000" y="2743200"/>
            <a:ext cx="304800" cy="246221"/>
          </a:xfrm>
          <a:prstGeom prst="rect">
            <a:avLst/>
          </a:prstGeom>
          <a:noFill/>
        </p:spPr>
        <p:txBody>
          <a:bodyPr wrap="square" rtlCol="0">
            <a:spAutoFit/>
          </a:bodyPr>
          <a:lstStyle/>
          <a:p>
            <a:r>
              <a:rPr lang="en-US" sz="1000" dirty="0" smtClean="0"/>
              <a:t>1</a:t>
            </a:r>
            <a:endParaRPr lang="en-US" sz="1000" dirty="0"/>
          </a:p>
        </p:txBody>
      </p:sp>
      <p:sp>
        <p:nvSpPr>
          <p:cNvPr id="7" name="TextBox 6"/>
          <p:cNvSpPr txBox="1"/>
          <p:nvPr/>
        </p:nvSpPr>
        <p:spPr>
          <a:xfrm>
            <a:off x="4800600" y="3429000"/>
            <a:ext cx="239168" cy="246221"/>
          </a:xfrm>
          <a:prstGeom prst="rect">
            <a:avLst/>
          </a:prstGeom>
          <a:noFill/>
        </p:spPr>
        <p:txBody>
          <a:bodyPr wrap="none" rtlCol="0">
            <a:spAutoFit/>
          </a:bodyPr>
          <a:lstStyle/>
          <a:p>
            <a:r>
              <a:rPr lang="en-US" sz="1000" dirty="0" smtClean="0"/>
              <a:t>1</a:t>
            </a:r>
            <a:endParaRPr lang="en-US" sz="1000" dirty="0"/>
          </a:p>
        </p:txBody>
      </p:sp>
      <p:sp>
        <p:nvSpPr>
          <p:cNvPr id="8" name="TextBox 7"/>
          <p:cNvSpPr txBox="1"/>
          <p:nvPr/>
        </p:nvSpPr>
        <p:spPr>
          <a:xfrm>
            <a:off x="3733800" y="3276600"/>
            <a:ext cx="370614" cy="246221"/>
          </a:xfrm>
          <a:prstGeom prst="rect">
            <a:avLst/>
          </a:prstGeom>
          <a:noFill/>
        </p:spPr>
        <p:txBody>
          <a:bodyPr wrap="none" rtlCol="0">
            <a:spAutoFit/>
          </a:bodyPr>
          <a:lstStyle/>
          <a:p>
            <a:r>
              <a:rPr lang="en-US" sz="1000" dirty="0" smtClean="0"/>
              <a:t>1..*</a:t>
            </a:r>
            <a:endParaRPr lang="en-US" sz="1000" dirty="0"/>
          </a:p>
        </p:txBody>
      </p:sp>
      <p:sp>
        <p:nvSpPr>
          <p:cNvPr id="9" name="TextBox 8"/>
          <p:cNvSpPr txBox="1"/>
          <p:nvPr/>
        </p:nvSpPr>
        <p:spPr>
          <a:xfrm>
            <a:off x="6019800" y="533400"/>
            <a:ext cx="239168" cy="246221"/>
          </a:xfrm>
          <a:prstGeom prst="rect">
            <a:avLst/>
          </a:prstGeom>
          <a:noFill/>
        </p:spPr>
        <p:txBody>
          <a:bodyPr wrap="none" rtlCol="0">
            <a:spAutoFit/>
          </a:bodyPr>
          <a:lstStyle/>
          <a:p>
            <a:r>
              <a:rPr lang="en-US" sz="1000" dirty="0" smtClean="0"/>
              <a:t>1</a:t>
            </a:r>
            <a:endParaRPr lang="en-US" sz="1000" dirty="0"/>
          </a:p>
        </p:txBody>
      </p:sp>
      <p:sp>
        <p:nvSpPr>
          <p:cNvPr id="10" name="TextBox 9"/>
          <p:cNvSpPr txBox="1"/>
          <p:nvPr/>
        </p:nvSpPr>
        <p:spPr>
          <a:xfrm>
            <a:off x="4274127" y="2930237"/>
            <a:ext cx="609600" cy="246221"/>
          </a:xfrm>
          <a:prstGeom prst="rect">
            <a:avLst/>
          </a:prstGeom>
          <a:noFill/>
        </p:spPr>
        <p:txBody>
          <a:bodyPr wrap="square" rtlCol="0">
            <a:spAutoFit/>
          </a:bodyPr>
          <a:lstStyle/>
          <a:p>
            <a:r>
              <a:rPr lang="en-US" sz="1000" dirty="0" smtClean="0"/>
              <a:t>1..*</a:t>
            </a:r>
            <a:endParaRPr lang="en-US" sz="1000" dirty="0"/>
          </a:p>
        </p:txBody>
      </p:sp>
      <p:sp>
        <p:nvSpPr>
          <p:cNvPr id="11" name="TextBox 10"/>
          <p:cNvSpPr txBox="1"/>
          <p:nvPr/>
        </p:nvSpPr>
        <p:spPr>
          <a:xfrm>
            <a:off x="5105400" y="1143000"/>
            <a:ext cx="152400" cy="246221"/>
          </a:xfrm>
          <a:prstGeom prst="rect">
            <a:avLst/>
          </a:prstGeom>
          <a:noFill/>
        </p:spPr>
        <p:txBody>
          <a:bodyPr wrap="square" rtlCol="0">
            <a:spAutoFit/>
          </a:bodyPr>
          <a:lstStyle/>
          <a:p>
            <a:r>
              <a:rPr lang="en-US" sz="1000" dirty="0" smtClean="0"/>
              <a:t>1</a:t>
            </a:r>
            <a:endParaRPr lang="en-US" sz="1000" dirty="0"/>
          </a:p>
        </p:txBody>
      </p:sp>
      <p:sp>
        <p:nvSpPr>
          <p:cNvPr id="12" name="TextBox 11"/>
          <p:cNvSpPr txBox="1"/>
          <p:nvPr/>
        </p:nvSpPr>
        <p:spPr>
          <a:xfrm>
            <a:off x="4648200" y="228600"/>
            <a:ext cx="381000" cy="246221"/>
          </a:xfrm>
          <a:prstGeom prst="rect">
            <a:avLst/>
          </a:prstGeom>
          <a:noFill/>
        </p:spPr>
        <p:txBody>
          <a:bodyPr wrap="square" rtlCol="0">
            <a:spAutoFit/>
          </a:bodyPr>
          <a:lstStyle/>
          <a:p>
            <a:r>
              <a:rPr lang="en-US" sz="1000" dirty="0" smtClean="0"/>
              <a:t>1..*</a:t>
            </a:r>
            <a:endParaRPr lang="en-US" sz="1000" dirty="0"/>
          </a:p>
        </p:txBody>
      </p:sp>
    </p:spTree>
    <p:extLst>
      <p:ext uri="{BB962C8B-B14F-4D97-AF65-F5344CB8AC3E}">
        <p14:creationId xmlns:p14="http://schemas.microsoft.com/office/powerpoint/2010/main" val="26387988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rot="5400000">
            <a:off x="7354888" y="2630487"/>
            <a:ext cx="2819399" cy="758825"/>
          </a:xfrm>
        </p:spPr>
        <p:txBody>
          <a:bodyPr>
            <a:normAutofit fontScale="90000"/>
          </a:bodyPr>
          <a:lstStyle/>
          <a:p>
            <a:r>
              <a:rPr lang="en-US" dirty="0" smtClean="0"/>
              <a:t>ER DIAGRAM</a:t>
            </a:r>
            <a:endParaRPr lang="en-US" dirty="0"/>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304800" y="225424"/>
            <a:ext cx="8119000" cy="5946775"/>
          </a:xfrm>
        </p:spPr>
      </p:pic>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dirty="0"/>
          </a:p>
        </p:txBody>
      </p:sp>
      <p:sp>
        <p:nvSpPr>
          <p:cNvPr id="5" name="TextBox 4"/>
          <p:cNvSpPr txBox="1"/>
          <p:nvPr/>
        </p:nvSpPr>
        <p:spPr>
          <a:xfrm>
            <a:off x="6589978" y="2133600"/>
            <a:ext cx="268022" cy="230832"/>
          </a:xfrm>
          <a:prstGeom prst="rect">
            <a:avLst/>
          </a:prstGeom>
          <a:noFill/>
        </p:spPr>
        <p:txBody>
          <a:bodyPr wrap="none" rtlCol="0">
            <a:spAutoFit/>
          </a:bodyPr>
          <a:lstStyle/>
          <a:p>
            <a:r>
              <a:rPr lang="en-US" sz="900" dirty="0" smtClean="0">
                <a:solidFill>
                  <a:schemeClr val="tx1">
                    <a:lumMod val="50000"/>
                    <a:lumOff val="50000"/>
                  </a:schemeClr>
                </a:solidFill>
              </a:rPr>
              <a:t>is</a:t>
            </a:r>
            <a:endParaRPr lang="en-US" sz="900" dirty="0">
              <a:solidFill>
                <a:schemeClr val="tx1">
                  <a:lumMod val="50000"/>
                  <a:lumOff val="50000"/>
                </a:schemeClr>
              </a:solidFill>
            </a:endParaRPr>
          </a:p>
        </p:txBody>
      </p:sp>
    </p:spTree>
    <p:extLst>
      <p:ext uri="{BB962C8B-B14F-4D97-AF65-F5344CB8AC3E}">
        <p14:creationId xmlns:p14="http://schemas.microsoft.com/office/powerpoint/2010/main" val="16185614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Designs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dirty="0"/>
          </a:p>
        </p:txBody>
      </p:sp>
      <p:sp>
        <p:nvSpPr>
          <p:cNvPr id="4" name="Content Placeholder 3"/>
          <p:cNvSpPr>
            <a:spLocks noGrp="1"/>
          </p:cNvSpPr>
          <p:nvPr>
            <p:ph sz="quarter" idx="1"/>
          </p:nvPr>
        </p:nvSpPr>
        <p:spPr/>
        <p:txBody>
          <a:bodyPr>
            <a:normAutofit lnSpcReduction="10000"/>
          </a:bodyPr>
          <a:lstStyle/>
          <a:p>
            <a:r>
              <a:rPr lang="en-US" sz="2400" dirty="0" smtClean="0"/>
              <a:t>We can design a software by using multiple tier architecture(commonly known as N-tier architecture).</a:t>
            </a:r>
          </a:p>
          <a:p>
            <a:endParaRPr lang="en-US" sz="2400" b="1" dirty="0" smtClean="0"/>
          </a:p>
          <a:p>
            <a:r>
              <a:rPr lang="en-US" sz="2400" b="1" dirty="0" smtClean="0"/>
              <a:t>N-tier application architecture</a:t>
            </a:r>
            <a:r>
              <a:rPr lang="en-US" sz="2400" dirty="0" smtClean="0"/>
              <a:t> provides a model by which developers can create flexible and reusable applications.</a:t>
            </a:r>
          </a:p>
          <a:p>
            <a:endParaRPr lang="en-US" sz="2400" dirty="0" smtClean="0"/>
          </a:p>
          <a:p>
            <a:r>
              <a:rPr lang="en-US" sz="2400" dirty="0" smtClean="0"/>
              <a:t>In this, the presentation, the application processing, and the data management are logically separate processes. </a:t>
            </a:r>
          </a:p>
          <a:p>
            <a:endParaRPr lang="en-US" sz="2400" dirty="0" smtClean="0"/>
          </a:p>
          <a:p>
            <a:r>
              <a:rPr lang="en-US" sz="2400" dirty="0" smtClean="0"/>
              <a:t>The most widespread use of multi-tier architecture is the </a:t>
            </a:r>
            <a:r>
              <a:rPr lang="en-US" sz="2400" b="1" dirty="0" smtClean="0"/>
              <a:t>three-tier architecture</a:t>
            </a:r>
            <a:r>
              <a:rPr lang="en-US" sz="2400" dirty="0" smtClean="0"/>
              <a:t>.</a:t>
            </a:r>
          </a:p>
          <a:p>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2-Tier Architecture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dirty="0"/>
          </a:p>
        </p:txBody>
      </p:sp>
      <p:sp>
        <p:nvSpPr>
          <p:cNvPr id="4" name="Content Placeholder 3"/>
          <p:cNvSpPr>
            <a:spLocks noGrp="1"/>
          </p:cNvSpPr>
          <p:nvPr>
            <p:ph sz="quarter" idx="1"/>
          </p:nvPr>
        </p:nvSpPr>
        <p:spPr>
          <a:xfrm>
            <a:off x="152400" y="1295400"/>
            <a:ext cx="8991600" cy="5334000"/>
          </a:xfrm>
        </p:spPr>
        <p:txBody>
          <a:bodyPr>
            <a:normAutofit lnSpcReduction="10000"/>
          </a:bodyPr>
          <a:lstStyle/>
          <a:p>
            <a:endParaRPr lang="en-US" sz="1700" dirty="0" smtClean="0"/>
          </a:p>
          <a:p>
            <a:endParaRPr lang="en-US" sz="1700" dirty="0" smtClean="0"/>
          </a:p>
          <a:p>
            <a:endParaRPr lang="en-US" sz="1700" dirty="0" smtClean="0"/>
          </a:p>
          <a:p>
            <a:pPr>
              <a:buNone/>
            </a:pPr>
            <a:endParaRPr lang="en-US" sz="1700" dirty="0" smtClean="0"/>
          </a:p>
          <a:p>
            <a:endParaRPr lang="en-US" sz="1700" dirty="0" smtClean="0"/>
          </a:p>
          <a:p>
            <a:endParaRPr lang="en-US" sz="1700" dirty="0" smtClean="0"/>
          </a:p>
          <a:p>
            <a:endParaRPr lang="en-US" sz="1700" dirty="0" smtClean="0"/>
          </a:p>
          <a:p>
            <a:endParaRPr lang="en-US" sz="1700" dirty="0" smtClean="0"/>
          </a:p>
          <a:p>
            <a:r>
              <a:rPr lang="en-US" sz="1700" dirty="0" smtClean="0"/>
              <a:t>The two-tier architecture is like client server application. The direct communication takes place between client and server. There is no intermediate between client and server.</a:t>
            </a:r>
          </a:p>
          <a:p>
            <a:r>
              <a:rPr lang="en-US" sz="1700" dirty="0" smtClean="0"/>
              <a:t>Here the communication is one to one.</a:t>
            </a:r>
          </a:p>
          <a:p>
            <a:r>
              <a:rPr lang="en-US" sz="1700" dirty="0" smtClean="0"/>
              <a:t> The two tiers of two-tier architecture is</a:t>
            </a:r>
          </a:p>
          <a:p>
            <a:pPr marL="514350" indent="-514350">
              <a:buFont typeface="+mj-lt"/>
              <a:buAutoNum type="arabicPeriod"/>
            </a:pPr>
            <a:r>
              <a:rPr lang="en-US" sz="1700" dirty="0" smtClean="0"/>
              <a:t>Database (Data tier)</a:t>
            </a:r>
          </a:p>
          <a:p>
            <a:pPr marL="514350" indent="-514350">
              <a:buFont typeface="+mj-lt"/>
              <a:buAutoNum type="arabicPeriod"/>
            </a:pPr>
            <a:r>
              <a:rPr lang="en-US" sz="1700" dirty="0" smtClean="0"/>
              <a:t>Client Application (Client tier)</a:t>
            </a:r>
          </a:p>
          <a:p>
            <a:r>
              <a:rPr lang="en-US" sz="1700" dirty="0" smtClean="0"/>
              <a:t>So, in client application the client writes the program for saving the record in SQL Server and thereby saving the data in the database.</a:t>
            </a:r>
            <a:endParaRPr lang="en-US" sz="1700" u="sng" dirty="0" smtClean="0"/>
          </a:p>
          <a:p>
            <a:r>
              <a:rPr lang="en-US" sz="1700" b="1" u="sng" dirty="0" smtClean="0"/>
              <a:t>Advantages</a:t>
            </a:r>
            <a:r>
              <a:rPr lang="en-US" sz="1700" b="1" dirty="0" smtClean="0"/>
              <a:t>:  </a:t>
            </a:r>
            <a:r>
              <a:rPr lang="en-US" sz="1700" dirty="0" smtClean="0"/>
              <a:t>Understanding and maintenances is easier.</a:t>
            </a:r>
          </a:p>
          <a:p>
            <a:r>
              <a:rPr lang="en-US" sz="1700" b="1" u="sng" dirty="0" smtClean="0"/>
              <a:t>Disadvantages</a:t>
            </a:r>
            <a:r>
              <a:rPr lang="en-US" sz="1700" dirty="0" smtClean="0"/>
              <a:t>: Performance will be reduced when there are more users.</a:t>
            </a:r>
          </a:p>
          <a:p>
            <a:endParaRPr lang="en-US" dirty="0"/>
          </a:p>
        </p:txBody>
      </p:sp>
      <p:pic>
        <p:nvPicPr>
          <p:cNvPr id="5" name="Picture 4"/>
          <p:cNvPicPr/>
          <p:nvPr/>
        </p:nvPicPr>
        <p:blipFill>
          <a:blip r:embed="rId2"/>
          <a:srcRect/>
          <a:stretch>
            <a:fillRect/>
          </a:stretch>
        </p:blipFill>
        <p:spPr bwMode="auto">
          <a:xfrm>
            <a:off x="1508760" y="1524000"/>
            <a:ext cx="6126480" cy="1920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rot="5400000">
            <a:off x="6222926" y="2782888"/>
            <a:ext cx="4419602" cy="758825"/>
          </a:xfrm>
        </p:spPr>
        <p:txBody>
          <a:bodyPr>
            <a:normAutofit fontScale="90000"/>
          </a:bodyPr>
          <a:lstStyle/>
          <a:p>
            <a:r>
              <a:rPr lang="en-US" dirty="0" smtClean="0"/>
              <a:t>Architecture Design </a:t>
            </a:r>
            <a:br>
              <a:rPr lang="en-US" dirty="0" smtClean="0"/>
            </a:br>
            <a:r>
              <a:rPr lang="en-US" dirty="0" smtClean="0"/>
              <a:t>( Deployment Diagram )</a:t>
            </a:r>
            <a:endParaRPr lang="en-US" dirty="0"/>
          </a:p>
        </p:txBody>
      </p:sp>
      <p:pic>
        <p:nvPicPr>
          <p:cNvPr id="4" name="Content Placeholder 3"/>
          <p:cNvPicPr>
            <a:picLocks noGrp="1" noChangeAspect="1"/>
          </p:cNvPicPr>
          <p:nvPr>
            <p:ph sz="quarter" idx="4294967295"/>
          </p:nvPr>
        </p:nvPicPr>
        <p:blipFill rotWithShape="1">
          <a:blip r:embed="rId2">
            <a:extLst>
              <a:ext uri="{28A0092B-C50C-407E-A947-70E740481C1C}">
                <a14:useLocalDpi xmlns:a14="http://schemas.microsoft.com/office/drawing/2010/main" val="0"/>
              </a:ext>
            </a:extLst>
          </a:blip>
          <a:srcRect l="5623" r="5350" b="9677"/>
          <a:stretch/>
        </p:blipFill>
        <p:spPr>
          <a:xfrm>
            <a:off x="426509" y="914400"/>
            <a:ext cx="7626805" cy="4495800"/>
          </a:xfrm>
        </p:spPr>
      </p:pic>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34320113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Medical Store Management Architecture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dirty="0"/>
          </a:p>
        </p:txBody>
      </p:sp>
      <p:sp>
        <p:nvSpPr>
          <p:cNvPr id="4" name="Content Placeholder 3"/>
          <p:cNvSpPr>
            <a:spLocks noGrp="1"/>
          </p:cNvSpPr>
          <p:nvPr>
            <p:ph sz="quarter" idx="1"/>
          </p:nvPr>
        </p:nvSpPr>
        <p:spPr/>
        <p:txBody>
          <a:bodyPr>
            <a:normAutofit fontScale="92500" lnSpcReduction="20000"/>
          </a:bodyPr>
          <a:lstStyle/>
          <a:p>
            <a:r>
              <a:rPr lang="en-US" dirty="0" smtClean="0"/>
              <a:t>So this project “Medical Store Management System” is based on two tier architecture.</a:t>
            </a:r>
          </a:p>
          <a:p>
            <a:endParaRPr lang="en-US" dirty="0" smtClean="0"/>
          </a:p>
          <a:p>
            <a:r>
              <a:rPr lang="en-US" dirty="0" smtClean="0"/>
              <a:t>Here the two tiers are:</a:t>
            </a:r>
          </a:p>
          <a:p>
            <a:pPr marL="514350" indent="-514350">
              <a:buFont typeface="+mj-lt"/>
              <a:buAutoNum type="arabicPeriod"/>
            </a:pPr>
            <a:r>
              <a:rPr lang="en-US" dirty="0" smtClean="0"/>
              <a:t>Client(Chemist)</a:t>
            </a:r>
          </a:p>
          <a:p>
            <a:pPr marL="514350" indent="-514350">
              <a:buFont typeface="+mj-lt"/>
              <a:buAutoNum type="arabicPeriod"/>
            </a:pPr>
            <a:r>
              <a:rPr lang="en-US" dirty="0" smtClean="0"/>
              <a:t>Database(medical.db)</a:t>
            </a:r>
          </a:p>
          <a:p>
            <a:pPr marL="514350" indent="-514350">
              <a:buNone/>
            </a:pPr>
            <a:endParaRPr lang="en-US" dirty="0" smtClean="0"/>
          </a:p>
          <a:p>
            <a:r>
              <a:rPr lang="en-US" dirty="0" smtClean="0"/>
              <a:t>Here the client is the </a:t>
            </a:r>
            <a:r>
              <a:rPr lang="en-US" b="1" dirty="0" smtClean="0"/>
              <a:t>Chemist(owner of the software application )</a:t>
            </a:r>
            <a:r>
              <a:rPr lang="en-US" dirty="0" smtClean="0"/>
              <a:t> who has direct access to the database.</a:t>
            </a:r>
          </a:p>
          <a:p>
            <a:endParaRPr lang="en-US" dirty="0" smtClean="0"/>
          </a:p>
          <a:p>
            <a:r>
              <a:rPr lang="en-US" dirty="0" smtClean="0"/>
              <a:t>If the chemist needs to make any changes to the database he can do it directly.</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dirty="0"/>
          </a:p>
        </p:txBody>
      </p:sp>
      <p:pic>
        <p:nvPicPr>
          <p:cNvPr id="5" name="Picture 4"/>
          <p:cNvPicPr/>
          <p:nvPr/>
        </p:nvPicPr>
        <p:blipFill>
          <a:blip r:embed="rId2"/>
          <a:stretch>
            <a:fillRect/>
          </a:stretch>
        </p:blipFill>
        <p:spPr>
          <a:xfrm>
            <a:off x="228600" y="967345"/>
            <a:ext cx="4267200" cy="5134342"/>
          </a:xfrm>
          <a:prstGeom prst="rect">
            <a:avLst/>
          </a:prstGeom>
        </p:spPr>
      </p:pic>
      <p:pic>
        <p:nvPicPr>
          <p:cNvPr id="6" name="Picture 5"/>
          <p:cNvPicPr/>
          <p:nvPr/>
        </p:nvPicPr>
        <p:blipFill>
          <a:blip r:embed="rId3"/>
          <a:stretch>
            <a:fillRect/>
          </a:stretch>
        </p:blipFill>
        <p:spPr>
          <a:xfrm>
            <a:off x="4648200" y="967345"/>
            <a:ext cx="4259239" cy="5155298"/>
          </a:xfrm>
          <a:prstGeom prst="rect">
            <a:avLst/>
          </a:prstGeom>
        </p:spPr>
      </p:pic>
      <p:sp>
        <p:nvSpPr>
          <p:cNvPr id="8" name="Title 1"/>
          <p:cNvSpPr txBox="1">
            <a:spLocks/>
          </p:cNvSpPr>
          <p:nvPr/>
        </p:nvSpPr>
        <p:spPr>
          <a:xfrm>
            <a:off x="76200" y="208392"/>
            <a:ext cx="8534400" cy="758952"/>
          </a:xfrm>
          <a:prstGeom prst="rect">
            <a:avLst/>
          </a:prstGeom>
        </p:spPr>
        <p:txBody>
          <a:bodyPr/>
          <a:lstStyle>
            <a:lvl1pPr algn="ctr" rtl="0" eaLnBrk="1" latinLnBrk="0" hangingPunct="1">
              <a:spcBef>
                <a:spcPct val="0"/>
              </a:spcBef>
              <a:buNone/>
              <a:defRPr kumimoji="0" sz="3300" kern="1200">
                <a:solidFill>
                  <a:srgbClr val="0070C0"/>
                </a:solidFill>
                <a:latin typeface="+mj-lt"/>
                <a:ea typeface="+mj-ea"/>
                <a:cs typeface="+mj-cs"/>
              </a:defRPr>
            </a:lvl1pPr>
          </a:lstStyle>
          <a:p>
            <a:r>
              <a:rPr lang="en-US" dirty="0" smtClean="0"/>
              <a:t>Prototype of the System</a:t>
            </a:r>
            <a:endParaRPr lang="en-US" dirty="0"/>
          </a:p>
        </p:txBody>
      </p:sp>
      <p:sp>
        <p:nvSpPr>
          <p:cNvPr id="9" name="TextBox 8"/>
          <p:cNvSpPr txBox="1"/>
          <p:nvPr/>
        </p:nvSpPr>
        <p:spPr>
          <a:xfrm>
            <a:off x="1675954" y="6047812"/>
            <a:ext cx="1372492" cy="369332"/>
          </a:xfrm>
          <a:prstGeom prst="rect">
            <a:avLst/>
          </a:prstGeom>
          <a:noFill/>
        </p:spPr>
        <p:txBody>
          <a:bodyPr wrap="none" rtlCol="0">
            <a:spAutoFit/>
          </a:bodyPr>
          <a:lstStyle/>
          <a:p>
            <a:r>
              <a:rPr lang="en-US" dirty="0" smtClean="0"/>
              <a:t>Main Menu</a:t>
            </a:r>
            <a:endParaRPr lang="en-US" dirty="0"/>
          </a:p>
        </p:txBody>
      </p:sp>
      <p:sp>
        <p:nvSpPr>
          <p:cNvPr id="10" name="TextBox 9"/>
          <p:cNvSpPr txBox="1"/>
          <p:nvPr/>
        </p:nvSpPr>
        <p:spPr>
          <a:xfrm>
            <a:off x="6011423" y="6083490"/>
            <a:ext cx="1532792" cy="369332"/>
          </a:xfrm>
          <a:prstGeom prst="rect">
            <a:avLst/>
          </a:prstGeom>
          <a:noFill/>
        </p:spPr>
        <p:txBody>
          <a:bodyPr wrap="none" rtlCol="0">
            <a:spAutoFit/>
          </a:bodyPr>
          <a:lstStyle/>
          <a:p>
            <a:r>
              <a:rPr lang="en-US" dirty="0" smtClean="0"/>
              <a:t>Supplier Info</a:t>
            </a:r>
            <a:endParaRPr lang="en-US" dirty="0"/>
          </a:p>
        </p:txBody>
      </p:sp>
    </p:spTree>
    <p:extLst>
      <p:ext uri="{BB962C8B-B14F-4D97-AF65-F5344CB8AC3E}">
        <p14:creationId xmlns:p14="http://schemas.microsoft.com/office/powerpoint/2010/main" val="25217169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dirty="0"/>
          </a:p>
        </p:txBody>
      </p:sp>
      <p:pic>
        <p:nvPicPr>
          <p:cNvPr id="4" name="Picture 3"/>
          <p:cNvPicPr/>
          <p:nvPr/>
        </p:nvPicPr>
        <p:blipFill>
          <a:blip r:embed="rId2"/>
          <a:stretch>
            <a:fillRect/>
          </a:stretch>
        </p:blipFill>
        <p:spPr>
          <a:xfrm>
            <a:off x="228600" y="962030"/>
            <a:ext cx="4270248" cy="5138928"/>
          </a:xfrm>
          <a:prstGeom prst="rect">
            <a:avLst/>
          </a:prstGeom>
        </p:spPr>
      </p:pic>
      <p:pic>
        <p:nvPicPr>
          <p:cNvPr id="5" name="Picture 4"/>
          <p:cNvPicPr/>
          <p:nvPr/>
        </p:nvPicPr>
        <p:blipFill>
          <a:blip r:embed="rId3"/>
          <a:stretch>
            <a:fillRect/>
          </a:stretch>
        </p:blipFill>
        <p:spPr>
          <a:xfrm>
            <a:off x="4645152" y="970720"/>
            <a:ext cx="4270248" cy="5125280"/>
          </a:xfrm>
          <a:prstGeom prst="rect">
            <a:avLst/>
          </a:prstGeom>
        </p:spPr>
      </p:pic>
      <p:sp>
        <p:nvSpPr>
          <p:cNvPr id="6" name="TextBox 5"/>
          <p:cNvSpPr txBox="1"/>
          <p:nvPr/>
        </p:nvSpPr>
        <p:spPr>
          <a:xfrm>
            <a:off x="1005820" y="592698"/>
            <a:ext cx="2715808" cy="369332"/>
          </a:xfrm>
          <a:prstGeom prst="rect">
            <a:avLst/>
          </a:prstGeom>
          <a:noFill/>
        </p:spPr>
        <p:txBody>
          <a:bodyPr wrap="none" rtlCol="0">
            <a:spAutoFit/>
          </a:bodyPr>
          <a:lstStyle/>
          <a:p>
            <a:r>
              <a:rPr lang="en-US" dirty="0" smtClean="0"/>
              <a:t>Bill Generation Interface</a:t>
            </a:r>
            <a:endParaRPr lang="en-US" dirty="0"/>
          </a:p>
        </p:txBody>
      </p:sp>
      <p:sp>
        <p:nvSpPr>
          <p:cNvPr id="7" name="TextBox 6"/>
          <p:cNvSpPr txBox="1"/>
          <p:nvPr/>
        </p:nvSpPr>
        <p:spPr>
          <a:xfrm>
            <a:off x="5684463" y="592698"/>
            <a:ext cx="2191626" cy="369332"/>
          </a:xfrm>
          <a:prstGeom prst="rect">
            <a:avLst/>
          </a:prstGeom>
          <a:noFill/>
        </p:spPr>
        <p:txBody>
          <a:bodyPr wrap="none" rtlCol="0">
            <a:spAutoFit/>
          </a:bodyPr>
          <a:lstStyle/>
          <a:p>
            <a:r>
              <a:rPr lang="en-US" dirty="0" smtClean="0"/>
              <a:t>Medicine Inventory</a:t>
            </a:r>
            <a:endParaRPr lang="en-US" dirty="0"/>
          </a:p>
        </p:txBody>
      </p:sp>
    </p:spTree>
    <p:extLst>
      <p:ext uri="{BB962C8B-B14F-4D97-AF65-F5344CB8AC3E}">
        <p14:creationId xmlns:p14="http://schemas.microsoft.com/office/powerpoint/2010/main" val="3287172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164" y="228600"/>
            <a:ext cx="8534400" cy="758952"/>
          </a:xfrm>
        </p:spPr>
        <p:txBody>
          <a:bodyPr>
            <a:normAutofit/>
          </a:bodyPr>
          <a:lstStyle/>
          <a:p>
            <a:r>
              <a:rPr lang="en-US" dirty="0" smtClean="0"/>
              <a:t>Conclusion</a:t>
            </a:r>
            <a:endParaRPr lang="en-US" dirty="0"/>
          </a:p>
        </p:txBody>
      </p:sp>
      <p:sp>
        <p:nvSpPr>
          <p:cNvPr id="3" name="Content Placeholder 2"/>
          <p:cNvSpPr>
            <a:spLocks noGrp="1"/>
          </p:cNvSpPr>
          <p:nvPr>
            <p:ph sz="quarter" idx="1"/>
          </p:nvPr>
        </p:nvSpPr>
        <p:spPr/>
        <p:txBody>
          <a:bodyPr>
            <a:normAutofit fontScale="77500" lnSpcReduction="20000"/>
          </a:bodyPr>
          <a:lstStyle/>
          <a:p>
            <a:pPr marL="0" lvl="0" indent="0">
              <a:buNone/>
            </a:pPr>
            <a:r>
              <a:rPr lang="en-US" b="1" u="sng" dirty="0" smtClean="0"/>
              <a:t>Therefore we conclude that our system has</a:t>
            </a:r>
          </a:p>
          <a:p>
            <a:pPr lvl="0"/>
            <a:endParaRPr lang="en-US" dirty="0" smtClean="0"/>
          </a:p>
          <a:p>
            <a:pPr lvl="0"/>
            <a:r>
              <a:rPr lang="en-US" dirty="0" smtClean="0"/>
              <a:t>No </a:t>
            </a:r>
            <a:r>
              <a:rPr lang="en-US" dirty="0"/>
              <a:t>performance variations due to increased transaction volumes. </a:t>
            </a:r>
          </a:p>
          <a:p>
            <a:endParaRPr lang="en-US" dirty="0"/>
          </a:p>
          <a:p>
            <a:pPr lvl="0"/>
            <a:r>
              <a:rPr lang="en-US" dirty="0"/>
              <a:t>Quick response to user query/user inputs.</a:t>
            </a:r>
          </a:p>
          <a:p>
            <a:endParaRPr lang="en-US" dirty="0"/>
          </a:p>
          <a:p>
            <a:pPr lvl="0"/>
            <a:r>
              <a:rPr lang="en-US" dirty="0"/>
              <a:t>Access limited only to the owner.</a:t>
            </a:r>
          </a:p>
          <a:p>
            <a:endParaRPr lang="en-US" dirty="0"/>
          </a:p>
          <a:p>
            <a:pPr lvl="0"/>
            <a:r>
              <a:rPr lang="en-US" dirty="0"/>
              <a:t>Flexibility to modify database as per user requirement.</a:t>
            </a:r>
          </a:p>
          <a:p>
            <a:endParaRPr lang="en-US" dirty="0"/>
          </a:p>
          <a:p>
            <a:pPr lvl="0"/>
            <a:r>
              <a:rPr lang="en-US" dirty="0"/>
              <a:t>Ease of maintenance.</a:t>
            </a:r>
          </a:p>
          <a:p>
            <a:endParaRPr lang="en-US" dirty="0"/>
          </a:p>
          <a:p>
            <a:pPr lvl="0"/>
            <a:r>
              <a:rPr lang="en-US" dirty="0"/>
              <a:t>Ability to ensure quick root-outs of enhancements upgrades.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dirty="0"/>
          </a:p>
        </p:txBody>
      </p:sp>
      <p:sp>
        <p:nvSpPr>
          <p:cNvPr id="3" name="Rectangle 2"/>
          <p:cNvSpPr/>
          <p:nvPr/>
        </p:nvSpPr>
        <p:spPr>
          <a:xfrm>
            <a:off x="2547246" y="3733800"/>
            <a:ext cx="4049507"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568467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534400" cy="758952"/>
          </a:xfrm>
        </p:spPr>
        <p:txBody>
          <a:bodyPr>
            <a:normAutofit fontScale="90000"/>
          </a:bodyPr>
          <a:lstStyle/>
          <a:p>
            <a:r>
              <a:rPr lang="en-US" dirty="0" smtClean="0"/>
              <a:t>SYSTEM   REQUIREMENT</a:t>
            </a:r>
            <a:br>
              <a:rPr lang="en-US" dirty="0" smtClean="0"/>
            </a:b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Requirement of  Our system is divided in to two parts:</a:t>
            </a:r>
          </a:p>
          <a:p>
            <a:endParaRPr lang="en-US" dirty="0" smtClean="0"/>
          </a:p>
          <a:p>
            <a:pPr marL="788670" lvl="1" indent="-514350">
              <a:buFont typeface="+mj-lt"/>
              <a:buAutoNum type="alphaLcPeriod"/>
            </a:pPr>
            <a:r>
              <a:rPr lang="en-US" sz="2300" b="1" dirty="0" smtClean="0"/>
              <a:t>Functional Requirement</a:t>
            </a:r>
          </a:p>
          <a:p>
            <a:pPr marL="1120140" lvl="2" indent="-571500">
              <a:buFont typeface="+mj-lt"/>
              <a:buAutoNum type="romanUcPeriod"/>
            </a:pPr>
            <a:r>
              <a:rPr lang="en-US" sz="2100" dirty="0" smtClean="0"/>
              <a:t>User Interface</a:t>
            </a:r>
          </a:p>
          <a:p>
            <a:pPr marL="1120140" lvl="2" indent="-571500">
              <a:buFont typeface="+mj-lt"/>
              <a:buAutoNum type="romanUcPeriod"/>
            </a:pPr>
            <a:r>
              <a:rPr lang="en-US" sz="2100" dirty="0" smtClean="0"/>
              <a:t>Maintaining Stock Availability</a:t>
            </a:r>
          </a:p>
          <a:p>
            <a:pPr marL="1120140" lvl="2" indent="-571500">
              <a:buFont typeface="+mj-lt"/>
              <a:buAutoNum type="romanUcPeriod"/>
            </a:pPr>
            <a:r>
              <a:rPr lang="en-US" sz="2100" dirty="0" smtClean="0"/>
              <a:t>Maintain Records of Customer, Supplier, Bill, etc.</a:t>
            </a:r>
          </a:p>
          <a:p>
            <a:pPr marL="1120140" lvl="2" indent="-571500">
              <a:buFont typeface="+mj-lt"/>
              <a:buAutoNum type="romanUcPeriod"/>
            </a:pPr>
            <a:r>
              <a:rPr lang="en-US" sz="2100" dirty="0" smtClean="0"/>
              <a:t>Update Stock</a:t>
            </a:r>
          </a:p>
          <a:p>
            <a:pPr marL="1120140" lvl="2" indent="-571500">
              <a:buFont typeface="+mj-lt"/>
              <a:buAutoNum type="romanUcPeriod"/>
            </a:pPr>
            <a:r>
              <a:rPr lang="en-US" sz="2100" dirty="0" smtClean="0"/>
              <a:t>Generate Report</a:t>
            </a:r>
          </a:p>
          <a:p>
            <a:pPr marL="1120140" lvl="2" indent="-571500">
              <a:buFont typeface="+mj-lt"/>
              <a:buAutoNum type="romanUcPeriod"/>
            </a:pPr>
            <a:endParaRPr lang="en-US" sz="2100" dirty="0" smtClean="0"/>
          </a:p>
          <a:p>
            <a:pPr marL="788670" lvl="1" indent="-514350">
              <a:buFont typeface="+mj-lt"/>
              <a:buAutoNum type="alphaLcPeriod"/>
            </a:pPr>
            <a:r>
              <a:rPr lang="en-US" sz="2300" b="1" dirty="0" smtClean="0"/>
              <a:t>Non-Functional Requirement</a:t>
            </a:r>
          </a:p>
          <a:p>
            <a:pPr marL="1062990" lvl="2" indent="-514350">
              <a:buFont typeface="+mj-lt"/>
              <a:buAutoNum type="romanUcPeriod"/>
            </a:pPr>
            <a:r>
              <a:rPr lang="en-US" sz="2100" dirty="0" smtClean="0"/>
              <a:t>Look and Feel</a:t>
            </a:r>
          </a:p>
          <a:p>
            <a:pPr marL="1062990" lvl="2" indent="-514350">
              <a:buFont typeface="+mj-lt"/>
              <a:buAutoNum type="romanUcPeriod"/>
            </a:pPr>
            <a:r>
              <a:rPr lang="en-US" sz="2100" dirty="0" smtClean="0"/>
              <a:t>Performance</a:t>
            </a:r>
          </a:p>
          <a:p>
            <a:pPr marL="1062990" lvl="2" indent="-514350">
              <a:buFont typeface="+mj-lt"/>
              <a:buAutoNum type="romanUcPeriod"/>
            </a:pPr>
            <a:r>
              <a:rPr lang="en-US" sz="2100" dirty="0" smtClean="0"/>
              <a:t>Usability</a:t>
            </a:r>
          </a:p>
          <a:p>
            <a:pPr marL="1062990" lvl="2" indent="-514350">
              <a:buFont typeface="+mj-lt"/>
              <a:buAutoNum type="romanUcPeriod"/>
            </a:pPr>
            <a:r>
              <a:rPr lang="en-US" sz="2100" dirty="0" smtClean="0"/>
              <a:t>Operational</a:t>
            </a:r>
          </a:p>
          <a:p>
            <a:pPr marL="1062990" lvl="2" indent="-514350">
              <a:buFont typeface="+mj-lt"/>
              <a:buAutoNum type="romanUcPeriod"/>
            </a:pPr>
            <a:r>
              <a:rPr lang="en-US" sz="2100" dirty="0" smtClean="0"/>
              <a:t>Maintainability </a:t>
            </a:r>
            <a:r>
              <a:rPr lang="en-US" sz="2100" dirty="0"/>
              <a:t>&amp;</a:t>
            </a:r>
            <a:r>
              <a:rPr lang="en-US" sz="2100" dirty="0" smtClean="0"/>
              <a:t> Portability</a:t>
            </a:r>
          </a:p>
          <a:p>
            <a:pPr marL="1062990" lvl="2" indent="-514350">
              <a:buFont typeface="+mj-lt"/>
              <a:buAutoNum type="romanUcPeriod"/>
            </a:pPr>
            <a:r>
              <a:rPr lang="en-US" sz="2100" dirty="0" smtClean="0"/>
              <a:t>Legal</a:t>
            </a:r>
          </a:p>
          <a:p>
            <a:pPr marL="1062990" lvl="2" indent="-514350">
              <a:buFont typeface="+mj-lt"/>
              <a:buAutoNum type="romanUcPeriod"/>
            </a:pPr>
            <a:endParaRPr lang="en-US" sz="2100" dirty="0" smtClean="0"/>
          </a:p>
          <a:p>
            <a:endParaRPr lang="en-US" sz="2800" dirty="0" smtClean="0"/>
          </a:p>
          <a:p>
            <a:endParaRPr lang="en-US" sz="2800"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analysis</a:t>
            </a:r>
            <a:endParaRPr lang="en-US" dirty="0"/>
          </a:p>
        </p:txBody>
      </p:sp>
      <p:sp>
        <p:nvSpPr>
          <p:cNvPr id="3" name="Content Placeholder 2"/>
          <p:cNvSpPr>
            <a:spLocks noGrp="1"/>
          </p:cNvSpPr>
          <p:nvPr>
            <p:ph sz="quarter" idx="1"/>
          </p:nvPr>
        </p:nvSpPr>
        <p:spPr>
          <a:xfrm>
            <a:off x="228600" y="1447800"/>
            <a:ext cx="8503920" cy="4572000"/>
          </a:xfrm>
        </p:spPr>
        <p:txBody>
          <a:bodyPr/>
          <a:lstStyle/>
          <a:p>
            <a:r>
              <a:rPr lang="en-US" dirty="0" smtClean="0"/>
              <a:t>The </a:t>
            </a:r>
            <a:r>
              <a:rPr lang="en-US" b="1" dirty="0" smtClean="0"/>
              <a:t>feasibility study</a:t>
            </a:r>
            <a:r>
              <a:rPr lang="en-US" dirty="0" smtClean="0"/>
              <a:t> is an evaluation and analysis of the potential of a proposed project which is based on extensive investigation and research to support the process of decision making</a:t>
            </a:r>
          </a:p>
          <a:p>
            <a:r>
              <a:rPr lang="en-US" dirty="0" smtClean="0"/>
              <a:t>Feasibility Study is categorized into 3 types</a:t>
            </a:r>
            <a:endParaRPr lang="en-US" dirty="0"/>
          </a:p>
        </p:txBody>
      </p:sp>
      <p:graphicFrame>
        <p:nvGraphicFramePr>
          <p:cNvPr id="4" name="Diagram 3"/>
          <p:cNvGraphicFramePr/>
          <p:nvPr>
            <p:extLst>
              <p:ext uri="{D42A27DB-BD31-4B8C-83A1-F6EECF244321}">
                <p14:modId xmlns:p14="http://schemas.microsoft.com/office/powerpoint/2010/main" val="709399827"/>
              </p:ext>
            </p:extLst>
          </p:nvPr>
        </p:nvGraphicFramePr>
        <p:xfrm>
          <a:off x="1752600" y="3962400"/>
          <a:ext cx="4419600" cy="2314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980911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Feasibility</a:t>
            </a:r>
            <a:endParaRPr lang="en-US" dirty="0"/>
          </a:p>
        </p:txBody>
      </p:sp>
      <p:sp>
        <p:nvSpPr>
          <p:cNvPr id="3" name="Content Placeholder 2"/>
          <p:cNvSpPr>
            <a:spLocks noGrp="1"/>
          </p:cNvSpPr>
          <p:nvPr>
            <p:ph sz="quarter" idx="1"/>
          </p:nvPr>
        </p:nvSpPr>
        <p:spPr/>
        <p:txBody>
          <a:bodyPr>
            <a:normAutofit lnSpcReduction="10000"/>
          </a:bodyPr>
          <a:lstStyle/>
          <a:p>
            <a:r>
              <a:rPr lang="en-US" dirty="0"/>
              <a:t>The technical feasibility assessment is focused on gaining an understanding of the present technical resources of the organization and their applicability to the expected needs of the proposed system. It is an evaluation of the hardware and software and how it meets the need of the proposed </a:t>
            </a:r>
            <a:r>
              <a:rPr lang="en-US" dirty="0" smtClean="0"/>
              <a:t>system</a:t>
            </a:r>
          </a:p>
          <a:p>
            <a:r>
              <a:rPr lang="en-US" dirty="0" smtClean="0"/>
              <a:t>This System is Feasible Technically</a:t>
            </a:r>
          </a:p>
          <a:p>
            <a:r>
              <a:rPr lang="en-US" dirty="0" smtClean="0"/>
              <a:t>Medium Risk is Involved in term of familiarity with the technology</a:t>
            </a:r>
          </a:p>
          <a:p>
            <a:r>
              <a:rPr lang="en-US" dirty="0" smtClean="0"/>
              <a:t>The Marketing Department has little experience with the sale of this type of product.</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3653128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Feasibility</a:t>
            </a:r>
            <a:endParaRPr lang="en-US" dirty="0"/>
          </a:p>
        </p:txBody>
      </p:sp>
      <p:sp>
        <p:nvSpPr>
          <p:cNvPr id="3" name="Content Placeholder 2"/>
          <p:cNvSpPr>
            <a:spLocks noGrp="1"/>
          </p:cNvSpPr>
          <p:nvPr>
            <p:ph sz="quarter" idx="1"/>
          </p:nvPr>
        </p:nvSpPr>
        <p:spPr>
          <a:xfrm>
            <a:off x="301752" y="1600200"/>
            <a:ext cx="8503920" cy="4572000"/>
          </a:xfrm>
        </p:spPr>
        <p:txBody>
          <a:bodyPr/>
          <a:lstStyle/>
          <a:p>
            <a:pPr marL="0" indent="0" algn="ctr">
              <a:buNone/>
            </a:pPr>
            <a:r>
              <a:rPr lang="en-US" b="1" i="1" dirty="0" smtClean="0"/>
              <a:t>“If we build it, will they come?”</a:t>
            </a:r>
          </a:p>
          <a:p>
            <a:r>
              <a:rPr lang="en-US" sz="2400" dirty="0" smtClean="0"/>
              <a:t>Organizational Feasibility means to understand how well the goal of the project aligns with business.</a:t>
            </a:r>
          </a:p>
          <a:p>
            <a:r>
              <a:rPr lang="en-US" sz="2400" dirty="0" smtClean="0"/>
              <a:t>It involves Conduction of Stake holder analysis</a:t>
            </a:r>
          </a:p>
          <a:p>
            <a:endParaRPr lang="en-US" dirty="0"/>
          </a:p>
        </p:txBody>
      </p:sp>
      <p:graphicFrame>
        <p:nvGraphicFramePr>
          <p:cNvPr id="4" name="Diagram 3"/>
          <p:cNvGraphicFramePr/>
          <p:nvPr>
            <p:extLst>
              <p:ext uri="{D42A27DB-BD31-4B8C-83A1-F6EECF244321}">
                <p14:modId xmlns:p14="http://schemas.microsoft.com/office/powerpoint/2010/main" val="1984810372"/>
              </p:ext>
            </p:extLst>
          </p:nvPr>
        </p:nvGraphicFramePr>
        <p:xfrm>
          <a:off x="301752" y="3429000"/>
          <a:ext cx="8534400" cy="2670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1726482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Feasibility</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a:t>The purpose of the economic feasibility assessment is to determine the positive economic benefits to the organization that the proposed system will provide. It includes quantification and identification of all the benefits expected. This assessment typically involves a cost/ benefits analysis</a:t>
            </a:r>
            <a:r>
              <a:rPr lang="en-US" dirty="0" smtClean="0"/>
              <a:t>.</a:t>
            </a:r>
          </a:p>
          <a:p>
            <a:endParaRPr lang="en-US" dirty="0" smtClean="0"/>
          </a:p>
          <a:p>
            <a:r>
              <a:rPr lang="en-US" dirty="0" smtClean="0"/>
              <a:t>Economic Feasibility of this system was done with a conservative approach which results in a good chance of a bottom line of the company with</a:t>
            </a:r>
          </a:p>
          <a:p>
            <a:endParaRPr lang="en-US" dirty="0" smtClean="0"/>
          </a:p>
          <a:p>
            <a:pPr marL="0" indent="0">
              <a:buNone/>
            </a:pPr>
            <a:r>
              <a:rPr lang="en-US" sz="2600" b="1" i="1" dirty="0" smtClean="0"/>
              <a:t>ROI(return on Investment) over 3 year span is </a:t>
            </a:r>
            <a:r>
              <a:rPr lang="en-US" sz="2600" b="1" i="1" dirty="0" smtClean="0">
                <a:solidFill>
                  <a:srgbClr val="FF0000"/>
                </a:solidFill>
              </a:rPr>
              <a:t>133.45%</a:t>
            </a:r>
          </a:p>
          <a:p>
            <a:pPr marL="0" indent="0">
              <a:buNone/>
            </a:pPr>
            <a:endParaRPr lang="en-US" sz="2600" b="1" i="1" dirty="0" smtClean="0"/>
          </a:p>
          <a:p>
            <a:pPr marL="0" indent="0">
              <a:buNone/>
            </a:pPr>
            <a:r>
              <a:rPr lang="en-US" sz="2600" b="1" i="1" dirty="0" smtClean="0"/>
              <a:t>Total Benefits over 3 year is 1.3 Million (P.V. </a:t>
            </a:r>
            <a:r>
              <a:rPr lang="en-US" sz="2600" b="1" i="1" dirty="0" smtClean="0">
                <a:solidFill>
                  <a:srgbClr val="FF0000"/>
                </a:solidFill>
              </a:rPr>
              <a:t>11,872,72</a:t>
            </a:r>
            <a:r>
              <a:rPr lang="en-US" sz="2600" b="1" i="1" dirty="0" smtClean="0"/>
              <a:t>)</a:t>
            </a:r>
          </a:p>
          <a:p>
            <a:pPr marL="0" indent="0">
              <a:buNone/>
            </a:pPr>
            <a:endParaRPr lang="en-US" sz="2600" b="1" i="1" dirty="0" smtClean="0"/>
          </a:p>
          <a:p>
            <a:pPr marL="0" indent="0">
              <a:buNone/>
            </a:pPr>
            <a:r>
              <a:rPr lang="en-US" sz="2600" b="1" i="1" dirty="0" smtClean="0"/>
              <a:t>Break Even Point after </a:t>
            </a:r>
            <a:r>
              <a:rPr lang="en-US" sz="2600" b="1" i="1" dirty="0" smtClean="0">
                <a:solidFill>
                  <a:srgbClr val="FF0000"/>
                </a:solidFill>
              </a:rPr>
              <a:t>0.439 years</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3404267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Economic Feasibility Costing Report (Benefits)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884556056"/>
              </p:ext>
            </p:extLst>
          </p:nvPr>
        </p:nvGraphicFramePr>
        <p:xfrm>
          <a:off x="301752" y="1828800"/>
          <a:ext cx="8504240" cy="3505200"/>
        </p:xfrm>
        <a:graphic>
          <a:graphicData uri="http://schemas.openxmlformats.org/drawingml/2006/table">
            <a:tbl>
              <a:tblPr firstRow="1" bandRow="1">
                <a:tableStyleId>{5C22544A-7EE6-4342-B048-85BDC9FD1C3A}</a:tableStyleId>
              </a:tblPr>
              <a:tblGrid>
                <a:gridCol w="2517775">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414465">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r>
                        <a:rPr lang="en-US" dirty="0" smtClean="0"/>
                        <a:t>Year 0</a:t>
                      </a:r>
                      <a:endParaRPr lang="en-US" dirty="0"/>
                    </a:p>
                  </a:txBody>
                  <a:tcPr/>
                </a:tc>
                <a:tc>
                  <a:txBody>
                    <a:bodyPr/>
                    <a:lstStyle/>
                    <a:p>
                      <a:r>
                        <a:rPr lang="en-US" dirty="0" smtClean="0"/>
                        <a:t>Year 1</a:t>
                      </a:r>
                      <a:endParaRPr lang="en-US" dirty="0"/>
                    </a:p>
                  </a:txBody>
                  <a:tcPr/>
                </a:tc>
                <a:tc>
                  <a:txBody>
                    <a:bodyPr/>
                    <a:lstStyle/>
                    <a:p>
                      <a:r>
                        <a:rPr lang="en-US" dirty="0" smtClean="0"/>
                        <a:t>Year 2</a:t>
                      </a:r>
                      <a:endParaRPr lang="en-US" dirty="0"/>
                    </a:p>
                  </a:txBody>
                  <a:tcPr/>
                </a:tc>
                <a:tc>
                  <a:txBody>
                    <a:bodyPr/>
                    <a:lstStyle/>
                    <a:p>
                      <a:r>
                        <a:rPr lang="en-US" dirty="0" smtClean="0"/>
                        <a:t>Total</a:t>
                      </a:r>
                      <a:endParaRPr lang="en-US" dirty="0"/>
                    </a:p>
                  </a:txBody>
                  <a:tcPr/>
                </a:tc>
                <a:extLst>
                  <a:ext uri="{0D108BD9-81ED-4DB2-BD59-A6C34878D82A}">
                    <a16:rowId xmlns:a16="http://schemas.microsoft.com/office/drawing/2014/main" val="10000"/>
                  </a:ext>
                </a:extLst>
              </a:tr>
              <a:tr h="370840">
                <a:tc>
                  <a:txBody>
                    <a:bodyPr/>
                    <a:lstStyle/>
                    <a:p>
                      <a:r>
                        <a:rPr lang="en-US" dirty="0" smtClean="0"/>
                        <a:t>Benefits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pPr marL="285750" indent="-285750">
                        <a:buFont typeface="Arial" panose="020B0604020202020204" pitchFamily="34" charset="0"/>
                        <a:buChar char="•"/>
                      </a:pPr>
                      <a:r>
                        <a:rPr lang="en-US" dirty="0" smtClean="0"/>
                        <a:t>Increased Sales</a:t>
                      </a:r>
                      <a:endParaRPr lang="en-US" dirty="0"/>
                    </a:p>
                  </a:txBody>
                  <a:tcPr/>
                </a:tc>
                <a:tc>
                  <a:txBody>
                    <a:bodyPr/>
                    <a:lstStyle/>
                    <a:p>
                      <a:pPr algn="r"/>
                      <a:endParaRPr lang="en-US" dirty="0"/>
                    </a:p>
                  </a:txBody>
                  <a:tcPr/>
                </a:tc>
                <a:tc>
                  <a:txBody>
                    <a:bodyPr/>
                    <a:lstStyle/>
                    <a:p>
                      <a:pPr algn="r"/>
                      <a:r>
                        <a:rPr lang="en-US" dirty="0" smtClean="0"/>
                        <a:t>5,00,000</a:t>
                      </a:r>
                      <a:endParaRPr lang="en-US" dirty="0"/>
                    </a:p>
                  </a:txBody>
                  <a:tcPr/>
                </a:tc>
                <a:tc>
                  <a:txBody>
                    <a:bodyPr/>
                    <a:lstStyle/>
                    <a:p>
                      <a:pPr algn="r"/>
                      <a:r>
                        <a:rPr lang="en-US" dirty="0" smtClean="0"/>
                        <a:t>5,30,000</a:t>
                      </a:r>
                      <a:endParaRPr lang="en-US" dirty="0"/>
                    </a:p>
                  </a:txBody>
                  <a:tcPr/>
                </a:tc>
                <a:tc>
                  <a:txBody>
                    <a:bodyPr/>
                    <a:lstStyle/>
                    <a:p>
                      <a:pPr algn="r"/>
                      <a:endParaRPr lang="en-US" dirty="0"/>
                    </a:p>
                  </a:txBody>
                  <a:tcPr/>
                </a:tc>
                <a:extLst>
                  <a:ext uri="{0D108BD9-81ED-4DB2-BD59-A6C34878D82A}">
                    <a16:rowId xmlns:a16="http://schemas.microsoft.com/office/drawing/2014/main" val="10002"/>
                  </a:ext>
                </a:extLst>
              </a:tr>
              <a:tr h="370840">
                <a:tc>
                  <a:txBody>
                    <a:bodyPr/>
                    <a:lstStyle/>
                    <a:p>
                      <a:pPr marL="285750" indent="-285750">
                        <a:buFont typeface="Arial" panose="020B0604020202020204" pitchFamily="34" charset="0"/>
                        <a:buChar char="•"/>
                      </a:pPr>
                      <a:r>
                        <a:rPr lang="en-US" dirty="0" smtClean="0"/>
                        <a:t>Reduced Customer Complaints</a:t>
                      </a:r>
                      <a:endParaRPr lang="en-US" dirty="0"/>
                    </a:p>
                  </a:txBody>
                  <a:tcPr/>
                </a:tc>
                <a:tc>
                  <a:txBody>
                    <a:bodyPr/>
                    <a:lstStyle/>
                    <a:p>
                      <a:pPr algn="r"/>
                      <a:endParaRPr lang="en-US" dirty="0"/>
                    </a:p>
                  </a:txBody>
                  <a:tcPr/>
                </a:tc>
                <a:tc>
                  <a:txBody>
                    <a:bodyPr/>
                    <a:lstStyle/>
                    <a:p>
                      <a:pPr algn="r"/>
                      <a:r>
                        <a:rPr lang="en-US" dirty="0" smtClean="0"/>
                        <a:t>70,000</a:t>
                      </a:r>
                      <a:endParaRPr lang="en-US" dirty="0"/>
                    </a:p>
                  </a:txBody>
                  <a:tcPr/>
                </a:tc>
                <a:tc>
                  <a:txBody>
                    <a:bodyPr/>
                    <a:lstStyle/>
                    <a:p>
                      <a:pPr algn="r"/>
                      <a:r>
                        <a:rPr lang="en-US" dirty="0" smtClean="0"/>
                        <a:t>70,000</a:t>
                      </a:r>
                      <a:endParaRPr lang="en-US" dirty="0"/>
                    </a:p>
                  </a:txBody>
                  <a:tcPr/>
                </a:tc>
                <a:tc>
                  <a:txBody>
                    <a:bodyPr/>
                    <a:lstStyle/>
                    <a:p>
                      <a:pPr algn="r"/>
                      <a:endParaRPr lang="en-US" dirty="0"/>
                    </a:p>
                  </a:txBody>
                  <a:tcPr/>
                </a:tc>
                <a:extLst>
                  <a:ext uri="{0D108BD9-81ED-4DB2-BD59-A6C34878D82A}">
                    <a16:rowId xmlns:a16="http://schemas.microsoft.com/office/drawing/2014/main" val="10003"/>
                  </a:ext>
                </a:extLst>
              </a:tr>
              <a:tr h="370840">
                <a:tc>
                  <a:txBody>
                    <a:bodyPr/>
                    <a:lstStyle/>
                    <a:p>
                      <a:pPr marL="285750" indent="-285750">
                        <a:buFont typeface="Arial" panose="020B0604020202020204" pitchFamily="34" charset="0"/>
                        <a:buChar char="•"/>
                      </a:pPr>
                      <a:r>
                        <a:rPr lang="en-US" dirty="0" smtClean="0"/>
                        <a:t>Reduced Inventory Cost</a:t>
                      </a:r>
                      <a:endParaRPr lang="en-US" dirty="0"/>
                    </a:p>
                  </a:txBody>
                  <a:tcPr/>
                </a:tc>
                <a:tc>
                  <a:txBody>
                    <a:bodyPr/>
                    <a:lstStyle/>
                    <a:p>
                      <a:pPr algn="r"/>
                      <a:endParaRPr lang="en-US" dirty="0"/>
                    </a:p>
                  </a:txBody>
                  <a:tcPr/>
                </a:tc>
                <a:tc>
                  <a:txBody>
                    <a:bodyPr/>
                    <a:lstStyle/>
                    <a:p>
                      <a:pPr algn="r"/>
                      <a:r>
                        <a:rPr lang="en-US" dirty="0" smtClean="0"/>
                        <a:t>68,000</a:t>
                      </a:r>
                      <a:endParaRPr lang="en-US" dirty="0"/>
                    </a:p>
                  </a:txBody>
                  <a:tcPr/>
                </a:tc>
                <a:tc>
                  <a:txBody>
                    <a:bodyPr/>
                    <a:lstStyle/>
                    <a:p>
                      <a:pPr algn="r"/>
                      <a:r>
                        <a:rPr lang="en-US" dirty="0" smtClean="0"/>
                        <a:t>68,000</a:t>
                      </a:r>
                      <a:endParaRPr lang="en-US" dirty="0"/>
                    </a:p>
                  </a:txBody>
                  <a:tcPr/>
                </a:tc>
                <a:tc>
                  <a:txBody>
                    <a:bodyPr/>
                    <a:lstStyle/>
                    <a:p>
                      <a:pPr algn="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pPr algn="r"/>
                      <a:endParaRPr lang="en-US" dirty="0"/>
                    </a:p>
                  </a:txBody>
                  <a:tcPr/>
                </a:tc>
                <a:tc>
                  <a:txBody>
                    <a:bodyPr/>
                    <a:lstStyle/>
                    <a:p>
                      <a:pPr algn="r"/>
                      <a:endParaRPr lang="en-US" dirty="0"/>
                    </a:p>
                  </a:txBody>
                  <a:tcPr/>
                </a:tc>
                <a:tc>
                  <a:txBody>
                    <a:bodyPr/>
                    <a:lstStyle/>
                    <a:p>
                      <a:pPr algn="r"/>
                      <a:endParaRPr lang="en-US" dirty="0"/>
                    </a:p>
                  </a:txBody>
                  <a:tcPr/>
                </a:tc>
                <a:tc>
                  <a:txBody>
                    <a:bodyPr/>
                    <a:lstStyle/>
                    <a:p>
                      <a:pPr algn="r"/>
                      <a:endParaRPr lang="en-US" dirty="0"/>
                    </a:p>
                  </a:txBody>
                  <a:tcPr/>
                </a:tc>
                <a:extLst>
                  <a:ext uri="{0D108BD9-81ED-4DB2-BD59-A6C34878D82A}">
                    <a16:rowId xmlns:a16="http://schemas.microsoft.com/office/drawing/2014/main" val="10005"/>
                  </a:ext>
                </a:extLst>
              </a:tr>
              <a:tr h="370840">
                <a:tc>
                  <a:txBody>
                    <a:bodyPr/>
                    <a:lstStyle/>
                    <a:p>
                      <a:r>
                        <a:rPr lang="en-US" b="1" dirty="0" smtClean="0"/>
                        <a:t>Total Benefits</a:t>
                      </a:r>
                      <a:endParaRPr lang="en-US" b="1" dirty="0"/>
                    </a:p>
                  </a:txBody>
                  <a:tcPr/>
                </a:tc>
                <a:tc>
                  <a:txBody>
                    <a:bodyPr/>
                    <a:lstStyle/>
                    <a:p>
                      <a:pPr algn="r"/>
                      <a:r>
                        <a:rPr lang="en-US" b="1" dirty="0" smtClean="0"/>
                        <a:t>0</a:t>
                      </a:r>
                      <a:endParaRPr lang="en-US" b="1" dirty="0"/>
                    </a:p>
                  </a:txBody>
                  <a:tcPr/>
                </a:tc>
                <a:tc>
                  <a:txBody>
                    <a:bodyPr/>
                    <a:lstStyle/>
                    <a:p>
                      <a:pPr algn="r"/>
                      <a:r>
                        <a:rPr lang="en-US" b="1" dirty="0" smtClean="0"/>
                        <a:t>6,38,000</a:t>
                      </a:r>
                      <a:endParaRPr lang="en-US" b="1" dirty="0"/>
                    </a:p>
                  </a:txBody>
                  <a:tcPr/>
                </a:tc>
                <a:tc>
                  <a:txBody>
                    <a:bodyPr/>
                    <a:lstStyle/>
                    <a:p>
                      <a:pPr algn="r"/>
                      <a:r>
                        <a:rPr lang="en-US" b="1" dirty="0" smtClean="0"/>
                        <a:t>6,68,000</a:t>
                      </a:r>
                      <a:endParaRPr lang="en-US" b="1" dirty="0"/>
                    </a:p>
                  </a:txBody>
                  <a:tcPr/>
                </a:tc>
                <a:tc>
                  <a:txBody>
                    <a:bodyPr/>
                    <a:lstStyle/>
                    <a:p>
                      <a:pPr algn="r"/>
                      <a:r>
                        <a:rPr lang="en-US" b="1" dirty="0" smtClean="0"/>
                        <a:t>1,30,600</a:t>
                      </a:r>
                      <a:endParaRPr lang="en-US" b="1" dirty="0"/>
                    </a:p>
                  </a:txBody>
                  <a:tcPr/>
                </a:tc>
                <a:extLst>
                  <a:ext uri="{0D108BD9-81ED-4DB2-BD59-A6C34878D82A}">
                    <a16:rowId xmlns:a16="http://schemas.microsoft.com/office/drawing/2014/main" val="10006"/>
                  </a:ext>
                </a:extLst>
              </a:tr>
              <a:tr h="370840">
                <a:tc>
                  <a:txBody>
                    <a:bodyPr/>
                    <a:lstStyle/>
                    <a:p>
                      <a:endParaRPr lang="en-US" dirty="0"/>
                    </a:p>
                  </a:txBody>
                  <a:tcPr/>
                </a:tc>
                <a:tc>
                  <a:txBody>
                    <a:bodyPr/>
                    <a:lstStyle/>
                    <a:p>
                      <a:pPr algn="r"/>
                      <a:endParaRPr lang="en-US" dirty="0"/>
                    </a:p>
                  </a:txBody>
                  <a:tcPr/>
                </a:tc>
                <a:tc>
                  <a:txBody>
                    <a:bodyPr/>
                    <a:lstStyle/>
                    <a:p>
                      <a:pPr algn="r"/>
                      <a:endParaRPr lang="en-US" dirty="0"/>
                    </a:p>
                  </a:txBody>
                  <a:tcPr/>
                </a:tc>
                <a:tc>
                  <a:txBody>
                    <a:bodyPr/>
                    <a:lstStyle/>
                    <a:p>
                      <a:pPr algn="r"/>
                      <a:endParaRPr lang="en-US" dirty="0"/>
                    </a:p>
                  </a:txBody>
                  <a:tcPr/>
                </a:tc>
                <a:tc>
                  <a:txBody>
                    <a:bodyPr/>
                    <a:lstStyle/>
                    <a:p>
                      <a:pPr algn="r"/>
                      <a:endParaRPr lang="en-US" dirty="0"/>
                    </a:p>
                  </a:txBody>
                  <a:tcPr/>
                </a:tc>
                <a:extLst>
                  <a:ext uri="{0D108BD9-81ED-4DB2-BD59-A6C34878D82A}">
                    <a16:rowId xmlns:a16="http://schemas.microsoft.com/office/drawing/2014/main" val="10007"/>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1175883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Economic Feasibility Costing Report </a:t>
            </a:r>
            <a:r>
              <a:rPr lang="en-US" dirty="0" smtClean="0"/>
              <a:t>(Costs)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105296870"/>
              </p:ext>
            </p:extLst>
          </p:nvPr>
        </p:nvGraphicFramePr>
        <p:xfrm>
          <a:off x="301752" y="1752600"/>
          <a:ext cx="8504240" cy="4079240"/>
        </p:xfrm>
        <a:graphic>
          <a:graphicData uri="http://schemas.openxmlformats.org/drawingml/2006/table">
            <a:tbl>
              <a:tblPr firstRow="1" bandRow="1">
                <a:tableStyleId>{5C22544A-7EE6-4342-B048-85BDC9FD1C3A}</a:tableStyleId>
              </a:tblPr>
              <a:tblGrid>
                <a:gridCol w="3051175">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262065">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r>
                        <a:rPr lang="en-US" dirty="0" smtClean="0"/>
                        <a:t>Year  0</a:t>
                      </a:r>
                      <a:endParaRPr lang="en-US" dirty="0"/>
                    </a:p>
                  </a:txBody>
                  <a:tcPr/>
                </a:tc>
                <a:tc>
                  <a:txBody>
                    <a:bodyPr/>
                    <a:lstStyle/>
                    <a:p>
                      <a:r>
                        <a:rPr lang="en-US" dirty="0" smtClean="0"/>
                        <a:t>Year</a:t>
                      </a:r>
                      <a:r>
                        <a:rPr lang="en-US" baseline="0" dirty="0" smtClean="0"/>
                        <a:t> 1</a:t>
                      </a:r>
                      <a:endParaRPr lang="en-US" dirty="0"/>
                    </a:p>
                  </a:txBody>
                  <a:tcPr/>
                </a:tc>
                <a:tc>
                  <a:txBody>
                    <a:bodyPr/>
                    <a:lstStyle/>
                    <a:p>
                      <a:r>
                        <a:rPr lang="en-US" dirty="0" smtClean="0"/>
                        <a:t>Year 2</a:t>
                      </a:r>
                      <a:endParaRPr lang="en-US" dirty="0"/>
                    </a:p>
                  </a:txBody>
                  <a:tcPr/>
                </a:tc>
                <a:tc>
                  <a:txBody>
                    <a:bodyPr/>
                    <a:lstStyle/>
                    <a:p>
                      <a:r>
                        <a:rPr lang="en-US" dirty="0" smtClean="0"/>
                        <a:t>Total</a:t>
                      </a:r>
                      <a:endParaRPr lang="en-US" dirty="0"/>
                    </a:p>
                  </a:txBody>
                  <a:tcPr/>
                </a:tc>
                <a:extLst>
                  <a:ext uri="{0D108BD9-81ED-4DB2-BD59-A6C34878D82A}">
                    <a16:rowId xmlns:a16="http://schemas.microsoft.com/office/drawing/2014/main" val="10000"/>
                  </a:ext>
                </a:extLst>
              </a:tr>
              <a:tr h="370840">
                <a:tc>
                  <a:txBody>
                    <a:bodyPr/>
                    <a:lstStyle/>
                    <a:p>
                      <a:r>
                        <a:rPr lang="en-US" b="1" dirty="0" smtClean="0"/>
                        <a:t>Cost</a:t>
                      </a:r>
                      <a:endParaRPr lang="en-US" b="1"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pPr marL="285750" indent="-285750">
                        <a:buFont typeface="Arial" panose="020B0604020202020204" pitchFamily="34" charset="0"/>
                        <a:buChar char="•"/>
                      </a:pPr>
                      <a:r>
                        <a:rPr lang="en-US" dirty="0" smtClean="0"/>
                        <a:t>Server</a:t>
                      </a:r>
                      <a:endParaRPr lang="en-US" dirty="0"/>
                    </a:p>
                  </a:txBody>
                  <a:tcPr/>
                </a:tc>
                <a:tc>
                  <a:txBody>
                    <a:bodyPr/>
                    <a:lstStyle/>
                    <a:p>
                      <a:pPr algn="r"/>
                      <a:r>
                        <a:rPr lang="en-US" dirty="0" smtClean="0"/>
                        <a:t>50,000</a:t>
                      </a:r>
                      <a:endParaRPr lang="en-US" dirty="0"/>
                    </a:p>
                  </a:txBody>
                  <a:tcPr/>
                </a:tc>
                <a:tc>
                  <a:txBody>
                    <a:bodyPr/>
                    <a:lstStyle/>
                    <a:p>
                      <a:pPr algn="r"/>
                      <a:endParaRPr lang="en-US" dirty="0"/>
                    </a:p>
                  </a:txBody>
                  <a:tcPr/>
                </a:tc>
                <a:tc>
                  <a:txBody>
                    <a:bodyPr/>
                    <a:lstStyle/>
                    <a:p>
                      <a:pPr algn="r"/>
                      <a:endParaRPr lang="en-US" dirty="0"/>
                    </a:p>
                  </a:txBody>
                  <a:tcPr/>
                </a:tc>
                <a:tc>
                  <a:txBody>
                    <a:bodyPr/>
                    <a:lstStyle/>
                    <a:p>
                      <a:pPr algn="r"/>
                      <a:endParaRPr lang="en-US" dirty="0"/>
                    </a:p>
                  </a:txBody>
                  <a:tcPr/>
                </a:tc>
                <a:extLst>
                  <a:ext uri="{0D108BD9-81ED-4DB2-BD59-A6C34878D82A}">
                    <a16:rowId xmlns:a16="http://schemas.microsoft.com/office/drawing/2014/main" val="10002"/>
                  </a:ext>
                </a:extLst>
              </a:tr>
              <a:tr h="370840">
                <a:tc>
                  <a:txBody>
                    <a:bodyPr/>
                    <a:lstStyle/>
                    <a:p>
                      <a:pPr marL="285750" indent="-285750">
                        <a:buFont typeface="Arial" panose="020B0604020202020204" pitchFamily="34" charset="0"/>
                        <a:buChar char="•"/>
                      </a:pPr>
                      <a:r>
                        <a:rPr lang="en-US" dirty="0" smtClean="0"/>
                        <a:t>Printers</a:t>
                      </a:r>
                      <a:endParaRPr lang="en-US" dirty="0"/>
                    </a:p>
                  </a:txBody>
                  <a:tcPr/>
                </a:tc>
                <a:tc>
                  <a:txBody>
                    <a:bodyPr/>
                    <a:lstStyle/>
                    <a:p>
                      <a:pPr algn="r"/>
                      <a:r>
                        <a:rPr lang="en-US" dirty="0" smtClean="0"/>
                        <a:t>1,00,000</a:t>
                      </a:r>
                      <a:endParaRPr lang="en-US" dirty="0"/>
                    </a:p>
                  </a:txBody>
                  <a:tcPr/>
                </a:tc>
                <a:tc>
                  <a:txBody>
                    <a:bodyPr/>
                    <a:lstStyle/>
                    <a:p>
                      <a:pPr algn="r"/>
                      <a:endParaRPr lang="en-US" dirty="0"/>
                    </a:p>
                  </a:txBody>
                  <a:tcPr/>
                </a:tc>
                <a:tc>
                  <a:txBody>
                    <a:bodyPr/>
                    <a:lstStyle/>
                    <a:p>
                      <a:pPr algn="r"/>
                      <a:endParaRPr lang="en-US" dirty="0"/>
                    </a:p>
                  </a:txBody>
                  <a:tcPr/>
                </a:tc>
                <a:tc>
                  <a:txBody>
                    <a:bodyPr/>
                    <a:lstStyle/>
                    <a:p>
                      <a:pPr algn="r"/>
                      <a:endParaRPr lang="en-US" dirty="0"/>
                    </a:p>
                  </a:txBody>
                  <a:tcPr/>
                </a:tc>
                <a:extLst>
                  <a:ext uri="{0D108BD9-81ED-4DB2-BD59-A6C34878D82A}">
                    <a16:rowId xmlns:a16="http://schemas.microsoft.com/office/drawing/2014/main" val="10003"/>
                  </a:ext>
                </a:extLst>
              </a:tr>
              <a:tr h="370840">
                <a:tc>
                  <a:txBody>
                    <a:bodyPr/>
                    <a:lstStyle/>
                    <a:p>
                      <a:pPr marL="285750" indent="-285750">
                        <a:buFont typeface="Arial" panose="020B0604020202020204" pitchFamily="34" charset="0"/>
                        <a:buChar char="•"/>
                      </a:pPr>
                      <a:r>
                        <a:rPr lang="en-US" dirty="0" smtClean="0"/>
                        <a:t>Software</a:t>
                      </a:r>
                      <a:endParaRPr lang="en-US" dirty="0"/>
                    </a:p>
                  </a:txBody>
                  <a:tcPr/>
                </a:tc>
                <a:tc>
                  <a:txBody>
                    <a:bodyPr/>
                    <a:lstStyle/>
                    <a:p>
                      <a:pPr algn="r"/>
                      <a:r>
                        <a:rPr lang="en-US" dirty="0" smtClean="0"/>
                        <a:t>34,825</a:t>
                      </a:r>
                      <a:endParaRPr lang="en-US" dirty="0"/>
                    </a:p>
                  </a:txBody>
                  <a:tcPr/>
                </a:tc>
                <a:tc>
                  <a:txBody>
                    <a:bodyPr/>
                    <a:lstStyle/>
                    <a:p>
                      <a:pPr algn="r"/>
                      <a:endParaRPr lang="en-US" dirty="0"/>
                    </a:p>
                  </a:txBody>
                  <a:tcPr/>
                </a:tc>
                <a:tc>
                  <a:txBody>
                    <a:bodyPr/>
                    <a:lstStyle/>
                    <a:p>
                      <a:pPr algn="r"/>
                      <a:endParaRPr lang="en-US" dirty="0"/>
                    </a:p>
                  </a:txBody>
                  <a:tcPr/>
                </a:tc>
                <a:tc>
                  <a:txBody>
                    <a:bodyPr/>
                    <a:lstStyle/>
                    <a:p>
                      <a:pPr algn="r"/>
                      <a:endParaRPr lang="en-US" dirty="0"/>
                    </a:p>
                  </a:txBody>
                  <a:tcPr/>
                </a:tc>
                <a:extLst>
                  <a:ext uri="{0D108BD9-81ED-4DB2-BD59-A6C34878D82A}">
                    <a16:rowId xmlns:a16="http://schemas.microsoft.com/office/drawing/2014/main" val="10004"/>
                  </a:ext>
                </a:extLst>
              </a:tr>
              <a:tr h="370840">
                <a:tc>
                  <a:txBody>
                    <a:bodyPr/>
                    <a:lstStyle/>
                    <a:p>
                      <a:r>
                        <a:rPr lang="en-US" b="1" dirty="0" smtClean="0"/>
                        <a:t>Total Development Cost</a:t>
                      </a:r>
                      <a:endParaRPr lang="en-US" b="1" dirty="0"/>
                    </a:p>
                  </a:txBody>
                  <a:tcPr/>
                </a:tc>
                <a:tc>
                  <a:txBody>
                    <a:bodyPr/>
                    <a:lstStyle/>
                    <a:p>
                      <a:pPr algn="r"/>
                      <a:r>
                        <a:rPr lang="en-US" b="1" dirty="0" smtClean="0"/>
                        <a:t>1,84,825</a:t>
                      </a:r>
                      <a:endParaRPr lang="en-US" b="1" dirty="0"/>
                    </a:p>
                  </a:txBody>
                  <a:tcPr/>
                </a:tc>
                <a:tc>
                  <a:txBody>
                    <a:bodyPr/>
                    <a:lstStyle/>
                    <a:p>
                      <a:pPr algn="r"/>
                      <a:endParaRPr lang="en-US" dirty="0"/>
                    </a:p>
                  </a:txBody>
                  <a:tcPr/>
                </a:tc>
                <a:tc>
                  <a:txBody>
                    <a:bodyPr/>
                    <a:lstStyle/>
                    <a:p>
                      <a:pPr algn="r"/>
                      <a:endParaRPr lang="en-US" b="1" dirty="0"/>
                    </a:p>
                  </a:txBody>
                  <a:tcPr/>
                </a:tc>
                <a:tc>
                  <a:txBody>
                    <a:bodyPr/>
                    <a:lstStyle/>
                    <a:p>
                      <a:pPr algn="r"/>
                      <a:r>
                        <a:rPr lang="en-US" b="1" dirty="0" smtClean="0"/>
                        <a:t>1,84,825</a:t>
                      </a:r>
                      <a:endParaRPr lang="en-US" b="1" dirty="0"/>
                    </a:p>
                  </a:txBody>
                  <a:tcPr/>
                </a:tc>
                <a:extLst>
                  <a:ext uri="{0D108BD9-81ED-4DB2-BD59-A6C34878D82A}">
                    <a16:rowId xmlns:a16="http://schemas.microsoft.com/office/drawing/2014/main" val="10005"/>
                  </a:ext>
                </a:extLst>
              </a:tr>
              <a:tr h="370840">
                <a:tc>
                  <a:txBody>
                    <a:bodyPr/>
                    <a:lstStyle/>
                    <a:p>
                      <a:pPr marL="285750" indent="-285750">
                        <a:buFont typeface="Arial" panose="020B0604020202020204" pitchFamily="34" charset="0"/>
                        <a:buChar char="•"/>
                      </a:pPr>
                      <a:r>
                        <a:rPr lang="en-US" dirty="0" smtClean="0"/>
                        <a:t>Operational Cost</a:t>
                      </a:r>
                      <a:endParaRPr lang="en-US" dirty="0"/>
                    </a:p>
                  </a:txBody>
                  <a:tcPr/>
                </a:tc>
                <a:tc>
                  <a:txBody>
                    <a:bodyPr/>
                    <a:lstStyle/>
                    <a:p>
                      <a:pPr algn="r"/>
                      <a:endParaRPr lang="en-US" dirty="0"/>
                    </a:p>
                  </a:txBody>
                  <a:tcPr/>
                </a:tc>
                <a:tc>
                  <a:txBody>
                    <a:bodyPr/>
                    <a:lstStyle/>
                    <a:p>
                      <a:pPr algn="r"/>
                      <a:r>
                        <a:rPr lang="en-US" dirty="0" smtClean="0"/>
                        <a:t>50,000</a:t>
                      </a:r>
                      <a:endParaRPr lang="en-US" dirty="0"/>
                    </a:p>
                  </a:txBody>
                  <a:tcPr/>
                </a:tc>
                <a:tc>
                  <a:txBody>
                    <a:bodyPr/>
                    <a:lstStyle/>
                    <a:p>
                      <a:pPr algn="r"/>
                      <a:endParaRPr lang="en-US" dirty="0"/>
                    </a:p>
                  </a:txBody>
                  <a:tcPr/>
                </a:tc>
                <a:tc>
                  <a:txBody>
                    <a:bodyPr/>
                    <a:lstStyle/>
                    <a:p>
                      <a:pPr algn="r"/>
                      <a:r>
                        <a:rPr lang="en-US" dirty="0" smtClean="0"/>
                        <a:t>50000</a:t>
                      </a:r>
                      <a:endParaRPr lang="en-US" dirty="0"/>
                    </a:p>
                  </a:txBody>
                  <a:tcPr/>
                </a:tc>
                <a:extLst>
                  <a:ext uri="{0D108BD9-81ED-4DB2-BD59-A6C34878D82A}">
                    <a16:rowId xmlns:a16="http://schemas.microsoft.com/office/drawing/2014/main" val="10006"/>
                  </a:ext>
                </a:extLst>
              </a:tr>
              <a:tr h="370840">
                <a:tc>
                  <a:txBody>
                    <a:bodyPr/>
                    <a:lstStyle/>
                    <a:p>
                      <a:pPr marL="285750" indent="-285750">
                        <a:buFont typeface="Arial" panose="020B0604020202020204" pitchFamily="34" charset="0"/>
                        <a:buChar char="•"/>
                      </a:pPr>
                      <a:r>
                        <a:rPr lang="en-US" dirty="0" smtClean="0"/>
                        <a:t>Hardware</a:t>
                      </a:r>
                      <a:endParaRPr lang="en-US" dirty="0"/>
                    </a:p>
                  </a:txBody>
                  <a:tcPr/>
                </a:tc>
                <a:tc>
                  <a:txBody>
                    <a:bodyPr/>
                    <a:lstStyle/>
                    <a:p>
                      <a:pPr algn="r"/>
                      <a:endParaRPr lang="en-US" dirty="0"/>
                    </a:p>
                  </a:txBody>
                  <a:tcPr/>
                </a:tc>
                <a:tc>
                  <a:txBody>
                    <a:bodyPr/>
                    <a:lstStyle/>
                    <a:p>
                      <a:pPr algn="r"/>
                      <a:r>
                        <a:rPr lang="en-US" dirty="0" smtClean="0"/>
                        <a:t>20,000</a:t>
                      </a:r>
                      <a:endParaRPr lang="en-US" dirty="0"/>
                    </a:p>
                  </a:txBody>
                  <a:tcPr/>
                </a:tc>
                <a:tc>
                  <a:txBody>
                    <a:bodyPr/>
                    <a:lstStyle/>
                    <a:p>
                      <a:pPr algn="r"/>
                      <a:r>
                        <a:rPr lang="en-US" dirty="0" smtClean="0"/>
                        <a:t>50,000</a:t>
                      </a:r>
                      <a:endParaRPr lang="en-US" dirty="0"/>
                    </a:p>
                  </a:txBody>
                  <a:tcPr/>
                </a:tc>
                <a:tc>
                  <a:txBody>
                    <a:bodyPr/>
                    <a:lstStyle/>
                    <a:p>
                      <a:pPr algn="r"/>
                      <a:r>
                        <a:rPr lang="en-US" dirty="0" smtClean="0"/>
                        <a:t>70000</a:t>
                      </a:r>
                      <a:endParaRPr lang="en-US" dirty="0"/>
                    </a:p>
                  </a:txBody>
                  <a:tcPr/>
                </a:tc>
                <a:extLst>
                  <a:ext uri="{0D108BD9-81ED-4DB2-BD59-A6C34878D82A}">
                    <a16:rowId xmlns:a16="http://schemas.microsoft.com/office/drawing/2014/main" val="10007"/>
                  </a:ext>
                </a:extLst>
              </a:tr>
              <a:tr h="370840">
                <a:tc>
                  <a:txBody>
                    <a:bodyPr/>
                    <a:lstStyle/>
                    <a:p>
                      <a:pPr marL="285750" indent="-285750">
                        <a:buFont typeface="Arial" panose="020B0604020202020204" pitchFamily="34" charset="0"/>
                        <a:buChar char="•"/>
                      </a:pPr>
                      <a:r>
                        <a:rPr lang="en-US" dirty="0" smtClean="0"/>
                        <a:t>Software</a:t>
                      </a:r>
                      <a:endParaRPr lang="en-US" dirty="0"/>
                    </a:p>
                  </a:txBody>
                  <a:tcPr/>
                </a:tc>
                <a:tc>
                  <a:txBody>
                    <a:bodyPr/>
                    <a:lstStyle/>
                    <a:p>
                      <a:pPr algn="r"/>
                      <a:endParaRPr lang="en-US" dirty="0"/>
                    </a:p>
                  </a:txBody>
                  <a:tcPr/>
                </a:tc>
                <a:tc>
                  <a:txBody>
                    <a:bodyPr/>
                    <a:lstStyle/>
                    <a:p>
                      <a:pPr algn="r"/>
                      <a:r>
                        <a:rPr lang="en-US" dirty="0" smtClean="0"/>
                        <a:t>1,15,000</a:t>
                      </a:r>
                      <a:endParaRPr lang="en-US" dirty="0"/>
                    </a:p>
                  </a:txBody>
                  <a:tcPr/>
                </a:tc>
                <a:tc>
                  <a:txBody>
                    <a:bodyPr/>
                    <a:lstStyle/>
                    <a:p>
                      <a:pPr algn="r"/>
                      <a:r>
                        <a:rPr lang="en-US" dirty="0" smtClean="0"/>
                        <a:t>20,000</a:t>
                      </a:r>
                      <a:endParaRPr lang="en-US" dirty="0"/>
                    </a:p>
                  </a:txBody>
                  <a:tcPr/>
                </a:tc>
                <a:tc>
                  <a:txBody>
                    <a:bodyPr/>
                    <a:lstStyle/>
                    <a:p>
                      <a:pPr algn="r"/>
                      <a:r>
                        <a:rPr lang="en-US" dirty="0" smtClean="0"/>
                        <a:t>135000</a:t>
                      </a:r>
                      <a:endParaRPr lang="en-US" dirty="0"/>
                    </a:p>
                  </a:txBody>
                  <a:tcPr/>
                </a:tc>
                <a:extLst>
                  <a:ext uri="{0D108BD9-81ED-4DB2-BD59-A6C34878D82A}">
                    <a16:rowId xmlns:a16="http://schemas.microsoft.com/office/drawing/2014/main" val="10008"/>
                  </a:ext>
                </a:extLst>
              </a:tr>
              <a:tr h="370840">
                <a:tc>
                  <a:txBody>
                    <a:bodyPr/>
                    <a:lstStyle/>
                    <a:p>
                      <a:pPr marL="285750" indent="-285750">
                        <a:buFont typeface="Arial" panose="020B0604020202020204" pitchFamily="34" charset="0"/>
                        <a:buChar char="•"/>
                      </a:pPr>
                      <a:r>
                        <a:rPr lang="en-US" dirty="0" smtClean="0"/>
                        <a:t>Labor</a:t>
                      </a:r>
                      <a:endParaRPr lang="en-US" dirty="0"/>
                    </a:p>
                  </a:txBody>
                  <a:tcPr/>
                </a:tc>
                <a:tc>
                  <a:txBody>
                    <a:bodyPr/>
                    <a:lstStyle/>
                    <a:p>
                      <a:pPr algn="r"/>
                      <a:endParaRPr lang="en-US" dirty="0"/>
                    </a:p>
                  </a:txBody>
                  <a:tcPr/>
                </a:tc>
                <a:tc>
                  <a:txBody>
                    <a:bodyPr/>
                    <a:lstStyle/>
                    <a:p>
                      <a:pPr algn="r"/>
                      <a:endParaRPr lang="en-US" dirty="0"/>
                    </a:p>
                  </a:txBody>
                  <a:tcPr/>
                </a:tc>
                <a:tc>
                  <a:txBody>
                    <a:bodyPr/>
                    <a:lstStyle/>
                    <a:p>
                      <a:pPr algn="r"/>
                      <a:r>
                        <a:rPr lang="en-US" dirty="0" smtClean="0"/>
                        <a:t>1,19,600</a:t>
                      </a:r>
                      <a:endParaRPr lang="en-US" dirty="0"/>
                    </a:p>
                  </a:txBody>
                  <a:tcPr/>
                </a:tc>
                <a:tc>
                  <a:txBody>
                    <a:bodyPr/>
                    <a:lstStyle/>
                    <a:p>
                      <a:pPr algn="r"/>
                      <a:r>
                        <a:rPr lang="en-US" dirty="0" smtClean="0"/>
                        <a:t>119600</a:t>
                      </a:r>
                      <a:endParaRPr lang="en-US" dirty="0"/>
                    </a:p>
                  </a:txBody>
                  <a:tcPr/>
                </a:tc>
                <a:extLst>
                  <a:ext uri="{0D108BD9-81ED-4DB2-BD59-A6C34878D82A}">
                    <a16:rowId xmlns:a16="http://schemas.microsoft.com/office/drawing/2014/main" val="10009"/>
                  </a:ext>
                </a:extLst>
              </a:tr>
              <a:tr h="370840">
                <a:tc>
                  <a:txBody>
                    <a:bodyPr/>
                    <a:lstStyle/>
                    <a:p>
                      <a:pPr marL="0" indent="0">
                        <a:buFont typeface="Arial" panose="020B0604020202020204" pitchFamily="34" charset="0"/>
                        <a:buNone/>
                      </a:pPr>
                      <a:r>
                        <a:rPr lang="en-US" b="1" dirty="0" smtClean="0"/>
                        <a:t>Total Cost</a:t>
                      </a:r>
                      <a:endParaRPr lang="en-US" b="1" dirty="0"/>
                    </a:p>
                  </a:txBody>
                  <a:tcPr/>
                </a:tc>
                <a:tc>
                  <a:txBody>
                    <a:bodyPr/>
                    <a:lstStyle/>
                    <a:p>
                      <a:pPr algn="r"/>
                      <a:r>
                        <a:rPr lang="en-US" b="1" dirty="0" smtClean="0"/>
                        <a:t>184825</a:t>
                      </a:r>
                      <a:endParaRPr lang="en-US" b="1" dirty="0"/>
                    </a:p>
                  </a:txBody>
                  <a:tcPr/>
                </a:tc>
                <a:tc>
                  <a:txBody>
                    <a:bodyPr/>
                    <a:lstStyle/>
                    <a:p>
                      <a:pPr algn="r"/>
                      <a:r>
                        <a:rPr lang="en-US" b="1" dirty="0" smtClean="0"/>
                        <a:t>185000</a:t>
                      </a:r>
                      <a:endParaRPr lang="en-US" b="1" dirty="0"/>
                    </a:p>
                  </a:txBody>
                  <a:tcPr/>
                </a:tc>
                <a:tc>
                  <a:txBody>
                    <a:bodyPr/>
                    <a:lstStyle/>
                    <a:p>
                      <a:pPr algn="r"/>
                      <a:r>
                        <a:rPr lang="en-US" b="1" dirty="0" smtClean="0"/>
                        <a:t>189600</a:t>
                      </a:r>
                      <a:endParaRPr lang="en-US" b="1" dirty="0"/>
                    </a:p>
                  </a:txBody>
                  <a:tcPr/>
                </a:tc>
                <a:tc>
                  <a:txBody>
                    <a:bodyPr/>
                    <a:lstStyle/>
                    <a:p>
                      <a:pPr algn="r"/>
                      <a:r>
                        <a:rPr lang="en-US" b="1" dirty="0" smtClean="0"/>
                        <a:t>559425</a:t>
                      </a:r>
                      <a:endParaRPr lang="en-US" b="1" dirty="0"/>
                    </a:p>
                  </a:txBody>
                  <a:tcPr/>
                </a:tc>
                <a:extLst>
                  <a:ext uri="{0D108BD9-81ED-4DB2-BD59-A6C34878D82A}">
                    <a16:rowId xmlns:a16="http://schemas.microsoft.com/office/drawing/2014/main" val="10010"/>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18887875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TC104033919[[fn=Circuit]]</Template>
  <TotalTime>811</TotalTime>
  <Words>1451</Words>
  <Application>Microsoft Office PowerPoint</Application>
  <PresentationFormat>On-screen Show (4:3)</PresentationFormat>
  <Paragraphs>358</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Cambria Math</vt:lpstr>
      <vt:lpstr>Georgia</vt:lpstr>
      <vt:lpstr>Wingdings</vt:lpstr>
      <vt:lpstr>Wingdings 2</vt:lpstr>
      <vt:lpstr>Civic</vt:lpstr>
      <vt:lpstr>Medical Store Management System Project</vt:lpstr>
      <vt:lpstr>Problem Definition</vt:lpstr>
      <vt:lpstr>SYSTEM   REQUIREMENT </vt:lpstr>
      <vt:lpstr>Feasibility analysis</vt:lpstr>
      <vt:lpstr>Technical Feasibility</vt:lpstr>
      <vt:lpstr>Organizational Feasibility</vt:lpstr>
      <vt:lpstr>Economic Feasibility</vt:lpstr>
      <vt:lpstr>Economic Feasibility Costing Report (Benefits)</vt:lpstr>
      <vt:lpstr>Economic Feasibility Costing Report (Costs)</vt:lpstr>
      <vt:lpstr>Economic Feasibility Costing Report (Final)</vt:lpstr>
      <vt:lpstr>Economic Feasibility Costing Report (Final)</vt:lpstr>
      <vt:lpstr>Discounted Cash Flow</vt:lpstr>
      <vt:lpstr>DFD (Data Flow Diagram) Context Level</vt:lpstr>
      <vt:lpstr>DFD (Data Flow Diagram) Level-1</vt:lpstr>
      <vt:lpstr>DFD (Data Flow Diagram) Level-2.1</vt:lpstr>
      <vt:lpstr>DFD (Data Flow Diagram) Level-2.2</vt:lpstr>
      <vt:lpstr>DFD (Data Flow Diagram) Level-2.3</vt:lpstr>
      <vt:lpstr>Use Case Diagram</vt:lpstr>
      <vt:lpstr>Sequence diagram Diagram</vt:lpstr>
      <vt:lpstr>Class Diagram</vt:lpstr>
      <vt:lpstr>ER DIAGRAM</vt:lpstr>
      <vt:lpstr>Architecture Designs</vt:lpstr>
      <vt:lpstr>2-Tier Architecture</vt:lpstr>
      <vt:lpstr>Architecture Design  ( Deployment Diagram )</vt:lpstr>
      <vt:lpstr>Medical Store Management Architecture</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Shop Management System Project</dc:title>
  <dc:creator>User</dc:creator>
  <cp:lastModifiedBy>Abdullah</cp:lastModifiedBy>
  <cp:revision>122</cp:revision>
  <dcterms:created xsi:type="dcterms:W3CDTF">2006-08-16T00:00:00Z</dcterms:created>
  <dcterms:modified xsi:type="dcterms:W3CDTF">2019-07-01T21:49:49Z</dcterms:modified>
</cp:coreProperties>
</file>