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9" r:id="rId12"/>
    <p:sldId id="276" r:id="rId13"/>
    <p:sldId id="278" r:id="rId14"/>
    <p:sldId id="268" r:id="rId15"/>
    <p:sldId id="270" r:id="rId16"/>
    <p:sldId id="271" r:id="rId17"/>
    <p:sldId id="281" r:id="rId18"/>
    <p:sldId id="27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95D0-98A5-48DB-9AF9-1DF9B2BE6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BE155-C43D-4A13-A93A-0AEC6ECC9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CFD1E-E86C-405E-9340-290FB501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A83E3-FC51-4A28-B36F-0E8853DB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6BF5-BD49-4661-88EF-CA33DC2F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72B5-0E63-4777-A428-980C3EA3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B81AA-8DCE-4EB8-8A23-04461DC0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FF8F5-A0F0-4D33-AE79-60107979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11EEA-AB7F-42E8-AF1C-85A5B726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D9CEA-90F2-4CDB-AF4A-F47EAAE7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477B6-EE55-4B4C-9DC5-D2DF93449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94155-BC39-4EFF-9D63-1639D99C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D202-F24D-4091-82C2-764BC6CF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58F3C-A3AC-48CD-BC4D-3614C07E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9E95-5AF2-4D9F-A439-43B70CD8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43CE1-44EE-4F9B-8F31-8B396289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CDDFF-D276-4FC0-AC70-2C9ED771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74490-3F39-42FF-92FF-11FD748F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C0829-FD54-4ED3-9188-63325BC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FB0B4-B818-4B2B-89C0-EB73C0EB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C470-DE09-4F1A-9902-B8E4BDAF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23EC4-0145-43D6-BA09-B9B5FB0B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DFB9A-6CD1-4C47-9319-23525AAA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7321A-4662-48C4-9CDB-EEF28EF9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BEDF3-2957-47FB-B8F6-61EBD2D4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6F2AD-4FFE-4F97-BA90-62DA66C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1D5E1-D112-43EF-8FD6-B2813619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923E7-D884-4F13-88EA-420FDB2A9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41078-4003-477C-BCB3-38574C52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29FFC-370E-427C-9F0D-F811CD64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106BF-4184-497E-A8D7-86634A72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9AB-6845-4CE2-AB7C-3547CCAE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873E7-DF18-4948-A1D6-34907909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1C4CE-00B9-4DEF-854B-224133DD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9052B-00A0-4AD2-830F-28708620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12BF0-A7D4-447C-9BBB-5E84A6569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F7D9BB-CE21-48F6-A9A1-A3D7F76F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080137-F5ED-4F03-AA5A-B984D741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6B668-AEE3-48B1-BBAA-D21AD91D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1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0AD-CF3B-4CA8-B7FE-E58193CF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E9A41E-9429-4EDD-AE66-102D3210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0DB58-494C-401F-9A22-35FA2819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10481-66C4-4516-A52B-D702A67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62C99-E13A-458A-81E9-71038133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066F3-91C6-4150-8EDA-188FD98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A6978-0DA8-4802-B66D-DB399409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1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95F7-0866-4906-8741-55D9F6D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89590-A9F1-431F-BA9D-B399B535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395E0-1678-42F5-808B-E0636B59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C9721-4E0C-40C4-9922-5DAA9F60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5B7DD-825F-40E5-B080-03832B74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FA1D5-87FF-4381-B8C5-66E1543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9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7E5C5-2C4E-4B49-9AB3-2099C831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54894-FE87-4B53-851F-F16B2E641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07AEA-3484-4E26-96BB-136DD94F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BB1E1-7F0F-455B-899D-8F42B291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15EAE-5F70-46DB-8F15-9162D29A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6AEFE-A5AA-4FFA-AB96-ED9284E1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77D7A8-0255-4F20-9A95-D273F03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B6D21-FDEC-4DDD-B204-06212672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F784E-6A99-44FB-89C1-2AAE8489E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D10A-653B-414F-9D97-B0A777AE29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BD74-7F7F-49F2-B3DF-C6B4713B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A677F-9AA2-42EB-AFF0-9982D5823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B8EA-05A7-4AA9-8A95-D16DA356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8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8.png"/><Relationship Id="rId4" Type="http://schemas.openxmlformats.org/officeDocument/2006/relationships/image" Target="../media/image10.sv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10.sv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sv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759C7B-32F3-42C8-B1BE-1B61A7CF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코뮤니티</a:t>
            </a:r>
            <a:br>
              <a:rPr lang="en-US" altLang="ko-KR" sz="3700" dirty="0"/>
            </a:b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모두를 위한 코딩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3DC0F-48F2-4E05-A5E5-8BBB38F1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 fontScale="25000" lnSpcReduction="20000"/>
          </a:bodyPr>
          <a:lstStyle/>
          <a:p>
            <a:endParaRPr lang="en-US" altLang="ko-KR" sz="600" b="0" i="0" dirty="0">
              <a:effectLst/>
              <a:latin typeface="Noto Sans KR"/>
            </a:endParaRPr>
          </a:p>
          <a:p>
            <a:r>
              <a:rPr lang="en-US" altLang="ko-KR" sz="4500" b="1" i="0" dirty="0">
                <a:effectLst/>
              </a:rPr>
              <a:t>#Spring</a:t>
            </a:r>
            <a:r>
              <a:rPr lang="ko-KR" altLang="en-US" sz="4500" b="1" i="0" dirty="0">
                <a:effectLst/>
              </a:rPr>
              <a:t>기반 자바</a:t>
            </a:r>
            <a:r>
              <a:rPr lang="en-US" altLang="ko-KR" sz="4500" b="1" i="0" dirty="0">
                <a:effectLst/>
              </a:rPr>
              <a:t>(Java)</a:t>
            </a:r>
            <a:r>
              <a:rPr lang="ko-KR" altLang="en-US" sz="4500" b="1" i="0" dirty="0">
                <a:effectLst/>
              </a:rPr>
              <a:t>융합개발자 </a:t>
            </a:r>
            <a:r>
              <a:rPr lang="en-US" altLang="ko-KR" sz="4500" b="1" i="0" dirty="0">
                <a:effectLst/>
              </a:rPr>
              <a:t>2</a:t>
            </a:r>
            <a:r>
              <a:rPr lang="ko-KR" altLang="en-US" sz="4500" b="1" i="0" dirty="0">
                <a:effectLst/>
              </a:rPr>
              <a:t>차</a:t>
            </a:r>
            <a:endParaRPr lang="en-US" altLang="ko-KR" sz="4500" b="1" dirty="0"/>
          </a:p>
          <a:p>
            <a:r>
              <a:rPr lang="en-US" altLang="ko-KR" sz="4500" b="1" dirty="0"/>
              <a:t>#</a:t>
            </a:r>
            <a:r>
              <a:rPr lang="ko-KR" altLang="en-US" sz="4500" b="1" dirty="0"/>
              <a:t>이은지 </a:t>
            </a:r>
            <a:r>
              <a:rPr lang="en-US" altLang="ko-KR" sz="4500" b="1" dirty="0"/>
              <a:t>#</a:t>
            </a:r>
            <a:r>
              <a:rPr lang="ko-KR" altLang="en-US" sz="4500" b="1" dirty="0" err="1"/>
              <a:t>권보미</a:t>
            </a:r>
            <a:endParaRPr lang="ko-KR" altLang="en-US" sz="4500" b="1" dirty="0"/>
          </a:p>
        </p:txBody>
      </p:sp>
      <p:pic>
        <p:nvPicPr>
          <p:cNvPr id="1026" name="Picture 2" descr="바이너리 코드로 만든 프로그래밍 코드 아이콘. 숫자 1.0으로 코딩 또는 해커 매트릭스 배경 | 프리미엄 벡터">
            <a:extLst>
              <a:ext uri="{FF2B5EF4-FFF2-40B4-BE49-F238E27FC236}">
                <a16:creationId xmlns:a16="http://schemas.microsoft.com/office/drawing/2014/main" id="{E0E73CB9-DB54-4776-9CD4-BC17267AC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8" b="11341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B40EDE-7501-4335-A08D-BBB83F55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48" y="4634060"/>
            <a:ext cx="3911452" cy="22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7"/>
          <a:stretch/>
        </p:blipFill>
        <p:spPr>
          <a:xfrm>
            <a:off x="0" y="2944945"/>
            <a:ext cx="2338840" cy="3889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커뮤니티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게시글 조회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245890" y="4632458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22F1E8D-21C0-47AE-BAA8-04B7DC257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379" y="3015032"/>
            <a:ext cx="7934325" cy="34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7"/>
          <a:stretch/>
        </p:blipFill>
        <p:spPr>
          <a:xfrm>
            <a:off x="0" y="2944945"/>
            <a:ext cx="2338840" cy="3889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커뮤니티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게시글 작성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245890" y="4632458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4765C73-A3D1-4081-AE1E-592282908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491" y="3058768"/>
            <a:ext cx="5782236" cy="3607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8002CC-72D1-4E8F-920D-1C1B3F8C42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33" r="8709"/>
          <a:stretch/>
        </p:blipFill>
        <p:spPr>
          <a:xfrm>
            <a:off x="4202231" y="888939"/>
            <a:ext cx="4700135" cy="3388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96CC1C-48C1-4F01-B70A-004841827C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9473" y="2069741"/>
            <a:ext cx="3600511" cy="45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7"/>
          <a:stretch/>
        </p:blipFill>
        <p:spPr>
          <a:xfrm>
            <a:off x="0" y="2944945"/>
            <a:ext cx="2338840" cy="3889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커뮤니티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댓글 쓰기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댓글 삭제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245890" y="4632458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E8B3ED6-DCC3-4058-9FA4-2B3AE818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56" y="2935687"/>
            <a:ext cx="5605882" cy="299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5A20D1-3455-4165-B6DC-A00C91501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571" y="5201838"/>
            <a:ext cx="6926429" cy="1497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A8C116-1274-47CE-8F87-1D9E900D8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281" y="4017043"/>
            <a:ext cx="3686175" cy="12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7"/>
          <a:stretch/>
        </p:blipFill>
        <p:spPr>
          <a:xfrm>
            <a:off x="0" y="2944945"/>
            <a:ext cx="2338840" cy="3889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커뮤니티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상세보기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글쓴이만 수정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가능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245890" y="4632458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B2CD29-D3AE-4C67-AE14-CED7A0446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6546" y="2681288"/>
            <a:ext cx="6372543" cy="2728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6C300F-25D0-4B3D-926D-DD87C0318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2333" y="2681288"/>
            <a:ext cx="5403483" cy="32286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E39617-9BF6-4EB1-AFCB-B6AD20070F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0445" y="948047"/>
            <a:ext cx="2099613" cy="41290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25D31E-9DDE-4DA5-B7B4-1686762AF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3841" y="3567113"/>
            <a:ext cx="3900488" cy="12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2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7"/>
          <a:stretch/>
        </p:blipFill>
        <p:spPr>
          <a:xfrm>
            <a:off x="0" y="2944945"/>
            <a:ext cx="2338840" cy="3889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커리큘럼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245890" y="5042033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797CAFA-8E59-420A-8B22-950692765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092" y="1937694"/>
            <a:ext cx="6281518" cy="44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CB381F6-9C86-492E-BF02-D7C6B5C3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189"/>
            <a:ext cx="2705100" cy="3813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회원가입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360190" y="6623183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D2A6EF5-A95D-43DB-A761-B4EC2D2BB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040" y="2227007"/>
            <a:ext cx="7534731" cy="45331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C84037-DEBD-441E-8C4D-61160A896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6264" y="4158043"/>
            <a:ext cx="2870894" cy="1617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014DDC-09E5-4962-80D1-FEA974CCF74F}"/>
              </a:ext>
            </a:extLst>
          </p:cNvPr>
          <p:cNvSpPr txBox="1"/>
          <p:nvPr/>
        </p:nvSpPr>
        <p:spPr>
          <a:xfrm>
            <a:off x="8163833" y="3749005"/>
            <a:ext cx="433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b="1" dirty="0"/>
              <a:t>비밀번호는 암호화 되어 </a:t>
            </a:r>
            <a:r>
              <a:rPr lang="en-US" altLang="ko-KR" sz="1800" b="1" dirty="0"/>
              <a:t>DB</a:t>
            </a:r>
            <a:r>
              <a:rPr lang="ko-KR" altLang="en-US" sz="1800" b="1" dirty="0"/>
              <a:t>에 저장됨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77049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4C15AB-2A0C-46C0-80C8-85FEE40C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189"/>
            <a:ext cx="2705100" cy="3813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로그인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>
            <a:cxnSpLocks/>
          </p:cNvCxnSpPr>
          <p:nvPr/>
        </p:nvCxnSpPr>
        <p:spPr>
          <a:xfrm>
            <a:off x="255932" y="5826558"/>
            <a:ext cx="0" cy="7832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BB50C6-642F-4D8E-AC28-E6A92A442930}"/>
              </a:ext>
            </a:extLst>
          </p:cNvPr>
          <p:cNvGrpSpPr/>
          <p:nvPr/>
        </p:nvGrpSpPr>
        <p:grpSpPr>
          <a:xfrm>
            <a:off x="6593471" y="2413696"/>
            <a:ext cx="4792702" cy="4094854"/>
            <a:chOff x="2947569" y="2328220"/>
            <a:chExt cx="3939223" cy="3415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875365-2F8B-4CB8-A4AE-E612085CB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2029"/>
            <a:stretch/>
          </p:blipFill>
          <p:spPr>
            <a:xfrm>
              <a:off x="2947569" y="2328220"/>
              <a:ext cx="3262732" cy="341535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9C6979A-F258-485A-9650-1ADD02942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533"/>
            <a:stretch/>
          </p:blipFill>
          <p:spPr>
            <a:xfrm>
              <a:off x="3862353" y="2328220"/>
              <a:ext cx="3024439" cy="341535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9BC5E99-E4FC-4741-9D06-A42E91318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6032" y="232782"/>
            <a:ext cx="3213336" cy="9832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05EA96-FE09-4F15-8808-630C057F9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272" y="1271207"/>
            <a:ext cx="3213336" cy="10041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73C79F-DFD5-42DB-A55E-73E4400311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159" y="3060189"/>
            <a:ext cx="2561841" cy="3797812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BB1981-61F7-46D1-8670-D050397A863B}"/>
              </a:ext>
            </a:extLst>
          </p:cNvPr>
          <p:cNvCxnSpPr>
            <a:cxnSpLocks/>
          </p:cNvCxnSpPr>
          <p:nvPr/>
        </p:nvCxnSpPr>
        <p:spPr>
          <a:xfrm>
            <a:off x="3732557" y="5693208"/>
            <a:ext cx="0" cy="7832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>
            <a:extLst>
              <a:ext uri="{FF2B5EF4-FFF2-40B4-BE49-F238E27FC236}">
                <a16:creationId xmlns:a16="http://schemas.microsoft.com/office/drawing/2014/main" id="{A39B3E3C-3EB9-40DD-8124-2AC3D0181DB2}"/>
              </a:ext>
            </a:extLst>
          </p:cNvPr>
          <p:cNvSpPr txBox="1">
            <a:spLocks/>
          </p:cNvSpPr>
          <p:nvPr/>
        </p:nvSpPr>
        <p:spPr>
          <a:xfrm>
            <a:off x="649871" y="6508550"/>
            <a:ext cx="4165208" cy="47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FFC000"/>
                </a:solidFill>
              </a:rPr>
              <a:t>로그인 성공 시 </a:t>
            </a:r>
            <a:r>
              <a:rPr lang="en-US" altLang="ko-KR" sz="2000" b="1" dirty="0">
                <a:solidFill>
                  <a:srgbClr val="FFC000"/>
                </a:solidFill>
              </a:rPr>
              <a:t>MENU </a:t>
            </a:r>
            <a:r>
              <a:rPr lang="ko-KR" altLang="en-US" sz="2000" b="1" dirty="0">
                <a:solidFill>
                  <a:srgbClr val="FFC000"/>
                </a:solidFill>
              </a:rPr>
              <a:t>항목 변경</a:t>
            </a:r>
            <a:endParaRPr lang="en-US" altLang="ko-KR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8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카카오 로그인 구현 중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C5D88-EB79-4A32-9DFC-76400C0D2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44945"/>
            <a:ext cx="7658100" cy="3748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11E6FA-30B5-487D-95E9-CD6C117CB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3169" y="2177104"/>
            <a:ext cx="4484991" cy="44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0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7"/>
          <a:stretch/>
        </p:blipFill>
        <p:spPr>
          <a:xfrm>
            <a:off x="0" y="2944945"/>
            <a:ext cx="2338840" cy="3889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회원정보</a:t>
            </a:r>
            <a:endParaRPr lang="en-US" altLang="ko-KR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92B08-75B1-4947-B76B-E1FC9E77A3B6}"/>
              </a:ext>
            </a:extLst>
          </p:cNvPr>
          <p:cNvCxnSpPr/>
          <p:nvPr/>
        </p:nvCxnSpPr>
        <p:spPr>
          <a:xfrm>
            <a:off x="245890" y="5413508"/>
            <a:ext cx="485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8C47161-3DD4-4ABF-876F-DE6090F98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56" y="2172249"/>
            <a:ext cx="4105288" cy="41775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F5819B-0A09-43A0-9FCF-0E4DD8789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1810" y="3429000"/>
            <a:ext cx="4372000" cy="13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9C7B-32F3-42C8-B1BE-1B61A7CF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코뮤니티</a:t>
            </a:r>
            <a:br>
              <a:rPr lang="en-US" altLang="ko-KR" sz="3700" dirty="0"/>
            </a:b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모두를 위한 코딩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3DC0F-48F2-4E05-A5E5-8BBB38F1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 fontScale="25000" lnSpcReduction="20000"/>
          </a:bodyPr>
          <a:lstStyle/>
          <a:p>
            <a:endParaRPr lang="en-US" altLang="ko-KR" sz="600" b="0" i="0" dirty="0">
              <a:effectLst/>
              <a:latin typeface="Noto Sans KR"/>
            </a:endParaRPr>
          </a:p>
          <a:p>
            <a:r>
              <a:rPr lang="en-US" altLang="ko-KR" sz="4500" b="1" i="0" dirty="0">
                <a:effectLst/>
              </a:rPr>
              <a:t>#Spring</a:t>
            </a:r>
            <a:r>
              <a:rPr lang="ko-KR" altLang="en-US" sz="4500" b="1" i="0" dirty="0">
                <a:effectLst/>
              </a:rPr>
              <a:t>기반 자바</a:t>
            </a:r>
            <a:r>
              <a:rPr lang="en-US" altLang="ko-KR" sz="4500" b="1" i="0" dirty="0">
                <a:effectLst/>
              </a:rPr>
              <a:t>(Java)</a:t>
            </a:r>
            <a:r>
              <a:rPr lang="ko-KR" altLang="en-US" sz="4500" b="1" i="0" dirty="0">
                <a:effectLst/>
              </a:rPr>
              <a:t>융합개발자 </a:t>
            </a:r>
            <a:r>
              <a:rPr lang="en-US" altLang="ko-KR" sz="4500" b="1" i="0" dirty="0">
                <a:effectLst/>
              </a:rPr>
              <a:t>2</a:t>
            </a:r>
            <a:r>
              <a:rPr lang="ko-KR" altLang="en-US" sz="4500" b="1" i="0" dirty="0">
                <a:effectLst/>
              </a:rPr>
              <a:t>차</a:t>
            </a:r>
            <a:endParaRPr lang="en-US" altLang="ko-KR" sz="4500" b="1" dirty="0"/>
          </a:p>
          <a:p>
            <a:r>
              <a:rPr lang="en-US" altLang="ko-KR" sz="4500" b="1" dirty="0"/>
              <a:t>#</a:t>
            </a:r>
            <a:r>
              <a:rPr lang="ko-KR" altLang="en-US" sz="4500" b="1" dirty="0"/>
              <a:t>이은지 </a:t>
            </a:r>
            <a:r>
              <a:rPr lang="en-US" altLang="ko-KR" sz="4500" b="1" dirty="0"/>
              <a:t>#</a:t>
            </a:r>
            <a:r>
              <a:rPr lang="ko-KR" altLang="en-US" sz="4500" b="1" dirty="0" err="1"/>
              <a:t>권보미</a:t>
            </a:r>
            <a:endParaRPr lang="ko-KR" altLang="en-US" sz="4500" b="1" dirty="0"/>
          </a:p>
        </p:txBody>
      </p:sp>
      <p:pic>
        <p:nvPicPr>
          <p:cNvPr id="1026" name="Picture 2" descr="바이너리 코드로 만든 프로그래밍 코드 아이콘. 숫자 1.0으로 코딩 또는 해커 매트릭스 배경 | 프리미엄 벡터">
            <a:extLst>
              <a:ext uri="{FF2B5EF4-FFF2-40B4-BE49-F238E27FC236}">
                <a16:creationId xmlns:a16="http://schemas.microsoft.com/office/drawing/2014/main" id="{E0E73CB9-DB54-4776-9CD4-BC17267AC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8" b="11341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B40EDE-7501-4335-A08D-BBB83F55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48" y="4634060"/>
            <a:ext cx="3911452" cy="22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4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54578E-771A-40E1-89B4-4834B0A4AEE4}"/>
              </a:ext>
            </a:extLst>
          </p:cNvPr>
          <p:cNvGrpSpPr/>
          <p:nvPr/>
        </p:nvGrpSpPr>
        <p:grpSpPr>
          <a:xfrm>
            <a:off x="5070310" y="2781300"/>
            <a:ext cx="1900084" cy="1913609"/>
            <a:chOff x="3719666" y="3017749"/>
            <a:chExt cx="1900084" cy="1913609"/>
          </a:xfrm>
        </p:grpSpPr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9BB70335-5098-4B6C-AB6B-BFF85EBEA8DC}"/>
                </a:ext>
              </a:extLst>
            </p:cNvPr>
            <p:cNvSpPr txBox="1">
              <a:spLocks/>
            </p:cNvSpPr>
            <p:nvPr/>
          </p:nvSpPr>
          <p:spPr>
            <a:xfrm>
              <a:off x="3719666" y="4284573"/>
              <a:ext cx="1900084" cy="6467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000" b="1" dirty="0"/>
                <a:t>ERD</a:t>
              </a:r>
              <a:endParaRPr lang="ko-KR" altLang="en-US" sz="2000" b="1" dirty="0"/>
            </a:p>
          </p:txBody>
        </p:sp>
        <p:pic>
          <p:nvPicPr>
            <p:cNvPr id="13" name="그래픽 12" descr="테이블 단색으로 채워진">
              <a:extLst>
                <a:ext uri="{FF2B5EF4-FFF2-40B4-BE49-F238E27FC236}">
                  <a16:creationId xmlns:a16="http://schemas.microsoft.com/office/drawing/2014/main" id="{E4BDB280-BAE4-4CED-BEB2-0F7F775EF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1025" y="3370173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데이터베이스 단색으로 채워진">
              <a:extLst>
                <a:ext uri="{FF2B5EF4-FFF2-40B4-BE49-F238E27FC236}">
                  <a16:creationId xmlns:a16="http://schemas.microsoft.com/office/drawing/2014/main" id="{92449A28-2925-4628-BA06-DB19F46F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33825" y="3017749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54DFD8-E6F5-4F59-B027-A6145A0E1FC2}"/>
              </a:ext>
            </a:extLst>
          </p:cNvPr>
          <p:cNvGrpSpPr/>
          <p:nvPr/>
        </p:nvGrpSpPr>
        <p:grpSpPr>
          <a:xfrm>
            <a:off x="1247775" y="2682698"/>
            <a:ext cx="1900084" cy="2009697"/>
            <a:chOff x="1043141" y="2921661"/>
            <a:chExt cx="1900084" cy="2009697"/>
          </a:xfrm>
        </p:grpSpPr>
        <p:pic>
          <p:nvPicPr>
            <p:cNvPr id="10" name="그래픽 9" descr="댓글 중요 단색으로 채워진">
              <a:extLst>
                <a:ext uri="{FF2B5EF4-FFF2-40B4-BE49-F238E27FC236}">
                  <a16:creationId xmlns:a16="http://schemas.microsoft.com/office/drawing/2014/main" id="{30070F39-6222-4C3A-B265-6C745104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5874" y="2921661"/>
              <a:ext cx="1352551" cy="1352551"/>
            </a:xfrm>
            <a:prstGeom prst="rect">
              <a:avLst/>
            </a:prstGeom>
          </p:spPr>
        </p:pic>
        <p:sp>
          <p:nvSpPr>
            <p:cNvPr id="16" name="부제목 2">
              <a:extLst>
                <a:ext uri="{FF2B5EF4-FFF2-40B4-BE49-F238E27FC236}">
                  <a16:creationId xmlns:a16="http://schemas.microsoft.com/office/drawing/2014/main" id="{90B24EE0-C5F8-4D96-A999-CC47CAFB57DD}"/>
                </a:ext>
              </a:extLst>
            </p:cNvPr>
            <p:cNvSpPr txBox="1">
              <a:spLocks/>
            </p:cNvSpPr>
            <p:nvPr/>
          </p:nvSpPr>
          <p:spPr>
            <a:xfrm>
              <a:off x="1043141" y="4284573"/>
              <a:ext cx="1900084" cy="6467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/>
                <a:t>프로젝트 정보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BBB461-92E6-4B21-B281-C969A188F781}"/>
              </a:ext>
            </a:extLst>
          </p:cNvPr>
          <p:cNvGrpSpPr/>
          <p:nvPr/>
        </p:nvGrpSpPr>
        <p:grpSpPr>
          <a:xfrm>
            <a:off x="8892845" y="2539823"/>
            <a:ext cx="2256013" cy="2152572"/>
            <a:chOff x="6106936" y="2778786"/>
            <a:chExt cx="2256013" cy="215257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708ACFB-F0A8-427D-9109-E6DC0D45779F}"/>
                </a:ext>
              </a:extLst>
            </p:cNvPr>
            <p:cNvGrpSpPr/>
            <p:nvPr/>
          </p:nvGrpSpPr>
          <p:grpSpPr>
            <a:xfrm>
              <a:off x="6396191" y="2778786"/>
              <a:ext cx="1638300" cy="1638300"/>
              <a:chOff x="8162926" y="2858223"/>
              <a:chExt cx="1638300" cy="1638300"/>
            </a:xfrm>
          </p:grpSpPr>
          <p:pic>
            <p:nvPicPr>
              <p:cNvPr id="18" name="그래픽 17" descr="만다라 단색으로 채워진">
                <a:extLst>
                  <a:ext uri="{FF2B5EF4-FFF2-40B4-BE49-F238E27FC236}">
                    <a16:creationId xmlns:a16="http://schemas.microsoft.com/office/drawing/2014/main" id="{7AAF32F9-4EBC-4DC7-99D7-2FB166BE0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20126" y="3220173"/>
                <a:ext cx="711976" cy="711976"/>
              </a:xfrm>
              <a:prstGeom prst="rect">
                <a:avLst/>
              </a:prstGeom>
            </p:spPr>
          </p:pic>
          <p:pic>
            <p:nvPicPr>
              <p:cNvPr id="20" name="그래픽 19" descr="모니터 단색으로 채워진">
                <a:extLst>
                  <a:ext uri="{FF2B5EF4-FFF2-40B4-BE49-F238E27FC236}">
                    <a16:creationId xmlns:a16="http://schemas.microsoft.com/office/drawing/2014/main" id="{62C908B0-6A7F-4F7B-BA2E-70DE698FB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162926" y="2858223"/>
                <a:ext cx="1638300" cy="1638300"/>
              </a:xfrm>
              <a:prstGeom prst="rect">
                <a:avLst/>
              </a:prstGeom>
            </p:spPr>
          </p:pic>
        </p:grp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FBA6FF24-7B60-4D25-B404-D8F8DB75B0C7}"/>
                </a:ext>
              </a:extLst>
            </p:cNvPr>
            <p:cNvSpPr txBox="1">
              <a:spLocks/>
            </p:cNvSpPr>
            <p:nvPr/>
          </p:nvSpPr>
          <p:spPr>
            <a:xfrm>
              <a:off x="6106936" y="4284573"/>
              <a:ext cx="2256013" cy="6467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b="1" dirty="0"/>
                <a:t>화면 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 주요 기능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1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pic>
        <p:nvPicPr>
          <p:cNvPr id="10" name="그래픽 9" descr="댓글 중요 단색으로 채워진">
            <a:extLst>
              <a:ext uri="{FF2B5EF4-FFF2-40B4-BE49-F238E27FC236}">
                <a16:creationId xmlns:a16="http://schemas.microsoft.com/office/drawing/2014/main" id="{30070F39-6222-4C3A-B265-6C745104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33" y="1647903"/>
            <a:ext cx="1352551" cy="135255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2">
            <a:extLst>
              <a:ext uri="{FF2B5EF4-FFF2-40B4-BE49-F238E27FC236}">
                <a16:creationId xmlns:a16="http://schemas.microsoft.com/office/drawing/2014/main" id="{2E46945B-0DFF-4B08-A803-74669E1FC1BD}"/>
              </a:ext>
            </a:extLst>
          </p:cNvPr>
          <p:cNvSpPr txBox="1">
            <a:spLocks/>
          </p:cNvSpPr>
          <p:nvPr/>
        </p:nvSpPr>
        <p:spPr>
          <a:xfrm>
            <a:off x="1755057" y="1869313"/>
            <a:ext cx="9208218" cy="289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프로젝트명   </a:t>
            </a:r>
            <a:r>
              <a:rPr lang="ko-KR" altLang="en-US" sz="2000" b="1" dirty="0" err="1"/>
              <a:t>모각코</a:t>
            </a:r>
            <a:r>
              <a:rPr lang="ko-KR" altLang="en-US" sz="2000" b="1" dirty="0"/>
              <a:t> 프로젝트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팀원           </a:t>
            </a:r>
            <a:r>
              <a:rPr lang="ko-KR" altLang="en-US" sz="1000" b="1" dirty="0"/>
              <a:t> </a:t>
            </a:r>
            <a:r>
              <a:rPr lang="ko-KR" altLang="en-US" sz="2000" b="1" dirty="0"/>
              <a:t>이은지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권보미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주제           </a:t>
            </a:r>
            <a:r>
              <a:rPr lang="ko-KR" altLang="en-US" sz="1000" b="1" dirty="0"/>
              <a:t> </a:t>
            </a:r>
            <a:r>
              <a:rPr lang="ko-KR" altLang="en-US" sz="2000" b="1" dirty="0"/>
              <a:t>네이버 코딩 커뮤니티 카페 </a:t>
            </a:r>
            <a:r>
              <a:rPr lang="en-US" altLang="ko-KR" sz="2000" b="1" dirty="0"/>
              <a:t>‘</a:t>
            </a:r>
            <a:r>
              <a:rPr lang="ko-KR" altLang="en-US" sz="2000" b="1" dirty="0" err="1"/>
              <a:t>코뮤니티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를 웹사이트로 구현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선정이유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F7218F-8F4D-4FDC-B7C5-E6DFBC61D67C}"/>
              </a:ext>
            </a:extLst>
          </p:cNvPr>
          <p:cNvSpPr txBox="1"/>
          <p:nvPr/>
        </p:nvSpPr>
        <p:spPr>
          <a:xfrm>
            <a:off x="3320356" y="4200603"/>
            <a:ext cx="67094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 dirty="0"/>
              <a:t>기술의 발전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개인화되는 사회적 특성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-&gt; </a:t>
            </a:r>
            <a:r>
              <a:rPr lang="ko-KR" altLang="en-US" sz="2000" b="1" dirty="0" err="1"/>
              <a:t>비대면</a:t>
            </a:r>
            <a:r>
              <a:rPr lang="ko-KR" altLang="en-US" sz="2000" b="1" dirty="0"/>
              <a:t> 모임을 선호하는 경향 증가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-&gt; </a:t>
            </a:r>
            <a:r>
              <a:rPr lang="ko-KR" altLang="en-US" sz="2000" b="1" dirty="0" err="1"/>
              <a:t>모각코</a:t>
            </a:r>
            <a:r>
              <a:rPr lang="ko-KR" altLang="en-US" sz="2000" b="1" dirty="0"/>
              <a:t> 또한 온라인 커뮤니티로 모임을 진행할 필요성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-&gt; </a:t>
            </a:r>
            <a:r>
              <a:rPr lang="ko-KR" altLang="en-US" sz="2000" b="1" dirty="0"/>
              <a:t>네이버 카페 </a:t>
            </a:r>
            <a:r>
              <a:rPr lang="ko-KR" altLang="en-US" sz="2000" b="1" dirty="0" err="1"/>
              <a:t>코뮤니티를</a:t>
            </a:r>
            <a:r>
              <a:rPr lang="ko-KR" altLang="en-US" sz="2000" b="1" dirty="0"/>
              <a:t> 참고하여 홈페이지로 제작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 algn="r">
              <a:buNone/>
            </a:pPr>
            <a:r>
              <a:rPr lang="en-US" altLang="ko-KR" sz="2000" b="1" dirty="0"/>
              <a:t>* [</a:t>
            </a:r>
            <a:r>
              <a:rPr lang="ko-KR" altLang="en-US" sz="2000" b="1" dirty="0" err="1"/>
              <a:t>모각코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모여서 각자 코딩을 하는 스터디 모임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347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spring boot hibernate mysql">
            <a:extLst>
              <a:ext uri="{FF2B5EF4-FFF2-40B4-BE49-F238E27FC236}">
                <a16:creationId xmlns:a16="http://schemas.microsoft.com/office/drawing/2014/main" id="{C7DD5108-A884-4E00-92CE-4A3349990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7"/>
          <a:stretch/>
        </p:blipFill>
        <p:spPr bwMode="auto">
          <a:xfrm>
            <a:off x="2305306" y="2226520"/>
            <a:ext cx="7581388" cy="21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pic>
        <p:nvPicPr>
          <p:cNvPr id="10" name="그래픽 9" descr="댓글 중요 단색으로 채워진">
            <a:extLst>
              <a:ext uri="{FF2B5EF4-FFF2-40B4-BE49-F238E27FC236}">
                <a16:creationId xmlns:a16="http://schemas.microsoft.com/office/drawing/2014/main" id="{30070F39-6222-4C3A-B265-6C745104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033" y="1647903"/>
            <a:ext cx="1352551" cy="135255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2">
            <a:extLst>
              <a:ext uri="{FF2B5EF4-FFF2-40B4-BE49-F238E27FC236}">
                <a16:creationId xmlns:a16="http://schemas.microsoft.com/office/drawing/2014/main" id="{2E46945B-0DFF-4B08-A803-74669E1FC1BD}"/>
              </a:ext>
            </a:extLst>
          </p:cNvPr>
          <p:cNvSpPr txBox="1">
            <a:spLocks/>
          </p:cNvSpPr>
          <p:nvPr/>
        </p:nvSpPr>
        <p:spPr>
          <a:xfrm>
            <a:off x="1755057" y="1869314"/>
            <a:ext cx="1454868" cy="63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개발환경</a:t>
            </a:r>
            <a:endParaRPr lang="en-US" altLang="ko-KR" sz="20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E29B04-5840-453F-8A03-3EE371D70713}"/>
              </a:ext>
            </a:extLst>
          </p:cNvPr>
          <p:cNvGrpSpPr/>
          <p:nvPr/>
        </p:nvGrpSpPr>
        <p:grpSpPr>
          <a:xfrm>
            <a:off x="7508079" y="4437412"/>
            <a:ext cx="1208245" cy="1365644"/>
            <a:chOff x="482523" y="3060920"/>
            <a:chExt cx="1783811" cy="1408269"/>
          </a:xfrm>
        </p:grpSpPr>
        <p:pic>
          <p:nvPicPr>
            <p:cNvPr id="11" name="Picture 4" descr="자바 png 이미지 검색결과">
              <a:extLst>
                <a:ext uri="{FF2B5EF4-FFF2-40B4-BE49-F238E27FC236}">
                  <a16:creationId xmlns:a16="http://schemas.microsoft.com/office/drawing/2014/main" id="{FF19787E-F588-4FE6-A298-E8181AE0B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26" y="3060920"/>
              <a:ext cx="1506004" cy="97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2CDBB0-3C0B-486F-A344-6ABE349D96B6}"/>
                </a:ext>
              </a:extLst>
            </p:cNvPr>
            <p:cNvSpPr txBox="1"/>
            <p:nvPr/>
          </p:nvSpPr>
          <p:spPr>
            <a:xfrm>
              <a:off x="482523" y="4083634"/>
              <a:ext cx="1783811" cy="385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JAVA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jdk1.8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312C44-85C6-47E0-A874-FEF7CA761C1F}"/>
              </a:ext>
            </a:extLst>
          </p:cNvPr>
          <p:cNvGrpSpPr/>
          <p:nvPr/>
        </p:nvGrpSpPr>
        <p:grpSpPr>
          <a:xfrm>
            <a:off x="9285544" y="4679558"/>
            <a:ext cx="2347223" cy="1197550"/>
            <a:chOff x="2887382" y="3271797"/>
            <a:chExt cx="2663114" cy="1371523"/>
          </a:xfrm>
        </p:grpSpPr>
        <p:pic>
          <p:nvPicPr>
            <p:cNvPr id="13" name="Picture 4" descr="웹 개발자가 되려면 어떤 공부를 해야될까?">
              <a:extLst>
                <a:ext uri="{FF2B5EF4-FFF2-40B4-BE49-F238E27FC236}">
                  <a16:creationId xmlns:a16="http://schemas.microsoft.com/office/drawing/2014/main" id="{54A794E9-6706-45D6-94F8-4CEE8068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382" y="3321130"/>
              <a:ext cx="1454868" cy="1252899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[JavaScript] JavaScript Test #별 그리기">
              <a:extLst>
                <a:ext uri="{FF2B5EF4-FFF2-40B4-BE49-F238E27FC236}">
                  <a16:creationId xmlns:a16="http://schemas.microsoft.com/office/drawing/2014/main" id="{C87091E7-4C94-47E1-BE63-694CDF668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50" y="3271797"/>
              <a:ext cx="1208246" cy="1371523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" descr="JQuery 정리하기:: JQuery란?, JQuery의 장점, DOM 요소를 선택하는 셀렉터(Selector) 문법">
            <a:extLst>
              <a:ext uri="{FF2B5EF4-FFF2-40B4-BE49-F238E27FC236}">
                <a16:creationId xmlns:a16="http://schemas.microsoft.com/office/drawing/2014/main" id="{718988D2-1E62-4394-9EB6-9B1A02C5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44" y="4696452"/>
            <a:ext cx="1662362" cy="12467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include library into Maven local repository | ADMFactory">
            <a:extLst>
              <a:ext uri="{FF2B5EF4-FFF2-40B4-BE49-F238E27FC236}">
                <a16:creationId xmlns:a16="http://schemas.microsoft.com/office/drawing/2014/main" id="{F9255FDF-DF13-4EED-BF73-1CE63207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41" y="4541090"/>
            <a:ext cx="2641959" cy="13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ootstrap(부트스트랩) 설치 | protect-me">
            <a:extLst>
              <a:ext uri="{FF2B5EF4-FFF2-40B4-BE49-F238E27FC236}">
                <a16:creationId xmlns:a16="http://schemas.microsoft.com/office/drawing/2014/main" id="{DB6D5D97-BEC7-482D-865A-53D815C7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" y="4631480"/>
            <a:ext cx="2200276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1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2">
            <a:extLst>
              <a:ext uri="{FF2B5EF4-FFF2-40B4-BE49-F238E27FC236}">
                <a16:creationId xmlns:a16="http://schemas.microsoft.com/office/drawing/2014/main" id="{2E46945B-0DFF-4B08-A803-74669E1FC1BD}"/>
              </a:ext>
            </a:extLst>
          </p:cNvPr>
          <p:cNvSpPr txBox="1">
            <a:spLocks/>
          </p:cNvSpPr>
          <p:nvPr/>
        </p:nvSpPr>
        <p:spPr>
          <a:xfrm>
            <a:off x="1755057" y="1869314"/>
            <a:ext cx="1454868" cy="63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ERD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0B8DB4-F437-4BDE-A60A-7151D354302F}"/>
              </a:ext>
            </a:extLst>
          </p:cNvPr>
          <p:cNvGrpSpPr/>
          <p:nvPr/>
        </p:nvGrpSpPr>
        <p:grpSpPr>
          <a:xfrm>
            <a:off x="337984" y="1705740"/>
            <a:ext cx="1371600" cy="1266824"/>
            <a:chOff x="3933825" y="3017749"/>
            <a:chExt cx="1371600" cy="1266824"/>
          </a:xfrm>
        </p:grpSpPr>
        <p:pic>
          <p:nvPicPr>
            <p:cNvPr id="24" name="그래픽 23" descr="테이블 단색으로 채워진">
              <a:extLst>
                <a:ext uri="{FF2B5EF4-FFF2-40B4-BE49-F238E27FC236}">
                  <a16:creationId xmlns:a16="http://schemas.microsoft.com/office/drawing/2014/main" id="{9C39E6BF-9E07-42F1-AE5B-48F3B5E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1025" y="3370173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408F37CA-13F8-4665-8D91-8068A6A48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33825" y="3017749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7E0F0-D733-4CCA-B47C-CB0012F52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491" y="1351714"/>
            <a:ext cx="8912612" cy="5260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D450E-2954-4DCE-A633-F45029E04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25" y="6277672"/>
            <a:ext cx="1809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0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ummernote 에디터 (사용법)">
            <a:extLst>
              <a:ext uri="{FF2B5EF4-FFF2-40B4-BE49-F238E27FC236}">
                <a16:creationId xmlns:a16="http://schemas.microsoft.com/office/drawing/2014/main" id="{5458AF72-5C0D-4101-896F-31C9B271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76" y="3147369"/>
            <a:ext cx="4772025" cy="35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주요기능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Bootstrap</a:t>
            </a:r>
            <a:r>
              <a:rPr lang="ko-KR" altLang="en-US" sz="2000" b="1" dirty="0"/>
              <a:t>을 이용한 반응형 페이지 구현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로그인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회원 정보 수정 구현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Summer note Editor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사용한 게시판 구현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CRUD, </a:t>
            </a:r>
            <a:r>
              <a:rPr lang="ko-KR" altLang="en-US" sz="2000" b="1" dirty="0" err="1"/>
              <a:t>페이징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구현 중인 기능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카카오 로그인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커리큘럼 등록 및 수강 신청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관리자 기능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445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메인 페이지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반응형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BCD13-31C6-4A17-B11B-A6849C51E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883" y="2828925"/>
            <a:ext cx="6920436" cy="36778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108C11-96B7-408B-BCC0-B77237DE9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322" y="2934302"/>
            <a:ext cx="4112286" cy="367789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F24F439-4962-4E34-AFD6-3E8579982E74}"/>
              </a:ext>
            </a:extLst>
          </p:cNvPr>
          <p:cNvSpPr/>
          <p:nvPr/>
        </p:nvSpPr>
        <p:spPr>
          <a:xfrm>
            <a:off x="7000874" y="4591145"/>
            <a:ext cx="1057275" cy="838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5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메인 페이지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사이드바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BCD13-31C6-4A17-B11B-A6849C51E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298" y="2813994"/>
            <a:ext cx="6920436" cy="367788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D988FE3-917D-411B-B939-A0A7B6D63CBE}"/>
              </a:ext>
            </a:extLst>
          </p:cNvPr>
          <p:cNvSpPr/>
          <p:nvPr/>
        </p:nvSpPr>
        <p:spPr>
          <a:xfrm>
            <a:off x="7870153" y="2770187"/>
            <a:ext cx="685800" cy="658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F47B6-522E-4C46-A95B-A966A94FC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627" y="2722562"/>
            <a:ext cx="3181948" cy="388963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F24F439-4962-4E34-AFD6-3E8579982E74}"/>
              </a:ext>
            </a:extLst>
          </p:cNvPr>
          <p:cNvSpPr/>
          <p:nvPr/>
        </p:nvSpPr>
        <p:spPr>
          <a:xfrm>
            <a:off x="8407734" y="2866602"/>
            <a:ext cx="801327" cy="465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7A9-686A-4850-A6E4-59033DE3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45808"/>
            <a:ext cx="10515600" cy="98322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정보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0CC795-3A1E-4F40-A1D7-33B302A09312}"/>
              </a:ext>
            </a:extLst>
          </p:cNvPr>
          <p:cNvGrpSpPr/>
          <p:nvPr/>
        </p:nvGrpSpPr>
        <p:grpSpPr>
          <a:xfrm>
            <a:off x="157316" y="508159"/>
            <a:ext cx="3163040" cy="763048"/>
            <a:chOff x="157316" y="508159"/>
            <a:chExt cx="3163040" cy="763048"/>
          </a:xfrm>
        </p:grpSpPr>
        <p:sp>
          <p:nvSpPr>
            <p:cNvPr id="32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835439" y="508159"/>
              <a:ext cx="484917" cy="484917"/>
            </a:xfrm>
            <a:custGeom>
              <a:avLst/>
              <a:gdLst>
                <a:gd name="connsiteX0" fmla="*/ 442912 w 484917"/>
                <a:gd name="connsiteY0" fmla="*/ 67723 h 484917"/>
                <a:gd name="connsiteX1" fmla="*/ 417195 w 484917"/>
                <a:gd name="connsiteY1" fmla="*/ 67723 h 484917"/>
                <a:gd name="connsiteX2" fmla="*/ 417195 w 484917"/>
                <a:gd name="connsiteY2" fmla="*/ 42005 h 484917"/>
                <a:gd name="connsiteX3" fmla="*/ 442912 w 484917"/>
                <a:gd name="connsiteY3" fmla="*/ 42005 h 484917"/>
                <a:gd name="connsiteX4" fmla="*/ 442912 w 484917"/>
                <a:gd name="connsiteY4" fmla="*/ 67723 h 484917"/>
                <a:gd name="connsiteX5" fmla="*/ 468630 w 484917"/>
                <a:gd name="connsiteY5" fmla="*/ 16288 h 484917"/>
                <a:gd name="connsiteX6" fmla="*/ 405765 w 484917"/>
                <a:gd name="connsiteY6" fmla="*/ 5810 h 484917"/>
                <a:gd name="connsiteX7" fmla="*/ 355283 w 484917"/>
                <a:gd name="connsiteY7" fmla="*/ 52483 h 484917"/>
                <a:gd name="connsiteX8" fmla="*/ 191452 w 484917"/>
                <a:gd name="connsiteY8" fmla="*/ 261080 h 484917"/>
                <a:gd name="connsiteX9" fmla="*/ 64770 w 484917"/>
                <a:gd name="connsiteY9" fmla="*/ 135350 h 484917"/>
                <a:gd name="connsiteX10" fmla="*/ 38100 w 484917"/>
                <a:gd name="connsiteY10" fmla="*/ 135350 h 484917"/>
                <a:gd name="connsiteX11" fmla="*/ 0 w 484917"/>
                <a:gd name="connsiteY11" fmla="*/ 173450 h 484917"/>
                <a:gd name="connsiteX12" fmla="*/ 311468 w 484917"/>
                <a:gd name="connsiteY12" fmla="*/ 484918 h 484917"/>
                <a:gd name="connsiteX13" fmla="*/ 349568 w 484917"/>
                <a:gd name="connsiteY13" fmla="*/ 446818 h 484917"/>
                <a:gd name="connsiteX14" fmla="*/ 349568 w 484917"/>
                <a:gd name="connsiteY14" fmla="*/ 420148 h 484917"/>
                <a:gd name="connsiteX15" fmla="*/ 223838 w 484917"/>
                <a:gd name="connsiteY15" fmla="*/ 293465 h 484917"/>
                <a:gd name="connsiteX16" fmla="*/ 432435 w 484917"/>
                <a:gd name="connsiteY16" fmla="*/ 129635 h 484917"/>
                <a:gd name="connsiteX17" fmla="*/ 479108 w 484917"/>
                <a:gd name="connsiteY17" fmla="*/ 79153 h 484917"/>
                <a:gd name="connsiteX18" fmla="*/ 468630 w 484917"/>
                <a:gd name="connsiteY18" fmla="*/ 16288 h 4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4917" h="484917">
                  <a:moveTo>
                    <a:pt x="442912" y="67723"/>
                  </a:moveTo>
                  <a:cubicBezTo>
                    <a:pt x="435293" y="75343"/>
                    <a:pt x="423862" y="75343"/>
                    <a:pt x="417195" y="67723"/>
                  </a:cubicBezTo>
                  <a:cubicBezTo>
                    <a:pt x="409575" y="60103"/>
                    <a:pt x="409575" y="48673"/>
                    <a:pt x="417195" y="42005"/>
                  </a:cubicBezTo>
                  <a:cubicBezTo>
                    <a:pt x="424815" y="35338"/>
                    <a:pt x="436245" y="34385"/>
                    <a:pt x="442912" y="42005"/>
                  </a:cubicBezTo>
                  <a:cubicBezTo>
                    <a:pt x="449580" y="49625"/>
                    <a:pt x="449580" y="61055"/>
                    <a:pt x="442912" y="67723"/>
                  </a:cubicBezTo>
                  <a:close/>
                  <a:moveTo>
                    <a:pt x="468630" y="16288"/>
                  </a:moveTo>
                  <a:cubicBezTo>
                    <a:pt x="451485" y="-857"/>
                    <a:pt x="426720" y="-4667"/>
                    <a:pt x="405765" y="5810"/>
                  </a:cubicBezTo>
                  <a:cubicBezTo>
                    <a:pt x="394335" y="10573"/>
                    <a:pt x="355283" y="52483"/>
                    <a:pt x="355283" y="52483"/>
                  </a:cubicBezTo>
                  <a:cubicBezTo>
                    <a:pt x="297180" y="110585"/>
                    <a:pt x="220027" y="205835"/>
                    <a:pt x="191452" y="261080"/>
                  </a:cubicBezTo>
                  <a:lnTo>
                    <a:pt x="64770" y="135350"/>
                  </a:lnTo>
                  <a:cubicBezTo>
                    <a:pt x="57150" y="127730"/>
                    <a:pt x="45720" y="127730"/>
                    <a:pt x="38100" y="135350"/>
                  </a:cubicBezTo>
                  <a:lnTo>
                    <a:pt x="0" y="173450"/>
                  </a:lnTo>
                  <a:lnTo>
                    <a:pt x="311468" y="484918"/>
                  </a:lnTo>
                  <a:lnTo>
                    <a:pt x="349568" y="446818"/>
                  </a:lnTo>
                  <a:cubicBezTo>
                    <a:pt x="357187" y="439198"/>
                    <a:pt x="357187" y="427768"/>
                    <a:pt x="349568" y="420148"/>
                  </a:cubicBezTo>
                  <a:lnTo>
                    <a:pt x="223838" y="293465"/>
                  </a:lnTo>
                  <a:cubicBezTo>
                    <a:pt x="280035" y="263938"/>
                    <a:pt x="374333" y="187738"/>
                    <a:pt x="432435" y="129635"/>
                  </a:cubicBezTo>
                  <a:cubicBezTo>
                    <a:pt x="432435" y="129635"/>
                    <a:pt x="474345" y="89630"/>
                    <a:pt x="479108" y="79153"/>
                  </a:cubicBezTo>
                  <a:cubicBezTo>
                    <a:pt x="489585" y="58198"/>
                    <a:pt x="485775" y="33433"/>
                    <a:pt x="468630" y="16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그래픽 30" descr="큰 붓 단색으로 채워진">
              <a:extLst>
                <a:ext uri="{FF2B5EF4-FFF2-40B4-BE49-F238E27FC236}">
                  <a16:creationId xmlns:a16="http://schemas.microsoft.com/office/drawing/2014/main" id="{0159250F-A229-4F83-8C60-852D66D34E1E}"/>
                </a:ext>
              </a:extLst>
            </p:cNvPr>
            <p:cNvSpPr/>
            <p:nvPr/>
          </p:nvSpPr>
          <p:spPr>
            <a:xfrm>
              <a:off x="2557309" y="711137"/>
              <a:ext cx="560070" cy="560070"/>
            </a:xfrm>
            <a:custGeom>
              <a:avLst/>
              <a:gdLst>
                <a:gd name="connsiteX0" fmla="*/ 5715 w 560070"/>
                <a:gd name="connsiteY0" fmla="*/ 242888 h 560070"/>
                <a:gd name="connsiteX1" fmla="*/ 5715 w 560070"/>
                <a:gd name="connsiteY1" fmla="*/ 269558 h 560070"/>
                <a:gd name="connsiteX2" fmla="*/ 239077 w 560070"/>
                <a:gd name="connsiteY2" fmla="*/ 502920 h 560070"/>
                <a:gd name="connsiteX3" fmla="*/ 407670 w 560070"/>
                <a:gd name="connsiteY3" fmla="*/ 334328 h 560070"/>
                <a:gd name="connsiteX4" fmla="*/ 421005 w 560070"/>
                <a:gd name="connsiteY4" fmla="*/ 347663 h 560070"/>
                <a:gd name="connsiteX5" fmla="*/ 264795 w 560070"/>
                <a:gd name="connsiteY5" fmla="*/ 528638 h 560070"/>
                <a:gd name="connsiteX6" fmla="*/ 290513 w 560070"/>
                <a:gd name="connsiteY6" fmla="*/ 554355 h 560070"/>
                <a:gd name="connsiteX7" fmla="*/ 317183 w 560070"/>
                <a:gd name="connsiteY7" fmla="*/ 554355 h 560070"/>
                <a:gd name="connsiteX8" fmla="*/ 560070 w 560070"/>
                <a:gd name="connsiteY8" fmla="*/ 311468 h 560070"/>
                <a:gd name="connsiteX9" fmla="*/ 248602 w 560070"/>
                <a:gd name="connsiteY9" fmla="*/ 0 h 560070"/>
                <a:gd name="connsiteX10" fmla="*/ 5715 w 560070"/>
                <a:gd name="connsiteY10" fmla="*/ 242888 h 56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070" h="560070">
                  <a:moveTo>
                    <a:pt x="5715" y="242888"/>
                  </a:moveTo>
                  <a:cubicBezTo>
                    <a:pt x="-1905" y="250508"/>
                    <a:pt x="-1905" y="261938"/>
                    <a:pt x="5715" y="269558"/>
                  </a:cubicBezTo>
                  <a:lnTo>
                    <a:pt x="239077" y="502920"/>
                  </a:lnTo>
                  <a:lnTo>
                    <a:pt x="407670" y="334328"/>
                  </a:lnTo>
                  <a:lnTo>
                    <a:pt x="421005" y="347663"/>
                  </a:lnTo>
                  <a:lnTo>
                    <a:pt x="264795" y="528638"/>
                  </a:lnTo>
                  <a:lnTo>
                    <a:pt x="290513" y="554355"/>
                  </a:lnTo>
                  <a:cubicBezTo>
                    <a:pt x="298133" y="561975"/>
                    <a:pt x="309563" y="561975"/>
                    <a:pt x="317183" y="554355"/>
                  </a:cubicBezTo>
                  <a:lnTo>
                    <a:pt x="560070" y="311468"/>
                  </a:lnTo>
                  <a:lnTo>
                    <a:pt x="248602" y="0"/>
                  </a:lnTo>
                  <a:lnTo>
                    <a:pt x="5715" y="24288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사각형: 잘린 대각선 방향 모서리 33">
              <a:extLst>
                <a:ext uri="{FF2B5EF4-FFF2-40B4-BE49-F238E27FC236}">
                  <a16:creationId xmlns:a16="http://schemas.microsoft.com/office/drawing/2014/main" id="{57A2BB28-2372-4637-8777-65D9075B26CD}"/>
                </a:ext>
              </a:extLst>
            </p:cNvPr>
            <p:cNvSpPr/>
            <p:nvPr/>
          </p:nvSpPr>
          <p:spPr>
            <a:xfrm>
              <a:off x="157316" y="991172"/>
              <a:ext cx="2547784" cy="132778"/>
            </a:xfrm>
            <a:prstGeom prst="snip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F46541-3740-4584-91AA-4DAF93947660}"/>
              </a:ext>
            </a:extLst>
          </p:cNvPr>
          <p:cNvGrpSpPr/>
          <p:nvPr/>
        </p:nvGrpSpPr>
        <p:grpSpPr>
          <a:xfrm>
            <a:off x="152016" y="1509069"/>
            <a:ext cx="1638300" cy="1638300"/>
            <a:chOff x="8162926" y="2858223"/>
            <a:chExt cx="1638300" cy="1638300"/>
          </a:xfrm>
        </p:grpSpPr>
        <p:pic>
          <p:nvPicPr>
            <p:cNvPr id="21" name="그래픽 20" descr="만다라 단색으로 채워진">
              <a:extLst>
                <a:ext uri="{FF2B5EF4-FFF2-40B4-BE49-F238E27FC236}">
                  <a16:creationId xmlns:a16="http://schemas.microsoft.com/office/drawing/2014/main" id="{55310616-F84F-4A7E-9485-4A05D94F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0126" y="3220173"/>
              <a:ext cx="711976" cy="711976"/>
            </a:xfrm>
            <a:prstGeom prst="rect">
              <a:avLst/>
            </a:prstGeom>
          </p:spPr>
        </p:pic>
        <p:pic>
          <p:nvPicPr>
            <p:cNvPr id="23" name="그래픽 22" descr="모니터 단색으로 채워진">
              <a:extLst>
                <a:ext uri="{FF2B5EF4-FFF2-40B4-BE49-F238E27FC236}">
                  <a16:creationId xmlns:a16="http://schemas.microsoft.com/office/drawing/2014/main" id="{746FB826-22D0-4588-939D-A642DD9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2926" y="2858223"/>
              <a:ext cx="1638300" cy="1638300"/>
            </a:xfrm>
            <a:prstGeom prst="rect">
              <a:avLst/>
            </a:prstGeom>
          </p:spPr>
        </p:pic>
      </p:grpSp>
      <p:sp>
        <p:nvSpPr>
          <p:cNvPr id="26" name="부제목 2">
            <a:extLst>
              <a:ext uri="{FF2B5EF4-FFF2-40B4-BE49-F238E27FC236}">
                <a16:creationId xmlns:a16="http://schemas.microsoft.com/office/drawing/2014/main" id="{080936E3-7329-4E8A-B15B-94373729F18C}"/>
              </a:ext>
            </a:extLst>
          </p:cNvPr>
          <p:cNvSpPr txBox="1">
            <a:spLocks/>
          </p:cNvSpPr>
          <p:nvPr/>
        </p:nvSpPr>
        <p:spPr>
          <a:xfrm>
            <a:off x="1778392" y="1778263"/>
            <a:ext cx="9208218" cy="388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화면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공지사항</a:t>
            </a:r>
            <a:endParaRPr lang="en-US" altLang="ko-KR" sz="20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88840E-D7DA-44D3-A6E0-5A52BD4179FC}"/>
              </a:ext>
            </a:extLst>
          </p:cNvPr>
          <p:cNvGrpSpPr/>
          <p:nvPr/>
        </p:nvGrpSpPr>
        <p:grpSpPr>
          <a:xfrm>
            <a:off x="0" y="2944945"/>
            <a:ext cx="2338840" cy="3889630"/>
            <a:chOff x="4667250" y="2765587"/>
            <a:chExt cx="2338840" cy="38896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2F47B6-522E-4C46-A95B-A966A94FC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497"/>
            <a:stretch/>
          </p:blipFill>
          <p:spPr>
            <a:xfrm>
              <a:off x="4667250" y="2765587"/>
              <a:ext cx="2338840" cy="388963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7F92B08-75B1-4947-B76B-E1FC9E77A3B6}"/>
                </a:ext>
              </a:extLst>
            </p:cNvPr>
            <p:cNvCxnSpPr/>
            <p:nvPr/>
          </p:nvCxnSpPr>
          <p:spPr>
            <a:xfrm>
              <a:off x="4913140" y="4110200"/>
              <a:ext cx="48577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4376745-C47F-4699-AA86-8EE991337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730" y="2227007"/>
            <a:ext cx="5949670" cy="23619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7F478F-DBB5-4FF8-B90F-B67E066C1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337" y="3669715"/>
            <a:ext cx="5715000" cy="29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256</Words>
  <Application>Microsoft Office PowerPoint</Application>
  <PresentationFormat>와이드스크린</PresentationFormat>
  <Paragraphs>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 Sans KR</vt:lpstr>
      <vt:lpstr>나눔고딕 ExtraBold</vt:lpstr>
      <vt:lpstr>맑은 고딕</vt:lpstr>
      <vt:lpstr>Arial</vt:lpstr>
      <vt:lpstr>Office 테마</vt:lpstr>
      <vt:lpstr>코뮤니티 모두를 위한 코딩 커뮤니티</vt:lpstr>
      <vt:lpstr>프로젝트 목차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프로젝트 정보</vt:lpstr>
      <vt:lpstr>코뮤니티 모두를 위한 코딩 커뮤니티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코뮤니티 모두를 위한 코딩 커뮤니티</dc:title>
  <dc:creator>Bomi Kwon</dc:creator>
  <cp:lastModifiedBy>Bomi Kwon</cp:lastModifiedBy>
  <cp:revision>13</cp:revision>
  <dcterms:created xsi:type="dcterms:W3CDTF">2021-06-20T21:54:24Z</dcterms:created>
  <dcterms:modified xsi:type="dcterms:W3CDTF">2021-06-20T23:55:42Z</dcterms:modified>
</cp:coreProperties>
</file>